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77" r:id="rId1"/>
  </p:sldMasterIdLst>
  <p:sldIdLst>
    <p:sldId id="256" r:id="rId2"/>
    <p:sldId id="257" r:id="rId3"/>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721" autoAdjust="0"/>
    <p:restoredTop sz="94660"/>
  </p:normalViewPr>
  <p:slideViewPr>
    <p:cSldViewPr snapToGrid="0">
      <p:cViewPr varScale="1">
        <p:scale>
          <a:sx n="11" d="100"/>
          <a:sy n="11" d="100"/>
        </p:scale>
        <p:origin x="2102"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8031" y="-52850"/>
            <a:ext cx="30365655" cy="42909462"/>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50000"/>
                <a:alpha val="7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lumMod val="75000"/>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3743331" y="15007743"/>
            <a:ext cx="19291903" cy="10275287"/>
          </a:xfrm>
        </p:spPr>
        <p:txBody>
          <a:bodyPr anchor="b">
            <a:noAutofit/>
          </a:bodyPr>
          <a:lstStyle>
            <a:lvl1pPr algn="r">
              <a:defRPr sz="17879">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3743331" y="25283021"/>
            <a:ext cx="19291903" cy="6846224"/>
          </a:xfrm>
        </p:spPr>
        <p:txBody>
          <a:bodyPr anchor="t"/>
          <a:lstStyle>
            <a:lvl1pPr marL="0" indent="0" algn="r">
              <a:buNone/>
              <a:defRPr>
                <a:solidFill>
                  <a:schemeClr val="tx1">
                    <a:lumMod val="50000"/>
                    <a:lumOff val="50000"/>
                  </a:schemeClr>
                </a:solidFill>
              </a:defRPr>
            </a:lvl1pPr>
            <a:lvl2pPr marL="1513743" indent="0" algn="ctr">
              <a:buNone/>
              <a:defRPr>
                <a:solidFill>
                  <a:schemeClr val="tx1">
                    <a:tint val="75000"/>
                  </a:schemeClr>
                </a:solidFill>
              </a:defRPr>
            </a:lvl2pPr>
            <a:lvl3pPr marL="3027487" indent="0" algn="ctr">
              <a:buNone/>
              <a:defRPr>
                <a:solidFill>
                  <a:schemeClr val="tx1">
                    <a:tint val="75000"/>
                  </a:schemeClr>
                </a:solidFill>
              </a:defRPr>
            </a:lvl3pPr>
            <a:lvl4pPr marL="4541230" indent="0" algn="ctr">
              <a:buNone/>
              <a:defRPr>
                <a:solidFill>
                  <a:schemeClr val="tx1">
                    <a:tint val="75000"/>
                  </a:schemeClr>
                </a:solidFill>
              </a:defRPr>
            </a:lvl4pPr>
            <a:lvl5pPr marL="6054974" indent="0" algn="ctr">
              <a:buNone/>
              <a:defRPr>
                <a:solidFill>
                  <a:schemeClr val="tx1">
                    <a:tint val="75000"/>
                  </a:schemeClr>
                </a:solidFill>
              </a:defRPr>
            </a:lvl5pPr>
            <a:lvl6pPr marL="7568717" indent="0" algn="ctr">
              <a:buNone/>
              <a:defRPr>
                <a:solidFill>
                  <a:schemeClr val="tx1">
                    <a:tint val="75000"/>
                  </a:schemeClr>
                </a:solidFill>
              </a:defRPr>
            </a:lvl6pPr>
            <a:lvl7pPr marL="9082461" indent="0" algn="ctr">
              <a:buNone/>
              <a:defRPr>
                <a:solidFill>
                  <a:schemeClr val="tx1">
                    <a:tint val="75000"/>
                  </a:schemeClr>
                </a:solidFill>
              </a:defRPr>
            </a:lvl7pPr>
            <a:lvl8pPr marL="10596204" indent="0" algn="ctr">
              <a:buNone/>
              <a:defRPr>
                <a:solidFill>
                  <a:schemeClr val="tx1">
                    <a:tint val="75000"/>
                  </a:schemeClr>
                </a:solidFill>
              </a:defRPr>
            </a:lvl8pPr>
            <a:lvl9pPr marL="12109948"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F6B576-8849-4403-9BFC-ECD28DF83458}"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2421979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11919"/>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6B576-8849-4403-9BFC-ECD28DF83458}"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837681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8343" y="16857296"/>
            <a:ext cx="21016888" cy="11400487"/>
          </a:xfrm>
        </p:spPr>
        <p:txBody>
          <a:bodyPr anchor="b"/>
          <a:lstStyle>
            <a:lvl1pPr algn="l">
              <a:defRPr sz="13244" b="0" cap="none"/>
            </a:lvl1pPr>
          </a:lstStyle>
          <a:p>
            <a:r>
              <a:rPr lang="en-US"/>
              <a:t>Click to edit Master title style</a:t>
            </a:r>
            <a:endParaRPr lang="en-US" dirty="0"/>
          </a:p>
        </p:txBody>
      </p:sp>
      <p:sp>
        <p:nvSpPr>
          <p:cNvPr id="3" name="Text Placeholder 2"/>
          <p:cNvSpPr>
            <a:spLocks noGrp="1"/>
          </p:cNvSpPr>
          <p:nvPr>
            <p:ph type="body" idx="1"/>
          </p:nvPr>
        </p:nvSpPr>
        <p:spPr>
          <a:xfrm>
            <a:off x="2018343" y="28257774"/>
            <a:ext cx="21016888" cy="5370131"/>
          </a:xfrm>
        </p:spPr>
        <p:txBody>
          <a:bodyPr anchor="t"/>
          <a:lstStyle>
            <a:lvl1pPr marL="0" indent="0" algn="l">
              <a:buNone/>
              <a:defRPr sz="6622">
                <a:solidFill>
                  <a:schemeClr val="tx1">
                    <a:lumMod val="50000"/>
                    <a:lumOff val="50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1624561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018347" y="3804779"/>
            <a:ext cx="21016885" cy="824368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018349" y="13485176"/>
            <a:ext cx="10224536" cy="24221587"/>
          </a:xfrm>
        </p:spPr>
        <p:txBody>
          <a:bodyPr>
            <a:normAutofit/>
          </a:bodyPr>
          <a:lstStyle>
            <a:lvl1pPr>
              <a:defRPr sz="5960"/>
            </a:lvl1pPr>
            <a:lvl2pPr>
              <a:defRPr sz="5297"/>
            </a:lvl2pPr>
            <a:lvl3pPr>
              <a:defRPr sz="4635"/>
            </a:lvl3pPr>
            <a:lvl4pPr>
              <a:defRPr sz="3973"/>
            </a:lvl4pPr>
            <a:lvl5pPr>
              <a:defRPr sz="3973"/>
            </a:lvl5pPr>
            <a:lvl6pPr>
              <a:defRPr sz="3973"/>
            </a:lvl6pPr>
            <a:lvl7pPr>
              <a:defRPr sz="3973"/>
            </a:lvl7pPr>
            <a:lvl8pPr>
              <a:defRPr sz="3973"/>
            </a:lvl8pPr>
            <a:lvl9pPr>
              <a:defRPr sz="39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810693" y="13485186"/>
            <a:ext cx="10224539" cy="24221593"/>
          </a:xfrm>
        </p:spPr>
        <p:txBody>
          <a:bodyPr>
            <a:normAutofit/>
          </a:bodyPr>
          <a:lstStyle>
            <a:lvl1pPr>
              <a:defRPr sz="5960"/>
            </a:lvl1pPr>
            <a:lvl2pPr>
              <a:defRPr sz="5297"/>
            </a:lvl2pPr>
            <a:lvl3pPr>
              <a:defRPr sz="4635"/>
            </a:lvl3pPr>
            <a:lvl4pPr>
              <a:defRPr sz="3973"/>
            </a:lvl4pPr>
            <a:lvl5pPr>
              <a:defRPr sz="3973"/>
            </a:lvl5pPr>
            <a:lvl6pPr>
              <a:defRPr sz="3973"/>
            </a:lvl6pPr>
            <a:lvl7pPr>
              <a:defRPr sz="3973"/>
            </a:lvl7pPr>
            <a:lvl8pPr>
              <a:defRPr sz="3973"/>
            </a:lvl8pPr>
            <a:lvl9pPr>
              <a:defRPr sz="39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6B576-8849-4403-9BFC-ECD28DF83458}" type="datetimeFigureOut">
              <a:rPr lang="en-IN" smtClean="0"/>
              <a:t>05-03-2026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2876349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18346" y="3804779"/>
            <a:ext cx="21016881" cy="8243688"/>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018344" y="13487635"/>
            <a:ext cx="10233022" cy="3596702"/>
          </a:xfrm>
        </p:spPr>
        <p:txBody>
          <a:bodyPr anchor="b">
            <a:noAutofit/>
          </a:bodyPr>
          <a:lstStyle>
            <a:lvl1pPr marL="0" indent="0">
              <a:buNone/>
              <a:defRPr sz="7946" b="0"/>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18344" y="17084347"/>
            <a:ext cx="10233022" cy="2062243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2802204" y="13487635"/>
            <a:ext cx="10233022" cy="3596702"/>
          </a:xfrm>
        </p:spPr>
        <p:txBody>
          <a:bodyPr anchor="b">
            <a:noAutofit/>
          </a:bodyPr>
          <a:lstStyle>
            <a:lvl1pPr marL="0" indent="0">
              <a:buNone/>
              <a:defRPr sz="7946" b="0"/>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2802204" y="17084347"/>
            <a:ext cx="10233022" cy="2062243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6B576-8849-4403-9BFC-ECD28DF83458}" type="datetimeFigureOut">
              <a:rPr lang="en-IN" smtClean="0"/>
              <a:t>05-03-2026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2414810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018344" y="3804779"/>
            <a:ext cx="21016885" cy="8243688"/>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6B576-8849-4403-9BFC-ECD28DF83458}" type="datetimeFigureOut">
              <a:rPr lang="en-IN" smtClean="0"/>
              <a:t>05-03-2026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148146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6B576-8849-4403-9BFC-ECD28DF83458}" type="datetimeFigureOut">
              <a:rPr lang="en-IN" smtClean="0"/>
              <a:t>05-03-2026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2324828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4" y="9353440"/>
            <a:ext cx="9238118" cy="7979463"/>
          </a:xfrm>
        </p:spPr>
        <p:txBody>
          <a:bodyPr anchor="b">
            <a:normAutofit/>
          </a:bodyPr>
          <a:lstStyle>
            <a:lvl1pPr>
              <a:defRPr sz="6622"/>
            </a:lvl1pPr>
          </a:lstStyle>
          <a:p>
            <a:r>
              <a:rPr lang="en-US"/>
              <a:t>Click to edit Master title style</a:t>
            </a:r>
            <a:endParaRPr lang="en-US" dirty="0"/>
          </a:p>
        </p:txBody>
      </p:sp>
      <p:sp>
        <p:nvSpPr>
          <p:cNvPr id="3" name="Content Placeholder 2"/>
          <p:cNvSpPr>
            <a:spLocks noGrp="1"/>
          </p:cNvSpPr>
          <p:nvPr>
            <p:ph idx="1"/>
          </p:nvPr>
        </p:nvSpPr>
        <p:spPr>
          <a:xfrm>
            <a:off x="11824270" y="3213874"/>
            <a:ext cx="11210957" cy="3449289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18344" y="17332900"/>
            <a:ext cx="9238118" cy="16130671"/>
          </a:xfrm>
        </p:spPr>
        <p:txBody>
          <a:bodyPr>
            <a:normAutofit/>
          </a:bodyPr>
          <a:lstStyle>
            <a:lvl1pPr marL="0" indent="0">
              <a:buNone/>
              <a:defRPr sz="4635"/>
            </a:lvl1pPr>
            <a:lvl2pPr marL="1135308" indent="0">
              <a:buNone/>
              <a:defRPr sz="3476"/>
            </a:lvl2pPr>
            <a:lvl3pPr marL="2270615" indent="0">
              <a:buNone/>
              <a:defRPr sz="2980"/>
            </a:lvl3pPr>
            <a:lvl4pPr marL="3405923" indent="0">
              <a:buNone/>
              <a:defRPr sz="2483"/>
            </a:lvl4pPr>
            <a:lvl5pPr marL="4541230" indent="0">
              <a:buNone/>
              <a:defRPr sz="2483"/>
            </a:lvl5pPr>
            <a:lvl6pPr marL="5676538" indent="0">
              <a:buNone/>
              <a:defRPr sz="2483"/>
            </a:lvl6pPr>
            <a:lvl7pPr marL="6811846" indent="0">
              <a:buNone/>
              <a:defRPr sz="2483"/>
            </a:lvl7pPr>
            <a:lvl8pPr marL="7947153" indent="0">
              <a:buNone/>
              <a:defRPr sz="2483"/>
            </a:lvl8pPr>
            <a:lvl9pPr marL="9082461" indent="0">
              <a:buNone/>
              <a:defRPr sz="2483"/>
            </a:lvl9pPr>
          </a:lstStyle>
          <a:p>
            <a:pPr lvl="0"/>
            <a:r>
              <a:rPr lang="en-US"/>
              <a:t>Click to edit Master text styles</a:t>
            </a:r>
          </a:p>
        </p:txBody>
      </p:sp>
      <p:sp>
        <p:nvSpPr>
          <p:cNvPr id="5" name="Date Placeholder 4"/>
          <p:cNvSpPr>
            <a:spLocks noGrp="1"/>
          </p:cNvSpPr>
          <p:nvPr>
            <p:ph type="dt" sz="half" idx="10"/>
          </p:nvPr>
        </p:nvSpPr>
        <p:spPr/>
        <p:txBody>
          <a:bodyPr/>
          <a:lstStyle/>
          <a:p>
            <a:fld id="{F6F6B576-8849-4403-9BFC-ECD28DF83458}" type="datetimeFigureOut">
              <a:rPr lang="en-IN" smtClean="0"/>
              <a:t>05-03-2026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260488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4" y="29962634"/>
            <a:ext cx="21016885" cy="3537259"/>
          </a:xfrm>
        </p:spPr>
        <p:txBody>
          <a:bodyPr anchor="b">
            <a:normAutofit/>
          </a:bodyPr>
          <a:lstStyle>
            <a:lvl1pPr algn="l">
              <a:defRPr sz="794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018344" y="3804779"/>
            <a:ext cx="21016885" cy="24002800"/>
          </a:xfrm>
        </p:spPr>
        <p:txBody>
          <a:bodyPr anchor="t">
            <a:normAutofit/>
          </a:bodyPr>
          <a:lstStyle>
            <a:lvl1pPr marL="0" indent="0" algn="ctr">
              <a:buNone/>
              <a:defRPr sz="5297"/>
            </a:lvl1pPr>
            <a:lvl2pPr marL="1513743" indent="0">
              <a:buNone/>
              <a:defRPr sz="5297"/>
            </a:lvl2pPr>
            <a:lvl3pPr marL="3027487" indent="0">
              <a:buNone/>
              <a:defRPr sz="5297"/>
            </a:lvl3pPr>
            <a:lvl4pPr marL="4541230" indent="0">
              <a:buNone/>
              <a:defRPr sz="5297"/>
            </a:lvl4pPr>
            <a:lvl5pPr marL="6054974" indent="0">
              <a:buNone/>
              <a:defRPr sz="5297"/>
            </a:lvl5pPr>
            <a:lvl6pPr marL="7568717" indent="0">
              <a:buNone/>
              <a:defRPr sz="5297"/>
            </a:lvl6pPr>
            <a:lvl7pPr marL="9082461" indent="0">
              <a:buNone/>
              <a:defRPr sz="5297"/>
            </a:lvl7pPr>
            <a:lvl8pPr marL="10596204" indent="0">
              <a:buNone/>
              <a:defRPr sz="5297"/>
            </a:lvl8pPr>
            <a:lvl9pPr marL="12109948" indent="0">
              <a:buNone/>
              <a:defRPr sz="5297"/>
            </a:lvl9pPr>
          </a:lstStyle>
          <a:p>
            <a:r>
              <a:rPr lang="en-US"/>
              <a:t>Click icon to add picture</a:t>
            </a:r>
            <a:endParaRPr lang="en-US" dirty="0"/>
          </a:p>
        </p:txBody>
      </p:sp>
      <p:sp>
        <p:nvSpPr>
          <p:cNvPr id="4" name="Text Placeholder 3"/>
          <p:cNvSpPr>
            <a:spLocks noGrp="1"/>
          </p:cNvSpPr>
          <p:nvPr>
            <p:ph type="body" sz="half" idx="2"/>
          </p:nvPr>
        </p:nvSpPr>
        <p:spPr>
          <a:xfrm>
            <a:off x="2018344" y="33499893"/>
            <a:ext cx="21016885" cy="4206877"/>
          </a:xfrm>
        </p:spPr>
        <p:txBody>
          <a:bodyPr>
            <a:normAutofit/>
          </a:bodyPr>
          <a:lstStyle>
            <a:lvl1pPr marL="0" indent="0">
              <a:buNone/>
              <a:defRPr sz="3973"/>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fld id="{F6F6B576-8849-4403-9BFC-ECD28DF83458}" type="datetimeFigureOut">
              <a:rPr lang="en-IN" smtClean="0"/>
              <a:t>05-03-2026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952547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7" y="3804779"/>
            <a:ext cx="21016885" cy="21243349"/>
          </a:xfrm>
        </p:spPr>
        <p:txBody>
          <a:bodyPr anchor="ctr">
            <a:normAutofit/>
          </a:bodyPr>
          <a:lstStyle>
            <a:lvl1pPr algn="l">
              <a:defRPr sz="14568" b="0" cap="none"/>
            </a:lvl1pPr>
          </a:lstStyle>
          <a:p>
            <a:r>
              <a:rPr lang="en-US"/>
              <a:t>Click to edit Master title style</a:t>
            </a:r>
            <a:endParaRPr lang="en-US" dirty="0"/>
          </a:p>
        </p:txBody>
      </p:sp>
      <p:sp>
        <p:nvSpPr>
          <p:cNvPr id="3" name="Text Placeholder 2"/>
          <p:cNvSpPr>
            <a:spLocks noGrp="1"/>
          </p:cNvSpPr>
          <p:nvPr>
            <p:ph type="body" idx="1"/>
          </p:nvPr>
        </p:nvSpPr>
        <p:spPr>
          <a:xfrm>
            <a:off x="2018347" y="27901712"/>
            <a:ext cx="21016885" cy="9805058"/>
          </a:xfrm>
        </p:spPr>
        <p:txBody>
          <a:bodyPr anchor="ctr">
            <a:normAutofit/>
          </a:bodyPr>
          <a:lstStyle>
            <a:lvl1pPr marL="0" indent="0" algn="l">
              <a:buNone/>
              <a:defRPr sz="5960">
                <a:solidFill>
                  <a:schemeClr val="tx1">
                    <a:lumMod val="75000"/>
                    <a:lumOff val="2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1518555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5596" y="3804779"/>
            <a:ext cx="20104615" cy="18865362"/>
          </a:xfrm>
        </p:spPr>
        <p:txBody>
          <a:bodyPr anchor="ctr">
            <a:normAutofit/>
          </a:bodyPr>
          <a:lstStyle>
            <a:lvl1pPr algn="l">
              <a:defRPr sz="14568"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3645587" y="22670141"/>
            <a:ext cx="17944633" cy="2377987"/>
          </a:xfrm>
        </p:spPr>
        <p:txBody>
          <a:bodyPr anchor="ctr">
            <a:noAutofit/>
          </a:bodyPr>
          <a:lstStyle>
            <a:lvl1pPr marL="0" indent="0">
              <a:buFontTx/>
              <a:buNone/>
              <a:defRPr sz="5297">
                <a:solidFill>
                  <a:schemeClr val="tx1">
                    <a:lumMod val="50000"/>
                    <a:lumOff val="50000"/>
                  </a:schemeClr>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2018343" y="27901712"/>
            <a:ext cx="21016888" cy="9805058"/>
          </a:xfrm>
        </p:spPr>
        <p:txBody>
          <a:bodyPr anchor="ctr">
            <a:normAutofit/>
          </a:bodyPr>
          <a:lstStyle>
            <a:lvl1pPr marL="0" indent="0" algn="l">
              <a:buNone/>
              <a:defRPr sz="5960">
                <a:solidFill>
                  <a:schemeClr val="tx1">
                    <a:lumMod val="75000"/>
                    <a:lumOff val="2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
        <p:nvSpPr>
          <p:cNvPr id="24" name="TextBox 23"/>
          <p:cNvSpPr txBox="1"/>
          <p:nvPr/>
        </p:nvSpPr>
        <p:spPr>
          <a:xfrm>
            <a:off x="1598227" y="4933093"/>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solidFill>
                <a:effectLst/>
                <a:latin typeface="Arial"/>
              </a:rPr>
              <a:t>“</a:t>
            </a:r>
          </a:p>
        </p:txBody>
      </p:sp>
      <p:sp>
        <p:nvSpPr>
          <p:cNvPr id="25" name="TextBox 24"/>
          <p:cNvSpPr txBox="1"/>
          <p:nvPr/>
        </p:nvSpPr>
        <p:spPr>
          <a:xfrm>
            <a:off x="22341212" y="18016252"/>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570440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018343" y="12058378"/>
            <a:ext cx="21016888" cy="16199396"/>
          </a:xfrm>
        </p:spPr>
        <p:txBody>
          <a:bodyPr anchor="b">
            <a:normAutofit/>
          </a:bodyPr>
          <a:lstStyle>
            <a:lvl1pPr algn="l">
              <a:defRPr sz="14568" b="0" cap="none"/>
            </a:lvl1pPr>
          </a:lstStyle>
          <a:p>
            <a:r>
              <a:rPr lang="en-US"/>
              <a:t>Click to edit Master title style</a:t>
            </a:r>
            <a:endParaRPr lang="en-US" dirty="0"/>
          </a:p>
        </p:txBody>
      </p:sp>
      <p:sp>
        <p:nvSpPr>
          <p:cNvPr id="3" name="Text Placeholder 2"/>
          <p:cNvSpPr>
            <a:spLocks noGrp="1"/>
          </p:cNvSpPr>
          <p:nvPr>
            <p:ph type="body" idx="1"/>
          </p:nvPr>
        </p:nvSpPr>
        <p:spPr>
          <a:xfrm>
            <a:off x="2018343" y="28257774"/>
            <a:ext cx="21016888" cy="9448996"/>
          </a:xfrm>
        </p:spPr>
        <p:txBody>
          <a:bodyPr anchor="t">
            <a:normAutofit/>
          </a:bodyPr>
          <a:lstStyle>
            <a:lvl1pPr marL="0" indent="0" algn="l">
              <a:buNone/>
              <a:defRPr sz="5960">
                <a:solidFill>
                  <a:schemeClr val="tx1">
                    <a:lumMod val="75000"/>
                    <a:lumOff val="2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3666655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565596" y="3804779"/>
            <a:ext cx="20104615" cy="18865362"/>
          </a:xfrm>
        </p:spPr>
        <p:txBody>
          <a:bodyPr anchor="ctr">
            <a:normAutofit/>
          </a:bodyPr>
          <a:lstStyle>
            <a:lvl1pPr algn="l">
              <a:defRPr sz="14568"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18338" y="25048128"/>
            <a:ext cx="21016891" cy="3209646"/>
          </a:xfrm>
        </p:spPr>
        <p:txBody>
          <a:bodyPr anchor="b">
            <a:noAutofit/>
          </a:bodyPr>
          <a:lstStyle>
            <a:lvl1pPr marL="0" indent="0">
              <a:buFontTx/>
              <a:buNone/>
              <a:defRPr sz="7946">
                <a:solidFill>
                  <a:schemeClr val="tx1">
                    <a:lumMod val="75000"/>
                    <a:lumOff val="25000"/>
                  </a:schemeClr>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2018343" y="28257774"/>
            <a:ext cx="21016888" cy="9448996"/>
          </a:xfrm>
        </p:spPr>
        <p:txBody>
          <a:bodyPr anchor="t">
            <a:normAutofit/>
          </a:bodyPr>
          <a:lstStyle>
            <a:lvl1pPr marL="0" indent="0" algn="l">
              <a:buNone/>
              <a:defRPr sz="5960">
                <a:solidFill>
                  <a:schemeClr val="tx1">
                    <a:lumMod val="50000"/>
                    <a:lumOff val="50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
        <p:nvSpPr>
          <p:cNvPr id="24" name="TextBox 23"/>
          <p:cNvSpPr txBox="1"/>
          <p:nvPr/>
        </p:nvSpPr>
        <p:spPr>
          <a:xfrm>
            <a:off x="1598227" y="4933093"/>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solidFill>
                <a:effectLst/>
                <a:latin typeface="Arial"/>
              </a:rPr>
              <a:t>“</a:t>
            </a:r>
          </a:p>
        </p:txBody>
      </p:sp>
      <p:sp>
        <p:nvSpPr>
          <p:cNvPr id="25" name="TextBox 24"/>
          <p:cNvSpPr txBox="1"/>
          <p:nvPr/>
        </p:nvSpPr>
        <p:spPr>
          <a:xfrm>
            <a:off x="22341212" y="18016252"/>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32282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039036" y="3804779"/>
            <a:ext cx="20996195" cy="18865362"/>
          </a:xfrm>
        </p:spPr>
        <p:txBody>
          <a:bodyPr anchor="ctr">
            <a:normAutofit/>
          </a:bodyPr>
          <a:lstStyle>
            <a:lvl1pPr algn="l">
              <a:defRPr sz="14568"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18338" y="25048128"/>
            <a:ext cx="21016891" cy="3209646"/>
          </a:xfrm>
        </p:spPr>
        <p:txBody>
          <a:bodyPr anchor="b">
            <a:noAutofit/>
          </a:bodyPr>
          <a:lstStyle>
            <a:lvl1pPr marL="0" indent="0">
              <a:buFontTx/>
              <a:buNone/>
              <a:defRPr sz="7946">
                <a:solidFill>
                  <a:schemeClr val="accent1"/>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2018343" y="28257774"/>
            <a:ext cx="21016888" cy="9448996"/>
          </a:xfrm>
        </p:spPr>
        <p:txBody>
          <a:bodyPr anchor="t">
            <a:normAutofit/>
          </a:bodyPr>
          <a:lstStyle>
            <a:lvl1pPr marL="0" indent="0" algn="l">
              <a:buNone/>
              <a:defRPr sz="5960">
                <a:solidFill>
                  <a:schemeClr val="tx1">
                    <a:lumMod val="50000"/>
                    <a:lumOff val="50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2729199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6B576-8849-4403-9BFC-ECD28DF83458}"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28113806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790507" y="3804782"/>
            <a:ext cx="3240785" cy="3277659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018344" y="3804782"/>
            <a:ext cx="17200407" cy="32776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6B576-8849-4403-9BFC-ECD28DF83458}" type="datetimeFigureOut">
              <a:rPr lang="en-IN" smtClean="0"/>
              <a:t>05-03-2026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1526198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28032" y="-52850"/>
            <a:ext cx="30365658" cy="42909462"/>
            <a:chOff x="-8467" y="-8468"/>
            <a:chExt cx="9171317" cy="6874935"/>
          </a:xfrm>
        </p:grpSpPr>
        <p:cxnSp>
          <p:nvCxnSpPr>
            <p:cNvPr id="7" name="Straight Connector 6"/>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 name="Freeform 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Freeform 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50000"/>
                <a:alpha val="7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2018346" y="3804779"/>
            <a:ext cx="21016881" cy="824368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018344" y="13485186"/>
            <a:ext cx="21016885" cy="2422159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7896472" y="37706779"/>
            <a:ext cx="2265118" cy="2278904"/>
          </a:xfrm>
          <a:prstGeom prst="rect">
            <a:avLst/>
          </a:prstGeom>
        </p:spPr>
        <p:txBody>
          <a:bodyPr vert="horz" lIns="91440" tIns="45720" rIns="91440" bIns="45720" rtlCol="0" anchor="ctr"/>
          <a:lstStyle>
            <a:lvl1pPr algn="r">
              <a:defRPr sz="2980">
                <a:solidFill>
                  <a:schemeClr val="tx1">
                    <a:tint val="75000"/>
                  </a:schemeClr>
                </a:solidFill>
              </a:defRPr>
            </a:lvl1pPr>
          </a:lstStyle>
          <a:p>
            <a:fld id="{F6F6B576-8849-4403-9BFC-ECD28DF83458}" type="datetimeFigureOut">
              <a:rPr lang="en-IN" smtClean="0"/>
              <a:t>05-03-2026</a:t>
            </a:fld>
            <a:endParaRPr lang="en-IN"/>
          </a:p>
        </p:txBody>
      </p:sp>
      <p:sp>
        <p:nvSpPr>
          <p:cNvPr id="5" name="Footer Placeholder 4"/>
          <p:cNvSpPr>
            <a:spLocks noGrp="1"/>
          </p:cNvSpPr>
          <p:nvPr>
            <p:ph type="ftr" sz="quarter" idx="3"/>
          </p:nvPr>
        </p:nvSpPr>
        <p:spPr>
          <a:xfrm>
            <a:off x="2018346" y="37706779"/>
            <a:ext cx="15306375" cy="2278904"/>
          </a:xfrm>
          <a:prstGeom prst="rect">
            <a:avLst/>
          </a:prstGeom>
        </p:spPr>
        <p:txBody>
          <a:bodyPr vert="horz" lIns="91440" tIns="45720" rIns="91440" bIns="45720" rtlCol="0" anchor="ctr"/>
          <a:lstStyle>
            <a:lvl1pPr algn="l">
              <a:defRPr sz="298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21337920" y="37706779"/>
            <a:ext cx="1697312" cy="2278904"/>
          </a:xfrm>
          <a:prstGeom prst="rect">
            <a:avLst/>
          </a:prstGeom>
        </p:spPr>
        <p:txBody>
          <a:bodyPr vert="horz" lIns="91440" tIns="45720" rIns="91440" bIns="45720" rtlCol="0" anchor="ctr"/>
          <a:lstStyle>
            <a:lvl1pPr algn="r">
              <a:defRPr sz="2980">
                <a:solidFill>
                  <a:schemeClr val="accent1">
                    <a:lumMod val="75000"/>
                  </a:schemeClr>
                </a:solidFill>
              </a:defRPr>
            </a:lvl1pPr>
          </a:lstStyle>
          <a:p>
            <a:fld id="{FF9F5524-55D9-4531-BB5D-63BD2D1F2893}" type="slidenum">
              <a:rPr lang="en-IN" smtClean="0"/>
              <a:t>‹#›</a:t>
            </a:fld>
            <a:endParaRPr lang="en-IN"/>
          </a:p>
        </p:txBody>
      </p:sp>
    </p:spTree>
    <p:extLst>
      <p:ext uri="{BB962C8B-B14F-4D97-AF65-F5344CB8AC3E}">
        <p14:creationId xmlns:p14="http://schemas.microsoft.com/office/powerpoint/2010/main" val="2292669638"/>
      </p:ext>
    </p:extLst>
  </p:cSld>
  <p:clrMap bg1="lt1" tx1="dk1" bg2="lt2" tx2="dk2" accent1="accent1" accent2="accent2" accent3="accent3" accent4="accent4" accent5="accent5" accent6="accent6" hlink="hlink" folHlink="folHlink"/>
  <p:sldLayoutIdLst>
    <p:sldLayoutId id="2147483878" r:id="rId1"/>
    <p:sldLayoutId id="2147483879" r:id="rId2"/>
    <p:sldLayoutId id="2147483880" r:id="rId3"/>
    <p:sldLayoutId id="2147483881" r:id="rId4"/>
    <p:sldLayoutId id="2147483882" r:id="rId5"/>
    <p:sldLayoutId id="2147483883" r:id="rId6"/>
    <p:sldLayoutId id="2147483884" r:id="rId7"/>
    <p:sldLayoutId id="2147483885" r:id="rId8"/>
    <p:sldLayoutId id="2147483886" r:id="rId9"/>
    <p:sldLayoutId id="2147483887" r:id="rId10"/>
    <p:sldLayoutId id="2147483888" r:id="rId11"/>
    <p:sldLayoutId id="2147483889" r:id="rId12"/>
    <p:sldLayoutId id="2147483890" r:id="rId13"/>
    <p:sldLayoutId id="2147483891" r:id="rId14"/>
    <p:sldLayoutId id="2147483892" r:id="rId15"/>
    <p:sldLayoutId id="2147483893" r:id="rId16"/>
  </p:sldLayoutIdLst>
  <p:txStyles>
    <p:titleStyle>
      <a:lvl1pPr algn="l" defTabSz="1513743" rtl="0" eaLnBrk="1" latinLnBrk="0" hangingPunct="1">
        <a:spcBef>
          <a:spcPct val="0"/>
        </a:spcBef>
        <a:buNone/>
        <a:defRPr sz="11919"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135308" indent="-1135308" algn="l" defTabSz="1513743" rtl="0" eaLnBrk="1" latinLnBrk="0" hangingPunct="1">
        <a:spcBef>
          <a:spcPts val="3311"/>
        </a:spcBef>
        <a:spcAft>
          <a:spcPts val="0"/>
        </a:spcAft>
        <a:buClr>
          <a:schemeClr val="accent1">
            <a:lumMod val="75000"/>
          </a:schemeClr>
        </a:buClr>
        <a:buSzPct val="80000"/>
        <a:buFont typeface="Wingdings 3" charset="2"/>
        <a:buChar char=""/>
        <a:defRPr sz="5960" kern="1200">
          <a:solidFill>
            <a:schemeClr val="tx1">
              <a:lumMod val="75000"/>
              <a:lumOff val="25000"/>
            </a:schemeClr>
          </a:solidFill>
          <a:latin typeface="+mn-lt"/>
          <a:ea typeface="+mn-ea"/>
          <a:cs typeface="+mn-cs"/>
        </a:defRPr>
      </a:lvl1pPr>
      <a:lvl2pPr marL="2459833" indent="-946090" algn="l" defTabSz="1513743" rtl="0" eaLnBrk="1" latinLnBrk="0" hangingPunct="1">
        <a:spcBef>
          <a:spcPts val="3311"/>
        </a:spcBef>
        <a:spcAft>
          <a:spcPts val="0"/>
        </a:spcAft>
        <a:buClr>
          <a:schemeClr val="accent1">
            <a:lumMod val="75000"/>
          </a:schemeClr>
        </a:buClr>
        <a:buSzPct val="80000"/>
        <a:buFont typeface="Wingdings 3" charset="2"/>
        <a:buChar char=""/>
        <a:defRPr sz="5297" kern="1200">
          <a:solidFill>
            <a:schemeClr val="tx1">
              <a:lumMod val="75000"/>
              <a:lumOff val="25000"/>
            </a:schemeClr>
          </a:solidFill>
          <a:latin typeface="+mn-lt"/>
          <a:ea typeface="+mn-ea"/>
          <a:cs typeface="+mn-cs"/>
        </a:defRPr>
      </a:lvl2pPr>
      <a:lvl3pPr marL="3784359" indent="-756872" algn="l" defTabSz="1513743" rtl="0" eaLnBrk="1" latinLnBrk="0" hangingPunct="1">
        <a:spcBef>
          <a:spcPts val="3311"/>
        </a:spcBef>
        <a:spcAft>
          <a:spcPts val="0"/>
        </a:spcAft>
        <a:buClr>
          <a:schemeClr val="accent1">
            <a:lumMod val="75000"/>
          </a:schemeClr>
        </a:buClr>
        <a:buSzPct val="80000"/>
        <a:buFont typeface="Wingdings 3" charset="2"/>
        <a:buChar char=""/>
        <a:defRPr sz="4635" kern="1200">
          <a:solidFill>
            <a:schemeClr val="tx1">
              <a:lumMod val="75000"/>
              <a:lumOff val="25000"/>
            </a:schemeClr>
          </a:solidFill>
          <a:latin typeface="+mn-lt"/>
          <a:ea typeface="+mn-ea"/>
          <a:cs typeface="+mn-cs"/>
        </a:defRPr>
      </a:lvl3pPr>
      <a:lvl4pPr marL="5298102" indent="-756872" algn="l" defTabSz="1513743" rtl="0" eaLnBrk="1" latinLnBrk="0" hangingPunct="1">
        <a:spcBef>
          <a:spcPts val="3311"/>
        </a:spcBef>
        <a:spcAft>
          <a:spcPts val="0"/>
        </a:spcAft>
        <a:buClr>
          <a:schemeClr val="accent1">
            <a:lumMod val="75000"/>
          </a:schemeClr>
        </a:buClr>
        <a:buSzPct val="80000"/>
        <a:buFont typeface="Wingdings 3" charset="2"/>
        <a:buChar char=""/>
        <a:defRPr sz="3973" kern="1200">
          <a:solidFill>
            <a:schemeClr val="tx1">
              <a:lumMod val="75000"/>
              <a:lumOff val="25000"/>
            </a:schemeClr>
          </a:solidFill>
          <a:latin typeface="+mn-lt"/>
          <a:ea typeface="+mn-ea"/>
          <a:cs typeface="+mn-cs"/>
        </a:defRPr>
      </a:lvl4pPr>
      <a:lvl5pPr marL="6811846" indent="-756872" algn="l" defTabSz="1513743" rtl="0" eaLnBrk="1" latinLnBrk="0" hangingPunct="1">
        <a:spcBef>
          <a:spcPts val="3311"/>
        </a:spcBef>
        <a:spcAft>
          <a:spcPts val="0"/>
        </a:spcAft>
        <a:buClr>
          <a:schemeClr val="accent1">
            <a:lumMod val="75000"/>
          </a:schemeClr>
        </a:buClr>
        <a:buSzPct val="80000"/>
        <a:buFont typeface="Wingdings 3" charset="2"/>
        <a:buChar char=""/>
        <a:defRPr sz="3973" kern="1200">
          <a:solidFill>
            <a:schemeClr val="tx1">
              <a:lumMod val="75000"/>
              <a:lumOff val="25000"/>
            </a:schemeClr>
          </a:solidFill>
          <a:latin typeface="+mn-lt"/>
          <a:ea typeface="+mn-ea"/>
          <a:cs typeface="+mn-cs"/>
        </a:defRPr>
      </a:lvl5pPr>
      <a:lvl6pPr marL="8325589" indent="-756872" algn="l" defTabSz="1513743" rtl="0" eaLnBrk="1" latinLnBrk="0" hangingPunct="1">
        <a:spcBef>
          <a:spcPts val="3311"/>
        </a:spcBef>
        <a:spcAft>
          <a:spcPts val="0"/>
        </a:spcAft>
        <a:buClr>
          <a:schemeClr val="accent1">
            <a:lumMod val="75000"/>
          </a:schemeClr>
        </a:buClr>
        <a:buSzPct val="80000"/>
        <a:buFont typeface="Wingdings 3" charset="2"/>
        <a:buChar char=""/>
        <a:defRPr sz="3973" kern="1200">
          <a:solidFill>
            <a:schemeClr val="tx1">
              <a:lumMod val="75000"/>
              <a:lumOff val="25000"/>
            </a:schemeClr>
          </a:solidFill>
          <a:latin typeface="+mn-lt"/>
          <a:ea typeface="+mn-ea"/>
          <a:cs typeface="+mn-cs"/>
        </a:defRPr>
      </a:lvl6pPr>
      <a:lvl7pPr marL="9839333" indent="-756872" algn="l" defTabSz="1513743" rtl="0" eaLnBrk="1" latinLnBrk="0" hangingPunct="1">
        <a:spcBef>
          <a:spcPts val="3311"/>
        </a:spcBef>
        <a:spcAft>
          <a:spcPts val="0"/>
        </a:spcAft>
        <a:buClr>
          <a:schemeClr val="accent1">
            <a:lumMod val="75000"/>
          </a:schemeClr>
        </a:buClr>
        <a:buSzPct val="80000"/>
        <a:buFont typeface="Wingdings 3" charset="2"/>
        <a:buChar char=""/>
        <a:defRPr sz="3973" kern="1200">
          <a:solidFill>
            <a:schemeClr val="tx1">
              <a:lumMod val="75000"/>
              <a:lumOff val="25000"/>
            </a:schemeClr>
          </a:solidFill>
          <a:latin typeface="+mn-lt"/>
          <a:ea typeface="+mn-ea"/>
          <a:cs typeface="+mn-cs"/>
        </a:defRPr>
      </a:lvl7pPr>
      <a:lvl8pPr marL="11353076" indent="-756872" algn="l" defTabSz="1513743" rtl="0" eaLnBrk="1" latinLnBrk="0" hangingPunct="1">
        <a:spcBef>
          <a:spcPts val="3311"/>
        </a:spcBef>
        <a:spcAft>
          <a:spcPts val="0"/>
        </a:spcAft>
        <a:buClr>
          <a:schemeClr val="accent1">
            <a:lumMod val="75000"/>
          </a:schemeClr>
        </a:buClr>
        <a:buSzPct val="80000"/>
        <a:buFont typeface="Wingdings 3" charset="2"/>
        <a:buChar char=""/>
        <a:defRPr sz="3973" kern="1200">
          <a:solidFill>
            <a:schemeClr val="tx1">
              <a:lumMod val="75000"/>
              <a:lumOff val="25000"/>
            </a:schemeClr>
          </a:solidFill>
          <a:latin typeface="+mn-lt"/>
          <a:ea typeface="+mn-ea"/>
          <a:cs typeface="+mn-cs"/>
        </a:defRPr>
      </a:lvl8pPr>
      <a:lvl9pPr marL="12866820" indent="-756872" algn="l" defTabSz="1513743" rtl="0" eaLnBrk="1" latinLnBrk="0" hangingPunct="1">
        <a:spcBef>
          <a:spcPts val="3311"/>
        </a:spcBef>
        <a:spcAft>
          <a:spcPts val="0"/>
        </a:spcAft>
        <a:buClr>
          <a:schemeClr val="accent1">
            <a:lumMod val="75000"/>
          </a:schemeClr>
        </a:buClr>
        <a:buSzPct val="80000"/>
        <a:buFont typeface="Wingdings 3" charset="2"/>
        <a:buChar char=""/>
        <a:defRPr sz="3973" kern="1200">
          <a:solidFill>
            <a:schemeClr val="tx1">
              <a:lumMod val="75000"/>
              <a:lumOff val="25000"/>
            </a:schemeClr>
          </a:solidFill>
          <a:latin typeface="+mn-lt"/>
          <a:ea typeface="+mn-ea"/>
          <a:cs typeface="+mn-cs"/>
        </a:defRPr>
      </a:lvl9pPr>
    </p:bodyStyle>
    <p:otherStyle>
      <a:defPPr>
        <a:defRPr lang="en-US"/>
      </a:defPPr>
      <a:lvl1pPr marL="0" algn="l" defTabSz="1513743" rtl="0" eaLnBrk="1" latinLnBrk="0" hangingPunct="1">
        <a:defRPr sz="5960" kern="1200">
          <a:solidFill>
            <a:schemeClr val="tx1"/>
          </a:solidFill>
          <a:latin typeface="+mn-lt"/>
          <a:ea typeface="+mn-ea"/>
          <a:cs typeface="+mn-cs"/>
        </a:defRPr>
      </a:lvl1pPr>
      <a:lvl2pPr marL="1513743" algn="l" defTabSz="1513743" rtl="0" eaLnBrk="1" latinLnBrk="0" hangingPunct="1">
        <a:defRPr sz="5960" kern="1200">
          <a:solidFill>
            <a:schemeClr val="tx1"/>
          </a:solidFill>
          <a:latin typeface="+mn-lt"/>
          <a:ea typeface="+mn-ea"/>
          <a:cs typeface="+mn-cs"/>
        </a:defRPr>
      </a:lvl2pPr>
      <a:lvl3pPr marL="3027487" algn="l" defTabSz="1513743" rtl="0" eaLnBrk="1" latinLnBrk="0" hangingPunct="1">
        <a:defRPr sz="5960" kern="1200">
          <a:solidFill>
            <a:schemeClr val="tx1"/>
          </a:solidFill>
          <a:latin typeface="+mn-lt"/>
          <a:ea typeface="+mn-ea"/>
          <a:cs typeface="+mn-cs"/>
        </a:defRPr>
      </a:lvl3pPr>
      <a:lvl4pPr marL="4541230" algn="l" defTabSz="1513743" rtl="0" eaLnBrk="1" latinLnBrk="0" hangingPunct="1">
        <a:defRPr sz="5960" kern="1200">
          <a:solidFill>
            <a:schemeClr val="tx1"/>
          </a:solidFill>
          <a:latin typeface="+mn-lt"/>
          <a:ea typeface="+mn-ea"/>
          <a:cs typeface="+mn-cs"/>
        </a:defRPr>
      </a:lvl4pPr>
      <a:lvl5pPr marL="6054974" algn="l" defTabSz="1513743" rtl="0" eaLnBrk="1" latinLnBrk="0" hangingPunct="1">
        <a:defRPr sz="5960" kern="1200">
          <a:solidFill>
            <a:schemeClr val="tx1"/>
          </a:solidFill>
          <a:latin typeface="+mn-lt"/>
          <a:ea typeface="+mn-ea"/>
          <a:cs typeface="+mn-cs"/>
        </a:defRPr>
      </a:lvl5pPr>
      <a:lvl6pPr marL="7568717" algn="l" defTabSz="1513743" rtl="0" eaLnBrk="1" latinLnBrk="0" hangingPunct="1">
        <a:defRPr sz="5960" kern="1200">
          <a:solidFill>
            <a:schemeClr val="tx1"/>
          </a:solidFill>
          <a:latin typeface="+mn-lt"/>
          <a:ea typeface="+mn-ea"/>
          <a:cs typeface="+mn-cs"/>
        </a:defRPr>
      </a:lvl6pPr>
      <a:lvl7pPr marL="9082461" algn="l" defTabSz="1513743" rtl="0" eaLnBrk="1" latinLnBrk="0" hangingPunct="1">
        <a:defRPr sz="5960" kern="1200">
          <a:solidFill>
            <a:schemeClr val="tx1"/>
          </a:solidFill>
          <a:latin typeface="+mn-lt"/>
          <a:ea typeface="+mn-ea"/>
          <a:cs typeface="+mn-cs"/>
        </a:defRPr>
      </a:lvl7pPr>
      <a:lvl8pPr marL="10596204" algn="l" defTabSz="1513743" rtl="0" eaLnBrk="1" latinLnBrk="0" hangingPunct="1">
        <a:defRPr sz="5960" kern="1200">
          <a:solidFill>
            <a:schemeClr val="tx1"/>
          </a:solidFill>
          <a:latin typeface="+mn-lt"/>
          <a:ea typeface="+mn-ea"/>
          <a:cs typeface="+mn-cs"/>
        </a:defRPr>
      </a:lvl8pPr>
      <a:lvl9pPr marL="12109948" algn="l" defTabSz="1513743"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www.thelancet.com/pdfs/journals/eclinm/PIIS2589-5370(24)00377-8.pdf" TargetMode="External"/><Relationship Id="rId13" Type="http://schemas.openxmlformats.org/officeDocument/2006/relationships/hyperlink" Target="https://link.springer.com/content/pdf/10.1186/s12913-025-12489-z.pdf" TargetMode="External"/><Relationship Id="rId3" Type="http://schemas.openxmlformats.org/officeDocument/2006/relationships/hyperlink" Target="https://pmc.ncbi.nlm.nih.gov/articles/PMC11618011/" TargetMode="External"/><Relationship Id="rId7" Type="http://schemas.openxmlformats.org/officeDocument/2006/relationships/hyperlink" Target="https://link.springer.com/article/10.1186/s44247-024-00097-6" TargetMode="External"/><Relationship Id="rId12" Type="http://schemas.openxmlformats.org/officeDocument/2006/relationships/hyperlink" Target="https://www.sciencedirect.com/science/article/pii/S2772653325000565" TargetMode="External"/><Relationship Id="rId2" Type="http://schemas.openxmlformats.org/officeDocument/2006/relationships/hyperlink" Target="https://academic.oup.com/tbm/article-pdf/15/1/ibaf069/65858303/ibaf069.pdf" TargetMode="External"/><Relationship Id="rId16" Type="http://schemas.openxmlformats.org/officeDocument/2006/relationships/hyperlink" Target="https://www.jmir.org/2026/1/e82192/" TargetMode="External"/><Relationship Id="rId1" Type="http://schemas.openxmlformats.org/officeDocument/2006/relationships/slideLayout" Target="../slideLayouts/slideLayout7.xml"/><Relationship Id="rId6" Type="http://schemas.openxmlformats.org/officeDocument/2006/relationships/hyperlink" Target="https://journals.sagepub.com/doi/pdf/10.1177/20552076251314904" TargetMode="External"/><Relationship Id="rId11" Type="http://schemas.openxmlformats.org/officeDocument/2006/relationships/hyperlink" Target="https://www.researchprotocols.org/2026/1/e72664/PDF" TargetMode="External"/><Relationship Id="rId5" Type="http://schemas.openxmlformats.org/officeDocument/2006/relationships/hyperlink" Target="https://journals.plos.org/plosone/article/file?id=10.1371/journal.pone.0301088&amp;type=printable" TargetMode="External"/><Relationship Id="rId15" Type="http://schemas.openxmlformats.org/officeDocument/2006/relationships/hyperlink" Target="https://www.mdpi.com/1660-4601/19/8/4905" TargetMode="External"/><Relationship Id="rId10" Type="http://schemas.openxmlformats.org/officeDocument/2006/relationships/hyperlink" Target="https://academic.oup.com/tbm/article-pdf/11/7/1473/39456753/ibab048.pdf" TargetMode="External"/><Relationship Id="rId4" Type="http://schemas.openxmlformats.org/officeDocument/2006/relationships/hyperlink" Target="https://www.ssph-journal.org/journals/international-journal-of-public-health/articles/10.3389/ijph.2024.1607720/full" TargetMode="External"/><Relationship Id="rId9" Type="http://schemas.openxmlformats.org/officeDocument/2006/relationships/hyperlink" Target="https://www.sciencedirect.com/science/article/pii/S104620232400207X" TargetMode="External"/><Relationship Id="rId14" Type="http://schemas.openxmlformats.org/officeDocument/2006/relationships/hyperlink" Target="https://mhealth.jmir.org/2024/1/e514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DB2ADB-6FA4-F5F9-E2B2-6C465EF81D8F}"/>
              </a:ext>
            </a:extLst>
          </p:cNvPr>
          <p:cNvSpPr/>
          <p:nvPr/>
        </p:nvSpPr>
        <p:spPr>
          <a:xfrm>
            <a:off x="1524000" y="1219200"/>
            <a:ext cx="27127200" cy="1055983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dirty="0"/>
          </a:p>
        </p:txBody>
      </p:sp>
      <p:sp>
        <p:nvSpPr>
          <p:cNvPr id="6" name="Rectangle 5">
            <a:extLst>
              <a:ext uri="{FF2B5EF4-FFF2-40B4-BE49-F238E27FC236}">
                <a16:creationId xmlns:a16="http://schemas.microsoft.com/office/drawing/2014/main" id="{DC5F1124-B7BF-927C-4696-795FC3D48551}"/>
              </a:ext>
            </a:extLst>
          </p:cNvPr>
          <p:cNvSpPr/>
          <p:nvPr/>
        </p:nvSpPr>
        <p:spPr>
          <a:xfrm>
            <a:off x="1586507" y="4275133"/>
            <a:ext cx="13613606" cy="7503900"/>
          </a:xfrm>
          <a:prstGeom prst="rect">
            <a:avLst/>
          </a:prstGeom>
          <a:ln w="28575">
            <a:solidFill>
              <a:schemeClr val="accent2">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just">
              <a:lnSpc>
                <a:spcPct val="107000"/>
              </a:lnSpc>
              <a:spcAft>
                <a:spcPts val="800"/>
              </a:spcAft>
              <a:buNone/>
            </a:pPr>
            <a:endParaRPr lang="en-IN" sz="5400" kern="100" dirty="0">
              <a:effectLst/>
              <a:latin typeface="Times New Roman" panose="02020603050405020304" pitchFamily="18" charset="0"/>
              <a:ea typeface="Calibri" panose="020F0502020204030204" pitchFamily="34" charset="0"/>
            </a:endParaRPr>
          </a:p>
        </p:txBody>
      </p:sp>
      <p:sp>
        <p:nvSpPr>
          <p:cNvPr id="7" name="Rectangle 6">
            <a:extLst>
              <a:ext uri="{FF2B5EF4-FFF2-40B4-BE49-F238E27FC236}">
                <a16:creationId xmlns:a16="http://schemas.microsoft.com/office/drawing/2014/main" id="{0BD74747-3638-D76D-F5E0-1E67BFAF73CD}"/>
              </a:ext>
            </a:extLst>
          </p:cNvPr>
          <p:cNvSpPr/>
          <p:nvPr/>
        </p:nvSpPr>
        <p:spPr>
          <a:xfrm>
            <a:off x="15285722" y="4275133"/>
            <a:ext cx="13365478" cy="1898231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dirty="0"/>
          </a:p>
        </p:txBody>
      </p:sp>
      <p:sp>
        <p:nvSpPr>
          <p:cNvPr id="8" name="Rectangle 7">
            <a:extLst>
              <a:ext uri="{FF2B5EF4-FFF2-40B4-BE49-F238E27FC236}">
                <a16:creationId xmlns:a16="http://schemas.microsoft.com/office/drawing/2014/main" id="{F76C3B8A-A301-6FA6-0F11-BA22E8EDA860}"/>
              </a:ext>
            </a:extLst>
          </p:cNvPr>
          <p:cNvSpPr/>
          <p:nvPr/>
        </p:nvSpPr>
        <p:spPr>
          <a:xfrm>
            <a:off x="1597103" y="24109680"/>
            <a:ext cx="13613606" cy="1734322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dirty="0"/>
          </a:p>
        </p:txBody>
      </p:sp>
      <p:sp>
        <p:nvSpPr>
          <p:cNvPr id="9" name="Rectangle 8">
            <a:extLst>
              <a:ext uri="{FF2B5EF4-FFF2-40B4-BE49-F238E27FC236}">
                <a16:creationId xmlns:a16="http://schemas.microsoft.com/office/drawing/2014/main" id="{69547BEA-69F4-A7D7-B712-1A6579F066BE}"/>
              </a:ext>
            </a:extLst>
          </p:cNvPr>
          <p:cNvSpPr/>
          <p:nvPr/>
        </p:nvSpPr>
        <p:spPr>
          <a:xfrm>
            <a:off x="15445383" y="23434683"/>
            <a:ext cx="13390482" cy="1218534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0" name="Rectangle 9">
            <a:extLst>
              <a:ext uri="{FF2B5EF4-FFF2-40B4-BE49-F238E27FC236}">
                <a16:creationId xmlns:a16="http://schemas.microsoft.com/office/drawing/2014/main" id="{106E598C-A9A0-383C-B5ED-0029406A57C8}"/>
              </a:ext>
            </a:extLst>
          </p:cNvPr>
          <p:cNvSpPr/>
          <p:nvPr/>
        </p:nvSpPr>
        <p:spPr>
          <a:xfrm>
            <a:off x="15354766" y="36042370"/>
            <a:ext cx="13613606" cy="541053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dirty="0"/>
          </a:p>
        </p:txBody>
      </p:sp>
      <p:sp>
        <p:nvSpPr>
          <p:cNvPr id="20" name="TextBox 19">
            <a:extLst>
              <a:ext uri="{FF2B5EF4-FFF2-40B4-BE49-F238E27FC236}">
                <a16:creationId xmlns:a16="http://schemas.microsoft.com/office/drawing/2014/main" id="{F20A6957-8DF5-48FE-F8BD-10AEC6BAE2FA}"/>
              </a:ext>
            </a:extLst>
          </p:cNvPr>
          <p:cNvSpPr txBox="1"/>
          <p:nvPr/>
        </p:nvSpPr>
        <p:spPr>
          <a:xfrm>
            <a:off x="1586507" y="4599491"/>
            <a:ext cx="13513593" cy="707886"/>
          </a:xfrm>
          <a:prstGeom prst="rect">
            <a:avLst/>
          </a:prstGeom>
          <a:solidFill>
            <a:schemeClr val="accent1">
              <a:lumMod val="60000"/>
              <a:lumOff val="40000"/>
            </a:schemeClr>
          </a:solid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Background </a:t>
            </a:r>
            <a:endParaRPr lang="en-IN" sz="4000"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A4BD610A-A8A9-A69B-F590-3724BCE2FE19}"/>
              </a:ext>
            </a:extLst>
          </p:cNvPr>
          <p:cNvSpPr txBox="1"/>
          <p:nvPr/>
        </p:nvSpPr>
        <p:spPr>
          <a:xfrm>
            <a:off x="1672110" y="5410376"/>
            <a:ext cx="13513593" cy="2375330"/>
          </a:xfrm>
          <a:prstGeom prst="rect">
            <a:avLst/>
          </a:prstGeom>
          <a:noFill/>
        </p:spPr>
        <p:txBody>
          <a:bodyPr wrap="square" rtlCol="0">
            <a:spAutoFit/>
          </a:bodyPr>
          <a:lstStyle/>
          <a:p>
            <a:pPr algn="just">
              <a:lnSpc>
                <a:spcPct val="107000"/>
              </a:lnSpc>
              <a:spcAft>
                <a:spcPts val="800"/>
              </a:spcAft>
              <a:buNone/>
            </a:pPr>
            <a:r>
              <a:rPr lang="en-IN" sz="2000" kern="100" dirty="0">
                <a:effectLst/>
                <a:latin typeface="Times New Roman" panose="02020603050405020304" pitchFamily="18" charset="0"/>
                <a:ea typeface="Calibri" panose="020F0502020204030204" pitchFamily="34" charset="0"/>
              </a:rPr>
              <a:t>One of the most important modifiable factors that cause non-communicable diseases such as cardiovascular disease, obesity, type 2 diabetes, and bad mental health is physical inactivity (Zhang et al., 2022). Although moderate-intensity physical activity is recommended by the public health, the levels of compliance are still low among young adults and students of the university (Bi et al., 2024). Conventional options like organised exercise regimes and lifestyle </a:t>
            </a:r>
            <a:r>
              <a:rPr lang="en-IN" sz="2000" kern="100" dirty="0" err="1">
                <a:effectLst/>
                <a:latin typeface="Times New Roman" panose="02020603050405020304" pitchFamily="18" charset="0"/>
                <a:ea typeface="Calibri" panose="020F0502020204030204" pitchFamily="34" charset="0"/>
              </a:rPr>
              <a:t>counseling</a:t>
            </a:r>
            <a:r>
              <a:rPr lang="en-IN" sz="2000" kern="100" dirty="0">
                <a:effectLst/>
                <a:latin typeface="Times New Roman" panose="02020603050405020304" pitchFamily="18" charset="0"/>
                <a:ea typeface="Calibri" panose="020F0502020204030204" pitchFamily="34" charset="0"/>
              </a:rPr>
              <a:t> show a low degree of scalability and sustainability (</a:t>
            </a:r>
            <a:r>
              <a:rPr lang="en-IN" sz="2000" kern="100" dirty="0" err="1">
                <a:effectLst/>
                <a:latin typeface="Times New Roman" panose="02020603050405020304" pitchFamily="18" charset="0"/>
                <a:ea typeface="Calibri" panose="020F0502020204030204" pitchFamily="34" charset="0"/>
              </a:rPr>
              <a:t>Orsso</a:t>
            </a:r>
            <a:r>
              <a:rPr lang="en-IN" sz="2000" kern="100" dirty="0">
                <a:effectLst/>
                <a:latin typeface="Times New Roman" panose="02020603050405020304" pitchFamily="18" charset="0"/>
                <a:ea typeface="Calibri" panose="020F0502020204030204" pitchFamily="34" charset="0"/>
              </a:rPr>
              <a:t> et al., 2024). Digital health technologies and especially mobile-based apps have provided encouraging short term effects regarding the levels of physical activity (He et al., 2024). </a:t>
            </a:r>
            <a:r>
              <a:rPr lang="en-IN" sz="2000" kern="100" dirty="0" err="1">
                <a:effectLst/>
                <a:latin typeface="Times New Roman" panose="02020603050405020304" pitchFamily="18" charset="0"/>
                <a:ea typeface="Calibri" panose="020F0502020204030204" pitchFamily="34" charset="0"/>
              </a:rPr>
              <a:t>MoveTogether</a:t>
            </a:r>
            <a:r>
              <a:rPr lang="en-IN" sz="2000" kern="100" dirty="0">
                <a:effectLst/>
                <a:latin typeface="Times New Roman" panose="02020603050405020304" pitchFamily="18" charset="0"/>
                <a:ea typeface="Calibri" panose="020F0502020204030204" pitchFamily="34" charset="0"/>
              </a:rPr>
              <a:t> is an AI-based mobile app that boosts the level of activity by providing customised objectives, gamification and socializing.</a:t>
            </a:r>
          </a:p>
        </p:txBody>
      </p:sp>
      <p:sp>
        <p:nvSpPr>
          <p:cNvPr id="22" name="TextBox 21">
            <a:extLst>
              <a:ext uri="{FF2B5EF4-FFF2-40B4-BE49-F238E27FC236}">
                <a16:creationId xmlns:a16="http://schemas.microsoft.com/office/drawing/2014/main" id="{AA77CB47-0B86-76E6-D445-6CC1F7170B7C}"/>
              </a:ext>
            </a:extLst>
          </p:cNvPr>
          <p:cNvSpPr txBox="1"/>
          <p:nvPr/>
        </p:nvSpPr>
        <p:spPr>
          <a:xfrm>
            <a:off x="15385735" y="4525260"/>
            <a:ext cx="13167360" cy="707886"/>
          </a:xfrm>
          <a:prstGeom prst="rect">
            <a:avLst/>
          </a:prstGeom>
          <a:solidFill>
            <a:schemeClr val="accent1">
              <a:lumMod val="60000"/>
              <a:lumOff val="40000"/>
            </a:schemeClr>
          </a:solidFill>
        </p:spPr>
        <p:txBody>
          <a:bodyPr wrap="square" rtlCol="0">
            <a:spAutoFit/>
          </a:bodyPr>
          <a:lstStyle/>
          <a:p>
            <a:pPr algn="ctr"/>
            <a:r>
              <a:rPr lang="en-IN" sz="4000" b="1" dirty="0">
                <a:effectLst/>
                <a:latin typeface="Times New Roman" panose="02020603050405020304" pitchFamily="18" charset="0"/>
                <a:ea typeface="Calibri" panose="020F0502020204030204" pitchFamily="34" charset="0"/>
              </a:rPr>
              <a:t>Health Promotion Values and Principles </a:t>
            </a:r>
            <a:endParaRPr lang="en-IN" sz="4000" dirty="0"/>
          </a:p>
        </p:txBody>
      </p:sp>
      <p:sp>
        <p:nvSpPr>
          <p:cNvPr id="23" name="TextBox 22">
            <a:extLst>
              <a:ext uri="{FF2B5EF4-FFF2-40B4-BE49-F238E27FC236}">
                <a16:creationId xmlns:a16="http://schemas.microsoft.com/office/drawing/2014/main" id="{3147DFC6-9015-0E27-2242-33B6778AC3EB}"/>
              </a:ext>
            </a:extLst>
          </p:cNvPr>
          <p:cNvSpPr txBox="1"/>
          <p:nvPr/>
        </p:nvSpPr>
        <p:spPr>
          <a:xfrm>
            <a:off x="15310722" y="5410376"/>
            <a:ext cx="13167360" cy="13619369"/>
          </a:xfrm>
          <a:prstGeom prst="rect">
            <a:avLst/>
          </a:prstGeom>
          <a:noFill/>
        </p:spPr>
        <p:txBody>
          <a:bodyPr wrap="square" rtlCol="0">
            <a:spAutoFit/>
          </a:bodyPr>
          <a:lstStyle/>
          <a:p>
            <a:pPr algn="just">
              <a:lnSpc>
                <a:spcPct val="107000"/>
              </a:lnSpc>
              <a:spcAft>
                <a:spcPts val="800"/>
              </a:spcAft>
              <a:buNone/>
            </a:pPr>
            <a:r>
              <a:rPr lang="en-IN" sz="2400" kern="100" dirty="0">
                <a:effectLst/>
                <a:latin typeface="Times New Roman" panose="02020603050405020304" pitchFamily="18" charset="0"/>
                <a:ea typeface="Calibri" panose="020F0502020204030204" pitchFamily="34" charset="0"/>
              </a:rPr>
              <a:t>The behaviour change framework called the COM-B informed the </a:t>
            </a:r>
            <a:r>
              <a:rPr lang="en-IN" sz="2400" kern="100" dirty="0" err="1">
                <a:effectLst/>
                <a:latin typeface="Times New Roman" panose="02020603050405020304" pitchFamily="18" charset="0"/>
                <a:ea typeface="Calibri" panose="020F0502020204030204" pitchFamily="34" charset="0"/>
              </a:rPr>
              <a:t>MoveTogether</a:t>
            </a:r>
            <a:r>
              <a:rPr lang="en-IN" sz="2400" kern="100" dirty="0">
                <a:effectLst/>
                <a:latin typeface="Times New Roman" panose="02020603050405020304" pitchFamily="18" charset="0"/>
                <a:ea typeface="Calibri" panose="020F0502020204030204" pitchFamily="34" charset="0"/>
              </a:rPr>
              <a:t> intervention which postulates that behaviour is achieved as a product of three components, the capability, the opportunity and the motivation. Theoretical-based behaviour change interventions have been identified to yield more effective and sustainable behaviours change interventions compared to interventions that are not theoretical-based (Kardan et al., 2024).</a:t>
            </a:r>
          </a:p>
          <a:p>
            <a:pPr algn="just">
              <a:lnSpc>
                <a:spcPct val="107000"/>
              </a:lnSpc>
              <a:spcAft>
                <a:spcPts val="800"/>
              </a:spcAft>
              <a:buNone/>
            </a:pPr>
            <a:r>
              <a:rPr lang="en-IN" sz="2400" kern="100" dirty="0">
                <a:effectLst/>
                <a:latin typeface="Times New Roman" panose="02020603050405020304" pitchFamily="18" charset="0"/>
                <a:ea typeface="Calibri" panose="020F0502020204030204" pitchFamily="34" charset="0"/>
              </a:rPr>
              <a:t>Capability is the physical and psychological capability of an individual to act in a given manner. Psychological capability in as far as physical activity promotion is concerned refers to the knowledge, awareness, and confidence to perform exercise behaviours. </a:t>
            </a:r>
            <a:r>
              <a:rPr lang="en-IN" sz="2400" kern="100" dirty="0" err="1">
                <a:effectLst/>
                <a:latin typeface="Times New Roman" panose="02020603050405020304" pitchFamily="18" charset="0"/>
                <a:ea typeface="Calibri" panose="020F0502020204030204" pitchFamily="34" charset="0"/>
              </a:rPr>
              <a:t>MoveTogether</a:t>
            </a:r>
            <a:r>
              <a:rPr lang="en-IN" sz="2400" kern="100" dirty="0">
                <a:effectLst/>
                <a:latin typeface="Times New Roman" panose="02020603050405020304" pitchFamily="18" charset="0"/>
                <a:ea typeface="Calibri" panose="020F0502020204030204" pitchFamily="34" charset="0"/>
              </a:rPr>
              <a:t> improves psychological ability by educating participants with prompts of information about the recommended physical activity and safe exercise habits. There are indications that knowledge-based digital interventions have the potential to enhance readiness of the users to engage in physical activity and promote long-term behavioural engagement (Wang et al., 2024).</a:t>
            </a:r>
          </a:p>
          <a:p>
            <a:pPr algn="just">
              <a:lnSpc>
                <a:spcPct val="107000"/>
              </a:lnSpc>
              <a:spcAft>
                <a:spcPts val="800"/>
              </a:spcAft>
              <a:buNone/>
            </a:pPr>
            <a:r>
              <a:rPr lang="en-IN" sz="2400" kern="100" dirty="0">
                <a:effectLst/>
                <a:latin typeface="Times New Roman" panose="02020603050405020304" pitchFamily="18" charset="0"/>
                <a:ea typeface="Calibri" panose="020F0502020204030204" pitchFamily="34" charset="0"/>
              </a:rPr>
              <a:t>Opportunity is defined as social and environmental conditions outside an individual which would allow them to change their behaviour. The social opportunity is especially critical in promoting the physical activities based on the peer influence, accountability, and community backing. </a:t>
            </a:r>
            <a:r>
              <a:rPr lang="en-IN" sz="2400" kern="100" dirty="0" err="1">
                <a:effectLst/>
                <a:latin typeface="Times New Roman" panose="02020603050405020304" pitchFamily="18" charset="0"/>
                <a:ea typeface="Calibri" panose="020F0502020204030204" pitchFamily="34" charset="0"/>
              </a:rPr>
              <a:t>MoveTogether</a:t>
            </a:r>
            <a:r>
              <a:rPr lang="en-IN" sz="2400" kern="100" dirty="0">
                <a:effectLst/>
                <a:latin typeface="Times New Roman" panose="02020603050405020304" pitchFamily="18" charset="0"/>
                <a:ea typeface="Calibri" panose="020F0502020204030204" pitchFamily="34" charset="0"/>
              </a:rPr>
              <a:t> comprises social interaction functionalities, such as group challenges, peer leaderboard and team competition to establish supportive social environments and promote adherence to behaviours. An earlier study suggests that digital interventions that incorporate the elements of social engagement have the potential to increase engagement in physical activity in young adults considerably (Bi et al., 2024; Zhou et al., 2026).</a:t>
            </a:r>
          </a:p>
          <a:p>
            <a:pPr algn="just">
              <a:lnSpc>
                <a:spcPct val="107000"/>
              </a:lnSpc>
              <a:spcAft>
                <a:spcPts val="800"/>
              </a:spcAft>
              <a:buNone/>
            </a:pPr>
            <a:r>
              <a:rPr lang="en-IN" sz="2400" kern="100" dirty="0">
                <a:effectLst/>
                <a:latin typeface="Times New Roman" panose="02020603050405020304" pitchFamily="18" charset="0"/>
                <a:ea typeface="Calibri" panose="020F0502020204030204" pitchFamily="34" charset="0"/>
              </a:rPr>
              <a:t>Motivation encompasses the reflective processes, and automatism processes that affect behaviour. </a:t>
            </a:r>
            <a:r>
              <a:rPr lang="en-IN" sz="2400" kern="100" dirty="0" err="1">
                <a:effectLst/>
                <a:latin typeface="Times New Roman" panose="02020603050405020304" pitchFamily="18" charset="0"/>
                <a:ea typeface="Calibri" panose="020F0502020204030204" pitchFamily="34" charset="0"/>
              </a:rPr>
              <a:t>MoveTogether</a:t>
            </a:r>
            <a:r>
              <a:rPr lang="en-IN" sz="2400" kern="100" dirty="0">
                <a:effectLst/>
                <a:latin typeface="Times New Roman" panose="02020603050405020304" pitchFamily="18" charset="0"/>
                <a:ea typeface="Calibri" panose="020F0502020204030204" pitchFamily="34" charset="0"/>
              </a:rPr>
              <a:t> has such aspects of gamification as reward systems, progress tracking and achievement badges to motivate users and keep their interest. Applications derived through games have shown to positively influence the engagement of physical activity and cardiometabolic risk factor improvements via digital health applications that incorporate gamified features (Nishi et al., 2024). Nonetheless, a study also indicates that motivation can be reduced in the long-term when digital intervention lacks any adaptive reinforcement or a long term engagement approach (</a:t>
            </a:r>
            <a:r>
              <a:rPr lang="en-IN" sz="2400" kern="100" dirty="0" err="1">
                <a:effectLst/>
                <a:latin typeface="Times New Roman" panose="02020603050405020304" pitchFamily="18" charset="0"/>
                <a:ea typeface="Calibri" panose="020F0502020204030204" pitchFamily="34" charset="0"/>
              </a:rPr>
              <a:t>Riccalton</a:t>
            </a:r>
            <a:r>
              <a:rPr lang="en-IN" sz="2400" kern="100" dirty="0">
                <a:effectLst/>
                <a:latin typeface="Times New Roman" panose="02020603050405020304" pitchFamily="18" charset="0"/>
                <a:ea typeface="Calibri" panose="020F0502020204030204" pitchFamily="34" charset="0"/>
              </a:rPr>
              <a:t> et al., 2026). Thus, goals and feedback in the AI-driven design of </a:t>
            </a:r>
            <a:r>
              <a:rPr lang="en-IN" sz="2400" kern="100" dirty="0" err="1">
                <a:effectLst/>
                <a:latin typeface="Times New Roman" panose="02020603050405020304" pitchFamily="18" charset="0"/>
                <a:ea typeface="Calibri" panose="020F0502020204030204" pitchFamily="34" charset="0"/>
              </a:rPr>
              <a:t>MoveTogether</a:t>
            </a:r>
            <a:r>
              <a:rPr lang="en-IN" sz="2400" kern="100" dirty="0">
                <a:effectLst/>
                <a:latin typeface="Times New Roman" panose="02020603050405020304" pitchFamily="18" charset="0"/>
                <a:ea typeface="Calibri" panose="020F0502020204030204" pitchFamily="34" charset="0"/>
              </a:rPr>
              <a:t> is constantly adjusted to ensure that the use of AI ensures long-term motivation in the user.</a:t>
            </a:r>
          </a:p>
          <a:p>
            <a:pPr algn="just">
              <a:lnSpc>
                <a:spcPct val="107000"/>
              </a:lnSpc>
              <a:spcAft>
                <a:spcPts val="800"/>
              </a:spcAft>
              <a:buNone/>
            </a:pPr>
            <a:r>
              <a:rPr lang="en-IN" sz="2400" kern="100" dirty="0">
                <a:effectLst/>
                <a:latin typeface="Times New Roman" panose="02020603050405020304" pitchFamily="18" charset="0"/>
                <a:ea typeface="Calibri" panose="020F0502020204030204" pitchFamily="34" charset="0"/>
              </a:rPr>
              <a:t>Combining capability, opportunity and motivation into a thought-out system of behaviour will enable </a:t>
            </a:r>
            <a:r>
              <a:rPr lang="en-IN" sz="2400" kern="100" dirty="0" err="1">
                <a:effectLst/>
                <a:latin typeface="Times New Roman" panose="02020603050405020304" pitchFamily="18" charset="0"/>
                <a:ea typeface="Calibri" panose="020F0502020204030204" pitchFamily="34" charset="0"/>
              </a:rPr>
              <a:t>MoveTogether</a:t>
            </a:r>
            <a:r>
              <a:rPr lang="en-IN" sz="2400" kern="100" dirty="0">
                <a:effectLst/>
                <a:latin typeface="Times New Roman" panose="02020603050405020304" pitchFamily="18" charset="0"/>
                <a:ea typeface="Calibri" panose="020F0502020204030204" pitchFamily="34" charset="0"/>
              </a:rPr>
              <a:t> to fit in the evidence-based method of digital health intervention development and contribute to a long-term behaviour transformation in terms of physical activity engagement (Ananthakrishnan et al., 2025).</a:t>
            </a:r>
          </a:p>
          <a:p>
            <a:pPr algn="just">
              <a:lnSpc>
                <a:spcPct val="107000"/>
              </a:lnSpc>
              <a:spcAft>
                <a:spcPts val="800"/>
              </a:spcAft>
              <a:buNone/>
            </a:pPr>
            <a:endParaRPr lang="en-IN" sz="2400" kern="100" dirty="0">
              <a:effectLst/>
              <a:latin typeface="Times New Roman" panose="02020603050405020304" pitchFamily="18" charset="0"/>
              <a:ea typeface="Calibri" panose="020F0502020204030204" pitchFamily="34" charset="0"/>
            </a:endParaRPr>
          </a:p>
        </p:txBody>
      </p:sp>
      <p:sp>
        <p:nvSpPr>
          <p:cNvPr id="24" name="TextBox 23">
            <a:extLst>
              <a:ext uri="{FF2B5EF4-FFF2-40B4-BE49-F238E27FC236}">
                <a16:creationId xmlns:a16="http://schemas.microsoft.com/office/drawing/2014/main" id="{80EBA48D-AC82-BDBC-DDD4-E661F47C4382}"/>
              </a:ext>
            </a:extLst>
          </p:cNvPr>
          <p:cNvSpPr txBox="1"/>
          <p:nvPr/>
        </p:nvSpPr>
        <p:spPr>
          <a:xfrm>
            <a:off x="1672109" y="24254601"/>
            <a:ext cx="13513593" cy="1469120"/>
          </a:xfrm>
          <a:prstGeom prst="rect">
            <a:avLst/>
          </a:prstGeom>
          <a:solidFill>
            <a:schemeClr val="accent1">
              <a:lumMod val="60000"/>
              <a:lumOff val="40000"/>
            </a:schemeClr>
          </a:solidFill>
        </p:spPr>
        <p:txBody>
          <a:bodyPr wrap="square" rtlCol="0">
            <a:spAutoFit/>
          </a:bodyPr>
          <a:lstStyle/>
          <a:p>
            <a:pPr algn="ctr">
              <a:lnSpc>
                <a:spcPct val="107000"/>
              </a:lnSpc>
              <a:spcAft>
                <a:spcPts val="800"/>
              </a:spcAft>
              <a:buNone/>
            </a:pPr>
            <a:r>
              <a:rPr lang="en-IN" sz="4000" b="1" kern="100" dirty="0">
                <a:effectLst/>
                <a:latin typeface="Times New Roman" panose="02020603050405020304" pitchFamily="18" charset="0"/>
                <a:ea typeface="Calibri" panose="020F0502020204030204" pitchFamily="34" charset="0"/>
              </a:rPr>
              <a:t>Behaviour Change Theory: Stages of Change (SOC/TTM)</a:t>
            </a:r>
            <a:endParaRPr lang="en-IN" sz="4000" kern="100" dirty="0">
              <a:effectLst/>
              <a:latin typeface="Times New Roman" panose="02020603050405020304" pitchFamily="18" charset="0"/>
              <a:ea typeface="Calibri" panose="020F0502020204030204" pitchFamily="34" charset="0"/>
            </a:endParaRPr>
          </a:p>
          <a:p>
            <a:pPr algn="ctr"/>
            <a:endParaRPr lang="en-IN" sz="4000"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310ED193-3E59-CD00-DC79-C03D596C0F18}"/>
              </a:ext>
            </a:extLst>
          </p:cNvPr>
          <p:cNvSpPr txBox="1"/>
          <p:nvPr/>
        </p:nvSpPr>
        <p:spPr>
          <a:xfrm>
            <a:off x="1672109" y="25766050"/>
            <a:ext cx="13513593" cy="5693866"/>
          </a:xfrm>
          <a:prstGeom prst="rect">
            <a:avLst/>
          </a:prstGeom>
          <a:solidFill>
            <a:schemeClr val="bg1"/>
          </a:solidFill>
        </p:spPr>
        <p:txBody>
          <a:bodyPr wrap="square" rtlCol="0">
            <a:spAutoFit/>
          </a:bodyPr>
          <a:lstStyle/>
          <a:p>
            <a:pPr algn="just"/>
            <a:r>
              <a:rPr lang="en-IN" sz="2400" dirty="0">
                <a:latin typeface="Times New Roman" panose="02020603050405020304" pitchFamily="18" charset="0"/>
                <a:cs typeface="Times New Roman" panose="02020603050405020304" pitchFamily="18" charset="0"/>
              </a:rPr>
              <a:t>The </a:t>
            </a:r>
            <a:r>
              <a:rPr lang="en-IN" sz="2400" dirty="0" err="1">
                <a:latin typeface="Times New Roman" panose="02020603050405020304" pitchFamily="18" charset="0"/>
                <a:cs typeface="Times New Roman" panose="02020603050405020304" pitchFamily="18" charset="0"/>
              </a:rPr>
              <a:t>MoveTogether</a:t>
            </a:r>
            <a:r>
              <a:rPr lang="en-IN" sz="2400" dirty="0">
                <a:latin typeface="Times New Roman" panose="02020603050405020304" pitchFamily="18" charset="0"/>
                <a:cs typeface="Times New Roman" panose="02020603050405020304" pitchFamily="18" charset="0"/>
              </a:rPr>
              <a:t> application is justified by Stages of Change (SOC) or Transtheoretical Model (TTM) that demonstrates how people change their behaviours to be healthier in a gradual manner (Prochaska and DiClemente, 1983). According to this theory, behaviour change can be observed through a number of steps where people are more encouraged to change their lifestyles in favour of healthier life.</a:t>
            </a:r>
          </a:p>
          <a:p>
            <a:pPr algn="just"/>
            <a:r>
              <a:rPr lang="en-IN" sz="2400" b="1" dirty="0">
                <a:latin typeface="Times New Roman" panose="02020603050405020304" pitchFamily="18" charset="0"/>
                <a:cs typeface="Times New Roman" panose="02020603050405020304" pitchFamily="18" charset="0"/>
              </a:rPr>
              <a:t>Pre-contemplation:</a:t>
            </a:r>
            <a:r>
              <a:rPr lang="en-IN" sz="2400" dirty="0">
                <a:latin typeface="Times New Roman" panose="02020603050405020304" pitchFamily="18" charset="0"/>
                <a:cs typeface="Times New Roman" panose="02020603050405020304" pitchFamily="18" charset="0"/>
              </a:rPr>
              <a:t> At this stage, the citizens are not willing to start exercising and may not see a problem with inactivity.</a:t>
            </a:r>
          </a:p>
          <a:p>
            <a:pPr algn="just"/>
            <a:r>
              <a:rPr lang="en-IN" sz="2400" b="1" dirty="0">
                <a:latin typeface="Times New Roman" panose="02020603050405020304" pitchFamily="18" charset="0"/>
                <a:cs typeface="Times New Roman" panose="02020603050405020304" pitchFamily="18" charset="0"/>
              </a:rPr>
              <a:t>Contemplation:</a:t>
            </a:r>
            <a:r>
              <a:rPr lang="en-IN" sz="2400" dirty="0">
                <a:latin typeface="Times New Roman" panose="02020603050405020304" pitchFamily="18" charset="0"/>
                <a:cs typeface="Times New Roman" panose="02020603050405020304" pitchFamily="18" charset="0"/>
              </a:rPr>
              <a:t> Individuals begin to think about becoming more physically active and may plan to take action in the near future.</a:t>
            </a:r>
          </a:p>
          <a:p>
            <a:pPr algn="just"/>
            <a:r>
              <a:rPr lang="en-IN" sz="2400" b="1" dirty="0">
                <a:latin typeface="Times New Roman" panose="02020603050405020304" pitchFamily="18" charset="0"/>
                <a:cs typeface="Times New Roman" panose="02020603050405020304" pitchFamily="18" charset="0"/>
              </a:rPr>
              <a:t>Preparation:</a:t>
            </a:r>
            <a:r>
              <a:rPr lang="en-IN" sz="2400" dirty="0">
                <a:latin typeface="Times New Roman" panose="02020603050405020304" pitchFamily="18" charset="0"/>
                <a:cs typeface="Times New Roman" panose="02020603050405020304" pitchFamily="18" charset="0"/>
              </a:rPr>
              <a:t> At this stage, people intend to take action soon and may start taking small steps such as setting activity goals or downloading the </a:t>
            </a:r>
            <a:r>
              <a:rPr lang="en-IN" sz="2400" dirty="0" err="1">
                <a:latin typeface="Times New Roman" panose="02020603050405020304" pitchFamily="18" charset="0"/>
                <a:cs typeface="Times New Roman" panose="02020603050405020304" pitchFamily="18" charset="0"/>
              </a:rPr>
              <a:t>MoveTogether</a:t>
            </a:r>
            <a:r>
              <a:rPr lang="en-IN" sz="2400" dirty="0">
                <a:latin typeface="Times New Roman" panose="02020603050405020304" pitchFamily="18" charset="0"/>
                <a:cs typeface="Times New Roman" panose="02020603050405020304" pitchFamily="18" charset="0"/>
              </a:rPr>
              <a:t> app.</a:t>
            </a:r>
          </a:p>
          <a:p>
            <a:pPr algn="just"/>
            <a:r>
              <a:rPr lang="en-IN" sz="2400" b="1" dirty="0">
                <a:latin typeface="Times New Roman" panose="02020603050405020304" pitchFamily="18" charset="0"/>
                <a:cs typeface="Times New Roman" panose="02020603050405020304" pitchFamily="18" charset="0"/>
              </a:rPr>
              <a:t>Action:</a:t>
            </a:r>
            <a:r>
              <a:rPr lang="en-IN" sz="2400" dirty="0">
                <a:latin typeface="Times New Roman" panose="02020603050405020304" pitchFamily="18" charset="0"/>
                <a:cs typeface="Times New Roman" panose="02020603050405020304" pitchFamily="18" charset="0"/>
              </a:rPr>
              <a:t> The way people interact actively with the application by performing physical exercises and acting upon the suggestions the app gives is how their health behaviours get better.</a:t>
            </a:r>
          </a:p>
          <a:p>
            <a:pPr algn="just"/>
            <a:r>
              <a:rPr lang="en-IN" sz="2400" b="1" dirty="0">
                <a:latin typeface="Times New Roman" panose="02020603050405020304" pitchFamily="18" charset="0"/>
                <a:cs typeface="Times New Roman" panose="02020603050405020304" pitchFamily="18" charset="0"/>
              </a:rPr>
              <a:t>Maintenance:</a:t>
            </a:r>
            <a:r>
              <a:rPr lang="en-IN" sz="2400" dirty="0">
                <a:latin typeface="Times New Roman" panose="02020603050405020304" pitchFamily="18" charset="0"/>
                <a:cs typeface="Times New Roman" panose="02020603050405020304" pitchFamily="18" charset="0"/>
              </a:rPr>
              <a:t> The behaviour is maintained in the long run as people keep on exercising regularly and leading a healthy life style (Prochaska and DiClemente, 1983).</a:t>
            </a:r>
          </a:p>
          <a:p>
            <a:pPr algn="just"/>
            <a:endParaRPr lang="en-IN" sz="2800" dirty="0">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866D33C3-A52F-99D3-6505-8B0AEB0DF8D8}"/>
              </a:ext>
            </a:extLst>
          </p:cNvPr>
          <p:cNvSpPr txBox="1"/>
          <p:nvPr/>
        </p:nvSpPr>
        <p:spPr>
          <a:xfrm>
            <a:off x="15581948" y="23602526"/>
            <a:ext cx="13205817" cy="725624"/>
          </a:xfrm>
          <a:prstGeom prst="rect">
            <a:avLst/>
          </a:prstGeom>
          <a:solidFill>
            <a:schemeClr val="accent1">
              <a:lumMod val="60000"/>
              <a:lumOff val="40000"/>
            </a:schemeClr>
          </a:solidFill>
        </p:spPr>
        <p:txBody>
          <a:bodyPr wrap="square" rtlCol="0">
            <a:spAutoFit/>
          </a:bodyPr>
          <a:lstStyle/>
          <a:p>
            <a:pPr algn="ctr"/>
            <a:r>
              <a:rPr lang="en-IN" sz="4000" b="1" dirty="0">
                <a:effectLst/>
                <a:latin typeface="Times New Roman" panose="02020603050405020304" pitchFamily="18" charset="0"/>
                <a:ea typeface="Calibri" panose="020F0502020204030204" pitchFamily="34" charset="0"/>
              </a:rPr>
              <a:t>Expected Outcomes </a:t>
            </a:r>
            <a:endParaRPr lang="en-IN" sz="4000" dirty="0">
              <a:latin typeface="Times New Roman" panose="02020603050405020304" pitchFamily="18" charset="0"/>
              <a:cs typeface="Times New Roman" panose="02020603050405020304" pitchFamily="18" charset="0"/>
            </a:endParaRPr>
          </a:p>
        </p:txBody>
      </p:sp>
      <p:sp>
        <p:nvSpPr>
          <p:cNvPr id="27" name="TextBox 26">
            <a:extLst>
              <a:ext uri="{FF2B5EF4-FFF2-40B4-BE49-F238E27FC236}">
                <a16:creationId xmlns:a16="http://schemas.microsoft.com/office/drawing/2014/main" id="{8A44CD05-DD75-85CC-9C2A-735A6049B9D5}"/>
              </a:ext>
            </a:extLst>
          </p:cNvPr>
          <p:cNvSpPr txBox="1"/>
          <p:nvPr/>
        </p:nvSpPr>
        <p:spPr>
          <a:xfrm>
            <a:off x="15642548" y="24443642"/>
            <a:ext cx="12996151" cy="6198492"/>
          </a:xfrm>
          <a:prstGeom prst="rect">
            <a:avLst/>
          </a:prstGeom>
          <a:noFill/>
        </p:spPr>
        <p:txBody>
          <a:bodyPr wrap="square" rtlCol="0">
            <a:spAutoFit/>
          </a:bodyPr>
          <a:lstStyle/>
          <a:p>
            <a:pPr algn="just">
              <a:lnSpc>
                <a:spcPct val="107000"/>
              </a:lnSpc>
              <a:spcAft>
                <a:spcPts val="800"/>
              </a:spcAft>
              <a:buNone/>
            </a:pPr>
            <a:r>
              <a:rPr lang="en-IN" sz="2400" kern="100" dirty="0">
                <a:effectLst/>
                <a:latin typeface="Times New Roman" panose="02020603050405020304" pitchFamily="18" charset="0"/>
                <a:ea typeface="Calibri" panose="020F0502020204030204" pitchFamily="34" charset="0"/>
              </a:rPr>
              <a:t>The use of digital health applications has demonstrated minor yet significant progress in physical activity (Zhang et al., 2022). Meta-analyses claim that the number of daily steps and the amount of sedentary behaviour decreases in activity app users (He et al., 2024; </a:t>
            </a:r>
            <a:r>
              <a:rPr lang="en-IN" sz="2400" kern="100" dirty="0" err="1">
                <a:effectLst/>
                <a:latin typeface="Times New Roman" panose="02020603050405020304" pitchFamily="18" charset="0"/>
                <a:ea typeface="Calibri" panose="020F0502020204030204" pitchFamily="34" charset="0"/>
              </a:rPr>
              <a:t>Shaluhiyah</a:t>
            </a:r>
            <a:r>
              <a:rPr lang="en-IN" sz="2400" kern="100" dirty="0">
                <a:effectLst/>
                <a:latin typeface="Times New Roman" panose="02020603050405020304" pitchFamily="18" charset="0"/>
                <a:ea typeface="Calibri" panose="020F0502020204030204" pitchFamily="34" charset="0"/>
              </a:rPr>
              <a:t> et al., 2025). Better adherence is also linked to the interventions that are grounded on the behaviour change theories than the general fitness apps (Kardan et al., 2024).</a:t>
            </a:r>
          </a:p>
          <a:p>
            <a:pPr algn="just">
              <a:lnSpc>
                <a:spcPct val="107000"/>
              </a:lnSpc>
              <a:spcAft>
                <a:spcPts val="800"/>
              </a:spcAft>
              <a:buNone/>
            </a:pPr>
            <a:r>
              <a:rPr lang="en-IN" sz="2400" b="1" kern="100" dirty="0">
                <a:effectLst/>
                <a:latin typeface="Times New Roman" panose="02020603050405020304" pitchFamily="18" charset="0"/>
                <a:ea typeface="Calibri" panose="020F0502020204030204" pitchFamily="34" charset="0"/>
              </a:rPr>
              <a:t>Short-term outcomes:</a:t>
            </a:r>
            <a:r>
              <a:rPr lang="en-IN" sz="2400" kern="100" dirty="0">
                <a:effectLst/>
                <a:latin typeface="Times New Roman" panose="02020603050405020304" pitchFamily="18" charset="0"/>
                <a:ea typeface="Calibri" panose="020F0502020204030204" pitchFamily="34" charset="0"/>
              </a:rPr>
              <a:t> </a:t>
            </a:r>
            <a:r>
              <a:rPr lang="en-IN" sz="2400" kern="100" dirty="0" err="1">
                <a:effectLst/>
                <a:latin typeface="Times New Roman" panose="02020603050405020304" pitchFamily="18" charset="0"/>
                <a:ea typeface="Calibri" panose="020F0502020204030204" pitchFamily="34" charset="0"/>
              </a:rPr>
              <a:t>MoveTogether</a:t>
            </a:r>
            <a:r>
              <a:rPr lang="en-IN" sz="2400" kern="100" dirty="0">
                <a:effectLst/>
                <a:latin typeface="Times New Roman" panose="02020603050405020304" pitchFamily="18" charset="0"/>
                <a:ea typeface="Calibri" panose="020F0502020204030204" pitchFamily="34" charset="0"/>
              </a:rPr>
              <a:t> will be anticipated to grow moderate-vigorous exercise activities, decrease the time spent sitting up, and enhance the intention to exercise regularly. The use of gamification, alerts, and social challenges can help deliver a higher level of engagement, and mindfulness capabilities can be used to facilitate psychological health (Perski and Short, 2021; Nishi et al., 2024).</a:t>
            </a:r>
          </a:p>
          <a:p>
            <a:pPr algn="just">
              <a:lnSpc>
                <a:spcPct val="107000"/>
              </a:lnSpc>
              <a:spcAft>
                <a:spcPts val="800"/>
              </a:spcAft>
              <a:buNone/>
            </a:pPr>
            <a:r>
              <a:rPr lang="en-IN" sz="2400" b="1" kern="100" dirty="0">
                <a:effectLst/>
                <a:latin typeface="Times New Roman" panose="02020603050405020304" pitchFamily="18" charset="0"/>
                <a:ea typeface="Calibri" panose="020F0502020204030204" pitchFamily="34" charset="0"/>
              </a:rPr>
              <a:t>Long-term outcomes:</a:t>
            </a:r>
            <a:r>
              <a:rPr lang="en-IN" sz="2400" kern="100" dirty="0">
                <a:effectLst/>
                <a:latin typeface="Times New Roman" panose="02020603050405020304" pitchFamily="18" charset="0"/>
                <a:ea typeface="Calibri" panose="020F0502020204030204" pitchFamily="34" charset="0"/>
              </a:rPr>
              <a:t> The long-term use can assist in keeping physiological activity consistent, alleviating the hazard of sedentary behaviour, and decreasing cardiometabolic risk of health. Nevertheless, the long-run performance can be influenced by the digital fatigue and deteriorated engagement, which emphasizes the necessity of the constant assessment and user-focused changes (Di </a:t>
            </a:r>
            <a:r>
              <a:rPr lang="en-IN" sz="2400" kern="100" dirty="0" err="1">
                <a:effectLst/>
                <a:latin typeface="Times New Roman" panose="02020603050405020304" pitchFamily="18" charset="0"/>
                <a:ea typeface="Calibri" panose="020F0502020204030204" pitchFamily="34" charset="0"/>
              </a:rPr>
              <a:t>Pumpo</a:t>
            </a:r>
            <a:r>
              <a:rPr lang="en-IN" sz="2400" kern="100" dirty="0">
                <a:effectLst/>
                <a:latin typeface="Times New Roman" panose="02020603050405020304" pitchFamily="18" charset="0"/>
                <a:ea typeface="Calibri" panose="020F0502020204030204" pitchFamily="34" charset="0"/>
              </a:rPr>
              <a:t> et al., 2025).</a:t>
            </a:r>
          </a:p>
        </p:txBody>
      </p:sp>
      <p:sp>
        <p:nvSpPr>
          <p:cNvPr id="28" name="TextBox 27">
            <a:extLst>
              <a:ext uri="{FF2B5EF4-FFF2-40B4-BE49-F238E27FC236}">
                <a16:creationId xmlns:a16="http://schemas.microsoft.com/office/drawing/2014/main" id="{0D0A928E-8022-2303-DA53-21BD7A0A6FD3}"/>
              </a:ext>
            </a:extLst>
          </p:cNvPr>
          <p:cNvSpPr txBox="1"/>
          <p:nvPr/>
        </p:nvSpPr>
        <p:spPr>
          <a:xfrm>
            <a:off x="15445384" y="36029344"/>
            <a:ext cx="13427034" cy="720911"/>
          </a:xfrm>
          <a:prstGeom prst="rect">
            <a:avLst/>
          </a:prstGeom>
          <a:solidFill>
            <a:schemeClr val="accent1">
              <a:lumMod val="60000"/>
              <a:lumOff val="40000"/>
            </a:schemeClr>
          </a:solidFill>
        </p:spPr>
        <p:txBody>
          <a:bodyPr wrap="square" rtlCol="0">
            <a:spAutoFit/>
          </a:bodyPr>
          <a:lstStyle/>
          <a:p>
            <a:pPr algn="ctr"/>
            <a:r>
              <a:rPr lang="en-IN" sz="4000" b="1" dirty="0">
                <a:effectLst/>
                <a:latin typeface="Times New Roman" panose="02020603050405020304" pitchFamily="18" charset="0"/>
                <a:ea typeface="Calibri" panose="020F0502020204030204" pitchFamily="34" charset="0"/>
              </a:rPr>
              <a:t>Conclusion </a:t>
            </a:r>
            <a:endParaRPr lang="en-IN" sz="4000" dirty="0">
              <a:latin typeface="Times New Roman" panose="02020603050405020304" pitchFamily="18" charset="0"/>
              <a:cs typeface="Times New Roman" panose="02020603050405020304" pitchFamily="18" charset="0"/>
            </a:endParaRPr>
          </a:p>
        </p:txBody>
      </p:sp>
      <p:sp>
        <p:nvSpPr>
          <p:cNvPr id="29" name="TextBox 28">
            <a:extLst>
              <a:ext uri="{FF2B5EF4-FFF2-40B4-BE49-F238E27FC236}">
                <a16:creationId xmlns:a16="http://schemas.microsoft.com/office/drawing/2014/main" id="{81AE3429-68D3-B909-BBC5-4F4CFB85D4D8}"/>
              </a:ext>
            </a:extLst>
          </p:cNvPr>
          <p:cNvSpPr txBox="1"/>
          <p:nvPr/>
        </p:nvSpPr>
        <p:spPr>
          <a:xfrm>
            <a:off x="15408831" y="36750256"/>
            <a:ext cx="13463586" cy="2546466"/>
          </a:xfrm>
          <a:prstGeom prst="rect">
            <a:avLst/>
          </a:prstGeom>
          <a:noFill/>
        </p:spPr>
        <p:txBody>
          <a:bodyPr wrap="square" rtlCol="0">
            <a:spAutoFit/>
          </a:bodyPr>
          <a:lstStyle/>
          <a:p>
            <a:pPr algn="just">
              <a:lnSpc>
                <a:spcPct val="107000"/>
              </a:lnSpc>
              <a:spcAft>
                <a:spcPts val="800"/>
              </a:spcAft>
              <a:buNone/>
            </a:pPr>
            <a:r>
              <a:rPr lang="en-IN" sz="1800" kern="100" dirty="0" err="1">
                <a:effectLst/>
                <a:latin typeface="Times New Roman" panose="02020603050405020304" pitchFamily="18" charset="0"/>
                <a:ea typeface="Calibri" panose="020F0502020204030204" pitchFamily="34" charset="0"/>
              </a:rPr>
              <a:t>MoveTogether</a:t>
            </a:r>
            <a:r>
              <a:rPr lang="en-IN" sz="1800" kern="100" dirty="0">
                <a:effectLst/>
                <a:latin typeface="Times New Roman" panose="02020603050405020304" pitchFamily="18" charset="0"/>
                <a:ea typeface="Calibri" panose="020F0502020204030204" pitchFamily="34" charset="0"/>
              </a:rPr>
              <a:t> can be used to illustrate how behavioural theory and health promotion principles can be incorporated into digital health interventions that can resolve physical inactivity. Mobile health strategies should be integrated into the larger non-communicable disease prevention frameworks by policymakers (Sousa Basto and Ferreira, 2025). The educational settings provide strategic points of execution, especially in the case of digitally active groups (Bi et al., 2024). The longitudinal appraisal and digital inclusion methods should be prioritised in the forthcoming studies to avoid the enhancement of health disparities (Ananthakrishnan et al., 2025). Digital applications like </a:t>
            </a:r>
            <a:r>
              <a:rPr lang="en-IN" sz="1800" kern="100" dirty="0" err="1">
                <a:effectLst/>
                <a:latin typeface="Times New Roman" panose="02020603050405020304" pitchFamily="18" charset="0"/>
                <a:ea typeface="Calibri" panose="020F0502020204030204" pitchFamily="34" charset="0"/>
              </a:rPr>
              <a:t>MoveTogether</a:t>
            </a:r>
            <a:r>
              <a:rPr lang="en-IN" sz="1800" kern="100" dirty="0">
                <a:effectLst/>
                <a:latin typeface="Times New Roman" panose="02020603050405020304" pitchFamily="18" charset="0"/>
                <a:ea typeface="Calibri" panose="020F0502020204030204" pitchFamily="34" charset="0"/>
              </a:rPr>
              <a:t> can play a part in the contribution of sustainable improvements in the population and </a:t>
            </a:r>
            <a:r>
              <a:rPr lang="en-IN" sz="1800" kern="100" dirty="0" err="1">
                <a:effectLst/>
                <a:latin typeface="Times New Roman" panose="02020603050405020304" pitchFamily="18" charset="0"/>
                <a:ea typeface="Calibri" panose="020F0502020204030204" pitchFamily="34" charset="0"/>
              </a:rPr>
              <a:t>behavior</a:t>
            </a:r>
            <a:r>
              <a:rPr lang="en-IN" sz="1800" kern="100" dirty="0">
                <a:effectLst/>
                <a:latin typeface="Times New Roman" panose="02020603050405020304" pitchFamily="18" charset="0"/>
                <a:ea typeface="Calibri" panose="020F0502020204030204" pitchFamily="34" charset="0"/>
              </a:rPr>
              <a:t> change at a population level when they are theory-informed, inclusive, and based on evidence.</a:t>
            </a:r>
          </a:p>
          <a:p>
            <a:pPr algn="just"/>
            <a:endParaRPr lang="en-IN" dirty="0"/>
          </a:p>
        </p:txBody>
      </p:sp>
      <p:pic>
        <p:nvPicPr>
          <p:cNvPr id="3" name="Picture 2">
            <a:extLst>
              <a:ext uri="{FF2B5EF4-FFF2-40B4-BE49-F238E27FC236}">
                <a16:creationId xmlns:a16="http://schemas.microsoft.com/office/drawing/2014/main" id="{6C4957A4-ABBF-C8CE-A20D-20E6FE602719}"/>
              </a:ext>
            </a:extLst>
          </p:cNvPr>
          <p:cNvPicPr>
            <a:picLocks noChangeAspect="1"/>
          </p:cNvPicPr>
          <p:nvPr/>
        </p:nvPicPr>
        <p:blipFill>
          <a:blip r:embed="rId2"/>
          <a:stretch>
            <a:fillRect/>
          </a:stretch>
        </p:blipFill>
        <p:spPr>
          <a:xfrm>
            <a:off x="2946528" y="11819444"/>
            <a:ext cx="10793549" cy="6747416"/>
          </a:xfrm>
          <a:prstGeom prst="rect">
            <a:avLst/>
          </a:prstGeom>
        </p:spPr>
      </p:pic>
      <p:pic>
        <p:nvPicPr>
          <p:cNvPr id="15" name="Picture 14">
            <a:extLst>
              <a:ext uri="{FF2B5EF4-FFF2-40B4-BE49-F238E27FC236}">
                <a16:creationId xmlns:a16="http://schemas.microsoft.com/office/drawing/2014/main" id="{443F32BF-DA23-E375-08CA-4D04D5B353B1}"/>
              </a:ext>
            </a:extLst>
          </p:cNvPr>
          <p:cNvPicPr>
            <a:picLocks noChangeAspect="1"/>
          </p:cNvPicPr>
          <p:nvPr/>
        </p:nvPicPr>
        <p:blipFill>
          <a:blip r:embed="rId3"/>
          <a:stretch>
            <a:fillRect/>
          </a:stretch>
        </p:blipFill>
        <p:spPr>
          <a:xfrm>
            <a:off x="5533190" y="7810218"/>
            <a:ext cx="5620226" cy="3764544"/>
          </a:xfrm>
          <a:prstGeom prst="rect">
            <a:avLst/>
          </a:prstGeom>
          <a:ln w="28575">
            <a:solidFill>
              <a:schemeClr val="accent2">
                <a:lumMod val="50000"/>
              </a:schemeClr>
            </a:solidFill>
          </a:ln>
        </p:spPr>
      </p:pic>
      <p:pic>
        <p:nvPicPr>
          <p:cNvPr id="18" name="Picture 17">
            <a:extLst>
              <a:ext uri="{FF2B5EF4-FFF2-40B4-BE49-F238E27FC236}">
                <a16:creationId xmlns:a16="http://schemas.microsoft.com/office/drawing/2014/main" id="{9E4AF76F-6761-C413-9B73-30D836001F70}"/>
              </a:ext>
            </a:extLst>
          </p:cNvPr>
          <p:cNvPicPr>
            <a:picLocks noChangeAspect="1"/>
          </p:cNvPicPr>
          <p:nvPr/>
        </p:nvPicPr>
        <p:blipFill>
          <a:blip r:embed="rId4"/>
          <a:stretch>
            <a:fillRect/>
          </a:stretch>
        </p:blipFill>
        <p:spPr>
          <a:xfrm>
            <a:off x="18856166" y="18612519"/>
            <a:ext cx="7986803" cy="4079776"/>
          </a:xfrm>
          <a:prstGeom prst="rect">
            <a:avLst/>
          </a:prstGeom>
        </p:spPr>
      </p:pic>
      <p:pic>
        <p:nvPicPr>
          <p:cNvPr id="45" name="Picture 44">
            <a:extLst>
              <a:ext uri="{FF2B5EF4-FFF2-40B4-BE49-F238E27FC236}">
                <a16:creationId xmlns:a16="http://schemas.microsoft.com/office/drawing/2014/main" id="{2A693D44-122C-72C5-1B6E-46E37E9351B5}"/>
              </a:ext>
            </a:extLst>
          </p:cNvPr>
          <p:cNvPicPr>
            <a:picLocks noChangeAspect="1"/>
          </p:cNvPicPr>
          <p:nvPr/>
        </p:nvPicPr>
        <p:blipFill>
          <a:blip r:embed="rId5"/>
          <a:srcRect b="19739"/>
          <a:stretch>
            <a:fillRect/>
          </a:stretch>
        </p:blipFill>
        <p:spPr>
          <a:xfrm>
            <a:off x="19139946" y="38982706"/>
            <a:ext cx="6101366" cy="1543923"/>
          </a:xfrm>
          <a:prstGeom prst="rect">
            <a:avLst/>
          </a:prstGeom>
        </p:spPr>
      </p:pic>
      <p:sp>
        <p:nvSpPr>
          <p:cNvPr id="2" name="Rectangle 1">
            <a:extLst>
              <a:ext uri="{FF2B5EF4-FFF2-40B4-BE49-F238E27FC236}">
                <a16:creationId xmlns:a16="http://schemas.microsoft.com/office/drawing/2014/main" id="{029E1086-1E70-E0BC-415A-EFC0517CC385}"/>
              </a:ext>
            </a:extLst>
          </p:cNvPr>
          <p:cNvSpPr/>
          <p:nvPr/>
        </p:nvSpPr>
        <p:spPr>
          <a:xfrm>
            <a:off x="1722118" y="1453662"/>
            <a:ext cx="26755964" cy="253489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a:p>
            <a:pPr algn="ctr"/>
            <a:endParaRPr lang="en-IN" dirty="0"/>
          </a:p>
          <a:p>
            <a:pPr algn="ctr"/>
            <a:endParaRPr lang="en-IN" sz="2400" dirty="0">
              <a:solidFill>
                <a:schemeClr val="tx1"/>
              </a:solidFill>
            </a:endParaRPr>
          </a:p>
          <a:p>
            <a:pPr algn="ctr"/>
            <a:r>
              <a:rPr lang="en-IN" sz="2400" dirty="0">
                <a:solidFill>
                  <a:schemeClr val="tx1"/>
                </a:solidFill>
              </a:rPr>
              <a:t>Name: Gita Dasa   Student Number: 2506059</a:t>
            </a:r>
          </a:p>
          <a:p>
            <a:pPr algn="ctr"/>
            <a:r>
              <a:rPr lang="en-IN" sz="2400" dirty="0">
                <a:solidFill>
                  <a:schemeClr val="tx1"/>
                </a:solidFill>
              </a:rPr>
              <a:t>Module Code: LCHS7009    Module Name: Population Health and Digital Health Promotion</a:t>
            </a:r>
          </a:p>
          <a:p>
            <a:pPr algn="ctr"/>
            <a:r>
              <a:rPr lang="en-IN" sz="2400" dirty="0">
                <a:solidFill>
                  <a:schemeClr val="tx1"/>
                </a:solidFill>
              </a:rPr>
              <a:t>Lecturer’s Name: Dr Besty Jose</a:t>
            </a:r>
          </a:p>
          <a:p>
            <a:pPr algn="ctr"/>
            <a:r>
              <a:rPr lang="en-IN" sz="2400" dirty="0">
                <a:solidFill>
                  <a:schemeClr val="tx1"/>
                </a:solidFill>
              </a:rPr>
              <a:t> Assignment Title: Component 2 poster</a:t>
            </a:r>
          </a:p>
        </p:txBody>
      </p:sp>
      <p:sp>
        <p:nvSpPr>
          <p:cNvPr id="4" name="TextBox 3">
            <a:extLst>
              <a:ext uri="{FF2B5EF4-FFF2-40B4-BE49-F238E27FC236}">
                <a16:creationId xmlns:a16="http://schemas.microsoft.com/office/drawing/2014/main" id="{F403C0A0-4E5B-0391-0011-F218DF1CDE0B}"/>
              </a:ext>
            </a:extLst>
          </p:cNvPr>
          <p:cNvSpPr txBox="1"/>
          <p:nvPr/>
        </p:nvSpPr>
        <p:spPr>
          <a:xfrm>
            <a:off x="1897081" y="1433072"/>
            <a:ext cx="26481049" cy="1013675"/>
          </a:xfrm>
          <a:prstGeom prst="rect">
            <a:avLst/>
          </a:prstGeom>
          <a:solidFill>
            <a:schemeClr val="accent1">
              <a:lumMod val="60000"/>
              <a:lumOff val="40000"/>
            </a:schemeClr>
          </a:solidFill>
          <a:ln>
            <a:solidFill>
              <a:schemeClr val="accent6">
                <a:lumMod val="60000"/>
                <a:lumOff val="40000"/>
              </a:schemeClr>
            </a:solidFill>
          </a:ln>
        </p:spPr>
        <p:txBody>
          <a:bodyPr wrap="square" rtlCol="0">
            <a:spAutoFit/>
          </a:bodyPr>
          <a:lstStyle/>
          <a:p>
            <a:pPr algn="ctr">
              <a:lnSpc>
                <a:spcPct val="107000"/>
              </a:lnSpc>
              <a:spcAft>
                <a:spcPts val="800"/>
              </a:spcAft>
              <a:buNone/>
            </a:pPr>
            <a:r>
              <a:rPr lang="en-IN" sz="6000" b="1" kern="100" dirty="0" err="1">
                <a:effectLst/>
                <a:latin typeface="Times New Roman" panose="02020603050405020304" pitchFamily="18" charset="0"/>
                <a:ea typeface="Calibri" panose="020F0502020204030204" pitchFamily="34" charset="0"/>
              </a:rPr>
              <a:t>MoveTogether</a:t>
            </a:r>
            <a:r>
              <a:rPr lang="en-IN" sz="6000" b="1" kern="100" dirty="0">
                <a:effectLst/>
                <a:latin typeface="Times New Roman" panose="02020603050405020304" pitchFamily="18" charset="0"/>
                <a:ea typeface="Calibri" panose="020F0502020204030204" pitchFamily="34" charset="0"/>
              </a:rPr>
              <a:t>: A Digital Health Intervention to Promote Physical Activity</a:t>
            </a:r>
            <a:endParaRPr lang="en-IN" sz="6000" kern="100" dirty="0">
              <a:effectLst/>
              <a:latin typeface="Times New Roman" panose="02020603050405020304" pitchFamily="18" charset="0"/>
              <a:ea typeface="Calibri" panose="020F0502020204030204" pitchFamily="34" charset="0"/>
            </a:endParaRPr>
          </a:p>
        </p:txBody>
      </p:sp>
      <p:sp>
        <p:nvSpPr>
          <p:cNvPr id="11" name="Rectangle 10">
            <a:extLst>
              <a:ext uri="{FF2B5EF4-FFF2-40B4-BE49-F238E27FC236}">
                <a16:creationId xmlns:a16="http://schemas.microsoft.com/office/drawing/2014/main" id="{494FA29F-7B6D-6EC7-2B5A-3729B0025AF9}"/>
              </a:ext>
            </a:extLst>
          </p:cNvPr>
          <p:cNvSpPr/>
          <p:nvPr/>
        </p:nvSpPr>
        <p:spPr>
          <a:xfrm>
            <a:off x="1624013" y="18612519"/>
            <a:ext cx="13535613" cy="522284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endParaRPr lang="en-US" sz="2400" dirty="0">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Blog 2 covers the health matter of physical inactivity as a health concern of the population and proposes the </a:t>
            </a:r>
            <a:r>
              <a:rPr lang="en-US" sz="2400" dirty="0" err="1">
                <a:latin typeface="Times New Roman" panose="02020603050405020304" pitchFamily="18" charset="0"/>
                <a:cs typeface="Times New Roman" panose="02020603050405020304" pitchFamily="18" charset="0"/>
              </a:rPr>
              <a:t>MoveTogether</a:t>
            </a:r>
            <a:r>
              <a:rPr lang="en-US" sz="2400" dirty="0">
                <a:latin typeface="Times New Roman" panose="02020603050405020304" pitchFamily="18" charset="0"/>
                <a:cs typeface="Times New Roman" panose="02020603050405020304" pitchFamily="18" charset="0"/>
              </a:rPr>
              <a:t> mobile application as a digital solution to promote physical activity. The health issues that are associated with physical inactivity involve obesity, heart diseases, diabetes and mental illness. The </a:t>
            </a:r>
            <a:r>
              <a:rPr lang="en-US" sz="2400" dirty="0" err="1">
                <a:latin typeface="Times New Roman" panose="02020603050405020304" pitchFamily="18" charset="0"/>
                <a:cs typeface="Times New Roman" panose="02020603050405020304" pitchFamily="18" charset="0"/>
              </a:rPr>
              <a:t>MoveTogether</a:t>
            </a:r>
            <a:r>
              <a:rPr lang="en-US" sz="2400" dirty="0">
                <a:latin typeface="Times New Roman" panose="02020603050405020304" pitchFamily="18" charset="0"/>
                <a:cs typeface="Times New Roman" panose="02020603050405020304" pitchFamily="18" charset="0"/>
              </a:rPr>
              <a:t> application encourages exercise by using personalized recommendations to exercise based on AI, a social network and gamification, and tracking activities that provide the user with motivation to remain active and reach his or her fitness objectives. The blog points out that its strengths lie in the ability to engage the community and provide specific feedback, but at the same time, it indicates shortcomings, such as the use of smartphones, interconnections, and privacy. To overcome these issues, the application is also offered an offline help option, enhanced data security, and cooperation with the local healthcare services to make the application more accessible. </a:t>
            </a:r>
            <a:endParaRPr lang="en-IN" sz="2400" dirty="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9639BA7C-74AB-2309-3643-3A498EC98AFC}"/>
              </a:ext>
            </a:extLst>
          </p:cNvPr>
          <p:cNvSpPr/>
          <p:nvPr/>
        </p:nvSpPr>
        <p:spPr>
          <a:xfrm>
            <a:off x="1769144" y="18612519"/>
            <a:ext cx="13220347" cy="10968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4400" b="1" dirty="0" err="1">
                <a:solidFill>
                  <a:schemeClr val="tx1"/>
                </a:solidFill>
                <a:latin typeface="Times New Roman" panose="02020603050405020304" pitchFamily="18" charset="0"/>
                <a:cs typeface="Times New Roman" panose="02020603050405020304" pitchFamily="18" charset="0"/>
              </a:rPr>
              <a:t>MoveTogether</a:t>
            </a:r>
            <a:r>
              <a:rPr lang="en-IN" sz="4400" b="1" dirty="0">
                <a:solidFill>
                  <a:schemeClr val="tx1"/>
                </a:solidFill>
                <a:latin typeface="Times New Roman" panose="02020603050405020304" pitchFamily="18" charset="0"/>
                <a:cs typeface="Times New Roman" panose="02020603050405020304" pitchFamily="18" charset="0"/>
              </a:rPr>
              <a:t> </a:t>
            </a:r>
          </a:p>
        </p:txBody>
      </p:sp>
      <p:pic>
        <p:nvPicPr>
          <p:cNvPr id="17" name="Picture 16">
            <a:extLst>
              <a:ext uri="{FF2B5EF4-FFF2-40B4-BE49-F238E27FC236}">
                <a16:creationId xmlns:a16="http://schemas.microsoft.com/office/drawing/2014/main" id="{1EA99C78-37E1-7552-F114-8CB5786C4F71}"/>
              </a:ext>
            </a:extLst>
          </p:cNvPr>
          <p:cNvPicPr>
            <a:picLocks noChangeAspect="1"/>
          </p:cNvPicPr>
          <p:nvPr/>
        </p:nvPicPr>
        <p:blipFill>
          <a:blip r:embed="rId6"/>
          <a:srcRect t="13404" b="6911"/>
          <a:stretch>
            <a:fillRect/>
          </a:stretch>
        </p:blipFill>
        <p:spPr>
          <a:xfrm>
            <a:off x="1897081" y="32023532"/>
            <a:ext cx="13162880" cy="7858376"/>
          </a:xfrm>
          <a:prstGeom prst="rect">
            <a:avLst/>
          </a:prstGeom>
        </p:spPr>
      </p:pic>
      <p:pic>
        <p:nvPicPr>
          <p:cNvPr id="31" name="Picture 30">
            <a:extLst>
              <a:ext uri="{FF2B5EF4-FFF2-40B4-BE49-F238E27FC236}">
                <a16:creationId xmlns:a16="http://schemas.microsoft.com/office/drawing/2014/main" id="{83982A78-5FE7-A69F-50B8-1EC195921105}"/>
              </a:ext>
            </a:extLst>
          </p:cNvPr>
          <p:cNvPicPr>
            <a:picLocks noChangeAspect="1"/>
          </p:cNvPicPr>
          <p:nvPr/>
        </p:nvPicPr>
        <p:blipFill>
          <a:blip r:embed="rId7"/>
          <a:srcRect t="11526" b="7662"/>
          <a:stretch>
            <a:fillRect/>
          </a:stretch>
        </p:blipFill>
        <p:spPr>
          <a:xfrm>
            <a:off x="18592527" y="30376201"/>
            <a:ext cx="7986802" cy="4217869"/>
          </a:xfrm>
          <a:prstGeom prst="rect">
            <a:avLst/>
          </a:prstGeom>
        </p:spPr>
      </p:pic>
      <p:sp>
        <p:nvSpPr>
          <p:cNvPr id="13" name="TextBox 12">
            <a:extLst>
              <a:ext uri="{FF2B5EF4-FFF2-40B4-BE49-F238E27FC236}">
                <a16:creationId xmlns:a16="http://schemas.microsoft.com/office/drawing/2014/main" id="{2FA71113-BE90-1511-F063-AC43EEA49C7C}"/>
              </a:ext>
            </a:extLst>
          </p:cNvPr>
          <p:cNvSpPr txBox="1"/>
          <p:nvPr/>
        </p:nvSpPr>
        <p:spPr>
          <a:xfrm>
            <a:off x="3446585" y="39881908"/>
            <a:ext cx="10293492" cy="584775"/>
          </a:xfrm>
          <a:prstGeom prst="rect">
            <a:avLst/>
          </a:prstGeom>
          <a:noFill/>
        </p:spPr>
        <p:txBody>
          <a:bodyPr wrap="square" rtlCol="0">
            <a:spAutoFit/>
          </a:bodyPr>
          <a:lstStyle/>
          <a:p>
            <a:pPr algn="ctr"/>
            <a:r>
              <a:rPr lang="en-IN" sz="1600" b="1" dirty="0">
                <a:latin typeface="Times New Roman" panose="02020603050405020304" pitchFamily="18" charset="0"/>
                <a:cs typeface="Times New Roman" panose="02020603050405020304" pitchFamily="18" charset="0"/>
              </a:rPr>
              <a:t>Figure 1: </a:t>
            </a:r>
            <a:r>
              <a:rPr kumimoji="0" lang="en-IN" sz="1600" b="1"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Stages of Change</a:t>
            </a:r>
          </a:p>
          <a:p>
            <a:pPr algn="ctr"/>
            <a:endParaRPr lang="en-IN" sz="1600" b="1"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ECF5CD3C-3266-D23E-45FF-D6B8AC5FE58F}"/>
              </a:ext>
            </a:extLst>
          </p:cNvPr>
          <p:cNvSpPr txBox="1"/>
          <p:nvPr/>
        </p:nvSpPr>
        <p:spPr>
          <a:xfrm>
            <a:off x="18522462" y="34840985"/>
            <a:ext cx="8320507" cy="646331"/>
          </a:xfrm>
          <a:prstGeom prst="rect">
            <a:avLst/>
          </a:prstGeom>
          <a:noFill/>
        </p:spPr>
        <p:txBody>
          <a:bodyPr wrap="square" rtlCol="0">
            <a:spAutoFit/>
          </a:bodyPr>
          <a:lstStyle/>
          <a:p>
            <a:pPr algn="ctr"/>
            <a:r>
              <a:rPr lang="en-IN" b="1" dirty="0">
                <a:latin typeface="Times New Roman" panose="02020603050405020304" pitchFamily="18" charset="0"/>
                <a:cs typeface="Times New Roman" panose="02020603050405020304" pitchFamily="18" charset="0"/>
              </a:rPr>
              <a:t>Figure 2:</a:t>
            </a:r>
            <a:r>
              <a:rPr lang="en-IN" dirty="0">
                <a:latin typeface="Times New Roman" panose="02020603050405020304" pitchFamily="18" charset="0"/>
                <a:cs typeface="Times New Roman" panose="02020603050405020304" pitchFamily="18" charset="0"/>
              </a:rPr>
              <a:t> Long and short-term outcomes </a:t>
            </a:r>
          </a:p>
          <a:p>
            <a:pPr algn="ctr"/>
            <a:endParaRPr lang="en-IN"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2FD69FDC-635F-DFB7-9822-DA4BD3B55A40}"/>
              </a:ext>
            </a:extLst>
          </p:cNvPr>
          <p:cNvSpPr txBox="1"/>
          <p:nvPr/>
        </p:nvSpPr>
        <p:spPr>
          <a:xfrm>
            <a:off x="18856166" y="40725969"/>
            <a:ext cx="6911157" cy="646331"/>
          </a:xfrm>
          <a:prstGeom prst="rect">
            <a:avLst/>
          </a:prstGeom>
          <a:noFill/>
        </p:spPr>
        <p:txBody>
          <a:bodyPr wrap="square" rtlCol="0">
            <a:spAutoFit/>
          </a:bodyPr>
          <a:lstStyle/>
          <a:p>
            <a:pPr algn="ctr"/>
            <a:r>
              <a:rPr lang="en-IN" b="1" dirty="0">
                <a:latin typeface="Times New Roman" panose="02020603050405020304" pitchFamily="18" charset="0"/>
                <a:cs typeface="Times New Roman" panose="02020603050405020304" pitchFamily="18" charset="0"/>
              </a:rPr>
              <a:t>Figure 3: </a:t>
            </a:r>
            <a:r>
              <a:rPr lang="en-IN" dirty="0" err="1">
                <a:latin typeface="Times New Roman" panose="02020603050405020304" pitchFamily="18" charset="0"/>
                <a:cs typeface="Times New Roman" panose="02020603050405020304" pitchFamily="18" charset="0"/>
              </a:rPr>
              <a:t>MoveTogether</a:t>
            </a:r>
            <a:r>
              <a:rPr lang="en-IN" dirty="0">
                <a:latin typeface="Times New Roman" panose="02020603050405020304" pitchFamily="18" charset="0"/>
                <a:cs typeface="Times New Roman" panose="02020603050405020304" pitchFamily="18" charset="0"/>
              </a:rPr>
              <a:t> Policy, Education and Research</a:t>
            </a:r>
          </a:p>
          <a:p>
            <a:pPr algn="ct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25098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a:extLst>
              <a:ext uri="{FF2B5EF4-FFF2-40B4-BE49-F238E27FC236}">
                <a16:creationId xmlns:a16="http://schemas.microsoft.com/office/drawing/2014/main" id="{48484191-F776-84D9-C43C-6A083FFFBF50}"/>
              </a:ext>
            </a:extLst>
          </p:cNvPr>
          <p:cNvSpPr txBox="1"/>
          <p:nvPr/>
        </p:nvSpPr>
        <p:spPr>
          <a:xfrm>
            <a:off x="587829" y="341779"/>
            <a:ext cx="28738285" cy="3026470"/>
          </a:xfrm>
          <a:prstGeom prst="rect">
            <a:avLst/>
          </a:prstGeom>
          <a:solidFill>
            <a:schemeClr val="accent1">
              <a:lumMod val="60000"/>
              <a:lumOff val="40000"/>
            </a:schemeClr>
          </a:solidFill>
        </p:spPr>
        <p:txBody>
          <a:bodyPr wrap="square" rtlCol="0">
            <a:spAutoFit/>
          </a:bodyPr>
          <a:lstStyle/>
          <a:p>
            <a:pPr algn="ctr">
              <a:lnSpc>
                <a:spcPct val="200000"/>
              </a:lnSpc>
              <a:spcAft>
                <a:spcPts val="800"/>
              </a:spcAft>
              <a:buNone/>
            </a:pPr>
            <a:r>
              <a:rPr lang="en-IN" sz="7200" b="1" kern="100" dirty="0">
                <a:effectLst/>
                <a:latin typeface="Times New Roman" panose="02020603050405020304" pitchFamily="18" charset="0"/>
                <a:ea typeface="Calibri" panose="020F0502020204030204" pitchFamily="34" charset="0"/>
              </a:rPr>
              <a:t>References </a:t>
            </a:r>
            <a:endParaRPr lang="en-IN" sz="7200" kern="100" dirty="0">
              <a:effectLst/>
              <a:latin typeface="Times New Roman" panose="02020603050405020304" pitchFamily="18" charset="0"/>
              <a:ea typeface="Calibri" panose="020F0502020204030204" pitchFamily="34" charset="0"/>
            </a:endParaRPr>
          </a:p>
          <a:p>
            <a:pPr algn="ctr"/>
            <a:endParaRPr lang="en-IN" sz="4000" dirty="0"/>
          </a:p>
        </p:txBody>
      </p:sp>
      <p:sp>
        <p:nvSpPr>
          <p:cNvPr id="2" name="Rectangle 1">
            <a:extLst>
              <a:ext uri="{FF2B5EF4-FFF2-40B4-BE49-F238E27FC236}">
                <a16:creationId xmlns:a16="http://schemas.microsoft.com/office/drawing/2014/main" id="{0617BF23-1674-214A-5D47-CADEBDA2DD54}"/>
              </a:ext>
            </a:extLst>
          </p:cNvPr>
          <p:cNvSpPr/>
          <p:nvPr/>
        </p:nvSpPr>
        <p:spPr>
          <a:xfrm>
            <a:off x="783769" y="3368249"/>
            <a:ext cx="28542343" cy="37359772"/>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1" name="TextBox 30">
            <a:extLst>
              <a:ext uri="{FF2B5EF4-FFF2-40B4-BE49-F238E27FC236}">
                <a16:creationId xmlns:a16="http://schemas.microsoft.com/office/drawing/2014/main" id="{6F2A0BAC-A348-5BE4-BAF9-86F62E9AC213}"/>
              </a:ext>
            </a:extLst>
          </p:cNvPr>
          <p:cNvSpPr txBox="1"/>
          <p:nvPr/>
        </p:nvSpPr>
        <p:spPr>
          <a:xfrm>
            <a:off x="1173112" y="3487211"/>
            <a:ext cx="27763655" cy="36625411"/>
          </a:xfrm>
          <a:prstGeom prst="rect">
            <a:avLst/>
          </a:prstGeom>
          <a:solidFill>
            <a:schemeClr val="bg1"/>
          </a:solidFill>
          <a:ln>
            <a:solidFill>
              <a:schemeClr val="accent5">
                <a:lumMod val="60000"/>
                <a:lumOff val="40000"/>
              </a:schemeClr>
            </a:solidFill>
          </a:ln>
        </p:spPr>
        <p:txBody>
          <a:bodyPr wrap="square" rtlCol="0">
            <a:spAutoFit/>
          </a:bodyPr>
          <a:lstStyle/>
          <a:p>
            <a:pPr algn="just">
              <a:buNone/>
            </a:pPr>
            <a:r>
              <a:rPr lang="en-IN" sz="4400" dirty="0">
                <a:latin typeface="Times New Roman" panose="02020603050405020304" pitchFamily="18" charset="0"/>
                <a:cs typeface="Times New Roman" panose="02020603050405020304" pitchFamily="18" charset="0"/>
              </a:rPr>
              <a:t>Ananthakrishnan, A., Cong, C., </a:t>
            </a:r>
            <a:r>
              <a:rPr lang="en-IN" sz="4400" dirty="0" err="1">
                <a:latin typeface="Times New Roman" panose="02020603050405020304" pitchFamily="18" charset="0"/>
                <a:cs typeface="Times New Roman" panose="02020603050405020304" pitchFamily="18" charset="0"/>
              </a:rPr>
              <a:t>Riccalton</a:t>
            </a:r>
            <a:r>
              <a:rPr lang="en-IN" sz="4400" dirty="0">
                <a:latin typeface="Times New Roman" panose="02020603050405020304" pitchFamily="18" charset="0"/>
                <a:cs typeface="Times New Roman" panose="02020603050405020304" pitchFamily="18" charset="0"/>
              </a:rPr>
              <a:t>, V. and Meinert, E., (2025). Progressing implementation of behaviour change frameworks for digital health interventions: challenges and ways forward. </a:t>
            </a:r>
            <a:r>
              <a:rPr lang="en-IN" sz="4400" i="1" dirty="0">
                <a:latin typeface="Times New Roman" panose="02020603050405020304" pitchFamily="18" charset="0"/>
                <a:cs typeface="Times New Roman" panose="02020603050405020304" pitchFamily="18" charset="0"/>
              </a:rPr>
              <a:t>Translational Behavioural Medicine</a:t>
            </a:r>
            <a:r>
              <a:rPr lang="en-IN" sz="4400" dirty="0">
                <a:latin typeface="Times New Roman" panose="02020603050405020304" pitchFamily="18" charset="0"/>
                <a:cs typeface="Times New Roman" panose="02020603050405020304" pitchFamily="18" charset="0"/>
              </a:rPr>
              <a:t>, 15(1), p.ibaf069. Available at: </a:t>
            </a:r>
            <a:r>
              <a:rPr lang="en-IN" sz="4400" dirty="0">
                <a:latin typeface="Times New Roman" panose="02020603050405020304" pitchFamily="18" charset="0"/>
                <a:cs typeface="Times New Roman" panose="02020603050405020304" pitchFamily="18" charset="0"/>
                <a:hlinkClick r:id="rId2"/>
              </a:rPr>
              <a:t>https://academic.oup.com/tbm/article-pdf/15/1/ibaf069/65858303/ibaf069.pdf</a:t>
            </a:r>
            <a:endParaRPr lang="en-IN" sz="4400" dirty="0">
              <a:latin typeface="Times New Roman" panose="02020603050405020304" pitchFamily="18" charset="0"/>
              <a:cs typeface="Times New Roman" panose="02020603050405020304" pitchFamily="18" charset="0"/>
            </a:endParaRPr>
          </a:p>
          <a:p>
            <a:pPr algn="just">
              <a:buNone/>
            </a:pPr>
            <a:r>
              <a:rPr lang="en-IN" sz="4400" dirty="0">
                <a:latin typeface="Times New Roman" panose="02020603050405020304" pitchFamily="18" charset="0"/>
                <a:cs typeface="Times New Roman" panose="02020603050405020304" pitchFamily="18" charset="0"/>
              </a:rPr>
              <a:t>Bi, S., Yuan, J., Wang, Y., Zhang, W., Zhang, L., Zhang, Y., Zhu, R. and Luo, L., (2024). Effectiveness of digital health interventions in promoting physical activity among college students: systematic review and meta-analysis. </a:t>
            </a:r>
            <a:r>
              <a:rPr lang="en-IN" sz="4400" i="1" dirty="0">
                <a:latin typeface="Times New Roman" panose="02020603050405020304" pitchFamily="18" charset="0"/>
                <a:cs typeface="Times New Roman" panose="02020603050405020304" pitchFamily="18" charset="0"/>
              </a:rPr>
              <a:t>Journal of Medical Internet Research</a:t>
            </a:r>
            <a:r>
              <a:rPr lang="en-IN" sz="4400" dirty="0">
                <a:latin typeface="Times New Roman" panose="02020603050405020304" pitchFamily="18" charset="0"/>
                <a:cs typeface="Times New Roman" panose="02020603050405020304" pitchFamily="18" charset="0"/>
              </a:rPr>
              <a:t>, 26, p.e51714. Available at: </a:t>
            </a:r>
            <a:r>
              <a:rPr lang="en-IN" sz="4400" dirty="0">
                <a:latin typeface="Times New Roman" panose="02020603050405020304" pitchFamily="18" charset="0"/>
                <a:cs typeface="Times New Roman" panose="02020603050405020304" pitchFamily="18" charset="0"/>
                <a:hlinkClick r:id="rId3"/>
              </a:rPr>
              <a:t>https://pmc.ncbi.nlm.nih.gov/articles/PMC11618011/</a:t>
            </a:r>
            <a:endParaRPr lang="en-IN" sz="4400" dirty="0">
              <a:latin typeface="Times New Roman" panose="02020603050405020304" pitchFamily="18" charset="0"/>
              <a:cs typeface="Times New Roman" panose="02020603050405020304" pitchFamily="18" charset="0"/>
            </a:endParaRPr>
          </a:p>
          <a:p>
            <a:pPr algn="just">
              <a:buNone/>
            </a:pPr>
            <a:r>
              <a:rPr lang="en-IN" sz="4400" dirty="0">
                <a:latin typeface="Times New Roman" panose="02020603050405020304" pitchFamily="18" charset="0"/>
                <a:cs typeface="Times New Roman" panose="02020603050405020304" pitchFamily="18" charset="0"/>
              </a:rPr>
              <a:t>Di </a:t>
            </a:r>
            <a:r>
              <a:rPr lang="en-IN" sz="4400" dirty="0" err="1">
                <a:latin typeface="Times New Roman" panose="02020603050405020304" pitchFamily="18" charset="0"/>
                <a:cs typeface="Times New Roman" panose="02020603050405020304" pitchFamily="18" charset="0"/>
              </a:rPr>
              <a:t>Pumpo</a:t>
            </a:r>
            <a:r>
              <a:rPr lang="en-IN" sz="4400" dirty="0">
                <a:latin typeface="Times New Roman" panose="02020603050405020304" pitchFamily="18" charset="0"/>
                <a:cs typeface="Times New Roman" panose="02020603050405020304" pitchFamily="18" charset="0"/>
              </a:rPr>
              <a:t>, M., </a:t>
            </a:r>
            <a:r>
              <a:rPr lang="en-IN" sz="4400" dirty="0" err="1">
                <a:latin typeface="Times New Roman" panose="02020603050405020304" pitchFamily="18" charset="0"/>
                <a:cs typeface="Times New Roman" panose="02020603050405020304" pitchFamily="18" charset="0"/>
              </a:rPr>
              <a:t>Miatton</a:t>
            </a:r>
            <a:r>
              <a:rPr lang="en-IN" sz="4400" dirty="0">
                <a:latin typeface="Times New Roman" panose="02020603050405020304" pitchFamily="18" charset="0"/>
                <a:cs typeface="Times New Roman" panose="02020603050405020304" pitchFamily="18" charset="0"/>
              </a:rPr>
              <a:t>, A., Riccardi, M.T., </a:t>
            </a:r>
            <a:r>
              <a:rPr lang="en-IN" sz="4400" dirty="0" err="1">
                <a:latin typeface="Times New Roman" panose="02020603050405020304" pitchFamily="18" charset="0"/>
                <a:cs typeface="Times New Roman" panose="02020603050405020304" pitchFamily="18" charset="0"/>
              </a:rPr>
              <a:t>Graps</a:t>
            </a:r>
            <a:r>
              <a:rPr lang="en-IN" sz="4400" dirty="0">
                <a:latin typeface="Times New Roman" panose="02020603050405020304" pitchFamily="18" charset="0"/>
                <a:cs typeface="Times New Roman" panose="02020603050405020304" pitchFamily="18" charset="0"/>
              </a:rPr>
              <a:t>, E.A., Baldo, V., Buja, A. and Damiani, G., (2025). Digital health interventions to promote physical activity in community-dwelling older adults: a systematic review and semiquantitative analysis. </a:t>
            </a:r>
            <a:r>
              <a:rPr lang="en-IN" sz="4400" i="1" dirty="0">
                <a:latin typeface="Times New Roman" panose="02020603050405020304" pitchFamily="18" charset="0"/>
                <a:cs typeface="Times New Roman" panose="02020603050405020304" pitchFamily="18" charset="0"/>
              </a:rPr>
              <a:t>International Journal of Public Health</a:t>
            </a:r>
            <a:r>
              <a:rPr lang="en-IN" sz="4400" dirty="0">
                <a:latin typeface="Times New Roman" panose="02020603050405020304" pitchFamily="18" charset="0"/>
                <a:cs typeface="Times New Roman" panose="02020603050405020304" pitchFamily="18" charset="0"/>
              </a:rPr>
              <a:t>, 69. Available at: </a:t>
            </a:r>
            <a:r>
              <a:rPr lang="en-IN" sz="4400" dirty="0">
                <a:latin typeface="Times New Roman" panose="02020603050405020304" pitchFamily="18" charset="0"/>
                <a:cs typeface="Times New Roman" panose="02020603050405020304" pitchFamily="18" charset="0"/>
                <a:hlinkClick r:id="rId4"/>
              </a:rPr>
              <a:t>https://www.ssph-journal.org/journals/international-journal-of-public-health/articles/10.3389/ijph.2024.1607720/full</a:t>
            </a:r>
            <a:endParaRPr lang="en-IN" sz="4400" dirty="0">
              <a:latin typeface="Times New Roman" panose="02020603050405020304" pitchFamily="18" charset="0"/>
              <a:cs typeface="Times New Roman" panose="02020603050405020304" pitchFamily="18" charset="0"/>
            </a:endParaRPr>
          </a:p>
          <a:p>
            <a:pPr algn="just">
              <a:buNone/>
            </a:pPr>
            <a:r>
              <a:rPr lang="en-IN" sz="4400" dirty="0">
                <a:latin typeface="Times New Roman" panose="02020603050405020304" pitchFamily="18" charset="0"/>
                <a:cs typeface="Times New Roman" panose="02020603050405020304" pitchFamily="18" charset="0"/>
              </a:rPr>
              <a:t>He, Z., Hassan, M.A., Saiz-González, P., Ryu, S., Wang, R. and Gao, Z., (2024). Smartphone app-based interventions on physical activity behaviours and psychological correlates in healthy young adults: a systematic review. </a:t>
            </a:r>
            <a:r>
              <a:rPr lang="en-IN" sz="4400" i="1" dirty="0">
                <a:latin typeface="Times New Roman" panose="02020603050405020304" pitchFamily="18" charset="0"/>
                <a:cs typeface="Times New Roman" panose="02020603050405020304" pitchFamily="18" charset="0"/>
              </a:rPr>
              <a:t>PLOS ONE</a:t>
            </a:r>
            <a:r>
              <a:rPr lang="en-IN" sz="4400" dirty="0">
                <a:latin typeface="Times New Roman" panose="02020603050405020304" pitchFamily="18" charset="0"/>
                <a:cs typeface="Times New Roman" panose="02020603050405020304" pitchFamily="18" charset="0"/>
              </a:rPr>
              <a:t>, 19(4), p.e0301088. Available at: </a:t>
            </a:r>
            <a:r>
              <a:rPr lang="en-IN" sz="4400" dirty="0">
                <a:latin typeface="Times New Roman" panose="02020603050405020304" pitchFamily="18" charset="0"/>
                <a:cs typeface="Times New Roman" panose="02020603050405020304" pitchFamily="18" charset="0"/>
                <a:hlinkClick r:id="rId5"/>
              </a:rPr>
              <a:t>https://journals.plos.org/plosone/article/file?id=10.1371/journal.pone.0301088&amp;type=printable</a:t>
            </a:r>
            <a:endParaRPr lang="en-IN" sz="4400" dirty="0">
              <a:latin typeface="Times New Roman" panose="02020603050405020304" pitchFamily="18" charset="0"/>
              <a:cs typeface="Times New Roman" panose="02020603050405020304" pitchFamily="18" charset="0"/>
            </a:endParaRPr>
          </a:p>
          <a:p>
            <a:pPr algn="just">
              <a:buNone/>
            </a:pPr>
            <a:r>
              <a:rPr lang="en-IN" sz="4400" dirty="0">
                <a:latin typeface="Times New Roman" panose="02020603050405020304" pitchFamily="18" charset="0"/>
                <a:cs typeface="Times New Roman" panose="02020603050405020304" pitchFamily="18" charset="0"/>
              </a:rPr>
              <a:t>Jahn Kassim, P.S., Muhammad, N.A., Abdul Rahman, N.F., </a:t>
            </a:r>
            <a:r>
              <a:rPr lang="en-IN" sz="4400" dirty="0" err="1">
                <a:latin typeface="Times New Roman" panose="02020603050405020304" pitchFamily="18" charset="0"/>
                <a:cs typeface="Times New Roman" panose="02020603050405020304" pitchFamily="18" charset="0"/>
              </a:rPr>
              <a:t>Sidik</a:t>
            </a:r>
            <a:r>
              <a:rPr lang="en-IN" sz="4400" dirty="0">
                <a:latin typeface="Times New Roman" panose="02020603050405020304" pitchFamily="18" charset="0"/>
                <a:cs typeface="Times New Roman" panose="02020603050405020304" pitchFamily="18" charset="0"/>
              </a:rPr>
              <a:t>, S.M., Essau, C.A. and Shah, S.A., (2025). Effectiveness of digital behaviour change interventions for promoting physical activity in adolescents with overweight and obesity: a systematic review and meta-analysis. </a:t>
            </a:r>
            <a:r>
              <a:rPr lang="en-IN" sz="4400" i="1" dirty="0">
                <a:latin typeface="Times New Roman" panose="02020603050405020304" pitchFamily="18" charset="0"/>
                <a:cs typeface="Times New Roman" panose="02020603050405020304" pitchFamily="18" charset="0"/>
              </a:rPr>
              <a:t>Digital Health</a:t>
            </a:r>
            <a:r>
              <a:rPr lang="en-IN" sz="4400" dirty="0">
                <a:latin typeface="Times New Roman" panose="02020603050405020304" pitchFamily="18" charset="0"/>
                <a:cs typeface="Times New Roman" panose="02020603050405020304" pitchFamily="18" charset="0"/>
              </a:rPr>
              <a:t>, 11, p.20552076251314904. Available at: </a:t>
            </a:r>
            <a:r>
              <a:rPr lang="en-IN" sz="4400" dirty="0">
                <a:latin typeface="Times New Roman" panose="02020603050405020304" pitchFamily="18" charset="0"/>
                <a:cs typeface="Times New Roman" panose="02020603050405020304" pitchFamily="18" charset="0"/>
                <a:hlinkClick r:id="rId6"/>
              </a:rPr>
              <a:t>https://journals.sagepub.com/doi/pdf/10.1177/20552076251314904</a:t>
            </a:r>
            <a:endParaRPr lang="en-IN" sz="4400" dirty="0">
              <a:latin typeface="Times New Roman" panose="02020603050405020304" pitchFamily="18" charset="0"/>
              <a:cs typeface="Times New Roman" panose="02020603050405020304" pitchFamily="18" charset="0"/>
            </a:endParaRPr>
          </a:p>
          <a:p>
            <a:pPr algn="just">
              <a:buNone/>
            </a:pPr>
            <a:r>
              <a:rPr lang="en-IN" sz="4400" dirty="0">
                <a:latin typeface="Times New Roman" panose="02020603050405020304" pitchFamily="18" charset="0"/>
                <a:cs typeface="Times New Roman" panose="02020603050405020304" pitchFamily="18" charset="0"/>
              </a:rPr>
              <a:t>Kardan, M., Jung, A., Iqbal, M., </a:t>
            </a:r>
            <a:r>
              <a:rPr lang="en-IN" sz="4400" dirty="0" err="1">
                <a:latin typeface="Times New Roman" panose="02020603050405020304" pitchFamily="18" charset="0"/>
                <a:cs typeface="Times New Roman" panose="02020603050405020304" pitchFamily="18" charset="0"/>
              </a:rPr>
              <a:t>Keshtkar</a:t>
            </a:r>
            <a:r>
              <a:rPr lang="en-IN" sz="4400" dirty="0">
                <a:latin typeface="Times New Roman" panose="02020603050405020304" pitchFamily="18" charset="0"/>
                <a:cs typeface="Times New Roman" panose="02020603050405020304" pitchFamily="18" charset="0"/>
              </a:rPr>
              <a:t>, S., Geidl, W. and Pfeifer, K., (2024). Efficacy of digital interventions on physical activity promotion in individuals with noncommunicable diseases: an overview of systematic reviews. </a:t>
            </a:r>
            <a:r>
              <a:rPr lang="en-IN" sz="4400" i="1" dirty="0">
                <a:latin typeface="Times New Roman" panose="02020603050405020304" pitchFamily="18" charset="0"/>
                <a:cs typeface="Times New Roman" panose="02020603050405020304" pitchFamily="18" charset="0"/>
              </a:rPr>
              <a:t>BMC Digital Health</a:t>
            </a:r>
            <a:r>
              <a:rPr lang="en-IN" sz="4400" dirty="0">
                <a:latin typeface="Times New Roman" panose="02020603050405020304" pitchFamily="18" charset="0"/>
                <a:cs typeface="Times New Roman" panose="02020603050405020304" pitchFamily="18" charset="0"/>
              </a:rPr>
              <a:t>, 2(1). Available at: </a:t>
            </a:r>
            <a:r>
              <a:rPr lang="en-IN" sz="4400" dirty="0">
                <a:latin typeface="Times New Roman" panose="02020603050405020304" pitchFamily="18" charset="0"/>
                <a:cs typeface="Times New Roman" panose="02020603050405020304" pitchFamily="18" charset="0"/>
                <a:hlinkClick r:id="rId7"/>
              </a:rPr>
              <a:t>https://link.springer.com/article/10.1186/s44247-024-00097-6</a:t>
            </a:r>
            <a:endParaRPr lang="en-IN" sz="4400" dirty="0">
              <a:latin typeface="Times New Roman" panose="02020603050405020304" pitchFamily="18" charset="0"/>
              <a:cs typeface="Times New Roman" panose="02020603050405020304" pitchFamily="18" charset="0"/>
            </a:endParaRPr>
          </a:p>
          <a:p>
            <a:pPr algn="just">
              <a:buNone/>
            </a:pPr>
            <a:r>
              <a:rPr lang="en-IN" sz="4400" dirty="0">
                <a:latin typeface="Times New Roman" panose="02020603050405020304" pitchFamily="18" charset="0"/>
                <a:cs typeface="Times New Roman" panose="02020603050405020304" pitchFamily="18" charset="0"/>
              </a:rPr>
              <a:t>Nishi, S.K., Kavanagh, M.E., </a:t>
            </a:r>
            <a:r>
              <a:rPr lang="en-IN" sz="4400" dirty="0" err="1">
                <a:latin typeface="Times New Roman" panose="02020603050405020304" pitchFamily="18" charset="0"/>
                <a:cs typeface="Times New Roman" panose="02020603050405020304" pitchFamily="18" charset="0"/>
              </a:rPr>
              <a:t>Ramboanga</a:t>
            </a:r>
            <a:r>
              <a:rPr lang="en-IN" sz="4400" dirty="0">
                <a:latin typeface="Times New Roman" panose="02020603050405020304" pitchFamily="18" charset="0"/>
                <a:cs typeface="Times New Roman" panose="02020603050405020304" pitchFamily="18" charset="0"/>
              </a:rPr>
              <a:t>, K., Ayoub-Charette, S., </a:t>
            </a:r>
            <a:r>
              <a:rPr lang="en-IN" sz="4400" dirty="0" err="1">
                <a:latin typeface="Times New Roman" panose="02020603050405020304" pitchFamily="18" charset="0"/>
                <a:cs typeface="Times New Roman" panose="02020603050405020304" pitchFamily="18" charset="0"/>
              </a:rPr>
              <a:t>Modol</a:t>
            </a:r>
            <a:r>
              <a:rPr lang="en-IN" sz="4400" dirty="0">
                <a:latin typeface="Times New Roman" panose="02020603050405020304" pitchFamily="18" charset="0"/>
                <a:cs typeface="Times New Roman" panose="02020603050405020304" pitchFamily="18" charset="0"/>
              </a:rPr>
              <a:t>, S., Dias, G.M., Kendall, C.W., </a:t>
            </a:r>
            <a:r>
              <a:rPr lang="en-IN" sz="4400" dirty="0" err="1">
                <a:latin typeface="Times New Roman" panose="02020603050405020304" pitchFamily="18" charset="0"/>
                <a:cs typeface="Times New Roman" panose="02020603050405020304" pitchFamily="18" charset="0"/>
              </a:rPr>
              <a:t>Sievenpiper</a:t>
            </a:r>
            <a:r>
              <a:rPr lang="en-IN" sz="4400" dirty="0">
                <a:latin typeface="Times New Roman" panose="02020603050405020304" pitchFamily="18" charset="0"/>
                <a:cs typeface="Times New Roman" panose="02020603050405020304" pitchFamily="18" charset="0"/>
              </a:rPr>
              <a:t>, J.L. and Chiavaroli, L., (2024). Effect of digital health applications with or without gamification on physical activity and cardiometabolic risk factors: a systematic review and meta-analysis of randomized controlled trials. </a:t>
            </a:r>
            <a:r>
              <a:rPr lang="en-IN" sz="4400" i="1" dirty="0" err="1">
                <a:latin typeface="Times New Roman" panose="02020603050405020304" pitchFamily="18" charset="0"/>
                <a:cs typeface="Times New Roman" panose="02020603050405020304" pitchFamily="18" charset="0"/>
              </a:rPr>
              <a:t>EClinicalMedicine</a:t>
            </a:r>
            <a:r>
              <a:rPr lang="en-IN" sz="4400" dirty="0">
                <a:latin typeface="Times New Roman" panose="02020603050405020304" pitchFamily="18" charset="0"/>
                <a:cs typeface="Times New Roman" panose="02020603050405020304" pitchFamily="18" charset="0"/>
              </a:rPr>
              <a:t>, 76. Available at: </a:t>
            </a:r>
            <a:r>
              <a:rPr lang="en-IN" sz="4400" dirty="0">
                <a:latin typeface="Times New Roman" panose="02020603050405020304" pitchFamily="18" charset="0"/>
                <a:cs typeface="Times New Roman" panose="02020603050405020304" pitchFamily="18" charset="0"/>
                <a:hlinkClick r:id="rId8"/>
              </a:rPr>
              <a:t>https://www.thelancet.com/pdfs/journals/eclinm/PIIS2589-5370(24)00377-8.pdf</a:t>
            </a:r>
            <a:endParaRPr lang="en-IN" sz="4400" dirty="0">
              <a:latin typeface="Times New Roman" panose="02020603050405020304" pitchFamily="18" charset="0"/>
              <a:cs typeface="Times New Roman" panose="02020603050405020304" pitchFamily="18" charset="0"/>
            </a:endParaRPr>
          </a:p>
          <a:p>
            <a:pPr algn="just">
              <a:buNone/>
            </a:pPr>
            <a:r>
              <a:rPr lang="en-IN" sz="4400" dirty="0" err="1">
                <a:latin typeface="Times New Roman" panose="02020603050405020304" pitchFamily="18" charset="0"/>
                <a:cs typeface="Times New Roman" panose="02020603050405020304" pitchFamily="18" charset="0"/>
              </a:rPr>
              <a:t>Orsso</a:t>
            </a:r>
            <a:r>
              <a:rPr lang="en-IN" sz="4400" dirty="0">
                <a:latin typeface="Times New Roman" panose="02020603050405020304" pitchFamily="18" charset="0"/>
                <a:cs typeface="Times New Roman" panose="02020603050405020304" pitchFamily="18" charset="0"/>
              </a:rPr>
              <a:t>, C.E., </a:t>
            </a:r>
            <a:r>
              <a:rPr lang="en-IN" sz="4400" dirty="0" err="1">
                <a:latin typeface="Times New Roman" panose="02020603050405020304" pitchFamily="18" charset="0"/>
                <a:cs typeface="Times New Roman" panose="02020603050405020304" pitchFamily="18" charset="0"/>
              </a:rPr>
              <a:t>Gormaz</a:t>
            </a:r>
            <a:r>
              <a:rPr lang="en-IN" sz="4400" dirty="0">
                <a:latin typeface="Times New Roman" panose="02020603050405020304" pitchFamily="18" charset="0"/>
                <a:cs typeface="Times New Roman" panose="02020603050405020304" pitchFamily="18" charset="0"/>
              </a:rPr>
              <a:t>, T., Valentine, S., Trottier, C.F., de Sousa, I.M., Ferguson-Pell, M., Johnson, S.T., Kirkham, A.A., Klein, D., Maeda, N. and Mota, J.F., (2024). Digital intervention for behaviour change and chronic disease prevention (DIRECTION): study protocol for a randomized controlled trial of a web-based platform integrating nutrition, physical activity, and mindfulness for individuals with obesity. </a:t>
            </a:r>
            <a:r>
              <a:rPr lang="en-IN" sz="4400" i="1" dirty="0">
                <a:latin typeface="Times New Roman" panose="02020603050405020304" pitchFamily="18" charset="0"/>
                <a:cs typeface="Times New Roman" panose="02020603050405020304" pitchFamily="18" charset="0"/>
              </a:rPr>
              <a:t>Methods</a:t>
            </a:r>
            <a:r>
              <a:rPr lang="en-IN" sz="4400" dirty="0">
                <a:latin typeface="Times New Roman" panose="02020603050405020304" pitchFamily="18" charset="0"/>
                <a:cs typeface="Times New Roman" panose="02020603050405020304" pitchFamily="18" charset="0"/>
              </a:rPr>
              <a:t>, 231, pp.45–54. Available at: </a:t>
            </a:r>
            <a:r>
              <a:rPr lang="en-IN" sz="4400" dirty="0">
                <a:latin typeface="Times New Roman" panose="02020603050405020304" pitchFamily="18" charset="0"/>
                <a:cs typeface="Times New Roman" panose="02020603050405020304" pitchFamily="18" charset="0"/>
                <a:hlinkClick r:id="rId9"/>
              </a:rPr>
              <a:t>https://www.sciencedirect.com/science/article/pii/S104620232400207X</a:t>
            </a:r>
            <a:endParaRPr lang="en-IN" sz="4400" dirty="0">
              <a:latin typeface="Times New Roman" panose="02020603050405020304" pitchFamily="18" charset="0"/>
              <a:cs typeface="Times New Roman" panose="02020603050405020304" pitchFamily="18" charset="0"/>
            </a:endParaRPr>
          </a:p>
          <a:p>
            <a:pPr algn="just">
              <a:buNone/>
            </a:pPr>
            <a:r>
              <a:rPr lang="en-IN" sz="4400" dirty="0">
                <a:latin typeface="Times New Roman" panose="02020603050405020304" pitchFamily="18" charset="0"/>
                <a:cs typeface="Times New Roman" panose="02020603050405020304" pitchFamily="18" charset="0"/>
              </a:rPr>
              <a:t>Perski, O. and Short, C.E., (2021). Acceptability of digital health interventions: embracing the complexity. </a:t>
            </a:r>
            <a:r>
              <a:rPr lang="en-IN" sz="4400" i="1" dirty="0">
                <a:latin typeface="Times New Roman" panose="02020603050405020304" pitchFamily="18" charset="0"/>
                <a:cs typeface="Times New Roman" panose="02020603050405020304" pitchFamily="18" charset="0"/>
              </a:rPr>
              <a:t>Translational </a:t>
            </a:r>
            <a:r>
              <a:rPr lang="en-IN" sz="4400" i="1" dirty="0" err="1">
                <a:latin typeface="Times New Roman" panose="02020603050405020304" pitchFamily="18" charset="0"/>
                <a:cs typeface="Times New Roman" panose="02020603050405020304" pitchFamily="18" charset="0"/>
              </a:rPr>
              <a:t>Behavioral</a:t>
            </a:r>
            <a:r>
              <a:rPr lang="en-IN" sz="4400" i="1" dirty="0">
                <a:latin typeface="Times New Roman" panose="02020603050405020304" pitchFamily="18" charset="0"/>
                <a:cs typeface="Times New Roman" panose="02020603050405020304" pitchFamily="18" charset="0"/>
              </a:rPr>
              <a:t> Medicine</a:t>
            </a:r>
            <a:r>
              <a:rPr lang="en-IN" sz="4400" dirty="0">
                <a:latin typeface="Times New Roman" panose="02020603050405020304" pitchFamily="18" charset="0"/>
                <a:cs typeface="Times New Roman" panose="02020603050405020304" pitchFamily="18" charset="0"/>
              </a:rPr>
              <a:t>, 11(7), pp.1473–1480. Available at: </a:t>
            </a:r>
            <a:r>
              <a:rPr lang="en-IN" sz="4400" dirty="0">
                <a:latin typeface="Times New Roman" panose="02020603050405020304" pitchFamily="18" charset="0"/>
                <a:cs typeface="Times New Roman" panose="02020603050405020304" pitchFamily="18" charset="0"/>
                <a:hlinkClick r:id="rId10"/>
              </a:rPr>
              <a:t>https://academic.oup.com/tbm/article-pdf/11/7/1473/39456753/ibab048.pdf</a:t>
            </a:r>
            <a:endParaRPr lang="en-IN" sz="4400" dirty="0">
              <a:latin typeface="Times New Roman" panose="02020603050405020304" pitchFamily="18" charset="0"/>
              <a:cs typeface="Times New Roman" panose="02020603050405020304" pitchFamily="18" charset="0"/>
            </a:endParaRPr>
          </a:p>
          <a:p>
            <a:pPr algn="just">
              <a:buNone/>
            </a:pPr>
            <a:r>
              <a:rPr lang="en-IN" sz="4400" dirty="0">
                <a:latin typeface="Times New Roman" panose="02020603050405020304" pitchFamily="18" charset="0"/>
                <a:cs typeface="Times New Roman" panose="02020603050405020304" pitchFamily="18" charset="0"/>
              </a:rPr>
              <a:t>Prochaska, J.O. and DiClemente, C.C., (1983). Stages and processes of self-change of smoking: toward an integrative model of change. </a:t>
            </a:r>
            <a:r>
              <a:rPr lang="en-IN" sz="4400" i="1" dirty="0">
                <a:latin typeface="Times New Roman" panose="02020603050405020304" pitchFamily="18" charset="0"/>
                <a:cs typeface="Times New Roman" panose="02020603050405020304" pitchFamily="18" charset="0"/>
              </a:rPr>
              <a:t>Journal of Consulting and Clinical Psychology</a:t>
            </a:r>
            <a:r>
              <a:rPr lang="en-IN" sz="4400" dirty="0">
                <a:latin typeface="Times New Roman" panose="02020603050405020304" pitchFamily="18" charset="0"/>
                <a:cs typeface="Times New Roman" panose="02020603050405020304" pitchFamily="18" charset="0"/>
              </a:rPr>
              <a:t>, 51(3), pp.390–395.</a:t>
            </a:r>
          </a:p>
          <a:p>
            <a:pPr algn="just">
              <a:buNone/>
            </a:pPr>
            <a:r>
              <a:rPr lang="en-IN" sz="4400" dirty="0" err="1">
                <a:latin typeface="Times New Roman" panose="02020603050405020304" pitchFamily="18" charset="0"/>
                <a:cs typeface="Times New Roman" panose="02020603050405020304" pitchFamily="18" charset="0"/>
              </a:rPr>
              <a:t>Riccalton</a:t>
            </a:r>
            <a:r>
              <a:rPr lang="en-IN" sz="4400" dirty="0">
                <a:latin typeface="Times New Roman" panose="02020603050405020304" pitchFamily="18" charset="0"/>
                <a:cs typeface="Times New Roman" panose="02020603050405020304" pitchFamily="18" charset="0"/>
              </a:rPr>
              <a:t>, V., Milne-Ives, M., Brownson-Smith, R., Ananthakrishnan, A., Cong, C., Oliver, E. and Meinert, E., (2026). Effectiveness and theoretical foundations of mHealth apps for physical activity, healthy eating, and weight loss: protocol for a systematic review and meta-analysis. </a:t>
            </a:r>
            <a:r>
              <a:rPr lang="en-IN" sz="4400" i="1" dirty="0">
                <a:latin typeface="Times New Roman" panose="02020603050405020304" pitchFamily="18" charset="0"/>
                <a:cs typeface="Times New Roman" panose="02020603050405020304" pitchFamily="18" charset="0"/>
              </a:rPr>
              <a:t>JMIR Research Protocols</a:t>
            </a:r>
            <a:r>
              <a:rPr lang="en-IN" sz="4400" dirty="0">
                <a:latin typeface="Times New Roman" panose="02020603050405020304" pitchFamily="18" charset="0"/>
                <a:cs typeface="Times New Roman" panose="02020603050405020304" pitchFamily="18" charset="0"/>
              </a:rPr>
              <a:t>, 15(1), p.e72664. Available at: </a:t>
            </a:r>
            <a:r>
              <a:rPr lang="en-IN" sz="4400" dirty="0">
                <a:latin typeface="Times New Roman" panose="02020603050405020304" pitchFamily="18" charset="0"/>
                <a:cs typeface="Times New Roman" panose="02020603050405020304" pitchFamily="18" charset="0"/>
                <a:hlinkClick r:id="rId11"/>
              </a:rPr>
              <a:t>https://www.researchprotocols.org/2026/1/e72664/PDF</a:t>
            </a:r>
            <a:endParaRPr lang="en-IN" sz="4400" dirty="0">
              <a:latin typeface="Times New Roman" panose="02020603050405020304" pitchFamily="18" charset="0"/>
              <a:cs typeface="Times New Roman" panose="02020603050405020304" pitchFamily="18" charset="0"/>
            </a:endParaRPr>
          </a:p>
          <a:p>
            <a:pPr algn="just">
              <a:buNone/>
            </a:pPr>
            <a:r>
              <a:rPr lang="en-IN" sz="4400" dirty="0" err="1">
                <a:latin typeface="Times New Roman" panose="02020603050405020304" pitchFamily="18" charset="0"/>
                <a:cs typeface="Times New Roman" panose="02020603050405020304" pitchFamily="18" charset="0"/>
              </a:rPr>
              <a:t>Shaluhiyah</a:t>
            </a:r>
            <a:r>
              <a:rPr lang="en-IN" sz="4400" dirty="0">
                <a:latin typeface="Times New Roman" panose="02020603050405020304" pitchFamily="18" charset="0"/>
                <a:cs typeface="Times New Roman" panose="02020603050405020304" pitchFamily="18" charset="0"/>
              </a:rPr>
              <a:t>, Z., </a:t>
            </a:r>
            <a:r>
              <a:rPr lang="en-IN" sz="4400" dirty="0" err="1">
                <a:latin typeface="Times New Roman" panose="02020603050405020304" pitchFamily="18" charset="0"/>
                <a:cs typeface="Times New Roman" panose="02020603050405020304" pitchFamily="18" charset="0"/>
              </a:rPr>
              <a:t>Qatrannada</a:t>
            </a:r>
            <a:r>
              <a:rPr lang="en-IN" sz="4400" dirty="0">
                <a:latin typeface="Times New Roman" panose="02020603050405020304" pitchFamily="18" charset="0"/>
                <a:cs typeface="Times New Roman" panose="02020603050405020304" pitchFamily="18" charset="0"/>
              </a:rPr>
              <a:t>, S.A., </a:t>
            </a:r>
            <a:r>
              <a:rPr lang="en-IN" sz="4400" dirty="0" err="1">
                <a:latin typeface="Times New Roman" panose="02020603050405020304" pitchFamily="18" charset="0"/>
                <a:cs typeface="Times New Roman" panose="02020603050405020304" pitchFamily="18" charset="0"/>
              </a:rPr>
              <a:t>Kusumawati</a:t>
            </a:r>
            <a:r>
              <a:rPr lang="en-IN" sz="4400" dirty="0">
                <a:latin typeface="Times New Roman" panose="02020603050405020304" pitchFamily="18" charset="0"/>
                <a:cs typeface="Times New Roman" panose="02020603050405020304" pitchFamily="18" charset="0"/>
              </a:rPr>
              <a:t>, A. and Miah, M.S., (2025). The effect of digital health intervention in promoting healthy behaviour: a systematic scoping review on strategies to prevent non-communicable diseases. </a:t>
            </a:r>
            <a:r>
              <a:rPr lang="en-IN" sz="4400" i="1" dirty="0">
                <a:latin typeface="Times New Roman" panose="02020603050405020304" pitchFamily="18" charset="0"/>
                <a:cs typeface="Times New Roman" panose="02020603050405020304" pitchFamily="18" charset="0"/>
              </a:rPr>
              <a:t>Dialogues in Health</a:t>
            </a:r>
            <a:r>
              <a:rPr lang="en-IN" sz="4400" dirty="0">
                <a:latin typeface="Times New Roman" panose="02020603050405020304" pitchFamily="18" charset="0"/>
                <a:cs typeface="Times New Roman" panose="02020603050405020304" pitchFamily="18" charset="0"/>
              </a:rPr>
              <a:t>, p.100258. Available at: </a:t>
            </a:r>
            <a:r>
              <a:rPr lang="en-IN" sz="4400" dirty="0">
                <a:latin typeface="Times New Roman" panose="02020603050405020304" pitchFamily="18" charset="0"/>
                <a:cs typeface="Times New Roman" panose="02020603050405020304" pitchFamily="18" charset="0"/>
                <a:hlinkClick r:id="rId12"/>
              </a:rPr>
              <a:t>https://www.sciencedirect.com/science/article/pii/S2772653325000565</a:t>
            </a:r>
            <a:endParaRPr lang="en-IN" sz="4400" dirty="0">
              <a:latin typeface="Times New Roman" panose="02020603050405020304" pitchFamily="18" charset="0"/>
              <a:cs typeface="Times New Roman" panose="02020603050405020304" pitchFamily="18" charset="0"/>
            </a:endParaRPr>
          </a:p>
          <a:p>
            <a:pPr algn="just">
              <a:buNone/>
            </a:pPr>
            <a:r>
              <a:rPr lang="en-IN" sz="4400" dirty="0">
                <a:latin typeface="Times New Roman" panose="02020603050405020304" pitchFamily="18" charset="0"/>
                <a:cs typeface="Times New Roman" panose="02020603050405020304" pitchFamily="18" charset="0"/>
              </a:rPr>
              <a:t>Sousa Basto, P. and Ferreira, P., (2025). Mobile applications, physical activity, and health promotion. </a:t>
            </a:r>
            <a:r>
              <a:rPr lang="en-IN" sz="4400" i="1" dirty="0">
                <a:latin typeface="Times New Roman" panose="02020603050405020304" pitchFamily="18" charset="0"/>
                <a:cs typeface="Times New Roman" panose="02020603050405020304" pitchFamily="18" charset="0"/>
              </a:rPr>
              <a:t>BMC Health Services Research</a:t>
            </a:r>
            <a:r>
              <a:rPr lang="en-IN" sz="4400" dirty="0">
                <a:latin typeface="Times New Roman" panose="02020603050405020304" pitchFamily="18" charset="0"/>
                <a:cs typeface="Times New Roman" panose="02020603050405020304" pitchFamily="18" charset="0"/>
              </a:rPr>
              <a:t>, 25(1), p.359. Available at: </a:t>
            </a:r>
            <a:r>
              <a:rPr lang="en-IN" sz="4400" dirty="0">
                <a:latin typeface="Times New Roman" panose="02020603050405020304" pitchFamily="18" charset="0"/>
                <a:cs typeface="Times New Roman" panose="02020603050405020304" pitchFamily="18" charset="0"/>
                <a:hlinkClick r:id="rId13"/>
              </a:rPr>
              <a:t>https://link.springer.com/content/pdf/10.1186/s12913-025-12489-z.pdf</a:t>
            </a:r>
            <a:endParaRPr lang="en-IN" sz="4400" dirty="0">
              <a:latin typeface="Times New Roman" panose="02020603050405020304" pitchFamily="18" charset="0"/>
              <a:cs typeface="Times New Roman" panose="02020603050405020304" pitchFamily="18" charset="0"/>
            </a:endParaRPr>
          </a:p>
          <a:p>
            <a:pPr algn="just">
              <a:buNone/>
            </a:pPr>
            <a:r>
              <a:rPr lang="en-IN" sz="4400" dirty="0">
                <a:latin typeface="Times New Roman" panose="02020603050405020304" pitchFamily="18" charset="0"/>
                <a:cs typeface="Times New Roman" panose="02020603050405020304" pitchFamily="18" charset="0"/>
              </a:rPr>
              <a:t>Wang, J.W., Zhu, Z., Shuling, Z., Fan, J., Jin, Y., Gao, Z.L., Chen, W.D. and Li, X., (2024). Effectiveness of mHealth app–based interventions for increasing physical activity and improving physical fitness in children and adolescents: systematic review and meta-analysis. </a:t>
            </a:r>
            <a:r>
              <a:rPr lang="en-IN" sz="4400" i="1" dirty="0">
                <a:latin typeface="Times New Roman" panose="02020603050405020304" pitchFamily="18" charset="0"/>
                <a:cs typeface="Times New Roman" panose="02020603050405020304" pitchFamily="18" charset="0"/>
              </a:rPr>
              <a:t>JMIR mHealth and </a:t>
            </a:r>
            <a:r>
              <a:rPr lang="en-IN" sz="4400" i="1" dirty="0" err="1">
                <a:latin typeface="Times New Roman" panose="02020603050405020304" pitchFamily="18" charset="0"/>
                <a:cs typeface="Times New Roman" panose="02020603050405020304" pitchFamily="18" charset="0"/>
              </a:rPr>
              <a:t>uHealth</a:t>
            </a:r>
            <a:r>
              <a:rPr lang="en-IN" sz="4400" dirty="0">
                <a:latin typeface="Times New Roman" panose="02020603050405020304" pitchFamily="18" charset="0"/>
                <a:cs typeface="Times New Roman" panose="02020603050405020304" pitchFamily="18" charset="0"/>
              </a:rPr>
              <a:t>, 12, p.e51478. Available at: </a:t>
            </a:r>
            <a:r>
              <a:rPr lang="en-IN" sz="4400" dirty="0">
                <a:latin typeface="Times New Roman" panose="02020603050405020304" pitchFamily="18" charset="0"/>
                <a:cs typeface="Times New Roman" panose="02020603050405020304" pitchFamily="18" charset="0"/>
                <a:hlinkClick r:id="rId14"/>
              </a:rPr>
              <a:t>https://mhealth.jmir.org/2024/1/e51478/</a:t>
            </a:r>
            <a:endParaRPr lang="en-IN" sz="4400" dirty="0">
              <a:latin typeface="Times New Roman" panose="02020603050405020304" pitchFamily="18" charset="0"/>
              <a:cs typeface="Times New Roman" panose="02020603050405020304" pitchFamily="18" charset="0"/>
            </a:endParaRPr>
          </a:p>
          <a:p>
            <a:pPr algn="just">
              <a:buNone/>
            </a:pPr>
            <a:r>
              <a:rPr lang="en-IN" sz="4400" dirty="0">
                <a:latin typeface="Times New Roman" panose="02020603050405020304" pitchFamily="18" charset="0"/>
                <a:cs typeface="Times New Roman" panose="02020603050405020304" pitchFamily="18" charset="0"/>
              </a:rPr>
              <a:t>Zhang, M., Wang, W., Li, M., Sheng, H. and Zhai, Y., 2022. Efficacy of mobile health applications to improve physical activity and sedentary behaviour: a systematic review and meta-analysis for physically inactive individuals. </a:t>
            </a:r>
            <a:r>
              <a:rPr lang="en-IN" sz="4400" i="1" dirty="0">
                <a:latin typeface="Times New Roman" panose="02020603050405020304" pitchFamily="18" charset="0"/>
                <a:cs typeface="Times New Roman" panose="02020603050405020304" pitchFamily="18" charset="0"/>
              </a:rPr>
              <a:t>International Journal of Environmental Research and Public Health</a:t>
            </a:r>
            <a:r>
              <a:rPr lang="en-IN" sz="4400" dirty="0">
                <a:latin typeface="Times New Roman" panose="02020603050405020304" pitchFamily="18" charset="0"/>
                <a:cs typeface="Times New Roman" panose="02020603050405020304" pitchFamily="18" charset="0"/>
              </a:rPr>
              <a:t>, 19(8), p.4905. Available at: </a:t>
            </a:r>
            <a:r>
              <a:rPr lang="en-IN" sz="4400" dirty="0">
                <a:latin typeface="Times New Roman" panose="02020603050405020304" pitchFamily="18" charset="0"/>
                <a:cs typeface="Times New Roman" panose="02020603050405020304" pitchFamily="18" charset="0"/>
                <a:hlinkClick r:id="rId15"/>
              </a:rPr>
              <a:t>https://www.mdpi.com/1660-4601/19/8/4905</a:t>
            </a:r>
            <a:endParaRPr lang="en-IN" sz="4400" dirty="0">
              <a:latin typeface="Times New Roman" panose="02020603050405020304" pitchFamily="18" charset="0"/>
              <a:cs typeface="Times New Roman" panose="02020603050405020304" pitchFamily="18" charset="0"/>
            </a:endParaRPr>
          </a:p>
          <a:p>
            <a:pPr algn="just">
              <a:buNone/>
            </a:pPr>
            <a:r>
              <a:rPr lang="en-IN" sz="4400" dirty="0">
                <a:latin typeface="Times New Roman" panose="02020603050405020304" pitchFamily="18" charset="0"/>
                <a:cs typeface="Times New Roman" panose="02020603050405020304" pitchFamily="18" charset="0"/>
              </a:rPr>
              <a:t>Zhou, Q., Jiang, J., Yin, Z. and Fan, R., 2026. Effect of digital health interventions on college students’ </a:t>
            </a:r>
            <a:r>
              <a:rPr lang="en-IN" sz="4400">
                <a:latin typeface="Times New Roman" panose="02020603050405020304" pitchFamily="18" charset="0"/>
                <a:cs typeface="Times New Roman" panose="02020603050405020304" pitchFamily="18" charset="0"/>
              </a:rPr>
              <a:t>lifestyle behaviours</a:t>
            </a:r>
            <a:r>
              <a:rPr lang="en-IN" sz="4400" dirty="0">
                <a:latin typeface="Times New Roman" panose="02020603050405020304" pitchFamily="18" charset="0"/>
                <a:cs typeface="Times New Roman" panose="02020603050405020304" pitchFamily="18" charset="0"/>
              </a:rPr>
              <a:t>: systematic review. </a:t>
            </a:r>
            <a:r>
              <a:rPr lang="en-IN" sz="4400" i="1" dirty="0">
                <a:latin typeface="Times New Roman" panose="02020603050405020304" pitchFamily="18" charset="0"/>
                <a:cs typeface="Times New Roman" panose="02020603050405020304" pitchFamily="18" charset="0"/>
              </a:rPr>
              <a:t>Journal of Medical Internet Research</a:t>
            </a:r>
            <a:r>
              <a:rPr lang="en-IN" sz="4400" dirty="0">
                <a:latin typeface="Times New Roman" panose="02020603050405020304" pitchFamily="18" charset="0"/>
                <a:cs typeface="Times New Roman" panose="02020603050405020304" pitchFamily="18" charset="0"/>
              </a:rPr>
              <a:t>, 28, p.e82192. Available at: </a:t>
            </a:r>
            <a:r>
              <a:rPr lang="en-IN" sz="4400" dirty="0">
                <a:latin typeface="Times New Roman" panose="02020603050405020304" pitchFamily="18" charset="0"/>
                <a:cs typeface="Times New Roman" panose="02020603050405020304" pitchFamily="18" charset="0"/>
                <a:hlinkClick r:id="rId16"/>
              </a:rPr>
              <a:t>https://www.jmir.org/2026/1/e82192/</a:t>
            </a:r>
            <a:endParaRPr lang="en-IN" sz="4400" dirty="0">
              <a:latin typeface="Times New Roman" panose="02020603050405020304" pitchFamily="18" charset="0"/>
              <a:cs typeface="Times New Roman" panose="02020603050405020304" pitchFamily="18" charset="0"/>
            </a:endParaRPr>
          </a:p>
          <a:p>
            <a:pPr algn="just">
              <a:spcAft>
                <a:spcPts val="600"/>
              </a:spcAft>
            </a:pPr>
            <a:endParaRPr lang="en-IN" sz="4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8572842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0</TotalTime>
  <Words>2645</Words>
  <PresentationFormat>Custom</PresentationFormat>
  <Paragraphs>54</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Times New Roman</vt:lpstr>
      <vt:lpstr>Trebuchet MS</vt:lpstr>
      <vt:lpstr>Wingdings 3</vt:lpstr>
      <vt:lpstr>Facet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dcterms:created xsi:type="dcterms:W3CDTF">2026-03-05T23:25:53Z</dcterms:created>
  <dcterms:modified xsi:type="dcterms:W3CDTF">2026-03-05T23:26:04Z</dcterms:modified>
</cp:coreProperties>
</file>