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48B62C-8267-DBC7-9159-8A39CDFAE143}" v="399" dt="2025-01-19T00:01:59.637"/>
    <p1510:client id="{D341AE1C-F22F-CA41-D5C4-2C619C2BC21A}" v="382" dt="2025-01-19T10:07:54.3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bbc.co.uk/history/british/timeline/victorianbritain_timeline_noflash.shtml" TargetMode="External"/><Relationship Id="rId13" Type="http://schemas.openxmlformats.org/officeDocument/2006/relationships/hyperlink" Target="https://link.springer.com/chapter/10.1007/978-1-349-20795-4_14" TargetMode="External"/><Relationship Id="rId3" Type="http://schemas.openxmlformats.org/officeDocument/2006/relationships/hyperlink" Target="https://www.jstor.org/stable/3120308" TargetMode="External"/><Relationship Id="rId7" Type="http://schemas.openxmlformats.org/officeDocument/2006/relationships/hyperlink" Target="https://www.researchgate.net/publication/333812256_A_Critical_Review_of_the_Compulsory_Schooling_Reform_in_England_and_its_Lasting_Implications_for_Today" TargetMode="External"/><Relationship Id="rId12" Type="http://schemas.openxmlformats.org/officeDocument/2006/relationships/hyperlink" Target="https://revisesociology.com/2017/10/24/the-1988-education-reform-act-class-notes/#:~:text=Parentocracy%20refers%20to%20giving%20parents%20the%20choice%20over,a%20choice%20of%20where%20to%20send%20their%20children."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discovery.ucl.ac.uk/id/eprint/10118059/" TargetMode="External"/><Relationship Id="rId11" Type="http://schemas.openxmlformats.org/officeDocument/2006/relationships/hyperlink" Target="https://www.tandfonline.com/doi/abs/10.1080/0305498980240110" TargetMode="External"/><Relationship Id="rId5" Type="http://schemas.openxmlformats.org/officeDocument/2006/relationships/hyperlink" Target="https://liberalhistory.org.uk/history/forster-william-edward/" TargetMode="External"/><Relationship Id="rId10" Type="http://schemas.openxmlformats.org/officeDocument/2006/relationships/hyperlink" Target="https://journals.lwbooks.co.uk/forum/vol-50-issue-2/article-3254/" TargetMode="External"/><Relationship Id="rId4" Type="http://schemas.openxmlformats.org/officeDocument/2006/relationships/hyperlink" Target="https://www.liberalhistory.org.uk/wp-content/uploads/2019/01/101-Chorley-Gladstone-and-1879-Elementary-Education-Act.pdf" TargetMode="External"/><Relationship Id="rId9" Type="http://schemas.openxmlformats.org/officeDocument/2006/relationships/hyperlink" Target="https://www.education-uk.org/history/chapter06.html"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backinthedayof.co.uk/the-1870-education-act" TargetMode="External"/><Relationship Id="rId13" Type="http://schemas.openxmlformats.org/officeDocument/2006/relationships/hyperlink" Target="https://lincolnshirefriend.com/category/seeking-faith-and-practice/" TargetMode="External"/><Relationship Id="rId3" Type="http://schemas.openxmlformats.org/officeDocument/2006/relationships/hyperlink" Target="https://librarysearch.uwtsd.ac.uk/discovery/fulldisplay?docid=cdi_eric_primary_EJ1385923&amp;context=PC&amp;vid=44WHELF_UWTSD:44WHELF_UWTSD_VU1&amp;lang=en&amp;search_scope=Search_ELEC&amp;adaptor=Primo%20Central&amp;tab=Everything&amp;query=any%2Ccontains%2Cunleashing%20the%20undergraduate%20monster&amp;offset=0" TargetMode="External"/><Relationship Id="rId7" Type="http://schemas.openxmlformats.org/officeDocument/2006/relationships/hyperlink" Target="https://www.jstor.org/stable/3120920" TargetMode="External"/><Relationship Id="rId12" Type="http://schemas.openxmlformats.org/officeDocument/2006/relationships/hyperlink" Target="https://www.gbclassiccoins.co.uk/shop/pennies/1870-queen-victoria-bun-head-penny/" TargetMode="External"/><Relationship Id="rId2" Type="http://schemas.openxmlformats.org/officeDocument/2006/relationships/image" Target="../media/image1.jpeg"/><Relationship Id="rId16" Type="http://schemas.openxmlformats.org/officeDocument/2006/relationships/hyperlink" Target="https://daily.jstor.org/pub_tag/educational-researcher/" TargetMode="External"/><Relationship Id="rId1" Type="http://schemas.openxmlformats.org/officeDocument/2006/relationships/slideLayout" Target="../slideLayouts/slideLayout2.xml"/><Relationship Id="rId6" Type="http://schemas.openxmlformats.org/officeDocument/2006/relationships/hyperlink" Target="https://journals.lwbooks.co.uk/forum/vol-50-issue-3/article-3335/" TargetMode="External"/><Relationship Id="rId11" Type="http://schemas.openxmlformats.org/officeDocument/2006/relationships/hyperlink" Target="https://religionmediacentre.org.uk/factsheets/factsheet-the-church-of-england/" TargetMode="External"/><Relationship Id="rId5" Type="http://schemas.openxmlformats.org/officeDocument/2006/relationships/hyperlink" Target="https://education-uk.org/documents/acts/1988-education-reform-act.html" TargetMode="External"/><Relationship Id="rId15" Type="http://schemas.openxmlformats.org/officeDocument/2006/relationships/hyperlink" Target="https://www.thoughtco.com/benjamin-disraeli-novelist-and-british-statesman-1774009" TargetMode="External"/><Relationship Id="rId10" Type="http://schemas.openxmlformats.org/officeDocument/2006/relationships/hyperlink" Target="https://www.thoughtco.com/christianity-symbols-illustrated-glossary-4051292" TargetMode="External"/><Relationship Id="rId4" Type="http://schemas.openxmlformats.org/officeDocument/2006/relationships/hyperlink" Target="https://www.tandfonline.com/doi/full/10.1080/00220620.2022.2040451#d1e148" TargetMode="External"/><Relationship Id="rId9" Type="http://schemas.openxmlformats.org/officeDocument/2006/relationships/hyperlink" Target="https://fineartamerica.com/featured/william-edward-forster-british-mary-evans-picture-library.html" TargetMode="External"/><Relationship Id="rId14" Type="http://schemas.openxmlformats.org/officeDocument/2006/relationships/hyperlink" Target="https://www.tripadvisor.com/Attraction_Review-g186408-d8837857-Reviews-The_Broadway_Centre-Bradford_West_Yorkshire_England.html"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www.dreamstime.com/stock-image-kenneth-baker-image11087811" TargetMode="External"/><Relationship Id="rId3" Type="http://schemas.openxmlformats.org/officeDocument/2006/relationships/hyperlink" Target="https://www.timetoast.com/timelines/74084" TargetMode="External"/><Relationship Id="rId7" Type="http://schemas.openxmlformats.org/officeDocument/2006/relationships/hyperlink" Target="https://revisesociology.com/2017/10/24/the-1988-education-reform-act-class-notes/"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historyhit.com/facts-about-james-callaghan/" TargetMode="External"/><Relationship Id="rId5" Type="http://schemas.openxmlformats.org/officeDocument/2006/relationships/hyperlink" Target="https://rifreedom.org/2015/01/ri-already-an-example-of-parental-choice-of-schools/" TargetMode="External"/><Relationship Id="rId4" Type="http://schemas.openxmlformats.org/officeDocument/2006/relationships/hyperlink" Target="https://imranwrites.blogspot.com/2010/05/my-summer-of-1987-with-britains-liberal.html" TargetMode="External"/><Relationship Id="rId9" Type="http://schemas.openxmlformats.org/officeDocument/2006/relationships/hyperlink" Target="http://www.launtonschool.co.uk/page/detail/curricu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Education: Past, Present and Future</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By Lucy Morris (2400095)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9DBF0-3790-1D33-B43C-935A121920AE}"/>
              </a:ext>
            </a:extLst>
          </p:cNvPr>
          <p:cNvSpPr>
            <a:spLocks noGrp="1"/>
          </p:cNvSpPr>
          <p:nvPr>
            <p:ph type="title"/>
          </p:nvPr>
        </p:nvSpPr>
        <p:spPr/>
        <p:txBody>
          <a:bodyPr/>
          <a:lstStyle/>
          <a:p>
            <a:r>
              <a:rPr lang="en-US" dirty="0"/>
              <a:t>AI Declaration</a:t>
            </a:r>
          </a:p>
        </p:txBody>
      </p:sp>
      <p:sp>
        <p:nvSpPr>
          <p:cNvPr id="3" name="Content Placeholder 2">
            <a:extLst>
              <a:ext uri="{FF2B5EF4-FFF2-40B4-BE49-F238E27FC236}">
                <a16:creationId xmlns:a16="http://schemas.microsoft.com/office/drawing/2014/main" id="{97132271-FC7E-F084-2261-AFF670750A3D}"/>
              </a:ext>
            </a:extLst>
          </p:cNvPr>
          <p:cNvSpPr>
            <a:spLocks noGrp="1"/>
          </p:cNvSpPr>
          <p:nvPr>
            <p:ph idx="1"/>
          </p:nvPr>
        </p:nvSpPr>
        <p:spPr/>
        <p:txBody>
          <a:bodyPr vert="horz" lIns="91440" tIns="45720" rIns="91440" bIns="45720" rtlCol="0" anchor="t">
            <a:normAutofit/>
          </a:bodyPr>
          <a:lstStyle/>
          <a:p>
            <a:r>
              <a:rPr lang="en-US" sz="24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1606272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E99E-1C5A-6144-1ADA-90D360032AF8}"/>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21127D03-D52F-A277-FE40-20C7A5BC254A}"/>
              </a:ext>
            </a:extLst>
          </p:cNvPr>
          <p:cNvSpPr>
            <a:spLocks noGrp="1"/>
          </p:cNvSpPr>
          <p:nvPr>
            <p:ph idx="1"/>
          </p:nvPr>
        </p:nvSpPr>
        <p:spPr/>
        <p:txBody>
          <a:bodyPr vert="horz" lIns="91440" tIns="45720" rIns="91440" bIns="45720" rtlCol="0" anchor="t">
            <a:normAutofit/>
          </a:bodyPr>
          <a:lstStyle/>
          <a:p>
            <a:r>
              <a:rPr lang="en-US" sz="2400" dirty="0"/>
              <a:t>For this assignment, I have chosen to research and discuss two contested issues within educational history: the Education Act 1870 and the Education Reform Act 1988. Both pieces of legislation have, despite being considered contested issues, made a significant impact on contemporary education. I will be delving into the Acts and the reasons as to why they may be contested issues.</a:t>
            </a:r>
          </a:p>
        </p:txBody>
      </p:sp>
    </p:spTree>
    <p:extLst>
      <p:ext uri="{BB962C8B-B14F-4D97-AF65-F5344CB8AC3E}">
        <p14:creationId xmlns:p14="http://schemas.microsoft.com/office/powerpoint/2010/main" val="3642893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CBFB6-F5FE-0609-A063-D5B9DEE40A1E}"/>
              </a:ext>
            </a:extLst>
          </p:cNvPr>
          <p:cNvSpPr>
            <a:spLocks noGrp="1"/>
          </p:cNvSpPr>
          <p:nvPr>
            <p:ph type="title"/>
          </p:nvPr>
        </p:nvSpPr>
        <p:spPr/>
        <p:txBody>
          <a:bodyPr/>
          <a:lstStyle/>
          <a:p>
            <a:r>
              <a:rPr lang="en-US" dirty="0"/>
              <a:t>Education Act 1870</a:t>
            </a:r>
          </a:p>
        </p:txBody>
      </p:sp>
      <p:sp>
        <p:nvSpPr>
          <p:cNvPr id="3" name="Content Placeholder 2">
            <a:extLst>
              <a:ext uri="{FF2B5EF4-FFF2-40B4-BE49-F238E27FC236}">
                <a16:creationId xmlns:a16="http://schemas.microsoft.com/office/drawing/2014/main" id="{EA730B60-A01D-500E-BFEC-4F7ED978FFBB}"/>
              </a:ext>
            </a:extLst>
          </p:cNvPr>
          <p:cNvSpPr>
            <a:spLocks noGrp="1"/>
          </p:cNvSpPr>
          <p:nvPr>
            <p:ph idx="1"/>
          </p:nvPr>
        </p:nvSpPr>
        <p:spPr/>
        <p:txBody>
          <a:bodyPr vert="horz" lIns="91440" tIns="45720" rIns="91440" bIns="45720" rtlCol="0" anchor="t">
            <a:normAutofit/>
          </a:bodyPr>
          <a:lstStyle/>
          <a:p>
            <a:r>
              <a:rPr lang="en-US" sz="2400" dirty="0"/>
              <a:t>The Education Act 1870 was developed by William Forster (1818-1886), a member of Parliament concerning the Liberal party. It consists of being responsible for the existence of educational provision across England and Wales, as well as placing responsibility on the government for children’s education and importance on it. </a:t>
            </a:r>
          </a:p>
        </p:txBody>
      </p:sp>
      <p:pic>
        <p:nvPicPr>
          <p:cNvPr id="4" name="Picture 3" descr="The 1870 Education Act">
            <a:extLst>
              <a:ext uri="{FF2B5EF4-FFF2-40B4-BE49-F238E27FC236}">
                <a16:creationId xmlns:a16="http://schemas.microsoft.com/office/drawing/2014/main" id="{D8A8EA0B-F4BC-F153-A208-5CFA6ED54DF7}"/>
              </a:ext>
            </a:extLst>
          </p:cNvPr>
          <p:cNvPicPr>
            <a:picLocks noChangeAspect="1"/>
          </p:cNvPicPr>
          <p:nvPr/>
        </p:nvPicPr>
        <p:blipFill>
          <a:blip r:embed="rId3"/>
          <a:stretch>
            <a:fillRect/>
          </a:stretch>
        </p:blipFill>
        <p:spPr>
          <a:xfrm>
            <a:off x="842513" y="3595777"/>
            <a:ext cx="2743200" cy="2743200"/>
          </a:xfrm>
          <a:prstGeom prst="rect">
            <a:avLst/>
          </a:prstGeom>
        </p:spPr>
      </p:pic>
      <p:pic>
        <p:nvPicPr>
          <p:cNvPr id="5" name="Picture 4" descr="William Edward Forster British Photograph by Mary Evans Picture Library ...">
            <a:extLst>
              <a:ext uri="{FF2B5EF4-FFF2-40B4-BE49-F238E27FC236}">
                <a16:creationId xmlns:a16="http://schemas.microsoft.com/office/drawing/2014/main" id="{1E3A1398-970D-6FB8-D509-F5C24C77D93E}"/>
              </a:ext>
            </a:extLst>
          </p:cNvPr>
          <p:cNvPicPr>
            <a:picLocks noChangeAspect="1"/>
          </p:cNvPicPr>
          <p:nvPr/>
        </p:nvPicPr>
        <p:blipFill>
          <a:blip r:embed="rId4"/>
          <a:stretch>
            <a:fillRect/>
          </a:stretch>
        </p:blipFill>
        <p:spPr>
          <a:xfrm>
            <a:off x="8638636" y="3340938"/>
            <a:ext cx="2721635" cy="3238501"/>
          </a:xfrm>
          <a:prstGeom prst="rect">
            <a:avLst/>
          </a:prstGeom>
        </p:spPr>
      </p:pic>
    </p:spTree>
    <p:extLst>
      <p:ext uri="{BB962C8B-B14F-4D97-AF65-F5344CB8AC3E}">
        <p14:creationId xmlns:p14="http://schemas.microsoft.com/office/powerpoint/2010/main" val="4156129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72C14-01AE-E6DB-798E-382AEBDD7DF7}"/>
              </a:ext>
            </a:extLst>
          </p:cNvPr>
          <p:cNvSpPr>
            <a:spLocks noGrp="1"/>
          </p:cNvSpPr>
          <p:nvPr>
            <p:ph type="title"/>
          </p:nvPr>
        </p:nvSpPr>
        <p:spPr/>
        <p:txBody>
          <a:bodyPr/>
          <a:lstStyle/>
          <a:p>
            <a:r>
              <a:rPr lang="en-US" dirty="0"/>
              <a:t>Differing religious beliefs</a:t>
            </a:r>
          </a:p>
        </p:txBody>
      </p:sp>
      <p:sp>
        <p:nvSpPr>
          <p:cNvPr id="3" name="Content Placeholder 2">
            <a:extLst>
              <a:ext uri="{FF2B5EF4-FFF2-40B4-BE49-F238E27FC236}">
                <a16:creationId xmlns:a16="http://schemas.microsoft.com/office/drawing/2014/main" id="{39851A6F-68A8-90E6-E96E-E5DC00457802}"/>
              </a:ext>
            </a:extLst>
          </p:cNvPr>
          <p:cNvSpPr>
            <a:spLocks noGrp="1"/>
          </p:cNvSpPr>
          <p:nvPr>
            <p:ph idx="1"/>
          </p:nvPr>
        </p:nvSpPr>
        <p:spPr/>
        <p:txBody>
          <a:bodyPr vert="horz" lIns="91440" tIns="45720" rIns="91440" bIns="45720" rtlCol="0" anchor="t">
            <a:noAutofit/>
          </a:bodyPr>
          <a:lstStyle/>
          <a:p>
            <a:r>
              <a:rPr lang="en-US" sz="1400" dirty="0"/>
              <a:t>One reason why the Act could be a contested issue is a divide in religious beliefs. The Education Act 1870 was responsible for the development of school boards. They received funding through rates which were local, however the views of individuals differed surrounding the decision of how schools should be funded. Some people believed that certain denominations of religions should be responsible for financing the schools they operated, whilst others questioned whether schools should have any religious involvement at all. In the 19</a:t>
            </a:r>
            <a:r>
              <a:rPr lang="en-US" sz="1400" baseline="30000" dirty="0"/>
              <a:t>th</a:t>
            </a:r>
            <a:r>
              <a:rPr lang="en-US" sz="1400" dirty="0"/>
              <a:t> century, the provision of education caused a great divide between people of varying religious beliefs; for example, Nonconformists and members of the Established Church (Richards, N.J. (1970)). Forster was a member of the Nonconforming society, and his left-wing, liberal views are reflected in the Act of which he developed; for example, the Act set out for education to be non-denominational, meaning it was not to be confined to a specific denomination of the religion, causing teaching practices to be of an unbiased nature. However, the Established Church had differing views. In the 19</a:t>
            </a:r>
            <a:r>
              <a:rPr lang="en-US" sz="1400" baseline="30000" dirty="0"/>
              <a:t>th</a:t>
            </a:r>
            <a:r>
              <a:rPr lang="en-US" sz="1400" dirty="0"/>
              <a:t> century, there was concern regarding the influence of religious denominations. Different denominations had varying views of the Education Act 1870. Some individuals who were members of the Church of England were not in </a:t>
            </a:r>
            <a:r>
              <a:rPr lang="en-GB" sz="1400" dirty="0"/>
              <a:t>favour</a:t>
            </a:r>
            <a:r>
              <a:rPr lang="en-US" sz="1400" dirty="0"/>
              <a:t> of the passing of the Act. Archdeacon George Denison, who was an eager campaigner at the time, was among the individuals who were not in </a:t>
            </a:r>
            <a:r>
              <a:rPr lang="en-GB" sz="1400" dirty="0"/>
              <a:t>favour</a:t>
            </a:r>
            <a:r>
              <a:rPr lang="en-US" sz="1400" dirty="0"/>
              <a:t> of the Act. Instead, he </a:t>
            </a:r>
            <a:r>
              <a:rPr lang="en-GB" sz="1400" dirty="0"/>
              <a:t>favoured the ideology of education consisting of schools being denominational, contrasting with the contents of the Act. Denison may have looked upon the passing of the Education Act 1870 in such a negative manner because what it set out to achieve/put into practice encouraged diversity within religion (discuss nonconformity), as well as the destruction of schools that were in the possession of the Church. Another reason as to why Denison (and supposedly other members of the Established Church) may have been against the passing of the Education Act 1870 is because the Church would lose control and power over schools because of the Act being passed. It would not continue to have a significant influence on the current (at the time) educational system and instead, would only remain in control over the educational settings in its possession as opposed to all of them. Therefore, becoming less powerful was also a reason why the passing of the Education Act 1870 may have been contested and demonstrates religious controversy. In attempt to solve the issue of controversy regarding religion and the Education Act 1870, Gladstone’s Liberal Government through the passage of the Act which allowed schools which were voluntary denominational to continue to exist and receive partial financial support from a grant provided by Parliament (Richards, N.J. (1970)).</a:t>
            </a:r>
            <a:endParaRPr lang="en-US" sz="1400" dirty="0"/>
          </a:p>
        </p:txBody>
      </p:sp>
      <p:pic>
        <p:nvPicPr>
          <p:cNvPr id="5" name="Picture 4" descr="Christian Symbols: An Illustrated Glossary">
            <a:extLst>
              <a:ext uri="{FF2B5EF4-FFF2-40B4-BE49-F238E27FC236}">
                <a16:creationId xmlns:a16="http://schemas.microsoft.com/office/drawing/2014/main" id="{95FD465A-87CC-D5B8-3C72-4EB71565D8A6}"/>
              </a:ext>
            </a:extLst>
          </p:cNvPr>
          <p:cNvPicPr>
            <a:picLocks noChangeAspect="1"/>
          </p:cNvPicPr>
          <p:nvPr/>
        </p:nvPicPr>
        <p:blipFill>
          <a:blip r:embed="rId3"/>
          <a:stretch>
            <a:fillRect/>
          </a:stretch>
        </p:blipFill>
        <p:spPr>
          <a:xfrm>
            <a:off x="9224513" y="357564"/>
            <a:ext cx="2153728" cy="1355210"/>
          </a:xfrm>
          <a:prstGeom prst="rect">
            <a:avLst/>
          </a:prstGeom>
        </p:spPr>
      </p:pic>
    </p:spTree>
    <p:extLst>
      <p:ext uri="{BB962C8B-B14F-4D97-AF65-F5344CB8AC3E}">
        <p14:creationId xmlns:p14="http://schemas.microsoft.com/office/powerpoint/2010/main" val="23217488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B2353-FF92-865F-C26E-44FF0AD3C1A0}"/>
              </a:ext>
            </a:extLst>
          </p:cNvPr>
          <p:cNvSpPr>
            <a:spLocks noGrp="1"/>
          </p:cNvSpPr>
          <p:nvPr>
            <p:ph type="title"/>
          </p:nvPr>
        </p:nvSpPr>
        <p:spPr/>
        <p:txBody>
          <a:bodyPr/>
          <a:lstStyle/>
          <a:p>
            <a:r>
              <a:rPr lang="en-US" dirty="0"/>
              <a:t>Issues regarding finance</a:t>
            </a:r>
          </a:p>
        </p:txBody>
      </p:sp>
      <p:sp>
        <p:nvSpPr>
          <p:cNvPr id="3" name="Content Placeholder 2">
            <a:extLst>
              <a:ext uri="{FF2B5EF4-FFF2-40B4-BE49-F238E27FC236}">
                <a16:creationId xmlns:a16="http://schemas.microsoft.com/office/drawing/2014/main" id="{DB75192E-D647-BFFF-E724-5C41FFB40832}"/>
              </a:ext>
            </a:extLst>
          </p:cNvPr>
          <p:cNvSpPr>
            <a:spLocks noGrp="1"/>
          </p:cNvSpPr>
          <p:nvPr>
            <p:ph idx="1"/>
          </p:nvPr>
        </p:nvSpPr>
        <p:spPr/>
        <p:txBody>
          <a:bodyPr vert="horz" lIns="91440" tIns="45720" rIns="91440" bIns="45720" rtlCol="0" anchor="t">
            <a:normAutofit/>
          </a:bodyPr>
          <a:lstStyle/>
          <a:p>
            <a:r>
              <a:rPr lang="en-GB" sz="1400" dirty="0"/>
              <a:t>Chorley (2019) discusses another reason as to why the Education Act 1870 may be considered a contested educational issue being funding. There was an election by the conservative government and months before this came the abolishment of rates concerning the church that were compulsory. Politicians (mainly) and clergy collective agreed that Christianity would act as a foundation for the development of education. However, what religious teachings entailed was an issue of which a decision about would be controversial, for example, the Church of England’s teachings or restricted teachings such as Christian doctrine. A relevant issue includes control and finance regarding new schools. Proposed schemes had the intention of imposing a rate as a form of taxation, a proposal that was not to be favoured by many. This was considered controversial because of the destruction of compulsory of the rates of the Church of England, which had been a continuous issue for the Nonconformists.</a:t>
            </a:r>
            <a:r>
              <a:rPr lang="en-GB" sz="1400" dirty="0">
                <a:solidFill>
                  <a:srgbClr val="FF0000"/>
                </a:solidFill>
              </a:rPr>
              <a:t> </a:t>
            </a:r>
            <a:r>
              <a:rPr lang="en-GB" sz="1400" dirty="0"/>
              <a:t>This might also be a contested issue because individuals becoming objective to the proposal of making them pay for schools to engage in religious teachings that had focuses differing to ones of their own beliefs. What’s more, in different areas, there were different ideals regarding what things could be raised as a rate, which too caused controversy.</a:t>
            </a:r>
            <a:endParaRPr lang="en-US" sz="1400" dirty="0"/>
          </a:p>
        </p:txBody>
      </p:sp>
      <p:pic>
        <p:nvPicPr>
          <p:cNvPr id="4" name="Picture 3" descr="Factsheet: The Church of England - Religion Media Centre">
            <a:extLst>
              <a:ext uri="{FF2B5EF4-FFF2-40B4-BE49-F238E27FC236}">
                <a16:creationId xmlns:a16="http://schemas.microsoft.com/office/drawing/2014/main" id="{53A6FECA-BC18-870F-2619-DC6EA8F79A5A}"/>
              </a:ext>
            </a:extLst>
          </p:cNvPr>
          <p:cNvPicPr>
            <a:picLocks noChangeAspect="1"/>
          </p:cNvPicPr>
          <p:nvPr/>
        </p:nvPicPr>
        <p:blipFill>
          <a:blip r:embed="rId3"/>
          <a:stretch>
            <a:fillRect/>
          </a:stretch>
        </p:blipFill>
        <p:spPr>
          <a:xfrm>
            <a:off x="845388" y="4260191"/>
            <a:ext cx="3513827" cy="2463920"/>
          </a:xfrm>
          <a:prstGeom prst="rect">
            <a:avLst/>
          </a:prstGeom>
        </p:spPr>
      </p:pic>
      <p:pic>
        <p:nvPicPr>
          <p:cNvPr id="5" name="Picture 4" descr="1870 Queen Victoria Bun Head Penny">
            <a:extLst>
              <a:ext uri="{FF2B5EF4-FFF2-40B4-BE49-F238E27FC236}">
                <a16:creationId xmlns:a16="http://schemas.microsoft.com/office/drawing/2014/main" id="{DE8E0B81-9C76-5A3C-3161-75313077E2FE}"/>
              </a:ext>
            </a:extLst>
          </p:cNvPr>
          <p:cNvPicPr>
            <a:picLocks noChangeAspect="1"/>
          </p:cNvPicPr>
          <p:nvPr/>
        </p:nvPicPr>
        <p:blipFill>
          <a:blip r:embed="rId4"/>
          <a:stretch>
            <a:fillRect/>
          </a:stretch>
        </p:blipFill>
        <p:spPr>
          <a:xfrm>
            <a:off x="8635042" y="3998343"/>
            <a:ext cx="2743200" cy="2743200"/>
          </a:xfrm>
          <a:prstGeom prst="rect">
            <a:avLst/>
          </a:prstGeom>
        </p:spPr>
      </p:pic>
    </p:spTree>
    <p:extLst>
      <p:ext uri="{BB962C8B-B14F-4D97-AF65-F5344CB8AC3E}">
        <p14:creationId xmlns:p14="http://schemas.microsoft.com/office/powerpoint/2010/main" val="2176802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B3EE9-E52C-FB8C-C2D9-E7A5CF293E01}"/>
              </a:ext>
            </a:extLst>
          </p:cNvPr>
          <p:cNvSpPr>
            <a:spLocks noGrp="1"/>
          </p:cNvSpPr>
          <p:nvPr>
            <p:ph type="title"/>
          </p:nvPr>
        </p:nvSpPr>
        <p:spPr/>
        <p:txBody>
          <a:bodyPr/>
          <a:lstStyle/>
          <a:p>
            <a:r>
              <a:rPr lang="en-US" dirty="0"/>
              <a:t>Differing political views</a:t>
            </a:r>
          </a:p>
        </p:txBody>
      </p:sp>
      <p:sp>
        <p:nvSpPr>
          <p:cNvPr id="3" name="Content Placeholder 2">
            <a:extLst>
              <a:ext uri="{FF2B5EF4-FFF2-40B4-BE49-F238E27FC236}">
                <a16:creationId xmlns:a16="http://schemas.microsoft.com/office/drawing/2014/main" id="{ACC208E1-318B-689B-33AE-12E2554B32F7}"/>
              </a:ext>
            </a:extLst>
          </p:cNvPr>
          <p:cNvSpPr>
            <a:spLocks noGrp="1"/>
          </p:cNvSpPr>
          <p:nvPr>
            <p:ph idx="1"/>
          </p:nvPr>
        </p:nvSpPr>
        <p:spPr/>
        <p:txBody>
          <a:bodyPr vert="horz" lIns="91440" tIns="45720" rIns="91440" bIns="45720" rtlCol="0" anchor="t">
            <a:normAutofit/>
          </a:bodyPr>
          <a:lstStyle/>
          <a:p>
            <a:r>
              <a:rPr lang="en-GB" sz="1600" dirty="0"/>
              <a:t>Little (1970) discusses the provision of education being topic of political debate. As previously mentioned, the Act was developed by MP William Forster, who had liberal views. Forster was of a nonconforming opinion, also. He created the framework of a state education system. Educational provision was reliant on several channels; these included: voluntary organisations, charitable foundations, private enterprise and churches. The administration of educational services did not become systematic until Forster developed the Education Act 1870. Dissenters, also known as Nonconformists or members of Church was not established, were in favour of education being of clergy and publicly funded. This ideology was considered controversial, and it demonstrates how the Education Act 1870 may be classed as a contested issue. For example, the views of Dissenters differed surrounding the funding of education from the ways in which the Act stated educational provision should occur. The Act was responsible for the development of the system which entailed the involvement of schoolboards, and they received funding through rates which were local.</a:t>
            </a:r>
            <a:r>
              <a:rPr lang="en-US" sz="1600" dirty="0">
                <a:latin typeface="Calibri"/>
                <a:ea typeface="Calibri"/>
                <a:cs typeface="Calibri"/>
              </a:rPr>
              <a:t> </a:t>
            </a:r>
            <a:endParaRPr lang="en-US" sz="1600" dirty="0"/>
          </a:p>
        </p:txBody>
      </p:sp>
      <p:pic>
        <p:nvPicPr>
          <p:cNvPr id="4" name="Picture 3" descr="Seeking Faith &amp; Practice – YouthQuakeNow">
            <a:extLst>
              <a:ext uri="{FF2B5EF4-FFF2-40B4-BE49-F238E27FC236}">
                <a16:creationId xmlns:a16="http://schemas.microsoft.com/office/drawing/2014/main" id="{BE0C06B2-A55B-A59B-DA05-708E31303BB5}"/>
              </a:ext>
            </a:extLst>
          </p:cNvPr>
          <p:cNvPicPr>
            <a:picLocks noChangeAspect="1"/>
          </p:cNvPicPr>
          <p:nvPr/>
        </p:nvPicPr>
        <p:blipFill>
          <a:blip r:embed="rId3"/>
          <a:stretch>
            <a:fillRect/>
          </a:stretch>
        </p:blipFill>
        <p:spPr>
          <a:xfrm>
            <a:off x="837481" y="4311229"/>
            <a:ext cx="4205378" cy="2404973"/>
          </a:xfrm>
          <a:prstGeom prst="rect">
            <a:avLst/>
          </a:prstGeom>
        </p:spPr>
      </p:pic>
    </p:spTree>
    <p:extLst>
      <p:ext uri="{BB962C8B-B14F-4D97-AF65-F5344CB8AC3E}">
        <p14:creationId xmlns:p14="http://schemas.microsoft.com/office/powerpoint/2010/main" val="3165525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E4E4C-50E6-E931-13E6-F232C9907FBE}"/>
              </a:ext>
            </a:extLst>
          </p:cNvPr>
          <p:cNvSpPr>
            <a:spLocks noGrp="1"/>
          </p:cNvSpPr>
          <p:nvPr>
            <p:ph type="title"/>
          </p:nvPr>
        </p:nvSpPr>
        <p:spPr/>
        <p:txBody>
          <a:bodyPr/>
          <a:lstStyle/>
          <a:p>
            <a:r>
              <a:rPr lang="en-US" dirty="0"/>
              <a:t>Compulsory education</a:t>
            </a:r>
          </a:p>
        </p:txBody>
      </p:sp>
      <p:sp>
        <p:nvSpPr>
          <p:cNvPr id="3" name="Content Placeholder 2">
            <a:extLst>
              <a:ext uri="{FF2B5EF4-FFF2-40B4-BE49-F238E27FC236}">
                <a16:creationId xmlns:a16="http://schemas.microsoft.com/office/drawing/2014/main" id="{304826E1-76E2-A700-7317-9596710419AB}"/>
              </a:ext>
            </a:extLst>
          </p:cNvPr>
          <p:cNvSpPr>
            <a:spLocks noGrp="1"/>
          </p:cNvSpPr>
          <p:nvPr>
            <p:ph idx="1"/>
          </p:nvPr>
        </p:nvSpPr>
        <p:spPr/>
        <p:txBody>
          <a:bodyPr vert="horz" lIns="91440" tIns="45720" rIns="91440" bIns="45720" rtlCol="0" anchor="t">
            <a:normAutofit/>
          </a:bodyPr>
          <a:lstStyle/>
          <a:p>
            <a:r>
              <a:rPr lang="en-GB" sz="1400" dirty="0"/>
              <a:t>Compulsory education was a relevant issue to the Education Act 1870. The Act, whilst it was developed with the intention of achieving educational provision, was not responsible for elementary education becoming compulsory. In the 19</a:t>
            </a:r>
            <a:r>
              <a:rPr lang="en-GB" sz="1400" baseline="30000" dirty="0"/>
              <a:t>th</a:t>
            </a:r>
            <a:r>
              <a:rPr lang="en-GB" sz="1400" dirty="0"/>
              <a:t> century, there was a sense of ambiguity surrounding compulsory education and this caused some controversy. The Act insisted on children, when they were of five years of age, being in education full-time, however a description/explanation for any potential benefits or reasoning of this decision was not provided. The Conservative Party, which was the party of opposition in Parliament at the time, was led by Benjamin Disraeli, who believed children of the age of five did not need to attend school (McCulloch (2020)). The Education Act 1870 did not entail direct compulsion with regards to education and instead, laid out the foundation for it. It was not until the development of later legislation that education was compulsory for all children.</a:t>
            </a:r>
            <a:r>
              <a:rPr lang="en-GB" sz="1400" dirty="0">
                <a:solidFill>
                  <a:srgbClr val="FF0000"/>
                </a:solidFill>
              </a:rPr>
              <a:t> </a:t>
            </a:r>
            <a:r>
              <a:rPr lang="en-GB" sz="1400" dirty="0"/>
              <a:t>There were several supposed ideals behind compulsory schooling in the 19</a:t>
            </a:r>
            <a:r>
              <a:rPr lang="en-GB" sz="1400" baseline="30000" dirty="0"/>
              <a:t>th</a:t>
            </a:r>
            <a:r>
              <a:rPr lang="en-GB" sz="1400" dirty="0"/>
              <a:t> century. One example includes industrialism. Due to the occurrence of the Industrial Revolution, economic polices experienced significant change. Industry became more focused around machinery and because of this, labour became more skilled. This meant work became incredibly challenging for individuals who had not received elementary education (Ucan, A. D and Ucan, S. (2019)).</a:t>
            </a:r>
            <a:endParaRPr lang="en-US" sz="1400" dirty="0"/>
          </a:p>
        </p:txBody>
      </p:sp>
      <p:pic>
        <p:nvPicPr>
          <p:cNvPr id="4" name="Picture 3" descr="The Broadway Centre (Bradford) - 2020 All You Need to Know BEFORE You ...">
            <a:extLst>
              <a:ext uri="{FF2B5EF4-FFF2-40B4-BE49-F238E27FC236}">
                <a16:creationId xmlns:a16="http://schemas.microsoft.com/office/drawing/2014/main" id="{D5561B3F-9D51-AFAB-8F70-2D9A1C032335}"/>
              </a:ext>
            </a:extLst>
          </p:cNvPr>
          <p:cNvPicPr>
            <a:picLocks noChangeAspect="1"/>
          </p:cNvPicPr>
          <p:nvPr/>
        </p:nvPicPr>
        <p:blipFill>
          <a:blip r:embed="rId3"/>
          <a:stretch>
            <a:fillRect/>
          </a:stretch>
        </p:blipFill>
        <p:spPr>
          <a:xfrm>
            <a:off x="832988" y="4377006"/>
            <a:ext cx="2877271" cy="2172780"/>
          </a:xfrm>
          <a:prstGeom prst="rect">
            <a:avLst/>
          </a:prstGeom>
        </p:spPr>
      </p:pic>
      <p:pic>
        <p:nvPicPr>
          <p:cNvPr id="5" name="Picture 4" descr="Benjamin Disraeli: Biography of the British Statesman">
            <a:extLst>
              <a:ext uri="{FF2B5EF4-FFF2-40B4-BE49-F238E27FC236}">
                <a16:creationId xmlns:a16="http://schemas.microsoft.com/office/drawing/2014/main" id="{2CC6C389-82AA-F5EE-F55C-C1809AAAA845}"/>
              </a:ext>
            </a:extLst>
          </p:cNvPr>
          <p:cNvPicPr>
            <a:picLocks noChangeAspect="1"/>
          </p:cNvPicPr>
          <p:nvPr/>
        </p:nvPicPr>
        <p:blipFill>
          <a:blip r:embed="rId4"/>
          <a:stretch>
            <a:fillRect/>
          </a:stretch>
        </p:blipFill>
        <p:spPr>
          <a:xfrm>
            <a:off x="7571117" y="4155448"/>
            <a:ext cx="3807123" cy="2529632"/>
          </a:xfrm>
          <a:prstGeom prst="rect">
            <a:avLst/>
          </a:prstGeom>
        </p:spPr>
      </p:pic>
    </p:spTree>
    <p:extLst>
      <p:ext uri="{BB962C8B-B14F-4D97-AF65-F5344CB8AC3E}">
        <p14:creationId xmlns:p14="http://schemas.microsoft.com/office/powerpoint/2010/main" val="1083380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08A3C-F698-4A62-25E9-892EBA33E0DA}"/>
              </a:ext>
            </a:extLst>
          </p:cNvPr>
          <p:cNvSpPr>
            <a:spLocks noGrp="1"/>
          </p:cNvSpPr>
          <p:nvPr>
            <p:ph type="title"/>
          </p:nvPr>
        </p:nvSpPr>
        <p:spPr/>
        <p:txBody>
          <a:bodyPr/>
          <a:lstStyle/>
          <a:p>
            <a:r>
              <a:rPr lang="en-US" dirty="0"/>
              <a:t>Schoolboards</a:t>
            </a:r>
          </a:p>
        </p:txBody>
      </p:sp>
      <p:sp>
        <p:nvSpPr>
          <p:cNvPr id="3" name="Content Placeholder 2">
            <a:extLst>
              <a:ext uri="{FF2B5EF4-FFF2-40B4-BE49-F238E27FC236}">
                <a16:creationId xmlns:a16="http://schemas.microsoft.com/office/drawing/2014/main" id="{2ABFBC80-AE1C-95D8-24BC-FEE77CFFA0D0}"/>
              </a:ext>
            </a:extLst>
          </p:cNvPr>
          <p:cNvSpPr>
            <a:spLocks noGrp="1"/>
          </p:cNvSpPr>
          <p:nvPr>
            <p:ph idx="1"/>
          </p:nvPr>
        </p:nvSpPr>
        <p:spPr/>
        <p:txBody>
          <a:bodyPr vert="horz" lIns="91440" tIns="45720" rIns="91440" bIns="45720" rtlCol="0" anchor="t">
            <a:noAutofit/>
          </a:bodyPr>
          <a:lstStyle/>
          <a:p>
            <a:r>
              <a:rPr lang="en-GB" sz="1400" dirty="0"/>
              <a:t>The Education Act 1870 could be deemed a contested issue because it was responsible for the introduction of schoolboards, which were controversial. Children were not presented with equal opportunities regarding education, due to the introduction of schoolboards. They placed importance on isolated schooling for individuals who were of lower classes, for instance, working-class. For less fortunate children to receive secondary education, they were required to take scholarship exams. (Ucan A, D. and Ucan, S. (2019)). According to the British Broadcasting Company [BBC], 2014, February 1870 saw the new law introduce school boards. Liberal member of parliament WE Forster was responsible for this, with the intention of providing equal opportunities. The amount of school boards grew due to the provision of education of church-controlled ‘voluntary schools’ being considered insufficient and unacceptable. This also saw a rise in the number of schools being built, especially in areas which were more populated. Despite this, education remained non-compulsory. Gillard, D. (2018) discusses how schoolboards consisted of local elections, and these were responsible for causing some controversy. They were often the foundation for disagreements between individuals from differing religious denominations, including Nonconformists and members of the Church of England. Conflict was also present between candidates with varying aspirations, for example, those who were committed to the development of education and individuals who were dedicated to supporting those who were paid rates through attempting to save their money. In less populated places, schoolboards were not as large. People who had responsibility placed on them for the operation of schoolboards were not in favour of the creation/introduction of them, potentially due to the fact they were forced to restrict the activities of schoolboards. Schoolboards, for example, local opposing the proposal caused issues. There were several places where this caused problems, for instance, in Birmingham, schoolboards were considered controversial because there were disagreements over politics and religion, which costed the schoolboards a great amount of money and time. Another example of a problem that the proposal of schoolboards caused includes individuals losing control of the boards which was then passed to opponents in places such as Salford, Sheffield, Manchester and Leeds.</a:t>
            </a:r>
            <a:endParaRPr lang="en-US" sz="1400" dirty="0"/>
          </a:p>
        </p:txBody>
      </p:sp>
      <p:pic>
        <p:nvPicPr>
          <p:cNvPr id="5" name="Picture 4" descr="Educational Researcher Archives - JSTOR Daily">
            <a:extLst>
              <a:ext uri="{FF2B5EF4-FFF2-40B4-BE49-F238E27FC236}">
                <a16:creationId xmlns:a16="http://schemas.microsoft.com/office/drawing/2014/main" id="{E642F877-F274-3BC2-6D0A-419203D4475E}"/>
              </a:ext>
            </a:extLst>
          </p:cNvPr>
          <p:cNvPicPr>
            <a:picLocks noChangeAspect="1"/>
          </p:cNvPicPr>
          <p:nvPr/>
        </p:nvPicPr>
        <p:blipFill>
          <a:blip r:embed="rId3"/>
          <a:stretch>
            <a:fillRect/>
          </a:stretch>
        </p:blipFill>
        <p:spPr>
          <a:xfrm>
            <a:off x="8376250" y="199844"/>
            <a:ext cx="3001992" cy="1512499"/>
          </a:xfrm>
          <a:prstGeom prst="rect">
            <a:avLst/>
          </a:prstGeom>
        </p:spPr>
      </p:pic>
    </p:spTree>
    <p:extLst>
      <p:ext uri="{BB962C8B-B14F-4D97-AF65-F5344CB8AC3E}">
        <p14:creationId xmlns:p14="http://schemas.microsoft.com/office/powerpoint/2010/main" val="4161983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609B3-2AAB-7347-7CD3-B088EF1CAB0C}"/>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F2419C15-E3C6-8A61-4BC2-E02B772835B1}"/>
              </a:ext>
            </a:extLst>
          </p:cNvPr>
          <p:cNvSpPr>
            <a:spLocks noGrp="1"/>
          </p:cNvSpPr>
          <p:nvPr>
            <p:ph idx="1"/>
          </p:nvPr>
        </p:nvSpPr>
        <p:spPr/>
        <p:txBody>
          <a:bodyPr vert="horz" lIns="91440" tIns="45720" rIns="91440" bIns="45720" rtlCol="0" anchor="t">
            <a:normAutofit/>
          </a:bodyPr>
          <a:lstStyle/>
          <a:p>
            <a:r>
              <a:rPr lang="en-GB" sz="2400" dirty="0"/>
              <a:t>To conclude, the Education Act 1870, despite an incredibly influential piece of legislation in educational history, with its influence impacted education over centuries, was the subject of controversy for and contested by many individuals in the 19</a:t>
            </a:r>
            <a:r>
              <a:rPr lang="en-GB" sz="2400" baseline="30000" dirty="0"/>
              <a:t>th</a:t>
            </a:r>
            <a:r>
              <a:rPr lang="en-GB" sz="2400" dirty="0"/>
              <a:t> century, primarily due to religious conflict.</a:t>
            </a:r>
            <a:endParaRPr lang="en-US" sz="2400" dirty="0"/>
          </a:p>
        </p:txBody>
      </p:sp>
    </p:spTree>
    <p:extLst>
      <p:ext uri="{BB962C8B-B14F-4D97-AF65-F5344CB8AC3E}">
        <p14:creationId xmlns:p14="http://schemas.microsoft.com/office/powerpoint/2010/main" val="680580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D5631-7FAD-9960-C8EE-6DDF6300B77E}"/>
              </a:ext>
            </a:extLst>
          </p:cNvPr>
          <p:cNvSpPr>
            <a:spLocks noGrp="1"/>
          </p:cNvSpPr>
          <p:nvPr>
            <p:ph type="title"/>
          </p:nvPr>
        </p:nvSpPr>
        <p:spPr/>
        <p:txBody>
          <a:bodyPr/>
          <a:lstStyle/>
          <a:p>
            <a:r>
              <a:rPr lang="en-US" dirty="0"/>
              <a:t>Education Reform Act 1988</a:t>
            </a:r>
          </a:p>
        </p:txBody>
      </p:sp>
      <p:sp>
        <p:nvSpPr>
          <p:cNvPr id="3" name="Content Placeholder 2">
            <a:extLst>
              <a:ext uri="{FF2B5EF4-FFF2-40B4-BE49-F238E27FC236}">
                <a16:creationId xmlns:a16="http://schemas.microsoft.com/office/drawing/2014/main" id="{EF102236-8077-FAC1-B131-40E7092EF308}"/>
              </a:ext>
            </a:extLst>
          </p:cNvPr>
          <p:cNvSpPr>
            <a:spLocks noGrp="1"/>
          </p:cNvSpPr>
          <p:nvPr>
            <p:ph idx="1"/>
          </p:nvPr>
        </p:nvSpPr>
        <p:spPr/>
        <p:txBody>
          <a:bodyPr vert="horz" lIns="91440" tIns="45720" rIns="91440" bIns="45720" rtlCol="0" anchor="t">
            <a:normAutofit/>
          </a:bodyPr>
          <a:lstStyle/>
          <a:p>
            <a:r>
              <a:rPr lang="en-US" sz="2400" dirty="0"/>
              <a:t>The Education Reform Act 1988 represented a significant change regarding the educational politics of Britain. One reason why the Act could be considered a contested issue is the </a:t>
            </a:r>
            <a:r>
              <a:rPr lang="en-US" sz="2400" err="1"/>
              <a:t>centralisation</a:t>
            </a:r>
            <a:r>
              <a:rPr lang="en-US" sz="2400" dirty="0"/>
              <a:t> of control. The passing of the Education Act 1988 has been responsible for a great amount of controversy and arguments. It came with multiple implications, such as the passing of it altering the situation concerning control over education, for example, the Secretary of State and central institutions gained control over education which was once held by local authorities.</a:t>
            </a:r>
          </a:p>
        </p:txBody>
      </p:sp>
      <p:pic>
        <p:nvPicPr>
          <p:cNvPr id="4" name="Picture 3" descr="The History of Education (since 1944) timeline | Timetoast timelines">
            <a:extLst>
              <a:ext uri="{FF2B5EF4-FFF2-40B4-BE49-F238E27FC236}">
                <a16:creationId xmlns:a16="http://schemas.microsoft.com/office/drawing/2014/main" id="{98148F36-17E5-D173-6C68-6D31D2083958}"/>
              </a:ext>
            </a:extLst>
          </p:cNvPr>
          <p:cNvPicPr>
            <a:picLocks noChangeAspect="1"/>
          </p:cNvPicPr>
          <p:nvPr/>
        </p:nvPicPr>
        <p:blipFill>
          <a:blip r:embed="rId3"/>
          <a:stretch>
            <a:fillRect/>
          </a:stretch>
        </p:blipFill>
        <p:spPr>
          <a:xfrm>
            <a:off x="838274" y="4651300"/>
            <a:ext cx="4457340" cy="2001149"/>
          </a:xfrm>
          <a:prstGeom prst="rect">
            <a:avLst/>
          </a:prstGeom>
        </p:spPr>
      </p:pic>
    </p:spTree>
    <p:extLst>
      <p:ext uri="{BB962C8B-B14F-4D97-AF65-F5344CB8AC3E}">
        <p14:creationId xmlns:p14="http://schemas.microsoft.com/office/powerpoint/2010/main" val="2513829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6D44C-59F9-DE78-BE77-1D34557954A3}"/>
              </a:ext>
            </a:extLst>
          </p:cNvPr>
          <p:cNvSpPr>
            <a:spLocks noGrp="1"/>
          </p:cNvSpPr>
          <p:nvPr>
            <p:ph type="title"/>
          </p:nvPr>
        </p:nvSpPr>
        <p:spPr/>
        <p:txBody>
          <a:bodyPr/>
          <a:lstStyle/>
          <a:p>
            <a:r>
              <a:rPr lang="en-US" dirty="0"/>
              <a:t>Political conflict</a:t>
            </a:r>
          </a:p>
        </p:txBody>
      </p:sp>
      <p:sp>
        <p:nvSpPr>
          <p:cNvPr id="3" name="Content Placeholder 2">
            <a:extLst>
              <a:ext uri="{FF2B5EF4-FFF2-40B4-BE49-F238E27FC236}">
                <a16:creationId xmlns:a16="http://schemas.microsoft.com/office/drawing/2014/main" id="{5F543B16-BC64-8F52-B9B6-12533A093BF3}"/>
              </a:ext>
            </a:extLst>
          </p:cNvPr>
          <p:cNvSpPr>
            <a:spLocks noGrp="1"/>
          </p:cNvSpPr>
          <p:nvPr>
            <p:ph idx="1"/>
          </p:nvPr>
        </p:nvSpPr>
        <p:spPr/>
        <p:txBody>
          <a:bodyPr vert="horz" lIns="91440" tIns="45720" rIns="91440" bIns="45720" rtlCol="0" anchor="t">
            <a:normAutofit fontScale="92500" lnSpcReduction="20000"/>
          </a:bodyPr>
          <a:lstStyle/>
          <a:p>
            <a:r>
              <a:rPr lang="en-GB" sz="1400" dirty="0"/>
              <a:t>The Act was subject to controversy with regards to politics. It did not favour authorities that were local and was restrictive of their actions, for example, it enabled them to take away power from local authorities through Clause 33 of the Act which consists of financial provision of schools, demonstrating how the Act did not favour local authorities. Another clause of the Act, Clause 105, involved providing the Secretary of State with the ability to make agreements regarding schools, which led to the creation of the academies programme. The Labour party, despite eventually accepting and embracing the programme, opposed the creation/introduction of it initially, displaying an example of political conflict, caused by the Education Act 1988, as well as suggesting a reason as to why it could be considered a contested issue. Education between the years of 1979-1997, when Conservatives were in a position of political power, received a great amount of criticism regarding how efficient and bias both the state and public sector were. The Conservative Party were in favour of the centralisation of control, a principle introduced by the Education Reform Act 1988. Local educational authorities lost a significant amount of control and teachers experienced a reduction in their amount of autonomy (Fisher, 2008).</a:t>
            </a:r>
            <a:endParaRPr lang="en-US" sz="1400"/>
          </a:p>
          <a:p>
            <a:r>
              <a:rPr lang="en-GB" sz="1400" dirty="0"/>
              <a:t>Rabon (2021) discusses how in the late 1970s, the Liberal and Social Democratic Parties established an agreement. This entailed making Labour the other major political party of the UK. The General Election held in 1987 saw the parties join forces, becoming the Liberal Democratic Party. The policy of Conservative governments had several focuses; these included the ways in which the public would be managed, accountability, choice, changes to the economy, marketing, competition, standards and finally, the system concerning the provision of education. (Pierson, 2006).</a:t>
            </a:r>
          </a:p>
          <a:p>
            <a:r>
              <a:rPr lang="en-GB" sz="1400" dirty="0"/>
              <a:t>Thompson (2024) discusses how the Act was the cause of several political debates. The Conservative Party’s view revolved around marketisation and </a:t>
            </a:r>
            <a:r>
              <a:rPr lang="en-GB" sz="1400" err="1"/>
              <a:t>parentocracy</a:t>
            </a:r>
            <a:r>
              <a:rPr lang="en-GB" sz="1400" dirty="0"/>
              <a:t>, whilst individuals siding with/favouring left wing ideology were concerned about inequality caused by the Act, as well as the centralisation of control. </a:t>
            </a:r>
            <a:r>
              <a:rPr lang="en-GB" sz="1400" err="1"/>
              <a:t>Parentocracy</a:t>
            </a:r>
            <a:r>
              <a:rPr lang="en-GB" sz="1400" dirty="0"/>
              <a:t> involves parents having choice over which school their child attends, and this allows for marketisation to work. </a:t>
            </a:r>
            <a:r>
              <a:rPr lang="en-GB" sz="1400" err="1"/>
              <a:t>Parentocracy</a:t>
            </a:r>
            <a:r>
              <a:rPr lang="en-GB" sz="1400" dirty="0"/>
              <a:t> has a significant direct impact on the budget of schools, as a school will receive more money if more children enrol as pupils there. There were multiple objections of the proposal of the Act introducing a new educational consensus, with political parties openly expressing their opinions/views. One objection of the consensus included the significance placed on exams. However, the educational system was defended by politicians as they argued it improved the quality of education. Others questioned the system, with regards to supporting pupils in development that can be beneficial after they leave school, and they argued that the system restricted what achievements could be reached within education. The Brown government adjusted the educational system concerning examinations due to the significant amount of opposition of the system which focused so heavily on them, which developed from the belief of the system limiting academic achievements, therefore suggesting how the Education Reform Act 1988 can be considered a contested issue. (Fisher, 2008)</a:t>
            </a:r>
            <a:r>
              <a:rPr lang="en-GB" sz="1200" dirty="0"/>
              <a:t>.</a:t>
            </a:r>
          </a:p>
          <a:p>
            <a:endParaRPr lang="en-US" dirty="0"/>
          </a:p>
        </p:txBody>
      </p:sp>
      <p:pic>
        <p:nvPicPr>
          <p:cNvPr id="4" name="Picture 3" descr="The Grand Moofti Speaks: My summer of 1987 with Britain’s Liberal ...">
            <a:extLst>
              <a:ext uri="{FF2B5EF4-FFF2-40B4-BE49-F238E27FC236}">
                <a16:creationId xmlns:a16="http://schemas.microsoft.com/office/drawing/2014/main" id="{7EB8432E-9929-D56C-C58E-7C35FC2BDFD4}"/>
              </a:ext>
            </a:extLst>
          </p:cNvPr>
          <p:cNvPicPr>
            <a:picLocks noChangeAspect="1"/>
          </p:cNvPicPr>
          <p:nvPr/>
        </p:nvPicPr>
        <p:blipFill>
          <a:blip r:embed="rId3"/>
          <a:stretch>
            <a:fillRect/>
          </a:stretch>
        </p:blipFill>
        <p:spPr>
          <a:xfrm>
            <a:off x="9723677" y="169920"/>
            <a:ext cx="1629855" cy="1543591"/>
          </a:xfrm>
          <a:prstGeom prst="rect">
            <a:avLst/>
          </a:prstGeom>
        </p:spPr>
      </p:pic>
    </p:spTree>
    <p:extLst>
      <p:ext uri="{BB962C8B-B14F-4D97-AF65-F5344CB8AC3E}">
        <p14:creationId xmlns:p14="http://schemas.microsoft.com/office/powerpoint/2010/main" val="2311832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6B3AD-1C68-F1C6-B259-C51D69BEA8E0}"/>
              </a:ext>
            </a:extLst>
          </p:cNvPr>
          <p:cNvSpPr>
            <a:spLocks noGrp="1"/>
          </p:cNvSpPr>
          <p:nvPr>
            <p:ph type="title"/>
          </p:nvPr>
        </p:nvSpPr>
        <p:spPr/>
        <p:txBody>
          <a:bodyPr/>
          <a:lstStyle/>
          <a:p>
            <a:r>
              <a:rPr lang="en-US" dirty="0" err="1"/>
              <a:t>Parentocracy</a:t>
            </a:r>
            <a:r>
              <a:rPr lang="en-US" dirty="0"/>
              <a:t> continued...</a:t>
            </a:r>
          </a:p>
        </p:txBody>
      </p:sp>
      <p:sp>
        <p:nvSpPr>
          <p:cNvPr id="3" name="Content Placeholder 2">
            <a:extLst>
              <a:ext uri="{FF2B5EF4-FFF2-40B4-BE49-F238E27FC236}">
                <a16:creationId xmlns:a16="http://schemas.microsoft.com/office/drawing/2014/main" id="{0605A4E7-F557-C320-F0D3-A635B1B9A260}"/>
              </a:ext>
            </a:extLst>
          </p:cNvPr>
          <p:cNvSpPr>
            <a:spLocks noGrp="1"/>
          </p:cNvSpPr>
          <p:nvPr>
            <p:ph idx="1"/>
          </p:nvPr>
        </p:nvSpPr>
        <p:spPr>
          <a:xfrm>
            <a:off x="824345" y="1520825"/>
            <a:ext cx="10515600" cy="4351338"/>
          </a:xfrm>
        </p:spPr>
        <p:txBody>
          <a:bodyPr vert="horz" lIns="91440" tIns="45720" rIns="91440" bIns="45720" rtlCol="0" anchor="t">
            <a:normAutofit/>
          </a:bodyPr>
          <a:lstStyle/>
          <a:p>
            <a:pPr marL="0" indent="0">
              <a:buNone/>
            </a:pPr>
            <a:endParaRPr lang="en-GB" sz="1600" dirty="0"/>
          </a:p>
          <a:p>
            <a:r>
              <a:rPr lang="en-GB" sz="1600" dirty="0"/>
              <a:t>There was a policy known as 'open enrolment' which allowed parents to have more choice over which school their children would be in attendance of. This came with the expectation that the implementation of this policy would create competition for new pupils. Schools which had higher enrolment figures would receive more resources and were typically considered to be better. On the other hand, schools which did not experience a large number of pupils participating in enrolment were at risk of being shut down, otherwise they were expected to achieve a </a:t>
            </a:r>
            <a:r>
              <a:rPr lang="en-GB" sz="1600" dirty="0" err="1"/>
              <a:t>higer</a:t>
            </a:r>
            <a:r>
              <a:rPr lang="en-GB" sz="1600" dirty="0"/>
              <a:t> enrolment statistic. Labour was extremely clear about its positive views of the autonomy of teachers and the role of LEAs. As part of the Education Reform Act 1988, testing was introduced. This was resisted by teachers on both terms of workload and pedagogy. (Pierson, 2006).</a:t>
            </a:r>
          </a:p>
        </p:txBody>
      </p:sp>
      <p:pic>
        <p:nvPicPr>
          <p:cNvPr id="4" name="Picture 3" descr="RI Already an Example of Parental Choice of Schools - RI Center for ...">
            <a:extLst>
              <a:ext uri="{FF2B5EF4-FFF2-40B4-BE49-F238E27FC236}">
                <a16:creationId xmlns:a16="http://schemas.microsoft.com/office/drawing/2014/main" id="{DEF69C51-B305-12DD-0638-8DC54695A725}"/>
              </a:ext>
            </a:extLst>
          </p:cNvPr>
          <p:cNvPicPr>
            <a:picLocks noChangeAspect="1"/>
          </p:cNvPicPr>
          <p:nvPr/>
        </p:nvPicPr>
        <p:blipFill>
          <a:blip r:embed="rId3"/>
          <a:stretch>
            <a:fillRect/>
          </a:stretch>
        </p:blipFill>
        <p:spPr>
          <a:xfrm>
            <a:off x="1109451" y="3850976"/>
            <a:ext cx="3166075" cy="2445589"/>
          </a:xfrm>
          <a:prstGeom prst="rect">
            <a:avLst/>
          </a:prstGeom>
        </p:spPr>
      </p:pic>
    </p:spTree>
    <p:extLst>
      <p:ext uri="{BB962C8B-B14F-4D97-AF65-F5344CB8AC3E}">
        <p14:creationId xmlns:p14="http://schemas.microsoft.com/office/powerpoint/2010/main" val="14176664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6F763-A3C3-DB8D-C037-8FF4ACC562D7}"/>
              </a:ext>
            </a:extLst>
          </p:cNvPr>
          <p:cNvSpPr>
            <a:spLocks noGrp="1"/>
          </p:cNvSpPr>
          <p:nvPr>
            <p:ph type="title"/>
          </p:nvPr>
        </p:nvSpPr>
        <p:spPr/>
        <p:txBody>
          <a:bodyPr/>
          <a:lstStyle/>
          <a:p>
            <a:r>
              <a:rPr lang="en-US" dirty="0"/>
              <a:t>Further political conflict</a:t>
            </a:r>
            <a:endParaRPr lang="en-US"/>
          </a:p>
        </p:txBody>
      </p:sp>
      <p:sp>
        <p:nvSpPr>
          <p:cNvPr id="3" name="Content Placeholder 2">
            <a:extLst>
              <a:ext uri="{FF2B5EF4-FFF2-40B4-BE49-F238E27FC236}">
                <a16:creationId xmlns:a16="http://schemas.microsoft.com/office/drawing/2014/main" id="{E69E1269-AB95-722A-58F4-3561C52ADA16}"/>
              </a:ext>
            </a:extLst>
          </p:cNvPr>
          <p:cNvSpPr>
            <a:spLocks noGrp="1"/>
          </p:cNvSpPr>
          <p:nvPr>
            <p:ph idx="1"/>
          </p:nvPr>
        </p:nvSpPr>
        <p:spPr/>
        <p:txBody>
          <a:bodyPr vert="horz" lIns="91440" tIns="45720" rIns="91440" bIns="45720" rtlCol="0" anchor="t">
            <a:normAutofit/>
          </a:bodyPr>
          <a:lstStyle/>
          <a:p>
            <a:r>
              <a:rPr lang="en-GB" sz="1800" dirty="0"/>
              <a:t>It is argued that the labour party was responsible for some of the outcomes of the Education Act 1988 which is evident through the delivery by Labour Prime Minister James Callaghan of the “Great Debate”. This consists of a discussion including criticism of the state of education after the war. Callaghan recognised that education was surrounded by controversy as the ways in which it had developed were not favoured by parents. Callaghan eventually lost political power, and the Act was then in control of the Conservative Party (Whitty, 1990 and Hoskins, 2022). The Education Reform Act 1988 was also responsible for the sparking of controversy of political conflict, as the Labour Party believed education benefitted from control being centralised, whereas members of the Conservative Party did not side with this ideology. People were in favour of the introduction of schools which were maintained through grants because it was believed that parents would be provided with more choice (Hoskins, 2022).</a:t>
            </a:r>
            <a:endParaRPr lang="en-US" sz="1800" dirty="0"/>
          </a:p>
        </p:txBody>
      </p:sp>
      <p:pic>
        <p:nvPicPr>
          <p:cNvPr id="4" name="Picture 3" descr="10 Facts About James Callaghan | History Hit">
            <a:extLst>
              <a:ext uri="{FF2B5EF4-FFF2-40B4-BE49-F238E27FC236}">
                <a16:creationId xmlns:a16="http://schemas.microsoft.com/office/drawing/2014/main" id="{650C0C1B-CDAC-8D97-DE1C-667346995787}"/>
              </a:ext>
            </a:extLst>
          </p:cNvPr>
          <p:cNvPicPr>
            <a:picLocks noChangeAspect="1"/>
          </p:cNvPicPr>
          <p:nvPr/>
        </p:nvPicPr>
        <p:blipFill>
          <a:blip r:embed="rId3"/>
          <a:stretch>
            <a:fillRect/>
          </a:stretch>
        </p:blipFill>
        <p:spPr>
          <a:xfrm>
            <a:off x="841974" y="4440266"/>
            <a:ext cx="3420015" cy="2190032"/>
          </a:xfrm>
          <a:prstGeom prst="rect">
            <a:avLst/>
          </a:prstGeom>
        </p:spPr>
      </p:pic>
      <p:pic>
        <p:nvPicPr>
          <p:cNvPr id="6" name="Picture 5" descr="The 1988 Education Reform Act - ReviseSociology">
            <a:extLst>
              <a:ext uri="{FF2B5EF4-FFF2-40B4-BE49-F238E27FC236}">
                <a16:creationId xmlns:a16="http://schemas.microsoft.com/office/drawing/2014/main" id="{C109E8A8-AE6F-BB05-774D-DD54CEEAFD31}"/>
              </a:ext>
            </a:extLst>
          </p:cNvPr>
          <p:cNvPicPr>
            <a:picLocks noChangeAspect="1"/>
          </p:cNvPicPr>
          <p:nvPr/>
        </p:nvPicPr>
        <p:blipFill>
          <a:blip r:embed="rId4"/>
          <a:stretch>
            <a:fillRect/>
          </a:stretch>
        </p:blipFill>
        <p:spPr>
          <a:xfrm>
            <a:off x="7226060" y="4328392"/>
            <a:ext cx="4152182" cy="2413779"/>
          </a:xfrm>
          <a:prstGeom prst="rect">
            <a:avLst/>
          </a:prstGeom>
        </p:spPr>
      </p:pic>
    </p:spTree>
    <p:extLst>
      <p:ext uri="{BB962C8B-B14F-4D97-AF65-F5344CB8AC3E}">
        <p14:creationId xmlns:p14="http://schemas.microsoft.com/office/powerpoint/2010/main" val="8517195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6714E-A2BD-9E4F-2C44-A80CFBF5F3DE}"/>
              </a:ext>
            </a:extLst>
          </p:cNvPr>
          <p:cNvSpPr>
            <a:spLocks noGrp="1"/>
          </p:cNvSpPr>
          <p:nvPr>
            <p:ph type="title"/>
          </p:nvPr>
        </p:nvSpPr>
        <p:spPr/>
        <p:txBody>
          <a:bodyPr/>
          <a:lstStyle/>
          <a:p>
            <a:r>
              <a:rPr lang="en-US" dirty="0"/>
              <a:t>National Curriculum</a:t>
            </a:r>
          </a:p>
        </p:txBody>
      </p:sp>
      <p:sp>
        <p:nvSpPr>
          <p:cNvPr id="3" name="Content Placeholder 2">
            <a:extLst>
              <a:ext uri="{FF2B5EF4-FFF2-40B4-BE49-F238E27FC236}">
                <a16:creationId xmlns:a16="http://schemas.microsoft.com/office/drawing/2014/main" id="{D3642C59-629F-66C5-BD02-3FB32E5B379B}"/>
              </a:ext>
            </a:extLst>
          </p:cNvPr>
          <p:cNvSpPr>
            <a:spLocks noGrp="1"/>
          </p:cNvSpPr>
          <p:nvPr>
            <p:ph idx="1"/>
          </p:nvPr>
        </p:nvSpPr>
        <p:spPr/>
        <p:txBody>
          <a:bodyPr vert="horz" lIns="91440" tIns="45720" rIns="91440" bIns="45720" rtlCol="0" anchor="t">
            <a:noAutofit/>
          </a:bodyPr>
          <a:lstStyle/>
          <a:p>
            <a:r>
              <a:rPr lang="en-GB" sz="1400" dirty="0"/>
              <a:t>According to Education in the UK (1988), another reason as to why the Education Reform Act 1988 may be considered a contested issue is the introduction of the curriculum. The Education Act 1988 introduced the National Curriculum, which was to be adopted by all schools which were maintained. The curriculum included religious educational provision for every pupil and a combination of core and foundation subjects. Core subjects consisted of maths, English and sciences, whilst foundation subjects included history, technology, art, geography, music and physical education. For pupils in Wales, Welsh was also made a core subject.</a:t>
            </a:r>
            <a:r>
              <a:rPr lang="en-GB" sz="1400" dirty="0">
                <a:solidFill>
                  <a:srgbClr val="FF0000"/>
                </a:solidFill>
              </a:rPr>
              <a:t> </a:t>
            </a:r>
            <a:r>
              <a:rPr lang="en-GB" sz="1400" dirty="0"/>
              <a:t>According to Education in the UK (1998), the consultation document concerning the National Curriculum refers to the goals of education which have been agreed on generally; for example, it mentions how the potential pupils have will be developed through the policies of the National Curriculum and how it will prepare them to deal with future challenges that they are highly likely to encounter concerning citizenship and employment. However, this does not provide an explanation of what children will be taught. It is argued that the aims of the educational curriculum need to be more specific and that explanation behind them to display their importance is required. The Education Reform Act 1988 could be considered a contested issue as discussion of the ways in which educational provision for children with special educational needs would be put into practice was included in the National Curriculum documents. The Act may be considered a contested issue because it contradicted itself as it introduced the National Curriculum which do not appear to align with the remainder of the Act. It encouraged independence and competition amongst schools; however, it also took away a significant amount of control/independence held by local authorities. Politician and member of the Conservative Party Kenneth Baker had trouble trying to convince individuals concerned with right wing ideology of the importance/significance of the National Curriculum. The Education Reform Act 1988 could be deemed a contested issue because of the amount of political conflict the passing of it caused, for instance, the National Curriculum which was put into practice because the Act had been passed, caused a divide between the views of members from opposite ends of the political spectrum (Chitty, 2008).</a:t>
            </a:r>
            <a:r>
              <a:rPr lang="en-GB" sz="1400" dirty="0">
                <a:solidFill>
                  <a:srgbClr val="FF0000"/>
                </a:solidFill>
              </a:rPr>
              <a:t> </a:t>
            </a:r>
            <a:endParaRPr lang="en-US" sz="1400" dirty="0">
              <a:solidFill>
                <a:srgbClr val="FF0000"/>
              </a:solidFill>
            </a:endParaRPr>
          </a:p>
        </p:txBody>
      </p:sp>
      <p:pic>
        <p:nvPicPr>
          <p:cNvPr id="4" name="Picture 3" descr="Kenneth Baker Editorial Photo - Image: 11087811">
            <a:extLst>
              <a:ext uri="{FF2B5EF4-FFF2-40B4-BE49-F238E27FC236}">
                <a16:creationId xmlns:a16="http://schemas.microsoft.com/office/drawing/2014/main" id="{9320F5DD-8FF7-EE29-7936-A0B858263BB8}"/>
              </a:ext>
            </a:extLst>
          </p:cNvPr>
          <p:cNvPicPr>
            <a:picLocks noChangeAspect="1"/>
          </p:cNvPicPr>
          <p:nvPr/>
        </p:nvPicPr>
        <p:blipFill>
          <a:blip r:embed="rId3"/>
          <a:stretch>
            <a:fillRect/>
          </a:stretch>
        </p:blipFill>
        <p:spPr>
          <a:xfrm>
            <a:off x="8382001" y="158689"/>
            <a:ext cx="2976113" cy="1551678"/>
          </a:xfrm>
          <a:prstGeom prst="rect">
            <a:avLst/>
          </a:prstGeom>
        </p:spPr>
      </p:pic>
    </p:spTree>
    <p:extLst>
      <p:ext uri="{BB962C8B-B14F-4D97-AF65-F5344CB8AC3E}">
        <p14:creationId xmlns:p14="http://schemas.microsoft.com/office/powerpoint/2010/main" val="2172774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D5D32-6C39-1588-6494-810EBB5E0A13}"/>
              </a:ext>
            </a:extLst>
          </p:cNvPr>
          <p:cNvSpPr>
            <a:spLocks noGrp="1"/>
          </p:cNvSpPr>
          <p:nvPr>
            <p:ph type="title"/>
          </p:nvPr>
        </p:nvSpPr>
        <p:spPr/>
        <p:txBody>
          <a:bodyPr/>
          <a:lstStyle/>
          <a:p>
            <a:r>
              <a:rPr lang="en-US" dirty="0"/>
              <a:t>Process of assessment</a:t>
            </a:r>
          </a:p>
        </p:txBody>
      </p:sp>
      <p:sp>
        <p:nvSpPr>
          <p:cNvPr id="3" name="Content Placeholder 2">
            <a:extLst>
              <a:ext uri="{FF2B5EF4-FFF2-40B4-BE49-F238E27FC236}">
                <a16:creationId xmlns:a16="http://schemas.microsoft.com/office/drawing/2014/main" id="{80BB1627-39E9-1B9B-5216-E44B1450559A}"/>
              </a:ext>
            </a:extLst>
          </p:cNvPr>
          <p:cNvSpPr>
            <a:spLocks noGrp="1"/>
          </p:cNvSpPr>
          <p:nvPr>
            <p:ph idx="1"/>
          </p:nvPr>
        </p:nvSpPr>
        <p:spPr/>
        <p:txBody>
          <a:bodyPr vert="horz" lIns="91440" tIns="45720" rIns="91440" bIns="45720" rtlCol="0" anchor="t">
            <a:normAutofit/>
          </a:bodyPr>
          <a:lstStyle/>
          <a:p>
            <a:r>
              <a:rPr lang="en-GB" sz="1600" dirty="0"/>
              <a:t>Assessment within education is also an example of how the Education Reform Act 1988 could be deemed a contested issue. The arguably dysfunctional nature of national testing demonstrates this as it was looked upon as problematic. When the National Curriculum was in the process of proposal, difficulty was present in several different ways. TGAT (Task Group on Assessment) clearly set out the ideal that information regarding assessment should fit 4 criteria. However, this may not have been beneficial for children who had additional learning needs/learning difficulties, therefore displaying an absence in educational inclusivity and a potential reason as to why the Education Reform Act 1988 may have been a contested issue (Copeland, 1991).</a:t>
            </a:r>
            <a:endParaRPr lang="en-US" sz="1600" dirty="0"/>
          </a:p>
        </p:txBody>
      </p:sp>
      <p:pic>
        <p:nvPicPr>
          <p:cNvPr id="4" name="Picture 3" descr="Launton Church of England Primary School - Curriculum">
            <a:extLst>
              <a:ext uri="{FF2B5EF4-FFF2-40B4-BE49-F238E27FC236}">
                <a16:creationId xmlns:a16="http://schemas.microsoft.com/office/drawing/2014/main" id="{A1EB0E0B-1108-6531-E2D7-F3DD761B81DC}"/>
              </a:ext>
            </a:extLst>
          </p:cNvPr>
          <p:cNvPicPr>
            <a:picLocks noChangeAspect="1"/>
          </p:cNvPicPr>
          <p:nvPr/>
        </p:nvPicPr>
        <p:blipFill>
          <a:blip r:embed="rId3"/>
          <a:stretch>
            <a:fillRect/>
          </a:stretch>
        </p:blipFill>
        <p:spPr>
          <a:xfrm>
            <a:off x="833887" y="3603774"/>
            <a:ext cx="6987396" cy="2885357"/>
          </a:xfrm>
          <a:prstGeom prst="rect">
            <a:avLst/>
          </a:prstGeom>
        </p:spPr>
      </p:pic>
    </p:spTree>
    <p:extLst>
      <p:ext uri="{BB962C8B-B14F-4D97-AF65-F5344CB8AC3E}">
        <p14:creationId xmlns:p14="http://schemas.microsoft.com/office/powerpoint/2010/main" val="27751411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EC979-BA74-8A82-90A5-D91EB85B79B7}"/>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F57102E3-54C5-C0AA-2144-A0CAEDFA9154}"/>
              </a:ext>
            </a:extLst>
          </p:cNvPr>
          <p:cNvSpPr>
            <a:spLocks noGrp="1"/>
          </p:cNvSpPr>
          <p:nvPr>
            <p:ph idx="1"/>
          </p:nvPr>
        </p:nvSpPr>
        <p:spPr/>
        <p:txBody>
          <a:bodyPr vert="horz" lIns="91440" tIns="45720" rIns="91440" bIns="45720" rtlCol="0" anchor="t">
            <a:normAutofit/>
          </a:bodyPr>
          <a:lstStyle/>
          <a:p>
            <a:r>
              <a:rPr lang="en-GB" sz="2400" dirty="0"/>
              <a:t>To conclude, the Education Reform Act 1988 was deemed a highly contested issue mainly for the controversy it caused regarding its proposals for change concerning who was responsible for educational provision and the political controversy it caused.</a:t>
            </a:r>
            <a:endParaRPr lang="en-US" sz="2400" dirty="0"/>
          </a:p>
        </p:txBody>
      </p:sp>
    </p:spTree>
    <p:extLst>
      <p:ext uri="{BB962C8B-B14F-4D97-AF65-F5344CB8AC3E}">
        <p14:creationId xmlns:p14="http://schemas.microsoft.com/office/powerpoint/2010/main" val="14636116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FF418-1259-10B9-8C80-2214EEEFB1B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BA3AD8B-6835-D1EA-4309-69DD71FCBD2D}"/>
              </a:ext>
            </a:extLst>
          </p:cNvPr>
          <p:cNvSpPr>
            <a:spLocks noGrp="1"/>
          </p:cNvSpPr>
          <p:nvPr>
            <p:ph idx="1"/>
          </p:nvPr>
        </p:nvSpPr>
        <p:spPr>
          <a:xfrm>
            <a:off x="838200" y="1423059"/>
            <a:ext cx="10515600" cy="5228356"/>
          </a:xfrm>
        </p:spPr>
        <p:txBody>
          <a:bodyPr vert="horz" lIns="91440" tIns="45720" rIns="91440" bIns="45720" rtlCol="0" anchor="t">
            <a:normAutofit/>
          </a:bodyPr>
          <a:lstStyle/>
          <a:p>
            <a:r>
              <a:rPr lang="en-GB" sz="1200" dirty="0"/>
              <a:t>Richards, N.J. (1970) ‘Religious Controversy and the School Boards’, </a:t>
            </a:r>
            <a:r>
              <a:rPr lang="en-GB" sz="1200" i="1" dirty="0"/>
              <a:t>British Journal of Educational Studies</a:t>
            </a:r>
            <a:r>
              <a:rPr lang="en-GB" sz="1200" dirty="0"/>
              <a:t>, (18)2, pp. 180-196. Available at: </a:t>
            </a:r>
            <a:r>
              <a:rPr lang="en-GB" sz="1200" u="sng" dirty="0">
                <a:hlinkClick r:id="rId3"/>
              </a:rPr>
              <a:t>Religious Controversy and the School Boards 1870-1902 on JSTOR</a:t>
            </a:r>
            <a:r>
              <a:rPr lang="en-GB" sz="1200" dirty="0"/>
              <a:t> </a:t>
            </a:r>
            <a:endParaRPr lang="en-US" sz="1200"/>
          </a:p>
          <a:p>
            <a:r>
              <a:rPr lang="en-GB" sz="1200" dirty="0"/>
              <a:t>Chorley, G. (2019) ‘Education Gladstone and the 1870 Elementary Education Act’, </a:t>
            </a:r>
            <a:r>
              <a:rPr lang="en-GB" sz="1200" i="1" u="sng" dirty="0"/>
              <a:t>Oxford Review of Education</a:t>
            </a:r>
            <a:r>
              <a:rPr lang="en-GB" sz="1200" dirty="0"/>
              <a:t>, Available at: </a:t>
            </a:r>
            <a:r>
              <a:rPr lang="en-GB" sz="1200" u="sng" dirty="0">
                <a:hlinkClick r:id="rId4"/>
              </a:rPr>
              <a:t>101-Chorley-Gladstone-and-1879-Elementary-Education-Act.pdf</a:t>
            </a:r>
            <a:endParaRPr lang="en-US" sz="1200"/>
          </a:p>
          <a:p>
            <a:r>
              <a:rPr lang="en-GB" sz="1200" dirty="0"/>
              <a:t>Little, T. (1970) William Edward Forster, 1818-1886. Available at: </a:t>
            </a:r>
            <a:r>
              <a:rPr lang="en-GB" sz="1200" u="sng" dirty="0">
                <a:hlinkClick r:id="rId5"/>
              </a:rPr>
              <a:t>William Edward Forster, 1818-1886 – Journal of Liberal History.</a:t>
            </a:r>
            <a:r>
              <a:rPr lang="en-GB" sz="1200" dirty="0"/>
              <a:t> (Accessed: 18 January 2025) and (The 1870 Education Act, c. 75. Available at: The 1870 Education Act - UK Parliament)</a:t>
            </a:r>
            <a:endParaRPr lang="en-US" sz="1200"/>
          </a:p>
          <a:p>
            <a:r>
              <a:rPr lang="en-GB" sz="1200" dirty="0"/>
              <a:t>McCulloch, G. (2020) ‘Compulsory school attendance and the Elementary Education Act of 1870: 150 years on’, </a:t>
            </a:r>
            <a:r>
              <a:rPr lang="en-GB" sz="1200" i="1" dirty="0"/>
              <a:t>British Journal of Educational Studies</a:t>
            </a:r>
            <a:r>
              <a:rPr lang="en-GB" sz="1200" dirty="0"/>
              <a:t>, 68(5), pp. 523-540. Available at: </a:t>
            </a:r>
            <a:r>
              <a:rPr lang="en-GB" sz="1200" u="sng" dirty="0">
                <a:hlinkClick r:id="rId6"/>
              </a:rPr>
              <a:t>Compulsory school attendance and the Elementary Education Act of 1870: 150 years on - UCL Discovery</a:t>
            </a:r>
            <a:r>
              <a:rPr lang="en-GB" sz="1200" dirty="0"/>
              <a:t> </a:t>
            </a:r>
            <a:endParaRPr lang="en-US" sz="1200"/>
          </a:p>
          <a:p>
            <a:r>
              <a:rPr lang="en-GB" sz="1200" dirty="0"/>
              <a:t>Ucan, A. D. and Ucan, S. (2019) ‘A Critical Review of Compulsory Schooling Reform in England and its Lasting Implications For Today’, </a:t>
            </a:r>
            <a:r>
              <a:rPr lang="en-GB" sz="1200" i="1" dirty="0"/>
              <a:t>Educational Reform Journal</a:t>
            </a:r>
            <a:r>
              <a:rPr lang="en-GB" sz="1200" dirty="0"/>
              <a:t>, 4(1), pp. 14-25. Available at: </a:t>
            </a:r>
            <a:r>
              <a:rPr lang="en-GB" sz="1200" u="sng" dirty="0">
                <a:hlinkClick r:id="rId7"/>
              </a:rPr>
              <a:t>(PDF) A Critical Review of the Compulsory Schooling Reform in England and its Lasting Implications for Today</a:t>
            </a:r>
            <a:endParaRPr lang="en-US" sz="1200"/>
          </a:p>
          <a:p>
            <a:r>
              <a:rPr lang="en-GB" sz="1200" dirty="0"/>
              <a:t>British Broadcasting Company [BBC], (2014) </a:t>
            </a:r>
            <a:r>
              <a:rPr lang="en-GB" sz="1200" i="1" dirty="0"/>
              <a:t>Victorian Britain</a:t>
            </a:r>
            <a:r>
              <a:rPr lang="en-GB" sz="1200" dirty="0"/>
              <a:t>. Available at: </a:t>
            </a:r>
            <a:r>
              <a:rPr lang="en-GB" sz="1200" u="sng" dirty="0">
                <a:hlinkClick r:id="rId8"/>
              </a:rPr>
              <a:t>BBC - History : British History Timeline</a:t>
            </a:r>
            <a:endParaRPr lang="en-US" sz="1200"/>
          </a:p>
          <a:p>
            <a:r>
              <a:rPr lang="en-GB" sz="1200" dirty="0"/>
              <a:t>Gillard, D. (2018) </a:t>
            </a:r>
            <a:r>
              <a:rPr lang="en-GB" sz="1200" i="1" dirty="0"/>
              <a:t>Education in the UK: a history</a:t>
            </a:r>
            <a:r>
              <a:rPr lang="en-GB" sz="1200" dirty="0"/>
              <a:t>. Available at: </a:t>
            </a:r>
            <a:r>
              <a:rPr lang="en-GB" sz="1200" u="sng" dirty="0">
                <a:hlinkClick r:id="rId9"/>
              </a:rPr>
              <a:t>Education in the UK: a history - Chapter 6</a:t>
            </a:r>
            <a:endParaRPr lang="en-US" sz="1200"/>
          </a:p>
          <a:p>
            <a:r>
              <a:rPr lang="en-GB" sz="1200" dirty="0"/>
              <a:t>Fisher, T. (2008) ‘the 1988 Education Reform Act and its Consequences’, </a:t>
            </a:r>
            <a:r>
              <a:rPr lang="en-GB" sz="1200" i="1" dirty="0"/>
              <a:t>The Era of Centralisation</a:t>
            </a:r>
            <a:r>
              <a:rPr lang="en-GB" sz="1200" dirty="0"/>
              <a:t>, 50(2), article 3254. Available at: </a:t>
            </a:r>
            <a:r>
              <a:rPr lang="en-GB" sz="1200" u="sng" dirty="0">
                <a:hlinkClick r:id="rId10"/>
              </a:rPr>
              <a:t>Microsoft Word - 14 Fisher FORUM 50_2.doc</a:t>
            </a:r>
            <a:r>
              <a:rPr lang="en-GB" sz="1200" dirty="0"/>
              <a:t> </a:t>
            </a:r>
            <a:endParaRPr lang="en-US" sz="1200"/>
          </a:p>
          <a:p>
            <a:r>
              <a:rPr lang="en-GB" sz="1200" dirty="0"/>
              <a:t>Rabon, J. (2021) </a:t>
            </a:r>
            <a:r>
              <a:rPr lang="en-GB" sz="1200" i="1" dirty="0"/>
              <a:t>Brit History: Ten Most Important Events In British History Of The 1980s</a:t>
            </a:r>
            <a:r>
              <a:rPr lang="en-GB" sz="1200" dirty="0"/>
              <a:t>. Available at: Brit History: Ten Most Important Events in British History of the 1980s.</a:t>
            </a:r>
            <a:endParaRPr lang="en-US" sz="1200"/>
          </a:p>
          <a:p>
            <a:r>
              <a:rPr lang="en-GB" sz="1200" dirty="0"/>
              <a:t>Pierson, C. (2006) ‘</a:t>
            </a:r>
            <a:r>
              <a:rPr lang="en-GB" sz="1200" i="1" dirty="0"/>
              <a:t>The New Governance of Education: the Conservatives and Education</a:t>
            </a:r>
            <a:r>
              <a:rPr lang="en-GB" sz="1200" dirty="0"/>
              <a:t>’, Oxford Review of Education, (24)1, pp. 131-142. Available at </a:t>
            </a:r>
            <a:r>
              <a:rPr lang="en-GB" sz="1200" u="sng" dirty="0">
                <a:hlinkClick r:id="rId11"/>
              </a:rPr>
              <a:t>The New Governance of Education: the Conservatives and education 1988‐1997: Oxford Review of Education: Vol 24, No 1</a:t>
            </a:r>
            <a:endParaRPr lang="en-US" sz="1200"/>
          </a:p>
          <a:p>
            <a:r>
              <a:rPr lang="en-GB" sz="1200" dirty="0"/>
              <a:t>Thompson, K. (2024) </a:t>
            </a:r>
            <a:r>
              <a:rPr lang="en-GB" sz="1200" i="1" dirty="0"/>
              <a:t>The Education Reform Act 1988</a:t>
            </a:r>
            <a:r>
              <a:rPr lang="en-GB" sz="1200" dirty="0"/>
              <a:t>. Available at: </a:t>
            </a:r>
            <a:r>
              <a:rPr lang="en-GB" sz="1200" u="sng" dirty="0">
                <a:hlinkClick r:id="rId12"/>
              </a:rPr>
              <a:t>The 1988 Education Reform Act - ReviseSociology</a:t>
            </a:r>
            <a:r>
              <a:rPr lang="en-GB" sz="1200" dirty="0"/>
              <a:t> (Accessed: 11 January 2025)</a:t>
            </a:r>
            <a:endParaRPr lang="en-US" sz="1200"/>
          </a:p>
          <a:p>
            <a:r>
              <a:rPr lang="en-GB" sz="1200" dirty="0"/>
              <a:t>Whitty, G. (1990) ‘The Politics of the 1988 Education Reform Act’, </a:t>
            </a:r>
            <a:r>
              <a:rPr lang="en-GB" sz="1200" i="1" dirty="0"/>
              <a:t>Developments in British Politics</a:t>
            </a:r>
            <a:r>
              <a:rPr lang="en-GB" sz="1200" dirty="0"/>
              <a:t>, 3, pp. 305-317. Available at: </a:t>
            </a:r>
            <a:r>
              <a:rPr lang="en-GB" sz="1200" u="sng" dirty="0">
                <a:hlinkClick r:id="rId13"/>
              </a:rPr>
              <a:t>The Politics of the 1988 Education Reform Act | SpringerLink</a:t>
            </a:r>
            <a:endParaRPr lang="en-GB" sz="1200"/>
          </a:p>
          <a:p>
            <a:endParaRPr lang="en-US" sz="1200" dirty="0"/>
          </a:p>
        </p:txBody>
      </p:sp>
    </p:spTree>
    <p:extLst>
      <p:ext uri="{BB962C8B-B14F-4D97-AF65-F5344CB8AC3E}">
        <p14:creationId xmlns:p14="http://schemas.microsoft.com/office/powerpoint/2010/main" val="20055679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3322B-7422-615A-6E22-7E5C15790F48}"/>
              </a:ext>
            </a:extLst>
          </p:cNvPr>
          <p:cNvSpPr>
            <a:spLocks noGrp="1"/>
          </p:cNvSpPr>
          <p:nvPr>
            <p:ph type="title"/>
          </p:nvPr>
        </p:nvSpPr>
        <p:spPr/>
        <p:txBody>
          <a:bodyPr/>
          <a:lstStyle/>
          <a:p>
            <a:r>
              <a:rPr lang="en-US" dirty="0"/>
              <a:t>References continued...</a:t>
            </a:r>
          </a:p>
        </p:txBody>
      </p:sp>
      <p:sp>
        <p:nvSpPr>
          <p:cNvPr id="3" name="Content Placeholder 2">
            <a:extLst>
              <a:ext uri="{FF2B5EF4-FFF2-40B4-BE49-F238E27FC236}">
                <a16:creationId xmlns:a16="http://schemas.microsoft.com/office/drawing/2014/main" id="{3ED5D9E2-C80A-2FF0-E1D0-F994F22614B4}"/>
              </a:ext>
            </a:extLst>
          </p:cNvPr>
          <p:cNvSpPr>
            <a:spLocks noGrp="1"/>
          </p:cNvSpPr>
          <p:nvPr>
            <p:ph idx="1"/>
          </p:nvPr>
        </p:nvSpPr>
        <p:spPr/>
        <p:txBody>
          <a:bodyPr vert="horz" lIns="91440" tIns="45720" rIns="91440" bIns="45720" rtlCol="0" anchor="t">
            <a:normAutofit/>
          </a:bodyPr>
          <a:lstStyle/>
          <a:p>
            <a:r>
              <a:rPr lang="en-GB" sz="1200"/>
              <a:t>Hoskins, K. (2022) ‘</a:t>
            </a:r>
            <a:r>
              <a:rPr lang="en-GB" sz="1200" dirty="0">
                <a:hlinkClick r:id="rId3"/>
              </a:rPr>
              <a:t>Unleashing the 'undergraduate monster'? The second-order policy effects of the 1988 Education Reform Act for higher education in England’,</a:t>
            </a:r>
            <a:r>
              <a:rPr lang="en-GB" sz="1200"/>
              <a:t> Journal of Educational Administration and History, 55(2), pp.165-180. Available at: </a:t>
            </a:r>
            <a:r>
              <a:rPr lang="en-GB" sz="1200" u="sng" dirty="0">
                <a:hlinkClick r:id="rId4"/>
              </a:rPr>
              <a:t>Full article: Unleashing the ‘undergraduate monster’? The second-order policy effects of the 1988 Education Reform Act for higher education in England</a:t>
            </a:r>
            <a:r>
              <a:rPr lang="en-GB" sz="1200"/>
              <a:t>)</a:t>
            </a:r>
            <a:endParaRPr lang="en-US" sz="1200"/>
          </a:p>
          <a:p>
            <a:r>
              <a:rPr lang="en-GB" sz="1200"/>
              <a:t>Education in the UK (1988) </a:t>
            </a:r>
            <a:r>
              <a:rPr lang="en-GB" sz="1200" i="1"/>
              <a:t>Education Reform Act 1988</a:t>
            </a:r>
            <a:r>
              <a:rPr lang="en-GB" sz="1200"/>
              <a:t>. Available at: </a:t>
            </a:r>
            <a:r>
              <a:rPr lang="en-GB" sz="1200" u="sng" dirty="0">
                <a:hlinkClick r:id="rId5"/>
              </a:rPr>
              <a:t>Education Reform Act 1988 - full text</a:t>
            </a:r>
            <a:r>
              <a:rPr lang="en-GB" sz="1200" dirty="0"/>
              <a:t> </a:t>
            </a:r>
            <a:endParaRPr lang="en-US" sz="1200" dirty="0"/>
          </a:p>
          <a:p>
            <a:r>
              <a:rPr lang="en-GB" sz="1200"/>
              <a:t>Chitty, C. (2008) ‘an historical perspective’, </a:t>
            </a:r>
            <a:r>
              <a:rPr lang="en-GB" sz="1200" i="1"/>
              <a:t>The UK National </a:t>
            </a:r>
            <a:r>
              <a:rPr lang="en-GB" sz="1200"/>
              <a:t>Curriculum, 50(3), article 3335. Available at: </a:t>
            </a:r>
            <a:r>
              <a:rPr lang="en-GB" sz="1200" u="sng" dirty="0">
                <a:hlinkClick r:id="rId6"/>
              </a:rPr>
              <a:t>Microsoft Word - 12 Chitty FORUM 50_3.doc</a:t>
            </a:r>
            <a:r>
              <a:rPr lang="en-GB" sz="1200" dirty="0"/>
              <a:t> </a:t>
            </a:r>
            <a:endParaRPr lang="en-US" sz="1200" dirty="0"/>
          </a:p>
          <a:p>
            <a:r>
              <a:rPr lang="en-GB" sz="1200"/>
              <a:t>Copeland, I. (1991) ‘Special educational needs and the education reform act, 1998’, </a:t>
            </a:r>
            <a:r>
              <a:rPr lang="en-GB" sz="1200" i="1"/>
              <a:t>British journal of educational studies</a:t>
            </a:r>
            <a:r>
              <a:rPr lang="en-GB" sz="1200"/>
              <a:t>, 39(2), pp. 190-206. Available at: </a:t>
            </a:r>
            <a:r>
              <a:rPr lang="en-GB" sz="1200" u="sng" dirty="0">
                <a:hlinkClick r:id="rId7"/>
              </a:rPr>
              <a:t>Special Educational Needs and the Education Reform Act, 1988 on JSTOR</a:t>
            </a:r>
            <a:endParaRPr lang="en-US" sz="1200"/>
          </a:p>
          <a:p>
            <a:r>
              <a:rPr lang="en-GB" sz="1200" u="sng" dirty="0">
                <a:hlinkClick r:id="rId8"/>
              </a:rPr>
              <a:t>http://backinthedayof.co.uk/the-1870-education-act</a:t>
            </a:r>
            <a:endParaRPr lang="en-US" sz="1200"/>
          </a:p>
          <a:p>
            <a:r>
              <a:rPr lang="en-GB" sz="1200" u="sng" dirty="0">
                <a:hlinkClick r:id="rId9"/>
              </a:rPr>
              <a:t>https://fineartamerica.com/featured/william-edward-forster-british-mary-evans-picture-library.html</a:t>
            </a:r>
            <a:endParaRPr lang="en-US" sz="1200"/>
          </a:p>
          <a:p>
            <a:r>
              <a:rPr lang="en-GB" sz="1200" u="sng" dirty="0">
                <a:hlinkClick r:id="rId10"/>
              </a:rPr>
              <a:t>https://www.thoughtco.com/christianity-symbols-illustrated-glossary-4051292</a:t>
            </a:r>
            <a:endParaRPr lang="en-US" sz="1200"/>
          </a:p>
          <a:p>
            <a:r>
              <a:rPr lang="en-GB" sz="1200" u="sng" dirty="0">
                <a:hlinkClick r:id="rId11"/>
              </a:rPr>
              <a:t>https://religionmediacentre.org.uk/factsheets/factsheet-the-church-of-england/</a:t>
            </a:r>
            <a:endParaRPr lang="en-US" sz="1200"/>
          </a:p>
          <a:p>
            <a:r>
              <a:rPr lang="en-GB" sz="1200" u="sng" dirty="0">
                <a:hlinkClick r:id="rId12"/>
              </a:rPr>
              <a:t>https://www.gbclassiccoins.co.uk/shop/pennies/1870-queen-victoria-bun-head-penny/</a:t>
            </a:r>
            <a:endParaRPr lang="en-US" sz="1200"/>
          </a:p>
          <a:p>
            <a:r>
              <a:rPr lang="en-GB" sz="1200" u="sng" dirty="0">
                <a:hlinkClick r:id="rId13"/>
              </a:rPr>
              <a:t>https://lincolnshirefriend.com/category/seeking-faith-and-practice/</a:t>
            </a:r>
            <a:endParaRPr lang="en-US" sz="1200"/>
          </a:p>
          <a:p>
            <a:r>
              <a:rPr lang="en-GB" sz="1200" u="sng" dirty="0">
                <a:hlinkClick r:id="rId14"/>
              </a:rPr>
              <a:t>https://www.tripadvisor.com/Attraction_Review-g186408-d8837857-Reviews-The_Broadway_Centre-Bradford_West_Yorkshire_England.html</a:t>
            </a:r>
            <a:endParaRPr lang="en-US" sz="1200"/>
          </a:p>
          <a:p>
            <a:r>
              <a:rPr lang="en-GB" sz="1200" u="sng" dirty="0">
                <a:hlinkClick r:id="rId15"/>
              </a:rPr>
              <a:t>https://www.thoughtco.com/benjamin-disraeli-novelist-and-british-statesman-1774009</a:t>
            </a:r>
            <a:endParaRPr lang="en-US" sz="1200"/>
          </a:p>
          <a:p>
            <a:r>
              <a:rPr lang="en-US" sz="1200" u="sng" dirty="0">
                <a:hlinkClick r:id="rId16"/>
              </a:rPr>
              <a:t>https://daily.jstor.org/pub_tag/educational-researcher/</a:t>
            </a:r>
            <a:endParaRPr lang="en-US" sz="1200"/>
          </a:p>
          <a:p>
            <a:endParaRPr lang="en-US" dirty="0"/>
          </a:p>
        </p:txBody>
      </p:sp>
    </p:spTree>
    <p:extLst>
      <p:ext uri="{BB962C8B-B14F-4D97-AF65-F5344CB8AC3E}">
        <p14:creationId xmlns:p14="http://schemas.microsoft.com/office/powerpoint/2010/main" val="38632433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fillRect t="-12000" b="-12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C9C48-4051-90BF-968F-0B1A2DECB54A}"/>
              </a:ext>
            </a:extLst>
          </p:cNvPr>
          <p:cNvSpPr>
            <a:spLocks noGrp="1"/>
          </p:cNvSpPr>
          <p:nvPr>
            <p:ph type="title"/>
          </p:nvPr>
        </p:nvSpPr>
        <p:spPr/>
        <p:txBody>
          <a:bodyPr/>
          <a:lstStyle/>
          <a:p>
            <a:r>
              <a:rPr lang="en-US" dirty="0"/>
              <a:t>References continued...</a:t>
            </a:r>
          </a:p>
        </p:txBody>
      </p:sp>
      <p:sp>
        <p:nvSpPr>
          <p:cNvPr id="3" name="Content Placeholder 2">
            <a:extLst>
              <a:ext uri="{FF2B5EF4-FFF2-40B4-BE49-F238E27FC236}">
                <a16:creationId xmlns:a16="http://schemas.microsoft.com/office/drawing/2014/main" id="{9C1EA00D-F985-EA68-E578-10A5DDC356EC}"/>
              </a:ext>
            </a:extLst>
          </p:cNvPr>
          <p:cNvSpPr>
            <a:spLocks noGrp="1"/>
          </p:cNvSpPr>
          <p:nvPr>
            <p:ph idx="1"/>
          </p:nvPr>
        </p:nvSpPr>
        <p:spPr/>
        <p:txBody>
          <a:bodyPr vert="horz" lIns="91440" tIns="45720" rIns="91440" bIns="45720" rtlCol="0" anchor="t">
            <a:normAutofit/>
          </a:bodyPr>
          <a:lstStyle/>
          <a:p>
            <a:r>
              <a:rPr lang="en-US" sz="1200" u="sng" dirty="0">
                <a:hlinkClick r:id="rId3"/>
              </a:rPr>
              <a:t>https://www.timetoast.com/timelines/74084</a:t>
            </a:r>
            <a:endParaRPr lang="en-US" sz="1200"/>
          </a:p>
          <a:p>
            <a:r>
              <a:rPr lang="en-US" sz="1200" u="sng" dirty="0">
                <a:hlinkClick r:id="rId4"/>
              </a:rPr>
              <a:t>https://imranwrites.blogspot.com/2010/05/my-summer-of-1987-with-britains-liberal.html</a:t>
            </a:r>
            <a:endParaRPr lang="en-US" sz="1200"/>
          </a:p>
          <a:p>
            <a:r>
              <a:rPr lang="en-US" sz="1200" u="sng" dirty="0">
                <a:hlinkClick r:id="rId5"/>
              </a:rPr>
              <a:t>https://rifreedom.org/2015/01/ri-already-an-example-of-parental-choice-of-schools/</a:t>
            </a:r>
            <a:endParaRPr lang="en-US" sz="1200"/>
          </a:p>
          <a:p>
            <a:r>
              <a:rPr lang="en-US" sz="1200" u="sng" dirty="0">
                <a:hlinkClick r:id="rId6"/>
              </a:rPr>
              <a:t>https://www.historyhit.com/facts-about-james-callaghan/</a:t>
            </a:r>
            <a:endParaRPr lang="en-US" sz="1200"/>
          </a:p>
          <a:p>
            <a:r>
              <a:rPr lang="en-US" sz="1200" u="sng" dirty="0">
                <a:hlinkClick r:id="rId7"/>
              </a:rPr>
              <a:t>https://revisesociology.com/2017/10/24/the-1988-education-reform-act-class-notes/</a:t>
            </a:r>
            <a:endParaRPr lang="en-US" sz="1200"/>
          </a:p>
          <a:p>
            <a:r>
              <a:rPr lang="en-US" sz="1200" u="sng" dirty="0">
                <a:hlinkClick r:id="rId8"/>
              </a:rPr>
              <a:t>http://www.dreamstime.com/stock-image-kenneth-baker-image11087811</a:t>
            </a:r>
            <a:endParaRPr lang="en-US" sz="1200"/>
          </a:p>
          <a:p>
            <a:r>
              <a:rPr lang="en-US" sz="1200" u="sng" dirty="0">
                <a:hlinkClick r:id="rId9"/>
              </a:rPr>
              <a:t>http://www.launtonschool.co.uk/page/detail/curriculum</a:t>
            </a:r>
            <a:endParaRPr lang="en-US" sz="1200"/>
          </a:p>
          <a:p>
            <a:endParaRPr lang="en-US" dirty="0"/>
          </a:p>
        </p:txBody>
      </p:sp>
    </p:spTree>
    <p:extLst>
      <p:ext uri="{BB962C8B-B14F-4D97-AF65-F5344CB8AC3E}">
        <p14:creationId xmlns:p14="http://schemas.microsoft.com/office/powerpoint/2010/main" val="57315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Education: Past, Present and Future</vt:lpstr>
      <vt:lpstr>AI Declaration</vt:lpstr>
      <vt:lpstr>Introduction</vt:lpstr>
      <vt:lpstr>Education Act 1870</vt:lpstr>
      <vt:lpstr>Differing religious beliefs</vt:lpstr>
      <vt:lpstr>Issues regarding finance</vt:lpstr>
      <vt:lpstr>Differing political views</vt:lpstr>
      <vt:lpstr>Compulsory education</vt:lpstr>
      <vt:lpstr>Schoolboards</vt:lpstr>
      <vt:lpstr>Conclusion</vt:lpstr>
      <vt:lpstr>Education Reform Act 1988</vt:lpstr>
      <vt:lpstr>Political conflict</vt:lpstr>
      <vt:lpstr>Parentocracy continued...</vt:lpstr>
      <vt:lpstr>Further political conflict</vt:lpstr>
      <vt:lpstr>National Curriculum</vt:lpstr>
      <vt:lpstr>Process of assessment</vt:lpstr>
      <vt:lpstr>Conclusion</vt:lpstr>
      <vt:lpstr>References</vt:lpstr>
      <vt:lpstr>References continued...</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269</cp:revision>
  <dcterms:created xsi:type="dcterms:W3CDTF">2025-01-18T22:11:46Z</dcterms:created>
  <dcterms:modified xsi:type="dcterms:W3CDTF">2025-01-19T10:08:52Z</dcterms:modified>
</cp:coreProperties>
</file>