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24"/>
  </p:notesMasterIdLst>
  <p:handoutMasterIdLst>
    <p:handoutMasterId r:id="rId25"/>
  </p:handoutMasterIdLst>
  <p:sldIdLst>
    <p:sldId id="257" r:id="rId6"/>
    <p:sldId id="315" r:id="rId7"/>
    <p:sldId id="314" r:id="rId8"/>
    <p:sldId id="281" r:id="rId9"/>
    <p:sldId id="305" r:id="rId10"/>
    <p:sldId id="301" r:id="rId11"/>
    <p:sldId id="303" r:id="rId12"/>
    <p:sldId id="304" r:id="rId13"/>
    <p:sldId id="298" r:id="rId14"/>
    <p:sldId id="316" r:id="rId15"/>
    <p:sldId id="322" r:id="rId16"/>
    <p:sldId id="323" r:id="rId17"/>
    <p:sldId id="324" r:id="rId18"/>
    <p:sldId id="325" r:id="rId19"/>
    <p:sldId id="326" r:id="rId20"/>
    <p:sldId id="327" r:id="rId21"/>
    <p:sldId id="313" r:id="rId22"/>
    <p:sldId id="302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ley, Stephanie" initials="BS" lastIdx="1" clrIdx="0">
    <p:extLst>
      <p:ext uri="{19B8F6BF-5375-455C-9EA6-DF929625EA0E}">
        <p15:presenceInfo xmlns:p15="http://schemas.microsoft.com/office/powerpoint/2012/main" userId="S::s.bradley2@exeter.ac.uk::ca2ca656-e3fd-426a-89bc-218f0ebfefb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88"/>
    <p:restoredTop sz="86442"/>
  </p:normalViewPr>
  <p:slideViewPr>
    <p:cSldViewPr>
      <p:cViewPr varScale="1">
        <p:scale>
          <a:sx n="79" d="100"/>
          <a:sy n="79" d="100"/>
        </p:scale>
        <p:origin x="480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12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9" d="100"/>
          <a:sy n="69" d="100"/>
        </p:scale>
        <p:origin x="1197" y="27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CD86AB-94D9-444C-AB90-291AD08848C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0B705B8-1E84-45D7-B66F-11F8D6D77E72}">
      <dgm:prSet phldrT="[Text]"/>
      <dgm:spPr/>
      <dgm:t>
        <a:bodyPr/>
        <a:lstStyle/>
        <a:p>
          <a:r>
            <a:rPr lang="en-US" dirty="0"/>
            <a:t>Distractions</a:t>
          </a:r>
        </a:p>
      </dgm:t>
    </dgm:pt>
    <dgm:pt modelId="{AB261E16-3CFE-405C-ADDE-D90EA541D2F4}" type="parTrans" cxnId="{C7C26F74-E4F5-4A5A-8930-D48FFC0B536C}">
      <dgm:prSet/>
      <dgm:spPr/>
      <dgm:t>
        <a:bodyPr/>
        <a:lstStyle/>
        <a:p>
          <a:endParaRPr lang="en-US"/>
        </a:p>
      </dgm:t>
    </dgm:pt>
    <dgm:pt modelId="{B6D3A1FF-B284-4792-A12C-9DE4F5E196D5}" type="sibTrans" cxnId="{C7C26F74-E4F5-4A5A-8930-D48FFC0B536C}">
      <dgm:prSet/>
      <dgm:spPr/>
      <dgm:t>
        <a:bodyPr/>
        <a:lstStyle/>
        <a:p>
          <a:endParaRPr lang="en-US"/>
        </a:p>
      </dgm:t>
    </dgm:pt>
    <dgm:pt modelId="{2DF2623F-30D9-418B-B940-82A2701AC067}">
      <dgm:prSet phldrT="[Text]"/>
      <dgm:spPr/>
      <dgm:t>
        <a:bodyPr/>
        <a:lstStyle/>
        <a:p>
          <a:r>
            <a:rPr lang="en-US" dirty="0"/>
            <a:t>External (outside stimuli)</a:t>
          </a:r>
        </a:p>
      </dgm:t>
    </dgm:pt>
    <dgm:pt modelId="{FF68627C-C8F7-46CC-95F1-5B5756442B7F}" type="parTrans" cxnId="{DD5853A0-45D5-4648-9D6E-E9D2CF719D24}">
      <dgm:prSet/>
      <dgm:spPr/>
      <dgm:t>
        <a:bodyPr/>
        <a:lstStyle/>
        <a:p>
          <a:endParaRPr lang="en-US"/>
        </a:p>
      </dgm:t>
    </dgm:pt>
    <dgm:pt modelId="{FEFF875F-E82C-40E2-9018-076CC0FA7F3C}" type="sibTrans" cxnId="{DD5853A0-45D5-4648-9D6E-E9D2CF719D24}">
      <dgm:prSet/>
      <dgm:spPr/>
      <dgm:t>
        <a:bodyPr/>
        <a:lstStyle/>
        <a:p>
          <a:endParaRPr lang="en-US"/>
        </a:p>
      </dgm:t>
    </dgm:pt>
    <dgm:pt modelId="{EBC4DC33-D175-49A9-B666-DAA5E647B07A}">
      <dgm:prSet phldrT="[Text]"/>
      <dgm:spPr/>
      <dgm:t>
        <a:bodyPr/>
        <a:lstStyle/>
        <a:p>
          <a:r>
            <a:rPr lang="en-US" dirty="0"/>
            <a:t>Other people</a:t>
          </a:r>
        </a:p>
        <a:p>
          <a:r>
            <a:rPr lang="en-US" dirty="0"/>
            <a:t>The studying environment</a:t>
          </a:r>
        </a:p>
      </dgm:t>
    </dgm:pt>
    <dgm:pt modelId="{0D35E0C8-0385-46B3-9D25-EDBB509734C2}" type="parTrans" cxnId="{2E4897A2-06F7-47E6-8070-9D65E6D8C763}">
      <dgm:prSet/>
      <dgm:spPr/>
      <dgm:t>
        <a:bodyPr/>
        <a:lstStyle/>
        <a:p>
          <a:endParaRPr lang="en-US"/>
        </a:p>
      </dgm:t>
    </dgm:pt>
    <dgm:pt modelId="{78BA206D-221D-4D2F-B3EB-09F822F44EFC}" type="sibTrans" cxnId="{2E4897A2-06F7-47E6-8070-9D65E6D8C763}">
      <dgm:prSet/>
      <dgm:spPr/>
      <dgm:t>
        <a:bodyPr/>
        <a:lstStyle/>
        <a:p>
          <a:endParaRPr lang="en-US"/>
        </a:p>
      </dgm:t>
    </dgm:pt>
    <dgm:pt modelId="{04299AE1-77D9-4288-A792-71F9FB993DB7}">
      <dgm:prSet phldrT="[Text]"/>
      <dgm:spPr/>
      <dgm:t>
        <a:bodyPr/>
        <a:lstStyle/>
        <a:p>
          <a:r>
            <a:rPr lang="en-US" dirty="0"/>
            <a:t>Internal (within the student)</a:t>
          </a:r>
        </a:p>
      </dgm:t>
    </dgm:pt>
    <dgm:pt modelId="{ED74296D-30CA-44D6-AF69-B9FE48E9004C}" type="parTrans" cxnId="{A916D2D1-3BE6-4112-829C-A62F189D3320}">
      <dgm:prSet/>
      <dgm:spPr/>
      <dgm:t>
        <a:bodyPr/>
        <a:lstStyle/>
        <a:p>
          <a:endParaRPr lang="en-US"/>
        </a:p>
      </dgm:t>
    </dgm:pt>
    <dgm:pt modelId="{D8FCF00C-85CF-43BC-B51A-F5811B1726BC}" type="sibTrans" cxnId="{A916D2D1-3BE6-4112-829C-A62F189D3320}">
      <dgm:prSet/>
      <dgm:spPr/>
      <dgm:t>
        <a:bodyPr/>
        <a:lstStyle/>
        <a:p>
          <a:endParaRPr lang="en-US"/>
        </a:p>
      </dgm:t>
    </dgm:pt>
    <dgm:pt modelId="{E536FB90-4A6E-487D-8B2B-8BFD1360F2E0}">
      <dgm:prSet phldrT="[Text]"/>
      <dgm:spPr/>
      <dgm:t>
        <a:bodyPr/>
        <a:lstStyle/>
        <a:p>
          <a:r>
            <a:rPr lang="en-US" dirty="0"/>
            <a:t>Physical</a:t>
          </a:r>
        </a:p>
        <a:p>
          <a:r>
            <a:rPr lang="en-US" dirty="0"/>
            <a:t>Mental</a:t>
          </a:r>
        </a:p>
      </dgm:t>
    </dgm:pt>
    <dgm:pt modelId="{71DD5ED7-A76C-4B0F-8986-BE5A07E84310}" type="parTrans" cxnId="{7F007666-01D0-4D02-B9A8-FD8769708664}">
      <dgm:prSet/>
      <dgm:spPr/>
      <dgm:t>
        <a:bodyPr/>
        <a:lstStyle/>
        <a:p>
          <a:endParaRPr lang="en-US"/>
        </a:p>
      </dgm:t>
    </dgm:pt>
    <dgm:pt modelId="{7BA5A50F-5CB9-447E-B79D-53B0991506D2}" type="sibTrans" cxnId="{7F007666-01D0-4D02-B9A8-FD8769708664}">
      <dgm:prSet/>
      <dgm:spPr/>
      <dgm:t>
        <a:bodyPr/>
        <a:lstStyle/>
        <a:p>
          <a:endParaRPr lang="en-US"/>
        </a:p>
      </dgm:t>
    </dgm:pt>
    <dgm:pt modelId="{55681B26-C69C-4C14-B516-7667623C5BD0}" type="pres">
      <dgm:prSet presAssocID="{98CD86AB-94D9-444C-AB90-291AD08848C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CF244E1-F9CE-4E51-A8AD-18E3E21F1ED1}" type="pres">
      <dgm:prSet presAssocID="{90B705B8-1E84-45D7-B66F-11F8D6D77E72}" presName="hierRoot1" presStyleCnt="0"/>
      <dgm:spPr/>
    </dgm:pt>
    <dgm:pt modelId="{88051BAC-A931-432F-B0BE-E15DCD42B1B4}" type="pres">
      <dgm:prSet presAssocID="{90B705B8-1E84-45D7-B66F-11F8D6D77E72}" presName="composite" presStyleCnt="0"/>
      <dgm:spPr/>
    </dgm:pt>
    <dgm:pt modelId="{B54898AA-B68F-4F74-9DD6-2E84FB5E8456}" type="pres">
      <dgm:prSet presAssocID="{90B705B8-1E84-45D7-B66F-11F8D6D77E72}" presName="background" presStyleLbl="node0" presStyleIdx="0" presStyleCnt="1"/>
      <dgm:spPr/>
    </dgm:pt>
    <dgm:pt modelId="{796CEE39-F290-4B1D-81BE-53C66F58A60B}" type="pres">
      <dgm:prSet presAssocID="{90B705B8-1E84-45D7-B66F-11F8D6D77E72}" presName="text" presStyleLbl="fgAcc0" presStyleIdx="0" presStyleCnt="1">
        <dgm:presLayoutVars>
          <dgm:chPref val="3"/>
        </dgm:presLayoutVars>
      </dgm:prSet>
      <dgm:spPr/>
    </dgm:pt>
    <dgm:pt modelId="{C99EF50E-16FF-40F7-8673-2933C060C35E}" type="pres">
      <dgm:prSet presAssocID="{90B705B8-1E84-45D7-B66F-11F8D6D77E72}" presName="hierChild2" presStyleCnt="0"/>
      <dgm:spPr/>
    </dgm:pt>
    <dgm:pt modelId="{376E3E19-7A2E-4E17-A3D6-0AF0E5AC8DA5}" type="pres">
      <dgm:prSet presAssocID="{FF68627C-C8F7-46CC-95F1-5B5756442B7F}" presName="Name10" presStyleLbl="parChTrans1D2" presStyleIdx="0" presStyleCnt="2"/>
      <dgm:spPr/>
    </dgm:pt>
    <dgm:pt modelId="{F2150A58-0CEA-4371-BE8C-3188FF14E6B5}" type="pres">
      <dgm:prSet presAssocID="{2DF2623F-30D9-418B-B940-82A2701AC067}" presName="hierRoot2" presStyleCnt="0"/>
      <dgm:spPr/>
    </dgm:pt>
    <dgm:pt modelId="{B0047209-7898-422A-A6C5-DC5A8ED6674F}" type="pres">
      <dgm:prSet presAssocID="{2DF2623F-30D9-418B-B940-82A2701AC067}" presName="composite2" presStyleCnt="0"/>
      <dgm:spPr/>
    </dgm:pt>
    <dgm:pt modelId="{790C67D6-F3BF-465D-90A9-4F3315B1C7F8}" type="pres">
      <dgm:prSet presAssocID="{2DF2623F-30D9-418B-B940-82A2701AC067}" presName="background2" presStyleLbl="node2" presStyleIdx="0" presStyleCnt="2"/>
      <dgm:spPr/>
    </dgm:pt>
    <dgm:pt modelId="{BFB87664-04C6-46E4-814C-EA76BD5BEBF7}" type="pres">
      <dgm:prSet presAssocID="{2DF2623F-30D9-418B-B940-82A2701AC067}" presName="text2" presStyleLbl="fgAcc2" presStyleIdx="0" presStyleCnt="2" custLinFactNeighborX="-94745" custLinFactNeighborY="-1847">
        <dgm:presLayoutVars>
          <dgm:chPref val="3"/>
        </dgm:presLayoutVars>
      </dgm:prSet>
      <dgm:spPr/>
    </dgm:pt>
    <dgm:pt modelId="{59FF2D01-5E47-45A0-B608-16EBD5D86D23}" type="pres">
      <dgm:prSet presAssocID="{2DF2623F-30D9-418B-B940-82A2701AC067}" presName="hierChild3" presStyleCnt="0"/>
      <dgm:spPr/>
    </dgm:pt>
    <dgm:pt modelId="{65AD1BBE-BF05-4E27-89F7-54378D842211}" type="pres">
      <dgm:prSet presAssocID="{0D35E0C8-0385-46B3-9D25-EDBB509734C2}" presName="Name17" presStyleLbl="parChTrans1D3" presStyleIdx="0" presStyleCnt="2"/>
      <dgm:spPr/>
    </dgm:pt>
    <dgm:pt modelId="{76C6E55F-D8F2-40AF-82FA-D2D3F6195537}" type="pres">
      <dgm:prSet presAssocID="{EBC4DC33-D175-49A9-B666-DAA5E647B07A}" presName="hierRoot3" presStyleCnt="0"/>
      <dgm:spPr/>
    </dgm:pt>
    <dgm:pt modelId="{8A1B4E33-989F-47D8-B415-9D351C10DDE5}" type="pres">
      <dgm:prSet presAssocID="{EBC4DC33-D175-49A9-B666-DAA5E647B07A}" presName="composite3" presStyleCnt="0"/>
      <dgm:spPr/>
    </dgm:pt>
    <dgm:pt modelId="{A98C005A-714A-4B80-9B14-BD55C8BAF386}" type="pres">
      <dgm:prSet presAssocID="{EBC4DC33-D175-49A9-B666-DAA5E647B07A}" presName="background3" presStyleLbl="node3" presStyleIdx="0" presStyleCnt="2"/>
      <dgm:spPr/>
    </dgm:pt>
    <dgm:pt modelId="{1CDC52A6-3ADB-459B-A7F8-B37CE0AC7BD8}" type="pres">
      <dgm:prSet presAssocID="{EBC4DC33-D175-49A9-B666-DAA5E647B07A}" presName="text3" presStyleLbl="fgAcc3" presStyleIdx="0" presStyleCnt="2" custScaleX="136880">
        <dgm:presLayoutVars>
          <dgm:chPref val="3"/>
        </dgm:presLayoutVars>
      </dgm:prSet>
      <dgm:spPr/>
    </dgm:pt>
    <dgm:pt modelId="{5E6D46DB-DE8B-4767-A30C-C0B1402E585E}" type="pres">
      <dgm:prSet presAssocID="{EBC4DC33-D175-49A9-B666-DAA5E647B07A}" presName="hierChild4" presStyleCnt="0"/>
      <dgm:spPr/>
    </dgm:pt>
    <dgm:pt modelId="{73709DCA-7D12-47C2-8B00-36F8922C909A}" type="pres">
      <dgm:prSet presAssocID="{ED74296D-30CA-44D6-AF69-B9FE48E9004C}" presName="Name10" presStyleLbl="parChTrans1D2" presStyleIdx="1" presStyleCnt="2"/>
      <dgm:spPr/>
    </dgm:pt>
    <dgm:pt modelId="{B23AD7B3-82C1-4212-9406-043421DB552B}" type="pres">
      <dgm:prSet presAssocID="{04299AE1-77D9-4288-A792-71F9FB993DB7}" presName="hierRoot2" presStyleCnt="0"/>
      <dgm:spPr/>
    </dgm:pt>
    <dgm:pt modelId="{90197380-FCB5-4728-8F6D-A37275109242}" type="pres">
      <dgm:prSet presAssocID="{04299AE1-77D9-4288-A792-71F9FB993DB7}" presName="composite2" presStyleCnt="0"/>
      <dgm:spPr/>
    </dgm:pt>
    <dgm:pt modelId="{4992AD4A-CE41-49A0-BF8C-25EA6F644C1E}" type="pres">
      <dgm:prSet presAssocID="{04299AE1-77D9-4288-A792-71F9FB993DB7}" presName="background2" presStyleLbl="node2" presStyleIdx="1" presStyleCnt="2"/>
      <dgm:spPr/>
    </dgm:pt>
    <dgm:pt modelId="{49948C61-7D3A-47F1-A3B3-9E54BABC86EE}" type="pres">
      <dgm:prSet presAssocID="{04299AE1-77D9-4288-A792-71F9FB993DB7}" presName="text2" presStyleLbl="fgAcc2" presStyleIdx="1" presStyleCnt="2" custLinFactNeighborX="88253" custLinFactNeighborY="-1847">
        <dgm:presLayoutVars>
          <dgm:chPref val="3"/>
        </dgm:presLayoutVars>
      </dgm:prSet>
      <dgm:spPr/>
    </dgm:pt>
    <dgm:pt modelId="{B4524396-F187-49F7-BAE1-E1FD40C83C12}" type="pres">
      <dgm:prSet presAssocID="{04299AE1-77D9-4288-A792-71F9FB993DB7}" presName="hierChild3" presStyleCnt="0"/>
      <dgm:spPr/>
    </dgm:pt>
    <dgm:pt modelId="{CA138A02-8E00-402A-A978-C9C6712747CB}" type="pres">
      <dgm:prSet presAssocID="{71DD5ED7-A76C-4B0F-8986-BE5A07E84310}" presName="Name17" presStyleLbl="parChTrans1D3" presStyleIdx="1" presStyleCnt="2"/>
      <dgm:spPr/>
    </dgm:pt>
    <dgm:pt modelId="{0D8101C3-5367-4695-8E8D-0C1FFF0F071F}" type="pres">
      <dgm:prSet presAssocID="{E536FB90-4A6E-487D-8B2B-8BFD1360F2E0}" presName="hierRoot3" presStyleCnt="0"/>
      <dgm:spPr/>
    </dgm:pt>
    <dgm:pt modelId="{54FCFD22-225E-489E-921C-93D471637788}" type="pres">
      <dgm:prSet presAssocID="{E536FB90-4A6E-487D-8B2B-8BFD1360F2E0}" presName="composite3" presStyleCnt="0"/>
      <dgm:spPr/>
    </dgm:pt>
    <dgm:pt modelId="{E68A4EE5-98A5-4B6C-9E17-658F8216AC50}" type="pres">
      <dgm:prSet presAssocID="{E536FB90-4A6E-487D-8B2B-8BFD1360F2E0}" presName="background3" presStyleLbl="node3" presStyleIdx="1" presStyleCnt="2"/>
      <dgm:spPr/>
    </dgm:pt>
    <dgm:pt modelId="{F23BD6E9-6EE0-4603-AD34-4DF7B4725570}" type="pres">
      <dgm:prSet presAssocID="{E536FB90-4A6E-487D-8B2B-8BFD1360F2E0}" presName="text3" presStyleLbl="fgAcc3" presStyleIdx="1" presStyleCnt="2">
        <dgm:presLayoutVars>
          <dgm:chPref val="3"/>
        </dgm:presLayoutVars>
      </dgm:prSet>
      <dgm:spPr/>
    </dgm:pt>
    <dgm:pt modelId="{AA43478E-AF1F-40F5-9849-FAFAC4EDB684}" type="pres">
      <dgm:prSet presAssocID="{E536FB90-4A6E-487D-8B2B-8BFD1360F2E0}" presName="hierChild4" presStyleCnt="0"/>
      <dgm:spPr/>
    </dgm:pt>
  </dgm:ptLst>
  <dgm:cxnLst>
    <dgm:cxn modelId="{8BCC9609-BC9E-4FBD-86FB-29511EE3F3D3}" type="presOf" srcId="{E536FB90-4A6E-487D-8B2B-8BFD1360F2E0}" destId="{F23BD6E9-6EE0-4603-AD34-4DF7B4725570}" srcOrd="0" destOrd="0" presId="urn:microsoft.com/office/officeart/2005/8/layout/hierarchy1"/>
    <dgm:cxn modelId="{AE0DCF0A-18B5-4DE0-AE3D-8317FA2BD476}" type="presOf" srcId="{EBC4DC33-D175-49A9-B666-DAA5E647B07A}" destId="{1CDC52A6-3ADB-459B-A7F8-B37CE0AC7BD8}" srcOrd="0" destOrd="0" presId="urn:microsoft.com/office/officeart/2005/8/layout/hierarchy1"/>
    <dgm:cxn modelId="{7F007666-01D0-4D02-B9A8-FD8769708664}" srcId="{04299AE1-77D9-4288-A792-71F9FB993DB7}" destId="{E536FB90-4A6E-487D-8B2B-8BFD1360F2E0}" srcOrd="0" destOrd="0" parTransId="{71DD5ED7-A76C-4B0F-8986-BE5A07E84310}" sibTransId="{7BA5A50F-5CB9-447E-B79D-53B0991506D2}"/>
    <dgm:cxn modelId="{FCA02354-BFC9-4EB5-9ABE-4C21153915EC}" type="presOf" srcId="{2DF2623F-30D9-418B-B940-82A2701AC067}" destId="{BFB87664-04C6-46E4-814C-EA76BD5BEBF7}" srcOrd="0" destOrd="0" presId="urn:microsoft.com/office/officeart/2005/8/layout/hierarchy1"/>
    <dgm:cxn modelId="{C7C26F74-E4F5-4A5A-8930-D48FFC0B536C}" srcId="{98CD86AB-94D9-444C-AB90-291AD08848CD}" destId="{90B705B8-1E84-45D7-B66F-11F8D6D77E72}" srcOrd="0" destOrd="0" parTransId="{AB261E16-3CFE-405C-ADDE-D90EA541D2F4}" sibTransId="{B6D3A1FF-B284-4792-A12C-9DE4F5E196D5}"/>
    <dgm:cxn modelId="{174CFB74-2980-4533-A47F-83BAF21F057A}" type="presOf" srcId="{FF68627C-C8F7-46CC-95F1-5B5756442B7F}" destId="{376E3E19-7A2E-4E17-A3D6-0AF0E5AC8DA5}" srcOrd="0" destOrd="0" presId="urn:microsoft.com/office/officeart/2005/8/layout/hierarchy1"/>
    <dgm:cxn modelId="{51AB1A80-5A25-43EE-8CD9-12A3BA202816}" type="presOf" srcId="{04299AE1-77D9-4288-A792-71F9FB993DB7}" destId="{49948C61-7D3A-47F1-A3B3-9E54BABC86EE}" srcOrd="0" destOrd="0" presId="urn:microsoft.com/office/officeart/2005/8/layout/hierarchy1"/>
    <dgm:cxn modelId="{2C8E279D-B888-4A11-855F-4FC122B59EBD}" type="presOf" srcId="{90B705B8-1E84-45D7-B66F-11F8D6D77E72}" destId="{796CEE39-F290-4B1D-81BE-53C66F58A60B}" srcOrd="0" destOrd="0" presId="urn:microsoft.com/office/officeart/2005/8/layout/hierarchy1"/>
    <dgm:cxn modelId="{DD5853A0-45D5-4648-9D6E-E9D2CF719D24}" srcId="{90B705B8-1E84-45D7-B66F-11F8D6D77E72}" destId="{2DF2623F-30D9-418B-B940-82A2701AC067}" srcOrd="0" destOrd="0" parTransId="{FF68627C-C8F7-46CC-95F1-5B5756442B7F}" sibTransId="{FEFF875F-E82C-40E2-9018-076CC0FA7F3C}"/>
    <dgm:cxn modelId="{2E4897A2-06F7-47E6-8070-9D65E6D8C763}" srcId="{2DF2623F-30D9-418B-B940-82A2701AC067}" destId="{EBC4DC33-D175-49A9-B666-DAA5E647B07A}" srcOrd="0" destOrd="0" parTransId="{0D35E0C8-0385-46B3-9D25-EDBB509734C2}" sibTransId="{78BA206D-221D-4D2F-B3EB-09F822F44EFC}"/>
    <dgm:cxn modelId="{0B3CD5AA-CECC-4843-8755-F546960FA717}" type="presOf" srcId="{0D35E0C8-0385-46B3-9D25-EDBB509734C2}" destId="{65AD1BBE-BF05-4E27-89F7-54378D842211}" srcOrd="0" destOrd="0" presId="urn:microsoft.com/office/officeart/2005/8/layout/hierarchy1"/>
    <dgm:cxn modelId="{B90E50AB-C02D-4076-8032-62F2EDE64CAB}" type="presOf" srcId="{ED74296D-30CA-44D6-AF69-B9FE48E9004C}" destId="{73709DCA-7D12-47C2-8B00-36F8922C909A}" srcOrd="0" destOrd="0" presId="urn:microsoft.com/office/officeart/2005/8/layout/hierarchy1"/>
    <dgm:cxn modelId="{A916D2D1-3BE6-4112-829C-A62F189D3320}" srcId="{90B705B8-1E84-45D7-B66F-11F8D6D77E72}" destId="{04299AE1-77D9-4288-A792-71F9FB993DB7}" srcOrd="1" destOrd="0" parTransId="{ED74296D-30CA-44D6-AF69-B9FE48E9004C}" sibTransId="{D8FCF00C-85CF-43BC-B51A-F5811B1726BC}"/>
    <dgm:cxn modelId="{513AB2D8-8D41-4DCC-B0D6-659D916A636D}" type="presOf" srcId="{98CD86AB-94D9-444C-AB90-291AD08848CD}" destId="{55681B26-C69C-4C14-B516-7667623C5BD0}" srcOrd="0" destOrd="0" presId="urn:microsoft.com/office/officeart/2005/8/layout/hierarchy1"/>
    <dgm:cxn modelId="{AD1C1EF4-7491-4587-AAEF-E3BAE144CD1F}" type="presOf" srcId="{71DD5ED7-A76C-4B0F-8986-BE5A07E84310}" destId="{CA138A02-8E00-402A-A978-C9C6712747CB}" srcOrd="0" destOrd="0" presId="urn:microsoft.com/office/officeart/2005/8/layout/hierarchy1"/>
    <dgm:cxn modelId="{9ED442EC-B7A8-4E94-8E78-F860423D4B0F}" type="presParOf" srcId="{55681B26-C69C-4C14-B516-7667623C5BD0}" destId="{9CF244E1-F9CE-4E51-A8AD-18E3E21F1ED1}" srcOrd="0" destOrd="0" presId="urn:microsoft.com/office/officeart/2005/8/layout/hierarchy1"/>
    <dgm:cxn modelId="{E35352A9-8CBA-49A4-9F3D-F2D37E17E2C4}" type="presParOf" srcId="{9CF244E1-F9CE-4E51-A8AD-18E3E21F1ED1}" destId="{88051BAC-A931-432F-B0BE-E15DCD42B1B4}" srcOrd="0" destOrd="0" presId="urn:microsoft.com/office/officeart/2005/8/layout/hierarchy1"/>
    <dgm:cxn modelId="{AC18C67D-3A11-4FF8-9B65-B5539F7CA6ED}" type="presParOf" srcId="{88051BAC-A931-432F-B0BE-E15DCD42B1B4}" destId="{B54898AA-B68F-4F74-9DD6-2E84FB5E8456}" srcOrd="0" destOrd="0" presId="urn:microsoft.com/office/officeart/2005/8/layout/hierarchy1"/>
    <dgm:cxn modelId="{B2D9D27A-69F4-436A-BF80-C489C9F6387A}" type="presParOf" srcId="{88051BAC-A931-432F-B0BE-E15DCD42B1B4}" destId="{796CEE39-F290-4B1D-81BE-53C66F58A60B}" srcOrd="1" destOrd="0" presId="urn:microsoft.com/office/officeart/2005/8/layout/hierarchy1"/>
    <dgm:cxn modelId="{56751838-A691-4481-AB04-B50A2A3CD555}" type="presParOf" srcId="{9CF244E1-F9CE-4E51-A8AD-18E3E21F1ED1}" destId="{C99EF50E-16FF-40F7-8673-2933C060C35E}" srcOrd="1" destOrd="0" presId="urn:microsoft.com/office/officeart/2005/8/layout/hierarchy1"/>
    <dgm:cxn modelId="{46D59B83-7A54-4B0B-9892-6C4DA0AEC2D2}" type="presParOf" srcId="{C99EF50E-16FF-40F7-8673-2933C060C35E}" destId="{376E3E19-7A2E-4E17-A3D6-0AF0E5AC8DA5}" srcOrd="0" destOrd="0" presId="urn:microsoft.com/office/officeart/2005/8/layout/hierarchy1"/>
    <dgm:cxn modelId="{5DA58577-BF23-406E-A650-BD09B800BC37}" type="presParOf" srcId="{C99EF50E-16FF-40F7-8673-2933C060C35E}" destId="{F2150A58-0CEA-4371-BE8C-3188FF14E6B5}" srcOrd="1" destOrd="0" presId="urn:microsoft.com/office/officeart/2005/8/layout/hierarchy1"/>
    <dgm:cxn modelId="{16E15A07-98BB-4C26-BE04-9AFF291E2CB8}" type="presParOf" srcId="{F2150A58-0CEA-4371-BE8C-3188FF14E6B5}" destId="{B0047209-7898-422A-A6C5-DC5A8ED6674F}" srcOrd="0" destOrd="0" presId="urn:microsoft.com/office/officeart/2005/8/layout/hierarchy1"/>
    <dgm:cxn modelId="{9950BDAA-3D66-49CF-A344-B292D8A308E3}" type="presParOf" srcId="{B0047209-7898-422A-A6C5-DC5A8ED6674F}" destId="{790C67D6-F3BF-465D-90A9-4F3315B1C7F8}" srcOrd="0" destOrd="0" presId="urn:microsoft.com/office/officeart/2005/8/layout/hierarchy1"/>
    <dgm:cxn modelId="{87840BAB-E048-4964-98FE-4C5BA5893DDE}" type="presParOf" srcId="{B0047209-7898-422A-A6C5-DC5A8ED6674F}" destId="{BFB87664-04C6-46E4-814C-EA76BD5BEBF7}" srcOrd="1" destOrd="0" presId="urn:microsoft.com/office/officeart/2005/8/layout/hierarchy1"/>
    <dgm:cxn modelId="{072DCCEB-EDEC-4371-9797-BF6AAB205251}" type="presParOf" srcId="{F2150A58-0CEA-4371-BE8C-3188FF14E6B5}" destId="{59FF2D01-5E47-45A0-B608-16EBD5D86D23}" srcOrd="1" destOrd="0" presId="urn:microsoft.com/office/officeart/2005/8/layout/hierarchy1"/>
    <dgm:cxn modelId="{0A8CE7C6-61F0-4F00-8573-F20D2A5DD2E2}" type="presParOf" srcId="{59FF2D01-5E47-45A0-B608-16EBD5D86D23}" destId="{65AD1BBE-BF05-4E27-89F7-54378D842211}" srcOrd="0" destOrd="0" presId="urn:microsoft.com/office/officeart/2005/8/layout/hierarchy1"/>
    <dgm:cxn modelId="{70C31244-4C48-4585-9D89-24B5CDAEB9F9}" type="presParOf" srcId="{59FF2D01-5E47-45A0-B608-16EBD5D86D23}" destId="{76C6E55F-D8F2-40AF-82FA-D2D3F6195537}" srcOrd="1" destOrd="0" presId="urn:microsoft.com/office/officeart/2005/8/layout/hierarchy1"/>
    <dgm:cxn modelId="{B25BD922-6B8B-4FF1-968A-74603649EB95}" type="presParOf" srcId="{76C6E55F-D8F2-40AF-82FA-D2D3F6195537}" destId="{8A1B4E33-989F-47D8-B415-9D351C10DDE5}" srcOrd="0" destOrd="0" presId="urn:microsoft.com/office/officeart/2005/8/layout/hierarchy1"/>
    <dgm:cxn modelId="{271D1827-4004-4119-B85D-E1916F0C1A6F}" type="presParOf" srcId="{8A1B4E33-989F-47D8-B415-9D351C10DDE5}" destId="{A98C005A-714A-4B80-9B14-BD55C8BAF386}" srcOrd="0" destOrd="0" presId="urn:microsoft.com/office/officeart/2005/8/layout/hierarchy1"/>
    <dgm:cxn modelId="{99D0DB36-CE3D-4C40-9846-4F4699BC83F6}" type="presParOf" srcId="{8A1B4E33-989F-47D8-B415-9D351C10DDE5}" destId="{1CDC52A6-3ADB-459B-A7F8-B37CE0AC7BD8}" srcOrd="1" destOrd="0" presId="urn:microsoft.com/office/officeart/2005/8/layout/hierarchy1"/>
    <dgm:cxn modelId="{28178606-51E4-4B14-93EF-21098A94B007}" type="presParOf" srcId="{76C6E55F-D8F2-40AF-82FA-D2D3F6195537}" destId="{5E6D46DB-DE8B-4767-A30C-C0B1402E585E}" srcOrd="1" destOrd="0" presId="urn:microsoft.com/office/officeart/2005/8/layout/hierarchy1"/>
    <dgm:cxn modelId="{CA0480DB-8508-4DC7-B5B5-01033234FCD7}" type="presParOf" srcId="{C99EF50E-16FF-40F7-8673-2933C060C35E}" destId="{73709DCA-7D12-47C2-8B00-36F8922C909A}" srcOrd="2" destOrd="0" presId="urn:microsoft.com/office/officeart/2005/8/layout/hierarchy1"/>
    <dgm:cxn modelId="{272A976C-BFDC-4692-A41B-8799627A340E}" type="presParOf" srcId="{C99EF50E-16FF-40F7-8673-2933C060C35E}" destId="{B23AD7B3-82C1-4212-9406-043421DB552B}" srcOrd="3" destOrd="0" presId="urn:microsoft.com/office/officeart/2005/8/layout/hierarchy1"/>
    <dgm:cxn modelId="{CE581715-B545-45ED-9C49-1DEA001625C3}" type="presParOf" srcId="{B23AD7B3-82C1-4212-9406-043421DB552B}" destId="{90197380-FCB5-4728-8F6D-A37275109242}" srcOrd="0" destOrd="0" presId="urn:microsoft.com/office/officeart/2005/8/layout/hierarchy1"/>
    <dgm:cxn modelId="{C086EAAC-7FE8-42FF-B9DA-EB7146DE2852}" type="presParOf" srcId="{90197380-FCB5-4728-8F6D-A37275109242}" destId="{4992AD4A-CE41-49A0-BF8C-25EA6F644C1E}" srcOrd="0" destOrd="0" presId="urn:microsoft.com/office/officeart/2005/8/layout/hierarchy1"/>
    <dgm:cxn modelId="{BAE1CD17-7996-49C2-9E96-ABDE4CED7712}" type="presParOf" srcId="{90197380-FCB5-4728-8F6D-A37275109242}" destId="{49948C61-7D3A-47F1-A3B3-9E54BABC86EE}" srcOrd="1" destOrd="0" presId="urn:microsoft.com/office/officeart/2005/8/layout/hierarchy1"/>
    <dgm:cxn modelId="{20390283-FDB3-4F41-B9E3-0C9DEF50F231}" type="presParOf" srcId="{B23AD7B3-82C1-4212-9406-043421DB552B}" destId="{B4524396-F187-49F7-BAE1-E1FD40C83C12}" srcOrd="1" destOrd="0" presId="urn:microsoft.com/office/officeart/2005/8/layout/hierarchy1"/>
    <dgm:cxn modelId="{B90C660A-F994-4233-BACE-2FFAA7BA50CF}" type="presParOf" srcId="{B4524396-F187-49F7-BAE1-E1FD40C83C12}" destId="{CA138A02-8E00-402A-A978-C9C6712747CB}" srcOrd="0" destOrd="0" presId="urn:microsoft.com/office/officeart/2005/8/layout/hierarchy1"/>
    <dgm:cxn modelId="{203C0CEF-CC2B-4987-918C-CC6E88393661}" type="presParOf" srcId="{B4524396-F187-49F7-BAE1-E1FD40C83C12}" destId="{0D8101C3-5367-4695-8E8D-0C1FFF0F071F}" srcOrd="1" destOrd="0" presId="urn:microsoft.com/office/officeart/2005/8/layout/hierarchy1"/>
    <dgm:cxn modelId="{0C2949D7-2FA1-4E89-9D56-32CA72BD0274}" type="presParOf" srcId="{0D8101C3-5367-4695-8E8D-0C1FFF0F071F}" destId="{54FCFD22-225E-489E-921C-93D471637788}" srcOrd="0" destOrd="0" presId="urn:microsoft.com/office/officeart/2005/8/layout/hierarchy1"/>
    <dgm:cxn modelId="{4B7E4D38-97B0-4EDE-BF01-B5385FA4F409}" type="presParOf" srcId="{54FCFD22-225E-489E-921C-93D471637788}" destId="{E68A4EE5-98A5-4B6C-9E17-658F8216AC50}" srcOrd="0" destOrd="0" presId="urn:microsoft.com/office/officeart/2005/8/layout/hierarchy1"/>
    <dgm:cxn modelId="{E9438941-C7D7-41CF-80AB-FFB721FF3248}" type="presParOf" srcId="{54FCFD22-225E-489E-921C-93D471637788}" destId="{F23BD6E9-6EE0-4603-AD34-4DF7B4725570}" srcOrd="1" destOrd="0" presId="urn:microsoft.com/office/officeart/2005/8/layout/hierarchy1"/>
    <dgm:cxn modelId="{DDF87FCE-05FA-4D0B-955D-53332673DA40}" type="presParOf" srcId="{0D8101C3-5367-4695-8E8D-0C1FFF0F071F}" destId="{AA43478E-AF1F-40F5-9849-FAFAC4EDB68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138A02-8E00-402A-A978-C9C6712747CB}">
      <dsp:nvSpPr>
        <dsp:cNvPr id="0" name=""/>
        <dsp:cNvSpPr/>
      </dsp:nvSpPr>
      <dsp:spPr>
        <a:xfrm>
          <a:off x="5327058" y="2538711"/>
          <a:ext cx="1445835" cy="495682"/>
        </a:xfrm>
        <a:custGeom>
          <a:avLst/>
          <a:gdLst/>
          <a:ahLst/>
          <a:cxnLst/>
          <a:rect l="0" t="0" r="0" b="0"/>
          <a:pathLst>
            <a:path>
              <a:moveTo>
                <a:pt x="1445835" y="0"/>
              </a:moveTo>
              <a:lnTo>
                <a:pt x="1445835" y="343913"/>
              </a:lnTo>
              <a:lnTo>
                <a:pt x="0" y="343913"/>
              </a:lnTo>
              <a:lnTo>
                <a:pt x="0" y="4956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709DCA-7D12-47C2-8B00-36F8922C909A}">
      <dsp:nvSpPr>
        <dsp:cNvPr id="0" name=""/>
        <dsp:cNvSpPr/>
      </dsp:nvSpPr>
      <dsp:spPr>
        <a:xfrm>
          <a:off x="4174834" y="1041147"/>
          <a:ext cx="2598059" cy="4572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5484"/>
              </a:lnTo>
              <a:lnTo>
                <a:pt x="2598059" y="305484"/>
              </a:lnTo>
              <a:lnTo>
                <a:pt x="2598059" y="45725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AD1BBE-BF05-4E27-89F7-54378D842211}">
      <dsp:nvSpPr>
        <dsp:cNvPr id="0" name=""/>
        <dsp:cNvSpPr/>
      </dsp:nvSpPr>
      <dsp:spPr>
        <a:xfrm>
          <a:off x="1470416" y="2538711"/>
          <a:ext cx="1552193" cy="4956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3913"/>
              </a:lnTo>
              <a:lnTo>
                <a:pt x="1552193" y="343913"/>
              </a:lnTo>
              <a:lnTo>
                <a:pt x="1552193" y="4956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6E3E19-7A2E-4E17-A3D6-0AF0E5AC8DA5}">
      <dsp:nvSpPr>
        <dsp:cNvPr id="0" name=""/>
        <dsp:cNvSpPr/>
      </dsp:nvSpPr>
      <dsp:spPr>
        <a:xfrm>
          <a:off x="1470416" y="1041147"/>
          <a:ext cx="2704417" cy="457253"/>
        </a:xfrm>
        <a:custGeom>
          <a:avLst/>
          <a:gdLst/>
          <a:ahLst/>
          <a:cxnLst/>
          <a:rect l="0" t="0" r="0" b="0"/>
          <a:pathLst>
            <a:path>
              <a:moveTo>
                <a:pt x="2704417" y="0"/>
              </a:moveTo>
              <a:lnTo>
                <a:pt x="2704417" y="305484"/>
              </a:lnTo>
              <a:lnTo>
                <a:pt x="0" y="305484"/>
              </a:lnTo>
              <a:lnTo>
                <a:pt x="0" y="45725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4898AA-B68F-4F74-9DD6-2E84FB5E8456}">
      <dsp:nvSpPr>
        <dsp:cNvPr id="0" name=""/>
        <dsp:cNvSpPr/>
      </dsp:nvSpPr>
      <dsp:spPr>
        <a:xfrm>
          <a:off x="3355691" y="836"/>
          <a:ext cx="1638285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6CEE39-F290-4B1D-81BE-53C66F58A60B}">
      <dsp:nvSpPr>
        <dsp:cNvPr id="0" name=""/>
        <dsp:cNvSpPr/>
      </dsp:nvSpPr>
      <dsp:spPr>
        <a:xfrm>
          <a:off x="3537723" y="173766"/>
          <a:ext cx="1638285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Distractions</a:t>
          </a:r>
        </a:p>
      </dsp:txBody>
      <dsp:txXfrm>
        <a:off x="3568193" y="204236"/>
        <a:ext cx="1577345" cy="979371"/>
      </dsp:txXfrm>
    </dsp:sp>
    <dsp:sp modelId="{790C67D6-F3BF-465D-90A9-4F3315B1C7F8}">
      <dsp:nvSpPr>
        <dsp:cNvPr id="0" name=""/>
        <dsp:cNvSpPr/>
      </dsp:nvSpPr>
      <dsp:spPr>
        <a:xfrm>
          <a:off x="651274" y="1498400"/>
          <a:ext cx="1638285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B87664-04C6-46E4-814C-EA76BD5BEBF7}">
      <dsp:nvSpPr>
        <dsp:cNvPr id="0" name=""/>
        <dsp:cNvSpPr/>
      </dsp:nvSpPr>
      <dsp:spPr>
        <a:xfrm>
          <a:off x="833305" y="1671330"/>
          <a:ext cx="1638285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External (outside stimuli)</a:t>
          </a:r>
        </a:p>
      </dsp:txBody>
      <dsp:txXfrm>
        <a:off x="863775" y="1701800"/>
        <a:ext cx="1577345" cy="979371"/>
      </dsp:txXfrm>
    </dsp:sp>
    <dsp:sp modelId="{A98C005A-714A-4B80-9B14-BD55C8BAF386}">
      <dsp:nvSpPr>
        <dsp:cNvPr id="0" name=""/>
        <dsp:cNvSpPr/>
      </dsp:nvSpPr>
      <dsp:spPr>
        <a:xfrm>
          <a:off x="1901367" y="3034394"/>
          <a:ext cx="2242484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DC52A6-3ADB-459B-A7F8-B37CE0AC7BD8}">
      <dsp:nvSpPr>
        <dsp:cNvPr id="0" name=""/>
        <dsp:cNvSpPr/>
      </dsp:nvSpPr>
      <dsp:spPr>
        <a:xfrm>
          <a:off x="2083399" y="3207324"/>
          <a:ext cx="2242484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Other people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The studying environment</a:t>
          </a:r>
        </a:p>
      </dsp:txBody>
      <dsp:txXfrm>
        <a:off x="2113869" y="3237794"/>
        <a:ext cx="2181544" cy="979371"/>
      </dsp:txXfrm>
    </dsp:sp>
    <dsp:sp modelId="{4992AD4A-CE41-49A0-BF8C-25EA6F644C1E}">
      <dsp:nvSpPr>
        <dsp:cNvPr id="0" name=""/>
        <dsp:cNvSpPr/>
      </dsp:nvSpPr>
      <dsp:spPr>
        <a:xfrm>
          <a:off x="5953751" y="1498400"/>
          <a:ext cx="1638285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948C61-7D3A-47F1-A3B3-9E54BABC86EE}">
      <dsp:nvSpPr>
        <dsp:cNvPr id="0" name=""/>
        <dsp:cNvSpPr/>
      </dsp:nvSpPr>
      <dsp:spPr>
        <a:xfrm>
          <a:off x="6135783" y="1671330"/>
          <a:ext cx="1638285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Internal (within the student)</a:t>
          </a:r>
        </a:p>
      </dsp:txBody>
      <dsp:txXfrm>
        <a:off x="6166253" y="1701800"/>
        <a:ext cx="1577345" cy="979371"/>
      </dsp:txXfrm>
    </dsp:sp>
    <dsp:sp modelId="{E68A4EE5-98A5-4B6C-9E17-658F8216AC50}">
      <dsp:nvSpPr>
        <dsp:cNvPr id="0" name=""/>
        <dsp:cNvSpPr/>
      </dsp:nvSpPr>
      <dsp:spPr>
        <a:xfrm>
          <a:off x="4507915" y="3034394"/>
          <a:ext cx="1638285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3BD6E9-6EE0-4603-AD34-4DF7B4725570}">
      <dsp:nvSpPr>
        <dsp:cNvPr id="0" name=""/>
        <dsp:cNvSpPr/>
      </dsp:nvSpPr>
      <dsp:spPr>
        <a:xfrm>
          <a:off x="4689947" y="3207324"/>
          <a:ext cx="1638285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Physical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Mental</a:t>
          </a:r>
        </a:p>
      </dsp:txBody>
      <dsp:txXfrm>
        <a:off x="4720417" y="3237794"/>
        <a:ext cx="1577345" cy="9793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31/08/2025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FCE13B-0AC1-BF4E-AE78-6C47F85A992E}" type="datetimeFigureOut">
              <a:rPr lang="en-GB" smtClean="0"/>
              <a:t>31/08/2025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369AD6-FE78-FF43-93CF-C55F4AFE2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179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6139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807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31/08/2025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31/08/2025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31/08/2025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31/08/2025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31/08/2025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31/08/2025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31/08/2025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31/08/2025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31/08/2025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31/08/2025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31/08/2025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980902" y="1267730"/>
            <a:ext cx="7182197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5851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3937635" y="1267730"/>
            <a:ext cx="126873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21827" y="2244830"/>
            <a:ext cx="6700347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5100" b="0" kern="1200" cap="all" spc="-75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1826" y="4682063"/>
            <a:ext cx="6702635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350" spc="6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 algn="ctr">
              <a:buNone/>
              <a:defRPr sz="1200"/>
            </a:lvl2pPr>
            <a:lvl3pPr marL="685800" indent="0" algn="ctr">
              <a:buNone/>
              <a:defRPr sz="12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89070" y="1341256"/>
            <a:ext cx="1165860" cy="485546"/>
          </a:xfrm>
        </p:spPr>
        <p:txBody>
          <a:bodyPr/>
          <a:lstStyle>
            <a:lvl1pPr algn="ctr">
              <a:defRPr sz="975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8/31/2025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221826" y="5177408"/>
            <a:ext cx="4297721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0" y="5177408"/>
            <a:ext cx="1466985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1450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8/31/2025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9886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980902" y="1267730"/>
            <a:ext cx="7182197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5851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1867" y="2275166"/>
            <a:ext cx="6700266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5100" kern="1200" cap="all" spc="-75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3937635" y="1267730"/>
            <a:ext cx="126873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1867" y="4682062"/>
            <a:ext cx="670483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1975247" algn="l"/>
              </a:tabLst>
              <a:defRPr sz="135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89070" y="1344503"/>
            <a:ext cx="1165860" cy="498781"/>
          </a:xfrm>
        </p:spPr>
        <p:txBody>
          <a:bodyPr/>
          <a:lstStyle>
            <a:lvl1pPr algn="ctr">
              <a:defRPr lang="en-US" sz="975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8/31/2025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21868" y="5177408"/>
            <a:ext cx="4245101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9" y="5177408"/>
            <a:ext cx="1468754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39055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0100" y="2103120"/>
            <a:ext cx="349758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46320" y="2103120"/>
            <a:ext cx="349758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8/31/2025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53865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2386" y="2074334"/>
            <a:ext cx="349758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425" b="1" i="0">
                <a:solidFill>
                  <a:schemeClr val="tx1"/>
                </a:solidFill>
                <a:latin typeface="+mn-lt"/>
              </a:defRPr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2386" y="2792473"/>
            <a:ext cx="3497580" cy="3163825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44034" y="2074334"/>
            <a:ext cx="349758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425" b="1">
                <a:solidFill>
                  <a:schemeClr val="tx1"/>
                </a:solidFill>
              </a:defRPr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44034" y="2792472"/>
            <a:ext cx="3497580" cy="3164509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8/31/2025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69294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8/31/2025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04075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8/31/2025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7119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6089903" y="237744"/>
            <a:ext cx="286994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6190995" y="374904"/>
            <a:ext cx="2667762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43651" y="607392"/>
            <a:ext cx="2371472" cy="1645920"/>
          </a:xfrm>
        </p:spPr>
        <p:txBody>
          <a:bodyPr anchor="b">
            <a:normAutofit/>
          </a:bodyPr>
          <a:lstStyle>
            <a:lvl1pPr algn="l" defTabSz="6858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609600"/>
            <a:ext cx="5143500" cy="5334000"/>
          </a:xfrm>
        </p:spPr>
        <p:txBody>
          <a:bodyPr/>
          <a:lstStyle>
            <a:lvl1pPr>
              <a:defRPr sz="1425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43651" y="2336800"/>
            <a:ext cx="2371472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4191000" y="6035040"/>
            <a:ext cx="146685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8/31/2025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514351" y="6035040"/>
            <a:ext cx="3438525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7547" y="6035040"/>
            <a:ext cx="917576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0454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6089903" y="237744"/>
            <a:ext cx="286994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50" y="237744"/>
            <a:ext cx="577215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246753" y="6035040"/>
            <a:ext cx="1553972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8/31/2025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9486" y="6035040"/>
            <a:ext cx="3441002" cy="365760"/>
          </a:xfrm>
        </p:spPr>
        <p:txBody>
          <a:bodyPr/>
          <a:lstStyle>
            <a:lvl1pPr marL="0" algn="r" defTabSz="685800" rtl="0" eaLnBrk="1" latinLnBrk="0" hangingPunct="1">
              <a:defRPr lang="en-US" sz="75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035040"/>
            <a:ext cx="918972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6190995" y="374904"/>
            <a:ext cx="2667762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7937" y="603504"/>
            <a:ext cx="2358581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24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57937" y="2386584"/>
            <a:ext cx="2358581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600"/>
              </a:spcBef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2416085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19954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theme" Target="../theme/theme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31/08/2025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7" name="Rectangle 6"/>
          <p:cNvSpPr/>
          <p:nvPr/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278892" y="374904"/>
            <a:ext cx="8586216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0100" y="2103120"/>
            <a:ext cx="75438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42596" y="6035040"/>
            <a:ext cx="2169784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8/31/2025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0100" y="6035040"/>
            <a:ext cx="436245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15250" y="6035040"/>
            <a:ext cx="62865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2861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lang="en-US" sz="3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37160" indent="-137160" algn="l" defTabSz="685800" rtl="0" eaLnBrk="1" latinLnBrk="0" hangingPunct="1">
        <a:lnSpc>
          <a:spcPct val="110000"/>
        </a:lnSpc>
        <a:spcBef>
          <a:spcPts val="675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25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75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3pPr>
      <a:lvl4pPr marL="75438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4pPr>
      <a:lvl5pPr marL="96012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5pPr>
      <a:lvl6pPr marL="1200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6pPr>
      <a:lvl7pPr marL="1425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7pPr>
      <a:lvl8pPr marL="1650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8pPr>
      <a:lvl9pPr marL="1875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rj7oStGLkU" TargetMode="Externa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hare.net/slideshow/dealing-with-distractions-13540433/13540433" TargetMode="External"/><Relationship Id="rId2" Type="http://schemas.openxmlformats.org/officeDocument/2006/relationships/hyperlink" Target="https://blog.rescuetime.com/time-management-for-student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" y="857257"/>
            <a:ext cx="9143985" cy="5143493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71301" y="2213649"/>
            <a:ext cx="4089395" cy="243070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5758" y="2338578"/>
            <a:ext cx="3840480" cy="2180844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25345" y="2623844"/>
            <a:ext cx="3581306" cy="1223180"/>
          </a:xfrm>
        </p:spPr>
        <p:txBody>
          <a:bodyPr>
            <a:normAutofit/>
          </a:bodyPr>
          <a:lstStyle/>
          <a:p>
            <a:r>
              <a:rPr lang="en-US" sz="3300" dirty="0">
                <a:solidFill>
                  <a:schemeClr val="tx1"/>
                </a:solidFill>
              </a:rPr>
              <a:t>Time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25345" y="3854241"/>
            <a:ext cx="3581306" cy="419742"/>
          </a:xfrm>
        </p:spPr>
        <p:txBody>
          <a:bodyPr>
            <a:normAutofit fontScale="85000" lnSpcReduction="20000"/>
          </a:bodyPr>
          <a:lstStyle/>
          <a:p>
            <a:pPr>
              <a:spcAft>
                <a:spcPts val="450"/>
              </a:spcAft>
            </a:pPr>
            <a:r>
              <a:rPr lang="en-US" dirty="0">
                <a:solidFill>
                  <a:schemeClr val="tx1"/>
                </a:solidFill>
              </a:rPr>
              <a:t>ECGE6003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Independent Project, Heike Griffiths 2021</a:t>
            </a:r>
          </a:p>
        </p:txBody>
      </p:sp>
      <p:pic>
        <p:nvPicPr>
          <p:cNvPr id="4" name="Picture 3" descr="A blue background with yellow and black text&#10;&#10;Description automatically generated">
            <a:extLst>
              <a:ext uri="{FF2B5EF4-FFF2-40B4-BE49-F238E27FC236}">
                <a16:creationId xmlns:a16="http://schemas.microsoft.com/office/drawing/2014/main" id="{FA647D6F-4B4B-D60A-538F-B4A7384E31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ECGE6003P</a:t>
            </a:r>
            <a:br>
              <a:rPr lang="en-GB" dirty="0"/>
            </a:br>
            <a:r>
              <a:rPr lang="en-GB" dirty="0"/>
              <a:t>2025-26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Writing the Research Proposal</a:t>
            </a:r>
          </a:p>
          <a:p>
            <a:pPr marL="0" indent="0" algn="ctr">
              <a:buNone/>
            </a:pPr>
            <a:r>
              <a:rPr lang="en-GB" dirty="0"/>
              <a:t>and</a:t>
            </a:r>
          </a:p>
          <a:p>
            <a:pPr marL="0" indent="0" algn="ctr">
              <a:buNone/>
            </a:pPr>
            <a:r>
              <a:rPr lang="en-GB" dirty="0"/>
              <a:t>Time Management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2000" dirty="0"/>
              <a:t>Cindy Hunt, Heike Griffiths &amp; Sue Ainsworth</a:t>
            </a:r>
          </a:p>
          <a:p>
            <a:pPr marL="0" indent="0" algn="ctr">
              <a:buNone/>
            </a:pPr>
            <a:r>
              <a:rPr lang="en-GB" sz="2000" dirty="0"/>
              <a:t>01 September 2025</a:t>
            </a:r>
          </a:p>
        </p:txBody>
      </p:sp>
    </p:spTree>
    <p:extLst>
      <p:ext uri="{BB962C8B-B14F-4D97-AF65-F5344CB8AC3E}">
        <p14:creationId xmlns:p14="http://schemas.microsoft.com/office/powerpoint/2010/main" val="32006881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D3880-E9C3-12D4-F16D-8B48508B0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/>
              <a:t>Let’s start with time management:</a:t>
            </a:r>
            <a:br>
              <a:rPr lang="en-GB" sz="3600" b="1" dirty="0"/>
            </a:br>
            <a:r>
              <a:rPr lang="en-GB" sz="3600" b="1" dirty="0"/>
              <a:t>Why this is important……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A2359-DF0E-B846-FDA2-5CC6C9E696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Watch together.</a:t>
            </a:r>
          </a:p>
          <a:p>
            <a:endParaRPr lang="en-GB" sz="2000" dirty="0"/>
          </a:p>
          <a:p>
            <a:r>
              <a:rPr lang="en-GB" sz="2000" dirty="0"/>
              <a:t>Tim Urban: Inside the Mind of a Master Procrastinator.</a:t>
            </a:r>
            <a:endParaRPr lang="en-US" sz="2000" dirty="0"/>
          </a:p>
        </p:txBody>
      </p:sp>
      <p:sp>
        <p:nvSpPr>
          <p:cNvPr id="4" name="Action Button: Video 3">
            <a:hlinkClick r:id="rId2" highlightClick="1"/>
            <a:extLst>
              <a:ext uri="{FF2B5EF4-FFF2-40B4-BE49-F238E27FC236}">
                <a16:creationId xmlns:a16="http://schemas.microsoft.com/office/drawing/2014/main" id="{5FF006E8-7830-C8DB-6F26-FD92A3B90CB1}"/>
              </a:ext>
            </a:extLst>
          </p:cNvPr>
          <p:cNvSpPr/>
          <p:nvPr/>
        </p:nvSpPr>
        <p:spPr>
          <a:xfrm>
            <a:off x="2699792" y="3429000"/>
            <a:ext cx="1368152" cy="1080120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1382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Two aspects to time management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Physical (creating time, making time &amp; space)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Psychological (motivation, strategies for using our time efficiently)</a:t>
            </a:r>
          </a:p>
        </p:txBody>
      </p:sp>
    </p:spTree>
    <p:extLst>
      <p:ext uri="{BB962C8B-B14F-4D97-AF65-F5344CB8AC3E}">
        <p14:creationId xmlns:p14="http://schemas.microsoft.com/office/powerpoint/2010/main" val="10164600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Dealing with distractions whilst studying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579296" cy="3917032"/>
          </a:xfrm>
        </p:spPr>
        <p:txBody>
          <a:bodyPr>
            <a:normAutofit/>
          </a:bodyPr>
          <a:lstStyle/>
          <a:p>
            <a:r>
              <a:rPr lang="en-GB" dirty="0"/>
              <a:t>Distractions always mean that your productivity and performance is decreasing. It means that you are focused on a different task in the meantime</a:t>
            </a:r>
          </a:p>
          <a:p>
            <a:r>
              <a:rPr lang="en-GB" dirty="0"/>
              <a:t>A lot of time and energy is wasted due to continuous distractions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557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What are Distractions?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0773487"/>
              </p:ext>
            </p:extLst>
          </p:nvPr>
        </p:nvGraphicFramePr>
        <p:xfrm>
          <a:off x="457200" y="908721"/>
          <a:ext cx="8229600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267744" y="5235811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Technische</a:t>
            </a:r>
            <a:r>
              <a:rPr lang="en-GB" dirty="0"/>
              <a:t> </a:t>
            </a:r>
            <a:r>
              <a:rPr lang="en-GB" dirty="0" err="1"/>
              <a:t>Universitaet</a:t>
            </a:r>
            <a:r>
              <a:rPr lang="en-GB" dirty="0"/>
              <a:t>, Darmstadt, 2012)</a:t>
            </a:r>
          </a:p>
        </p:txBody>
      </p:sp>
    </p:spTree>
    <p:extLst>
      <p:ext uri="{BB962C8B-B14F-4D97-AF65-F5344CB8AC3E}">
        <p14:creationId xmlns:p14="http://schemas.microsoft.com/office/powerpoint/2010/main" val="38209032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dirty="0"/>
              <a:t>Internal Distractions</a:t>
            </a:r>
            <a:br>
              <a:rPr lang="en-GB" dirty="0"/>
            </a:br>
            <a:r>
              <a:rPr lang="en-GB" sz="3600" dirty="0"/>
              <a:t>Pay attention to personal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68760"/>
            <a:ext cx="8784976" cy="4392487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/>
              <a:t>Hunger &amp; Thirst                          </a:t>
            </a:r>
          </a:p>
          <a:p>
            <a:pPr marL="0" indent="0">
              <a:buNone/>
            </a:pPr>
            <a:r>
              <a:rPr lang="en-GB" dirty="0"/>
              <a:t>Pay attention to eating and hydration! </a:t>
            </a:r>
          </a:p>
          <a:p>
            <a:r>
              <a:rPr lang="en-GB" dirty="0"/>
              <a:t>Small meals/snacks keep you in good shape.</a:t>
            </a:r>
          </a:p>
          <a:p>
            <a:r>
              <a:rPr lang="en-GB" dirty="0"/>
              <a:t>If you stay hydrated you are more likely to stay focused and you are more inclined to perform at a higher level!</a:t>
            </a:r>
          </a:p>
          <a:p>
            <a:pPr marL="0" indent="0">
              <a:buNone/>
            </a:pPr>
            <a:r>
              <a:rPr lang="en-GB" b="1" dirty="0"/>
              <a:t>Tiredness</a:t>
            </a:r>
            <a:r>
              <a:rPr lang="en-GB" dirty="0"/>
              <a:t>                        </a:t>
            </a:r>
          </a:p>
          <a:p>
            <a:pPr marL="0" indent="0">
              <a:buNone/>
            </a:pPr>
            <a:r>
              <a:rPr lang="en-GB" dirty="0"/>
              <a:t>If you are tired you have a harder time focusing, you will work slower and make more mistakes</a:t>
            </a:r>
          </a:p>
          <a:p>
            <a:r>
              <a:rPr lang="en-GB" dirty="0"/>
              <a:t>Regular Breaks! During breaks you should give body and mind a variety to work: for example, physical activity outside</a:t>
            </a:r>
          </a:p>
          <a:p>
            <a:pPr marL="0" indent="0">
              <a:buNone/>
            </a:pPr>
            <a:r>
              <a:rPr lang="en-GB" b="1" dirty="0"/>
              <a:t>Activity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Employees spend about 85% of their working time sitting on their desk </a:t>
            </a:r>
          </a:p>
          <a:p>
            <a:r>
              <a:rPr lang="en-GB" dirty="0"/>
              <a:t>Go and move a little bit outside during your breaks. Get some fresh air!</a:t>
            </a:r>
          </a:p>
          <a:p>
            <a:r>
              <a:rPr lang="en-GB" dirty="0"/>
              <a:t>Our brain needs plenty of oxygen, therefore, we have to</a:t>
            </a:r>
            <a:r>
              <a:rPr lang="en-GB"/>
              <a:t> make sure we have fresh </a:t>
            </a:r>
            <a:r>
              <a:rPr lang="en-GB" dirty="0"/>
              <a:t>air</a:t>
            </a:r>
          </a:p>
          <a:p>
            <a:endParaRPr lang="en-GB" sz="1000" dirty="0"/>
          </a:p>
          <a:p>
            <a:pPr marL="0" indent="0">
              <a:buNone/>
            </a:pPr>
            <a:r>
              <a:rPr lang="en-GB" sz="1000" dirty="0"/>
              <a:t>                                                               (</a:t>
            </a:r>
            <a:r>
              <a:rPr lang="en-GB" sz="1000" dirty="0" err="1"/>
              <a:t>Technische</a:t>
            </a:r>
            <a:r>
              <a:rPr lang="en-GB" sz="1000" dirty="0"/>
              <a:t> </a:t>
            </a:r>
            <a:r>
              <a:rPr lang="en-GB" sz="1000" dirty="0" err="1"/>
              <a:t>Universitaet</a:t>
            </a:r>
            <a:r>
              <a:rPr lang="en-GB" sz="1000" dirty="0"/>
              <a:t>, Darmstadt, 2012)</a:t>
            </a:r>
          </a:p>
        </p:txBody>
      </p:sp>
    </p:spTree>
    <p:extLst>
      <p:ext uri="{BB962C8B-B14F-4D97-AF65-F5344CB8AC3E}">
        <p14:creationId xmlns:p14="http://schemas.microsoft.com/office/powerpoint/2010/main" val="32515027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dirty="0"/>
              <a:t>External Distractions</a:t>
            </a:r>
            <a:br>
              <a:rPr lang="en-GB" dirty="0"/>
            </a:br>
            <a:r>
              <a:rPr lang="en-GB" dirty="0"/>
              <a:t>Be aware of your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579296" cy="446449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Phone/other devices</a:t>
            </a:r>
          </a:p>
          <a:p>
            <a:r>
              <a:rPr lang="en-GB" dirty="0"/>
              <a:t>Do your notifications ping constantly?</a:t>
            </a:r>
          </a:p>
          <a:p>
            <a:pPr marL="0" indent="0">
              <a:buNone/>
            </a:pPr>
            <a:r>
              <a:rPr lang="en-GB" b="1" dirty="0"/>
              <a:t>Organisation of your Desk/studying device?</a:t>
            </a:r>
          </a:p>
          <a:p>
            <a:r>
              <a:rPr lang="en-GB" dirty="0"/>
              <a:t>How is YOUR desk organized? Do you find yourself looking for important documents all the time?</a:t>
            </a:r>
          </a:p>
          <a:p>
            <a:r>
              <a:rPr lang="en-GB" dirty="0"/>
              <a:t>How are your files and folders organised? Do you know where to find the documents that you need?</a:t>
            </a:r>
          </a:p>
          <a:p>
            <a:pPr marL="0" indent="0">
              <a:buNone/>
            </a:pPr>
            <a:r>
              <a:rPr lang="en-GB" b="1" dirty="0"/>
              <a:t>Lighting/seating/desk</a:t>
            </a:r>
            <a:r>
              <a:rPr lang="en-GB" dirty="0"/>
              <a:t> </a:t>
            </a:r>
          </a:p>
          <a:p>
            <a:r>
              <a:rPr lang="en-GB" dirty="0"/>
              <a:t>Is the lighting comfortable for your eyes?</a:t>
            </a:r>
          </a:p>
          <a:p>
            <a:r>
              <a:rPr lang="en-GB" dirty="0"/>
              <a:t>Is your work space comfortable?</a:t>
            </a:r>
          </a:p>
          <a:p>
            <a:pPr marL="0" indent="0">
              <a:buNone/>
            </a:pPr>
            <a:r>
              <a:rPr lang="en-GB" b="1" dirty="0"/>
              <a:t>Meetings and Calls </a:t>
            </a:r>
          </a:p>
          <a:p>
            <a:r>
              <a:rPr lang="en-GB" dirty="0"/>
              <a:t>It is not rude or impolite to tell a visitor or caller that you are focused on a different task and that you will return the call afterwards.</a:t>
            </a:r>
          </a:p>
          <a:p>
            <a:pPr marL="0" indent="0">
              <a:buNone/>
            </a:pPr>
            <a:r>
              <a:rPr lang="en-GB" dirty="0"/>
              <a:t>                                                 (</a:t>
            </a:r>
            <a:r>
              <a:rPr lang="en-GB" dirty="0" err="1"/>
              <a:t>Technische</a:t>
            </a:r>
            <a:r>
              <a:rPr lang="en-GB" dirty="0"/>
              <a:t> </a:t>
            </a:r>
            <a:r>
              <a:rPr lang="en-GB" dirty="0" err="1"/>
              <a:t>Universitaet</a:t>
            </a:r>
            <a:r>
              <a:rPr lang="en-GB" dirty="0"/>
              <a:t>, Darmstadt, 2012)</a:t>
            </a:r>
          </a:p>
        </p:txBody>
      </p:sp>
    </p:spTree>
    <p:extLst>
      <p:ext uri="{BB962C8B-B14F-4D97-AF65-F5344CB8AC3E}">
        <p14:creationId xmlns:p14="http://schemas.microsoft.com/office/powerpoint/2010/main" val="1291136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altLang="cy-GB" kern="0" dirty="0">
                <a:latin typeface="Arial"/>
                <a:ea typeface="ＭＳ Ｐゴシック" charset="-128"/>
              </a:rPr>
            </a:br>
            <a:r>
              <a:rPr lang="en-GB" altLang="cy-GB" kern="0" dirty="0">
                <a:latin typeface="Arial"/>
                <a:ea typeface="ＭＳ Ｐゴシック" charset="-128"/>
              </a:rPr>
              <a:t>Apply time management techniques</a:t>
            </a:r>
            <a:br>
              <a:rPr lang="en-GB" altLang="cy-GB" kern="0" dirty="0">
                <a:latin typeface="Arial"/>
                <a:ea typeface="ＭＳ Ｐゴシック" charset="-128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AutoNum type="arabicPeriod"/>
            </a:pPr>
            <a:r>
              <a:rPr lang="en-GB" sz="2000" dirty="0"/>
              <a:t>Use a daily schedule (or list) to plan your day</a:t>
            </a:r>
          </a:p>
          <a:p>
            <a:pPr marL="457200" indent="-457200">
              <a:buAutoNum type="arabicPeriod"/>
            </a:pPr>
            <a:r>
              <a:rPr lang="en-GB" sz="2000" dirty="0"/>
              <a:t>Recognise where you’re currently spending your time (and how you’re losing it)</a:t>
            </a:r>
          </a:p>
          <a:p>
            <a:pPr marL="457200" indent="-457200">
              <a:buAutoNum type="arabicPeriod"/>
            </a:pPr>
            <a:r>
              <a:rPr lang="en-GB" sz="2000" dirty="0"/>
              <a:t>Set proper goals to measure your progress</a:t>
            </a:r>
          </a:p>
          <a:p>
            <a:pPr marL="457200" indent="-457200">
              <a:buAutoNum type="arabicPeriod"/>
            </a:pPr>
            <a:r>
              <a:rPr lang="en-GB" sz="2000" dirty="0"/>
              <a:t>Break large projects into small actionable tasks</a:t>
            </a:r>
          </a:p>
          <a:p>
            <a:pPr marL="457200" indent="-457200">
              <a:buAutoNum type="arabicPeriod"/>
            </a:pPr>
            <a:r>
              <a:rPr lang="en-GB" sz="2000" dirty="0"/>
              <a:t>Beware the ‘planning fallacy’ (you probably need more time than you think)</a:t>
            </a:r>
          </a:p>
          <a:p>
            <a:pPr marL="457200" indent="-457200">
              <a:buAutoNum type="arabicPeriod"/>
            </a:pPr>
            <a:r>
              <a:rPr lang="en-GB" sz="2000" dirty="0"/>
              <a:t>Follow your body’s natural energy highs &amp; lows</a:t>
            </a:r>
          </a:p>
          <a:p>
            <a:pPr marL="457200" indent="-457200">
              <a:buAutoNum type="arabicPeriod"/>
            </a:pPr>
            <a:r>
              <a:rPr lang="en-GB" sz="2000" dirty="0"/>
              <a:t>Take breaks at the right time</a:t>
            </a:r>
          </a:p>
          <a:p>
            <a:pPr marL="457200" indent="-457200">
              <a:buAutoNum type="arabicPeriod"/>
            </a:pPr>
            <a:r>
              <a:rPr lang="en-GB" sz="2000" dirty="0"/>
              <a:t>Beat procrastination with the ‘5-minute rule’</a:t>
            </a:r>
          </a:p>
          <a:p>
            <a:pPr marL="457200" indent="-457200">
              <a:buAutoNum type="arabicPeriod"/>
            </a:pPr>
            <a:r>
              <a:rPr lang="en-GB" sz="2000" dirty="0"/>
              <a:t>Optimise your study time for flow</a:t>
            </a:r>
          </a:p>
          <a:p>
            <a:pPr marL="457200" indent="-457200">
              <a:buAutoNum type="arabicPeriod"/>
            </a:pPr>
            <a:r>
              <a:rPr lang="en-GB" sz="2000" dirty="0"/>
              <a:t>Build up good habit and routines for on-going long-term success</a:t>
            </a:r>
          </a:p>
          <a:p>
            <a:pPr marL="0" indent="0" algn="r">
              <a:buNone/>
            </a:pPr>
            <a:r>
              <a:rPr lang="en-GB" sz="1000" dirty="0"/>
              <a:t>(</a:t>
            </a:r>
            <a:r>
              <a:rPr lang="en-GB" sz="1000" dirty="0" err="1"/>
              <a:t>RescueTime</a:t>
            </a:r>
            <a:r>
              <a:rPr lang="en-GB" sz="1000" dirty="0"/>
              <a:t>, 2019)</a:t>
            </a:r>
            <a:endParaRPr lang="en-GB" sz="1100" dirty="0"/>
          </a:p>
          <a:p>
            <a:pPr marL="457200" indent="-457200">
              <a:buAutoNum type="arabicPeriod"/>
            </a:pPr>
            <a:endParaRPr lang="en-GB" sz="2000" dirty="0"/>
          </a:p>
          <a:p>
            <a:endParaRPr lang="en-GB" sz="2000" dirty="0"/>
          </a:p>
        </p:txBody>
      </p:sp>
      <p:pic>
        <p:nvPicPr>
          <p:cNvPr id="4" name="Picture 3" descr="Procrastination Is An Emotion Regulation Problem, Not A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6726" y="3428090"/>
            <a:ext cx="2304256" cy="1094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0408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64D48-D560-FCC7-2DA8-5717EE29A7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Writing your </a:t>
            </a:r>
            <a:br>
              <a:rPr lang="en-GB" dirty="0"/>
            </a:br>
            <a:r>
              <a:rPr lang="en-GB" dirty="0"/>
              <a:t>Research Project Proposal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0B786B-56E7-D8D3-23C6-C8A6F07763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3350" marR="142875" algn="just" fontAlgn="base"/>
            <a:r>
              <a:rPr lang="en-GB" sz="2800" dirty="0">
                <a:latin typeface="Arial" panose="020B0604020202020204" pitchFamily="34" charset="0"/>
                <a:ea typeface="DengXian Light" panose="02010600030101010101" pitchFamily="2" charset="-122"/>
              </a:rPr>
              <a:t>Using the template provided, y</a:t>
            </a:r>
            <a:r>
              <a:rPr lang="en-GB" sz="2800" dirty="0"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ou will need to submit a </a:t>
            </a:r>
            <a:r>
              <a:rPr lang="en-GB" sz="28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1000-word proposal </a:t>
            </a:r>
            <a:r>
              <a:rPr lang="en-GB" sz="2800" dirty="0"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for the topic you have chosen to research</a:t>
            </a:r>
          </a:p>
          <a:p>
            <a:pPr marL="133350" marR="142875" algn="just" fontAlgn="base"/>
            <a:r>
              <a:rPr lang="en-GB" sz="2800" dirty="0">
                <a:latin typeface="Arial" panose="020B0604020202020204" pitchFamily="34" charset="0"/>
                <a:ea typeface="DengXian Light" panose="02010600030101010101" pitchFamily="2" charset="-122"/>
              </a:rPr>
              <a:t>The Research Project form is a </a:t>
            </a:r>
            <a:r>
              <a:rPr lang="en-GB" sz="2800" dirty="0"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formal proposal </a:t>
            </a:r>
            <a:r>
              <a:rPr lang="en-GB" sz="28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justifying your choice </a:t>
            </a:r>
            <a:r>
              <a:rPr lang="en-GB" sz="2800" dirty="0"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of research project. </a:t>
            </a:r>
          </a:p>
          <a:p>
            <a:pPr marL="133350" marR="142875" algn="just" fontAlgn="base"/>
            <a:r>
              <a:rPr lang="en-GB" sz="2800" dirty="0">
                <a:latin typeface="Arial" panose="020B0604020202020204" pitchFamily="34" charset="0"/>
                <a:ea typeface="DengXian Light" panose="02010600030101010101" pitchFamily="2" charset="-122"/>
              </a:rPr>
              <a:t>It will include </a:t>
            </a:r>
            <a:r>
              <a:rPr lang="en-GB" sz="2800" dirty="0"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relevant </a:t>
            </a:r>
            <a:r>
              <a:rPr lang="en-GB" sz="28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research methods </a:t>
            </a:r>
            <a:r>
              <a:rPr lang="en-GB" sz="2800" dirty="0"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and </a:t>
            </a:r>
            <a:r>
              <a:rPr lang="en-GB" sz="28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appropriate questions for further investigation</a:t>
            </a:r>
            <a:r>
              <a:rPr lang="en-GB" sz="2800" dirty="0"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. </a:t>
            </a:r>
          </a:p>
          <a:p>
            <a:pPr marL="0" marR="142875" indent="0" algn="just" fontAlgn="base">
              <a:buNone/>
            </a:pPr>
            <a:endParaRPr lang="en-GB" sz="2800" dirty="0">
              <a:effectLst/>
              <a:latin typeface="Arial" panose="020B0604020202020204" pitchFamily="34" charset="0"/>
              <a:ea typeface="DengXian Light" panose="02010600030101010101" pitchFamily="2" charset="-12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60459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F0744-F2A2-4CE2-F335-AECBD4D4F7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Proposal form</a:t>
            </a:r>
          </a:p>
        </p:txBody>
      </p:sp>
      <p:pic>
        <p:nvPicPr>
          <p:cNvPr id="4" name="Content Placeholder 3" descr="A blue square with white text&#10;&#10;Description automatically generated">
            <a:extLst>
              <a:ext uri="{FF2B5EF4-FFF2-40B4-BE49-F238E27FC236}">
                <a16:creationId xmlns:a16="http://schemas.microsoft.com/office/drawing/2014/main" id="{064C042B-408A-3F37-900F-EEE5891B57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39340" y="1323808"/>
            <a:ext cx="6665319" cy="259265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B8F60D-EE24-FC70-5138-7AA93A7E9C25}"/>
              </a:ext>
            </a:extLst>
          </p:cNvPr>
          <p:cNvSpPr txBox="1"/>
          <p:nvPr/>
        </p:nvSpPr>
        <p:spPr>
          <a:xfrm>
            <a:off x="465263" y="3776218"/>
            <a:ext cx="8668371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GB" sz="3000" dirty="0">
                <a:cs typeface="Arial"/>
              </a:rPr>
              <a:t>Look at the template</a:t>
            </a:r>
            <a:r>
              <a:rPr lang="en-US" sz="3000" dirty="0">
                <a:cs typeface="Arial"/>
              </a:rPr>
              <a:t>​ (Moodle and Teams)</a:t>
            </a:r>
          </a:p>
          <a:p>
            <a:pPr marL="228600" indent="-228600">
              <a:buFont typeface=""/>
              <a:buChar char="•"/>
            </a:pPr>
            <a:r>
              <a:rPr lang="en-GB" sz="3000" dirty="0">
                <a:cs typeface="Arial"/>
              </a:rPr>
              <a:t>At this stage, the title needs to be an indicative title only. Consider L6 vocab, e.g. 'Evaluate', 'Critically analyse', 'Synthesise'</a:t>
            </a:r>
          </a:p>
        </p:txBody>
      </p:sp>
    </p:spTree>
    <p:extLst>
      <p:ext uri="{BB962C8B-B14F-4D97-AF65-F5344CB8AC3E}">
        <p14:creationId xmlns:p14="http://schemas.microsoft.com/office/powerpoint/2010/main" val="1908945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F16F12C2-801B-8D9C-D104-B2B69BA00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the main aim of your research?</a:t>
            </a:r>
          </a:p>
        </p:txBody>
      </p:sp>
      <p:pic>
        <p:nvPicPr>
          <p:cNvPr id="4" name="Content Placeholder 3" descr="A blue rectangles with white text&#10;&#10;Description automatically generated">
            <a:extLst>
              <a:ext uri="{FF2B5EF4-FFF2-40B4-BE49-F238E27FC236}">
                <a16:creationId xmlns:a16="http://schemas.microsoft.com/office/drawing/2014/main" id="{2005B884-5E3C-3202-209A-3AE797938E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95248" y="1519586"/>
            <a:ext cx="6753504" cy="2062897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074668-27E9-9D8B-336A-B0DEFF6B8B28}"/>
              </a:ext>
            </a:extLst>
          </p:cNvPr>
          <p:cNvSpPr txBox="1"/>
          <p:nvPr/>
        </p:nvSpPr>
        <p:spPr>
          <a:xfrm>
            <a:off x="4608" y="3430727"/>
            <a:ext cx="9048412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cs typeface="Arial"/>
              </a:rPr>
              <a:t>Aim: what is your overall purpose</a:t>
            </a:r>
            <a:r>
              <a:rPr lang="en-GB" sz="2400" dirty="0">
                <a:solidFill>
                  <a:srgbClr val="FF0000"/>
                </a:solidFill>
                <a:cs typeface="Arial"/>
              </a:rPr>
              <a:t> </a:t>
            </a:r>
            <a:r>
              <a:rPr lang="en-GB" sz="2400" dirty="0">
                <a:cs typeface="Arial"/>
              </a:rPr>
              <a:t>for conducting this research?​</a:t>
            </a:r>
            <a:r>
              <a:rPr lang="en-GB" sz="2400" dirty="0">
                <a:solidFill>
                  <a:srgbClr val="000000"/>
                </a:solidFill>
                <a:cs typeface="Arial"/>
              </a:rPr>
              <a:t> </a:t>
            </a:r>
            <a:r>
              <a:rPr lang="en-GB" sz="2400" dirty="0">
                <a:solidFill>
                  <a:srgbClr val="1F1F1F"/>
                </a:solidFill>
                <a:highlight>
                  <a:srgbClr val="FFFFFF"/>
                </a:highlight>
                <a:cs typeface="Arial"/>
              </a:rPr>
              <a:t>e.g. it could be </a:t>
            </a:r>
            <a:endParaRPr lang="en-US" sz="2400">
              <a:solidFill>
                <a:srgbClr val="000000"/>
              </a:solidFill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1F1F1F"/>
                </a:solidFill>
                <a:highlight>
                  <a:srgbClr val="FFFFFF"/>
                </a:highlight>
                <a:cs typeface="Arial"/>
              </a:rPr>
              <a:t>To add to the knowledge in the area</a:t>
            </a:r>
            <a:endParaRPr lang="en-US" sz="2400" dirty="0">
              <a:solidFill>
                <a:srgbClr val="000000"/>
              </a:solidFill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1F1F1F"/>
                </a:solidFill>
                <a:highlight>
                  <a:srgbClr val="FFFFFF"/>
                </a:highlight>
                <a:cs typeface="Arial"/>
              </a:rPr>
              <a:t>To address an existing gap in the knowledge</a:t>
            </a:r>
            <a:endParaRPr lang="en-US" dirty="0">
              <a:solidFill>
                <a:srgbClr val="000000"/>
              </a:solidFill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1F1F1F"/>
                </a:solidFill>
                <a:highlight>
                  <a:srgbClr val="FFFFFF"/>
                </a:highlight>
                <a:cs typeface="Arial"/>
              </a:rPr>
              <a:t>To devise and test a solution to an existing problem</a:t>
            </a:r>
            <a:r>
              <a:rPr lang="en-GB" sz="3000" dirty="0">
                <a:solidFill>
                  <a:srgbClr val="1F1F1F"/>
                </a:solidFill>
                <a:highlight>
                  <a:srgbClr val="FFFFFF"/>
                </a:highlight>
                <a:cs typeface="Arial"/>
              </a:rPr>
              <a:t>.</a:t>
            </a:r>
            <a:r>
              <a:rPr lang="en-GB" sz="3000" dirty="0">
                <a:cs typeface="Arial"/>
              </a:rPr>
              <a:t>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3401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598DD4D1-0E79-2BEF-2322-72CED35E5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  <a:latin typeface="Arial"/>
                <a:cs typeface="Arial"/>
              </a:rPr>
              <a:t>Research questions give your project </a:t>
            </a:r>
            <a:br>
              <a:rPr lang="en-GB" sz="2800" b="1" dirty="0">
                <a:solidFill>
                  <a:srgbClr val="FF0000"/>
                </a:solidFill>
                <a:latin typeface="Arial"/>
                <a:cs typeface="Arial"/>
              </a:rPr>
            </a:br>
            <a:r>
              <a:rPr lang="en-GB" sz="2800" b="1" dirty="0">
                <a:solidFill>
                  <a:srgbClr val="FF0000"/>
                </a:solidFill>
                <a:latin typeface="Arial"/>
                <a:cs typeface="Arial"/>
              </a:rPr>
              <a:t>a clear focus</a:t>
            </a:r>
            <a:endParaRPr lang="en-US" sz="2800" dirty="0"/>
          </a:p>
        </p:txBody>
      </p:sp>
      <p:pic>
        <p:nvPicPr>
          <p:cNvPr id="4" name="Content Placeholder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687E07F8-3C20-BEB4-A462-9A6197E06C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86692" y="1600201"/>
            <a:ext cx="3779615" cy="3989040"/>
          </a:xfrm>
          <a:noFill/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B7061DFD-5879-B3A3-2BEF-439DC2C922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sz="2700" dirty="0">
                <a:solidFill>
                  <a:srgbClr val="1F1F1F"/>
                </a:solidFill>
                <a:highlight>
                  <a:srgbClr val="FFFFFF"/>
                </a:highlight>
                <a:latin typeface="Arial"/>
                <a:cs typeface="Arial"/>
              </a:rPr>
              <a:t>Your choice of research questions (1,2 &amp; 3) should:</a:t>
            </a:r>
            <a:endParaRPr lang="en-US" sz="2700">
              <a:latin typeface="Arial"/>
              <a:cs typeface="Arial"/>
            </a:endParaRPr>
          </a:p>
          <a:p>
            <a:r>
              <a:rPr lang="en-GB" sz="2700" dirty="0">
                <a:solidFill>
                  <a:srgbClr val="1F1F1F"/>
                </a:solidFill>
                <a:highlight>
                  <a:srgbClr val="FFFFFF"/>
                </a:highlight>
                <a:latin typeface="Arial"/>
                <a:cs typeface="Arial"/>
              </a:rPr>
              <a:t>Be </a:t>
            </a:r>
            <a:r>
              <a:rPr lang="en-GB" sz="2700" dirty="0">
                <a:solidFill>
                  <a:srgbClr val="FF0000"/>
                </a:solidFill>
                <a:highlight>
                  <a:srgbClr val="FFFFFF"/>
                </a:highlight>
                <a:latin typeface="Arial"/>
                <a:cs typeface="Arial"/>
              </a:rPr>
              <a:t>clear and provide specific information </a:t>
            </a:r>
            <a:r>
              <a:rPr lang="en-GB" sz="2700" dirty="0">
                <a:solidFill>
                  <a:srgbClr val="1F1F1F"/>
                </a:solidFill>
                <a:highlight>
                  <a:srgbClr val="FFFFFF"/>
                </a:highlight>
                <a:latin typeface="Arial"/>
                <a:cs typeface="Arial"/>
              </a:rPr>
              <a:t>so readers can easily understand the purpose of your project</a:t>
            </a:r>
            <a:endParaRPr lang="en-US" sz="2700" dirty="0">
              <a:latin typeface="Arial"/>
              <a:cs typeface="Arial"/>
            </a:endParaRPr>
          </a:p>
          <a:p>
            <a:r>
              <a:rPr lang="en-GB" sz="2700" dirty="0">
                <a:solidFill>
                  <a:srgbClr val="1F1F1F"/>
                </a:solidFill>
                <a:highlight>
                  <a:srgbClr val="FFFFFF"/>
                </a:highlight>
                <a:latin typeface="Arial"/>
                <a:cs typeface="Arial"/>
              </a:rPr>
              <a:t>Be </a:t>
            </a:r>
            <a:r>
              <a:rPr lang="en-GB" sz="2700" dirty="0">
                <a:solidFill>
                  <a:srgbClr val="FF0000"/>
                </a:solidFill>
                <a:highlight>
                  <a:srgbClr val="FFFFFF"/>
                </a:highlight>
                <a:latin typeface="Arial"/>
                <a:cs typeface="Arial"/>
              </a:rPr>
              <a:t>focused</a:t>
            </a:r>
            <a:r>
              <a:rPr lang="en-GB" sz="2700" dirty="0">
                <a:solidFill>
                  <a:srgbClr val="1F1F1F"/>
                </a:solidFill>
                <a:highlight>
                  <a:srgbClr val="FFFFFF"/>
                </a:highlight>
                <a:latin typeface="Arial"/>
                <a:cs typeface="Arial"/>
              </a:rPr>
              <a:t> in their scope and narrow enough to be addressed in the space allowed in an 8000 essay.</a:t>
            </a:r>
            <a:endParaRPr lang="en-US" sz="2700" dirty="0">
              <a:latin typeface="Arial"/>
              <a:cs typeface="Arial"/>
            </a:endParaRPr>
          </a:p>
          <a:p>
            <a:r>
              <a:rPr lang="en-GB" sz="2700" dirty="0">
                <a:solidFill>
                  <a:srgbClr val="1F1F1F"/>
                </a:solidFill>
                <a:highlight>
                  <a:srgbClr val="FFFFFF"/>
                </a:highlight>
                <a:latin typeface="Arial"/>
                <a:cs typeface="Arial"/>
              </a:rPr>
              <a:t>Be </a:t>
            </a:r>
            <a:r>
              <a:rPr lang="en-GB" sz="2700" dirty="0">
                <a:solidFill>
                  <a:srgbClr val="FF0000"/>
                </a:solidFill>
                <a:highlight>
                  <a:srgbClr val="FFFFFF"/>
                </a:highlight>
                <a:latin typeface="Arial"/>
                <a:cs typeface="Arial"/>
              </a:rPr>
              <a:t>relevant and concise </a:t>
            </a:r>
            <a:r>
              <a:rPr lang="en-GB" sz="2700" dirty="0">
                <a:solidFill>
                  <a:srgbClr val="1F1F1F"/>
                </a:solidFill>
                <a:highlight>
                  <a:srgbClr val="FFFFFF"/>
                </a:highlight>
                <a:latin typeface="Arial"/>
                <a:cs typeface="Arial"/>
              </a:rPr>
              <a:t>and express your main ideas in as few words as possible.</a:t>
            </a:r>
            <a:endParaRPr lang="en-US" sz="2700" dirty="0">
              <a:latin typeface="Arial"/>
              <a:cs typeface="Arial"/>
            </a:endParaRPr>
          </a:p>
          <a:p>
            <a:endParaRPr lang="en-GB" sz="2700" dirty="0">
              <a:solidFill>
                <a:srgbClr val="1F1F1F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4595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959A-C9C6-30B3-46D5-3B6C33E87E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Proposal</a:t>
            </a:r>
          </a:p>
        </p:txBody>
      </p:sp>
      <p:pic>
        <p:nvPicPr>
          <p:cNvPr id="5" name="Content Placeholder 4" descr="A blue background with white text&#10;&#10;Description automatically generated">
            <a:extLst>
              <a:ext uri="{FF2B5EF4-FFF2-40B4-BE49-F238E27FC236}">
                <a16:creationId xmlns:a16="http://schemas.microsoft.com/office/drawing/2014/main" id="{3BE26912-652E-925C-DC74-97110ADF53C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1459246"/>
            <a:ext cx="4076806" cy="332216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8F0EB3-0D63-90F6-7AAF-D251ADE9ECF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/>
              <a:t>Include a brief background to the subject</a:t>
            </a:r>
          </a:p>
          <a:p>
            <a:r>
              <a:rPr lang="en-US" dirty="0"/>
              <a:t>Provide the current context (why is this an important area?)</a:t>
            </a:r>
          </a:p>
          <a:p>
            <a:r>
              <a:rPr lang="en-US" dirty="0"/>
              <a:t>Identify the key research in this field. </a:t>
            </a:r>
          </a:p>
          <a:p>
            <a:r>
              <a:rPr lang="en-US" dirty="0"/>
              <a:t>You will use this information in your literature review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6690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F1C83-39B4-879E-D12F-3F892D0A0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 the section 'Notes'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A45C0-7A7E-60B0-3C19-B163C94AE06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1400" b="1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What previous research has already been done on this topic?</a:t>
            </a:r>
            <a:r>
              <a:rPr lang="en-GB" sz="1400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 </a:t>
            </a:r>
            <a:endParaRPr lang="en-US" sz="1400">
              <a:solidFill>
                <a:srgbClr val="0070C0"/>
              </a:solidFill>
              <a:latin typeface="Calibri"/>
              <a:ea typeface="Calibri"/>
              <a:cs typeface="Arial"/>
            </a:endParaRPr>
          </a:p>
          <a:p>
            <a:r>
              <a:rPr lang="en-GB" sz="1400" b="1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Who did it, when and perhaps why?</a:t>
            </a:r>
            <a:r>
              <a:rPr lang="en-GB" sz="1400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 </a:t>
            </a:r>
            <a:endParaRPr lang="en-US" sz="1400">
              <a:solidFill>
                <a:srgbClr val="0070C0"/>
              </a:solidFill>
              <a:latin typeface="Calibri"/>
              <a:ea typeface="Calibri"/>
              <a:cs typeface="Arial"/>
            </a:endParaRPr>
          </a:p>
          <a:p>
            <a:r>
              <a:rPr lang="en-GB" sz="1400" b="1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What conclusions did previous researchers reach?</a:t>
            </a:r>
            <a:r>
              <a:rPr lang="en-GB" sz="1400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 </a:t>
            </a:r>
            <a:endParaRPr lang="en-US" sz="1400">
              <a:solidFill>
                <a:srgbClr val="0070C0"/>
              </a:solidFill>
              <a:latin typeface="Calibri"/>
              <a:ea typeface="Calibri"/>
              <a:cs typeface="Arial"/>
            </a:endParaRPr>
          </a:p>
          <a:p>
            <a:r>
              <a:rPr lang="en-GB" sz="1400" b="1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How relevant are these conclusions today generally and for your own research?</a:t>
            </a:r>
            <a:r>
              <a:rPr lang="en-GB" sz="1400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 </a:t>
            </a:r>
            <a:endParaRPr lang="en-US" sz="1400">
              <a:solidFill>
                <a:srgbClr val="0070C0"/>
              </a:solidFill>
              <a:latin typeface="Calibri"/>
              <a:ea typeface="Calibri"/>
              <a:cs typeface="Arial"/>
            </a:endParaRPr>
          </a:p>
          <a:p>
            <a:r>
              <a:rPr lang="en-GB" sz="1400" b="1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How will your research build on previous research?  How is it similar or different?</a:t>
            </a:r>
            <a:r>
              <a:rPr lang="en-GB" sz="1400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 </a:t>
            </a:r>
            <a:endParaRPr lang="en-US" sz="1400">
              <a:solidFill>
                <a:srgbClr val="0070C0"/>
              </a:solidFill>
              <a:latin typeface="Calibri"/>
              <a:ea typeface="Calibri"/>
              <a:cs typeface="Arial"/>
            </a:endParaRPr>
          </a:p>
          <a:p>
            <a:r>
              <a:rPr lang="en-GB" sz="1400" b="1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What theories, models or practices are particularly relevant to prepare or analyse your research topic and findings?</a:t>
            </a:r>
            <a:r>
              <a:rPr lang="en-GB" sz="1400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 </a:t>
            </a:r>
            <a:endParaRPr lang="en-US" sz="1400">
              <a:solidFill>
                <a:srgbClr val="0070C0"/>
              </a:solidFill>
              <a:latin typeface="Calibri"/>
              <a:ea typeface="Calibri"/>
              <a:cs typeface="Arial"/>
            </a:endParaRPr>
          </a:p>
          <a:p>
            <a:r>
              <a:rPr lang="en-GB" sz="1400" b="1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How has previous research influenced your own intended research methodology and methods?</a:t>
            </a:r>
            <a:r>
              <a:rPr lang="en-GB" sz="1400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 </a:t>
            </a:r>
            <a:endParaRPr lang="en-US" sz="1400" dirty="0">
              <a:solidFill>
                <a:srgbClr val="0070C0"/>
              </a:solidFill>
              <a:latin typeface="Calibri"/>
              <a:ea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5939C8-515E-497B-2F07-269FE334F4F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>
                <a:ea typeface="+mn-lt"/>
                <a:cs typeface="+mn-lt"/>
              </a:rPr>
              <a:t>If you have been able to start your reading &amp; research, use the information you have noted on a literature matrix.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966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1B3DD-E064-FC9C-19D2-C8DEA84A0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Methodology: </a:t>
            </a:r>
            <a:br>
              <a:rPr lang="en-US" dirty="0"/>
            </a:br>
            <a:r>
              <a:rPr lang="en-US" dirty="0"/>
              <a:t>Primary data or Secondary data?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BF279102-F814-A7E7-C269-6B17D771357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1883349"/>
            <a:ext cx="4038600" cy="3422743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CC79F4-DB49-2906-56FE-2E372C87786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2400" dirty="0">
                <a:latin typeface="Arial"/>
                <a:cs typeface="Arial"/>
              </a:rPr>
              <a:t>The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collection of primary data is optional </a:t>
            </a:r>
            <a:r>
              <a:rPr lang="en-GB" sz="2400" dirty="0">
                <a:latin typeface="Arial"/>
                <a:cs typeface="Arial"/>
              </a:rPr>
              <a:t>as part of this project.</a:t>
            </a:r>
            <a:endParaRPr lang="en-US" sz="240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If you choose to do so, you will need to seek the guidance of your tutor regarding the relevant ethical considerations. </a:t>
            </a:r>
            <a:endParaRPr lang="en-US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Using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secondary data means exploring information and data from existing documents and previous research</a:t>
            </a:r>
            <a:endParaRPr lang="en-US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This methodology is referred to as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‘Desktop research</a:t>
            </a:r>
            <a:r>
              <a:rPr lang="en-GB" sz="2400" dirty="0">
                <a:latin typeface="Arial"/>
                <a:cs typeface="Arial"/>
              </a:rPr>
              <a:t>’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50376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54DA5-F6F7-4E93-BA6B-85492581B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Independent Project ECGE6003P</a:t>
            </a:r>
            <a:br>
              <a:rPr lang="en-GB" dirty="0"/>
            </a:br>
            <a:r>
              <a:rPr lang="en-GB" sz="2700" b="1" dirty="0">
                <a:solidFill>
                  <a:srgbClr val="FF0000"/>
                </a:solidFill>
              </a:rPr>
              <a:t>You will need to work on this Project throughout the year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F5404-2178-4A2C-AEE0-5C8A3EB7A5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Some important dates for your diary: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20 October 2025</a:t>
            </a:r>
            <a:r>
              <a:rPr lang="en-GB" dirty="0"/>
              <a:t>: Attend session on completing the Ethics form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01 December 2025</a:t>
            </a:r>
            <a:r>
              <a:rPr lang="en-GB" dirty="0"/>
              <a:t>: Share your completed </a:t>
            </a:r>
            <a:r>
              <a:rPr lang="en-GB" dirty="0">
                <a:solidFill>
                  <a:srgbClr val="FF0000"/>
                </a:solidFill>
              </a:rPr>
              <a:t>Research Proposal </a:t>
            </a:r>
            <a:r>
              <a:rPr lang="en-GB" dirty="0"/>
              <a:t>and </a:t>
            </a:r>
            <a:r>
              <a:rPr lang="en-GB" dirty="0">
                <a:solidFill>
                  <a:srgbClr val="FF0000"/>
                </a:solidFill>
              </a:rPr>
              <a:t>Ethics form </a:t>
            </a:r>
            <a:r>
              <a:rPr lang="en-GB" dirty="0"/>
              <a:t>with your tutor by this date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13 April 2026</a:t>
            </a:r>
            <a:r>
              <a:rPr lang="en-GB" dirty="0"/>
              <a:t>: Attend session on completing the Academic Poster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10 May 2026</a:t>
            </a:r>
            <a:r>
              <a:rPr lang="en-GB" dirty="0"/>
              <a:t>: Submit your completed </a:t>
            </a:r>
            <a:r>
              <a:rPr lang="en-GB" dirty="0">
                <a:solidFill>
                  <a:srgbClr val="FF0000"/>
                </a:solidFill>
              </a:rPr>
              <a:t>Independent Project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4108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Calibri"/>
                <a:ea typeface="Calibri"/>
                <a:cs typeface="Calibri"/>
              </a:rPr>
              <a:t>Cottrell, S. (2013). </a:t>
            </a:r>
            <a:r>
              <a:rPr lang="en-GB" altLang="cy-GB" sz="2000" i="1" kern="0" dirty="0">
                <a:solidFill>
                  <a:srgbClr val="000000"/>
                </a:solidFill>
                <a:latin typeface="Calibri"/>
                <a:ea typeface="ＭＳ Ｐゴシック"/>
                <a:cs typeface="Calibri"/>
              </a:rPr>
              <a:t>The Study Skills Handbook. </a:t>
            </a:r>
            <a:r>
              <a:rPr lang="en-GB" altLang="cy-GB" sz="2000" kern="0" dirty="0">
                <a:solidFill>
                  <a:srgbClr val="000000"/>
                </a:solidFill>
                <a:latin typeface="Calibri"/>
                <a:ea typeface="ＭＳ Ｐゴシック"/>
                <a:cs typeface="Calibri"/>
              </a:rPr>
              <a:t>(4</a:t>
            </a:r>
            <a:r>
              <a:rPr lang="en-GB" altLang="cy-GB" sz="2000" kern="0" baseline="30000" dirty="0">
                <a:solidFill>
                  <a:srgbClr val="000000"/>
                </a:solidFill>
                <a:latin typeface="Calibri"/>
                <a:ea typeface="ＭＳ Ｐゴシック"/>
                <a:cs typeface="Calibri"/>
              </a:rPr>
              <a:t>th</a:t>
            </a:r>
            <a:r>
              <a:rPr lang="en-GB" altLang="cy-GB" sz="2000" kern="0" dirty="0">
                <a:solidFill>
                  <a:srgbClr val="000000"/>
                </a:solidFill>
                <a:latin typeface="Calibri"/>
                <a:ea typeface="ＭＳ Ｐゴシック"/>
                <a:cs typeface="Calibri"/>
              </a:rPr>
              <a:t> ed). Hampshire: Palgrave Macmillan.</a:t>
            </a:r>
            <a:endParaRPr lang="en-GB" sz="2000">
              <a:latin typeface="Calibri"/>
              <a:ea typeface="ＭＳ Ｐゴシック"/>
              <a:cs typeface="Calibri"/>
            </a:endParaRPr>
          </a:p>
          <a:p>
            <a:pPr marL="0" indent="0">
              <a:buNone/>
            </a:pPr>
            <a:r>
              <a:rPr lang="en-GB" sz="2000" err="1">
                <a:latin typeface="Calibri"/>
                <a:ea typeface="Calibri"/>
                <a:cs typeface="Calibri"/>
              </a:rPr>
              <a:t>RescueTime</a:t>
            </a:r>
            <a:r>
              <a:rPr lang="en-GB" sz="2000" dirty="0">
                <a:latin typeface="Calibri"/>
                <a:ea typeface="Calibri"/>
                <a:cs typeface="Calibri"/>
              </a:rPr>
              <a:t> (2019) Time Management for Students. Available at </a:t>
            </a:r>
            <a:r>
              <a:rPr lang="en-GB" sz="2000" dirty="0">
                <a:latin typeface="Calibri"/>
                <a:ea typeface="Calibri"/>
                <a:cs typeface="Calibri"/>
                <a:hlinkClick r:id="rId2"/>
              </a:rPr>
              <a:t>https://blog.rescuetime.com/time-management-for-students/</a:t>
            </a:r>
            <a:r>
              <a:rPr lang="en-GB" sz="2000" dirty="0">
                <a:latin typeface="Calibri"/>
                <a:ea typeface="Calibri"/>
                <a:cs typeface="Calibri"/>
              </a:rPr>
              <a:t>   (Last accessed 20.08.2024) </a:t>
            </a:r>
          </a:p>
          <a:p>
            <a:pPr marL="0" indent="0">
              <a:buNone/>
            </a:pPr>
            <a:r>
              <a:rPr lang="en-GB" sz="2000" err="1">
                <a:latin typeface="Calibri"/>
                <a:ea typeface="Calibri"/>
                <a:cs typeface="Calibri"/>
              </a:rPr>
              <a:t>Technische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Universitaet</a:t>
            </a:r>
            <a:r>
              <a:rPr lang="en-GB" sz="2000" dirty="0">
                <a:latin typeface="Calibri"/>
                <a:ea typeface="Calibri"/>
                <a:cs typeface="Calibri"/>
              </a:rPr>
              <a:t> Darmstadt (2012). Dealing with Distractions at your Workplace. Available at </a:t>
            </a:r>
            <a:r>
              <a:rPr lang="en-GB" sz="2000" dirty="0">
                <a:latin typeface="Calibri"/>
                <a:ea typeface="Calibri"/>
                <a:cs typeface="Calibri"/>
                <a:hlinkClick r:id="rId3"/>
              </a:rPr>
              <a:t>https://www.slideshare.net/slideshow/dealing-with-distractions-13540433/13540433</a:t>
            </a:r>
            <a:r>
              <a:rPr lang="en-GB" sz="2000" dirty="0">
                <a:latin typeface="Calibri"/>
                <a:ea typeface="Calibri"/>
                <a:cs typeface="Calibri"/>
              </a:rPr>
              <a:t>  (Last accessed 20.08.2024)</a:t>
            </a:r>
          </a:p>
        </p:txBody>
      </p:sp>
    </p:spTree>
    <p:extLst>
      <p:ext uri="{BB962C8B-B14F-4D97-AF65-F5344CB8AC3E}">
        <p14:creationId xmlns:p14="http://schemas.microsoft.com/office/powerpoint/2010/main" val="826543747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9a8f111-f499-48a8-b724-064b0d7e51ee" xsi:nil="true"/>
    <lcf76f155ced4ddcb4097134ff3c332f xmlns="9f8b6bd3-658c-499b-a11d-eb1fd1b1a001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45A90D4AF1594DA85FD2E0F7B5AA8E" ma:contentTypeVersion="12" ma:contentTypeDescription="Create a new document." ma:contentTypeScope="" ma:versionID="d4af350b33b104fbc4c9327c43d70906">
  <xsd:schema xmlns:xsd="http://www.w3.org/2001/XMLSchema" xmlns:xs="http://www.w3.org/2001/XMLSchema" xmlns:p="http://schemas.microsoft.com/office/2006/metadata/properties" xmlns:ns2="9f8b6bd3-658c-499b-a11d-eb1fd1b1a001" xmlns:ns3="d9a8f111-f499-48a8-b724-064b0d7e51ee" targetNamespace="http://schemas.microsoft.com/office/2006/metadata/properties" ma:root="true" ma:fieldsID="d495ef9186fd2eb41404d8f70323b77b" ns2:_="" ns3:_="">
    <xsd:import namespace="9f8b6bd3-658c-499b-a11d-eb1fd1b1a001"/>
    <xsd:import namespace="d9a8f111-f499-48a8-b724-064b0d7e51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b6bd3-658c-499b-a11d-eb1fd1b1a0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a8f111-f499-48a8-b724-064b0d7e51ee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620d245a-018d-4075-ac76-a15507827afe}" ma:internalName="TaxCatchAll" ma:showField="CatchAllData" ma:web="d9a8f111-f499-48a8-b724-064b0d7e51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211f9404-bca0-4bcf-9c1d-965ccb6f8d2d"/>
    <ds:schemaRef ds:uri="http://www.w3.org/XML/1998/namespace"/>
    <ds:schemaRef ds:uri="http://purl.org/dc/dcmitype/"/>
    <ds:schemaRef ds:uri="d9a8f111-f499-48a8-b724-064b0d7e51ee"/>
    <ds:schemaRef ds:uri="9f8b6bd3-658c-499b-a11d-eb1fd1b1a001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D479D6A-81F3-41EC-83D9-C9DA4B7AF2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f8b6bd3-658c-499b-a11d-eb1fd1b1a001"/>
    <ds:schemaRef ds:uri="d9a8f111-f499-48a8-b724-064b0d7e51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1139</Words>
  <Application>Microsoft Office PowerPoint</Application>
  <PresentationFormat>On-screen Show (4:3)</PresentationFormat>
  <Paragraphs>116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Myriad Pro</vt:lpstr>
      <vt:lpstr>Arial</vt:lpstr>
      <vt:lpstr>Calibri</vt:lpstr>
      <vt:lpstr>Century Gothic</vt:lpstr>
      <vt:lpstr>Garamond</vt:lpstr>
      <vt:lpstr>20140311PresentationUWTSDTemplate</vt:lpstr>
      <vt:lpstr>SavonVTI</vt:lpstr>
      <vt:lpstr>Time management</vt:lpstr>
      <vt:lpstr>ECGE6003P 2025-26</vt:lpstr>
      <vt:lpstr>Let’s start with time management: Why this is important……</vt:lpstr>
      <vt:lpstr>Time Management</vt:lpstr>
      <vt:lpstr>Dealing with distractions whilst studying</vt:lpstr>
      <vt:lpstr>What are Distractions?</vt:lpstr>
      <vt:lpstr>Internal Distractions Pay attention to personal needs</vt:lpstr>
      <vt:lpstr>External Distractions Be aware of your environment</vt:lpstr>
      <vt:lpstr> Apply time management techniques </vt:lpstr>
      <vt:lpstr>Writing your  Research Project Proposal</vt:lpstr>
      <vt:lpstr>Research Proposal form</vt:lpstr>
      <vt:lpstr>What is the main aim of your research?</vt:lpstr>
      <vt:lpstr>Research questions give your project  a clear focus</vt:lpstr>
      <vt:lpstr>Research Proposal</vt:lpstr>
      <vt:lpstr>In the section 'Notes'</vt:lpstr>
      <vt:lpstr>Methodology:  Primary data or Secondary data?</vt:lpstr>
      <vt:lpstr> Independent Project ECGE6003P You will need to work on this Project throughout the year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Sue Ainsworth</cp:lastModifiedBy>
  <cp:revision>254</cp:revision>
  <dcterms:created xsi:type="dcterms:W3CDTF">2015-04-14T15:21:28Z</dcterms:created>
  <dcterms:modified xsi:type="dcterms:W3CDTF">2025-08-31T05:33:52Z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0x0101004645A90D4AF1594DA85FD2E0F7B5AA8E</vt:lpwstr>
  </property>
</Properties>
</file>