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9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466"/>
    <p:restoredTop sz="94660"/>
  </p:normalViewPr>
  <p:slideViewPr>
    <p:cSldViewPr snapToGrid="0">
      <p:cViewPr varScale="1">
        <p:scale>
          <a:sx n="59" d="100"/>
          <a:sy n="59" d="100"/>
        </p:scale>
        <p:origin x="106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1AAB46-60F2-3C2C-E99F-00D44BC2B3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3E0B5FE-1604-30D0-7BD6-389384F636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429A21-476B-D070-11D4-400F1FEDC7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67E459-A640-F741-A869-6A08BEE25141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5003EA-FD67-A68A-D987-6A3886B18D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7A19DF-72CC-6201-9BAF-3D72617417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1AE18-6832-9148-A6EB-10A1C04DC7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42990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AFD18-4FBA-8202-36AA-1A25E2E9F5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CD2CDA-E807-B86E-5843-A8D4EC87AB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59F135-2C3D-CDD3-D58F-BF302D5B29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67E459-A640-F741-A869-6A08BEE25141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0BF14C-D50A-1393-CCB0-DA6502B7DB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0BD1C9-FF5E-CD02-466D-F6BF062666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1AE18-6832-9148-A6EB-10A1C04DC7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93249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811261-E1B6-E569-F528-531B052C36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364BEC-D06B-95FE-A1EC-FEE22EE8DB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755915-6573-079A-BAD9-0DE5EF2A4D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67E459-A640-F741-A869-6A08BEE25141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B71A06-598E-DA5A-0068-1883B8A920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0173BF-7F71-67F4-FF0F-69707DE7F3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1AE18-6832-9148-A6EB-10A1C04DC7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10511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EC1FFE-365D-FD17-7181-A629285FB7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4FD6F5-D7AD-6ACC-403C-83AF49B86A8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9C9B096-8E82-8C81-A139-49F220B0563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02D03CC-3E74-6AB5-E254-4F72A55A78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67E459-A640-F741-A869-6A08BEE25141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5022B01-C038-9326-1DE3-40B9614D25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8D7DC3-0328-7EC6-D2F7-699DF93895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1AE18-6832-9148-A6EB-10A1C04DC7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67706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DB9D7F-9B26-2317-6F6A-B3B7345136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8D1CD15-15B0-E80E-76F2-E1518081A8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F8A48F2-3091-FDEA-1C2C-4E834AD2D1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A74E182-3A8F-B4E6-F294-6FCA00C33E1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6C93B94-56C3-99D8-3737-90ECD0AA6FD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EFA775B-3B69-412B-095B-52EB7A492A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67E459-A640-F741-A869-6A08BEE25141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8C07543-079F-85AB-B130-598BEEE789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92FBA09-A63D-E046-86B2-C73010474C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1AE18-6832-9148-A6EB-10A1C04DC7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67573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E022AB-9A0D-C11E-A793-00EB32CE55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D30FCB-3200-792F-27C9-14CDF5CC8B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67E459-A640-F741-A869-6A08BEE25141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6D57774-C6D1-F967-C52D-4A17B8B83C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A6ADF91-D7D3-09D6-4461-C3C8102564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1AE18-6832-9148-A6EB-10A1C04DC7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91640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6B687D3-D315-CD45-7FC0-2001E48EE3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67E459-A640-F741-A869-6A08BEE25141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CF7F9B2-2BD9-0312-5CEB-E084EB4A5E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56DD9DC-9144-B042-4FAB-59B2E03062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1AE18-6832-9148-A6EB-10A1C04DC7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9608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95B71A-0505-F130-0C02-933914C792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4B6319-6A35-9C4D-CCE1-CA47DA39A9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83CB4AA-F1D7-277B-2028-86DAFE3DB30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0778738-84C6-232E-C746-39897355C8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67E459-A640-F741-A869-6A08BEE25141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F218BFF-79C7-DD6F-8284-3C3F370FA9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38FA97-F7F1-BA2E-4060-4FE689E91F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1AE18-6832-9148-A6EB-10A1C04DC7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23885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751D61-2A25-B457-D704-C779FE3315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70526BA-AB6A-277E-FB8B-421639D72A6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1B33430-4311-2585-D8DC-E054B1BD28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3F4535-268E-AFFA-AF8B-FBF5FE4A60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67E459-A640-F741-A869-6A08BEE25141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756C26-826B-48FC-646B-8D7CA758F1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F453ED-F1B4-4B12-AAD4-918B237DFB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1AE18-6832-9148-A6EB-10A1C04DC7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84915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A09BA6-0FC4-92E9-FFED-44E899F1D3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AE642D5-3CBF-B747-A344-99C8AC1D33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D13359-7714-3081-DDE9-0A3A7D82E8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67E459-A640-F741-A869-6A08BEE25141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788837-E905-9D13-B658-DB7FD339F0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AE1D9E-0EF3-C967-C3C4-A650508C81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1AE18-6832-9148-A6EB-10A1C04DC7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12356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9A84A3A-CCED-EA3A-11D8-A1173734B69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4223D53-5957-9E0D-A2A6-337D1B6AE15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053166-0678-DF06-FC96-55317092E3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67E459-A640-F741-A869-6A08BEE25141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6A274D-EDCD-98D4-12C9-D068948994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1073E6-43EA-DCDF-A1E7-2C7C7F1BD8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1AE18-6832-9148-A6EB-10A1C04DC7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12136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299C38F-EB9C-4232-301C-03F47F0A8C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0B7E54-0BD6-5666-6670-105B85C285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A2A372-1410-DE0A-669B-637F75BF481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67E459-A640-F741-A869-6A08BEE25141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76E00C-A451-D9C6-E540-BD495E5DEC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A7D903-75A0-9B34-3DD5-7B0A3F38938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91AE18-6832-9148-A6EB-10A1C04DC7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80762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5" r:id="rId1"/>
    <p:sldLayoutId id="2147483796" r:id="rId2"/>
    <p:sldLayoutId id="2147483797" r:id="rId3"/>
    <p:sldLayoutId id="2147483798" r:id="rId4"/>
    <p:sldLayoutId id="2147483799" r:id="rId5"/>
    <p:sldLayoutId id="2147483800" r:id="rId6"/>
    <p:sldLayoutId id="2147483801" r:id="rId7"/>
    <p:sldLayoutId id="2147483802" r:id="rId8"/>
    <p:sldLayoutId id="2147483803" r:id="rId9"/>
    <p:sldLayoutId id="2147483804" r:id="rId10"/>
    <p:sldLayoutId id="214748380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C803A9D-938C-965F-4840-848AD92F985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54629" y="2600890"/>
            <a:ext cx="9144000" cy="2764028"/>
          </a:xfrm>
        </p:spPr>
        <p:txBody>
          <a:bodyPr anchor="ctr">
            <a:noAutofit/>
          </a:bodyPr>
          <a:lstStyle/>
          <a:p>
            <a:r>
              <a:rPr lang="en-GB" sz="3200" b="1" i="0" u="none" strike="noStrike" dirty="0">
                <a:effectLst/>
              </a:rPr>
              <a:t>Basil's Bakery: Business Analysis and Sales Problems</a:t>
            </a:r>
            <a:br>
              <a:rPr lang="en-GB" sz="3200" b="1" i="0" u="none" strike="noStrike" dirty="0">
                <a:effectLst/>
              </a:rPr>
            </a:br>
            <a:br>
              <a:rPr lang="en-GB" sz="3200" b="1" dirty="0"/>
            </a:br>
            <a:r>
              <a:rPr lang="en-GB" sz="3200" b="1" dirty="0" err="1"/>
              <a:t>Bartholomen</a:t>
            </a:r>
            <a:r>
              <a:rPr lang="en-GB" sz="3200" b="1" dirty="0"/>
              <a:t> Okafor </a:t>
            </a:r>
            <a:r>
              <a:rPr lang="en-GB" sz="3200" b="1" dirty="0" err="1"/>
              <a:t>Onuta</a:t>
            </a:r>
            <a:r>
              <a:rPr lang="en-GB" sz="3200" b="1" dirty="0"/>
              <a:t> </a:t>
            </a:r>
            <a:br>
              <a:rPr lang="en-GB" sz="3200" b="1" dirty="0"/>
            </a:br>
            <a:r>
              <a:rPr lang="en-GB" sz="3200" b="1" dirty="0"/>
              <a:t>2528114</a:t>
            </a:r>
            <a:br>
              <a:rPr lang="en-GB" sz="3200" b="1" dirty="0"/>
            </a:br>
            <a:r>
              <a:rPr lang="en-GB" sz="3200" b="1" dirty="0"/>
              <a:t>LCLM 4004</a:t>
            </a:r>
            <a:br>
              <a:rPr lang="en-GB" sz="3200" b="1" dirty="0"/>
            </a:br>
            <a:r>
              <a:rPr lang="en-GB" sz="3200" b="1" dirty="0"/>
              <a:t>Problem solving and decision making </a:t>
            </a:r>
            <a:br>
              <a:rPr lang="en-GB" sz="3200" b="1" dirty="0"/>
            </a:br>
            <a:br>
              <a:rPr lang="en-GB" sz="3200" b="1" dirty="0"/>
            </a:br>
            <a:r>
              <a:rPr lang="en-GB" sz="3200" b="1" dirty="0"/>
              <a:t>Toyin </a:t>
            </a:r>
            <a:r>
              <a:rPr lang="en-GB" sz="3200" b="1" dirty="0" err="1"/>
              <a:t>Adisa</a:t>
            </a:r>
            <a:br>
              <a:rPr lang="en-GB" sz="3200" b="1" dirty="0"/>
            </a:br>
            <a:br>
              <a:rPr lang="en-GB" sz="3200" b="1" dirty="0"/>
            </a:br>
            <a:r>
              <a:rPr lang="en-GB" sz="3200" b="1" dirty="0"/>
              <a:t> 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3464349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CC57FD-F3E1-CA70-1A27-72048A41AA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Basil’s Bakery Case study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FC5A8B-0103-F6B8-61C2-7E9F73BDDD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Independent artisan bakery in Coventry, UK</a:t>
            </a:r>
          </a:p>
          <a:p>
            <a:r>
              <a:rPr lang="en-GB" dirty="0"/>
              <a:t>Opened in 2015</a:t>
            </a:r>
          </a:p>
          <a:p>
            <a:r>
              <a:rPr lang="en-GB" dirty="0"/>
              <a:t>Sales increased until 2019</a:t>
            </a:r>
          </a:p>
          <a:p>
            <a:r>
              <a:rPr lang="en-GB" dirty="0"/>
              <a:t>COVID-19 reduced customer visits</a:t>
            </a:r>
          </a:p>
          <a:p>
            <a:r>
              <a:rPr lang="en-GB" dirty="0"/>
              <a:t>Sales remain around </a:t>
            </a:r>
            <a:r>
              <a:rPr lang="en-GB" b="1" dirty="0"/>
              <a:t>25% below 2019</a:t>
            </a:r>
            <a:r>
              <a:rPr lang="en-GB" dirty="0"/>
              <a:t> levels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16649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73CB28-B0CD-BEC0-B32D-962F1CA1B9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Main Sales Issues</a:t>
            </a:r>
            <a:br>
              <a:rPr lang="en-GB" b="1" i="0" u="none" strike="noStrike" dirty="0">
                <a:solidFill>
                  <a:srgbClr val="000000"/>
                </a:solidFill>
                <a:effectLst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6F32B3-87BF-42AC-E8A2-2B0D2DDECA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89448"/>
            <a:ext cx="10515600" cy="4351338"/>
          </a:xfrm>
        </p:spPr>
        <p:txBody>
          <a:bodyPr/>
          <a:lstStyle/>
          <a:p>
            <a:r>
              <a:rPr lang="en-GB" dirty="0"/>
              <a:t>Lower customer footfall</a:t>
            </a:r>
          </a:p>
          <a:p>
            <a:r>
              <a:rPr lang="en-GB" dirty="0"/>
              <a:t>Hybrid working reduced lunchtime trade</a:t>
            </a:r>
          </a:p>
          <a:p>
            <a:r>
              <a:rPr lang="en-GB" dirty="0"/>
              <a:t>Limited delivery and pre-order options</a:t>
            </a:r>
          </a:p>
          <a:p>
            <a:r>
              <a:rPr lang="en-GB" dirty="0"/>
              <a:t>Higher operating costs</a:t>
            </a:r>
          </a:p>
          <a:p>
            <a:r>
              <a:rPr lang="en-GB" dirty="0"/>
              <a:t>Fewer regular customers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62994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086F22-2D20-FDCC-EFC9-031F414F23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5W2H Analysis</a:t>
            </a:r>
            <a:br>
              <a:rPr lang="en-GB" b="1" i="0" u="none" strike="noStrike" dirty="0">
                <a:solidFill>
                  <a:srgbClr val="000000"/>
                </a:solidFill>
                <a:effectLst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B2E0B1-5108-CC71-5196-2552AF5332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Who:</a:t>
            </a:r>
            <a:r>
              <a:rPr lang="en-GB" dirty="0"/>
              <a:t> Basil and customers</a:t>
            </a:r>
          </a:p>
          <a:p>
            <a:r>
              <a:rPr lang="en-GB" b="1" dirty="0"/>
              <a:t>What:</a:t>
            </a:r>
            <a:r>
              <a:rPr lang="en-GB" dirty="0"/>
              <a:t> Slow sales growth</a:t>
            </a:r>
          </a:p>
          <a:p>
            <a:r>
              <a:rPr lang="en-GB" b="1" dirty="0"/>
              <a:t>When:</a:t>
            </a:r>
            <a:r>
              <a:rPr lang="en-GB" dirty="0"/>
              <a:t> 2023–2025</a:t>
            </a:r>
          </a:p>
          <a:p>
            <a:r>
              <a:rPr lang="en-GB" b="1" dirty="0"/>
              <a:t>Where:</a:t>
            </a:r>
            <a:r>
              <a:rPr lang="en-GB" dirty="0"/>
              <a:t> Coventry retail park</a:t>
            </a:r>
          </a:p>
          <a:p>
            <a:r>
              <a:rPr lang="en-GB" b="1" dirty="0"/>
              <a:t>Why:</a:t>
            </a:r>
            <a:r>
              <a:rPr lang="en-GB" dirty="0"/>
              <a:t> Lower demand and rising costs</a:t>
            </a:r>
          </a:p>
          <a:p>
            <a:r>
              <a:rPr lang="en-GB" b="1" dirty="0"/>
              <a:t>How:</a:t>
            </a:r>
            <a:r>
              <a:rPr lang="en-GB" dirty="0"/>
              <a:t> Reduced footfall and weak digital services\</a:t>
            </a:r>
          </a:p>
          <a:p>
            <a:r>
              <a:rPr lang="en-GB" b="1" dirty="0"/>
              <a:t>How much:</a:t>
            </a:r>
            <a:r>
              <a:rPr lang="en-GB" dirty="0"/>
              <a:t> Sales about 25% below 2019</a:t>
            </a:r>
          </a:p>
          <a:p>
            <a:pPr marL="0" indent="0">
              <a:buNone/>
            </a:pPr>
            <a:r>
              <a:rPr lang="en-GB" dirty="0"/>
              <a:t>                                                       </a:t>
            </a:r>
            <a:r>
              <a:rPr lang="en-GB" dirty="0" err="1"/>
              <a:t>souade</a:t>
            </a:r>
            <a:r>
              <a:rPr lang="en-GB" dirty="0"/>
              <a:t> Abreu et al.,2025</a:t>
            </a:r>
          </a:p>
        </p:txBody>
      </p:sp>
    </p:spTree>
    <p:extLst>
      <p:ext uri="{BB962C8B-B14F-4D97-AF65-F5344CB8AC3E}">
        <p14:creationId xmlns:p14="http://schemas.microsoft.com/office/powerpoint/2010/main" val="16386543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CE6B98-7DDD-F37F-3D01-3F6272FEBC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PESTEL Analysis</a:t>
            </a:r>
            <a:br>
              <a:rPr lang="en-GB" b="1" i="0" u="none" strike="noStrike" dirty="0">
                <a:solidFill>
                  <a:srgbClr val="000000"/>
                </a:solidFill>
                <a:effectLst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68679F-463B-9694-EEFD-4CA4376F08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Political: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Business regulations and post-COVID changes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Economic: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Inflation and higher costs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Social: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Changing shopping habits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Technological: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Limited online ordering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Environmental: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Organic ingredient supply challenges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Legal: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Food safety and employment law</a:t>
            </a:r>
          </a:p>
          <a:p>
            <a:pPr marL="0" indent="0">
              <a:buNone/>
            </a:pPr>
            <a:r>
              <a:rPr lang="en-US" dirty="0"/>
              <a:t>                                                                    Johnson et val., [2020]</a:t>
            </a:r>
          </a:p>
        </p:txBody>
      </p:sp>
    </p:spTree>
    <p:extLst>
      <p:ext uri="{BB962C8B-B14F-4D97-AF65-F5344CB8AC3E}">
        <p14:creationId xmlns:p14="http://schemas.microsoft.com/office/powerpoint/2010/main" val="426837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Generated image: Fishbone analysis for sales decline">
            <a:extLst>
              <a:ext uri="{FF2B5EF4-FFF2-40B4-BE49-F238E27FC236}">
                <a16:creationId xmlns:a16="http://schemas.microsoft.com/office/drawing/2014/main" id="{08D3C67B-5BBD-3EC2-982D-FE5875F3CF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922917" y="643468"/>
            <a:ext cx="8346166" cy="47885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569C5FE-F704-AA9E-B4BA-A0CBD215157E}"/>
              </a:ext>
            </a:extLst>
          </p:cNvPr>
          <p:cNvSpPr txBox="1"/>
          <p:nvPr/>
        </p:nvSpPr>
        <p:spPr>
          <a:xfrm>
            <a:off x="10269083" y="5747229"/>
            <a:ext cx="17089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Ishikawa, (1986)</a:t>
            </a:r>
          </a:p>
        </p:txBody>
      </p:sp>
    </p:spTree>
    <p:extLst>
      <p:ext uri="{BB962C8B-B14F-4D97-AF65-F5344CB8AC3E}">
        <p14:creationId xmlns:p14="http://schemas.microsoft.com/office/powerpoint/2010/main" val="23462344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6A704C-AA24-A388-96E3-9940ADABB3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Recommendations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6389CB-C00F-2F97-942F-413B83494E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Introduce online ordering</a:t>
            </a:r>
          </a:p>
          <a:p>
            <a:r>
              <a:rPr lang="en-GB" dirty="0"/>
              <a:t>Offer local delivery</a:t>
            </a:r>
          </a:p>
          <a:p>
            <a:r>
              <a:rPr lang="en-GB" dirty="0"/>
              <a:t>Promote through social media</a:t>
            </a:r>
          </a:p>
          <a:p>
            <a:r>
              <a:rPr lang="en-GB" dirty="0"/>
              <a:t>Create a loyalty programme</a:t>
            </a:r>
          </a:p>
          <a:p>
            <a:r>
              <a:rPr lang="en-GB" dirty="0"/>
              <a:t>Partner with nearby offices</a:t>
            </a:r>
          </a:p>
          <a:p>
            <a:r>
              <a:rPr lang="en-GB" dirty="0"/>
              <a:t>Review pricing and costs</a:t>
            </a:r>
          </a:p>
          <a:p>
            <a:r>
              <a:rPr lang="en-GB" dirty="0"/>
              <a:t>Reach new customer groups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5967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E0E130-6F65-7772-3081-382A5BD17B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References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DC82F8-BDEE-7505-8257-FBBE8D8FFC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2371" y="1690688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Basil’s bakery (2026) case study Pa </a:t>
            </a:r>
            <a:r>
              <a:rPr lang="en-GB" dirty="0" err="1"/>
              <a:t>rovided</a:t>
            </a:r>
            <a:r>
              <a:rPr lang="en-GB" dirty="0"/>
              <a:t> by tutor/course material [unpublished teaching resource] </a:t>
            </a:r>
          </a:p>
          <a:p>
            <a:pPr marL="0" indent="0">
              <a:buNone/>
            </a:pPr>
            <a:r>
              <a:rPr lang="en-GB" dirty="0"/>
              <a:t>Souza de Abreu, </a:t>
            </a:r>
            <a:r>
              <a:rPr lang="en-GB" dirty="0" err="1"/>
              <a:t>V.H.,da</a:t>
            </a:r>
            <a:r>
              <a:rPr lang="en-GB" dirty="0"/>
              <a:t> </a:t>
            </a:r>
            <a:r>
              <a:rPr lang="en-GB" dirty="0" err="1"/>
              <a:t>costa,M.G</a:t>
            </a:r>
            <a:r>
              <a:rPr lang="en-GB" dirty="0"/>
              <a:t>, De A </a:t>
            </a:r>
            <a:r>
              <a:rPr lang="en-GB" dirty="0" err="1"/>
              <a:t>ssis</a:t>
            </a:r>
            <a:r>
              <a:rPr lang="en-GB" dirty="0"/>
              <a:t> ,T.F., </a:t>
            </a:r>
            <a:r>
              <a:rPr lang="en-GB" dirty="0" err="1"/>
              <a:t>D’Agosto</a:t>
            </a:r>
            <a:r>
              <a:rPr lang="en-GB" dirty="0"/>
              <a:t>, M.A., </a:t>
            </a:r>
            <a:r>
              <a:rPr lang="en-GB" dirty="0" err="1"/>
              <a:t>Rocha,R.S</a:t>
            </a:r>
            <a:r>
              <a:rPr lang="en-GB" dirty="0"/>
              <a:t>., de </a:t>
            </a:r>
            <a:r>
              <a:rPr lang="en-GB" dirty="0" err="1"/>
              <a:t>paula</a:t>
            </a:r>
            <a:r>
              <a:rPr lang="en-GB" dirty="0"/>
              <a:t>, L.O.D and </a:t>
            </a:r>
            <a:r>
              <a:rPr lang="en-GB" dirty="0" err="1"/>
              <a:t>Laissone</a:t>
            </a:r>
            <a:r>
              <a:rPr lang="en-GB" dirty="0"/>
              <a:t>, A.M.S., 025]. Assessing the feasibility and </a:t>
            </a:r>
            <a:r>
              <a:rPr lang="en-GB" dirty="0" err="1"/>
              <a:t>anzynatic</a:t>
            </a:r>
            <a:r>
              <a:rPr lang="en-GB" dirty="0"/>
              <a:t> biodiesel production using 5W2Hframework;A Brazilian case study with </a:t>
            </a:r>
            <a:r>
              <a:rPr lang="en-GB" dirty="0" err="1"/>
              <a:t>distler’s</a:t>
            </a:r>
            <a:r>
              <a:rPr lang="en-GB" dirty="0"/>
              <a:t> corn oil Energies, 18 [20] , 5460. </a:t>
            </a:r>
          </a:p>
          <a:p>
            <a:pPr marL="0" indent="0">
              <a:buNone/>
            </a:pPr>
            <a:r>
              <a:rPr lang="en-GB" dirty="0"/>
              <a:t>Johnson, g </a:t>
            </a:r>
            <a:r>
              <a:rPr lang="en-GB" dirty="0" err="1"/>
              <a:t>scholes</a:t>
            </a:r>
            <a:r>
              <a:rPr lang="en-GB" dirty="0"/>
              <a:t> , k . And </a:t>
            </a:r>
            <a:r>
              <a:rPr lang="en-GB" dirty="0" err="1"/>
              <a:t>whittington</a:t>
            </a:r>
            <a:r>
              <a:rPr lang="en-GB" dirty="0"/>
              <a:t>, R.[2020]</a:t>
            </a:r>
          </a:p>
          <a:p>
            <a:pPr marL="0" indent="0">
              <a:buNone/>
            </a:pPr>
            <a:r>
              <a:rPr lang="en-GB" dirty="0"/>
              <a:t>Ishikawa, k. [1986]. Guide to quality control [2</a:t>
            </a:r>
            <a:r>
              <a:rPr lang="en-GB" baseline="30000" dirty="0"/>
              <a:t>nd</a:t>
            </a:r>
            <a:r>
              <a:rPr lang="en-GB" dirty="0"/>
              <a:t> rev. ed]. Asia productivity </a:t>
            </a:r>
            <a:r>
              <a:rPr lang="en-GB" dirty="0" err="1"/>
              <a:t>Organzation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617891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188</TotalTime>
  <Words>352</Words>
  <Application>Microsoft Office PowerPoint</Application>
  <PresentationFormat>Widescreen</PresentationFormat>
  <Paragraphs>44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Calibri Light</vt:lpstr>
      <vt:lpstr>-webkit-standard</vt:lpstr>
      <vt:lpstr>Office Theme</vt:lpstr>
      <vt:lpstr>Basil's Bakery: Business Analysis and Sales Problems  Bartholomen Okafor Onuta  2528114 LCLM 4004 Problem solving and decision making   Toyin Adisa   </vt:lpstr>
      <vt:lpstr>Basil’s Bakery Case study </vt:lpstr>
      <vt:lpstr>Main Sales Issues </vt:lpstr>
      <vt:lpstr>5W2H Analysis </vt:lpstr>
      <vt:lpstr>PESTEL Analysis </vt:lpstr>
      <vt:lpstr>PowerPoint Presentation</vt:lpstr>
      <vt:lpstr>Recommendations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Basil's Bakery: Business Analysis and Sales Problems  Bartholomen Okafor Onuta  2528114 LCLM 4004 Problem solving and decision making   Toyin Adisa</dc:title>
  <dc:creator>ISHWINA SHRESTHA</dc:creator>
  <cp:lastModifiedBy>Bartholomen Okafor Onuta (2528114)</cp:lastModifiedBy>
  <cp:revision>3</cp:revision>
  <dcterms:created xsi:type="dcterms:W3CDTF">2026-07-12T10:51:25Z</dcterms:created>
  <dcterms:modified xsi:type="dcterms:W3CDTF">2026-07-12T15:50:54Z</dcterms:modified>
</cp:coreProperties>
</file>