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4"/>
  </p:sldMasterIdLst>
  <p:notesMasterIdLst>
    <p:notesMasterId r:id="rId12"/>
  </p:notesMasterIdLst>
  <p:sldIdLst>
    <p:sldId id="259" r:id="rId5"/>
    <p:sldId id="260" r:id="rId6"/>
    <p:sldId id="261" r:id="rId7"/>
    <p:sldId id="258" r:id="rId8"/>
    <p:sldId id="257" r:id="rId9"/>
    <p:sldId id="256" r:id="rId10"/>
    <p:sldId id="26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32" autoAdjust="0"/>
  </p:normalViewPr>
  <p:slideViewPr>
    <p:cSldViewPr snapToGrid="0">
      <p:cViewPr varScale="1">
        <p:scale>
          <a:sx n="108" d="100"/>
          <a:sy n="108" d="100"/>
        </p:scale>
        <p:origin x="71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144777-D10C-4DE6-B342-B333374B0E79}" type="datetimeFigureOut">
              <a:rPr lang="en-GB" smtClean="0"/>
              <a:t>26/03/2021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5D9008-AAC0-4F73-9DF0-6F82E9789701}" type="slidenum">
              <a:rPr lang="en-GB" smtClean="0"/>
              <a:t>‹#›</a:t>
            </a:fld>
            <a:endParaRPr lang="en-GB"/>
          </a:p>
        </p:txBody>
      </p:sp>
    </p:spTree>
    <p:extLst>
      <p:ext uri="{BB962C8B-B14F-4D97-AF65-F5344CB8AC3E}">
        <p14:creationId xmlns:p14="http://schemas.microsoft.com/office/powerpoint/2010/main" val="214642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 4 Poster </a:t>
            </a:r>
          </a:p>
        </p:txBody>
      </p:sp>
      <p:sp>
        <p:nvSpPr>
          <p:cNvPr id="4" name="Slide Number Placeholder 3"/>
          <p:cNvSpPr>
            <a:spLocks noGrp="1"/>
          </p:cNvSpPr>
          <p:nvPr>
            <p:ph type="sldNum" sz="quarter" idx="5"/>
          </p:nvPr>
        </p:nvSpPr>
        <p:spPr/>
        <p:txBody>
          <a:bodyPr/>
          <a:lstStyle/>
          <a:p>
            <a:fld id="{5F5D9008-AAC0-4F73-9DF0-6F82E9789701}" type="slidenum">
              <a:rPr lang="en-GB" smtClean="0"/>
              <a:t>6</a:t>
            </a:fld>
            <a:endParaRPr lang="en-GB"/>
          </a:p>
        </p:txBody>
      </p:sp>
    </p:spTree>
    <p:extLst>
      <p:ext uri="{BB962C8B-B14F-4D97-AF65-F5344CB8AC3E}">
        <p14:creationId xmlns:p14="http://schemas.microsoft.com/office/powerpoint/2010/main" val="5527195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132F664F-C647-4F2A-B081-869C34D4853B}" type="datetimeFigureOut">
              <a:rPr lang="en-GB" smtClean="0"/>
              <a:t>26/03/2021</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3063347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2F664F-C647-4F2A-B081-869C34D4853B}"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2732113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2F664F-C647-4F2A-B081-869C34D4853B}"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3806269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2F664F-C647-4F2A-B081-869C34D4853B}"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1979541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32F664F-C647-4F2A-B081-869C34D4853B}" type="datetimeFigureOut">
              <a:rPr lang="en-GB" smtClean="0"/>
              <a:t>26/03/2021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2233060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32F664F-C647-4F2A-B081-869C34D4853B}" type="datetimeFigureOut">
              <a:rPr lang="en-GB" smtClean="0"/>
              <a:t>26/03/2021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2487889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2F664F-C647-4F2A-B081-869C34D4853B}" type="datetimeFigureOut">
              <a:rPr lang="en-GB" smtClean="0"/>
              <a:t>26/03/2021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102187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2F664F-C647-4F2A-B081-869C34D4853B}"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2364670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2F664F-C647-4F2A-B081-869C34D4853B}"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3218224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2F664F-C647-4F2A-B081-869C34D4853B}"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3800586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2F664F-C647-4F2A-B081-869C34D4853B}"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7137973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2F664F-C647-4F2A-B081-869C34D4853B}"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45C2C4-EB70-4771-A62B-5730FCC3448C}"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017439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2F664F-C647-4F2A-B081-869C34D4853B}"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3300135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32F664F-C647-4F2A-B081-869C34D4853B}" type="datetimeFigureOut">
              <a:rPr lang="en-GB" smtClean="0"/>
              <a:t>26/03/2021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12218484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32F664F-C647-4F2A-B081-869C34D4853B}" type="datetimeFigureOut">
              <a:rPr lang="en-GB" smtClean="0"/>
              <a:t>26/03/2021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3455033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2F664F-C647-4F2A-B081-869C34D4853B}"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4222242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2F664F-C647-4F2A-B081-869C34D4853B}"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45C2C4-EB70-4771-A62B-5730FCC3448C}" type="slidenum">
              <a:rPr lang="en-GB" smtClean="0"/>
              <a:t>‹#›</a:t>
            </a:fld>
            <a:endParaRPr lang="en-GB"/>
          </a:p>
        </p:txBody>
      </p:sp>
    </p:spTree>
    <p:extLst>
      <p:ext uri="{BB962C8B-B14F-4D97-AF65-F5344CB8AC3E}">
        <p14:creationId xmlns:p14="http://schemas.microsoft.com/office/powerpoint/2010/main" val="3720642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32F664F-C647-4F2A-B081-869C34D4853B}" type="datetimeFigureOut">
              <a:rPr lang="en-GB" smtClean="0"/>
              <a:t>26/03/2021</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A45C2C4-EB70-4771-A62B-5730FCC3448C}" type="slidenum">
              <a:rPr lang="en-GB" smtClean="0"/>
              <a:t>‹#›</a:t>
            </a:fld>
            <a:endParaRPr lang="en-GB"/>
          </a:p>
        </p:txBody>
      </p:sp>
    </p:spTree>
    <p:extLst>
      <p:ext uri="{BB962C8B-B14F-4D97-AF65-F5344CB8AC3E}">
        <p14:creationId xmlns:p14="http://schemas.microsoft.com/office/powerpoint/2010/main" val="15909213"/>
      </p:ext>
    </p:extLst>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 id="2147483808" r:id="rId16"/>
    <p:sldLayoutId id="214748380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favpng.com/png_user/raafiramadhan"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hyperlink" Target="https://favpng.com/png_user/raafiramadha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585C-543D-4A83-B462-702562C7C8D2}"/>
              </a:ext>
            </a:extLst>
          </p:cNvPr>
          <p:cNvSpPr>
            <a:spLocks noGrp="1"/>
          </p:cNvSpPr>
          <p:nvPr>
            <p:ph type="title"/>
          </p:nvPr>
        </p:nvSpPr>
        <p:spPr/>
        <p:txBody>
          <a:bodyPr/>
          <a:lstStyle/>
          <a:p>
            <a:pPr algn="ctr"/>
            <a:r>
              <a:rPr lang="en-GB" dirty="0"/>
              <a:t>E-Portfolio Evidence of Learning</a:t>
            </a:r>
            <a:br>
              <a:rPr lang="en-GB" dirty="0"/>
            </a:br>
            <a:r>
              <a:rPr lang="en-GB" dirty="0"/>
              <a:t>Task 3 and 4</a:t>
            </a:r>
          </a:p>
        </p:txBody>
      </p:sp>
      <p:sp>
        <p:nvSpPr>
          <p:cNvPr id="3" name="Content Placeholder 2">
            <a:extLst>
              <a:ext uri="{FF2B5EF4-FFF2-40B4-BE49-F238E27FC236}">
                <a16:creationId xmlns:a16="http://schemas.microsoft.com/office/drawing/2014/main" id="{0828A08B-AB49-4922-AAFC-3E0A5B584FA7}"/>
              </a:ext>
            </a:extLst>
          </p:cNvPr>
          <p:cNvSpPr>
            <a:spLocks noGrp="1"/>
          </p:cNvSpPr>
          <p:nvPr>
            <p:ph idx="1"/>
          </p:nvPr>
        </p:nvSpPr>
        <p:spPr/>
        <p:txBody>
          <a:bodyPr/>
          <a:lstStyle/>
          <a:p>
            <a:pPr marL="0" indent="0">
              <a:buNone/>
            </a:pPr>
            <a:r>
              <a:rPr lang="en-GB" dirty="0"/>
              <a:t>Student name: Kerris Adina Smith </a:t>
            </a:r>
          </a:p>
          <a:p>
            <a:pPr marL="0" indent="0">
              <a:buNone/>
            </a:pPr>
            <a:r>
              <a:rPr lang="en-GB" dirty="0"/>
              <a:t>Student ID: 1915100</a:t>
            </a:r>
          </a:p>
          <a:p>
            <a:pPr marL="0" indent="0">
              <a:buNone/>
            </a:pPr>
            <a:r>
              <a:rPr lang="en-GB" dirty="0"/>
              <a:t>Module: Changemakers: Creativity and Value Creation</a:t>
            </a:r>
          </a:p>
          <a:p>
            <a:pPr marL="0" indent="0">
              <a:buNone/>
            </a:pPr>
            <a:r>
              <a:rPr lang="en-GB" dirty="0"/>
              <a:t>Module code: BMHP5014_BIRM</a:t>
            </a:r>
          </a:p>
          <a:p>
            <a:pPr marL="0" indent="0">
              <a:buNone/>
            </a:pPr>
            <a:r>
              <a:rPr lang="en-GB" dirty="0"/>
              <a:t>Lecturer: Dr </a:t>
            </a:r>
            <a:r>
              <a:rPr lang="en-GB" dirty="0" err="1"/>
              <a:t>Azora</a:t>
            </a:r>
            <a:r>
              <a:rPr lang="en-GB" dirty="0"/>
              <a:t> Hurd</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176816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144AF-D0DD-4C1C-AB72-1D9630D6E0FE}"/>
              </a:ext>
            </a:extLst>
          </p:cNvPr>
          <p:cNvSpPr>
            <a:spLocks noGrp="1"/>
          </p:cNvSpPr>
          <p:nvPr>
            <p:ph type="title"/>
          </p:nvPr>
        </p:nvSpPr>
        <p:spPr/>
        <p:txBody>
          <a:bodyPr/>
          <a:lstStyle/>
          <a:p>
            <a:pPr algn="ctr"/>
            <a:r>
              <a:rPr lang="en-GB" dirty="0"/>
              <a:t>Content Page </a:t>
            </a:r>
          </a:p>
        </p:txBody>
      </p:sp>
      <p:sp>
        <p:nvSpPr>
          <p:cNvPr id="3" name="Content Placeholder 2">
            <a:extLst>
              <a:ext uri="{FF2B5EF4-FFF2-40B4-BE49-F238E27FC236}">
                <a16:creationId xmlns:a16="http://schemas.microsoft.com/office/drawing/2014/main" id="{4B0240B8-A372-4150-88F2-927E0DD276D3}"/>
              </a:ext>
            </a:extLst>
          </p:cNvPr>
          <p:cNvSpPr>
            <a:spLocks noGrp="1"/>
          </p:cNvSpPr>
          <p:nvPr>
            <p:ph idx="1"/>
          </p:nvPr>
        </p:nvSpPr>
        <p:spPr/>
        <p:txBody>
          <a:bodyPr/>
          <a:lstStyle/>
          <a:p>
            <a:r>
              <a:rPr lang="en-GB" dirty="0"/>
              <a:t>Introduction </a:t>
            </a:r>
          </a:p>
          <a:p>
            <a:r>
              <a:rPr lang="en-GB" dirty="0"/>
              <a:t>Pitch </a:t>
            </a:r>
          </a:p>
          <a:p>
            <a:r>
              <a:rPr lang="en-GB" dirty="0"/>
              <a:t>Front side of flyer </a:t>
            </a:r>
          </a:p>
          <a:p>
            <a:r>
              <a:rPr lang="en-GB" dirty="0"/>
              <a:t>Back of the flyer </a:t>
            </a:r>
          </a:p>
          <a:p>
            <a:r>
              <a:rPr lang="en-GB" dirty="0"/>
              <a:t>Poster </a:t>
            </a:r>
          </a:p>
          <a:p>
            <a:r>
              <a:rPr lang="en-GB" dirty="0"/>
              <a:t>Reference </a:t>
            </a:r>
          </a:p>
        </p:txBody>
      </p:sp>
      <p:pic>
        <p:nvPicPr>
          <p:cNvPr id="4" name="Picture 3">
            <a:extLst>
              <a:ext uri="{FF2B5EF4-FFF2-40B4-BE49-F238E27FC236}">
                <a16:creationId xmlns:a16="http://schemas.microsoft.com/office/drawing/2014/main" id="{3E7145EF-50B9-437B-A3FE-728D5F77A7AE}"/>
              </a:ext>
            </a:extLst>
          </p:cNvPr>
          <p:cNvPicPr>
            <a:picLocks noChangeAspect="1"/>
          </p:cNvPicPr>
          <p:nvPr/>
        </p:nvPicPr>
        <p:blipFill>
          <a:blip r:embed="rId2"/>
          <a:stretch>
            <a:fillRect/>
          </a:stretch>
        </p:blipFill>
        <p:spPr>
          <a:xfrm>
            <a:off x="6550767" y="2472646"/>
            <a:ext cx="4180734" cy="2350516"/>
          </a:xfrm>
          <a:prstGeom prst="rect">
            <a:avLst/>
          </a:prstGeom>
        </p:spPr>
      </p:pic>
      <p:sp>
        <p:nvSpPr>
          <p:cNvPr id="5" name="TextBox 4">
            <a:extLst>
              <a:ext uri="{FF2B5EF4-FFF2-40B4-BE49-F238E27FC236}">
                <a16:creationId xmlns:a16="http://schemas.microsoft.com/office/drawing/2014/main" id="{33E8BA7E-D950-4A21-B2EE-2847EF40FAC0}"/>
              </a:ext>
            </a:extLst>
          </p:cNvPr>
          <p:cNvSpPr txBox="1"/>
          <p:nvPr/>
        </p:nvSpPr>
        <p:spPr>
          <a:xfrm>
            <a:off x="8314266" y="4823162"/>
            <a:ext cx="1667934" cy="369332"/>
          </a:xfrm>
          <a:prstGeom prst="rect">
            <a:avLst/>
          </a:prstGeom>
          <a:noFill/>
        </p:spPr>
        <p:txBody>
          <a:bodyPr wrap="square" rtlCol="0">
            <a:spAutoFit/>
          </a:bodyPr>
          <a:lstStyle/>
          <a:p>
            <a:r>
              <a:rPr lang="en-GB" sz="1800" b="0" i="0" dirty="0" err="1">
                <a:effectLst/>
                <a:latin typeface="Open Sans"/>
              </a:rPr>
              <a:t>Faselis</a:t>
            </a:r>
            <a:r>
              <a:rPr lang="en-GB" sz="1800" b="0" i="0" dirty="0">
                <a:effectLst/>
                <a:latin typeface="Open Sans"/>
              </a:rPr>
              <a:t>,  2021</a:t>
            </a:r>
            <a:endParaRPr lang="en-GB" dirty="0"/>
          </a:p>
        </p:txBody>
      </p:sp>
    </p:spTree>
    <p:extLst>
      <p:ext uri="{BB962C8B-B14F-4D97-AF65-F5344CB8AC3E}">
        <p14:creationId xmlns:p14="http://schemas.microsoft.com/office/powerpoint/2010/main" val="1759123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1272C-00BB-4580-8978-5CC466C4966E}"/>
              </a:ext>
            </a:extLst>
          </p:cNvPr>
          <p:cNvSpPr>
            <a:spLocks noGrp="1"/>
          </p:cNvSpPr>
          <p:nvPr>
            <p:ph type="title"/>
          </p:nvPr>
        </p:nvSpPr>
        <p:spPr>
          <a:xfrm>
            <a:off x="1141413" y="93585"/>
            <a:ext cx="9905998" cy="913948"/>
          </a:xfrm>
        </p:spPr>
        <p:txBody>
          <a:bodyPr>
            <a:normAutofit fontScale="90000"/>
          </a:bodyPr>
          <a:lstStyle/>
          <a:p>
            <a:pPr algn="ctr"/>
            <a:r>
              <a:rPr lang="en-GB" dirty="0"/>
              <a:t>My Pitch </a:t>
            </a:r>
            <a:br>
              <a:rPr lang="en-GB" dirty="0"/>
            </a:br>
            <a:r>
              <a:rPr lang="en-GB" dirty="0"/>
              <a:t>Task 3</a:t>
            </a:r>
          </a:p>
        </p:txBody>
      </p:sp>
      <p:sp>
        <p:nvSpPr>
          <p:cNvPr id="3" name="Content Placeholder 2">
            <a:extLst>
              <a:ext uri="{FF2B5EF4-FFF2-40B4-BE49-F238E27FC236}">
                <a16:creationId xmlns:a16="http://schemas.microsoft.com/office/drawing/2014/main" id="{21B346E9-5FD3-4C80-A2DA-5815DE3A393B}"/>
              </a:ext>
            </a:extLst>
          </p:cNvPr>
          <p:cNvSpPr>
            <a:spLocks noGrp="1"/>
          </p:cNvSpPr>
          <p:nvPr>
            <p:ph idx="1"/>
          </p:nvPr>
        </p:nvSpPr>
        <p:spPr>
          <a:xfrm>
            <a:off x="455264" y="903031"/>
            <a:ext cx="10998200" cy="5681134"/>
          </a:xfrm>
        </p:spPr>
        <p:txBody>
          <a:bodyPr>
            <a:normAutofit fontScale="77500" lnSpcReduction="20000"/>
          </a:bodyPr>
          <a:lstStyle/>
          <a:p>
            <a:pPr marL="0" indent="0">
              <a:buNone/>
            </a:pPr>
            <a:r>
              <a:rPr lang="en-GB" sz="1900" b="1" dirty="0">
                <a:latin typeface="Open Sans"/>
              </a:rPr>
              <a:t>Welcome All…</a:t>
            </a:r>
          </a:p>
          <a:p>
            <a:pPr marL="0" indent="0">
              <a:buNone/>
            </a:pPr>
            <a:r>
              <a:rPr lang="en-GB" sz="1900" b="1" dirty="0">
                <a:latin typeface="Open Sans"/>
              </a:rPr>
              <a:t>I have one goal and one passion and that is to help people in the community who are suffering with Mental Health. Covid 19 has been a very traumatic time for everyone and it has had a massive impact on people suffering with mental health. </a:t>
            </a:r>
            <a:r>
              <a:rPr lang="en-GB" sz="1900" b="1" i="0" dirty="0">
                <a:effectLst/>
                <a:latin typeface="Open Sans"/>
              </a:rPr>
              <a:t>It is estimated that 75% of people in the UK cannot have access to treatment to help with their mental illness due to Covid 19 (Mental Health Foundation, 2021). This is very concerning and makes me wonder, ‘What exactly is going to happen to our communality mental state?’ This is </a:t>
            </a:r>
            <a:r>
              <a:rPr lang="en-GB" sz="1900" b="1" dirty="0">
                <a:latin typeface="Open Sans"/>
              </a:rPr>
              <a:t>why we need this </a:t>
            </a:r>
            <a:r>
              <a:rPr lang="en-GB" sz="1900" b="1" i="0" dirty="0">
                <a:effectLst/>
                <a:latin typeface="Open Sans"/>
              </a:rPr>
              <a:t>this innovation for our community.</a:t>
            </a:r>
            <a:r>
              <a:rPr lang="en-GB" sz="1900" b="1" dirty="0">
                <a:latin typeface="Open Sans"/>
              </a:rPr>
              <a:t> My idea is to generate a app which is accessible to everyone via there smart phone, table or computer. The app I have generated, aim to help those at home trying to manage with this illness. The app aims to help with the following </a:t>
            </a:r>
          </a:p>
          <a:p>
            <a:r>
              <a:rPr lang="en-GB" sz="1900" b="1" dirty="0">
                <a:latin typeface="Open Sans"/>
              </a:rPr>
              <a:t>Video calls with doctors and healthcare professionals -  Due to covid 19 people care struggling to leave there home, being able to access doctors and healthcare professionals can help those who struggle leave there home due to there illness.</a:t>
            </a:r>
          </a:p>
          <a:p>
            <a:r>
              <a:rPr lang="en-GB" sz="1900" b="1" dirty="0">
                <a:latin typeface="Open Sans"/>
              </a:rPr>
              <a:t>Therapeutic Music and virtual art – I has been proven that therapeutic Music and virtual art help manage mental illnesses</a:t>
            </a:r>
            <a:r>
              <a:rPr lang="en-GB" sz="1900" b="1" i="0" dirty="0">
                <a:solidFill>
                  <a:srgbClr val="000000"/>
                </a:solidFill>
                <a:effectLst/>
                <a:latin typeface="Open Sans"/>
              </a:rPr>
              <a:t> </a:t>
            </a:r>
            <a:r>
              <a:rPr lang="en-GB" sz="1900" b="1" i="0" dirty="0">
                <a:effectLst/>
                <a:latin typeface="Open Sans"/>
              </a:rPr>
              <a:t>(Guttman, 2021)</a:t>
            </a:r>
          </a:p>
          <a:p>
            <a:r>
              <a:rPr lang="en-GB" sz="1900" b="1" dirty="0">
                <a:latin typeface="Open Sans"/>
              </a:rPr>
              <a:t>Exercises and Yoga – There are many benefits when exercising and doing yoga that helps with manage mental health. Exercises and Yoga helps with a good night sleep, reduces stress, helps control anxiety and depression and reduces post traumatic stress Connect and talk with others people in your community that suffer with mental illness (</a:t>
            </a:r>
            <a:r>
              <a:rPr lang="en-GB" sz="1900" b="1" i="0" dirty="0">
                <a:effectLst/>
                <a:latin typeface="Open Sans"/>
              </a:rPr>
              <a:t>Kloppers, 2021). </a:t>
            </a:r>
            <a:r>
              <a:rPr lang="en-GB" sz="1900" b="1" dirty="0">
                <a:latin typeface="Open Sans"/>
              </a:rPr>
              <a:t> </a:t>
            </a:r>
          </a:p>
          <a:p>
            <a:r>
              <a:rPr lang="en-GB" sz="1900" b="1" dirty="0">
                <a:latin typeface="Open Sans"/>
              </a:rPr>
              <a:t>Advise on how to have a good state of mind </a:t>
            </a:r>
          </a:p>
          <a:p>
            <a:r>
              <a:rPr lang="en-GB" sz="1900" b="1" dirty="0">
                <a:latin typeface="Open Sans"/>
              </a:rPr>
              <a:t>Videos of coping mechanisms </a:t>
            </a:r>
          </a:p>
          <a:p>
            <a:pPr marL="0" indent="0">
              <a:buNone/>
            </a:pPr>
            <a:r>
              <a:rPr lang="en-GB" sz="1900" b="1" dirty="0">
                <a:latin typeface="Open Sans"/>
              </a:rPr>
              <a:t>Please see on the flyer if you would like to be apart of this amazing innovation or would like to make a donation. </a:t>
            </a:r>
          </a:p>
          <a:p>
            <a:endParaRPr lang="en-GB" sz="1900" b="1" dirty="0">
              <a:latin typeface="Open Sans"/>
            </a:endParaRPr>
          </a:p>
          <a:p>
            <a:endParaRPr lang="en-GB" sz="1700" b="1" dirty="0"/>
          </a:p>
          <a:p>
            <a:endParaRPr lang="en-GB" sz="1700" b="1" dirty="0"/>
          </a:p>
          <a:p>
            <a:endParaRPr lang="en-GB" sz="1700" b="1" dirty="0"/>
          </a:p>
          <a:p>
            <a:endParaRPr lang="en-GB" sz="1700" b="1" dirty="0"/>
          </a:p>
          <a:p>
            <a:endParaRPr lang="en-GB" sz="1700" b="1" dirty="0"/>
          </a:p>
          <a:p>
            <a:endParaRPr lang="en-GB" dirty="0"/>
          </a:p>
          <a:p>
            <a:endParaRPr lang="en-GB" dirty="0"/>
          </a:p>
        </p:txBody>
      </p:sp>
    </p:spTree>
    <p:extLst>
      <p:ext uri="{BB962C8B-B14F-4D97-AF65-F5344CB8AC3E}">
        <p14:creationId xmlns:p14="http://schemas.microsoft.com/office/powerpoint/2010/main" val="1185378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E2BD64-0054-4D98-96C4-096312F4D3C3}"/>
              </a:ext>
            </a:extLst>
          </p:cNvPr>
          <p:cNvPicPr>
            <a:picLocks noChangeAspect="1"/>
          </p:cNvPicPr>
          <p:nvPr/>
        </p:nvPicPr>
        <p:blipFill>
          <a:blip r:embed="rId2"/>
          <a:stretch>
            <a:fillRect/>
          </a:stretch>
        </p:blipFill>
        <p:spPr>
          <a:xfrm>
            <a:off x="3691467" y="25869"/>
            <a:ext cx="4809066" cy="6832131"/>
          </a:xfrm>
          <a:prstGeom prst="rect">
            <a:avLst/>
          </a:prstGeom>
        </p:spPr>
      </p:pic>
      <p:sp>
        <p:nvSpPr>
          <p:cNvPr id="5" name="TextBox 4">
            <a:extLst>
              <a:ext uri="{FF2B5EF4-FFF2-40B4-BE49-F238E27FC236}">
                <a16:creationId xmlns:a16="http://schemas.microsoft.com/office/drawing/2014/main" id="{FE1501DF-F453-4666-9B8D-73B71AE2520C}"/>
              </a:ext>
            </a:extLst>
          </p:cNvPr>
          <p:cNvSpPr txBox="1"/>
          <p:nvPr/>
        </p:nvSpPr>
        <p:spPr>
          <a:xfrm>
            <a:off x="5554133" y="3623733"/>
            <a:ext cx="1989667" cy="369332"/>
          </a:xfrm>
          <a:prstGeom prst="rect">
            <a:avLst/>
          </a:prstGeom>
          <a:noFill/>
        </p:spPr>
        <p:txBody>
          <a:bodyPr wrap="square" rtlCol="0">
            <a:spAutoFit/>
          </a:bodyPr>
          <a:lstStyle/>
          <a:p>
            <a:r>
              <a:rPr lang="en-GB" sz="1800" dirty="0">
                <a:solidFill>
                  <a:srgbClr val="666666"/>
                </a:solidFill>
                <a:effectLst/>
                <a:latin typeface="Arial" panose="020B0604020202020204" pitchFamily="34" charset="0"/>
                <a:ea typeface="Calibri" panose="020F0502020204030204" pitchFamily="34" charset="0"/>
              </a:rPr>
              <a:t> </a:t>
            </a:r>
            <a:r>
              <a:rPr lang="en-GB" sz="1050" b="1" dirty="0" err="1">
                <a:solidFill>
                  <a:schemeClr val="bg1"/>
                </a:solidFill>
                <a:latin typeface="Open Sans"/>
                <a:ea typeface="Calibri" panose="020F0502020204030204" pitchFamily="34" charset="0"/>
                <a:cs typeface="Times New Roman" panose="02020603050405020304" pitchFamily="18" charset="0"/>
              </a:rPr>
              <a:t>R</a:t>
            </a:r>
            <a:r>
              <a:rPr lang="en-GB" sz="1050" b="1" u="none" strike="noStrike" dirty="0" err="1">
                <a:solidFill>
                  <a:schemeClr val="bg1"/>
                </a:solidFill>
                <a:effectLst/>
                <a:latin typeface="Open Sans"/>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aafiramadhan</a:t>
            </a:r>
            <a:r>
              <a:rPr lang="en-GB" sz="1050" b="1" dirty="0">
                <a:solidFill>
                  <a:schemeClr val="bg1"/>
                </a:solidFill>
                <a:effectLst/>
                <a:latin typeface="Open Sans"/>
                <a:ea typeface="Calibri" panose="020F0502020204030204" pitchFamily="34" charset="0"/>
              </a:rPr>
              <a:t>, (2021). </a:t>
            </a:r>
            <a:endParaRPr lang="en-GB" sz="1050" b="1" dirty="0">
              <a:solidFill>
                <a:schemeClr val="bg1"/>
              </a:solidFill>
              <a:latin typeface="Open Sans"/>
            </a:endParaRPr>
          </a:p>
        </p:txBody>
      </p:sp>
      <p:sp>
        <p:nvSpPr>
          <p:cNvPr id="6" name="TextBox 5">
            <a:extLst>
              <a:ext uri="{FF2B5EF4-FFF2-40B4-BE49-F238E27FC236}">
                <a16:creationId xmlns:a16="http://schemas.microsoft.com/office/drawing/2014/main" id="{AA10F913-B762-4B51-9139-B4D434C4674C}"/>
              </a:ext>
            </a:extLst>
          </p:cNvPr>
          <p:cNvSpPr txBox="1"/>
          <p:nvPr/>
        </p:nvSpPr>
        <p:spPr>
          <a:xfrm>
            <a:off x="6172200" y="2717113"/>
            <a:ext cx="1371600" cy="246221"/>
          </a:xfrm>
          <a:prstGeom prst="rect">
            <a:avLst/>
          </a:prstGeom>
          <a:noFill/>
        </p:spPr>
        <p:txBody>
          <a:bodyPr wrap="square" rtlCol="0">
            <a:spAutoFit/>
          </a:bodyPr>
          <a:lstStyle/>
          <a:p>
            <a:r>
              <a:rPr lang="en-GB" sz="1000" b="1" dirty="0">
                <a:solidFill>
                  <a:srgbClr val="000000"/>
                </a:solidFill>
                <a:effectLst/>
                <a:latin typeface="Arial" panose="020B0604020202020204" pitchFamily="34" charset="0"/>
                <a:ea typeface="Calibri" panose="020F0502020204030204" pitchFamily="34" charset="0"/>
              </a:rPr>
              <a:t>Mind, (2021). </a:t>
            </a:r>
            <a:endParaRPr lang="en-GB" sz="1000" b="1" dirty="0"/>
          </a:p>
        </p:txBody>
      </p:sp>
      <p:sp>
        <p:nvSpPr>
          <p:cNvPr id="7" name="TextBox 6">
            <a:extLst>
              <a:ext uri="{FF2B5EF4-FFF2-40B4-BE49-F238E27FC236}">
                <a16:creationId xmlns:a16="http://schemas.microsoft.com/office/drawing/2014/main" id="{105EE659-9C00-493A-ACA1-932B4E88C4C6}"/>
              </a:ext>
            </a:extLst>
          </p:cNvPr>
          <p:cNvSpPr txBox="1"/>
          <p:nvPr/>
        </p:nvSpPr>
        <p:spPr>
          <a:xfrm>
            <a:off x="715433" y="2317003"/>
            <a:ext cx="2810934" cy="1938992"/>
          </a:xfrm>
          <a:prstGeom prst="rect">
            <a:avLst/>
          </a:prstGeom>
          <a:noFill/>
        </p:spPr>
        <p:txBody>
          <a:bodyPr wrap="square" rtlCol="0">
            <a:spAutoFit/>
          </a:bodyPr>
          <a:lstStyle/>
          <a:p>
            <a:pPr algn="ctr"/>
            <a:r>
              <a:rPr lang="en-GB" sz="4000" dirty="0"/>
              <a:t>Task 3 </a:t>
            </a:r>
          </a:p>
          <a:p>
            <a:pPr algn="ctr"/>
            <a:r>
              <a:rPr lang="en-GB" sz="4000" dirty="0"/>
              <a:t>Front of the flyer </a:t>
            </a:r>
          </a:p>
        </p:txBody>
      </p:sp>
    </p:spTree>
    <p:extLst>
      <p:ext uri="{BB962C8B-B14F-4D97-AF65-F5344CB8AC3E}">
        <p14:creationId xmlns:p14="http://schemas.microsoft.com/office/powerpoint/2010/main" val="3063441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46254D-8BB9-4812-936F-6A08F4F4490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107267" y="84667"/>
            <a:ext cx="5384800" cy="6527800"/>
          </a:xfrm>
          <a:prstGeom prst="rect">
            <a:avLst/>
          </a:prstGeom>
          <a:noFill/>
          <a:ln>
            <a:noFill/>
          </a:ln>
        </p:spPr>
      </p:pic>
      <p:sp>
        <p:nvSpPr>
          <p:cNvPr id="5" name="TextBox 4">
            <a:extLst>
              <a:ext uri="{FF2B5EF4-FFF2-40B4-BE49-F238E27FC236}">
                <a16:creationId xmlns:a16="http://schemas.microsoft.com/office/drawing/2014/main" id="{07564168-6DCD-4B84-A3AB-0BD24620F73E}"/>
              </a:ext>
            </a:extLst>
          </p:cNvPr>
          <p:cNvSpPr txBox="1"/>
          <p:nvPr/>
        </p:nvSpPr>
        <p:spPr>
          <a:xfrm>
            <a:off x="948267" y="2514599"/>
            <a:ext cx="2159000" cy="1938992"/>
          </a:xfrm>
          <a:prstGeom prst="rect">
            <a:avLst/>
          </a:prstGeom>
          <a:noFill/>
        </p:spPr>
        <p:txBody>
          <a:bodyPr wrap="square" rtlCol="0">
            <a:spAutoFit/>
          </a:bodyPr>
          <a:lstStyle/>
          <a:p>
            <a:pPr algn="ctr"/>
            <a:r>
              <a:rPr lang="en-GB" sz="4000" dirty="0"/>
              <a:t>Task 3 </a:t>
            </a:r>
          </a:p>
          <a:p>
            <a:pPr algn="ctr"/>
            <a:r>
              <a:rPr lang="en-GB" sz="4000" dirty="0"/>
              <a:t>Back of the flyer </a:t>
            </a:r>
          </a:p>
        </p:txBody>
      </p:sp>
    </p:spTree>
    <p:extLst>
      <p:ext uri="{BB962C8B-B14F-4D97-AF65-F5344CB8AC3E}">
        <p14:creationId xmlns:p14="http://schemas.microsoft.com/office/powerpoint/2010/main" val="523340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BD15F0-AF5D-4BEE-9E07-F8AA95499E31}"/>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9505" y="69560"/>
            <a:ext cx="12192000" cy="6858000"/>
          </a:xfrm>
          <a:prstGeom prst="rect">
            <a:avLst/>
          </a:prstGeom>
        </p:spPr>
      </p:pic>
      <p:sp>
        <p:nvSpPr>
          <p:cNvPr id="5" name="TextBox 4">
            <a:extLst>
              <a:ext uri="{FF2B5EF4-FFF2-40B4-BE49-F238E27FC236}">
                <a16:creationId xmlns:a16="http://schemas.microsoft.com/office/drawing/2014/main" id="{D764FF5D-BFA2-4F2E-B6F0-D35F4B0F1BC6}"/>
              </a:ext>
            </a:extLst>
          </p:cNvPr>
          <p:cNvSpPr txBox="1"/>
          <p:nvPr/>
        </p:nvSpPr>
        <p:spPr>
          <a:xfrm>
            <a:off x="243839" y="204430"/>
            <a:ext cx="3931920" cy="923330"/>
          </a:xfrm>
          <a:prstGeom prst="rect">
            <a:avLst/>
          </a:prstGeom>
          <a:noFill/>
        </p:spPr>
        <p:txBody>
          <a:bodyPr wrap="square" rtlCol="0">
            <a:spAutoFit/>
          </a:bodyPr>
          <a:lstStyle/>
          <a:p>
            <a:r>
              <a:rPr lang="en-GB" sz="5400" b="1" dirty="0">
                <a:latin typeface="Bauhaus 93" panose="04030905020B02020C02" pitchFamily="82" charset="0"/>
              </a:rPr>
              <a:t>Smile Again</a:t>
            </a:r>
          </a:p>
        </p:txBody>
      </p:sp>
      <p:pic>
        <p:nvPicPr>
          <p:cNvPr id="7" name="Picture 6">
            <a:extLst>
              <a:ext uri="{FF2B5EF4-FFF2-40B4-BE49-F238E27FC236}">
                <a16:creationId xmlns:a16="http://schemas.microsoft.com/office/drawing/2014/main" id="{A98D5CF9-7514-4791-B0E9-C007C94E48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2400" y="4447475"/>
            <a:ext cx="4419600" cy="2115864"/>
          </a:xfrm>
          <a:prstGeom prst="rect">
            <a:avLst/>
          </a:prstGeom>
        </p:spPr>
      </p:pic>
      <p:sp>
        <p:nvSpPr>
          <p:cNvPr id="8" name="TextBox 7">
            <a:extLst>
              <a:ext uri="{FF2B5EF4-FFF2-40B4-BE49-F238E27FC236}">
                <a16:creationId xmlns:a16="http://schemas.microsoft.com/office/drawing/2014/main" id="{F13C7906-7654-4BE8-BC15-BCFFA9C6742A}"/>
              </a:ext>
            </a:extLst>
          </p:cNvPr>
          <p:cNvSpPr txBox="1"/>
          <p:nvPr/>
        </p:nvSpPr>
        <p:spPr>
          <a:xfrm>
            <a:off x="713369" y="917020"/>
            <a:ext cx="6814301" cy="830997"/>
          </a:xfrm>
          <a:prstGeom prst="rect">
            <a:avLst/>
          </a:prstGeom>
          <a:noFill/>
        </p:spPr>
        <p:txBody>
          <a:bodyPr wrap="none" rtlCol="0">
            <a:spAutoFit/>
          </a:bodyPr>
          <a:lstStyle/>
          <a:p>
            <a:r>
              <a:rPr lang="en-GB" sz="4800" dirty="0"/>
              <a:t>An App For Healing Minds </a:t>
            </a:r>
          </a:p>
        </p:txBody>
      </p:sp>
      <p:pic>
        <p:nvPicPr>
          <p:cNvPr id="16" name="Picture 15">
            <a:extLst>
              <a:ext uri="{FF2B5EF4-FFF2-40B4-BE49-F238E27FC236}">
                <a16:creationId xmlns:a16="http://schemas.microsoft.com/office/drawing/2014/main" id="{FC52846A-03E1-49CC-9B68-C89B6294175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228792">
            <a:off x="-2474258" y="440095"/>
            <a:ext cx="9144000" cy="6858000"/>
          </a:xfrm>
          <a:prstGeom prst="rect">
            <a:avLst/>
          </a:prstGeom>
        </p:spPr>
      </p:pic>
      <p:sp>
        <p:nvSpPr>
          <p:cNvPr id="17" name="TextBox 16">
            <a:extLst>
              <a:ext uri="{FF2B5EF4-FFF2-40B4-BE49-F238E27FC236}">
                <a16:creationId xmlns:a16="http://schemas.microsoft.com/office/drawing/2014/main" id="{F3CCC5FE-187A-403F-9A07-0591BD465699}"/>
              </a:ext>
            </a:extLst>
          </p:cNvPr>
          <p:cNvSpPr txBox="1"/>
          <p:nvPr/>
        </p:nvSpPr>
        <p:spPr>
          <a:xfrm>
            <a:off x="174779" y="6392645"/>
            <a:ext cx="3845925" cy="369332"/>
          </a:xfrm>
          <a:prstGeom prst="rect">
            <a:avLst/>
          </a:prstGeom>
          <a:noFill/>
        </p:spPr>
        <p:txBody>
          <a:bodyPr wrap="none" rtlCol="0">
            <a:spAutoFit/>
          </a:bodyPr>
          <a:lstStyle/>
          <a:p>
            <a:r>
              <a:rPr lang="en-GB" dirty="0"/>
              <a:t>Download now @ Smileagain.com/app</a:t>
            </a:r>
          </a:p>
        </p:txBody>
      </p:sp>
      <p:sp>
        <p:nvSpPr>
          <p:cNvPr id="18" name="TextBox 17">
            <a:extLst>
              <a:ext uri="{FF2B5EF4-FFF2-40B4-BE49-F238E27FC236}">
                <a16:creationId xmlns:a16="http://schemas.microsoft.com/office/drawing/2014/main" id="{271724D9-2225-421F-AF40-8164AB93F15F}"/>
              </a:ext>
            </a:extLst>
          </p:cNvPr>
          <p:cNvSpPr txBox="1"/>
          <p:nvPr/>
        </p:nvSpPr>
        <p:spPr>
          <a:xfrm>
            <a:off x="4020704" y="6378673"/>
            <a:ext cx="4640438" cy="369332"/>
          </a:xfrm>
          <a:prstGeom prst="rect">
            <a:avLst/>
          </a:prstGeom>
          <a:noFill/>
        </p:spPr>
        <p:txBody>
          <a:bodyPr wrap="none" rtlCol="0">
            <a:spAutoFit/>
          </a:bodyPr>
          <a:lstStyle/>
          <a:p>
            <a:r>
              <a:rPr lang="en-GB" dirty="0"/>
              <a:t>Also available on the Apple Store and Play Store</a:t>
            </a:r>
          </a:p>
        </p:txBody>
      </p:sp>
      <p:sp>
        <p:nvSpPr>
          <p:cNvPr id="19" name="TextBox 18">
            <a:extLst>
              <a:ext uri="{FF2B5EF4-FFF2-40B4-BE49-F238E27FC236}">
                <a16:creationId xmlns:a16="http://schemas.microsoft.com/office/drawing/2014/main" id="{44347AE4-C734-4C14-96BD-42E766673332}"/>
              </a:ext>
            </a:extLst>
          </p:cNvPr>
          <p:cNvSpPr txBox="1"/>
          <p:nvPr/>
        </p:nvSpPr>
        <p:spPr>
          <a:xfrm>
            <a:off x="4365249" y="1806992"/>
            <a:ext cx="7491471" cy="2062103"/>
          </a:xfrm>
          <a:prstGeom prst="rect">
            <a:avLst/>
          </a:prstGeom>
          <a:noFill/>
        </p:spPr>
        <p:txBody>
          <a:bodyPr wrap="square" rtlCol="0">
            <a:spAutoFit/>
          </a:bodyPr>
          <a:lstStyle/>
          <a:p>
            <a:r>
              <a:rPr lang="en-GB" sz="3200" b="1" dirty="0">
                <a:latin typeface="Verdana Pro Semibold" panose="020B0704030504040204" pitchFamily="34" charset="0"/>
              </a:rPr>
              <a:t>Having Mental health issues can put a strain on anyone's life. With Smile Again© we aim to make recovery easier.</a:t>
            </a:r>
          </a:p>
        </p:txBody>
      </p:sp>
      <p:sp>
        <p:nvSpPr>
          <p:cNvPr id="20" name="TextBox 19">
            <a:extLst>
              <a:ext uri="{FF2B5EF4-FFF2-40B4-BE49-F238E27FC236}">
                <a16:creationId xmlns:a16="http://schemas.microsoft.com/office/drawing/2014/main" id="{E7DA3465-8A2E-4B09-85A0-72D0F34782C0}"/>
              </a:ext>
            </a:extLst>
          </p:cNvPr>
          <p:cNvSpPr txBox="1"/>
          <p:nvPr/>
        </p:nvSpPr>
        <p:spPr>
          <a:xfrm>
            <a:off x="6569523" y="3783299"/>
            <a:ext cx="5287197" cy="646331"/>
          </a:xfrm>
          <a:prstGeom prst="rect">
            <a:avLst/>
          </a:prstGeom>
          <a:noFill/>
        </p:spPr>
        <p:txBody>
          <a:bodyPr wrap="square" rtlCol="0">
            <a:spAutoFit/>
          </a:bodyPr>
          <a:lstStyle/>
          <a:p>
            <a:r>
              <a:rPr lang="en-GB" dirty="0">
                <a:solidFill>
                  <a:schemeClr val="accent6">
                    <a:lumMod val="75000"/>
                  </a:schemeClr>
                </a:solidFill>
              </a:rPr>
              <a:t>In –app exercises to help patients keep on top of any mental practices – progress is checkable by your </a:t>
            </a:r>
            <a:r>
              <a:rPr lang="en-GB" dirty="0" err="1">
                <a:solidFill>
                  <a:schemeClr val="accent6">
                    <a:lumMod val="75000"/>
                  </a:schemeClr>
                </a:solidFill>
              </a:rPr>
              <a:t>gp</a:t>
            </a:r>
            <a:endParaRPr lang="en-GB" dirty="0">
              <a:solidFill>
                <a:schemeClr val="accent6">
                  <a:lumMod val="75000"/>
                </a:schemeClr>
              </a:solidFill>
            </a:endParaRPr>
          </a:p>
        </p:txBody>
      </p:sp>
      <p:sp>
        <p:nvSpPr>
          <p:cNvPr id="21" name="TextBox 20">
            <a:extLst>
              <a:ext uri="{FF2B5EF4-FFF2-40B4-BE49-F238E27FC236}">
                <a16:creationId xmlns:a16="http://schemas.microsoft.com/office/drawing/2014/main" id="{1A09527F-ED4E-4F9F-81B5-AF70DB13BB47}"/>
              </a:ext>
            </a:extLst>
          </p:cNvPr>
          <p:cNvSpPr txBox="1"/>
          <p:nvPr/>
        </p:nvSpPr>
        <p:spPr>
          <a:xfrm>
            <a:off x="5447101" y="4520451"/>
            <a:ext cx="3307080" cy="646331"/>
          </a:xfrm>
          <a:prstGeom prst="rect">
            <a:avLst/>
          </a:prstGeom>
          <a:noFill/>
        </p:spPr>
        <p:txBody>
          <a:bodyPr wrap="square" rtlCol="0">
            <a:spAutoFit/>
          </a:bodyPr>
          <a:lstStyle/>
          <a:p>
            <a:r>
              <a:rPr lang="en-GB" dirty="0"/>
              <a:t>Feeling Low? Licensed therapists are on hand 24 hours of the day</a:t>
            </a:r>
          </a:p>
        </p:txBody>
      </p:sp>
      <p:sp>
        <p:nvSpPr>
          <p:cNvPr id="22" name="TextBox 21">
            <a:extLst>
              <a:ext uri="{FF2B5EF4-FFF2-40B4-BE49-F238E27FC236}">
                <a16:creationId xmlns:a16="http://schemas.microsoft.com/office/drawing/2014/main" id="{B70FA33D-185C-4787-A9FA-0E4546A2A7E5}"/>
              </a:ext>
            </a:extLst>
          </p:cNvPr>
          <p:cNvSpPr txBox="1"/>
          <p:nvPr/>
        </p:nvSpPr>
        <p:spPr>
          <a:xfrm>
            <a:off x="2067618" y="5756314"/>
            <a:ext cx="2915863" cy="369332"/>
          </a:xfrm>
          <a:prstGeom prst="rect">
            <a:avLst/>
          </a:prstGeom>
          <a:noFill/>
        </p:spPr>
        <p:txBody>
          <a:bodyPr wrap="none" rtlCol="0">
            <a:spAutoFit/>
          </a:bodyPr>
          <a:lstStyle/>
          <a:p>
            <a:r>
              <a:rPr lang="en-GB" dirty="0"/>
              <a:t>See your progress at a glance</a:t>
            </a:r>
          </a:p>
        </p:txBody>
      </p:sp>
      <p:sp>
        <p:nvSpPr>
          <p:cNvPr id="23" name="TextBox 22">
            <a:extLst>
              <a:ext uri="{FF2B5EF4-FFF2-40B4-BE49-F238E27FC236}">
                <a16:creationId xmlns:a16="http://schemas.microsoft.com/office/drawing/2014/main" id="{F9D1EC8C-E878-46E2-BA54-E22EBDA36224}"/>
              </a:ext>
            </a:extLst>
          </p:cNvPr>
          <p:cNvSpPr txBox="1"/>
          <p:nvPr/>
        </p:nvSpPr>
        <p:spPr>
          <a:xfrm>
            <a:off x="3525550" y="5284514"/>
            <a:ext cx="3843103" cy="369332"/>
          </a:xfrm>
          <a:prstGeom prst="rect">
            <a:avLst/>
          </a:prstGeom>
          <a:noFill/>
        </p:spPr>
        <p:txBody>
          <a:bodyPr wrap="none" rtlCol="0">
            <a:spAutoFit/>
          </a:bodyPr>
          <a:lstStyle/>
          <a:p>
            <a:r>
              <a:rPr lang="en-GB" dirty="0"/>
              <a:t>Get prescription refills through the app</a:t>
            </a:r>
          </a:p>
        </p:txBody>
      </p:sp>
    </p:spTree>
    <p:extLst>
      <p:ext uri="{BB962C8B-B14F-4D97-AF65-F5344CB8AC3E}">
        <p14:creationId xmlns:p14="http://schemas.microsoft.com/office/powerpoint/2010/main" val="140231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41192-1B29-49B5-8440-B6951431EA36}"/>
              </a:ext>
            </a:extLst>
          </p:cNvPr>
          <p:cNvSpPr>
            <a:spLocks noGrp="1"/>
          </p:cNvSpPr>
          <p:nvPr>
            <p:ph type="title"/>
          </p:nvPr>
        </p:nvSpPr>
        <p:spPr/>
        <p:txBody>
          <a:bodyPr/>
          <a:lstStyle/>
          <a:p>
            <a:pPr algn="ctr"/>
            <a:r>
              <a:rPr lang="en-GB" dirty="0"/>
              <a:t>Reference </a:t>
            </a:r>
          </a:p>
        </p:txBody>
      </p:sp>
      <p:sp>
        <p:nvSpPr>
          <p:cNvPr id="3" name="Content Placeholder 2">
            <a:extLst>
              <a:ext uri="{FF2B5EF4-FFF2-40B4-BE49-F238E27FC236}">
                <a16:creationId xmlns:a16="http://schemas.microsoft.com/office/drawing/2014/main" id="{3C7DE7E7-2123-4EEA-8201-277DCF79B1E9}"/>
              </a:ext>
            </a:extLst>
          </p:cNvPr>
          <p:cNvSpPr>
            <a:spLocks noGrp="1"/>
          </p:cNvSpPr>
          <p:nvPr>
            <p:ph idx="1"/>
          </p:nvPr>
        </p:nvSpPr>
        <p:spPr>
          <a:xfrm>
            <a:off x="1141413" y="2249487"/>
            <a:ext cx="9905999" cy="3541714"/>
          </a:xfrm>
        </p:spPr>
        <p:txBody>
          <a:bodyPr>
            <a:normAutofit fontScale="55000" lnSpcReduction="20000"/>
          </a:bodyPr>
          <a:lstStyle/>
          <a:p>
            <a:pPr marL="342900" lvl="0" indent="-342900">
              <a:lnSpc>
                <a:spcPct val="107000"/>
              </a:lnSpc>
              <a:spcAft>
                <a:spcPts val="800"/>
              </a:spcAft>
              <a:buFont typeface="Symbol" panose="05050102010706020507" pitchFamily="18" charset="2"/>
              <a:buChar char=""/>
            </a:pPr>
            <a:r>
              <a:rPr lang="en-GB" sz="1800" b="1" dirty="0" err="1">
                <a:effectLst/>
                <a:latin typeface="Arial" panose="020B0604020202020204" pitchFamily="34" charset="0"/>
                <a:ea typeface="Calibri" panose="020F0502020204030204" pitchFamily="34" charset="0"/>
                <a:cs typeface="Times New Roman" panose="02020603050405020304" pitchFamily="18" charset="0"/>
              </a:rPr>
              <a:t>Faselis</a:t>
            </a:r>
            <a:r>
              <a:rPr lang="en-GB" sz="1800" b="1" dirty="0">
                <a:effectLst/>
                <a:latin typeface="Arial" panose="020B0604020202020204" pitchFamily="34" charset="0"/>
                <a:ea typeface="Calibri" panose="020F0502020204030204" pitchFamily="34" charset="0"/>
                <a:cs typeface="Times New Roman" panose="02020603050405020304" pitchFamily="18" charset="0"/>
              </a:rPr>
              <a:t>, (2021|).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How to Use Storytelling for a Successful Investor Pitch</a:t>
            </a:r>
            <a:r>
              <a:rPr lang="en-GB" sz="1800" b="1" dirty="0">
                <a:effectLst/>
                <a:latin typeface="Arial" panose="020B0604020202020204" pitchFamily="34" charset="0"/>
                <a:ea typeface="Calibri" panose="020F0502020204030204" pitchFamily="34" charset="0"/>
                <a:cs typeface="Times New Roman" panose="02020603050405020304" pitchFamily="18" charset="0"/>
              </a:rPr>
              <a:t>. Available at: &lt;https://medium.com/the-faselis-blog/how-to-use-storytelling-for-a-successful-investor-pitch-c046c05873e9&gt; (Accessed 23 March 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b="1" dirty="0">
                <a:effectLst/>
                <a:latin typeface="Arial" panose="020B0604020202020204" pitchFamily="34" charset="0"/>
                <a:ea typeface="Calibri" panose="020F0502020204030204" pitchFamily="34" charset="0"/>
                <a:cs typeface="Times New Roman" panose="02020603050405020304" pitchFamily="18" charset="0"/>
              </a:rPr>
              <a:t>Guttman, M., (2021).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The Role of Art and Music Therapies in Mental Health and Beyond | </a:t>
            </a:r>
            <a:r>
              <a:rPr lang="en-GB" sz="1800" b="1" i="1" dirty="0" err="1">
                <a:effectLst/>
                <a:latin typeface="Arial" panose="020B0604020202020204" pitchFamily="34" charset="0"/>
                <a:ea typeface="Calibri" panose="020F0502020204030204" pitchFamily="34" charset="0"/>
                <a:cs typeface="Times New Roman" panose="02020603050405020304" pitchFamily="18" charset="0"/>
              </a:rPr>
              <a:t>Psychreg</a:t>
            </a:r>
            <a:r>
              <a:rPr lang="en-GB" sz="1800" b="1" dirty="0">
                <a:effectLst/>
                <a:latin typeface="Arial" panose="020B0604020202020204" pitchFamily="34" charset="0"/>
                <a:ea typeface="Calibri" panose="020F0502020204030204" pitchFamily="34" charset="0"/>
                <a:cs typeface="Times New Roman" panose="02020603050405020304" pitchFamily="18" charset="0"/>
              </a:rPr>
              <a:t>. </a:t>
            </a:r>
            <a:r>
              <a:rPr lang="en-GB" sz="1800" b="1" dirty="0" err="1">
                <a:effectLst/>
                <a:latin typeface="Arial" panose="020B0604020202020204" pitchFamily="34" charset="0"/>
                <a:ea typeface="Calibri" panose="020F0502020204030204" pitchFamily="34" charset="0"/>
                <a:cs typeface="Times New Roman" panose="02020603050405020304" pitchFamily="18" charset="0"/>
              </a:rPr>
              <a:t>Psychreg</a:t>
            </a:r>
            <a:r>
              <a:rPr lang="en-GB" sz="1800" b="1" dirty="0">
                <a:effectLst/>
                <a:latin typeface="Arial" panose="020B0604020202020204" pitchFamily="34" charset="0"/>
                <a:ea typeface="Calibri" panose="020F0502020204030204" pitchFamily="34" charset="0"/>
                <a:cs typeface="Times New Roman" panose="02020603050405020304" pitchFamily="18" charset="0"/>
              </a:rPr>
              <a:t>. Available at: &lt;https://www.psychreg.org/art-music-therapies/&gt; (Accessed 24 March 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b="1" dirty="0">
                <a:effectLst/>
                <a:latin typeface="Arial" panose="020B0604020202020204" pitchFamily="34" charset="0"/>
                <a:ea typeface="Calibri" panose="020F0502020204030204" pitchFamily="34" charset="0"/>
                <a:cs typeface="Times New Roman" panose="02020603050405020304" pitchFamily="18" charset="0"/>
              </a:rPr>
              <a:t>Kloppers, M., (2021).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How Yoga Can Improve Your Mental Health</a:t>
            </a:r>
            <a:r>
              <a:rPr lang="en-GB" sz="1800" b="1" dirty="0">
                <a:effectLst/>
                <a:latin typeface="Arial" panose="020B0604020202020204" pitchFamily="34" charset="0"/>
                <a:ea typeface="Calibri" panose="020F0502020204030204" pitchFamily="34" charset="0"/>
                <a:cs typeface="Times New Roman" panose="02020603050405020304" pitchFamily="18" charset="0"/>
              </a:rPr>
              <a:t>. Thoughts on Life and Love. Available at: &lt;https://www.thoughtsonlifeandlove.com/yoga-can-improve-your-mental-health/#:~:text=%20Benefits%20of%20Yoga%20Exercises%20to%20Your%20Mental,lack%20of%20adequate%20sleep.%20Insomnia%20contributes...%20More&gt; (Accessed 24 March 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b="1" dirty="0" err="1">
                <a:effectLst/>
                <a:latin typeface="Arial" panose="020B0604020202020204" pitchFamily="34" charset="0"/>
                <a:ea typeface="Calibri" panose="020F0502020204030204" pitchFamily="34" charset="0"/>
                <a:cs typeface="Times New Roman" panose="02020603050405020304" pitchFamily="18" charset="0"/>
              </a:rPr>
              <a:t>Nield</a:t>
            </a:r>
            <a:r>
              <a:rPr lang="en-GB" sz="1800" b="1" dirty="0">
                <a:effectLst/>
                <a:latin typeface="Arial" panose="020B0604020202020204" pitchFamily="34" charset="0"/>
                <a:ea typeface="Calibri" panose="020F0502020204030204" pitchFamily="34" charset="0"/>
                <a:cs typeface="Times New Roman" panose="02020603050405020304" pitchFamily="18" charset="0"/>
              </a:rPr>
              <a:t>, D., (2021).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How to Rid Your Phone of Those Default Apps You Never Use</a:t>
            </a:r>
            <a:r>
              <a:rPr lang="en-GB" sz="1800" b="1" dirty="0">
                <a:effectLst/>
                <a:latin typeface="Arial" panose="020B0604020202020204" pitchFamily="34" charset="0"/>
                <a:ea typeface="Calibri" panose="020F0502020204030204" pitchFamily="34" charset="0"/>
                <a:cs typeface="Times New Roman" panose="02020603050405020304" pitchFamily="18" charset="0"/>
              </a:rPr>
              <a:t>. Wired. Available at: &lt;https://www.wired.com/story/remove-bloatware-phone/&gt; (Accessed 11 March 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b="1" dirty="0">
                <a:effectLst/>
                <a:latin typeface="Arial" panose="020B0604020202020204" pitchFamily="34" charset="0"/>
                <a:ea typeface="Calibri" panose="020F0502020204030204" pitchFamily="34" charset="0"/>
                <a:cs typeface="Times New Roman" panose="02020603050405020304" pitchFamily="18" charset="0"/>
              </a:rPr>
              <a:t> </a:t>
            </a:r>
            <a:r>
              <a:rPr lang="en-GB" sz="1800" b="1" u="sng" dirty="0" err="1">
                <a:effectLst/>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Raafiramadhan</a:t>
            </a:r>
            <a:r>
              <a:rPr lang="en-GB" sz="1800" b="1" u="sng" dirty="0">
                <a:effectLst/>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 (2021). </a:t>
            </a:r>
            <a:r>
              <a:rPr lang="en-GB" sz="1800" b="1" i="1" u="sng" dirty="0">
                <a:effectLst/>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Stock Royalty-free - PNG - Download Free</a:t>
            </a:r>
            <a:r>
              <a:rPr lang="en-GB" sz="1800" b="1" u="sng" dirty="0">
                <a:effectLst/>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 Available at: &lt;https://favpng.com/png_view/mattresse-stock-royalty-free-png/Fe99XJXC&gt; [Accessed 25 March 2021]. Mind, (2021). </a:t>
            </a:r>
            <a:r>
              <a:rPr lang="en-GB" sz="1800" b="1" i="1" u="sng" dirty="0">
                <a:effectLst/>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How common are mental health problems?</a:t>
            </a:r>
            <a:r>
              <a:rPr lang="en-GB" sz="1800" b="1" u="sng" dirty="0">
                <a:effectLst/>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 Available at: &lt;https://www.mind.org.uk/information-support/types-of-mental-health-problems/statistics-and-facts-about-mental-health/how-common-are-mental-health-problems/&gt; (Accessed 25 March 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b="1" dirty="0" err="1">
                <a:effectLst/>
                <a:latin typeface="Arial" panose="020B0604020202020204" pitchFamily="34" charset="0"/>
                <a:ea typeface="Calibri" panose="020F0502020204030204" pitchFamily="34" charset="0"/>
                <a:cs typeface="Times New Roman" panose="02020603050405020304" pitchFamily="18" charset="0"/>
              </a:rPr>
              <a:t>Rustan</a:t>
            </a:r>
            <a:r>
              <a:rPr lang="en-GB" sz="1800" b="1" dirty="0">
                <a:effectLst/>
                <a:latin typeface="Arial" panose="020B0604020202020204" pitchFamily="34" charset="0"/>
                <a:ea typeface="Calibri" panose="020F0502020204030204" pitchFamily="34" charset="0"/>
                <a:cs typeface="Times New Roman" panose="02020603050405020304" pitchFamily="18" charset="0"/>
              </a:rPr>
              <a:t>, (2021).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Happiness Royalty-free Stock Photography Smile - PNG - Download Free</a:t>
            </a:r>
            <a:r>
              <a:rPr lang="en-GB" sz="1800" b="1" dirty="0">
                <a:effectLst/>
                <a:latin typeface="Arial" panose="020B0604020202020204" pitchFamily="34" charset="0"/>
                <a:ea typeface="Calibri" panose="020F0502020204030204" pitchFamily="34" charset="0"/>
                <a:cs typeface="Times New Roman" panose="02020603050405020304" pitchFamily="18" charset="0"/>
              </a:rPr>
              <a:t>. FAVPNG.com. Available at: &lt;https://favpng.com/png_view/happy-people-happiness-royalty-free-stock-photography-smile-png/QbfmwL5r#&gt; (Accessed 11 March 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400" dirty="0">
              <a:latin typeface="Open Sans"/>
            </a:endParaRPr>
          </a:p>
        </p:txBody>
      </p:sp>
    </p:spTree>
    <p:extLst>
      <p:ext uri="{BB962C8B-B14F-4D97-AF65-F5344CB8AC3E}">
        <p14:creationId xmlns:p14="http://schemas.microsoft.com/office/powerpoint/2010/main" val="18934866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73C3363D2C34142BB9C00026A752F8F" ma:contentTypeVersion="7" ma:contentTypeDescription="Create a new document." ma:contentTypeScope="" ma:versionID="40919a6d82abc7f2659f2a53d97f3f1e">
  <xsd:schema xmlns:xsd="http://www.w3.org/2001/XMLSchema" xmlns:xs="http://www.w3.org/2001/XMLSchema" xmlns:p="http://schemas.microsoft.com/office/2006/metadata/properties" xmlns:ns3="717b0226-a333-4c25-acd7-534bd000737f" xmlns:ns4="5fa7c6fb-f4dc-42b8-b650-783ea9de0442" targetNamespace="http://schemas.microsoft.com/office/2006/metadata/properties" ma:root="true" ma:fieldsID="cb9a29c1cab89121956e83bd7ecd28c3" ns3:_="" ns4:_="">
    <xsd:import namespace="717b0226-a333-4c25-acd7-534bd000737f"/>
    <xsd:import namespace="5fa7c6fb-f4dc-42b8-b650-783ea9de044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7b0226-a333-4c25-acd7-534bd00073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fa7c6fb-f4dc-42b8-b650-783ea9de044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55E0964-9690-485A-8564-A60ED9577AF3}">
  <ds:schemaRefs>
    <ds:schemaRef ds:uri="http://schemas.microsoft.com/sharepoint/v3/contenttype/forms"/>
  </ds:schemaRefs>
</ds:datastoreItem>
</file>

<file path=customXml/itemProps2.xml><?xml version="1.0" encoding="utf-8"?>
<ds:datastoreItem xmlns:ds="http://schemas.openxmlformats.org/officeDocument/2006/customXml" ds:itemID="{E876144A-B794-426F-B084-A6295EAC32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7b0226-a333-4c25-acd7-534bd000737f"/>
    <ds:schemaRef ds:uri="5fa7c6fb-f4dc-42b8-b650-783ea9de04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FC87971-27B6-4994-AE58-93AB1CB6B29B}">
  <ds:schemaRefs>
    <ds:schemaRef ds:uri="5fa7c6fb-f4dc-42b8-b650-783ea9de0442"/>
    <ds:schemaRef ds:uri="717b0226-a333-4c25-acd7-534bd000737f"/>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 ds:uri="http://purl.org/dc/terms/"/>
    <ds:schemaRef ds:uri="http://schemas.microsoft.com/office/infopath/2007/PartnerControl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TM04033919[[fn=Circuit]]</Template>
  <TotalTime>3766</TotalTime>
  <Words>828</Words>
  <Application>Microsoft Office PowerPoint</Application>
  <PresentationFormat>Widescreen</PresentationFormat>
  <Paragraphs>53</Paragraphs>
  <Slides>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Bauhaus 93</vt:lpstr>
      <vt:lpstr>Calibri</vt:lpstr>
      <vt:lpstr>Open Sans</vt:lpstr>
      <vt:lpstr>Symbol</vt:lpstr>
      <vt:lpstr>Tw Cen MT</vt:lpstr>
      <vt:lpstr>Verdana Pro Semibold</vt:lpstr>
      <vt:lpstr>Circuit</vt:lpstr>
      <vt:lpstr>E-Portfolio Evidence of Learning Task 3 and 4</vt:lpstr>
      <vt:lpstr>Content Page </vt:lpstr>
      <vt:lpstr>My Pitch  Task 3</vt:lpstr>
      <vt:lpstr>PowerPoint Presentation</vt:lpstr>
      <vt:lpstr>PowerPoint Presentation</vt:lpstr>
      <vt:lpstr>PowerPoint Presentation</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Dredd</dc:creator>
  <cp:lastModifiedBy>Gawain Frampton</cp:lastModifiedBy>
  <cp:revision>26</cp:revision>
  <dcterms:created xsi:type="dcterms:W3CDTF">2021-03-21T17:40:55Z</dcterms:created>
  <dcterms:modified xsi:type="dcterms:W3CDTF">2021-03-26T09:24:57Z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0x010100C73C3363D2C34142BB9C00026A752F8F</vt:lpwstr>
  </property>
</Properties>
</file>