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7" d="100"/>
          <a:sy n="107" d="100"/>
        </p:scale>
        <p:origin x="-126"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37A859-9D27-4799-8974-C4AB69E2375E}" type="datetimeFigureOut">
              <a:rPr lang="en-GB" smtClean="0"/>
              <a:pPr/>
              <a:t>16/10/2015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D3BAA-10E3-4FE4-8C0F-D744FA4481F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37A859-9D27-4799-8974-C4AB69E2375E}" type="datetimeFigureOut">
              <a:rPr lang="en-GB" smtClean="0"/>
              <a:pPr/>
              <a:t>16/10/2015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0D3BAA-10E3-4FE4-8C0F-D744FA4481FD}"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puu.sh/ekCUD/804329b924.png"/>
          <p:cNvPicPr>
            <a:picLocks noChangeAspect="1" noChangeArrowheads="1"/>
          </p:cNvPicPr>
          <p:nvPr/>
        </p:nvPicPr>
        <p:blipFill>
          <a:blip r:embed="rId2" cstate="print"/>
          <a:srcRect/>
          <a:stretch>
            <a:fillRect/>
          </a:stretch>
        </p:blipFill>
        <p:spPr bwMode="auto">
          <a:xfrm>
            <a:off x="3707904" y="548680"/>
            <a:ext cx="2376264" cy="1697331"/>
          </a:xfrm>
          <a:prstGeom prst="rect">
            <a:avLst/>
          </a:prstGeom>
          <a:noFill/>
        </p:spPr>
      </p:pic>
      <p:sp>
        <p:nvSpPr>
          <p:cNvPr id="4" name="TextBox 3"/>
          <p:cNvSpPr txBox="1"/>
          <p:nvPr/>
        </p:nvSpPr>
        <p:spPr>
          <a:xfrm>
            <a:off x="0" y="0"/>
            <a:ext cx="9144000" cy="646331"/>
          </a:xfrm>
          <a:prstGeom prst="rect">
            <a:avLst/>
          </a:prstGeom>
          <a:noFill/>
        </p:spPr>
        <p:txBody>
          <a:bodyPr wrap="square" rtlCol="0">
            <a:spAutoFit/>
          </a:bodyPr>
          <a:lstStyle/>
          <a:p>
            <a:pPr algn="ctr"/>
            <a:r>
              <a:rPr lang="en-GB" b="1" u="sng" dirty="0">
                <a:solidFill>
                  <a:srgbClr val="0000FF"/>
                </a:solidFill>
              </a:rPr>
              <a:t>Present a poster outlining your personal philosophy on outdoor education highlighting theoretical underpinnings and current educational relevance</a:t>
            </a:r>
            <a:endParaRPr lang="en-GB" b="1" u="sng" dirty="0">
              <a:solidFill>
                <a:srgbClr val="0000FF"/>
              </a:solidFill>
              <a:latin typeface="Times New Roman" pitchFamily="18" charset="0"/>
              <a:cs typeface="Times New Roman" pitchFamily="18" charset="0"/>
            </a:endParaRPr>
          </a:p>
        </p:txBody>
      </p:sp>
      <p:sp>
        <p:nvSpPr>
          <p:cNvPr id="5" name="TextBox 4"/>
          <p:cNvSpPr txBox="1"/>
          <p:nvPr/>
        </p:nvSpPr>
        <p:spPr>
          <a:xfrm>
            <a:off x="0" y="501060"/>
            <a:ext cx="3707904" cy="1123384"/>
          </a:xfrm>
          <a:prstGeom prst="rect">
            <a:avLst/>
          </a:prstGeom>
          <a:noFill/>
        </p:spPr>
        <p:txBody>
          <a:bodyPr wrap="square" rtlCol="0">
            <a:spAutoFit/>
          </a:bodyPr>
          <a:lstStyle/>
          <a:p>
            <a:r>
              <a:rPr lang="en-GB" sz="1200" u="sng" dirty="0" smtClean="0">
                <a:solidFill>
                  <a:srgbClr val="0000FF"/>
                </a:solidFill>
                <a:latin typeface="Times New Roman" pitchFamily="18" charset="0"/>
                <a:cs typeface="Times New Roman" pitchFamily="18" charset="0"/>
              </a:rPr>
              <a:t>Overview of this poster</a:t>
            </a:r>
          </a:p>
          <a:p>
            <a:r>
              <a:rPr lang="en-GB" sz="1100" dirty="0" smtClean="0">
                <a:solidFill>
                  <a:srgbClr val="0000FF"/>
                </a:solidFill>
                <a:latin typeface="Times New Roman" pitchFamily="18" charset="0"/>
                <a:cs typeface="Times New Roman" pitchFamily="18" charset="0"/>
              </a:rPr>
              <a:t>This poster aims to achieve an overall objective to present my personal philosophy on outdoor education. This poster is split into two sections; the first is my experience with Outdoor Education so far, and my own thoughts on the benefit of Outdoor Education.</a:t>
            </a:r>
            <a:endParaRPr lang="en-GB" sz="1100" dirty="0">
              <a:solidFill>
                <a:srgbClr val="0000FF"/>
              </a:solidFill>
              <a:latin typeface="Times New Roman" pitchFamily="18" charset="0"/>
              <a:cs typeface="Times New Roman" pitchFamily="18" charset="0"/>
            </a:endParaRPr>
          </a:p>
        </p:txBody>
      </p:sp>
      <p:sp>
        <p:nvSpPr>
          <p:cNvPr id="7" name="TextBox 6"/>
          <p:cNvSpPr txBox="1"/>
          <p:nvPr/>
        </p:nvSpPr>
        <p:spPr>
          <a:xfrm>
            <a:off x="0" y="1488266"/>
            <a:ext cx="4211960" cy="1292662"/>
          </a:xfrm>
          <a:prstGeom prst="rect">
            <a:avLst/>
          </a:prstGeom>
          <a:noFill/>
        </p:spPr>
        <p:txBody>
          <a:bodyPr wrap="square" rtlCol="0">
            <a:spAutoFit/>
          </a:bodyPr>
          <a:lstStyle/>
          <a:p>
            <a:r>
              <a:rPr lang="en-GB" sz="1200" u="sng" dirty="0" smtClean="0">
                <a:solidFill>
                  <a:srgbClr val="0000FF"/>
                </a:solidFill>
                <a:latin typeface="Times New Roman" pitchFamily="18" charset="0"/>
                <a:cs typeface="Times New Roman" pitchFamily="18" charset="0"/>
              </a:rPr>
              <a:t>Definition of key words</a:t>
            </a:r>
          </a:p>
          <a:p>
            <a:r>
              <a:rPr lang="en-GB" sz="1100" b="1" dirty="0" smtClean="0">
                <a:solidFill>
                  <a:srgbClr val="0000FF"/>
                </a:solidFill>
                <a:latin typeface="Times New Roman" pitchFamily="18" charset="0"/>
                <a:cs typeface="Times New Roman" pitchFamily="18" charset="0"/>
              </a:rPr>
              <a:t>Outdoor education</a:t>
            </a:r>
            <a:r>
              <a:rPr lang="en-GB" sz="1100" dirty="0" smtClean="0">
                <a:solidFill>
                  <a:srgbClr val="0000FF"/>
                </a:solidFill>
                <a:latin typeface="Times New Roman" pitchFamily="18" charset="0"/>
                <a:cs typeface="Times New Roman" pitchFamily="18" charset="0"/>
              </a:rPr>
              <a:t>: The course (with the same name) that the </a:t>
            </a:r>
          </a:p>
          <a:p>
            <a:r>
              <a:rPr lang="en-GB" sz="1100" dirty="0" smtClean="0">
                <a:solidFill>
                  <a:srgbClr val="0000FF"/>
                </a:solidFill>
                <a:latin typeface="Times New Roman" pitchFamily="18" charset="0"/>
                <a:cs typeface="Times New Roman" pitchFamily="18" charset="0"/>
              </a:rPr>
              <a:t>author of this poster is currently undertaking at UWTSD.</a:t>
            </a:r>
          </a:p>
          <a:p>
            <a:r>
              <a:rPr lang="en-GB" sz="1100" b="1" dirty="0" smtClean="0">
                <a:solidFill>
                  <a:srgbClr val="0000FF"/>
                </a:solidFill>
                <a:latin typeface="Times New Roman" pitchFamily="18" charset="0"/>
                <a:cs typeface="Times New Roman" pitchFamily="18" charset="0"/>
              </a:rPr>
              <a:t>UWTSD</a:t>
            </a:r>
            <a:r>
              <a:rPr lang="en-GB" sz="1100" dirty="0" smtClean="0">
                <a:solidFill>
                  <a:srgbClr val="0000FF"/>
                </a:solidFill>
                <a:latin typeface="Times New Roman" pitchFamily="18" charset="0"/>
                <a:cs typeface="Times New Roman" pitchFamily="18" charset="0"/>
              </a:rPr>
              <a:t>: University of Wales Trinity Saint David.</a:t>
            </a:r>
            <a:endParaRPr lang="en-GB" sz="1100" b="1" dirty="0" smtClean="0">
              <a:solidFill>
                <a:srgbClr val="0000FF"/>
              </a:solidFill>
              <a:latin typeface="Times New Roman" pitchFamily="18" charset="0"/>
              <a:cs typeface="Times New Roman" pitchFamily="18" charset="0"/>
            </a:endParaRPr>
          </a:p>
          <a:p>
            <a:r>
              <a:rPr lang="en-GB" sz="1100" b="1" dirty="0" smtClean="0">
                <a:solidFill>
                  <a:srgbClr val="0000FF"/>
                </a:solidFill>
                <a:latin typeface="Times New Roman" pitchFamily="18" charset="0"/>
                <a:cs typeface="Times New Roman" pitchFamily="18" charset="0"/>
              </a:rPr>
              <a:t>Philosophy</a:t>
            </a:r>
            <a:r>
              <a:rPr lang="en-GB" sz="1100" dirty="0" smtClean="0">
                <a:solidFill>
                  <a:srgbClr val="0000FF"/>
                </a:solidFill>
                <a:latin typeface="Times New Roman" pitchFamily="18" charset="0"/>
                <a:cs typeface="Times New Roman" pitchFamily="18" charset="0"/>
              </a:rPr>
              <a:t>: “A set of ideas or principles of beliefs” (Allen, </a:t>
            </a:r>
            <a:r>
              <a:rPr lang="en-GB" sz="1100" dirty="0" err="1" smtClean="0">
                <a:solidFill>
                  <a:srgbClr val="0000FF"/>
                </a:solidFill>
                <a:latin typeface="Times New Roman" pitchFamily="18" charset="0"/>
                <a:cs typeface="Times New Roman" pitchFamily="18" charset="0"/>
              </a:rPr>
              <a:t>Rennie</a:t>
            </a:r>
            <a:r>
              <a:rPr lang="en-GB" sz="1100" dirty="0" smtClean="0">
                <a:solidFill>
                  <a:srgbClr val="0000FF"/>
                </a:solidFill>
                <a:latin typeface="Times New Roman" pitchFamily="18" charset="0"/>
                <a:cs typeface="Times New Roman" pitchFamily="18" charset="0"/>
              </a:rPr>
              <a:t>, 2006, p. 571). For the purpose of this poster, the philosophies presented are the thoughts of the author of this poster, unless cited as otherwise.</a:t>
            </a:r>
            <a:endParaRPr lang="en-GB" sz="1100" dirty="0">
              <a:solidFill>
                <a:srgbClr val="0000FF"/>
              </a:solidFill>
              <a:latin typeface="Times New Roman" pitchFamily="18" charset="0"/>
              <a:cs typeface="Times New Roman" pitchFamily="18" charset="0"/>
            </a:endParaRPr>
          </a:p>
        </p:txBody>
      </p:sp>
      <p:sp>
        <p:nvSpPr>
          <p:cNvPr id="8" name="TextBox 7"/>
          <p:cNvSpPr txBox="1"/>
          <p:nvPr/>
        </p:nvSpPr>
        <p:spPr>
          <a:xfrm>
            <a:off x="0" y="6165304"/>
            <a:ext cx="9252520" cy="769441"/>
          </a:xfrm>
          <a:prstGeom prst="rect">
            <a:avLst/>
          </a:prstGeom>
          <a:noFill/>
        </p:spPr>
        <p:txBody>
          <a:bodyPr wrap="square" rtlCol="0">
            <a:spAutoFit/>
          </a:bodyPr>
          <a:lstStyle/>
          <a:p>
            <a:r>
              <a:rPr lang="en-GB" sz="1100" dirty="0" smtClean="0">
                <a:solidFill>
                  <a:srgbClr val="0000FF"/>
                </a:solidFill>
                <a:latin typeface="Times New Roman" pitchFamily="18" charset="0"/>
                <a:cs typeface="Times New Roman" pitchFamily="18" charset="0"/>
              </a:rPr>
              <a:t>Reference List: Allen, R. (ed.), </a:t>
            </a:r>
            <a:r>
              <a:rPr lang="en-GB" sz="1100" dirty="0" err="1" smtClean="0">
                <a:solidFill>
                  <a:srgbClr val="0000FF"/>
                </a:solidFill>
                <a:latin typeface="Times New Roman" pitchFamily="18" charset="0"/>
                <a:cs typeface="Times New Roman" pitchFamily="18" charset="0"/>
              </a:rPr>
              <a:t>Rennie</a:t>
            </a:r>
            <a:r>
              <a:rPr lang="en-GB" sz="1100" dirty="0" smtClean="0">
                <a:solidFill>
                  <a:srgbClr val="0000FF"/>
                </a:solidFill>
                <a:latin typeface="Times New Roman" pitchFamily="18" charset="0"/>
                <a:cs typeface="Times New Roman" pitchFamily="18" charset="0"/>
              </a:rPr>
              <a:t>, S. (ed.) (2006) </a:t>
            </a:r>
            <a:r>
              <a:rPr lang="en-GB" sz="1100" i="1" dirty="0" smtClean="0">
                <a:solidFill>
                  <a:srgbClr val="0000FF"/>
                </a:solidFill>
                <a:latin typeface="Times New Roman" pitchFamily="18" charset="0"/>
                <a:cs typeface="Times New Roman" pitchFamily="18" charset="0"/>
              </a:rPr>
              <a:t>Oxford English Dictionary for Schools</a:t>
            </a:r>
            <a:r>
              <a:rPr lang="en-GB" sz="1100" dirty="0" smtClean="0">
                <a:solidFill>
                  <a:srgbClr val="0000FF"/>
                </a:solidFill>
                <a:latin typeface="Times New Roman" pitchFamily="18" charset="0"/>
                <a:cs typeface="Times New Roman" pitchFamily="18" charset="0"/>
              </a:rPr>
              <a:t>. Oxford: Oxford University Press. ∣ University of Wales Trinity Saint David, (2014), </a:t>
            </a:r>
            <a:r>
              <a:rPr lang="en-GB" sz="1100" i="1" dirty="0" smtClean="0">
                <a:solidFill>
                  <a:srgbClr val="0000FF"/>
                </a:solidFill>
                <a:latin typeface="Times New Roman" pitchFamily="18" charset="0"/>
                <a:cs typeface="Times New Roman" pitchFamily="18" charset="0"/>
              </a:rPr>
              <a:t>Student Finance</a:t>
            </a:r>
            <a:r>
              <a:rPr lang="en-GB" sz="1100" dirty="0" smtClean="0">
                <a:solidFill>
                  <a:srgbClr val="0000FF"/>
                </a:solidFill>
                <a:latin typeface="Times New Roman" pitchFamily="18" charset="0"/>
                <a:cs typeface="Times New Roman" pitchFamily="18" charset="0"/>
              </a:rPr>
              <a:t>. Available at: http://www.uwtsd.ac.uk/student-finance/ (Accessed: 10 January 2015) ∣ UCAS (no date), </a:t>
            </a:r>
            <a:r>
              <a:rPr lang="en-GB" sz="1100" i="1" dirty="0" smtClean="0">
                <a:solidFill>
                  <a:srgbClr val="0000FF"/>
                </a:solidFill>
                <a:latin typeface="Times New Roman" pitchFamily="18" charset="0"/>
                <a:cs typeface="Times New Roman" pitchFamily="18" charset="0"/>
              </a:rPr>
              <a:t>Balancing you work and studies</a:t>
            </a:r>
            <a:r>
              <a:rPr lang="en-GB" sz="1100" dirty="0" smtClean="0">
                <a:solidFill>
                  <a:srgbClr val="0000FF"/>
                </a:solidFill>
                <a:latin typeface="Times New Roman" pitchFamily="18" charset="0"/>
                <a:cs typeface="Times New Roman" pitchFamily="18" charset="0"/>
              </a:rPr>
              <a:t>. Available at: http://www.ucas.com/how-it-all-works/student-finance/managing-money/balancing-your-work-and-studies# (Accessed: 10 January 2015)</a:t>
            </a:r>
            <a:endParaRPr lang="en-GB" sz="1100" dirty="0">
              <a:solidFill>
                <a:srgbClr val="0000FF"/>
              </a:solidFill>
              <a:latin typeface="Times New Roman" pitchFamily="18" charset="0"/>
              <a:cs typeface="Times New Roman" pitchFamily="18" charset="0"/>
            </a:endParaRPr>
          </a:p>
        </p:txBody>
      </p:sp>
      <p:sp>
        <p:nvSpPr>
          <p:cNvPr id="10" name="TextBox 9"/>
          <p:cNvSpPr txBox="1"/>
          <p:nvPr/>
        </p:nvSpPr>
        <p:spPr>
          <a:xfrm>
            <a:off x="0" y="2708920"/>
            <a:ext cx="3707904" cy="1969770"/>
          </a:xfrm>
          <a:prstGeom prst="rect">
            <a:avLst/>
          </a:prstGeom>
          <a:noFill/>
        </p:spPr>
        <p:txBody>
          <a:bodyPr wrap="square" rtlCol="0">
            <a:spAutoFit/>
          </a:bodyPr>
          <a:lstStyle/>
          <a:p>
            <a:r>
              <a:rPr lang="en-GB" sz="1200" u="sng" dirty="0" smtClean="0">
                <a:solidFill>
                  <a:srgbClr val="0000FF"/>
                </a:solidFill>
                <a:latin typeface="Times New Roman" pitchFamily="18" charset="0"/>
                <a:cs typeface="Times New Roman" pitchFamily="18" charset="0"/>
              </a:rPr>
              <a:t>Initial Thoughts of the Course</a:t>
            </a:r>
          </a:p>
          <a:p>
            <a:r>
              <a:rPr lang="en-GB" sz="1100" dirty="0" smtClean="0">
                <a:solidFill>
                  <a:srgbClr val="0000FF"/>
                </a:solidFill>
                <a:latin typeface="Times New Roman" pitchFamily="18" charset="0"/>
                <a:cs typeface="Times New Roman" pitchFamily="18" charset="0"/>
              </a:rPr>
              <a:t>I have a number of personal thoughts and opinions on the course I am undertaking so far. One of the first impressions that I had on the course is that it is so much better than previous educational experiences of mine, especially compared to College. This is arguably to be expected since I am paying for this course, whereas the government had paid for previous courses. My biggest delight is how many practical activities we have done already in one semester. It has surpassed the amount of practical sessions we did in the entire two-year course at college</a:t>
            </a:r>
            <a:endParaRPr lang="en-GB" sz="1200" dirty="0">
              <a:solidFill>
                <a:srgbClr val="0000FF"/>
              </a:solidFill>
              <a:latin typeface="Times New Roman" pitchFamily="18" charset="0"/>
              <a:cs typeface="Times New Roman" pitchFamily="18" charset="0"/>
            </a:endParaRPr>
          </a:p>
        </p:txBody>
      </p:sp>
      <p:sp>
        <p:nvSpPr>
          <p:cNvPr id="9" name="TextBox 8"/>
          <p:cNvSpPr txBox="1"/>
          <p:nvPr/>
        </p:nvSpPr>
        <p:spPr>
          <a:xfrm>
            <a:off x="6084168" y="620688"/>
            <a:ext cx="3059832" cy="1292662"/>
          </a:xfrm>
          <a:prstGeom prst="rect">
            <a:avLst/>
          </a:prstGeom>
          <a:noFill/>
        </p:spPr>
        <p:txBody>
          <a:bodyPr wrap="square" rtlCol="0">
            <a:spAutoFit/>
          </a:bodyPr>
          <a:lstStyle/>
          <a:p>
            <a:r>
              <a:rPr lang="en-GB" sz="1200" u="sng" dirty="0" smtClean="0">
                <a:solidFill>
                  <a:srgbClr val="0000FF"/>
                </a:solidFill>
                <a:latin typeface="Times New Roman" pitchFamily="18" charset="0"/>
                <a:cs typeface="Times New Roman" pitchFamily="18" charset="0"/>
              </a:rPr>
              <a:t>Balance of My Time</a:t>
            </a:r>
          </a:p>
          <a:p>
            <a:r>
              <a:rPr lang="en-GB" sz="1100" dirty="0" smtClean="0">
                <a:solidFill>
                  <a:srgbClr val="0000FF"/>
                </a:solidFill>
                <a:latin typeface="Times New Roman" pitchFamily="18" charset="0"/>
                <a:cs typeface="Times New Roman" pitchFamily="18" charset="0"/>
              </a:rPr>
              <a:t>My time whilst at University in the first term has so far been fairly balanced between lectures, practical sessions, work, social time and pursuing personal interests. To the left is a visual representation of how I think my time has been divided so far.</a:t>
            </a:r>
            <a:endParaRPr lang="en-GB" sz="1100" dirty="0">
              <a:solidFill>
                <a:srgbClr val="0000FF"/>
              </a:solidFill>
              <a:latin typeface="Times New Roman" pitchFamily="18" charset="0"/>
              <a:cs typeface="Times New Roman" pitchFamily="18" charset="0"/>
            </a:endParaRPr>
          </a:p>
        </p:txBody>
      </p:sp>
      <p:sp>
        <p:nvSpPr>
          <p:cNvPr id="21" name="TextBox 20"/>
          <p:cNvSpPr txBox="1"/>
          <p:nvPr/>
        </p:nvSpPr>
        <p:spPr>
          <a:xfrm>
            <a:off x="4067944" y="1844824"/>
            <a:ext cx="5076056" cy="1292662"/>
          </a:xfrm>
          <a:prstGeom prst="rect">
            <a:avLst/>
          </a:prstGeom>
          <a:noFill/>
        </p:spPr>
        <p:txBody>
          <a:bodyPr wrap="square" rtlCol="0">
            <a:spAutoFit/>
          </a:bodyPr>
          <a:lstStyle/>
          <a:p>
            <a:r>
              <a:rPr lang="en-GB" sz="1200" dirty="0" smtClean="0">
                <a:solidFill>
                  <a:srgbClr val="0000FF"/>
                </a:solidFill>
                <a:latin typeface="Times New Roman" pitchFamily="18" charset="0"/>
                <a:cs typeface="Times New Roman" pitchFamily="18" charset="0"/>
              </a:rPr>
              <a:t>                                                      </a:t>
            </a:r>
            <a:r>
              <a:rPr lang="en-GB" sz="1200" u="sng" dirty="0" smtClean="0">
                <a:solidFill>
                  <a:srgbClr val="0000FF"/>
                </a:solidFill>
                <a:latin typeface="Times New Roman" pitchFamily="18" charset="0"/>
                <a:cs typeface="Times New Roman" pitchFamily="18" charset="0"/>
              </a:rPr>
              <a:t>My financial situation</a:t>
            </a:r>
          </a:p>
          <a:p>
            <a:r>
              <a:rPr lang="en-GB" sz="1100" dirty="0" smtClean="0">
                <a:solidFill>
                  <a:srgbClr val="0000FF"/>
                </a:solidFill>
                <a:latin typeface="Times New Roman" pitchFamily="18" charset="0"/>
                <a:cs typeface="Times New Roman" pitchFamily="18" charset="0"/>
              </a:rPr>
              <a:t>                                                           University costs a lot of money. The Outdoor Education course at UWTSD alone is costing me £7,500 a year (University of Wales Trinity Saint David, 2014), on top of accommodation fees. For this reason, most students are very low on money. UCAS (no date) recommends to only take on a job if it will not impose too much stress. For this reason, I have abstained from getting a job and am living off purely the money that I have received as a loan.</a:t>
            </a:r>
            <a:endParaRPr lang="en-GB" sz="1100" dirty="0">
              <a:solidFill>
                <a:srgbClr val="0000FF"/>
              </a:solidFill>
              <a:latin typeface="Times New Roman" pitchFamily="18" charset="0"/>
              <a:cs typeface="Times New Roman" pitchFamily="18" charset="0"/>
            </a:endParaRPr>
          </a:p>
        </p:txBody>
      </p:sp>
      <p:sp>
        <p:nvSpPr>
          <p:cNvPr id="23" name="TextBox 22"/>
          <p:cNvSpPr txBox="1"/>
          <p:nvPr/>
        </p:nvSpPr>
        <p:spPr>
          <a:xfrm>
            <a:off x="6156176" y="4267542"/>
            <a:ext cx="2987824" cy="1969770"/>
          </a:xfrm>
          <a:prstGeom prst="rect">
            <a:avLst/>
          </a:prstGeom>
          <a:noFill/>
        </p:spPr>
        <p:txBody>
          <a:bodyPr wrap="square" rtlCol="0">
            <a:spAutoFit/>
          </a:bodyPr>
          <a:lstStyle/>
          <a:p>
            <a:r>
              <a:rPr lang="en-GB" sz="1200" u="sng" dirty="0" smtClean="0">
                <a:solidFill>
                  <a:srgbClr val="0000FF"/>
                </a:solidFill>
                <a:latin typeface="Times New Roman" pitchFamily="18" charset="0"/>
                <a:cs typeface="Times New Roman" pitchFamily="18" charset="0"/>
              </a:rPr>
              <a:t>Conclusion</a:t>
            </a:r>
          </a:p>
          <a:p>
            <a:r>
              <a:rPr lang="en-GB" sz="1100" dirty="0" smtClean="0">
                <a:solidFill>
                  <a:srgbClr val="0000FF"/>
                </a:solidFill>
                <a:latin typeface="Times New Roman" pitchFamily="18" charset="0"/>
                <a:cs typeface="Times New Roman" pitchFamily="18" charset="0"/>
              </a:rPr>
              <a:t>To conclude, I can happily say I am delighted at how much I have done and achieved in just the first semester of the course, which has not had me feeling too stressed or with too little time or money. As for my thoughts on the benefits of Outdoor Education, I believe there are many benefits, more than what I listed. I believe the best benefit to take out of Outdoor Education is the educational aspects; there is so much to learn and so much to teach</a:t>
            </a:r>
            <a:endParaRPr lang="en-GB" sz="1100" dirty="0">
              <a:solidFill>
                <a:srgbClr val="0000FF"/>
              </a:solidFill>
              <a:latin typeface="Times New Roman" pitchFamily="18" charset="0"/>
              <a:cs typeface="Times New Roman" pitchFamily="18" charset="0"/>
            </a:endParaRPr>
          </a:p>
        </p:txBody>
      </p:sp>
      <p:sp>
        <p:nvSpPr>
          <p:cNvPr id="24" name="TextBox 23"/>
          <p:cNvSpPr txBox="1"/>
          <p:nvPr/>
        </p:nvSpPr>
        <p:spPr>
          <a:xfrm>
            <a:off x="-36512" y="332656"/>
            <a:ext cx="3131840" cy="276999"/>
          </a:xfrm>
          <a:prstGeom prst="rect">
            <a:avLst/>
          </a:prstGeom>
          <a:noFill/>
        </p:spPr>
        <p:txBody>
          <a:bodyPr wrap="square" rtlCol="0">
            <a:spAutoFit/>
          </a:bodyPr>
          <a:lstStyle/>
          <a:p>
            <a:endParaRPr lang="en-GB" sz="1200" dirty="0">
              <a:solidFill>
                <a:srgbClr val="0000FF"/>
              </a:solidFill>
            </a:endParaRPr>
          </a:p>
        </p:txBody>
      </p:sp>
      <p:cxnSp>
        <p:nvCxnSpPr>
          <p:cNvPr id="14" name="Straight Connector 13"/>
          <p:cNvCxnSpPr/>
          <p:nvPr/>
        </p:nvCxnSpPr>
        <p:spPr>
          <a:xfrm flipV="1">
            <a:off x="-396552" y="4437112"/>
            <a:ext cx="3960440" cy="432048"/>
          </a:xfrm>
          <a:prstGeom prst="line">
            <a:avLst/>
          </a:prstGeom>
          <a:ln>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3563888" y="3140968"/>
            <a:ext cx="288032" cy="1296144"/>
          </a:xfrm>
          <a:prstGeom prst="line">
            <a:avLst/>
          </a:prstGeom>
          <a:ln>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3851920" y="3140968"/>
            <a:ext cx="5400600" cy="0"/>
          </a:xfrm>
          <a:prstGeom prst="line">
            <a:avLst/>
          </a:prstGeom>
          <a:ln>
            <a:solidFill>
              <a:srgbClr val="0000FF"/>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rot="21318698">
            <a:off x="-79429" y="4614384"/>
            <a:ext cx="827584" cy="338554"/>
          </a:xfrm>
          <a:prstGeom prst="rect">
            <a:avLst/>
          </a:prstGeom>
          <a:noFill/>
        </p:spPr>
        <p:txBody>
          <a:bodyPr wrap="square" rtlCol="0">
            <a:spAutoFit/>
          </a:bodyPr>
          <a:lstStyle/>
          <a:p>
            <a:r>
              <a:rPr lang="en-GB" sz="800" dirty="0" smtClean="0">
                <a:solidFill>
                  <a:srgbClr val="0000FF"/>
                </a:solidFill>
              </a:rPr>
              <a:t>Section one</a:t>
            </a:r>
          </a:p>
          <a:p>
            <a:r>
              <a:rPr lang="en-GB" sz="800" dirty="0" smtClean="0">
                <a:solidFill>
                  <a:srgbClr val="0000FF"/>
                </a:solidFill>
              </a:rPr>
              <a:t>Section two</a:t>
            </a:r>
            <a:endParaRPr lang="en-GB" sz="800" dirty="0">
              <a:solidFill>
                <a:srgbClr val="0000FF"/>
              </a:solidFill>
            </a:endParaRPr>
          </a:p>
        </p:txBody>
      </p:sp>
      <p:sp>
        <p:nvSpPr>
          <p:cNvPr id="22" name="TextBox 21"/>
          <p:cNvSpPr txBox="1"/>
          <p:nvPr/>
        </p:nvSpPr>
        <p:spPr>
          <a:xfrm>
            <a:off x="-36512" y="4797152"/>
            <a:ext cx="3816424" cy="1292662"/>
          </a:xfrm>
          <a:prstGeom prst="rect">
            <a:avLst/>
          </a:prstGeom>
          <a:noFill/>
        </p:spPr>
        <p:txBody>
          <a:bodyPr wrap="square" rtlCol="0">
            <a:spAutoFit/>
          </a:bodyPr>
          <a:lstStyle/>
          <a:p>
            <a:r>
              <a:rPr lang="en-GB" sz="1200" dirty="0" smtClean="0">
                <a:solidFill>
                  <a:srgbClr val="0000FF"/>
                </a:solidFill>
              </a:rPr>
              <a:t>                </a:t>
            </a:r>
            <a:r>
              <a:rPr lang="en-GB" sz="1200" u="sng" dirty="0" smtClean="0">
                <a:solidFill>
                  <a:srgbClr val="0000FF"/>
                </a:solidFill>
              </a:rPr>
              <a:t>The Benefits of Outdoor Education</a:t>
            </a:r>
          </a:p>
          <a:p>
            <a:r>
              <a:rPr lang="en-GB" sz="1100" dirty="0" smtClean="0">
                <a:solidFill>
                  <a:srgbClr val="0000FF"/>
                </a:solidFill>
              </a:rPr>
              <a:t>There are many potential benefits of outdoor education. Some are listed below:</a:t>
            </a:r>
          </a:p>
          <a:p>
            <a:pPr>
              <a:buFont typeface="Arial" pitchFamily="34" charset="0"/>
              <a:buChar char="•"/>
            </a:pPr>
            <a:r>
              <a:rPr lang="en-GB" sz="1100" dirty="0" smtClean="0">
                <a:solidFill>
                  <a:srgbClr val="0000FF"/>
                </a:solidFill>
              </a:rPr>
              <a:t>  Health benefits</a:t>
            </a:r>
          </a:p>
          <a:p>
            <a:pPr>
              <a:buFont typeface="Arial" pitchFamily="34" charset="0"/>
              <a:buChar char="•"/>
            </a:pPr>
            <a:r>
              <a:rPr lang="en-GB" sz="1100" dirty="0" smtClean="0">
                <a:solidFill>
                  <a:srgbClr val="0000FF"/>
                </a:solidFill>
              </a:rPr>
              <a:t>  Educational benefits, to both adults and children</a:t>
            </a:r>
          </a:p>
          <a:p>
            <a:pPr>
              <a:buFont typeface="Arial" pitchFamily="34" charset="0"/>
              <a:buChar char="•"/>
            </a:pPr>
            <a:r>
              <a:rPr lang="en-GB" sz="1100" dirty="0" smtClean="0">
                <a:solidFill>
                  <a:srgbClr val="0000FF"/>
                </a:solidFill>
              </a:rPr>
              <a:t>  Recreational benefits</a:t>
            </a:r>
          </a:p>
          <a:p>
            <a:pPr>
              <a:buFont typeface="Arial" pitchFamily="34" charset="0"/>
              <a:buChar char="•"/>
            </a:pPr>
            <a:r>
              <a:rPr lang="en-GB" sz="1100" dirty="0" smtClean="0">
                <a:solidFill>
                  <a:srgbClr val="0000FF"/>
                </a:solidFill>
              </a:rPr>
              <a:t>  Potential benefit of monetary profit (as an outcome)</a:t>
            </a:r>
          </a:p>
        </p:txBody>
      </p:sp>
      <p:pic>
        <p:nvPicPr>
          <p:cNvPr id="1028" name="Picture 4" descr="http://www.coverage.sg/wp-content/uploads/3269572561_b9f6ed3de9.jpg"/>
          <p:cNvPicPr>
            <a:picLocks noChangeAspect="1" noChangeArrowheads="1"/>
          </p:cNvPicPr>
          <p:nvPr/>
        </p:nvPicPr>
        <p:blipFill>
          <a:blip r:embed="rId3" cstate="print"/>
          <a:srcRect/>
          <a:stretch>
            <a:fillRect/>
          </a:stretch>
        </p:blipFill>
        <p:spPr bwMode="auto">
          <a:xfrm>
            <a:off x="3635895" y="4509120"/>
            <a:ext cx="2486761" cy="1656184"/>
          </a:xfrm>
          <a:prstGeom prst="rect">
            <a:avLst/>
          </a:prstGeom>
          <a:noFill/>
        </p:spPr>
      </p:pic>
      <p:sp>
        <p:nvSpPr>
          <p:cNvPr id="25" name="TextBox 24"/>
          <p:cNvSpPr txBox="1"/>
          <p:nvPr/>
        </p:nvSpPr>
        <p:spPr>
          <a:xfrm>
            <a:off x="3851920" y="3216458"/>
            <a:ext cx="5292080" cy="1292662"/>
          </a:xfrm>
          <a:prstGeom prst="rect">
            <a:avLst/>
          </a:prstGeom>
          <a:noFill/>
        </p:spPr>
        <p:txBody>
          <a:bodyPr wrap="square" rtlCol="0">
            <a:spAutoFit/>
          </a:bodyPr>
          <a:lstStyle/>
          <a:p>
            <a:r>
              <a:rPr lang="en-GB" sz="1200" u="sng" dirty="0" smtClean="0">
                <a:solidFill>
                  <a:srgbClr val="0000FF"/>
                </a:solidFill>
              </a:rPr>
              <a:t>The Most Effective Benefit, and Why?</a:t>
            </a:r>
          </a:p>
          <a:p>
            <a:r>
              <a:rPr lang="en-GB" sz="1100" dirty="0" smtClean="0">
                <a:solidFill>
                  <a:srgbClr val="0000FF"/>
                </a:solidFill>
              </a:rPr>
              <a:t>In this paragraph, I will talk about the most effective benefit in my own opinion. Out of the list to the bottom left, I would say that the most beneficial is the educational benefits. This is why I am doing the course in the first place. Not only am I learning to do so many things, but I am learning to teach. I hope for my future that I will be able to teach in some form or another, to allow others to experience the outdoors and to reap the benefits that were listed.</a:t>
            </a:r>
            <a:endParaRPr lang="en-GB" sz="1100" dirty="0">
              <a:solidFill>
                <a:srgbClr val="0000FF"/>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203</TotalTime>
  <Words>757</Words>
  <Application>Microsoft Office PowerPoint</Application>
  <PresentationFormat>On-screen Show (4:3)</PresentationFormat>
  <Paragraphs>27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Administrator</cp:lastModifiedBy>
  <cp:revision>23</cp:revision>
  <dcterms:created xsi:type="dcterms:W3CDTF">2015-01-09T15:22:01Z</dcterms:created>
  <dcterms:modified xsi:type="dcterms:W3CDTF">2015-10-16T09:02:39Z</dcterms:modified>
</cp:coreProperties>
</file>