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8" r:id="rId5"/>
    <p:sldId id="259" r:id="rId6"/>
    <p:sldId id="260" r:id="rId7"/>
    <p:sldId id="269" r:id="rId8"/>
    <p:sldId id="261" r:id="rId9"/>
    <p:sldId id="271" r:id="rId10"/>
    <p:sldId id="262" r:id="rId11"/>
    <p:sldId id="264" r:id="rId12"/>
    <p:sldId id="265" r:id="rId13"/>
    <p:sldId id="266" r:id="rId14"/>
    <p:sldId id="270" r:id="rId15"/>
    <p:sldId id="272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74" d="100"/>
          <a:sy n="74" d="100"/>
        </p:scale>
        <p:origin x="4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cymhwysol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Gan</a:t>
            </a:r>
            <a:r>
              <a:rPr lang="en-GB" dirty="0" smtClean="0"/>
              <a:t>: Elenid Marsh.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21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smtClean="0"/>
              <a:t>bod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ennill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endParaRPr lang="en-GB" dirty="0"/>
          </a:p>
          <a:p>
            <a:r>
              <a:rPr lang="en-GB" dirty="0"/>
              <a:t>Cael </a:t>
            </a:r>
            <a:r>
              <a:rPr lang="en-GB" dirty="0" err="1"/>
              <a:t>blas</a:t>
            </a:r>
            <a:r>
              <a:rPr lang="en-GB" dirty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gyrfa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swyddi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cyflogi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ganddynt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diwydiant</a:t>
            </a:r>
            <a:r>
              <a:rPr lang="en-GB" dirty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. </a:t>
            </a:r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ddysgu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. </a:t>
            </a:r>
            <a:endParaRPr lang="en-GB" dirty="0" smtClean="0"/>
          </a:p>
          <a:p>
            <a:r>
              <a:rPr lang="en-GB" dirty="0" err="1" smtClean="0"/>
              <a:t>Magu</a:t>
            </a:r>
            <a:r>
              <a:rPr lang="en-GB" dirty="0" smtClean="0"/>
              <a:t> </a:t>
            </a:r>
            <a:r>
              <a:rPr lang="en-GB" dirty="0" err="1" smtClean="0"/>
              <a:t>hyder</a:t>
            </a:r>
            <a:r>
              <a:rPr lang="en-GB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“These degrees provide students with the experience and skills necessary to contribute immediately within a workplace environment”. [</a:t>
            </a:r>
            <a:r>
              <a:rPr lang="en-GB" dirty="0" err="1">
                <a:solidFill>
                  <a:srgbClr val="FF0000"/>
                </a:solidFill>
              </a:rPr>
              <a:t>Fanthome</a:t>
            </a:r>
            <a:r>
              <a:rPr lang="en-GB" dirty="0">
                <a:solidFill>
                  <a:srgbClr val="FF0000"/>
                </a:solidFill>
              </a:rPr>
              <a:t>. C. A Survival guide for students (2004)]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20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llwybr</a:t>
            </a:r>
            <a:r>
              <a:rPr lang="en-GB" dirty="0" smtClean="0"/>
              <a:t> </a:t>
            </a:r>
            <a:r>
              <a:rPr lang="en-GB" dirty="0" err="1" smtClean="0"/>
              <a:t>gyrfa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Hoffwn</a:t>
            </a:r>
            <a:r>
              <a:rPr lang="en-GB" dirty="0" smtClean="0"/>
              <a:t>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rheoli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Profi</a:t>
            </a:r>
            <a:r>
              <a:rPr lang="en-GB" dirty="0" smtClean="0"/>
              <a:t> </a:t>
            </a:r>
            <a:r>
              <a:rPr lang="en-GB" dirty="0" err="1" smtClean="0"/>
              <a:t>a</a:t>
            </a:r>
            <a:r>
              <a:rPr lang="en-GB" dirty="0" err="1" smtClean="0"/>
              <a:t>mrywiaeth</a:t>
            </a:r>
            <a:r>
              <a:rPr lang="en-GB" dirty="0" smtClean="0"/>
              <a:t> o </a:t>
            </a:r>
            <a:r>
              <a:rPr lang="en-GB" dirty="0" err="1" smtClean="0"/>
              <a:t>gyfleoedd</a:t>
            </a:r>
            <a:r>
              <a:rPr lang="en-GB" dirty="0" smtClean="0"/>
              <a:t> a </a:t>
            </a:r>
            <a:r>
              <a:rPr lang="en-GB" dirty="0" err="1" smtClean="0"/>
              <a:t>digwyddiadau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canolbwyntio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un </a:t>
            </a:r>
            <a:r>
              <a:rPr lang="en-GB" dirty="0" smtClean="0"/>
              <a:t>sector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unig</a:t>
            </a:r>
            <a:r>
              <a:rPr lang="en-GB" dirty="0" smtClean="0"/>
              <a:t>. </a:t>
            </a:r>
            <a:endParaRPr lang="en-GB" dirty="0" smtClean="0"/>
          </a:p>
          <a:p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Priodasau</a:t>
            </a:r>
            <a:r>
              <a:rPr lang="en-GB" dirty="0" smtClean="0"/>
              <a:t>, </a:t>
            </a:r>
            <a:r>
              <a:rPr lang="en-GB" dirty="0" err="1" smtClean="0"/>
              <a:t>cyngherddau</a:t>
            </a:r>
            <a:r>
              <a:rPr lang="en-GB" dirty="0" smtClean="0"/>
              <a:t>, </a:t>
            </a:r>
            <a:r>
              <a:rPr lang="en-GB" dirty="0" err="1" smtClean="0"/>
              <a:t>partion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…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1106" b="6660"/>
          <a:stretch/>
        </p:blipFill>
        <p:spPr>
          <a:xfrm>
            <a:off x="2672164" y="4368621"/>
            <a:ext cx="4127881" cy="248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42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rheolwr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5514" y="1930400"/>
            <a:ext cx="8596668" cy="4320861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rhagorol</a:t>
            </a:r>
            <a:r>
              <a:rPr lang="en-GB" dirty="0"/>
              <a:t>.</a:t>
            </a:r>
          </a:p>
          <a:p>
            <a:r>
              <a:rPr lang="en-GB" dirty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dasgau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pryd</a:t>
            </a:r>
            <a:r>
              <a:rPr lang="en-GB" dirty="0"/>
              <a:t>.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gwrando</a:t>
            </a:r>
            <a:r>
              <a:rPr lang="en-GB" dirty="0" smtClean="0"/>
              <a:t> da</a:t>
            </a:r>
            <a:r>
              <a:rPr lang="en-GB" dirty="0"/>
              <a:t>.</a:t>
            </a:r>
          </a:p>
          <a:p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.</a:t>
            </a:r>
          </a:p>
          <a:p>
            <a:r>
              <a:rPr lang="en-GB" dirty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bwysau</a:t>
            </a:r>
            <a:r>
              <a:rPr lang="en-GB" dirty="0"/>
              <a:t> a </a:t>
            </a:r>
            <a:r>
              <a:rPr lang="en-GB" dirty="0" err="1"/>
              <a:t>chwrdd</a:t>
            </a:r>
            <a:r>
              <a:rPr lang="en-GB" dirty="0"/>
              <a:t> â </a:t>
            </a:r>
            <a:r>
              <a:rPr lang="en-GB" dirty="0" err="1"/>
              <a:t>therfynau</a:t>
            </a:r>
            <a:r>
              <a:rPr lang="en-GB" dirty="0"/>
              <a:t> </a:t>
            </a:r>
            <a:r>
              <a:rPr lang="en-GB" dirty="0" err="1" smtClean="0"/>
              <a:t>tynn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, </a:t>
            </a:r>
            <a:r>
              <a:rPr lang="en-GB" dirty="0" err="1"/>
              <a:t>gwerthu</a:t>
            </a:r>
            <a:r>
              <a:rPr lang="en-GB" dirty="0"/>
              <a:t> a </a:t>
            </a:r>
            <a:r>
              <a:rPr lang="en-GB" dirty="0" err="1"/>
              <a:t>marchnata</a:t>
            </a:r>
            <a:r>
              <a:rPr lang="en-GB" dirty="0"/>
              <a:t> da</a:t>
            </a:r>
            <a:r>
              <a:rPr lang="en-GB" dirty="0" smtClean="0"/>
              <a:t>.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gynllunio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Creadigrwydd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Arwain</a:t>
            </a:r>
            <a:r>
              <a:rPr lang="en-GB" dirty="0" smtClean="0"/>
              <a:t> a </a:t>
            </a:r>
            <a:r>
              <a:rPr lang="en-GB" dirty="0" err="1" smtClean="0"/>
              <a:t>rheoli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“Effective leaders must master all forms of communication including written, verbal and listening skills.” [www.prospects.ac.uk. (2019)]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794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nhair</a:t>
            </a:r>
            <a:r>
              <a:rPr lang="en-GB" dirty="0" smtClean="0"/>
              <a:t> </a:t>
            </a:r>
            <a:r>
              <a:rPr lang="en-GB" dirty="0" err="1" smtClean="0"/>
              <a:t>opsiwn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 smtClean="0"/>
              <a:t>Amgueddfa</a:t>
            </a:r>
            <a:r>
              <a:rPr lang="en-GB" dirty="0" smtClean="0"/>
              <a:t> </a:t>
            </a:r>
            <a:r>
              <a:rPr lang="en-GB" dirty="0" err="1" smtClean="0"/>
              <a:t>Sain</a:t>
            </a:r>
            <a:r>
              <a:rPr lang="en-GB" dirty="0"/>
              <a:t> </a:t>
            </a:r>
            <a:r>
              <a:rPr lang="en-GB" dirty="0" err="1" smtClean="0"/>
              <a:t>Ffagan</a:t>
            </a:r>
            <a:r>
              <a:rPr lang="en-GB" dirty="0" smtClean="0"/>
              <a:t>, </a:t>
            </a:r>
            <a:r>
              <a:rPr lang="en-GB" dirty="0" err="1" smtClean="0"/>
              <a:t>Caerdydd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 smtClean="0"/>
              <a:t>Gwesty</a:t>
            </a:r>
            <a:r>
              <a:rPr lang="en-GB" dirty="0" smtClean="0"/>
              <a:t> </a:t>
            </a:r>
            <a:r>
              <a:rPr lang="en-GB" dirty="0" smtClean="0"/>
              <a:t>Heritage </a:t>
            </a:r>
            <a:r>
              <a:rPr lang="en-GB" dirty="0"/>
              <a:t>Park </a:t>
            </a:r>
            <a:r>
              <a:rPr lang="en-GB" dirty="0" smtClean="0"/>
              <a:t>Hotel, Y Rhondda.</a:t>
            </a:r>
            <a:endParaRPr lang="en-GB" dirty="0"/>
          </a:p>
          <a:p>
            <a:r>
              <a:rPr lang="en-GB" dirty="0" err="1" smtClean="0"/>
              <a:t>Gwesty</a:t>
            </a:r>
            <a:r>
              <a:rPr lang="en-GB" dirty="0" smtClean="0"/>
              <a:t> a </a:t>
            </a:r>
            <a:r>
              <a:rPr lang="en-GB" dirty="0" err="1" smtClean="0"/>
              <a:t>sba</a:t>
            </a:r>
            <a:r>
              <a:rPr lang="en-GB" dirty="0" smtClean="0"/>
              <a:t> </a:t>
            </a:r>
            <a:r>
              <a:rPr lang="en-GB" dirty="0" smtClean="0"/>
              <a:t>Bryn Meadows, </a:t>
            </a:r>
            <a:r>
              <a:rPr lang="en-GB" dirty="0" err="1" smtClean="0"/>
              <a:t>Hengoed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28" y="291997"/>
            <a:ext cx="2622997" cy="1967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3293" y="2576848"/>
            <a:ext cx="3138270" cy="21204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2257" y="4325148"/>
            <a:ext cx="3451270" cy="230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dewisais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182" y="1593919"/>
            <a:ext cx="8596668" cy="3880773"/>
          </a:xfrm>
        </p:spPr>
        <p:txBody>
          <a:bodyPr/>
          <a:lstStyle/>
          <a:p>
            <a:r>
              <a:rPr lang="en-GB" dirty="0" err="1" smtClean="0"/>
              <a:t>Chwiliais</a:t>
            </a:r>
            <a:r>
              <a:rPr lang="en-GB" dirty="0" smtClean="0"/>
              <a:t> am </a:t>
            </a:r>
            <a:r>
              <a:rPr lang="en-GB" dirty="0" err="1" smtClean="0"/>
              <a:t>lefydd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cynnal</a:t>
            </a:r>
            <a:r>
              <a:rPr lang="en-GB" dirty="0" smtClean="0"/>
              <a:t> a </a:t>
            </a:r>
            <a:r>
              <a:rPr lang="en-GB" dirty="0" err="1" smtClean="0"/>
              <a:t>darparu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ddigwyddiadau</a:t>
            </a:r>
            <a:r>
              <a:rPr lang="en-GB" dirty="0" smtClean="0"/>
              <a:t> </a:t>
            </a:r>
            <a:r>
              <a:rPr lang="en-GB" dirty="0" err="1" smtClean="0"/>
              <a:t>amrywiol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.</a:t>
            </a:r>
          </a:p>
          <a:p>
            <a:r>
              <a:rPr lang="en-GB" dirty="0" smtClean="0"/>
              <a:t>Y tri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cynnig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oedrannau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digwyddiadau</a:t>
            </a:r>
            <a:r>
              <a:rPr lang="en-GB" dirty="0" smtClean="0"/>
              <a:t> </a:t>
            </a:r>
            <a:r>
              <a:rPr lang="en-GB" dirty="0" err="1" smtClean="0"/>
              <a:t>addysgol</a:t>
            </a:r>
            <a:r>
              <a:rPr lang="en-GB" dirty="0" smtClean="0"/>
              <a:t> ac </a:t>
            </a:r>
            <a:r>
              <a:rPr lang="en-GB" dirty="0" err="1" smtClean="0"/>
              <a:t>ymarferol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deuluoedd</a:t>
            </a:r>
            <a:r>
              <a:rPr lang="en-GB" dirty="0" smtClean="0"/>
              <a:t> a </a:t>
            </a:r>
            <a:r>
              <a:rPr lang="en-GB" dirty="0" err="1" smtClean="0"/>
              <a:t>phlant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amgueddfa</a:t>
            </a:r>
            <a:r>
              <a:rPr lang="en-GB" dirty="0" smtClean="0"/>
              <a:t>, </a:t>
            </a:r>
            <a:r>
              <a:rPr lang="en-GB" dirty="0" err="1" smtClean="0"/>
              <a:t>cyngherddau</a:t>
            </a:r>
            <a:r>
              <a:rPr lang="en-GB" dirty="0" smtClean="0"/>
              <a:t> </a:t>
            </a:r>
            <a:r>
              <a:rPr lang="en-GB" dirty="0" err="1" smtClean="0"/>
              <a:t>amrywiol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gwestai</a:t>
            </a:r>
            <a:r>
              <a:rPr lang="en-GB" dirty="0" smtClean="0"/>
              <a:t> a </a:t>
            </a:r>
            <a:r>
              <a:rPr lang="en-GB" dirty="0" err="1" smtClean="0"/>
              <a:t>phriodasau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fusnesau</a:t>
            </a:r>
            <a:r>
              <a:rPr lang="en-GB" dirty="0" smtClean="0"/>
              <a:t> </a:t>
            </a:r>
            <a:r>
              <a:rPr lang="en-GB" dirty="0" err="1" smtClean="0"/>
              <a:t>sefydlog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Busnesau</a:t>
            </a:r>
            <a:r>
              <a:rPr lang="en-GB" dirty="0" smtClean="0"/>
              <a:t> </a:t>
            </a:r>
            <a:r>
              <a:rPr lang="en-GB" dirty="0" err="1" smtClean="0"/>
              <a:t>profiadol</a:t>
            </a:r>
            <a:r>
              <a:rPr lang="en-GB" dirty="0" smtClean="0"/>
              <a:t> o </a:t>
            </a:r>
            <a:r>
              <a:rPr lang="en-GB" dirty="0" err="1" smtClean="0"/>
              <a:t>gynnal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 ac felly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mi </a:t>
            </a:r>
            <a:r>
              <a:rPr lang="en-GB" dirty="0" err="1" smtClean="0"/>
              <a:t>ddysgu</a:t>
            </a:r>
            <a:r>
              <a:rPr lang="en-GB" dirty="0" smtClean="0"/>
              <a:t> o </a:t>
            </a:r>
            <a:r>
              <a:rPr lang="en-GB" dirty="0" err="1" smtClean="0"/>
              <a:t>bobl</a:t>
            </a:r>
            <a:r>
              <a:rPr lang="en-GB" dirty="0" smtClean="0"/>
              <a:t> </a:t>
            </a:r>
            <a:r>
              <a:rPr lang="en-GB" dirty="0" err="1" smtClean="0"/>
              <a:t>broffesiynol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pob</a:t>
            </a:r>
            <a:r>
              <a:rPr lang="en-GB" dirty="0" smtClean="0"/>
              <a:t> un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agos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hawdd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mi </a:t>
            </a:r>
            <a:r>
              <a:rPr lang="en-GB" dirty="0" err="1" smtClean="0"/>
              <a:t>gyrraedd</a:t>
            </a:r>
            <a:r>
              <a:rPr lang="en-GB" dirty="0" smtClean="0"/>
              <a:t>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28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Cysylltais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3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ofyn</a:t>
            </a:r>
            <a:r>
              <a:rPr lang="en-GB" dirty="0" smtClean="0"/>
              <a:t> am </a:t>
            </a:r>
            <a:r>
              <a:rPr lang="en-GB" dirty="0" err="1" smtClean="0"/>
              <a:t>gyfleoedd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e-</a:t>
            </a:r>
            <a:r>
              <a:rPr lang="en-GB" dirty="0" err="1" smtClean="0"/>
              <a:t>bost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Cefais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/>
              <a:t>A</a:t>
            </a:r>
            <a:r>
              <a:rPr lang="en-GB" dirty="0" err="1" smtClean="0"/>
              <a:t>mgueddfa</a:t>
            </a:r>
            <a:r>
              <a:rPr lang="en-GB" dirty="0" smtClean="0"/>
              <a:t> </a:t>
            </a:r>
            <a:r>
              <a:rPr lang="en-GB" dirty="0" err="1" smtClean="0"/>
              <a:t>Sain</a:t>
            </a:r>
            <a:r>
              <a:rPr lang="en-GB" dirty="0" smtClean="0"/>
              <a:t> </a:t>
            </a:r>
            <a:r>
              <a:rPr lang="en-GB" dirty="0" err="1" smtClean="0"/>
              <a:t>Ffagan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Gwesty</a:t>
            </a:r>
            <a:r>
              <a:rPr lang="en-GB" dirty="0" smtClean="0"/>
              <a:t> Heritage Park Hotel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cydnabod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ymholiad</a:t>
            </a:r>
            <a:r>
              <a:rPr lang="en-GB" dirty="0" smtClean="0"/>
              <a:t>. Ni </a:t>
            </a:r>
            <a:r>
              <a:rPr lang="en-GB" dirty="0" err="1" smtClean="0"/>
              <a:t>dderbyniais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westy</a:t>
            </a:r>
            <a:r>
              <a:rPr lang="en-GB" dirty="0" smtClean="0"/>
              <a:t> Bryn Meadows.</a:t>
            </a:r>
            <a:endParaRPr lang="en-GB" dirty="0"/>
          </a:p>
          <a:p>
            <a:r>
              <a:rPr lang="en-GB" dirty="0" smtClean="0"/>
              <a:t>Mae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leoliad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cynnig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/>
              <a:t>mi</a:t>
            </a:r>
            <a:r>
              <a:rPr lang="en-GB" dirty="0" smtClean="0"/>
              <a:t>. (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hollol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ddiolchgar</a:t>
            </a:r>
            <a:r>
              <a:rPr lang="en-GB" dirty="0"/>
              <a:t> </a:t>
            </a:r>
            <a:r>
              <a:rPr lang="en-GB" dirty="0" err="1" smtClean="0"/>
              <a:t>amdanynt</a:t>
            </a:r>
            <a:r>
              <a:rPr lang="en-GB" dirty="0" smtClean="0"/>
              <a:t>, </a:t>
            </a:r>
            <a:r>
              <a:rPr lang="en-GB" dirty="0" err="1"/>
              <a:t>roedd</a:t>
            </a:r>
            <a:r>
              <a:rPr lang="en-GB" dirty="0"/>
              <a:t> un o </a:t>
            </a:r>
            <a:r>
              <a:rPr lang="en-GB" dirty="0" err="1"/>
              <a:t>ddiddordeb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 smtClean="0"/>
              <a:t> mi.</a:t>
            </a:r>
          </a:p>
          <a:p>
            <a:r>
              <a:rPr lang="en-GB" dirty="0" err="1" smtClean="0"/>
              <a:t>Ymatebais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gadarnhau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mod am </a:t>
            </a:r>
            <a:r>
              <a:rPr lang="en-GB" dirty="0" err="1" smtClean="0"/>
              <a:t>dderbyn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haf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r>
              <a:rPr lang="en-GB" dirty="0" smtClean="0"/>
              <a:t> </a:t>
            </a:r>
            <a:r>
              <a:rPr lang="en-GB" dirty="0" err="1" smtClean="0"/>
              <a:t>ynghyd</a:t>
            </a:r>
            <a:r>
              <a:rPr lang="en-GB" dirty="0" smtClean="0"/>
              <a:t> a </a:t>
            </a:r>
            <a:r>
              <a:rPr lang="en-GB" dirty="0" err="1" smtClean="0"/>
              <a:t>chyfle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Penderfynais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ddewis</a:t>
            </a:r>
            <a:r>
              <a:rPr lang="en-GB" dirty="0"/>
              <a:t>….</a:t>
            </a:r>
          </a:p>
        </p:txBody>
      </p:sp>
    </p:spTree>
    <p:extLst>
      <p:ext uri="{BB962C8B-B14F-4D97-AF65-F5344CB8AC3E}">
        <p14:creationId xmlns:p14="http://schemas.microsoft.com/office/powerpoint/2010/main" val="166507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dewisiais</a:t>
            </a:r>
            <a:r>
              <a:rPr lang="en-GB" dirty="0" smtClean="0"/>
              <a:t> </a:t>
            </a:r>
            <a:r>
              <a:rPr lang="en-GB" dirty="0" smtClean="0"/>
              <a:t>i: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31916" y="2671121"/>
            <a:ext cx="90024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Gwesty</a:t>
            </a:r>
            <a:r>
              <a:rPr lang="en-US" sz="54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 </a:t>
            </a:r>
            <a:r>
              <a:rPr lang="en-US" sz="54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Heritage </a:t>
            </a:r>
            <a:r>
              <a:rPr lang="en-US" sz="54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Park </a:t>
            </a:r>
            <a:r>
              <a:rPr lang="en-US" sz="54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Hotel</a:t>
            </a:r>
            <a:endParaRPr lang="en-US" sz="540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9718" y="4335172"/>
            <a:ext cx="3771363" cy="251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413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Gwesty</a:t>
            </a:r>
            <a:r>
              <a:rPr lang="en-GB" dirty="0" smtClean="0"/>
              <a:t> Heritage Park Hotel.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3814" y="1188786"/>
            <a:ext cx="3213771" cy="21451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694" y="2142460"/>
            <a:ext cx="3307955" cy="22063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196" y="4481205"/>
            <a:ext cx="4272651" cy="222533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6595" y="4560900"/>
            <a:ext cx="3218466" cy="21456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46" y="1596674"/>
            <a:ext cx="2936383" cy="1803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613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dewisais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opsiwn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 </a:t>
            </a:r>
            <a:r>
              <a:rPr lang="en-GB" dirty="0" err="1" smtClean="0"/>
              <a:t>hoffais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opsiynau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gwesty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cynnig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err="1" smtClean="0"/>
              <a:t>Ymatebon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syth</a:t>
            </a:r>
            <a:r>
              <a:rPr lang="en-GB" dirty="0" smtClean="0"/>
              <a:t> &gt;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gweithle</a:t>
            </a:r>
            <a:r>
              <a:rPr lang="en-GB" dirty="0" smtClean="0"/>
              <a:t> </a:t>
            </a:r>
            <a:r>
              <a:rPr lang="en-GB" dirty="0" err="1" smtClean="0"/>
              <a:t>positif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ddigwyddiadau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 </a:t>
            </a:r>
            <a:r>
              <a:rPr lang="en-GB" dirty="0" err="1" smtClean="0"/>
              <a:t>yno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bobl</a:t>
            </a:r>
            <a:r>
              <a:rPr lang="en-GB" dirty="0" smtClean="0"/>
              <a:t> o bob </a:t>
            </a:r>
            <a:r>
              <a:rPr lang="en-GB" dirty="0" err="1" smtClean="0"/>
              <a:t>oedran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cyson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cyhoedd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Rheolwr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 y </a:t>
            </a:r>
            <a:r>
              <a:rPr lang="en-GB" dirty="0" err="1" smtClean="0"/>
              <a:t>gwesty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dilyn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cwrs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prifysgol</a:t>
            </a:r>
            <a:r>
              <a:rPr lang="en-GB" dirty="0" smtClean="0"/>
              <a:t> a fi, ac felly </a:t>
            </a:r>
            <a:r>
              <a:rPr lang="en-GB" dirty="0" err="1" smtClean="0"/>
              <a:t>yn</a:t>
            </a:r>
            <a:r>
              <a:rPr lang="en-GB" dirty="0" smtClean="0"/>
              <a:t> deal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err="1" smtClean="0"/>
              <a:t>Ro</a:t>
            </a:r>
            <a:r>
              <a:rPr lang="en-GB" dirty="0" err="1" smtClean="0"/>
              <a:t>eddwn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ansicr</a:t>
            </a:r>
            <a:r>
              <a:rPr lang="en-GB" dirty="0" smtClean="0"/>
              <a:t> a </a:t>
            </a:r>
            <a:r>
              <a:rPr lang="en-GB" dirty="0" err="1" smtClean="0"/>
              <a:t>oeddwn</a:t>
            </a:r>
            <a:r>
              <a:rPr lang="en-GB" dirty="0" smtClean="0"/>
              <a:t> </a:t>
            </a:r>
            <a:r>
              <a:rPr lang="en-GB" dirty="0" smtClean="0"/>
              <a:t>am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/>
              <a:t> </a:t>
            </a:r>
            <a:r>
              <a:rPr lang="en-GB" dirty="0" err="1" smtClean="0"/>
              <a:t>diwydiant</a:t>
            </a:r>
            <a:r>
              <a:rPr lang="en-GB" dirty="0" smtClean="0"/>
              <a:t> </a:t>
            </a:r>
            <a:r>
              <a:rPr lang="en-GB" dirty="0" err="1" smtClean="0"/>
              <a:t>gwesty</a:t>
            </a:r>
            <a:r>
              <a:rPr lang="en-GB" dirty="0" smtClean="0"/>
              <a:t> </a:t>
            </a:r>
            <a:r>
              <a:rPr lang="en-GB" dirty="0" smtClean="0"/>
              <a:t>felly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gyfle</a:t>
            </a:r>
            <a:r>
              <a:rPr lang="en-GB" dirty="0" smtClean="0"/>
              <a:t> da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smtClean="0"/>
              <a:t>mi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blas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diwydiant</a:t>
            </a:r>
            <a:r>
              <a:rPr lang="en-GB" dirty="0" smtClean="0"/>
              <a:t> </a:t>
            </a:r>
            <a:r>
              <a:rPr lang="en-GB" dirty="0" err="1" smtClean="0"/>
              <a:t>trwy’r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61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Ffeithiau</a:t>
            </a:r>
            <a:r>
              <a:rPr lang="en-GB" dirty="0" smtClean="0"/>
              <a:t> </a:t>
            </a:r>
            <a:r>
              <a:rPr lang="en-GB" dirty="0" smtClean="0"/>
              <a:t>am </a:t>
            </a:r>
            <a:r>
              <a:rPr lang="en-GB" dirty="0" smtClean="0"/>
              <a:t>y </a:t>
            </a:r>
            <a:r>
              <a:rPr lang="en-GB" dirty="0" err="1" smtClean="0"/>
              <a:t>gweithle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Lleoli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Rhondda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adeiladu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safle</a:t>
            </a:r>
            <a:r>
              <a:rPr lang="en-GB" dirty="0" smtClean="0"/>
              <a:t> hen </a:t>
            </a:r>
            <a:r>
              <a:rPr lang="en-GB" dirty="0" err="1" smtClean="0"/>
              <a:t>bwll</a:t>
            </a:r>
            <a:r>
              <a:rPr lang="en-GB" dirty="0" smtClean="0"/>
              <a:t> </a:t>
            </a:r>
            <a:r>
              <a:rPr lang="en-GB" dirty="0" err="1" smtClean="0"/>
              <a:t>glo</a:t>
            </a:r>
            <a:r>
              <a:rPr lang="en-GB" dirty="0" smtClean="0"/>
              <a:t> Lewis Merthyr.</a:t>
            </a:r>
          </a:p>
          <a:p>
            <a:r>
              <a:rPr lang="en-GB" dirty="0" err="1" smtClean="0"/>
              <a:t>Agorwyd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1990’au.</a:t>
            </a:r>
            <a:endParaRPr lang="en-GB" dirty="0" smtClean="0"/>
          </a:p>
          <a:p>
            <a:r>
              <a:rPr lang="en-GB" dirty="0" err="1"/>
              <a:t>Gwesty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43 </a:t>
            </a:r>
            <a:r>
              <a:rPr lang="en-GB" dirty="0" err="1" smtClean="0"/>
              <a:t>ystafell</a:t>
            </a:r>
            <a:r>
              <a:rPr lang="en-GB" dirty="0" smtClean="0"/>
              <a:t>, </a:t>
            </a:r>
            <a:r>
              <a:rPr lang="en-GB" dirty="0" err="1" smtClean="0"/>
              <a:t>campfa</a:t>
            </a:r>
            <a:r>
              <a:rPr lang="en-GB" dirty="0" smtClean="0"/>
              <a:t>, </a:t>
            </a:r>
            <a:r>
              <a:rPr lang="en-GB" dirty="0" err="1" smtClean="0"/>
              <a:t>bwyti</a:t>
            </a:r>
            <a:r>
              <a:rPr lang="en-GB" dirty="0"/>
              <a:t> </a:t>
            </a:r>
            <a:r>
              <a:rPr lang="en-GB" dirty="0" smtClean="0"/>
              <a:t>ac </a:t>
            </a:r>
            <a:r>
              <a:rPr lang="en-GB" dirty="0" err="1" smtClean="0"/>
              <a:t>ystafelloedd</a:t>
            </a:r>
            <a:r>
              <a:rPr lang="en-GB" dirty="0" smtClean="0"/>
              <a:t> </a:t>
            </a:r>
            <a:r>
              <a:rPr lang="en-GB" dirty="0" err="1" smtClean="0"/>
              <a:t>achlysur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err="1" smtClean="0"/>
              <a:t>Hawdd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yrraedd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Drws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amgueddfa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99076">
            <a:off x="4730921" y="4276179"/>
            <a:ext cx="3055276" cy="2027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94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99487"/>
            <a:ext cx="8596668" cy="3880773"/>
          </a:xfrm>
        </p:spPr>
        <p:txBody>
          <a:bodyPr/>
          <a:lstStyle/>
          <a:p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fathau</a:t>
            </a:r>
            <a:r>
              <a:rPr lang="en-GB" dirty="0" smtClean="0"/>
              <a:t> o </a:t>
            </a:r>
            <a:r>
              <a:rPr lang="en-GB" dirty="0" err="1" smtClean="0"/>
              <a:t>ddigwyddiadau</a:t>
            </a:r>
            <a:r>
              <a:rPr lang="en-GB" dirty="0" smtClean="0"/>
              <a:t>,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priodasau</a:t>
            </a:r>
            <a:r>
              <a:rPr lang="en-GB" dirty="0" smtClean="0"/>
              <a:t>. </a:t>
            </a:r>
            <a:endParaRPr lang="en-GB" dirty="0" smtClean="0"/>
          </a:p>
          <a:p>
            <a:r>
              <a:rPr lang="en-GB" dirty="0" err="1" smtClean="0"/>
              <a:t>Gwirfoddoli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tim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gynllunio</a:t>
            </a:r>
            <a:r>
              <a:rPr lang="en-GB" dirty="0" smtClean="0"/>
              <a:t> a </a:t>
            </a:r>
            <a:r>
              <a:rPr lang="en-GB" dirty="0" err="1" smtClean="0"/>
              <a:t>chynnal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s-ES" dirty="0" err="1" smtClean="0"/>
              <a:t>Cyfle</a:t>
            </a:r>
            <a:r>
              <a:rPr lang="es-ES" dirty="0" smtClean="0"/>
              <a:t> i </a:t>
            </a:r>
            <a:r>
              <a:rPr lang="es-ES" dirty="0" err="1" smtClean="0"/>
              <a:t>brofi</a:t>
            </a:r>
            <a:r>
              <a:rPr lang="es-ES" dirty="0" smtClean="0"/>
              <a:t> a </a:t>
            </a:r>
            <a:r>
              <a:rPr lang="es-ES" dirty="0" err="1" smtClean="0"/>
              <a:t>gweithio</a:t>
            </a:r>
            <a:r>
              <a:rPr lang="es-ES" dirty="0" smtClean="0"/>
              <a:t> </a:t>
            </a:r>
            <a:r>
              <a:rPr lang="es-ES" dirty="0" err="1" smtClean="0"/>
              <a:t>ar</a:t>
            </a:r>
            <a:r>
              <a:rPr lang="es-ES" dirty="0" smtClean="0"/>
              <a:t> </a:t>
            </a:r>
            <a:r>
              <a:rPr lang="es-ES" dirty="0" err="1" smtClean="0"/>
              <a:t>ochr</a:t>
            </a:r>
            <a:r>
              <a:rPr lang="es-ES" dirty="0" smtClean="0"/>
              <a:t> </a:t>
            </a:r>
            <a:r>
              <a:rPr lang="es-ES" dirty="0" err="1" smtClean="0"/>
              <a:t>arall</a:t>
            </a:r>
            <a:r>
              <a:rPr lang="es-ES" dirty="0" smtClean="0"/>
              <a:t> y </a:t>
            </a:r>
            <a:r>
              <a:rPr lang="es-ES" dirty="0" err="1" smtClean="0"/>
              <a:t>digwyddiad</a:t>
            </a:r>
            <a:r>
              <a:rPr lang="es-ES" dirty="0" smtClean="0"/>
              <a:t> </a:t>
            </a:r>
            <a:r>
              <a:rPr lang="es-ES" dirty="0" err="1" smtClean="0"/>
              <a:t>e.e</a:t>
            </a:r>
            <a:r>
              <a:rPr lang="es-ES" dirty="0" smtClean="0"/>
              <a:t>. </a:t>
            </a:r>
            <a:r>
              <a:rPr lang="es-ES" dirty="0" err="1" smtClean="0"/>
              <a:t>gweithio</a:t>
            </a:r>
            <a:r>
              <a:rPr lang="es-ES" dirty="0" smtClean="0"/>
              <a:t> tu </a:t>
            </a:r>
            <a:r>
              <a:rPr lang="es-ES" dirty="0" err="1" smtClean="0"/>
              <a:t>ol</a:t>
            </a:r>
            <a:r>
              <a:rPr lang="es-ES" dirty="0" smtClean="0"/>
              <a:t> </a:t>
            </a:r>
            <a:r>
              <a:rPr lang="es-ES" dirty="0" err="1" smtClean="0"/>
              <a:t>i’r</a:t>
            </a:r>
            <a:r>
              <a:rPr lang="es-ES" dirty="0" smtClean="0"/>
              <a:t> bar </a:t>
            </a:r>
            <a:r>
              <a:rPr lang="es-ES" dirty="0" err="1" smtClean="0"/>
              <a:t>ac</a:t>
            </a:r>
            <a:r>
              <a:rPr lang="es-ES" dirty="0" smtClean="0"/>
              <a:t> </a:t>
            </a:r>
            <a:r>
              <a:rPr lang="es-ES" dirty="0" err="1" smtClean="0"/>
              <a:t>yn</a:t>
            </a:r>
            <a:r>
              <a:rPr lang="es-ES" dirty="0" smtClean="0"/>
              <a:t> y </a:t>
            </a:r>
            <a:r>
              <a:rPr lang="es-ES" dirty="0" err="1" smtClean="0"/>
              <a:t>bwyti</a:t>
            </a:r>
            <a:r>
              <a:rPr lang="es-ES" dirty="0" smtClean="0"/>
              <a:t>.</a:t>
            </a:r>
          </a:p>
          <a:p>
            <a:r>
              <a:rPr lang="es-ES" dirty="0" err="1" smtClean="0"/>
              <a:t>Cyfle</a:t>
            </a:r>
            <a:r>
              <a:rPr lang="es-ES" dirty="0" smtClean="0"/>
              <a:t> i </a:t>
            </a:r>
            <a:r>
              <a:rPr lang="es-ES" dirty="0" err="1" smtClean="0"/>
              <a:t>ddysgu</a:t>
            </a:r>
            <a:r>
              <a:rPr lang="es-ES" dirty="0" smtClean="0"/>
              <a:t> </a:t>
            </a:r>
            <a:r>
              <a:rPr lang="es-ES" dirty="0" err="1" smtClean="0"/>
              <a:t>o’r</a:t>
            </a:r>
            <a:r>
              <a:rPr lang="es-ES" dirty="0" smtClean="0"/>
              <a:t> </a:t>
            </a:r>
            <a:r>
              <a:rPr lang="es-ES" dirty="0" err="1" smtClean="0"/>
              <a:t>tim</a:t>
            </a:r>
            <a:r>
              <a:rPr lang="es-ES" dirty="0" smtClean="0"/>
              <a:t> </a:t>
            </a:r>
            <a:r>
              <a:rPr lang="es-ES" dirty="0" err="1" smtClean="0"/>
              <a:t>profiadol</a:t>
            </a:r>
            <a:r>
              <a:rPr lang="es-ES" dirty="0" smtClean="0"/>
              <a:t>. </a:t>
            </a:r>
            <a:endParaRPr lang="es-ES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351" y="3482848"/>
            <a:ext cx="5511262" cy="298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6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byddaf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o </a:t>
            </a:r>
            <a:r>
              <a:rPr lang="en-GB" dirty="0" err="1" smtClean="0"/>
              <a:t>hyn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484910"/>
          </a:xfrm>
        </p:spPr>
        <p:txBody>
          <a:bodyPr/>
          <a:lstStyle/>
          <a:p>
            <a:r>
              <a:rPr lang="en-GB" u="sng" dirty="0" err="1" smtClean="0"/>
              <a:t>Sut</a:t>
            </a:r>
            <a:r>
              <a:rPr lang="en-GB" u="sng" dirty="0" smtClean="0"/>
              <a:t>?</a:t>
            </a:r>
          </a:p>
          <a:p>
            <a:pPr marL="0" indent="0">
              <a:buNone/>
            </a:pPr>
            <a:r>
              <a:rPr lang="en-GB" dirty="0" smtClean="0"/>
              <a:t>1)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ac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ardal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dirty="0" smtClean="0"/>
              <a:t>2)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smtClean="0"/>
              <a:t>weld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tim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a </a:t>
            </a:r>
            <a:r>
              <a:rPr lang="en-GB" dirty="0" err="1" smtClean="0"/>
              <a:t>chreu’r</a:t>
            </a:r>
            <a:r>
              <a:rPr lang="en-GB" dirty="0" smtClean="0"/>
              <a:t> </a:t>
            </a:r>
            <a:r>
              <a:rPr lang="en-GB" dirty="0" err="1" smtClean="0"/>
              <a:t>digwyddiadau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3) </a:t>
            </a:r>
            <a:r>
              <a:rPr lang="en-GB" dirty="0" err="1" smtClean="0"/>
              <a:t>Cyfle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siarad</a:t>
            </a:r>
            <a:r>
              <a:rPr lang="en-GB" dirty="0" smtClean="0"/>
              <a:t> ac </a:t>
            </a:r>
            <a:r>
              <a:rPr lang="en-GB" dirty="0" err="1" smtClean="0"/>
              <a:t>holi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tim</a:t>
            </a:r>
            <a:r>
              <a:rPr lang="en-GB" dirty="0" smtClean="0"/>
              <a:t> </a:t>
            </a:r>
            <a:r>
              <a:rPr lang="en-GB" dirty="0" err="1" smtClean="0"/>
              <a:t>profiadol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4) </a:t>
            </a:r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dirty="0" smtClean="0"/>
              <a:t>5) </a:t>
            </a:r>
            <a:r>
              <a:rPr lang="en-GB" dirty="0" err="1" smtClean="0"/>
              <a:t>Cyfle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greadigol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59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a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Beth?</a:t>
            </a:r>
          </a:p>
          <a:p>
            <a:r>
              <a:rPr lang="en-GB" dirty="0"/>
              <a:t>1)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timau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.</a:t>
            </a:r>
          </a:p>
          <a:p>
            <a:r>
              <a:rPr lang="en-GB" dirty="0"/>
              <a:t>2)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3) </a:t>
            </a:r>
            <a:r>
              <a:rPr lang="en-GB" dirty="0" err="1"/>
              <a:t>D</a:t>
            </a:r>
            <a:r>
              <a:rPr lang="en-GB" dirty="0" err="1" smtClean="0"/>
              <a:t>ysgu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/ </a:t>
            </a:r>
            <a:r>
              <a:rPr lang="en-GB" dirty="0" err="1" smtClean="0"/>
              <a:t>cwsmer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4)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. </a:t>
            </a:r>
          </a:p>
          <a:p>
            <a:r>
              <a:rPr lang="en-GB" dirty="0" smtClean="0"/>
              <a:t>5) </a:t>
            </a:r>
            <a:r>
              <a:rPr lang="en-GB" dirty="0" err="1" smtClean="0"/>
              <a:t>Magu</a:t>
            </a:r>
            <a:r>
              <a:rPr lang="en-GB" dirty="0" smtClean="0"/>
              <a:t> </a:t>
            </a:r>
            <a:r>
              <a:rPr lang="en-GB" dirty="0" err="1" smtClean="0"/>
              <a:t>hyder</a:t>
            </a:r>
            <a:r>
              <a:rPr lang="en-GB" dirty="0" smtClean="0"/>
              <a:t>. </a:t>
            </a:r>
          </a:p>
          <a:p>
            <a:r>
              <a:rPr lang="en-GB" dirty="0" smtClean="0"/>
              <a:t>6)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cyfathrebu</a:t>
            </a:r>
            <a:r>
              <a:rPr lang="en-GB" dirty="0" smtClean="0"/>
              <a:t>. 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285" y="4100975"/>
            <a:ext cx="2656132" cy="2666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947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Fanthome</a:t>
            </a:r>
            <a:r>
              <a:rPr lang="en-GB" dirty="0"/>
              <a:t>. C.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‘A </a:t>
            </a:r>
            <a:r>
              <a:rPr lang="en-GB" dirty="0"/>
              <a:t>Survival guide for </a:t>
            </a:r>
            <a:r>
              <a:rPr lang="en-GB" dirty="0" smtClean="0"/>
              <a:t>students’ </a:t>
            </a:r>
            <a:r>
              <a:rPr lang="en-GB" dirty="0"/>
              <a:t>(2004</a:t>
            </a:r>
            <a:r>
              <a:rPr lang="en-GB" dirty="0" smtClean="0"/>
              <a:t>). </a:t>
            </a:r>
            <a:r>
              <a:rPr lang="en-GB" dirty="0" err="1" smtClean="0"/>
              <a:t>Mynediad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10fed o </a:t>
            </a:r>
            <a:r>
              <a:rPr lang="en-GB" dirty="0" err="1" smtClean="0"/>
              <a:t>Dachwedd</a:t>
            </a:r>
            <a:r>
              <a:rPr lang="en-GB" dirty="0" smtClean="0"/>
              <a:t>. </a:t>
            </a:r>
          </a:p>
          <a:p>
            <a:endParaRPr lang="en-GB" dirty="0" smtClean="0"/>
          </a:p>
          <a:p>
            <a:r>
              <a:rPr lang="en-GB" dirty="0"/>
              <a:t>www.prospects.ac.uk. (2019</a:t>
            </a:r>
            <a:r>
              <a:rPr lang="en-GB" dirty="0" smtClean="0"/>
              <a:t>) </a:t>
            </a:r>
            <a:r>
              <a:rPr lang="en-GB" dirty="0" err="1" smtClean="0"/>
              <a:t>Mynediad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10fed o </a:t>
            </a:r>
            <a:r>
              <a:rPr lang="en-GB" dirty="0" err="1" smtClean="0"/>
              <a:t>Dachwedd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145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90173" y="2761273"/>
            <a:ext cx="62207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Diolch</a:t>
            </a:r>
            <a:r>
              <a:rPr lang="en-US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am </a:t>
            </a:r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wrando</a:t>
            </a:r>
            <a:r>
              <a:rPr lang="en-US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!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67653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820</TotalTime>
  <Words>801</Words>
  <Application>Microsoft Office PowerPoint</Application>
  <PresentationFormat>Widescreen</PresentationFormat>
  <Paragraphs>88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Datblygiad proffesiynol ar gyfer profiad gwaith cymhwysol</vt:lpstr>
      <vt:lpstr>Pam bod profiad gwaith yn bwysig?</vt:lpstr>
      <vt:lpstr>Fy llwybr gyrfa.</vt:lpstr>
      <vt:lpstr>Sgiliau sydd eu hangen i fod yn rheolwr digwyddiadau.</vt:lpstr>
      <vt:lpstr>Fy nhair opsiwn</vt:lpstr>
      <vt:lpstr>Pam dewisais i rhain?</vt:lpstr>
      <vt:lpstr>Fy sefyllfa hyd yn hyn.</vt:lpstr>
      <vt:lpstr>Yr un dewisiais i:</vt:lpstr>
      <vt:lpstr>Gwesty Heritage Park Hotel.</vt:lpstr>
      <vt:lpstr>Pam dewisais yr opsiwn yma?</vt:lpstr>
      <vt:lpstr>Ffeithiau am y gweithle.</vt:lpstr>
      <vt:lpstr>Beth mae’r profiad gwaith yn cynnwys?</vt:lpstr>
      <vt:lpstr>Sut a beth byddaf yn dysgu o hyn?</vt:lpstr>
      <vt:lpstr>Sut a beth byddaf yn dysgu o hyn?</vt:lpstr>
      <vt:lpstr>Cyfeiriadau.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elenid marsh</dc:creator>
  <cp:lastModifiedBy>elenid marsh</cp:lastModifiedBy>
  <cp:revision>25</cp:revision>
  <dcterms:created xsi:type="dcterms:W3CDTF">2019-11-04T12:55:02Z</dcterms:created>
  <dcterms:modified xsi:type="dcterms:W3CDTF">2019-11-18T20:13:33Z</dcterms:modified>
</cp:coreProperties>
</file>