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24" r:id="rId1"/>
  </p:sldMasterIdLst>
  <p:notesMasterIdLst>
    <p:notesMasterId r:id="rId15"/>
  </p:notesMasterIdLst>
  <p:handoutMasterIdLst>
    <p:handoutMasterId r:id="rId16"/>
  </p:handoutMasterIdLst>
  <p:sldIdLst>
    <p:sldId id="335" r:id="rId2"/>
    <p:sldId id="349" r:id="rId3"/>
    <p:sldId id="336" r:id="rId4"/>
    <p:sldId id="345" r:id="rId5"/>
    <p:sldId id="338" r:id="rId6"/>
    <p:sldId id="339" r:id="rId7"/>
    <p:sldId id="340" r:id="rId8"/>
    <p:sldId id="346" r:id="rId9"/>
    <p:sldId id="341" r:id="rId10"/>
    <p:sldId id="347" r:id="rId11"/>
    <p:sldId id="342" r:id="rId12"/>
    <p:sldId id="348" r:id="rId13"/>
    <p:sldId id="343" r:id="rId14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9964" autoAdjust="0"/>
  </p:normalViewPr>
  <p:slideViewPr>
    <p:cSldViewPr>
      <p:cViewPr varScale="1">
        <p:scale>
          <a:sx n="56" d="100"/>
          <a:sy n="56" d="100"/>
        </p:scale>
        <p:origin x="1713" y="2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499F43A7-70B1-4554-8597-E92E3065903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743765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D4F67526-4B5B-4B6C-91F9-7152C04766D0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9138665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0088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468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863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F10CC2-DF83-461C-8FA5-820429122666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3819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5568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3475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1897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8369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they mustn’t use the word kids in </a:t>
            </a:r>
            <a:r>
              <a:rPr lang="en-GB"/>
              <a:t>their essays.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953786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1730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12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2030015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618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538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655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119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784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640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517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408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390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683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16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91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03/10/2022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2208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52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5" r:id="rId1"/>
    <p:sldLayoutId id="2147484026" r:id="rId2"/>
    <p:sldLayoutId id="2147484027" r:id="rId3"/>
    <p:sldLayoutId id="2147484028" r:id="rId4"/>
    <p:sldLayoutId id="2147484029" r:id="rId5"/>
    <p:sldLayoutId id="2147484030" r:id="rId6"/>
    <p:sldLayoutId id="2147484031" r:id="rId7"/>
    <p:sldLayoutId id="2147484032" r:id="rId8"/>
    <p:sldLayoutId id="2147484033" r:id="rId9"/>
    <p:sldLayoutId id="2147484034" r:id="rId10"/>
    <p:sldLayoutId id="2147484035" r:id="rId11"/>
    <p:sldLayoutId id="214748403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NHjgKe7JMNE" TargetMode="Externa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h-_unpz9R0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52451" y="1052736"/>
            <a:ext cx="7886700" cy="1325563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y-GB" sz="32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ECGE4005 P/C</a:t>
            </a:r>
            <a:br>
              <a:rPr lang="cy-GB" sz="32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</a:br>
            <a:r>
              <a:rPr lang="cy-GB" sz="3200" b="1" dirty="0" err="1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Learning</a:t>
            </a:r>
            <a:r>
              <a:rPr lang="cy-GB" sz="32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 </a:t>
            </a:r>
            <a:r>
              <a:rPr lang="cy-GB" sz="3200" b="1" dirty="0" err="1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in</a:t>
            </a:r>
            <a:r>
              <a:rPr lang="cy-GB" sz="32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 the </a:t>
            </a:r>
            <a:r>
              <a:rPr lang="cy-GB" sz="3200" b="1" dirty="0" err="1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Digital</a:t>
            </a:r>
            <a:r>
              <a:rPr lang="cy-GB" sz="32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 </a:t>
            </a:r>
            <a:r>
              <a:rPr lang="cy-GB" sz="3200" b="1" dirty="0" err="1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Era</a:t>
            </a:r>
            <a:br>
              <a:rPr lang="cy-GB" sz="32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</a:br>
            <a:r>
              <a:rPr lang="cy-GB" sz="32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Heike Griffiths</a:t>
            </a:r>
            <a:br>
              <a:rPr lang="cy-GB" sz="32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</a:br>
            <a:endParaRPr lang="cy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83568" y="270892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en-GB" sz="3600" b="1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endParaRPr lang="en-GB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endParaRPr lang="en-GB" kern="0" dirty="0">
              <a:solidFill>
                <a:srgbClr val="000000"/>
              </a:solidFill>
              <a:latin typeface="Lucida Sans" panose="020B0602040502020204" pitchFamily="34" charset="0"/>
            </a:endParaRPr>
          </a:p>
          <a:p>
            <a:pPr marL="0" indent="0">
              <a:buNone/>
              <a:defRPr/>
            </a:pPr>
            <a:r>
              <a:rPr lang="en-GB" sz="2400" kern="0" dirty="0" err="1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40502020204" pitchFamily="34" charset="0"/>
              </a:rPr>
              <a:t>Ysgrifennu</a:t>
            </a:r>
            <a:r>
              <a:rPr lang="en-GB" sz="2400" kern="0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40502020204" pitchFamily="34" charset="0"/>
              </a:rPr>
              <a:t> </a:t>
            </a:r>
            <a:r>
              <a:rPr lang="en-GB" sz="2400" kern="0" dirty="0" err="1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40502020204" pitchFamily="34" charset="0"/>
              </a:rPr>
              <a:t>Academaidd</a:t>
            </a:r>
            <a:r>
              <a:rPr lang="en-GB" sz="2400" kern="0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40502020204" pitchFamily="34" charset="0"/>
              </a:rPr>
              <a:t> a </a:t>
            </a:r>
            <a:r>
              <a:rPr lang="en-GB" sz="2400" kern="0" dirty="0" err="1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40502020204" pitchFamily="34" charset="0"/>
              </a:rPr>
              <a:t>Meddwl</a:t>
            </a:r>
            <a:r>
              <a:rPr lang="en-GB" sz="2400" kern="0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40502020204" pitchFamily="34" charset="0"/>
              </a:rPr>
              <a:t> </a:t>
            </a:r>
            <a:r>
              <a:rPr lang="en-GB" sz="2400" kern="0" dirty="0" err="1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40502020204" pitchFamily="34" charset="0"/>
              </a:rPr>
              <a:t>yn</a:t>
            </a:r>
            <a:r>
              <a:rPr lang="en-GB" sz="2400" kern="0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40502020204" pitchFamily="34" charset="0"/>
              </a:rPr>
              <a:t> </a:t>
            </a:r>
            <a:r>
              <a:rPr lang="en-GB" sz="2400" kern="0" dirty="0" err="1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40502020204" pitchFamily="34" charset="0"/>
              </a:rPr>
              <a:t>Feirniadol</a:t>
            </a:r>
            <a:endParaRPr lang="cy-GB" sz="2400" kern="0" dirty="0">
              <a:solidFill>
                <a:schemeClr val="accent1">
                  <a:lumMod val="40000"/>
                  <a:lumOff val="60000"/>
                </a:schemeClr>
              </a:solidFill>
              <a:latin typeface="Lucida Sans" panose="020B0602040502020204" pitchFamily="34" charset="0"/>
            </a:endParaRP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3600" b="1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sz="3600" b="1" dirty="0">
              <a:solidFill>
                <a:schemeClr val="accent1">
                  <a:lumMod val="40000"/>
                  <a:lumOff val="60000"/>
                </a:schemeClr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dirty="0">
              <a:solidFill>
                <a:schemeClr val="accent1">
                  <a:lumMod val="40000"/>
                  <a:lumOff val="60000"/>
                </a:schemeClr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dirty="0">
              <a:solidFill>
                <a:schemeClr val="accent1">
                  <a:lumMod val="40000"/>
                  <a:lumOff val="60000"/>
                </a:schemeClr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sz="2400" dirty="0">
              <a:solidFill>
                <a:schemeClr val="accent1">
                  <a:lumMod val="40000"/>
                  <a:lumOff val="60000"/>
                </a:schemeClr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cy-GB" sz="2400" dirty="0" err="1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Academic</a:t>
            </a:r>
            <a:r>
              <a:rPr lang="cy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 </a:t>
            </a:r>
            <a:r>
              <a:rPr lang="cy-GB" sz="2400" dirty="0" err="1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Writing</a:t>
            </a:r>
            <a:r>
              <a:rPr lang="cy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 </a:t>
            </a:r>
            <a:r>
              <a:rPr lang="cy-GB" sz="2400" dirty="0" err="1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and</a:t>
            </a:r>
            <a:r>
              <a:rPr lang="cy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 </a:t>
            </a:r>
            <a:r>
              <a:rPr lang="cy-GB" sz="2400" dirty="0" err="1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Critical</a:t>
            </a:r>
            <a:r>
              <a:rPr lang="cy-GB" sz="2400" dirty="0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 </a:t>
            </a:r>
            <a:r>
              <a:rPr lang="cy-GB" sz="2400" dirty="0" err="1">
                <a:solidFill>
                  <a:schemeClr val="accent1">
                    <a:lumMod val="40000"/>
                    <a:lumOff val="60000"/>
                  </a:schemeClr>
                </a:solidFill>
                <a:latin typeface="Lucida Sans" panose="020B0602030504020204" pitchFamily="34" charset="0"/>
              </a:rPr>
              <a:t>Thinking</a:t>
            </a:r>
            <a:endParaRPr lang="cy-GB" sz="2400" dirty="0">
              <a:solidFill>
                <a:schemeClr val="accent1">
                  <a:lumMod val="40000"/>
                  <a:lumOff val="60000"/>
                </a:schemeClr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544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ction Button: Video 1">
            <a:hlinkClick r:id="rId2" highlightClick="1"/>
            <a:extLst>
              <a:ext uri="{FF2B5EF4-FFF2-40B4-BE49-F238E27FC236}">
                <a16:creationId xmlns:a16="http://schemas.microsoft.com/office/drawing/2014/main" id="{ADD4AE63-79D2-5BB2-530C-D4CF473BA187}"/>
              </a:ext>
            </a:extLst>
          </p:cNvPr>
          <p:cNvSpPr/>
          <p:nvPr/>
        </p:nvSpPr>
        <p:spPr>
          <a:xfrm>
            <a:off x="6156176" y="2564904"/>
            <a:ext cx="1224136" cy="576064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1D8FB0D-E31B-4F17-804B-E3DF45F1B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531812"/>
          </a:xfrm>
        </p:spPr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5FE1A3-A2AF-D194-FE12-C376106E4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4367" y="3861048"/>
            <a:ext cx="632173" cy="200000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864CB2-E906-DB1D-A262-E7A4632288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4043236"/>
            <a:ext cx="512771" cy="1825752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1026" name="Picture 2" descr="Critical Thinking Skills | Developing Critical Thinkers">
            <a:extLst>
              <a:ext uri="{FF2B5EF4-FFF2-40B4-BE49-F238E27FC236}">
                <a16:creationId xmlns:a16="http://schemas.microsoft.com/office/drawing/2014/main" id="{013C052E-380F-1356-2570-C236473B3B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96" y="1102308"/>
            <a:ext cx="3440047" cy="4452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3001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Cynnwys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</a:rPr>
              <a:t>Contents</a:t>
            </a:r>
            <a:endParaRPr lang="cy-GB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Arddull academaidd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Arddull ffurfiol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Bratiaith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Ysgrifennu beirniadol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Tasg </a:t>
            </a:r>
          </a:p>
          <a:p>
            <a:endParaRPr lang="cy-GB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Academic style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Formal style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Slang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Critical Thinking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Task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852500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latin typeface="Lucida Sans" panose="020B0602030504020204" pitchFamily="34" charset="0"/>
              </a:rPr>
              <a:t>Sgiliau </a:t>
            </a:r>
            <a:r>
              <a:rPr lang="en-GB" sz="3600" dirty="0" err="1">
                <a:latin typeface="Lucida Sans" panose="020B0602030504020204" pitchFamily="34" charset="0"/>
              </a:rPr>
              <a:t>Cyflogadwyedd</a:t>
            </a:r>
            <a:r>
              <a:rPr lang="en-GB" sz="3600" dirty="0">
                <a:latin typeface="Lucida Sans" panose="020B0602030504020204" pitchFamily="34" charset="0"/>
              </a:rPr>
              <a:t>/</a:t>
            </a:r>
            <a:r>
              <a:rPr lang="en-GB" sz="3600" dirty="0" err="1">
                <a:latin typeface="Lucida Sans" panose="020B0602030504020204" pitchFamily="34" charset="0"/>
              </a:rPr>
              <a:t>Trosglwyddadwy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Ysgrifennu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ffurfiol</a:t>
            </a:r>
            <a:r>
              <a:rPr lang="en-GB" dirty="0">
                <a:latin typeface="Lucida Sans" panose="020B0602030504020204" pitchFamily="34" charset="0"/>
              </a:rPr>
              <a:t>, </a:t>
            </a:r>
            <a:r>
              <a:rPr lang="en-GB" dirty="0" err="1">
                <a:latin typeface="Lucida Sans" panose="020B0602030504020204" pitchFamily="34" charset="0"/>
              </a:rPr>
              <a:t>academaidd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Gwrthrycholdeb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Gwirio</a:t>
            </a:r>
            <a:r>
              <a:rPr lang="en-GB" dirty="0">
                <a:latin typeface="Lucida Sans" panose="020B0602030504020204" pitchFamily="34" charset="0"/>
              </a:rPr>
              <a:t> a </a:t>
            </a:r>
            <a:r>
              <a:rPr lang="en-GB" dirty="0" err="1">
                <a:latin typeface="Lucida Sans" panose="020B0602030504020204" pitchFamily="34" charset="0"/>
              </a:rPr>
              <a:t>golygu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Aralleirio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TGCh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Formal, academic writing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Objectivity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Editing and checking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Paraphrasing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ICT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504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Arddull Academaidd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200" kern="0" dirty="0">
                <a:solidFill>
                  <a:srgbClr val="0000FF"/>
                </a:solidFill>
                <a:latin typeface="Lucida Sans" pitchFamily="34" charset="0"/>
              </a:rPr>
              <a:t>Academic Style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5390108"/>
          </a:xfrm>
        </p:spPr>
        <p:txBody>
          <a:bodyPr/>
          <a:lstStyle/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Ffurfiol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Trydydd person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Llawlyfr Cyfeirnodi (Moodle)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Tystiolaeth 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038600" cy="5390108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Formal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Third person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Referencing Handbook (Moodle)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Evidence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28199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  <a:t>Arddull Academaidd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200" kern="0" dirty="0">
                <a:solidFill>
                  <a:srgbClr val="0000FF"/>
                </a:solidFill>
                <a:latin typeface="Lucida Sans" pitchFamily="34" charset="0"/>
              </a:rPr>
              <a:t>Academic Style</a:t>
            </a:r>
            <a:endParaRPr lang="cy-GB" sz="3200" dirty="0"/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Byddwch yn wrthrychol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Byddwch yn bwyllog</a:t>
            </a:r>
          </a:p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Nid mater o ddu a gwyn mo ymchwil academaidd, ac nid oes elfen o sicrwydd yn perthyn iddo chwaith, a dylai eich iaith adlewyrchu hyn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Trydydd person 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Be objective</a:t>
            </a: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Be cautious</a:t>
            </a:r>
          </a:p>
          <a:p>
            <a:pPr>
              <a:buFontTx/>
              <a:buChar char="•"/>
              <a:defRPr/>
            </a:pPr>
            <a:endParaRPr lang="en-US" altLang="cy-GB" sz="2200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Academic research is not a black and white issue or a certainty, and your language should reflect this</a:t>
            </a:r>
          </a:p>
          <a:p>
            <a:pPr>
              <a:buFontTx/>
              <a:buChar char="•"/>
              <a:defRPr/>
            </a:pPr>
            <a:r>
              <a:rPr lang="en-US" altLang="cy-GB" sz="2200" kern="0" dirty="0">
                <a:solidFill>
                  <a:srgbClr val="0000FF"/>
                </a:solidFill>
                <a:latin typeface="Lucida Sans" pitchFamily="34" charset="0"/>
              </a:rPr>
              <a:t>Third person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67109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latin typeface="Lucida Sans" panose="020B0602030504020204" pitchFamily="34" charset="0"/>
              </a:rPr>
              <a:t>Byddwch </a:t>
            </a:r>
            <a:r>
              <a:rPr lang="en-GB" altLang="en-US" sz="3600" dirty="0" err="1">
                <a:latin typeface="Lucida Sans" panose="020B0602030504020204" pitchFamily="34" charset="0"/>
              </a:rPr>
              <a:t>yn</a:t>
            </a:r>
            <a:r>
              <a:rPr lang="en-GB" altLang="en-US" sz="3600" dirty="0">
                <a:latin typeface="Lucida Sans" panose="020B0602030504020204" pitchFamily="34" charset="0"/>
              </a:rPr>
              <a:t> </a:t>
            </a:r>
            <a:r>
              <a:rPr lang="en-GB" altLang="en-US" sz="3600" dirty="0" err="1">
                <a:latin typeface="Lucida Sans" panose="020B0602030504020204" pitchFamily="34" charset="0"/>
              </a:rPr>
              <a:t>ffurfiol</a:t>
            </a:r>
            <a:br>
              <a:rPr lang="en-GB" altLang="en-US" sz="3600" dirty="0">
                <a:latin typeface="Lucida Sans" panose="020B0602030504020204" pitchFamily="34" charset="0"/>
              </a:rPr>
            </a:b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Be formal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Rwyf/Rydw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Dw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Nid yw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Dyw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Does dim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Sdim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‘Cannot’ instead of ‘Can’t’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‘Did not’ instead of ‘Didn’t’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‘They are’ instead of ‘They’re’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43706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dirty="0">
                <a:latin typeface="Lucida Sans" panose="020B0602030504020204" pitchFamily="34" charset="0"/>
              </a:rPr>
              <a:t>Byddwch </a:t>
            </a:r>
            <a:r>
              <a:rPr lang="en-GB" altLang="en-US" sz="3600" dirty="0" err="1">
                <a:latin typeface="Lucida Sans" panose="020B0602030504020204" pitchFamily="34" charset="0"/>
              </a:rPr>
              <a:t>yn</a:t>
            </a:r>
            <a:r>
              <a:rPr lang="en-GB" altLang="en-US" sz="3600" dirty="0">
                <a:latin typeface="Lucida Sans" panose="020B0602030504020204" pitchFamily="34" charset="0"/>
              </a:rPr>
              <a:t> </a:t>
            </a:r>
            <a:r>
              <a:rPr lang="en-GB" altLang="en-US" sz="3600" dirty="0" err="1">
                <a:latin typeface="Lucida Sans" panose="020B0602030504020204" pitchFamily="34" charset="0"/>
              </a:rPr>
              <a:t>ffurfiol</a:t>
            </a:r>
            <a:br>
              <a:rPr lang="en-GB" altLang="en-US" sz="3600" dirty="0">
                <a:latin typeface="Lucida Sans" panose="020B0602030504020204" pitchFamily="34" charset="0"/>
              </a:rPr>
            </a:br>
            <a:r>
              <a:rPr lang="en-GB" altLang="en-US" sz="3600" dirty="0">
                <a:solidFill>
                  <a:srgbClr val="0000FF"/>
                </a:solidFill>
                <a:latin typeface="Lucida Sans" panose="020B0602030504020204" pitchFamily="34" charset="0"/>
              </a:rPr>
              <a:t>Be formal</a:t>
            </a:r>
            <a:endParaRPr lang="cy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Er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enghraifft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Lucida Sans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ayyb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.’, 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e.e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.’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Hynny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yw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’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yn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hytrach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na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 ‘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</a:rPr>
              <a:t>h.y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</a:rPr>
              <a:t>.’</a:t>
            </a: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‘For example’ instead of ‘etc.’, e.g.’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Lucida Sans" pitchFamily="34" charset="0"/>
              </a:rPr>
              <a:t>‘That is to say’ instead of ‘i.e.’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9663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8263830" cy="132556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3200" noProof="1">
                <a:solidFill>
                  <a:srgbClr val="00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Osgowch fratiaith ac ymadroddion llafar </a:t>
            </a:r>
            <a:br>
              <a:rPr lang="en-GB" altLang="en-US" sz="3200" dirty="0">
                <a:solidFill>
                  <a:srgbClr val="00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3200" noProof="1">
                <a:solidFill>
                  <a:srgbClr val="0000FF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colloquiums </a:t>
            </a:r>
            <a:endParaRPr lang="cy-GB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Mae hyn allan o drefn yn llwyr oherwydd ..</a:t>
            </a:r>
            <a:r>
              <a:rPr lang="cy-GB" altLang="cy-GB" sz="2200" kern="0" dirty="0">
                <a:solidFill>
                  <a:srgbClr val="FF0000"/>
                </a:solidFill>
                <a:latin typeface="Lucida Sans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Gellir gweld bod y syniad hwn yn annerbyniol am ddau reswm.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√</a:t>
            </a:r>
          </a:p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Rhoddodd Maslow ei fys ar y broblem pan </a:t>
            </a:r>
            <a:r>
              <a:rPr lang="cy-GB" altLang="cy-GB" sz="2200" kern="0" dirty="0">
                <a:solidFill>
                  <a:srgbClr val="FF0000"/>
                </a:solidFill>
                <a:latin typeface="Lucida Sans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sz="2200" kern="0" dirty="0">
                <a:solidFill>
                  <a:srgbClr val="000000"/>
                </a:solidFill>
                <a:latin typeface="Lucida Sans" pitchFamily="34" charset="0"/>
              </a:rPr>
              <a:t>Nododd Maslow un mater llosg posibl gyda’r dull hwn pan …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 √</a:t>
            </a:r>
            <a:endParaRPr lang="cy-GB" altLang="cy-GB" sz="2200" kern="0" dirty="0">
              <a:solidFill>
                <a:srgbClr val="000000"/>
              </a:solidFill>
              <a:latin typeface="Lucida Sans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/>
          </a:bodyPr>
          <a:lstStyle/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is well out of order because ..</a:t>
            </a:r>
            <a:r>
              <a:rPr lang="en-US" altLang="en-US" sz="2200" noProof="1">
                <a:solidFill>
                  <a:srgbClr val="FF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idea can be seen as unacceptable for two reasons.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 √</a:t>
            </a:r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put his finger on the problem when </a:t>
            </a:r>
            <a:r>
              <a:rPr lang="en-US" altLang="en-US" sz="2200" noProof="1">
                <a:solidFill>
                  <a:srgbClr val="FF0000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sz="2200" noProof="1">
                <a:solidFill>
                  <a:schemeClr val="hlink"/>
                </a:solidFill>
                <a:latin typeface="Lucida Sans" panose="020B0602030504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identified one possible issue with this approach when…</a:t>
            </a:r>
            <a:r>
              <a:rPr lang="cy-GB" altLang="cy-GB" sz="2200" b="1" kern="0" dirty="0">
                <a:solidFill>
                  <a:schemeClr val="accent6"/>
                </a:solidFill>
                <a:latin typeface="Lucida Sans" pitchFamily="34" charset="0"/>
              </a:rPr>
              <a:t> √</a:t>
            </a:r>
            <a:endParaRPr lang="en-US" altLang="en-US" sz="2200" noProof="1">
              <a:solidFill>
                <a:schemeClr val="hlink"/>
              </a:solidFill>
              <a:latin typeface="Lucida Sans" panose="020B0602030504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5749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Kids, children and goats…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7576" b="7576"/>
          <a:stretch/>
        </p:blipFill>
        <p:spPr>
          <a:xfrm>
            <a:off x="1331640" y="1412777"/>
            <a:ext cx="6336704" cy="4032448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1959074" cy="43513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9861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  <a:t>Ysgrifennu beirniadol</a:t>
            </a:r>
            <a:b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cy-GB" altLang="cy-GB" sz="3600" kern="0" dirty="0">
                <a:solidFill>
                  <a:srgbClr val="0000FF"/>
                </a:solidFill>
                <a:latin typeface="Lucida Sans" pitchFamily="34" charset="0"/>
              </a:rPr>
              <a:t>Critical writing 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200" noProof="1">
                <a:latin typeface="Lucida Sans" panose="020B0602030504020204" pitchFamily="34" charset="0"/>
              </a:rPr>
              <a:t>Defnyddiwch dystiolaeth i gefnogi’r pwyntiau sy’n cael eu gwneud a dehonglwch y dystiolaeth hon i ddatblygu eich dadl. </a:t>
            </a:r>
            <a:endParaRPr lang="en-GB" altLang="en-US" sz="2200" dirty="0">
              <a:latin typeface="Lucida Sans" panose="020B0602030504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200" noProof="1">
                <a:latin typeface="Lucida Sans" panose="020B0602030504020204" pitchFamily="34" charset="0"/>
              </a:rPr>
              <a:t>Gyda phob paragraff a ysgrifennwch, mae’n ddefnyddiol gofyn i chi’ch hun:</a:t>
            </a:r>
          </a:p>
          <a:p>
            <a:pPr>
              <a:lnSpc>
                <a:spcPct val="80000"/>
              </a:lnSpc>
            </a:pPr>
            <a:r>
              <a:rPr lang="en-GB" altLang="en-US" sz="2200" noProof="1">
                <a:latin typeface="Lucida Sans" panose="020B0602030504020204" pitchFamily="34" charset="0"/>
              </a:rPr>
              <a:t>Pam ydw i’n ysgrifennu hyn?</a:t>
            </a:r>
          </a:p>
          <a:p>
            <a:pPr>
              <a:lnSpc>
                <a:spcPct val="80000"/>
              </a:lnSpc>
            </a:pPr>
            <a:r>
              <a:rPr lang="en-GB" altLang="en-US" sz="2200" noProof="1">
                <a:latin typeface="Lucida Sans" panose="020B0602030504020204" pitchFamily="34" charset="0"/>
              </a:rPr>
              <a:t>Pa bwynt ydw i’n ceisio ei wneud?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Use evidence to support the points being made and interpret this evidence to develop your argument.   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With each paragraph you write it is useful to ask yourself: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Why am I writing this?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What point am I trying to make?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92530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71A8C-619D-4CE3-BD34-A64AD7505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Thinking and different types of arguments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4E664-F05C-4F68-92BF-D9AA05DE2A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Fideo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5A3383-4764-4D81-B7BD-96025972010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Video</a:t>
            </a:r>
            <a:endParaRPr lang="en-US" dirty="0"/>
          </a:p>
        </p:txBody>
      </p:sp>
      <p:sp>
        <p:nvSpPr>
          <p:cNvPr id="5" name="Action Button: Video 4">
            <a:hlinkClick r:id="rId3" highlightClick="1"/>
            <a:extLst>
              <a:ext uri="{FF2B5EF4-FFF2-40B4-BE49-F238E27FC236}">
                <a16:creationId xmlns:a16="http://schemas.microsoft.com/office/drawing/2014/main" id="{361FD429-90ED-486C-94B1-C97D1928B8F3}"/>
              </a:ext>
            </a:extLst>
          </p:cNvPr>
          <p:cNvSpPr/>
          <p:nvPr/>
        </p:nvSpPr>
        <p:spPr>
          <a:xfrm>
            <a:off x="2843808" y="3429000"/>
            <a:ext cx="1944216" cy="122413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8755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Byddwch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yn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gryno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a </a:t>
            </a:r>
            <a:r>
              <a:rPr lang="en-US" altLang="cy-GB" sz="4000" kern="0" dirty="0" err="1">
                <a:solidFill>
                  <a:srgbClr val="000000"/>
                </a:solidFill>
                <a:latin typeface="Lucida Sans" pitchFamily="34" charset="0"/>
              </a:rPr>
              <a:t>threfnus</a:t>
            </a:r>
            <a: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  <a:t> </a:t>
            </a:r>
            <a:br>
              <a:rPr lang="en-US" altLang="cy-GB" sz="4000" kern="0" dirty="0">
                <a:solidFill>
                  <a:srgbClr val="000000"/>
                </a:solidFill>
                <a:latin typeface="Lucida Sans" pitchFamily="34" charset="0"/>
              </a:rPr>
            </a:br>
            <a:r>
              <a:rPr lang="en-US" altLang="cy-GB" sz="4000" kern="0" dirty="0">
                <a:solidFill>
                  <a:srgbClr val="0000FF"/>
                </a:solidFill>
                <a:latin typeface="Lucida Sans" pitchFamily="34" charset="0"/>
              </a:rPr>
              <a:t>Be concise and structured </a:t>
            </a:r>
            <a:endParaRPr lang="cy-GB" dirty="0">
              <a:solidFill>
                <a:srgbClr val="0000FF"/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 yw ystyr y frawddeg/ paragraff yn glir?</a:t>
            </a: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Alla i wella’r ffordd rydw i wedi ysgrifennu’r frawddeg hon / paragraff hwn?</a:t>
            </a: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Ydw i wedi defnyddio geiriau cysylltu/pontio i hybu llif a strwythur yr aseiniad?</a:t>
            </a:r>
          </a:p>
          <a:p>
            <a:pPr>
              <a:defRPr/>
            </a:pPr>
            <a:r>
              <a:rPr lang="cy-GB" sz="2200" dirty="0">
                <a:latin typeface="Lucida Sans" panose="020B0602030504020204" pitchFamily="34" charset="0"/>
              </a:rPr>
              <a:t>Ailddrafftiwch a golygwch eich gwaith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Is the meaning of the sentence/paragraph clear?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Can I improve the way I have written this sentence/paragraph?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Have I used linking/transition words to assist the flow and structure of the assignment?</a:t>
            </a:r>
          </a:p>
          <a:p>
            <a:pPr>
              <a:defRPr/>
            </a:pPr>
            <a:r>
              <a:rPr lang="en-US" sz="2200" dirty="0">
                <a:solidFill>
                  <a:srgbClr val="0000FF"/>
                </a:solidFill>
                <a:latin typeface="Lucida Sans" panose="020B0602030504020204" pitchFamily="34" charset="0"/>
              </a:rPr>
              <a:t>Re-draft and edit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32514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2345</TotalTime>
  <Words>612</Words>
  <Application>Microsoft Office PowerPoint</Application>
  <PresentationFormat>On-screen Show (4:3)</PresentationFormat>
  <Paragraphs>118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Myriad Pro</vt:lpstr>
      <vt:lpstr>Arial</vt:lpstr>
      <vt:lpstr>Calibri</vt:lpstr>
      <vt:lpstr>Calibri Light</vt:lpstr>
      <vt:lpstr>Lucida Sans</vt:lpstr>
      <vt:lpstr>Times</vt:lpstr>
      <vt:lpstr>Office Theme</vt:lpstr>
      <vt:lpstr>ECGE4005 P/C Learning in the Digital Era Heike Griffiths </vt:lpstr>
      <vt:lpstr>Introduction</vt:lpstr>
      <vt:lpstr>Cynnwys Contents</vt:lpstr>
      <vt:lpstr>Sgiliau Cyflogadwyedd/Trosglwyddadwy Employability/Transferable Skills</vt:lpstr>
      <vt:lpstr>Arddull Academaidd Academic Style</vt:lpstr>
      <vt:lpstr>Arddull Academaidd Academic Style</vt:lpstr>
      <vt:lpstr>Byddwch yn ffurfiol Be formal</vt:lpstr>
      <vt:lpstr>Byddwch yn ffurfiol Be formal</vt:lpstr>
      <vt:lpstr>Osgowch fratiaith ac ymadroddion llafar  Avoid slang and colloquiums </vt:lpstr>
      <vt:lpstr>Kids, children and goats…</vt:lpstr>
      <vt:lpstr>Ysgrifennu beirniadol Critical writing </vt:lpstr>
      <vt:lpstr>Critical Thinking and different types of arguments</vt:lpstr>
      <vt:lpstr>Byddwch yn gryno a threfnus  Be concise and structured 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Heike Griffiths</cp:lastModifiedBy>
  <cp:revision>109</cp:revision>
  <dcterms:created xsi:type="dcterms:W3CDTF">2004-04-06T15:50:52Z</dcterms:created>
  <dcterms:modified xsi:type="dcterms:W3CDTF">2022-10-03T10:55:19Z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