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7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C2C8BD-9646-4DA2-8E67-7F6E212C2C6A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69A1B-0C2A-4137-B1FD-E80681E33B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871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102DC9D-606E-4681-81E0-DA66828DFFC4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1182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82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4384"/>
            <a:ext cx="5029200" cy="411395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lIns="90083" tIns="45041" rIns="90083" bIns="45041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0085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48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916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527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87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333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13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3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869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357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181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387C9-9D5D-40DA-9F30-2D8795EDD441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16714-E6D4-46BB-B612-81A23A0B9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92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16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00113" y="1676400"/>
            <a:ext cx="7253287" cy="1143000"/>
          </a:xfrm>
        </p:spPr>
        <p:txBody>
          <a:bodyPr anchor="ctr">
            <a:normAutofit fontScale="90000"/>
          </a:bodyPr>
          <a:lstStyle/>
          <a:p>
            <a:r>
              <a:rPr lang="en-US" altLang="en-US" dirty="0" smtClean="0"/>
              <a:t>: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 Introduction to </a:t>
            </a:r>
            <a:r>
              <a:rPr lang="en-US" altLang="en-US" dirty="0" smtClean="0"/>
              <a:t>Networks </a:t>
            </a:r>
            <a:r>
              <a:rPr lang="en-US" altLang="en-US" sz="2800" i="1" dirty="0"/>
              <a:t>Performance </a:t>
            </a:r>
            <a:r>
              <a:rPr lang="en-US" altLang="en-US" sz="2800" i="1" dirty="0" smtClean="0"/>
              <a:t>analysis</a:t>
            </a:r>
            <a:endParaRPr lang="en-US" altLang="en-US" sz="2800" i="1" dirty="0"/>
          </a:p>
        </p:txBody>
      </p:sp>
      <p:sp>
        <p:nvSpPr>
          <p:cNvPr id="11816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30263" y="3355975"/>
            <a:ext cx="7323137" cy="1754188"/>
          </a:xfrm>
        </p:spPr>
        <p:txBody>
          <a:bodyPr/>
          <a:lstStyle/>
          <a:p>
            <a:pPr defTabSz="1019175"/>
            <a:endParaRPr lang="en-US" altLang="en-US" sz="2000" dirty="0"/>
          </a:p>
        </p:txBody>
      </p:sp>
      <p:sp>
        <p:nvSpPr>
          <p:cNvPr id="1181700" name="Rectangle 4"/>
          <p:cNvSpPr>
            <a:spLocks noChangeArrowheads="1"/>
          </p:cNvSpPr>
          <p:nvPr/>
        </p:nvSpPr>
        <p:spPr bwMode="auto">
          <a:xfrm>
            <a:off x="0" y="1217613"/>
            <a:ext cx="9144000" cy="22701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15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7BE742-C49B-4263-A0B1-C41DD27C0054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139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39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r>
              <a:rPr lang="en-US" altLang="en-US"/>
              <a:t>Timing diagrams</a:t>
            </a:r>
          </a:p>
          <a:p>
            <a:r>
              <a:rPr lang="en-US" altLang="en-US"/>
              <a:t>Metrics</a:t>
            </a:r>
          </a:p>
          <a:p>
            <a:r>
              <a:rPr lang="en-US" altLang="en-US"/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625656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2C6B75-F400-4D4E-AA58-7C199E68B10A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1140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</p:txBody>
      </p:sp>
      <p:sp>
        <p:nvSpPr>
          <p:cNvPr id="1140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Understanding network behavior</a:t>
            </a:r>
          </a:p>
          <a:p>
            <a:r>
              <a:rPr lang="en-US" altLang="en-US"/>
              <a:t>Improving protocols</a:t>
            </a:r>
          </a:p>
          <a:p>
            <a:r>
              <a:rPr lang="en-US" altLang="en-US"/>
              <a:t>Verifying correctness of implementation</a:t>
            </a:r>
          </a:p>
          <a:p>
            <a:r>
              <a:rPr lang="en-US" altLang="en-US"/>
              <a:t>Detecting faults</a:t>
            </a:r>
          </a:p>
          <a:p>
            <a:r>
              <a:rPr lang="en-US" altLang="en-US"/>
              <a:t>Monitor service level agreements</a:t>
            </a:r>
          </a:p>
          <a:p>
            <a:r>
              <a:rPr lang="en-US" altLang="en-US"/>
              <a:t>Choosing provides</a:t>
            </a:r>
          </a:p>
          <a:p>
            <a:r>
              <a:rPr lang="en-US" altLang="en-US"/>
              <a:t>Billing </a:t>
            </a:r>
          </a:p>
        </p:txBody>
      </p:sp>
    </p:spTree>
    <p:extLst>
      <p:ext uri="{BB962C8B-B14F-4D97-AF65-F5344CB8AC3E}">
        <p14:creationId xmlns:p14="http://schemas.microsoft.com/office/powerpoint/2010/main" val="1595089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EFA2FF-62ED-4FBB-82D0-764AD57C164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167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67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pPr>
              <a:buClr>
                <a:schemeClr val="accent1"/>
              </a:buClr>
              <a:buFont typeface="Wingdings" pitchFamily="2" charset="2"/>
              <a:buChar char="Ø"/>
            </a:pPr>
            <a:r>
              <a:rPr lang="en-US" altLang="en-US">
                <a:solidFill>
                  <a:schemeClr val="accent1"/>
                </a:solidFill>
              </a:rPr>
              <a:t>Timing diagrams</a:t>
            </a:r>
          </a:p>
          <a:p>
            <a:r>
              <a:rPr lang="en-US" altLang="en-US"/>
              <a:t>Metrics</a:t>
            </a:r>
          </a:p>
          <a:p>
            <a:r>
              <a:rPr lang="en-US" altLang="en-US"/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8758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8B698B-7842-4C0A-AAA9-3A5D618A9970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141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Timing Diagrams</a:t>
            </a:r>
          </a:p>
        </p:txBody>
      </p:sp>
      <p:sp>
        <p:nvSpPr>
          <p:cNvPr id="1141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Sending one packet</a:t>
            </a:r>
          </a:p>
          <a:p>
            <a:r>
              <a:rPr lang="en-US" altLang="en-US"/>
              <a:t>Queueing</a:t>
            </a:r>
          </a:p>
          <a:p>
            <a:r>
              <a:rPr lang="en-US" altLang="en-US"/>
              <a:t>Switching</a:t>
            </a:r>
          </a:p>
          <a:p>
            <a:pPr lvl="1"/>
            <a:r>
              <a:rPr lang="en-US" altLang="en-US"/>
              <a:t>Store and forward</a:t>
            </a:r>
          </a:p>
          <a:p>
            <a:pPr lvl="1"/>
            <a:r>
              <a:rPr lang="en-US" altLang="en-US"/>
              <a:t>Cut-through</a:t>
            </a:r>
          </a:p>
          <a:p>
            <a:r>
              <a:rPr lang="en-US" altLang="en-US"/>
              <a:t>Fluid view</a:t>
            </a:r>
          </a:p>
        </p:txBody>
      </p:sp>
    </p:spTree>
    <p:extLst>
      <p:ext uri="{BB962C8B-B14F-4D97-AF65-F5344CB8AC3E}">
        <p14:creationId xmlns:p14="http://schemas.microsoft.com/office/powerpoint/2010/main" val="403350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E514BA-A40C-4580-A8D1-71696BF751F0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168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Definitions</a:t>
            </a:r>
          </a:p>
        </p:txBody>
      </p:sp>
      <p:sp>
        <p:nvSpPr>
          <p:cNvPr id="1168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676400"/>
            <a:ext cx="7467600" cy="4267200"/>
          </a:xfrm>
        </p:spPr>
        <p:txBody>
          <a:bodyPr>
            <a:normAutofit fontScale="77500" lnSpcReduction="20000"/>
          </a:bodyPr>
          <a:lstStyle/>
          <a:p>
            <a:r>
              <a:rPr lang="en-US" altLang="en-US" b="1" dirty="0">
                <a:solidFill>
                  <a:schemeClr val="accent1"/>
                </a:solidFill>
              </a:rPr>
              <a:t>Link bandwidth (capacity):</a:t>
            </a:r>
            <a:r>
              <a:rPr lang="en-US" altLang="en-US" dirty="0"/>
              <a:t> maximum rate (in bps) at which the sender can send data along the link 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Propagation delay:</a:t>
            </a:r>
            <a:r>
              <a:rPr lang="en-US" altLang="en-US" dirty="0"/>
              <a:t> time it takes the signal to travel from source to destination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Packet transmission time:</a:t>
            </a:r>
            <a:r>
              <a:rPr lang="en-US" altLang="en-US" dirty="0"/>
              <a:t> time it takes the sender to transmit all bits of the packet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Queuing delay:</a:t>
            </a:r>
            <a:r>
              <a:rPr lang="en-US" altLang="en-US" dirty="0"/>
              <a:t> time the packet need to wait before being transmitted because the queue was not empty when it arrived</a:t>
            </a:r>
          </a:p>
          <a:p>
            <a:r>
              <a:rPr lang="en-US" altLang="en-US" b="1" dirty="0">
                <a:solidFill>
                  <a:schemeClr val="accent1"/>
                </a:solidFill>
              </a:rPr>
              <a:t>Processing Time:</a:t>
            </a:r>
            <a:r>
              <a:rPr lang="en-US" altLang="en-US" dirty="0"/>
              <a:t> time it takes a router/switch to process the packet header, manage memory, </a:t>
            </a:r>
            <a:r>
              <a:rPr lang="en-US" altLang="en-US" dirty="0" err="1"/>
              <a:t>etc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2235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838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877" name="Rectangle 69"/>
          <p:cNvSpPr>
            <a:spLocks noChangeArrowheads="1"/>
          </p:cNvSpPr>
          <p:nvPr/>
        </p:nvSpPr>
        <p:spPr bwMode="auto">
          <a:xfrm>
            <a:off x="457200" y="5791200"/>
            <a:ext cx="3962400" cy="914400"/>
          </a:xfrm>
          <a:prstGeom prst="rect">
            <a:avLst/>
          </a:prstGeom>
          <a:solidFill>
            <a:srgbClr val="FFFFCC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81320" dir="2319588" algn="ctr" rotWithShape="0">
              <a:schemeClr val="bg2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43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Sending One Packet</a:t>
            </a:r>
          </a:p>
        </p:txBody>
      </p:sp>
      <p:pic>
        <p:nvPicPr>
          <p:cNvPr id="1143849" name="Picture 41" descr="j023033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175" y="1447800"/>
            <a:ext cx="4286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3850" name="Picture 42" descr="j023033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1447800"/>
            <a:ext cx="420688" cy="69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3853" name="Line 45"/>
          <p:cNvSpPr>
            <a:spLocks noChangeShapeType="1"/>
          </p:cNvSpPr>
          <p:nvPr/>
        </p:nvSpPr>
        <p:spPr bwMode="auto">
          <a:xfrm>
            <a:off x="3505200" y="1752600"/>
            <a:ext cx="28956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54" name="Text Box 46"/>
          <p:cNvSpPr txBox="1">
            <a:spLocks noChangeArrowheads="1"/>
          </p:cNvSpPr>
          <p:nvPr/>
        </p:nvSpPr>
        <p:spPr bwMode="auto">
          <a:xfrm>
            <a:off x="3657600" y="1371600"/>
            <a:ext cx="2543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 bits per second (bps)</a:t>
            </a:r>
          </a:p>
        </p:txBody>
      </p:sp>
      <p:sp>
        <p:nvSpPr>
          <p:cNvPr id="1143855" name="Line 47"/>
          <p:cNvSpPr>
            <a:spLocks noChangeShapeType="1"/>
          </p:cNvSpPr>
          <p:nvPr/>
        </p:nvSpPr>
        <p:spPr bwMode="auto">
          <a:xfrm>
            <a:off x="3505200" y="1981200"/>
            <a:ext cx="2895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56" name="Text Box 48"/>
          <p:cNvSpPr txBox="1">
            <a:spLocks noChangeArrowheads="1"/>
          </p:cNvSpPr>
          <p:nvPr/>
        </p:nvSpPr>
        <p:spPr bwMode="auto">
          <a:xfrm>
            <a:off x="4114800" y="1846263"/>
            <a:ext cx="1235075" cy="3635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 seconds</a:t>
            </a:r>
          </a:p>
        </p:txBody>
      </p:sp>
      <p:sp>
        <p:nvSpPr>
          <p:cNvPr id="1143857" name="Rectangle 49"/>
          <p:cNvSpPr>
            <a:spLocks noChangeArrowheads="1"/>
          </p:cNvSpPr>
          <p:nvPr/>
        </p:nvSpPr>
        <p:spPr bwMode="auto">
          <a:xfrm>
            <a:off x="2362200" y="2438400"/>
            <a:ext cx="1143000" cy="3048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P bits</a:t>
            </a:r>
          </a:p>
        </p:txBody>
      </p:sp>
      <p:sp>
        <p:nvSpPr>
          <p:cNvPr id="1143858" name="Text Box 50"/>
          <p:cNvSpPr txBox="1">
            <a:spLocks noChangeArrowheads="1"/>
          </p:cNvSpPr>
          <p:nvPr/>
        </p:nvSpPr>
        <p:spPr bwMode="auto">
          <a:xfrm>
            <a:off x="138113" y="1485900"/>
            <a:ext cx="28479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Bandwidth</a:t>
            </a:r>
            <a:r>
              <a:rPr lang="en-US" altLang="en-US"/>
              <a:t>: R bps</a:t>
            </a:r>
          </a:p>
          <a:p>
            <a:r>
              <a:rPr lang="en-US" altLang="en-US" b="1"/>
              <a:t>Propagation delay</a:t>
            </a:r>
            <a:r>
              <a:rPr lang="en-US" altLang="en-US"/>
              <a:t>: T sec</a:t>
            </a:r>
          </a:p>
        </p:txBody>
      </p:sp>
      <p:sp>
        <p:nvSpPr>
          <p:cNvPr id="1143859" name="Freeform 51"/>
          <p:cNvSpPr>
            <a:spLocks/>
          </p:cNvSpPr>
          <p:nvPr/>
        </p:nvSpPr>
        <p:spPr bwMode="auto">
          <a:xfrm>
            <a:off x="2209800" y="2362200"/>
            <a:ext cx="1371600" cy="457200"/>
          </a:xfrm>
          <a:custGeom>
            <a:avLst/>
            <a:gdLst>
              <a:gd name="T0" fmla="*/ 0 w 864"/>
              <a:gd name="T1" fmla="*/ 0 h 288"/>
              <a:gd name="T2" fmla="*/ 864 w 864"/>
              <a:gd name="T3" fmla="*/ 0 h 288"/>
              <a:gd name="T4" fmla="*/ 864 w 864"/>
              <a:gd name="T5" fmla="*/ 288 h 288"/>
              <a:gd name="T6" fmla="*/ 0 w 864"/>
              <a:gd name="T7" fmla="*/ 288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4" h="288">
                <a:moveTo>
                  <a:pt x="0" y="0"/>
                </a:moveTo>
                <a:lnTo>
                  <a:pt x="864" y="0"/>
                </a:lnTo>
                <a:lnTo>
                  <a:pt x="864" y="288"/>
                </a:lnTo>
                <a:lnTo>
                  <a:pt x="0" y="288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1" name="Line 53"/>
          <p:cNvSpPr>
            <a:spLocks noChangeShapeType="1"/>
          </p:cNvSpPr>
          <p:nvPr/>
        </p:nvSpPr>
        <p:spPr bwMode="auto">
          <a:xfrm>
            <a:off x="3581400" y="2590800"/>
            <a:ext cx="2819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2" name="Line 54"/>
          <p:cNvSpPr>
            <a:spLocks noChangeShapeType="1"/>
          </p:cNvSpPr>
          <p:nvPr/>
        </p:nvSpPr>
        <p:spPr bwMode="auto">
          <a:xfrm>
            <a:off x="3505200" y="2971800"/>
            <a:ext cx="0" cy="2286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3" name="Line 55"/>
          <p:cNvSpPr>
            <a:spLocks noChangeShapeType="1"/>
          </p:cNvSpPr>
          <p:nvPr/>
        </p:nvSpPr>
        <p:spPr bwMode="auto">
          <a:xfrm>
            <a:off x="6477000" y="2971800"/>
            <a:ext cx="0" cy="2286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4" name="Freeform 56"/>
          <p:cNvSpPr>
            <a:spLocks/>
          </p:cNvSpPr>
          <p:nvPr/>
        </p:nvSpPr>
        <p:spPr bwMode="auto">
          <a:xfrm>
            <a:off x="3505200" y="3200400"/>
            <a:ext cx="2971800" cy="1600200"/>
          </a:xfrm>
          <a:custGeom>
            <a:avLst/>
            <a:gdLst>
              <a:gd name="T0" fmla="*/ 0 w 1872"/>
              <a:gd name="T1" fmla="*/ 0 h 1008"/>
              <a:gd name="T2" fmla="*/ 1872 w 1872"/>
              <a:gd name="T3" fmla="*/ 336 h 1008"/>
              <a:gd name="T4" fmla="*/ 1872 w 1872"/>
              <a:gd name="T5" fmla="*/ 1008 h 1008"/>
              <a:gd name="T6" fmla="*/ 0 w 1872"/>
              <a:gd name="T7" fmla="*/ 672 h 1008"/>
              <a:gd name="T8" fmla="*/ 0 w 1872"/>
              <a:gd name="T9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1008">
                <a:moveTo>
                  <a:pt x="0" y="0"/>
                </a:moveTo>
                <a:lnTo>
                  <a:pt x="1872" y="336"/>
                </a:lnTo>
                <a:lnTo>
                  <a:pt x="1872" y="1008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5" name="Text Box 57"/>
          <p:cNvSpPr txBox="1">
            <a:spLocks noChangeArrowheads="1"/>
          </p:cNvSpPr>
          <p:nvPr/>
        </p:nvSpPr>
        <p:spPr bwMode="auto">
          <a:xfrm>
            <a:off x="2892425" y="45894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3866" name="Line 58"/>
          <p:cNvSpPr>
            <a:spLocks noChangeShapeType="1"/>
          </p:cNvSpPr>
          <p:nvPr/>
        </p:nvSpPr>
        <p:spPr bwMode="auto">
          <a:xfrm>
            <a:off x="3124200" y="3200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7" name="Line 59"/>
          <p:cNvSpPr>
            <a:spLocks noChangeShapeType="1"/>
          </p:cNvSpPr>
          <p:nvPr/>
        </p:nvSpPr>
        <p:spPr bwMode="auto">
          <a:xfrm>
            <a:off x="3124200" y="42672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8" name="Line 60"/>
          <p:cNvSpPr>
            <a:spLocks noChangeShapeType="1"/>
          </p:cNvSpPr>
          <p:nvPr/>
        </p:nvSpPr>
        <p:spPr bwMode="auto">
          <a:xfrm>
            <a:off x="3276600" y="3200400"/>
            <a:ext cx="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69" name="Text Box 61"/>
          <p:cNvSpPr txBox="1">
            <a:spLocks noChangeArrowheads="1"/>
          </p:cNvSpPr>
          <p:nvPr/>
        </p:nvSpPr>
        <p:spPr bwMode="auto">
          <a:xfrm>
            <a:off x="358775" y="3446463"/>
            <a:ext cx="284162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Transmission time</a:t>
            </a:r>
            <a:r>
              <a:rPr lang="en-US" altLang="en-US"/>
              <a:t> = P/R</a:t>
            </a:r>
          </a:p>
        </p:txBody>
      </p:sp>
      <p:sp>
        <p:nvSpPr>
          <p:cNvPr id="1143870" name="Line 62"/>
          <p:cNvSpPr>
            <a:spLocks noChangeShapeType="1"/>
          </p:cNvSpPr>
          <p:nvPr/>
        </p:nvSpPr>
        <p:spPr bwMode="auto">
          <a:xfrm>
            <a:off x="6553200" y="3200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1" name="Line 63"/>
          <p:cNvSpPr>
            <a:spLocks noChangeShapeType="1"/>
          </p:cNvSpPr>
          <p:nvPr/>
        </p:nvSpPr>
        <p:spPr bwMode="auto">
          <a:xfrm>
            <a:off x="6553200" y="37338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2" name="Line 64"/>
          <p:cNvSpPr>
            <a:spLocks noChangeShapeType="1"/>
          </p:cNvSpPr>
          <p:nvPr/>
        </p:nvSpPr>
        <p:spPr bwMode="auto">
          <a:xfrm>
            <a:off x="3505200" y="3200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3" name="Line 65"/>
          <p:cNvSpPr>
            <a:spLocks noChangeShapeType="1"/>
          </p:cNvSpPr>
          <p:nvPr/>
        </p:nvSpPr>
        <p:spPr bwMode="auto">
          <a:xfrm>
            <a:off x="6705600" y="3200400"/>
            <a:ext cx="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3874" name="Text Box 66"/>
          <p:cNvSpPr txBox="1">
            <a:spLocks noChangeArrowheads="1"/>
          </p:cNvSpPr>
          <p:nvPr/>
        </p:nvSpPr>
        <p:spPr bwMode="auto">
          <a:xfrm>
            <a:off x="6705600" y="3294063"/>
            <a:ext cx="320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3875" name="Text Box 67"/>
          <p:cNvSpPr txBox="1">
            <a:spLocks noChangeArrowheads="1"/>
          </p:cNvSpPr>
          <p:nvPr/>
        </p:nvSpPr>
        <p:spPr bwMode="auto">
          <a:xfrm>
            <a:off x="384175" y="5334000"/>
            <a:ext cx="4206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Propagation delay</a:t>
            </a:r>
            <a:r>
              <a:rPr lang="en-US" altLang="en-US"/>
              <a:t> =T =  Length/speed</a:t>
            </a:r>
          </a:p>
        </p:txBody>
      </p:sp>
      <p:sp>
        <p:nvSpPr>
          <p:cNvPr id="1143876" name="Text Box 68"/>
          <p:cNvSpPr txBox="1">
            <a:spLocks noChangeArrowheads="1"/>
          </p:cNvSpPr>
          <p:nvPr/>
        </p:nvSpPr>
        <p:spPr bwMode="auto">
          <a:xfrm>
            <a:off x="671513" y="5791200"/>
            <a:ext cx="4985340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/>
              <a:t>1/speed = 3.3 </a:t>
            </a:r>
            <a:r>
              <a:rPr lang="en-US" altLang="en-US" dirty="0" err="1" smtClean="0"/>
              <a:t>usec</a:t>
            </a:r>
            <a:r>
              <a:rPr lang="en-US" altLang="en-US" dirty="0" smtClean="0"/>
              <a:t>(Microsecond) </a:t>
            </a:r>
            <a:r>
              <a:rPr lang="en-US" altLang="en-US" dirty="0"/>
              <a:t>in free space</a:t>
            </a:r>
          </a:p>
          <a:p>
            <a:r>
              <a:rPr lang="en-US" altLang="en-US" dirty="0"/>
              <a:t>                  4 </a:t>
            </a:r>
            <a:r>
              <a:rPr lang="en-US" altLang="en-US" dirty="0" err="1"/>
              <a:t>usec</a:t>
            </a:r>
            <a:r>
              <a:rPr lang="en-US" altLang="en-US" dirty="0"/>
              <a:t> in copper</a:t>
            </a:r>
          </a:p>
          <a:p>
            <a:r>
              <a:rPr lang="en-US" altLang="en-US" dirty="0"/>
              <a:t>                  5 </a:t>
            </a:r>
            <a:r>
              <a:rPr lang="en-US" altLang="en-US" dirty="0" err="1"/>
              <a:t>usec</a:t>
            </a:r>
            <a:r>
              <a:rPr lang="en-US" altLang="en-US" dirty="0"/>
              <a:t> in fiber</a:t>
            </a:r>
          </a:p>
        </p:txBody>
      </p:sp>
    </p:spTree>
    <p:extLst>
      <p:ext uri="{BB962C8B-B14F-4D97-AF65-F5344CB8AC3E}">
        <p14:creationId xmlns:p14="http://schemas.microsoft.com/office/powerpoint/2010/main" val="321660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25EE4C-033B-4E35-BB73-C95EEA161D87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145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Sending one Packet: Examples</a:t>
            </a:r>
          </a:p>
        </p:txBody>
      </p:sp>
      <p:sp>
        <p:nvSpPr>
          <p:cNvPr id="1145860" name="Line 4"/>
          <p:cNvSpPr>
            <a:spLocks noChangeShapeType="1"/>
          </p:cNvSpPr>
          <p:nvPr/>
        </p:nvSpPr>
        <p:spPr bwMode="auto">
          <a:xfrm>
            <a:off x="2819400" y="1676400"/>
            <a:ext cx="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1" name="Line 5"/>
          <p:cNvSpPr>
            <a:spLocks noChangeShapeType="1"/>
          </p:cNvSpPr>
          <p:nvPr/>
        </p:nvSpPr>
        <p:spPr bwMode="auto">
          <a:xfrm>
            <a:off x="8077200" y="1676400"/>
            <a:ext cx="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2" name="Freeform 6"/>
          <p:cNvSpPr>
            <a:spLocks/>
          </p:cNvSpPr>
          <p:nvPr/>
        </p:nvSpPr>
        <p:spPr bwMode="auto">
          <a:xfrm>
            <a:off x="2819400" y="1752600"/>
            <a:ext cx="5257800" cy="2133600"/>
          </a:xfrm>
          <a:custGeom>
            <a:avLst/>
            <a:gdLst>
              <a:gd name="T0" fmla="*/ 0 w 2832"/>
              <a:gd name="T1" fmla="*/ 0 h 1152"/>
              <a:gd name="T2" fmla="*/ 2832 w 2832"/>
              <a:gd name="T3" fmla="*/ 1056 h 1152"/>
              <a:gd name="T4" fmla="*/ 2832 w 2832"/>
              <a:gd name="T5" fmla="*/ 1152 h 1152"/>
              <a:gd name="T6" fmla="*/ 0 w 2832"/>
              <a:gd name="T7" fmla="*/ 96 h 11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832" h="1152">
                <a:moveTo>
                  <a:pt x="0" y="0"/>
                </a:moveTo>
                <a:lnTo>
                  <a:pt x="2832" y="1056"/>
                </a:lnTo>
                <a:lnTo>
                  <a:pt x="2832" y="1152"/>
                </a:lnTo>
                <a:lnTo>
                  <a:pt x="0" y="96"/>
                </a:lnTo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4" name="Text Box 8"/>
          <p:cNvSpPr txBox="1">
            <a:spLocks noChangeArrowheads="1"/>
          </p:cNvSpPr>
          <p:nvPr/>
        </p:nvSpPr>
        <p:spPr bwMode="auto">
          <a:xfrm>
            <a:off x="214313" y="1562100"/>
            <a:ext cx="2536465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/>
              <a:t>P = 1 Kbyte</a:t>
            </a:r>
          </a:p>
          <a:p>
            <a:r>
              <a:rPr lang="en-US" altLang="en-US" dirty="0"/>
              <a:t>R = 1 </a:t>
            </a:r>
            <a:r>
              <a:rPr lang="en-US" altLang="en-US" dirty="0" err="1"/>
              <a:t>Gbps</a:t>
            </a:r>
            <a:endParaRPr lang="en-US" altLang="en-US" dirty="0"/>
          </a:p>
          <a:p>
            <a:r>
              <a:rPr lang="en-US" altLang="en-US" dirty="0"/>
              <a:t>100 Km, fiber =&gt; </a:t>
            </a:r>
          </a:p>
          <a:p>
            <a:r>
              <a:rPr lang="en-US" altLang="en-US" dirty="0"/>
              <a:t>     T = 500 </a:t>
            </a:r>
            <a:r>
              <a:rPr lang="en-US" altLang="en-US" dirty="0" err="1" smtClean="0"/>
              <a:t>usec</a:t>
            </a:r>
            <a:endParaRPr lang="en-US" altLang="en-US" dirty="0" smtClean="0"/>
          </a:p>
          <a:p>
            <a:r>
              <a:rPr lang="en-US" altLang="en-US" sz="1200" dirty="0" smtClean="0"/>
              <a:t> (Transmission time)</a:t>
            </a:r>
            <a:r>
              <a:rPr lang="en-US" altLang="en-US" sz="1600" dirty="0" smtClean="0"/>
              <a:t>P/R </a:t>
            </a:r>
            <a:r>
              <a:rPr lang="en-US" altLang="en-US" dirty="0"/>
              <a:t>= 8 </a:t>
            </a:r>
            <a:r>
              <a:rPr lang="en-US" altLang="en-US" dirty="0" err="1"/>
              <a:t>usec</a:t>
            </a:r>
            <a:endParaRPr lang="en-US" altLang="en-US" dirty="0"/>
          </a:p>
        </p:txBody>
      </p:sp>
      <p:sp>
        <p:nvSpPr>
          <p:cNvPr id="1145865" name="Line 9"/>
          <p:cNvSpPr>
            <a:spLocks noChangeShapeType="1"/>
          </p:cNvSpPr>
          <p:nvPr/>
        </p:nvSpPr>
        <p:spPr bwMode="auto">
          <a:xfrm>
            <a:off x="2819400" y="1752600"/>
            <a:ext cx="52578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6" name="Line 10"/>
          <p:cNvSpPr>
            <a:spLocks noChangeShapeType="1"/>
          </p:cNvSpPr>
          <p:nvPr/>
        </p:nvSpPr>
        <p:spPr bwMode="auto">
          <a:xfrm>
            <a:off x="8153400" y="1752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7" name="Line 11"/>
          <p:cNvSpPr>
            <a:spLocks noChangeShapeType="1"/>
          </p:cNvSpPr>
          <p:nvPr/>
        </p:nvSpPr>
        <p:spPr bwMode="auto">
          <a:xfrm>
            <a:off x="8153400" y="3657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8" name="Line 12"/>
          <p:cNvSpPr>
            <a:spLocks noChangeShapeType="1"/>
          </p:cNvSpPr>
          <p:nvPr/>
        </p:nvSpPr>
        <p:spPr bwMode="auto">
          <a:xfrm>
            <a:off x="8153400" y="38862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69" name="Line 13"/>
          <p:cNvSpPr>
            <a:spLocks noChangeShapeType="1"/>
          </p:cNvSpPr>
          <p:nvPr/>
        </p:nvSpPr>
        <p:spPr bwMode="auto">
          <a:xfrm flipV="1">
            <a:off x="8305800" y="1752600"/>
            <a:ext cx="0" cy="1905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1" name="Line 15"/>
          <p:cNvSpPr>
            <a:spLocks noChangeShapeType="1"/>
          </p:cNvSpPr>
          <p:nvPr/>
        </p:nvSpPr>
        <p:spPr bwMode="auto">
          <a:xfrm>
            <a:off x="8305800" y="3657600"/>
            <a:ext cx="0" cy="22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2" name="Text Box 16"/>
          <p:cNvSpPr txBox="1">
            <a:spLocks noChangeArrowheads="1"/>
          </p:cNvSpPr>
          <p:nvPr/>
        </p:nvSpPr>
        <p:spPr bwMode="auto">
          <a:xfrm>
            <a:off x="8367713" y="2247900"/>
            <a:ext cx="320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5873" name="Text Box 17"/>
          <p:cNvSpPr txBox="1">
            <a:spLocks noChangeArrowheads="1"/>
          </p:cNvSpPr>
          <p:nvPr/>
        </p:nvSpPr>
        <p:spPr bwMode="auto">
          <a:xfrm>
            <a:off x="8382000" y="3581400"/>
            <a:ext cx="561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P/R</a:t>
            </a:r>
          </a:p>
        </p:txBody>
      </p:sp>
      <p:sp>
        <p:nvSpPr>
          <p:cNvPr id="1145874" name="Text Box 18"/>
          <p:cNvSpPr txBox="1">
            <a:spLocks noChangeArrowheads="1"/>
          </p:cNvSpPr>
          <p:nvPr/>
        </p:nvSpPr>
        <p:spPr bwMode="auto">
          <a:xfrm>
            <a:off x="2206625" y="3733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5875" name="Line 19"/>
          <p:cNvSpPr>
            <a:spLocks noChangeShapeType="1"/>
          </p:cNvSpPr>
          <p:nvPr/>
        </p:nvSpPr>
        <p:spPr bwMode="auto">
          <a:xfrm>
            <a:off x="2819400" y="4572000"/>
            <a:ext cx="0" cy="2057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6" name="Line 20"/>
          <p:cNvSpPr>
            <a:spLocks noChangeShapeType="1"/>
          </p:cNvSpPr>
          <p:nvPr/>
        </p:nvSpPr>
        <p:spPr bwMode="auto">
          <a:xfrm>
            <a:off x="5791200" y="4572000"/>
            <a:ext cx="0" cy="2057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8" name="Freeform 22"/>
          <p:cNvSpPr>
            <a:spLocks/>
          </p:cNvSpPr>
          <p:nvPr/>
        </p:nvSpPr>
        <p:spPr bwMode="auto">
          <a:xfrm>
            <a:off x="2819400" y="4648200"/>
            <a:ext cx="2971800" cy="1600200"/>
          </a:xfrm>
          <a:custGeom>
            <a:avLst/>
            <a:gdLst>
              <a:gd name="T0" fmla="*/ 0 w 1872"/>
              <a:gd name="T1" fmla="*/ 0 h 1008"/>
              <a:gd name="T2" fmla="*/ 1872 w 1872"/>
              <a:gd name="T3" fmla="*/ 144 h 1008"/>
              <a:gd name="T4" fmla="*/ 1872 w 1872"/>
              <a:gd name="T5" fmla="*/ 1008 h 1008"/>
              <a:gd name="T6" fmla="*/ 0 w 1872"/>
              <a:gd name="T7" fmla="*/ 864 h 1008"/>
              <a:gd name="T8" fmla="*/ 0 w 1872"/>
              <a:gd name="T9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1008">
                <a:moveTo>
                  <a:pt x="0" y="0"/>
                </a:moveTo>
                <a:lnTo>
                  <a:pt x="1872" y="144"/>
                </a:lnTo>
                <a:lnTo>
                  <a:pt x="1872" y="1008"/>
                </a:lnTo>
                <a:lnTo>
                  <a:pt x="0" y="864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79" name="Text Box 23"/>
          <p:cNvSpPr txBox="1">
            <a:spLocks noChangeArrowheads="1"/>
          </p:cNvSpPr>
          <p:nvPr/>
        </p:nvSpPr>
        <p:spPr bwMode="auto">
          <a:xfrm>
            <a:off x="2209800" y="62484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5880" name="Line 24"/>
          <p:cNvSpPr>
            <a:spLocks noChangeShapeType="1"/>
          </p:cNvSpPr>
          <p:nvPr/>
        </p:nvSpPr>
        <p:spPr bwMode="auto">
          <a:xfrm>
            <a:off x="2819400" y="4648200"/>
            <a:ext cx="29718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1" name="Line 25"/>
          <p:cNvSpPr>
            <a:spLocks noChangeShapeType="1"/>
          </p:cNvSpPr>
          <p:nvPr/>
        </p:nvSpPr>
        <p:spPr bwMode="auto">
          <a:xfrm>
            <a:off x="5943600" y="4665663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2" name="Line 26"/>
          <p:cNvSpPr>
            <a:spLocks noChangeShapeType="1"/>
          </p:cNvSpPr>
          <p:nvPr/>
        </p:nvSpPr>
        <p:spPr bwMode="auto">
          <a:xfrm>
            <a:off x="5943600" y="4894263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3" name="Line 27"/>
          <p:cNvSpPr>
            <a:spLocks noChangeShapeType="1"/>
          </p:cNvSpPr>
          <p:nvPr/>
        </p:nvSpPr>
        <p:spPr bwMode="auto">
          <a:xfrm>
            <a:off x="6096000" y="4665663"/>
            <a:ext cx="0" cy="22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4" name="Text Box 28"/>
          <p:cNvSpPr txBox="1">
            <a:spLocks noChangeArrowheads="1"/>
          </p:cNvSpPr>
          <p:nvPr/>
        </p:nvSpPr>
        <p:spPr bwMode="auto">
          <a:xfrm>
            <a:off x="6172200" y="4589463"/>
            <a:ext cx="320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5885" name="Line 29"/>
          <p:cNvSpPr>
            <a:spLocks noChangeShapeType="1"/>
          </p:cNvSpPr>
          <p:nvPr/>
        </p:nvSpPr>
        <p:spPr bwMode="auto">
          <a:xfrm>
            <a:off x="5943600" y="6248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6" name="Line 30"/>
          <p:cNvSpPr>
            <a:spLocks noChangeShapeType="1"/>
          </p:cNvSpPr>
          <p:nvPr/>
        </p:nvSpPr>
        <p:spPr bwMode="auto">
          <a:xfrm flipV="1">
            <a:off x="6096000" y="4876800"/>
            <a:ext cx="0" cy="1371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5887" name="Text Box 31"/>
          <p:cNvSpPr txBox="1">
            <a:spLocks noChangeArrowheads="1"/>
          </p:cNvSpPr>
          <p:nvPr/>
        </p:nvSpPr>
        <p:spPr bwMode="auto">
          <a:xfrm>
            <a:off x="6096000" y="5334000"/>
            <a:ext cx="561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P/R</a:t>
            </a:r>
          </a:p>
        </p:txBody>
      </p:sp>
      <p:sp>
        <p:nvSpPr>
          <p:cNvPr id="1145888" name="Text Box 32"/>
          <p:cNvSpPr txBox="1">
            <a:spLocks noChangeArrowheads="1"/>
          </p:cNvSpPr>
          <p:nvPr/>
        </p:nvSpPr>
        <p:spPr bwMode="auto">
          <a:xfrm>
            <a:off x="228600" y="4648200"/>
            <a:ext cx="2003425" cy="146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 = 1 Kbyte</a:t>
            </a:r>
          </a:p>
          <a:p>
            <a:r>
              <a:rPr lang="en-US" altLang="en-US"/>
              <a:t>R = 100 Mbps</a:t>
            </a:r>
          </a:p>
          <a:p>
            <a:r>
              <a:rPr lang="en-US" altLang="en-US"/>
              <a:t>1 Km, fiber =&gt; </a:t>
            </a:r>
          </a:p>
          <a:p>
            <a:r>
              <a:rPr lang="en-US" altLang="en-US"/>
              <a:t>     T = 5 usec</a:t>
            </a:r>
          </a:p>
          <a:p>
            <a:r>
              <a:rPr lang="en-US" altLang="en-US"/>
              <a:t>      P/R = 80 usec</a:t>
            </a:r>
          </a:p>
        </p:txBody>
      </p:sp>
      <p:sp>
        <p:nvSpPr>
          <p:cNvPr id="1145889" name="Text Box 33"/>
          <p:cNvSpPr txBox="1">
            <a:spLocks noChangeArrowheads="1"/>
          </p:cNvSpPr>
          <p:nvPr/>
        </p:nvSpPr>
        <p:spPr bwMode="auto">
          <a:xfrm>
            <a:off x="4481513" y="2019300"/>
            <a:ext cx="1095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 &gt;&gt; P/R</a:t>
            </a:r>
          </a:p>
        </p:txBody>
      </p:sp>
      <p:sp>
        <p:nvSpPr>
          <p:cNvPr id="1145890" name="Text Box 34"/>
          <p:cNvSpPr txBox="1">
            <a:spLocks noChangeArrowheads="1"/>
          </p:cNvSpPr>
          <p:nvPr/>
        </p:nvSpPr>
        <p:spPr bwMode="auto">
          <a:xfrm>
            <a:off x="3657600" y="4208463"/>
            <a:ext cx="10953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 &lt;&lt; P/R</a:t>
            </a:r>
          </a:p>
        </p:txBody>
      </p:sp>
    </p:spTree>
    <p:extLst>
      <p:ext uri="{BB962C8B-B14F-4D97-AF65-F5344CB8AC3E}">
        <p14:creationId xmlns:p14="http://schemas.microsoft.com/office/powerpoint/2010/main" val="218091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46802B6-57D0-4A7B-8930-19688CB0C314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146902" name="Freeform 22"/>
          <p:cNvSpPr>
            <a:spLocks/>
          </p:cNvSpPr>
          <p:nvPr/>
        </p:nvSpPr>
        <p:spPr bwMode="auto">
          <a:xfrm>
            <a:off x="3505200" y="3733800"/>
            <a:ext cx="2971800" cy="1219200"/>
          </a:xfrm>
          <a:custGeom>
            <a:avLst/>
            <a:gdLst>
              <a:gd name="T0" fmla="*/ 0 w 1872"/>
              <a:gd name="T1" fmla="*/ 432 h 768"/>
              <a:gd name="T2" fmla="*/ 0 w 1872"/>
              <a:gd name="T3" fmla="*/ 0 h 768"/>
              <a:gd name="T4" fmla="*/ 1872 w 1872"/>
              <a:gd name="T5" fmla="*/ 384 h 768"/>
              <a:gd name="T6" fmla="*/ 1872 w 1872"/>
              <a:gd name="T7" fmla="*/ 768 h 768"/>
              <a:gd name="T8" fmla="*/ 0 w 1872"/>
              <a:gd name="T9" fmla="*/ 432 h 7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768">
                <a:moveTo>
                  <a:pt x="0" y="432"/>
                </a:moveTo>
                <a:lnTo>
                  <a:pt x="0" y="0"/>
                </a:lnTo>
                <a:lnTo>
                  <a:pt x="1872" y="384"/>
                </a:lnTo>
                <a:lnTo>
                  <a:pt x="1872" y="768"/>
                </a:lnTo>
                <a:lnTo>
                  <a:pt x="0" y="432"/>
                </a:lnTo>
                <a:close/>
              </a:path>
            </a:pathLst>
          </a:custGeom>
          <a:solidFill>
            <a:srgbClr val="FF0000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Queueing</a:t>
            </a:r>
          </a:p>
        </p:txBody>
      </p:sp>
      <p:sp>
        <p:nvSpPr>
          <p:cNvPr id="11468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524000"/>
            <a:ext cx="7162800" cy="914400"/>
          </a:xfrm>
        </p:spPr>
        <p:txBody>
          <a:bodyPr/>
          <a:lstStyle/>
          <a:p>
            <a:r>
              <a:rPr lang="en-US" altLang="en-US" sz="2000"/>
              <a:t>The queue has Q bits when packet arrives </a:t>
            </a:r>
            <a:r>
              <a:rPr lang="en-US" altLang="en-US" sz="2000">
                <a:sym typeface="Wingdings" pitchFamily="2" charset="2"/>
              </a:rPr>
              <a:t> packet has to wait for the queue to drain before being transmitted</a:t>
            </a:r>
            <a:endParaRPr lang="en-US" altLang="en-US" sz="2000"/>
          </a:p>
        </p:txBody>
      </p:sp>
      <p:sp>
        <p:nvSpPr>
          <p:cNvPr id="1146884" name="Rectangle 4"/>
          <p:cNvSpPr>
            <a:spLocks noChangeArrowheads="1"/>
          </p:cNvSpPr>
          <p:nvPr/>
        </p:nvSpPr>
        <p:spPr bwMode="auto">
          <a:xfrm>
            <a:off x="1676400" y="2971800"/>
            <a:ext cx="1143000" cy="3048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P bits</a:t>
            </a:r>
          </a:p>
        </p:txBody>
      </p:sp>
      <p:sp>
        <p:nvSpPr>
          <p:cNvPr id="1146885" name="Freeform 5"/>
          <p:cNvSpPr>
            <a:spLocks/>
          </p:cNvSpPr>
          <p:nvPr/>
        </p:nvSpPr>
        <p:spPr bwMode="auto">
          <a:xfrm>
            <a:off x="1676400" y="2895600"/>
            <a:ext cx="1905000" cy="457200"/>
          </a:xfrm>
          <a:custGeom>
            <a:avLst/>
            <a:gdLst>
              <a:gd name="T0" fmla="*/ 0 w 864"/>
              <a:gd name="T1" fmla="*/ 0 h 288"/>
              <a:gd name="T2" fmla="*/ 864 w 864"/>
              <a:gd name="T3" fmla="*/ 0 h 288"/>
              <a:gd name="T4" fmla="*/ 864 w 864"/>
              <a:gd name="T5" fmla="*/ 288 h 288"/>
              <a:gd name="T6" fmla="*/ 0 w 864"/>
              <a:gd name="T7" fmla="*/ 288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4" h="288">
                <a:moveTo>
                  <a:pt x="0" y="0"/>
                </a:moveTo>
                <a:lnTo>
                  <a:pt x="864" y="0"/>
                </a:lnTo>
                <a:lnTo>
                  <a:pt x="864" y="288"/>
                </a:lnTo>
                <a:lnTo>
                  <a:pt x="0" y="288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6" name="Line 6"/>
          <p:cNvSpPr>
            <a:spLocks noChangeShapeType="1"/>
          </p:cNvSpPr>
          <p:nvPr/>
        </p:nvSpPr>
        <p:spPr bwMode="auto">
          <a:xfrm>
            <a:off x="3581400" y="3124200"/>
            <a:ext cx="2819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7" name="Line 7"/>
          <p:cNvSpPr>
            <a:spLocks noChangeShapeType="1"/>
          </p:cNvSpPr>
          <p:nvPr/>
        </p:nvSpPr>
        <p:spPr bwMode="auto">
          <a:xfrm>
            <a:off x="3505200" y="3505200"/>
            <a:ext cx="0" cy="2667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8" name="Line 8"/>
          <p:cNvSpPr>
            <a:spLocks noChangeShapeType="1"/>
          </p:cNvSpPr>
          <p:nvPr/>
        </p:nvSpPr>
        <p:spPr bwMode="auto">
          <a:xfrm>
            <a:off x="6477000" y="3505200"/>
            <a:ext cx="0" cy="2743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89" name="Freeform 9"/>
          <p:cNvSpPr>
            <a:spLocks/>
          </p:cNvSpPr>
          <p:nvPr/>
        </p:nvSpPr>
        <p:spPr bwMode="auto">
          <a:xfrm>
            <a:off x="3505200" y="4419600"/>
            <a:ext cx="2971800" cy="1600200"/>
          </a:xfrm>
          <a:custGeom>
            <a:avLst/>
            <a:gdLst>
              <a:gd name="T0" fmla="*/ 0 w 1872"/>
              <a:gd name="T1" fmla="*/ 0 h 1008"/>
              <a:gd name="T2" fmla="*/ 1872 w 1872"/>
              <a:gd name="T3" fmla="*/ 336 h 1008"/>
              <a:gd name="T4" fmla="*/ 1872 w 1872"/>
              <a:gd name="T5" fmla="*/ 1008 h 1008"/>
              <a:gd name="T6" fmla="*/ 0 w 1872"/>
              <a:gd name="T7" fmla="*/ 672 h 1008"/>
              <a:gd name="T8" fmla="*/ 0 w 1872"/>
              <a:gd name="T9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72" h="1008">
                <a:moveTo>
                  <a:pt x="0" y="0"/>
                </a:moveTo>
                <a:lnTo>
                  <a:pt x="1872" y="336"/>
                </a:lnTo>
                <a:lnTo>
                  <a:pt x="1872" y="1008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0" name="Text Box 10"/>
          <p:cNvSpPr txBox="1">
            <a:spLocks noChangeArrowheads="1"/>
          </p:cNvSpPr>
          <p:nvPr/>
        </p:nvSpPr>
        <p:spPr bwMode="auto">
          <a:xfrm>
            <a:off x="2892425" y="58086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6891" name="Line 11"/>
          <p:cNvSpPr>
            <a:spLocks noChangeShapeType="1"/>
          </p:cNvSpPr>
          <p:nvPr/>
        </p:nvSpPr>
        <p:spPr bwMode="auto">
          <a:xfrm>
            <a:off x="3124200" y="4419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2" name="Line 12"/>
          <p:cNvSpPr>
            <a:spLocks noChangeShapeType="1"/>
          </p:cNvSpPr>
          <p:nvPr/>
        </p:nvSpPr>
        <p:spPr bwMode="auto">
          <a:xfrm>
            <a:off x="3124200" y="54864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3" name="Line 13"/>
          <p:cNvSpPr>
            <a:spLocks noChangeShapeType="1"/>
          </p:cNvSpPr>
          <p:nvPr/>
        </p:nvSpPr>
        <p:spPr bwMode="auto">
          <a:xfrm>
            <a:off x="3276600" y="4419600"/>
            <a:ext cx="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4" name="Text Box 14"/>
          <p:cNvSpPr txBox="1">
            <a:spLocks noChangeArrowheads="1"/>
          </p:cNvSpPr>
          <p:nvPr/>
        </p:nvSpPr>
        <p:spPr bwMode="auto">
          <a:xfrm>
            <a:off x="2714625" y="4741863"/>
            <a:ext cx="5619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P/R</a:t>
            </a:r>
          </a:p>
        </p:txBody>
      </p:sp>
      <p:sp>
        <p:nvSpPr>
          <p:cNvPr id="1146895" name="Line 15"/>
          <p:cNvSpPr>
            <a:spLocks noChangeShapeType="1"/>
          </p:cNvSpPr>
          <p:nvPr/>
        </p:nvSpPr>
        <p:spPr bwMode="auto">
          <a:xfrm>
            <a:off x="6553200" y="44196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6" name="Line 16"/>
          <p:cNvSpPr>
            <a:spLocks noChangeShapeType="1"/>
          </p:cNvSpPr>
          <p:nvPr/>
        </p:nvSpPr>
        <p:spPr bwMode="auto">
          <a:xfrm>
            <a:off x="6553200" y="49530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7" name="Line 17"/>
          <p:cNvSpPr>
            <a:spLocks noChangeShapeType="1"/>
          </p:cNvSpPr>
          <p:nvPr/>
        </p:nvSpPr>
        <p:spPr bwMode="auto">
          <a:xfrm>
            <a:off x="3505200" y="44196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8" name="Line 18"/>
          <p:cNvSpPr>
            <a:spLocks noChangeShapeType="1"/>
          </p:cNvSpPr>
          <p:nvPr/>
        </p:nvSpPr>
        <p:spPr bwMode="auto">
          <a:xfrm>
            <a:off x="6705600" y="4419600"/>
            <a:ext cx="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899" name="Text Box 19"/>
          <p:cNvSpPr txBox="1">
            <a:spLocks noChangeArrowheads="1"/>
          </p:cNvSpPr>
          <p:nvPr/>
        </p:nvSpPr>
        <p:spPr bwMode="auto">
          <a:xfrm>
            <a:off x="6705600" y="4513263"/>
            <a:ext cx="320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46900" name="Rectangle 20"/>
          <p:cNvSpPr>
            <a:spLocks noChangeArrowheads="1"/>
          </p:cNvSpPr>
          <p:nvPr/>
        </p:nvSpPr>
        <p:spPr bwMode="auto">
          <a:xfrm>
            <a:off x="2819400" y="2971800"/>
            <a:ext cx="685800" cy="304800"/>
          </a:xfrm>
          <a:prstGeom prst="rect">
            <a:avLst/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Q bits</a:t>
            </a:r>
          </a:p>
        </p:txBody>
      </p:sp>
      <p:sp>
        <p:nvSpPr>
          <p:cNvPr id="1146903" name="Line 23"/>
          <p:cNvSpPr>
            <a:spLocks noChangeShapeType="1"/>
          </p:cNvSpPr>
          <p:nvPr/>
        </p:nvSpPr>
        <p:spPr bwMode="auto">
          <a:xfrm>
            <a:off x="3124200" y="3733800"/>
            <a:ext cx="30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904" name="Line 24"/>
          <p:cNvSpPr>
            <a:spLocks noChangeShapeType="1"/>
          </p:cNvSpPr>
          <p:nvPr/>
        </p:nvSpPr>
        <p:spPr bwMode="auto">
          <a:xfrm>
            <a:off x="3276600" y="3733800"/>
            <a:ext cx="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6905" name="Text Box 25"/>
          <p:cNvSpPr txBox="1">
            <a:spLocks noChangeArrowheads="1"/>
          </p:cNvSpPr>
          <p:nvPr/>
        </p:nvSpPr>
        <p:spPr bwMode="auto">
          <a:xfrm>
            <a:off x="685800" y="3771900"/>
            <a:ext cx="25495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b="1"/>
              <a:t>Queueing delay</a:t>
            </a:r>
            <a:r>
              <a:rPr lang="en-US" altLang="en-US"/>
              <a:t> = Q/R</a:t>
            </a:r>
          </a:p>
        </p:txBody>
      </p:sp>
      <p:sp>
        <p:nvSpPr>
          <p:cNvPr id="1146906" name="Text Box 26"/>
          <p:cNvSpPr txBox="1">
            <a:spLocks noChangeArrowheads="1"/>
          </p:cNvSpPr>
          <p:nvPr/>
        </p:nvSpPr>
        <p:spPr bwMode="auto">
          <a:xfrm>
            <a:off x="3657600" y="2438400"/>
            <a:ext cx="284162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Capacity = R bps</a:t>
            </a:r>
          </a:p>
          <a:p>
            <a:r>
              <a:rPr lang="en-US" altLang="en-US"/>
              <a:t>Propagation delay = T sec</a:t>
            </a:r>
          </a:p>
        </p:txBody>
      </p:sp>
    </p:spTree>
    <p:extLst>
      <p:ext uri="{BB962C8B-B14F-4D97-AF65-F5344CB8AC3E}">
        <p14:creationId xmlns:p14="http://schemas.microsoft.com/office/powerpoint/2010/main" val="333037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9F3E25-6C5A-45A1-BDE7-2BAD5B6CD3E4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147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Queueing Example</a:t>
            </a:r>
          </a:p>
        </p:txBody>
      </p:sp>
      <p:sp>
        <p:nvSpPr>
          <p:cNvPr id="1147908" name="Line 4"/>
          <p:cNvSpPr>
            <a:spLocks noChangeShapeType="1"/>
          </p:cNvSpPr>
          <p:nvPr/>
        </p:nvSpPr>
        <p:spPr bwMode="auto">
          <a:xfrm>
            <a:off x="1828800" y="2819400"/>
            <a:ext cx="640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0" name="Line 6"/>
          <p:cNvSpPr>
            <a:spLocks noChangeShapeType="1"/>
          </p:cNvSpPr>
          <p:nvPr/>
        </p:nvSpPr>
        <p:spPr bwMode="auto">
          <a:xfrm flipV="1">
            <a:off x="23622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1" name="Line 7"/>
          <p:cNvSpPr>
            <a:spLocks noChangeShapeType="1"/>
          </p:cNvSpPr>
          <p:nvPr/>
        </p:nvSpPr>
        <p:spPr bwMode="auto">
          <a:xfrm flipV="1">
            <a:off x="25908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2" name="Line 8"/>
          <p:cNvSpPr>
            <a:spLocks noChangeShapeType="1"/>
          </p:cNvSpPr>
          <p:nvPr/>
        </p:nvSpPr>
        <p:spPr bwMode="auto">
          <a:xfrm flipV="1">
            <a:off x="28194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3" name="Line 9"/>
          <p:cNvSpPr>
            <a:spLocks noChangeShapeType="1"/>
          </p:cNvSpPr>
          <p:nvPr/>
        </p:nvSpPr>
        <p:spPr bwMode="auto">
          <a:xfrm flipV="1">
            <a:off x="59436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4" name="Line 10"/>
          <p:cNvSpPr>
            <a:spLocks noChangeShapeType="1"/>
          </p:cNvSpPr>
          <p:nvPr/>
        </p:nvSpPr>
        <p:spPr bwMode="auto">
          <a:xfrm flipV="1">
            <a:off x="6248400" y="2438400"/>
            <a:ext cx="0" cy="381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15" name="Text Box 11"/>
          <p:cNvSpPr txBox="1">
            <a:spLocks noChangeArrowheads="1"/>
          </p:cNvSpPr>
          <p:nvPr/>
        </p:nvSpPr>
        <p:spPr bwMode="auto">
          <a:xfrm>
            <a:off x="1890713" y="2095500"/>
            <a:ext cx="3967162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 = 1 Kbit; R = 1 Mbps </a:t>
            </a:r>
            <a:r>
              <a:rPr lang="en-US" altLang="en-US">
                <a:sym typeface="Wingdings" pitchFamily="2" charset="2"/>
              </a:rPr>
              <a:t> P/R = 1 ms</a:t>
            </a:r>
            <a:endParaRPr lang="en-US" altLang="en-US"/>
          </a:p>
        </p:txBody>
      </p:sp>
      <p:sp>
        <p:nvSpPr>
          <p:cNvPr id="1147916" name="Text Box 12"/>
          <p:cNvSpPr txBox="1">
            <a:spLocks noChangeArrowheads="1"/>
          </p:cNvSpPr>
          <p:nvPr/>
        </p:nvSpPr>
        <p:spPr bwMode="auto">
          <a:xfrm>
            <a:off x="187325" y="2608263"/>
            <a:ext cx="1565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Packet arrival</a:t>
            </a:r>
          </a:p>
        </p:txBody>
      </p:sp>
      <p:sp>
        <p:nvSpPr>
          <p:cNvPr id="1147917" name="Text Box 13"/>
          <p:cNvSpPr txBox="1">
            <a:spLocks noChangeArrowheads="1"/>
          </p:cNvSpPr>
          <p:nvPr/>
        </p:nvSpPr>
        <p:spPr bwMode="auto">
          <a:xfrm>
            <a:off x="7529513" y="2455863"/>
            <a:ext cx="12096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 (ms)</a:t>
            </a:r>
          </a:p>
        </p:txBody>
      </p:sp>
      <p:sp>
        <p:nvSpPr>
          <p:cNvPr id="1147918" name="Line 14"/>
          <p:cNvSpPr>
            <a:spLocks noChangeShapeType="1"/>
          </p:cNvSpPr>
          <p:nvPr/>
        </p:nvSpPr>
        <p:spPr bwMode="auto">
          <a:xfrm>
            <a:off x="1828800" y="5565775"/>
            <a:ext cx="6400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26" name="Freeform 22"/>
          <p:cNvSpPr>
            <a:spLocks/>
          </p:cNvSpPr>
          <p:nvPr/>
        </p:nvSpPr>
        <p:spPr bwMode="auto">
          <a:xfrm>
            <a:off x="2362200" y="4270375"/>
            <a:ext cx="1752600" cy="1295400"/>
          </a:xfrm>
          <a:custGeom>
            <a:avLst/>
            <a:gdLst>
              <a:gd name="T0" fmla="*/ 0 w 1104"/>
              <a:gd name="T1" fmla="*/ 816 h 816"/>
              <a:gd name="T2" fmla="*/ 0 w 1104"/>
              <a:gd name="T3" fmla="*/ 432 h 816"/>
              <a:gd name="T4" fmla="*/ 144 w 1104"/>
              <a:gd name="T5" fmla="*/ 576 h 816"/>
              <a:gd name="T6" fmla="*/ 144 w 1104"/>
              <a:gd name="T7" fmla="*/ 240 h 816"/>
              <a:gd name="T8" fmla="*/ 288 w 1104"/>
              <a:gd name="T9" fmla="*/ 384 h 816"/>
              <a:gd name="T10" fmla="*/ 288 w 1104"/>
              <a:gd name="T11" fmla="*/ 0 h 816"/>
              <a:gd name="T12" fmla="*/ 1104 w 1104"/>
              <a:gd name="T13" fmla="*/ 816 h 8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4" h="816">
                <a:moveTo>
                  <a:pt x="0" y="816"/>
                </a:moveTo>
                <a:lnTo>
                  <a:pt x="0" y="432"/>
                </a:lnTo>
                <a:lnTo>
                  <a:pt x="144" y="576"/>
                </a:lnTo>
                <a:lnTo>
                  <a:pt x="144" y="240"/>
                </a:lnTo>
                <a:lnTo>
                  <a:pt x="288" y="384"/>
                </a:lnTo>
                <a:lnTo>
                  <a:pt x="288" y="0"/>
                </a:lnTo>
                <a:lnTo>
                  <a:pt x="1104" y="816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28" name="Freeform 24"/>
          <p:cNvSpPr>
            <a:spLocks/>
          </p:cNvSpPr>
          <p:nvPr/>
        </p:nvSpPr>
        <p:spPr bwMode="auto">
          <a:xfrm>
            <a:off x="5943600" y="4651375"/>
            <a:ext cx="1143000" cy="914400"/>
          </a:xfrm>
          <a:custGeom>
            <a:avLst/>
            <a:gdLst>
              <a:gd name="T0" fmla="*/ 0 w 720"/>
              <a:gd name="T1" fmla="*/ 576 h 576"/>
              <a:gd name="T2" fmla="*/ 0 w 720"/>
              <a:gd name="T3" fmla="*/ 192 h 576"/>
              <a:gd name="T4" fmla="*/ 144 w 720"/>
              <a:gd name="T5" fmla="*/ 336 h 576"/>
              <a:gd name="T6" fmla="*/ 144 w 720"/>
              <a:gd name="T7" fmla="*/ 0 h 576"/>
              <a:gd name="T8" fmla="*/ 720 w 720"/>
              <a:gd name="T9" fmla="*/ 576 h 5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20" h="576">
                <a:moveTo>
                  <a:pt x="0" y="576"/>
                </a:moveTo>
                <a:lnTo>
                  <a:pt x="0" y="192"/>
                </a:lnTo>
                <a:lnTo>
                  <a:pt x="144" y="336"/>
                </a:lnTo>
                <a:lnTo>
                  <a:pt x="144" y="0"/>
                </a:lnTo>
                <a:lnTo>
                  <a:pt x="720" y="576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29" name="Line 25"/>
          <p:cNvSpPr>
            <a:spLocks noChangeShapeType="1"/>
          </p:cNvSpPr>
          <p:nvPr/>
        </p:nvSpPr>
        <p:spPr bwMode="auto">
          <a:xfrm flipV="1">
            <a:off x="1828800" y="3813175"/>
            <a:ext cx="0" cy="1752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30" name="Text Box 26"/>
          <p:cNvSpPr txBox="1">
            <a:spLocks noChangeArrowheads="1"/>
          </p:cNvSpPr>
          <p:nvPr/>
        </p:nvSpPr>
        <p:spPr bwMode="auto">
          <a:xfrm>
            <a:off x="7543800" y="5184775"/>
            <a:ext cx="688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7931" name="Text Box 27"/>
          <p:cNvSpPr txBox="1">
            <a:spLocks noChangeArrowheads="1"/>
          </p:cNvSpPr>
          <p:nvPr/>
        </p:nvSpPr>
        <p:spPr bwMode="auto">
          <a:xfrm>
            <a:off x="2211388" y="3354388"/>
            <a:ext cx="5911850" cy="379412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71842" dir="2700000" algn="ctr" rotWithShape="0">
              <a:schemeClr val="bg2"/>
            </a:outerShdw>
          </a:effectLst>
        </p:spPr>
        <p:txBody>
          <a:bodyPr wrap="none">
            <a:spAutoFit/>
          </a:bodyPr>
          <a:lstStyle/>
          <a:p>
            <a:r>
              <a:rPr lang="en-US" altLang="en-US"/>
              <a:t>Delay for packet that arrives at time t, d(t) = Q(t)/R + P/R</a:t>
            </a:r>
          </a:p>
        </p:txBody>
      </p:sp>
      <p:sp>
        <p:nvSpPr>
          <p:cNvPr id="1147932" name="Text Box 28"/>
          <p:cNvSpPr txBox="1">
            <a:spLocks noChangeArrowheads="1"/>
          </p:cNvSpPr>
          <p:nvPr/>
        </p:nvSpPr>
        <p:spPr bwMode="auto">
          <a:xfrm>
            <a:off x="1558925" y="3470275"/>
            <a:ext cx="574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Q(t)</a:t>
            </a:r>
          </a:p>
        </p:txBody>
      </p:sp>
      <p:sp>
        <p:nvSpPr>
          <p:cNvPr id="1147936" name="Text Box 32"/>
          <p:cNvSpPr txBox="1">
            <a:spLocks noChangeArrowheads="1"/>
          </p:cNvSpPr>
          <p:nvPr/>
        </p:nvSpPr>
        <p:spPr bwMode="auto">
          <a:xfrm>
            <a:off x="1101725" y="4765675"/>
            <a:ext cx="180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endParaRPr lang="en-US" altLang="en-US"/>
          </a:p>
        </p:txBody>
      </p:sp>
      <p:sp>
        <p:nvSpPr>
          <p:cNvPr id="1147937" name="Line 33"/>
          <p:cNvSpPr>
            <a:spLocks noChangeShapeType="1"/>
          </p:cNvSpPr>
          <p:nvPr/>
        </p:nvSpPr>
        <p:spPr bwMode="auto">
          <a:xfrm flipH="1">
            <a:off x="1814513" y="4941888"/>
            <a:ext cx="9906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38" name="Text Box 34"/>
          <p:cNvSpPr txBox="1">
            <a:spLocks noChangeArrowheads="1"/>
          </p:cNvSpPr>
          <p:nvPr/>
        </p:nvSpPr>
        <p:spPr bwMode="auto">
          <a:xfrm>
            <a:off x="1177925" y="4745038"/>
            <a:ext cx="6508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 Kb</a:t>
            </a:r>
          </a:p>
        </p:txBody>
      </p:sp>
      <p:sp>
        <p:nvSpPr>
          <p:cNvPr id="1147939" name="Rectangle 35"/>
          <p:cNvSpPr>
            <a:spLocks noChangeArrowheads="1"/>
          </p:cNvSpPr>
          <p:nvPr/>
        </p:nvSpPr>
        <p:spPr bwMode="auto">
          <a:xfrm>
            <a:off x="1524000" y="1524000"/>
            <a:ext cx="1143000" cy="304800"/>
          </a:xfrm>
          <a:prstGeom prst="rect">
            <a:avLst/>
          </a:prstGeom>
          <a:solidFill>
            <a:srgbClr val="99CC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P bits</a:t>
            </a:r>
          </a:p>
        </p:txBody>
      </p:sp>
      <p:sp>
        <p:nvSpPr>
          <p:cNvPr id="1147940" name="Freeform 36"/>
          <p:cNvSpPr>
            <a:spLocks/>
          </p:cNvSpPr>
          <p:nvPr/>
        </p:nvSpPr>
        <p:spPr bwMode="auto">
          <a:xfrm>
            <a:off x="1524000" y="1447800"/>
            <a:ext cx="1905000" cy="457200"/>
          </a:xfrm>
          <a:custGeom>
            <a:avLst/>
            <a:gdLst>
              <a:gd name="T0" fmla="*/ 0 w 864"/>
              <a:gd name="T1" fmla="*/ 0 h 288"/>
              <a:gd name="T2" fmla="*/ 864 w 864"/>
              <a:gd name="T3" fmla="*/ 0 h 288"/>
              <a:gd name="T4" fmla="*/ 864 w 864"/>
              <a:gd name="T5" fmla="*/ 288 h 288"/>
              <a:gd name="T6" fmla="*/ 0 w 864"/>
              <a:gd name="T7" fmla="*/ 288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64" h="288">
                <a:moveTo>
                  <a:pt x="0" y="0"/>
                </a:moveTo>
                <a:lnTo>
                  <a:pt x="864" y="0"/>
                </a:lnTo>
                <a:lnTo>
                  <a:pt x="864" y="288"/>
                </a:lnTo>
                <a:lnTo>
                  <a:pt x="0" y="288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1" name="Line 37"/>
          <p:cNvSpPr>
            <a:spLocks noChangeShapeType="1"/>
          </p:cNvSpPr>
          <p:nvPr/>
        </p:nvSpPr>
        <p:spPr bwMode="auto">
          <a:xfrm>
            <a:off x="3429000" y="1676400"/>
            <a:ext cx="762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2" name="Rectangle 38"/>
          <p:cNvSpPr>
            <a:spLocks noChangeArrowheads="1"/>
          </p:cNvSpPr>
          <p:nvPr/>
        </p:nvSpPr>
        <p:spPr bwMode="auto">
          <a:xfrm>
            <a:off x="2667000" y="1524000"/>
            <a:ext cx="685800" cy="304800"/>
          </a:xfrm>
          <a:prstGeom prst="rect">
            <a:avLst/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/>
              <a:t>Q bits</a:t>
            </a:r>
          </a:p>
        </p:txBody>
      </p:sp>
      <p:sp>
        <p:nvSpPr>
          <p:cNvPr id="1147943" name="Line 39"/>
          <p:cNvSpPr>
            <a:spLocks noChangeShapeType="1"/>
          </p:cNvSpPr>
          <p:nvPr/>
        </p:nvSpPr>
        <p:spPr bwMode="auto">
          <a:xfrm>
            <a:off x="2514600" y="5108575"/>
            <a:ext cx="457200" cy="457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4" name="Line 40"/>
          <p:cNvSpPr>
            <a:spLocks noChangeShapeType="1"/>
          </p:cNvSpPr>
          <p:nvPr/>
        </p:nvSpPr>
        <p:spPr bwMode="auto">
          <a:xfrm>
            <a:off x="2667000" y="4727575"/>
            <a:ext cx="838200" cy="838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5" name="Line 41"/>
          <p:cNvSpPr>
            <a:spLocks noChangeShapeType="1"/>
          </p:cNvSpPr>
          <p:nvPr/>
        </p:nvSpPr>
        <p:spPr bwMode="auto">
          <a:xfrm>
            <a:off x="2362200" y="56419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6" name="Line 42"/>
          <p:cNvSpPr>
            <a:spLocks noChangeShapeType="1"/>
          </p:cNvSpPr>
          <p:nvPr/>
        </p:nvSpPr>
        <p:spPr bwMode="auto">
          <a:xfrm>
            <a:off x="2971800" y="56419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7" name="Line 43"/>
          <p:cNvSpPr>
            <a:spLocks noChangeShapeType="1"/>
          </p:cNvSpPr>
          <p:nvPr/>
        </p:nvSpPr>
        <p:spPr bwMode="auto">
          <a:xfrm>
            <a:off x="2362200" y="5718175"/>
            <a:ext cx="609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8" name="Line 44"/>
          <p:cNvSpPr>
            <a:spLocks noChangeShapeType="1"/>
          </p:cNvSpPr>
          <p:nvPr/>
        </p:nvSpPr>
        <p:spPr bwMode="auto">
          <a:xfrm>
            <a:off x="2667000" y="59467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49" name="Line 45"/>
          <p:cNvSpPr>
            <a:spLocks noChangeShapeType="1"/>
          </p:cNvSpPr>
          <p:nvPr/>
        </p:nvSpPr>
        <p:spPr bwMode="auto">
          <a:xfrm>
            <a:off x="3505200" y="59467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0" name="Line 46"/>
          <p:cNvSpPr>
            <a:spLocks noChangeShapeType="1"/>
          </p:cNvSpPr>
          <p:nvPr/>
        </p:nvSpPr>
        <p:spPr bwMode="auto">
          <a:xfrm>
            <a:off x="2667000" y="6022975"/>
            <a:ext cx="838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1" name="Line 47"/>
          <p:cNvSpPr>
            <a:spLocks noChangeShapeType="1"/>
          </p:cNvSpPr>
          <p:nvPr/>
        </p:nvSpPr>
        <p:spPr bwMode="auto">
          <a:xfrm>
            <a:off x="2971800" y="62515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2" name="Line 48"/>
          <p:cNvSpPr>
            <a:spLocks noChangeShapeType="1"/>
          </p:cNvSpPr>
          <p:nvPr/>
        </p:nvSpPr>
        <p:spPr bwMode="auto">
          <a:xfrm>
            <a:off x="4114800" y="6251575"/>
            <a:ext cx="0" cy="152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3" name="Line 49"/>
          <p:cNvSpPr>
            <a:spLocks noChangeShapeType="1"/>
          </p:cNvSpPr>
          <p:nvPr/>
        </p:nvSpPr>
        <p:spPr bwMode="auto">
          <a:xfrm>
            <a:off x="2971800" y="6327775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7954" name="Text Box 50"/>
          <p:cNvSpPr txBox="1">
            <a:spLocks noChangeArrowheads="1"/>
          </p:cNvSpPr>
          <p:nvPr/>
        </p:nvSpPr>
        <p:spPr bwMode="auto">
          <a:xfrm>
            <a:off x="2195513" y="2822575"/>
            <a:ext cx="279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0</a:t>
            </a:r>
          </a:p>
        </p:txBody>
      </p:sp>
      <p:sp>
        <p:nvSpPr>
          <p:cNvPr id="1147955" name="Text Box 51"/>
          <p:cNvSpPr txBox="1">
            <a:spLocks noChangeArrowheads="1"/>
          </p:cNvSpPr>
          <p:nvPr/>
        </p:nvSpPr>
        <p:spPr bwMode="auto">
          <a:xfrm>
            <a:off x="2359025" y="2819400"/>
            <a:ext cx="42703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0.5</a:t>
            </a:r>
          </a:p>
        </p:txBody>
      </p:sp>
      <p:sp>
        <p:nvSpPr>
          <p:cNvPr id="1147956" name="Text Box 52"/>
          <p:cNvSpPr txBox="1">
            <a:spLocks noChangeArrowheads="1"/>
          </p:cNvSpPr>
          <p:nvPr/>
        </p:nvSpPr>
        <p:spPr bwMode="auto">
          <a:xfrm>
            <a:off x="2667000" y="2822575"/>
            <a:ext cx="279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1</a:t>
            </a:r>
          </a:p>
        </p:txBody>
      </p:sp>
      <p:sp>
        <p:nvSpPr>
          <p:cNvPr id="1147957" name="Text Box 53"/>
          <p:cNvSpPr txBox="1">
            <a:spLocks noChangeArrowheads="1"/>
          </p:cNvSpPr>
          <p:nvPr/>
        </p:nvSpPr>
        <p:spPr bwMode="auto">
          <a:xfrm>
            <a:off x="5816600" y="2819400"/>
            <a:ext cx="279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7</a:t>
            </a:r>
          </a:p>
        </p:txBody>
      </p:sp>
      <p:sp>
        <p:nvSpPr>
          <p:cNvPr id="1147958" name="Text Box 54"/>
          <p:cNvSpPr txBox="1">
            <a:spLocks noChangeArrowheads="1"/>
          </p:cNvSpPr>
          <p:nvPr/>
        </p:nvSpPr>
        <p:spPr bwMode="auto">
          <a:xfrm>
            <a:off x="6096000" y="2819400"/>
            <a:ext cx="427038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7.5</a:t>
            </a:r>
          </a:p>
        </p:txBody>
      </p:sp>
      <p:grpSp>
        <p:nvGrpSpPr>
          <p:cNvPr id="1147967" name="Group 63"/>
          <p:cNvGrpSpPr>
            <a:grpSpLocks/>
          </p:cNvGrpSpPr>
          <p:nvPr/>
        </p:nvGrpSpPr>
        <p:grpSpPr bwMode="auto">
          <a:xfrm>
            <a:off x="963613" y="5032375"/>
            <a:ext cx="1627187" cy="363538"/>
            <a:chOff x="607" y="3360"/>
            <a:chExt cx="1025" cy="229"/>
          </a:xfrm>
        </p:grpSpPr>
        <p:sp>
          <p:nvSpPr>
            <p:cNvPr id="1147959" name="Line 55"/>
            <p:cNvSpPr>
              <a:spLocks noChangeShapeType="1"/>
            </p:cNvSpPr>
            <p:nvPr/>
          </p:nvSpPr>
          <p:spPr bwMode="auto">
            <a:xfrm flipH="1" flipV="1">
              <a:off x="1152" y="3493"/>
              <a:ext cx="480" cy="1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47960" name="Text Box 56"/>
            <p:cNvSpPr txBox="1">
              <a:spLocks noChangeArrowheads="1"/>
            </p:cNvSpPr>
            <p:nvPr/>
          </p:nvSpPr>
          <p:spPr bwMode="auto">
            <a:xfrm>
              <a:off x="607" y="3360"/>
              <a:ext cx="53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0.5 Kb</a:t>
              </a:r>
            </a:p>
          </p:txBody>
        </p:sp>
      </p:grpSp>
      <p:grpSp>
        <p:nvGrpSpPr>
          <p:cNvPr id="1147968" name="Group 64"/>
          <p:cNvGrpSpPr>
            <a:grpSpLocks/>
          </p:cNvGrpSpPr>
          <p:nvPr/>
        </p:nvGrpSpPr>
        <p:grpSpPr bwMode="auto">
          <a:xfrm>
            <a:off x="947738" y="4422775"/>
            <a:ext cx="1643062" cy="384175"/>
            <a:chOff x="597" y="2976"/>
            <a:chExt cx="1035" cy="242"/>
          </a:xfrm>
        </p:grpSpPr>
        <p:sp>
          <p:nvSpPr>
            <p:cNvPr id="1147961" name="Text Box 57"/>
            <p:cNvSpPr txBox="1">
              <a:spLocks noChangeArrowheads="1"/>
            </p:cNvSpPr>
            <p:nvPr/>
          </p:nvSpPr>
          <p:spPr bwMode="auto">
            <a:xfrm>
              <a:off x="790" y="2989"/>
              <a:ext cx="11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endParaRPr lang="en-US" altLang="en-US"/>
            </a:p>
          </p:txBody>
        </p:sp>
        <p:sp>
          <p:nvSpPr>
            <p:cNvPr id="1147962" name="Line 58"/>
            <p:cNvSpPr>
              <a:spLocks noChangeShapeType="1"/>
            </p:cNvSpPr>
            <p:nvPr/>
          </p:nvSpPr>
          <p:spPr bwMode="auto">
            <a:xfrm flipH="1">
              <a:off x="1152" y="3120"/>
              <a:ext cx="48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47963" name="Text Box 59"/>
            <p:cNvSpPr txBox="1">
              <a:spLocks noChangeArrowheads="1"/>
            </p:cNvSpPr>
            <p:nvPr/>
          </p:nvSpPr>
          <p:spPr bwMode="auto">
            <a:xfrm>
              <a:off x="597" y="2976"/>
              <a:ext cx="53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1.5 Kb</a:t>
              </a:r>
            </a:p>
          </p:txBody>
        </p:sp>
      </p:grpSp>
      <p:grpSp>
        <p:nvGrpSpPr>
          <p:cNvPr id="1147969" name="Group 65"/>
          <p:cNvGrpSpPr>
            <a:grpSpLocks/>
          </p:cNvGrpSpPr>
          <p:nvPr/>
        </p:nvGrpSpPr>
        <p:grpSpPr bwMode="auto">
          <a:xfrm>
            <a:off x="1138238" y="4041775"/>
            <a:ext cx="1604962" cy="384175"/>
            <a:chOff x="717" y="2736"/>
            <a:chExt cx="1011" cy="242"/>
          </a:xfrm>
        </p:grpSpPr>
        <p:sp>
          <p:nvSpPr>
            <p:cNvPr id="1147964" name="Text Box 60"/>
            <p:cNvSpPr txBox="1">
              <a:spLocks noChangeArrowheads="1"/>
            </p:cNvSpPr>
            <p:nvPr/>
          </p:nvSpPr>
          <p:spPr bwMode="auto">
            <a:xfrm>
              <a:off x="886" y="2749"/>
              <a:ext cx="114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endParaRPr lang="en-US" altLang="en-US"/>
            </a:p>
          </p:txBody>
        </p:sp>
        <p:sp>
          <p:nvSpPr>
            <p:cNvPr id="1147965" name="Line 61"/>
            <p:cNvSpPr>
              <a:spLocks noChangeShapeType="1"/>
            </p:cNvSpPr>
            <p:nvPr/>
          </p:nvSpPr>
          <p:spPr bwMode="auto">
            <a:xfrm flipH="1">
              <a:off x="1152" y="2880"/>
              <a:ext cx="57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47966" name="Text Box 62"/>
            <p:cNvSpPr txBox="1">
              <a:spLocks noChangeArrowheads="1"/>
            </p:cNvSpPr>
            <p:nvPr/>
          </p:nvSpPr>
          <p:spPr bwMode="auto">
            <a:xfrm>
              <a:off x="717" y="2736"/>
              <a:ext cx="41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2 Kb</a:t>
              </a:r>
            </a:p>
          </p:txBody>
        </p:sp>
      </p:grpSp>
      <p:sp>
        <p:nvSpPr>
          <p:cNvPr id="1147970" name="Text Box 66"/>
          <p:cNvSpPr txBox="1">
            <a:spLocks noChangeArrowheads="1"/>
          </p:cNvSpPr>
          <p:nvPr/>
        </p:nvSpPr>
        <p:spPr bwMode="auto">
          <a:xfrm>
            <a:off x="2362200" y="5721350"/>
            <a:ext cx="180022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packet 1, d(0) = 1ms</a:t>
            </a:r>
          </a:p>
        </p:txBody>
      </p:sp>
      <p:sp>
        <p:nvSpPr>
          <p:cNvPr id="1147971" name="Text Box 67"/>
          <p:cNvSpPr txBox="1">
            <a:spLocks noChangeArrowheads="1"/>
          </p:cNvSpPr>
          <p:nvPr/>
        </p:nvSpPr>
        <p:spPr bwMode="auto">
          <a:xfrm>
            <a:off x="2638425" y="6026150"/>
            <a:ext cx="20955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packet 2, d(0.5) = 1.5ms</a:t>
            </a:r>
          </a:p>
        </p:txBody>
      </p:sp>
      <p:sp>
        <p:nvSpPr>
          <p:cNvPr id="1147972" name="Text Box 68"/>
          <p:cNvSpPr txBox="1">
            <a:spLocks noChangeArrowheads="1"/>
          </p:cNvSpPr>
          <p:nvPr/>
        </p:nvSpPr>
        <p:spPr bwMode="auto">
          <a:xfrm>
            <a:off x="2971800" y="6327775"/>
            <a:ext cx="180022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400"/>
              <a:t>packet 3, d(1) = 2ms</a:t>
            </a:r>
          </a:p>
        </p:txBody>
      </p:sp>
    </p:spTree>
    <p:extLst>
      <p:ext uri="{BB962C8B-B14F-4D97-AF65-F5344CB8AC3E}">
        <p14:creationId xmlns:p14="http://schemas.microsoft.com/office/powerpoint/2010/main" val="2796359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6906D1-4D85-43C5-8BB5-FD16BC90D868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142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Switching: Store and Forward</a:t>
            </a:r>
          </a:p>
        </p:txBody>
      </p:sp>
      <p:sp>
        <p:nvSpPr>
          <p:cNvPr id="1142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848600" cy="9144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/>
              <a:t>A packet is </a:t>
            </a:r>
            <a:r>
              <a:rPr lang="en-US" altLang="en-US">
                <a:solidFill>
                  <a:schemeClr val="accent1"/>
                </a:solidFill>
              </a:rPr>
              <a:t>stored </a:t>
            </a:r>
            <a:r>
              <a:rPr lang="en-US" altLang="en-US"/>
              <a:t>(enqueued) before being </a:t>
            </a:r>
            <a:r>
              <a:rPr lang="en-US" altLang="en-US">
                <a:solidFill>
                  <a:schemeClr val="accent1"/>
                </a:solidFill>
              </a:rPr>
              <a:t>forwarded</a:t>
            </a:r>
            <a:r>
              <a:rPr lang="en-US" altLang="en-US"/>
              <a:t> (sent)</a:t>
            </a:r>
          </a:p>
        </p:txBody>
      </p:sp>
      <p:sp>
        <p:nvSpPr>
          <p:cNvPr id="1142788" name="Text Box 4"/>
          <p:cNvSpPr txBox="1">
            <a:spLocks noChangeArrowheads="1"/>
          </p:cNvSpPr>
          <p:nvPr/>
        </p:nvSpPr>
        <p:spPr bwMode="auto">
          <a:xfrm>
            <a:off x="990600" y="32448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42789" name="Group 5"/>
          <p:cNvGrpSpPr>
            <a:grpSpLocks/>
          </p:cNvGrpSpPr>
          <p:nvPr/>
        </p:nvGrpSpPr>
        <p:grpSpPr bwMode="auto">
          <a:xfrm>
            <a:off x="1143000" y="2590800"/>
            <a:ext cx="685800" cy="654050"/>
            <a:chOff x="912" y="2152"/>
            <a:chExt cx="432" cy="392"/>
          </a:xfrm>
        </p:grpSpPr>
        <p:sp>
          <p:nvSpPr>
            <p:cNvPr id="1142790" name="AutoShape 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1" name="AutoShape 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2" name="Rectangle 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3" name="Rectangle 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4" name="Rectangle 1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5" name="Freeform 1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2796" name="Text Box 12"/>
          <p:cNvSpPr txBox="1">
            <a:spLocks noChangeArrowheads="1"/>
          </p:cNvSpPr>
          <p:nvPr/>
        </p:nvSpPr>
        <p:spPr bwMode="auto">
          <a:xfrm>
            <a:off x="7086600" y="31686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42797" name="Group 13"/>
          <p:cNvGrpSpPr>
            <a:grpSpLocks/>
          </p:cNvGrpSpPr>
          <p:nvPr/>
        </p:nvGrpSpPr>
        <p:grpSpPr bwMode="auto">
          <a:xfrm>
            <a:off x="7162800" y="2514600"/>
            <a:ext cx="685800" cy="654050"/>
            <a:chOff x="912" y="2152"/>
            <a:chExt cx="432" cy="392"/>
          </a:xfrm>
        </p:grpSpPr>
        <p:sp>
          <p:nvSpPr>
            <p:cNvPr id="1142798" name="AutoShape 1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799" name="AutoShape 1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0" name="Rectangle 1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1" name="Rectangle 1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2" name="Rectangle 1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2803" name="Freeform 1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2804" name="Rectangle 20"/>
          <p:cNvSpPr>
            <a:spLocks noChangeArrowheads="1"/>
          </p:cNvSpPr>
          <p:nvPr/>
        </p:nvSpPr>
        <p:spPr bwMode="auto">
          <a:xfrm>
            <a:off x="274320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2806" name="Rectangle 22"/>
          <p:cNvSpPr>
            <a:spLocks noChangeArrowheads="1"/>
          </p:cNvSpPr>
          <p:nvPr/>
        </p:nvSpPr>
        <p:spPr bwMode="auto">
          <a:xfrm>
            <a:off x="419100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2807" name="Rectangle 23"/>
          <p:cNvSpPr>
            <a:spLocks noChangeArrowheads="1"/>
          </p:cNvSpPr>
          <p:nvPr/>
        </p:nvSpPr>
        <p:spPr bwMode="auto">
          <a:xfrm>
            <a:off x="571500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2808" name="Line 24"/>
          <p:cNvSpPr>
            <a:spLocks noChangeShapeType="1"/>
          </p:cNvSpPr>
          <p:nvPr/>
        </p:nvSpPr>
        <p:spPr bwMode="auto">
          <a:xfrm>
            <a:off x="1752600" y="28956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09" name="Line 25"/>
          <p:cNvSpPr>
            <a:spLocks noChangeShapeType="1"/>
          </p:cNvSpPr>
          <p:nvPr/>
        </p:nvSpPr>
        <p:spPr bwMode="auto">
          <a:xfrm>
            <a:off x="3200400" y="28956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0" name="Line 26"/>
          <p:cNvSpPr>
            <a:spLocks noChangeShapeType="1"/>
          </p:cNvSpPr>
          <p:nvPr/>
        </p:nvSpPr>
        <p:spPr bwMode="auto">
          <a:xfrm>
            <a:off x="4648200" y="2895600"/>
            <a:ext cx="1066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1" name="Line 27"/>
          <p:cNvSpPr>
            <a:spLocks noChangeShapeType="1"/>
          </p:cNvSpPr>
          <p:nvPr/>
        </p:nvSpPr>
        <p:spPr bwMode="auto">
          <a:xfrm>
            <a:off x="6172200" y="2895600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2" name="Text Box 28"/>
          <p:cNvSpPr txBox="1">
            <a:spLocks noChangeArrowheads="1"/>
          </p:cNvSpPr>
          <p:nvPr/>
        </p:nvSpPr>
        <p:spPr bwMode="auto">
          <a:xfrm>
            <a:off x="1752600" y="2455863"/>
            <a:ext cx="1057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2813" name="Text Box 29"/>
          <p:cNvSpPr txBox="1">
            <a:spLocks noChangeArrowheads="1"/>
          </p:cNvSpPr>
          <p:nvPr/>
        </p:nvSpPr>
        <p:spPr bwMode="auto">
          <a:xfrm>
            <a:off x="3184525" y="2438400"/>
            <a:ext cx="930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5 Mbps</a:t>
            </a:r>
          </a:p>
        </p:txBody>
      </p:sp>
      <p:sp>
        <p:nvSpPr>
          <p:cNvPr id="1142814" name="Text Box 30"/>
          <p:cNvSpPr txBox="1">
            <a:spLocks noChangeArrowheads="1"/>
          </p:cNvSpPr>
          <p:nvPr/>
        </p:nvSpPr>
        <p:spPr bwMode="auto">
          <a:xfrm>
            <a:off x="4632325" y="2438400"/>
            <a:ext cx="1184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100 Mbps</a:t>
            </a:r>
          </a:p>
        </p:txBody>
      </p:sp>
      <p:sp>
        <p:nvSpPr>
          <p:cNvPr id="1142815" name="Text Box 31"/>
          <p:cNvSpPr txBox="1">
            <a:spLocks noChangeArrowheads="1"/>
          </p:cNvSpPr>
          <p:nvPr/>
        </p:nvSpPr>
        <p:spPr bwMode="auto">
          <a:xfrm>
            <a:off x="6130925" y="2438400"/>
            <a:ext cx="1057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2816" name="Line 32"/>
          <p:cNvSpPr>
            <a:spLocks noChangeShapeType="1"/>
          </p:cNvSpPr>
          <p:nvPr/>
        </p:nvSpPr>
        <p:spPr bwMode="auto">
          <a:xfrm>
            <a:off x="16002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7" name="Line 33"/>
          <p:cNvSpPr>
            <a:spLocks noChangeShapeType="1"/>
          </p:cNvSpPr>
          <p:nvPr/>
        </p:nvSpPr>
        <p:spPr bwMode="auto">
          <a:xfrm>
            <a:off x="30480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8" name="Line 34"/>
          <p:cNvSpPr>
            <a:spLocks noChangeShapeType="1"/>
          </p:cNvSpPr>
          <p:nvPr/>
        </p:nvSpPr>
        <p:spPr bwMode="auto">
          <a:xfrm>
            <a:off x="44958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19" name="Line 35"/>
          <p:cNvSpPr>
            <a:spLocks noChangeShapeType="1"/>
          </p:cNvSpPr>
          <p:nvPr/>
        </p:nvSpPr>
        <p:spPr bwMode="auto">
          <a:xfrm>
            <a:off x="60198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0" name="Line 36"/>
          <p:cNvSpPr>
            <a:spLocks noChangeShapeType="1"/>
          </p:cNvSpPr>
          <p:nvPr/>
        </p:nvSpPr>
        <p:spPr bwMode="auto">
          <a:xfrm>
            <a:off x="7696200" y="3657600"/>
            <a:ext cx="0" cy="2819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1" name="Freeform 37"/>
          <p:cNvSpPr>
            <a:spLocks/>
          </p:cNvSpPr>
          <p:nvPr/>
        </p:nvSpPr>
        <p:spPr bwMode="auto">
          <a:xfrm>
            <a:off x="1600200" y="3810000"/>
            <a:ext cx="14478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2" name="Freeform 38"/>
          <p:cNvSpPr>
            <a:spLocks/>
          </p:cNvSpPr>
          <p:nvPr/>
        </p:nvSpPr>
        <p:spPr bwMode="auto">
          <a:xfrm>
            <a:off x="6019800" y="5867400"/>
            <a:ext cx="16764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5" name="Freeform 41"/>
          <p:cNvSpPr>
            <a:spLocks/>
          </p:cNvSpPr>
          <p:nvPr/>
        </p:nvSpPr>
        <p:spPr bwMode="auto">
          <a:xfrm>
            <a:off x="3048000" y="4495800"/>
            <a:ext cx="1447800" cy="10668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6" name="Freeform 42"/>
          <p:cNvSpPr>
            <a:spLocks/>
          </p:cNvSpPr>
          <p:nvPr/>
        </p:nvSpPr>
        <p:spPr bwMode="auto">
          <a:xfrm>
            <a:off x="4495800" y="5562600"/>
            <a:ext cx="1524000" cy="304800"/>
          </a:xfrm>
          <a:custGeom>
            <a:avLst/>
            <a:gdLst>
              <a:gd name="T0" fmla="*/ 0 w 960"/>
              <a:gd name="T1" fmla="*/ 0 h 288"/>
              <a:gd name="T2" fmla="*/ 960 w 960"/>
              <a:gd name="T3" fmla="*/ 192 h 288"/>
              <a:gd name="T4" fmla="*/ 960 w 960"/>
              <a:gd name="T5" fmla="*/ 288 h 288"/>
              <a:gd name="T6" fmla="*/ 0 w 960"/>
              <a:gd name="T7" fmla="*/ 96 h 288"/>
              <a:gd name="T8" fmla="*/ 0 w 960"/>
              <a:gd name="T9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0" h="288">
                <a:moveTo>
                  <a:pt x="0" y="0"/>
                </a:moveTo>
                <a:lnTo>
                  <a:pt x="960" y="192"/>
                </a:lnTo>
                <a:lnTo>
                  <a:pt x="960" y="288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2827" name="Text Box 43"/>
          <p:cNvSpPr txBox="1">
            <a:spLocks noChangeArrowheads="1"/>
          </p:cNvSpPr>
          <p:nvPr/>
        </p:nvSpPr>
        <p:spPr bwMode="auto">
          <a:xfrm>
            <a:off x="838200" y="60579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82170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275EDF2-1D60-4FCD-B265-AF7A5041251D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148930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152400"/>
            <a:ext cx="7162800" cy="838200"/>
          </a:xfrm>
        </p:spPr>
        <p:txBody>
          <a:bodyPr/>
          <a:lstStyle/>
          <a:p>
            <a:r>
              <a:rPr lang="en-US" altLang="en-US" sz="2800"/>
              <a:t>Store and Forward: Multiple Packet Example</a:t>
            </a:r>
          </a:p>
        </p:txBody>
      </p:sp>
      <p:sp>
        <p:nvSpPr>
          <p:cNvPr id="1148932" name="Text Box 4"/>
          <p:cNvSpPr txBox="1">
            <a:spLocks noChangeArrowheads="1"/>
          </p:cNvSpPr>
          <p:nvPr/>
        </p:nvSpPr>
        <p:spPr bwMode="auto">
          <a:xfrm>
            <a:off x="990600" y="213360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48933" name="Group 5"/>
          <p:cNvGrpSpPr>
            <a:grpSpLocks/>
          </p:cNvGrpSpPr>
          <p:nvPr/>
        </p:nvGrpSpPr>
        <p:grpSpPr bwMode="auto">
          <a:xfrm>
            <a:off x="1143000" y="1524000"/>
            <a:ext cx="685800" cy="654050"/>
            <a:chOff x="912" y="2152"/>
            <a:chExt cx="432" cy="392"/>
          </a:xfrm>
        </p:grpSpPr>
        <p:sp>
          <p:nvSpPr>
            <p:cNvPr id="1148934" name="AutoShape 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5" name="AutoShape 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6" name="Rectangle 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7" name="Rectangle 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8" name="Rectangle 1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39" name="Freeform 1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8940" name="Text Box 12"/>
          <p:cNvSpPr txBox="1">
            <a:spLocks noChangeArrowheads="1"/>
          </p:cNvSpPr>
          <p:nvPr/>
        </p:nvSpPr>
        <p:spPr bwMode="auto">
          <a:xfrm>
            <a:off x="7086600" y="205740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48941" name="Group 13"/>
          <p:cNvGrpSpPr>
            <a:grpSpLocks/>
          </p:cNvGrpSpPr>
          <p:nvPr/>
        </p:nvGrpSpPr>
        <p:grpSpPr bwMode="auto">
          <a:xfrm>
            <a:off x="7162800" y="1447800"/>
            <a:ext cx="685800" cy="654050"/>
            <a:chOff x="912" y="2152"/>
            <a:chExt cx="432" cy="392"/>
          </a:xfrm>
        </p:grpSpPr>
        <p:sp>
          <p:nvSpPr>
            <p:cNvPr id="1148942" name="AutoShape 1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3" name="AutoShape 1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4" name="Rectangle 1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5" name="Rectangle 1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6" name="Rectangle 1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8947" name="Freeform 1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48948" name="Rectangle 20"/>
          <p:cNvSpPr>
            <a:spLocks noChangeArrowheads="1"/>
          </p:cNvSpPr>
          <p:nvPr/>
        </p:nvSpPr>
        <p:spPr bwMode="auto">
          <a:xfrm>
            <a:off x="2743200" y="16764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8949" name="Rectangle 21"/>
          <p:cNvSpPr>
            <a:spLocks noChangeArrowheads="1"/>
          </p:cNvSpPr>
          <p:nvPr/>
        </p:nvSpPr>
        <p:spPr bwMode="auto">
          <a:xfrm>
            <a:off x="4191000" y="16764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8950" name="Rectangle 22"/>
          <p:cNvSpPr>
            <a:spLocks noChangeArrowheads="1"/>
          </p:cNvSpPr>
          <p:nvPr/>
        </p:nvSpPr>
        <p:spPr bwMode="auto">
          <a:xfrm>
            <a:off x="5715000" y="16764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48951" name="Line 23"/>
          <p:cNvSpPr>
            <a:spLocks noChangeShapeType="1"/>
          </p:cNvSpPr>
          <p:nvPr/>
        </p:nvSpPr>
        <p:spPr bwMode="auto">
          <a:xfrm>
            <a:off x="1752600" y="18288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2" name="Line 24"/>
          <p:cNvSpPr>
            <a:spLocks noChangeShapeType="1"/>
          </p:cNvSpPr>
          <p:nvPr/>
        </p:nvSpPr>
        <p:spPr bwMode="auto">
          <a:xfrm>
            <a:off x="3200400" y="1828800"/>
            <a:ext cx="990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3" name="Line 25"/>
          <p:cNvSpPr>
            <a:spLocks noChangeShapeType="1"/>
          </p:cNvSpPr>
          <p:nvPr/>
        </p:nvSpPr>
        <p:spPr bwMode="auto">
          <a:xfrm>
            <a:off x="4648200" y="1828800"/>
            <a:ext cx="1066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4" name="Line 26"/>
          <p:cNvSpPr>
            <a:spLocks noChangeShapeType="1"/>
          </p:cNvSpPr>
          <p:nvPr/>
        </p:nvSpPr>
        <p:spPr bwMode="auto">
          <a:xfrm>
            <a:off x="6172200" y="1828800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55" name="Text Box 27"/>
          <p:cNvSpPr txBox="1">
            <a:spLocks noChangeArrowheads="1"/>
          </p:cNvSpPr>
          <p:nvPr/>
        </p:nvSpPr>
        <p:spPr bwMode="auto">
          <a:xfrm>
            <a:off x="1752600" y="1389063"/>
            <a:ext cx="1057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8956" name="Text Box 28"/>
          <p:cNvSpPr txBox="1">
            <a:spLocks noChangeArrowheads="1"/>
          </p:cNvSpPr>
          <p:nvPr/>
        </p:nvSpPr>
        <p:spPr bwMode="auto">
          <a:xfrm>
            <a:off x="3184525" y="1371600"/>
            <a:ext cx="930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5 Mbps</a:t>
            </a:r>
          </a:p>
        </p:txBody>
      </p:sp>
      <p:sp>
        <p:nvSpPr>
          <p:cNvPr id="1148957" name="Text Box 29"/>
          <p:cNvSpPr txBox="1">
            <a:spLocks noChangeArrowheads="1"/>
          </p:cNvSpPr>
          <p:nvPr/>
        </p:nvSpPr>
        <p:spPr bwMode="auto">
          <a:xfrm>
            <a:off x="4632325" y="1371600"/>
            <a:ext cx="1184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100 Mbps</a:t>
            </a:r>
          </a:p>
        </p:txBody>
      </p:sp>
      <p:sp>
        <p:nvSpPr>
          <p:cNvPr id="1148958" name="Text Box 30"/>
          <p:cNvSpPr txBox="1">
            <a:spLocks noChangeArrowheads="1"/>
          </p:cNvSpPr>
          <p:nvPr/>
        </p:nvSpPr>
        <p:spPr bwMode="auto">
          <a:xfrm>
            <a:off x="6130925" y="1371600"/>
            <a:ext cx="10572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10 Mbps</a:t>
            </a:r>
          </a:p>
        </p:txBody>
      </p:sp>
      <p:sp>
        <p:nvSpPr>
          <p:cNvPr id="1148959" name="Line 31"/>
          <p:cNvSpPr>
            <a:spLocks noChangeShapeType="1"/>
          </p:cNvSpPr>
          <p:nvPr/>
        </p:nvSpPr>
        <p:spPr bwMode="auto">
          <a:xfrm>
            <a:off x="16002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4" name="Freeform 36"/>
          <p:cNvSpPr>
            <a:spLocks/>
          </p:cNvSpPr>
          <p:nvPr/>
        </p:nvSpPr>
        <p:spPr bwMode="auto">
          <a:xfrm>
            <a:off x="1600200" y="2667000"/>
            <a:ext cx="14478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5" name="Freeform 37"/>
          <p:cNvSpPr>
            <a:spLocks/>
          </p:cNvSpPr>
          <p:nvPr/>
        </p:nvSpPr>
        <p:spPr bwMode="auto">
          <a:xfrm>
            <a:off x="6019800" y="4724400"/>
            <a:ext cx="16764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6" name="Freeform 38"/>
          <p:cNvSpPr>
            <a:spLocks/>
          </p:cNvSpPr>
          <p:nvPr/>
        </p:nvSpPr>
        <p:spPr bwMode="auto">
          <a:xfrm>
            <a:off x="3048000" y="3352800"/>
            <a:ext cx="1447800" cy="10668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7" name="Freeform 39"/>
          <p:cNvSpPr>
            <a:spLocks/>
          </p:cNvSpPr>
          <p:nvPr/>
        </p:nvSpPr>
        <p:spPr bwMode="auto">
          <a:xfrm>
            <a:off x="4495800" y="4419600"/>
            <a:ext cx="1524000" cy="304800"/>
          </a:xfrm>
          <a:custGeom>
            <a:avLst/>
            <a:gdLst>
              <a:gd name="T0" fmla="*/ 0 w 960"/>
              <a:gd name="T1" fmla="*/ 0 h 288"/>
              <a:gd name="T2" fmla="*/ 960 w 960"/>
              <a:gd name="T3" fmla="*/ 192 h 288"/>
              <a:gd name="T4" fmla="*/ 960 w 960"/>
              <a:gd name="T5" fmla="*/ 288 h 288"/>
              <a:gd name="T6" fmla="*/ 0 w 960"/>
              <a:gd name="T7" fmla="*/ 96 h 288"/>
              <a:gd name="T8" fmla="*/ 0 w 960"/>
              <a:gd name="T9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0" h="288">
                <a:moveTo>
                  <a:pt x="0" y="0"/>
                </a:moveTo>
                <a:lnTo>
                  <a:pt x="960" y="192"/>
                </a:lnTo>
                <a:lnTo>
                  <a:pt x="960" y="288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68" name="Text Box 40"/>
          <p:cNvSpPr txBox="1">
            <a:spLocks noChangeArrowheads="1"/>
          </p:cNvSpPr>
          <p:nvPr/>
        </p:nvSpPr>
        <p:spPr bwMode="auto">
          <a:xfrm>
            <a:off x="838200" y="61134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48970" name="Line 42"/>
          <p:cNvSpPr>
            <a:spLocks noChangeShapeType="1"/>
          </p:cNvSpPr>
          <p:nvPr/>
        </p:nvSpPr>
        <p:spPr bwMode="auto">
          <a:xfrm>
            <a:off x="30480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1" name="Line 43"/>
          <p:cNvSpPr>
            <a:spLocks noChangeShapeType="1"/>
          </p:cNvSpPr>
          <p:nvPr/>
        </p:nvSpPr>
        <p:spPr bwMode="auto">
          <a:xfrm>
            <a:off x="44958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2" name="Line 44"/>
          <p:cNvSpPr>
            <a:spLocks noChangeShapeType="1"/>
          </p:cNvSpPr>
          <p:nvPr/>
        </p:nvSpPr>
        <p:spPr bwMode="auto">
          <a:xfrm>
            <a:off x="60198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3" name="Line 45"/>
          <p:cNvSpPr>
            <a:spLocks noChangeShapeType="1"/>
          </p:cNvSpPr>
          <p:nvPr/>
        </p:nvSpPr>
        <p:spPr bwMode="auto">
          <a:xfrm>
            <a:off x="7696200" y="2514600"/>
            <a:ext cx="0" cy="4038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4" name="Freeform 46"/>
          <p:cNvSpPr>
            <a:spLocks/>
          </p:cNvSpPr>
          <p:nvPr/>
        </p:nvSpPr>
        <p:spPr bwMode="auto">
          <a:xfrm>
            <a:off x="1600200" y="3048000"/>
            <a:ext cx="14478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5" name="Freeform 47"/>
          <p:cNvSpPr>
            <a:spLocks/>
          </p:cNvSpPr>
          <p:nvPr/>
        </p:nvSpPr>
        <p:spPr bwMode="auto">
          <a:xfrm>
            <a:off x="3048000" y="4114800"/>
            <a:ext cx="1447800" cy="10668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6" name="Freeform 48"/>
          <p:cNvSpPr>
            <a:spLocks/>
          </p:cNvSpPr>
          <p:nvPr/>
        </p:nvSpPr>
        <p:spPr bwMode="auto">
          <a:xfrm>
            <a:off x="4495800" y="5181600"/>
            <a:ext cx="1524000" cy="304800"/>
          </a:xfrm>
          <a:custGeom>
            <a:avLst/>
            <a:gdLst>
              <a:gd name="T0" fmla="*/ 0 w 960"/>
              <a:gd name="T1" fmla="*/ 0 h 288"/>
              <a:gd name="T2" fmla="*/ 960 w 960"/>
              <a:gd name="T3" fmla="*/ 192 h 288"/>
              <a:gd name="T4" fmla="*/ 960 w 960"/>
              <a:gd name="T5" fmla="*/ 288 h 288"/>
              <a:gd name="T6" fmla="*/ 0 w 960"/>
              <a:gd name="T7" fmla="*/ 96 h 288"/>
              <a:gd name="T8" fmla="*/ 0 w 960"/>
              <a:gd name="T9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0" h="288">
                <a:moveTo>
                  <a:pt x="0" y="0"/>
                </a:moveTo>
                <a:lnTo>
                  <a:pt x="960" y="192"/>
                </a:lnTo>
                <a:lnTo>
                  <a:pt x="960" y="288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48977" name="Freeform 49"/>
          <p:cNvSpPr>
            <a:spLocks/>
          </p:cNvSpPr>
          <p:nvPr/>
        </p:nvSpPr>
        <p:spPr bwMode="auto">
          <a:xfrm>
            <a:off x="6019800" y="5486400"/>
            <a:ext cx="1676400" cy="685800"/>
          </a:xfrm>
          <a:custGeom>
            <a:avLst/>
            <a:gdLst>
              <a:gd name="T0" fmla="*/ 0 w 912"/>
              <a:gd name="T1" fmla="*/ 0 h 432"/>
              <a:gd name="T2" fmla="*/ 912 w 912"/>
              <a:gd name="T3" fmla="*/ 192 h 432"/>
              <a:gd name="T4" fmla="*/ 912 w 912"/>
              <a:gd name="T5" fmla="*/ 432 h 432"/>
              <a:gd name="T6" fmla="*/ 0 w 912"/>
              <a:gd name="T7" fmla="*/ 240 h 432"/>
              <a:gd name="T8" fmla="*/ 0 w 912"/>
              <a:gd name="T9" fmla="*/ 0 h 4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432">
                <a:moveTo>
                  <a:pt x="0" y="0"/>
                </a:moveTo>
                <a:lnTo>
                  <a:pt x="912" y="192"/>
                </a:lnTo>
                <a:lnTo>
                  <a:pt x="912" y="432"/>
                </a:lnTo>
                <a:lnTo>
                  <a:pt x="0" y="240"/>
                </a:lnTo>
                <a:lnTo>
                  <a:pt x="0" y="0"/>
                </a:lnTo>
                <a:close/>
              </a:path>
            </a:pathLst>
          </a:custGeom>
          <a:solidFill>
            <a:srgbClr val="99FF66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72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843B4F1-7801-4FBA-894C-7D5B5BE38B3E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150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Switching: Cut-Through</a:t>
            </a:r>
          </a:p>
        </p:txBody>
      </p:sp>
      <p:sp>
        <p:nvSpPr>
          <p:cNvPr id="1150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848600" cy="9144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/>
              <a:t>A packet starts being forwarded (sent) as soon as its header is received</a:t>
            </a:r>
          </a:p>
        </p:txBody>
      </p:sp>
      <p:sp>
        <p:nvSpPr>
          <p:cNvPr id="1150980" name="Text Box 4"/>
          <p:cNvSpPr txBox="1">
            <a:spLocks noChangeArrowheads="1"/>
          </p:cNvSpPr>
          <p:nvPr/>
        </p:nvSpPr>
        <p:spPr bwMode="auto">
          <a:xfrm>
            <a:off x="1987550" y="32448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50981" name="Group 5"/>
          <p:cNvGrpSpPr>
            <a:grpSpLocks/>
          </p:cNvGrpSpPr>
          <p:nvPr/>
        </p:nvGrpSpPr>
        <p:grpSpPr bwMode="auto">
          <a:xfrm>
            <a:off x="2139950" y="2590800"/>
            <a:ext cx="685800" cy="654050"/>
            <a:chOff x="912" y="2152"/>
            <a:chExt cx="432" cy="392"/>
          </a:xfrm>
        </p:grpSpPr>
        <p:sp>
          <p:nvSpPr>
            <p:cNvPr id="1150982" name="AutoShape 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3" name="AutoShape 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4" name="Rectangle 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5" name="Rectangle 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6" name="Rectangle 1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87" name="Freeform 1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50988" name="Text Box 12"/>
          <p:cNvSpPr txBox="1">
            <a:spLocks noChangeArrowheads="1"/>
          </p:cNvSpPr>
          <p:nvPr/>
        </p:nvSpPr>
        <p:spPr bwMode="auto">
          <a:xfrm>
            <a:off x="6940550" y="31686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50989" name="Group 13"/>
          <p:cNvGrpSpPr>
            <a:grpSpLocks/>
          </p:cNvGrpSpPr>
          <p:nvPr/>
        </p:nvGrpSpPr>
        <p:grpSpPr bwMode="auto">
          <a:xfrm>
            <a:off x="7016750" y="2514600"/>
            <a:ext cx="685800" cy="654050"/>
            <a:chOff x="912" y="2152"/>
            <a:chExt cx="432" cy="392"/>
          </a:xfrm>
        </p:grpSpPr>
        <p:sp>
          <p:nvSpPr>
            <p:cNvPr id="1150990" name="AutoShape 1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1" name="AutoShape 1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2" name="Rectangle 1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3" name="Rectangle 1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4" name="Rectangle 1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0995" name="Freeform 1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50996" name="Rectangle 20"/>
          <p:cNvSpPr>
            <a:spLocks noChangeArrowheads="1"/>
          </p:cNvSpPr>
          <p:nvPr/>
        </p:nvSpPr>
        <p:spPr bwMode="auto">
          <a:xfrm>
            <a:off x="4806950" y="2743200"/>
            <a:ext cx="304800" cy="457200"/>
          </a:xfrm>
          <a:prstGeom prst="rect">
            <a:avLst/>
          </a:prstGeom>
          <a:solidFill>
            <a:srgbClr val="CCFFFF"/>
          </a:solidFill>
          <a:ln w="254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FF"/>
            </a:extrusion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flatTx/>
          </a:bodyPr>
          <a:lstStyle/>
          <a:p>
            <a:endParaRPr lang="en-GB"/>
          </a:p>
        </p:txBody>
      </p:sp>
      <p:sp>
        <p:nvSpPr>
          <p:cNvPr id="1150999" name="Line 23"/>
          <p:cNvSpPr>
            <a:spLocks noChangeShapeType="1"/>
          </p:cNvSpPr>
          <p:nvPr/>
        </p:nvSpPr>
        <p:spPr bwMode="auto">
          <a:xfrm>
            <a:off x="2749550" y="2895600"/>
            <a:ext cx="205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02" name="Line 26"/>
          <p:cNvSpPr>
            <a:spLocks noChangeShapeType="1"/>
          </p:cNvSpPr>
          <p:nvPr/>
        </p:nvSpPr>
        <p:spPr bwMode="auto">
          <a:xfrm>
            <a:off x="5264150" y="2895600"/>
            <a:ext cx="1905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03" name="Text Box 27"/>
          <p:cNvSpPr txBox="1">
            <a:spLocks noChangeArrowheads="1"/>
          </p:cNvSpPr>
          <p:nvPr/>
        </p:nvSpPr>
        <p:spPr bwMode="auto">
          <a:xfrm>
            <a:off x="2962275" y="2455863"/>
            <a:ext cx="160972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R1 = 10 Mbps</a:t>
            </a:r>
          </a:p>
        </p:txBody>
      </p:sp>
      <p:sp>
        <p:nvSpPr>
          <p:cNvPr id="1151006" name="Text Box 30"/>
          <p:cNvSpPr txBox="1">
            <a:spLocks noChangeArrowheads="1"/>
          </p:cNvSpPr>
          <p:nvPr/>
        </p:nvSpPr>
        <p:spPr bwMode="auto">
          <a:xfrm>
            <a:off x="5400675" y="2438400"/>
            <a:ext cx="16097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R2 = 10 Mbps</a:t>
            </a:r>
          </a:p>
        </p:txBody>
      </p:sp>
      <p:sp>
        <p:nvSpPr>
          <p:cNvPr id="1151007" name="Line 31"/>
          <p:cNvSpPr>
            <a:spLocks noChangeShapeType="1"/>
          </p:cNvSpPr>
          <p:nvPr/>
        </p:nvSpPr>
        <p:spPr bwMode="auto">
          <a:xfrm flipH="1">
            <a:off x="2590800" y="3657600"/>
            <a:ext cx="635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4" name="Freeform 38"/>
          <p:cNvSpPr>
            <a:spLocks/>
          </p:cNvSpPr>
          <p:nvPr/>
        </p:nvSpPr>
        <p:spPr bwMode="auto">
          <a:xfrm>
            <a:off x="2597150" y="3810000"/>
            <a:ext cx="2438400" cy="12954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6" name="Text Box 40"/>
          <p:cNvSpPr txBox="1">
            <a:spLocks noChangeArrowheads="1"/>
          </p:cNvSpPr>
          <p:nvPr/>
        </p:nvSpPr>
        <p:spPr bwMode="auto">
          <a:xfrm>
            <a:off x="1901825" y="57912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51017" name="Freeform 41"/>
          <p:cNvSpPr>
            <a:spLocks/>
          </p:cNvSpPr>
          <p:nvPr/>
        </p:nvSpPr>
        <p:spPr bwMode="auto">
          <a:xfrm>
            <a:off x="5035550" y="4343400"/>
            <a:ext cx="2438400" cy="1295400"/>
          </a:xfrm>
          <a:custGeom>
            <a:avLst/>
            <a:gdLst>
              <a:gd name="T0" fmla="*/ 0 w 912"/>
              <a:gd name="T1" fmla="*/ 0 h 672"/>
              <a:gd name="T2" fmla="*/ 912 w 912"/>
              <a:gd name="T3" fmla="*/ 192 h 672"/>
              <a:gd name="T4" fmla="*/ 912 w 912"/>
              <a:gd name="T5" fmla="*/ 672 h 672"/>
              <a:gd name="T6" fmla="*/ 0 w 912"/>
              <a:gd name="T7" fmla="*/ 480 h 672"/>
              <a:gd name="T8" fmla="*/ 0 w 912"/>
              <a:gd name="T9" fmla="*/ 0 h 6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672">
                <a:moveTo>
                  <a:pt x="0" y="0"/>
                </a:moveTo>
                <a:lnTo>
                  <a:pt x="912" y="192"/>
                </a:lnTo>
                <a:lnTo>
                  <a:pt x="912" y="672"/>
                </a:lnTo>
                <a:lnTo>
                  <a:pt x="0" y="480"/>
                </a:lnTo>
                <a:lnTo>
                  <a:pt x="0" y="0"/>
                </a:lnTo>
                <a:close/>
              </a:path>
            </a:pathLst>
          </a:custGeom>
          <a:solidFill>
            <a:srgbClr val="99CCFF"/>
          </a:solidFill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8" name="Freeform 42"/>
          <p:cNvSpPr>
            <a:spLocks/>
          </p:cNvSpPr>
          <p:nvPr/>
        </p:nvSpPr>
        <p:spPr bwMode="auto">
          <a:xfrm>
            <a:off x="2590800" y="3810000"/>
            <a:ext cx="2438400" cy="533400"/>
          </a:xfrm>
          <a:custGeom>
            <a:avLst/>
            <a:gdLst>
              <a:gd name="T0" fmla="*/ 0 w 1536"/>
              <a:gd name="T1" fmla="*/ 0 h 336"/>
              <a:gd name="T2" fmla="*/ 1536 w 1536"/>
              <a:gd name="T3" fmla="*/ 240 h 336"/>
              <a:gd name="T4" fmla="*/ 1536 w 1536"/>
              <a:gd name="T5" fmla="*/ 336 h 336"/>
              <a:gd name="T6" fmla="*/ 0 w 1536"/>
              <a:gd name="T7" fmla="*/ 96 h 336"/>
              <a:gd name="T8" fmla="*/ 0 w 1536"/>
              <a:gd name="T9" fmla="*/ 0 h 3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6" h="336">
                <a:moveTo>
                  <a:pt x="0" y="0"/>
                </a:moveTo>
                <a:lnTo>
                  <a:pt x="1536" y="240"/>
                </a:lnTo>
                <a:lnTo>
                  <a:pt x="1536" y="336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CCFFFF"/>
          </a:solidFill>
          <a:ln w="127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19" name="Freeform 43"/>
          <p:cNvSpPr>
            <a:spLocks/>
          </p:cNvSpPr>
          <p:nvPr/>
        </p:nvSpPr>
        <p:spPr bwMode="auto">
          <a:xfrm>
            <a:off x="5029200" y="4343400"/>
            <a:ext cx="2438400" cy="533400"/>
          </a:xfrm>
          <a:custGeom>
            <a:avLst/>
            <a:gdLst>
              <a:gd name="T0" fmla="*/ 0 w 1536"/>
              <a:gd name="T1" fmla="*/ 0 h 336"/>
              <a:gd name="T2" fmla="*/ 1536 w 1536"/>
              <a:gd name="T3" fmla="*/ 240 h 336"/>
              <a:gd name="T4" fmla="*/ 1536 w 1536"/>
              <a:gd name="T5" fmla="*/ 336 h 336"/>
              <a:gd name="T6" fmla="*/ 0 w 1536"/>
              <a:gd name="T7" fmla="*/ 96 h 336"/>
              <a:gd name="T8" fmla="*/ 0 w 1536"/>
              <a:gd name="T9" fmla="*/ 0 h 3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36" h="336">
                <a:moveTo>
                  <a:pt x="0" y="0"/>
                </a:moveTo>
                <a:lnTo>
                  <a:pt x="1536" y="240"/>
                </a:lnTo>
                <a:lnTo>
                  <a:pt x="1536" y="336"/>
                </a:lnTo>
                <a:lnTo>
                  <a:pt x="0" y="96"/>
                </a:lnTo>
                <a:lnTo>
                  <a:pt x="0" y="0"/>
                </a:lnTo>
                <a:close/>
              </a:path>
            </a:pathLst>
          </a:custGeom>
          <a:solidFill>
            <a:srgbClr val="CCFFFF"/>
          </a:solidFill>
          <a:ln w="127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0" name="Text Box 44"/>
          <p:cNvSpPr txBox="1">
            <a:spLocks noChangeArrowheads="1"/>
          </p:cNvSpPr>
          <p:nvPr/>
        </p:nvSpPr>
        <p:spPr bwMode="auto">
          <a:xfrm>
            <a:off x="671513" y="3675063"/>
            <a:ext cx="930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Header</a:t>
            </a:r>
          </a:p>
        </p:txBody>
      </p:sp>
      <p:sp>
        <p:nvSpPr>
          <p:cNvPr id="1151021" name="Line 45"/>
          <p:cNvSpPr>
            <a:spLocks noChangeShapeType="1"/>
          </p:cNvSpPr>
          <p:nvPr/>
        </p:nvSpPr>
        <p:spPr bwMode="auto">
          <a:xfrm>
            <a:off x="1600200" y="3886200"/>
            <a:ext cx="990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2" name="Line 46"/>
          <p:cNvSpPr>
            <a:spLocks noChangeShapeType="1"/>
          </p:cNvSpPr>
          <p:nvPr/>
        </p:nvSpPr>
        <p:spPr bwMode="auto">
          <a:xfrm flipH="1">
            <a:off x="5029200" y="3657600"/>
            <a:ext cx="635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3" name="Line 47"/>
          <p:cNvSpPr>
            <a:spLocks noChangeShapeType="1"/>
          </p:cNvSpPr>
          <p:nvPr/>
        </p:nvSpPr>
        <p:spPr bwMode="auto">
          <a:xfrm flipH="1">
            <a:off x="7461250" y="3657600"/>
            <a:ext cx="6350" cy="2438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1024" name="Text Box 48"/>
          <p:cNvSpPr txBox="1">
            <a:spLocks noChangeArrowheads="1"/>
          </p:cNvSpPr>
          <p:nvPr/>
        </p:nvSpPr>
        <p:spPr bwMode="auto">
          <a:xfrm>
            <a:off x="3962400" y="6172200"/>
            <a:ext cx="29305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What happens if R2 &gt; R1 ?</a:t>
            </a:r>
          </a:p>
        </p:txBody>
      </p:sp>
    </p:spTree>
    <p:extLst>
      <p:ext uri="{BB962C8B-B14F-4D97-AF65-F5344CB8AC3E}">
        <p14:creationId xmlns:p14="http://schemas.microsoft.com/office/powerpoint/2010/main" val="78057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EE02FF-91B6-4802-B0CD-1084CAB99BF4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171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Fluid Flow System</a:t>
            </a:r>
          </a:p>
        </p:txBody>
      </p:sp>
      <p:sp>
        <p:nvSpPr>
          <p:cNvPr id="1171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162800" cy="45720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/>
              <a:t>Packets are serviced bit-by-bit as they arrive</a:t>
            </a:r>
          </a:p>
        </p:txBody>
      </p:sp>
      <p:sp>
        <p:nvSpPr>
          <p:cNvPr id="1171460" name="Line 4"/>
          <p:cNvSpPr>
            <a:spLocks noChangeShapeType="1"/>
          </p:cNvSpPr>
          <p:nvPr/>
        </p:nvSpPr>
        <p:spPr bwMode="auto">
          <a:xfrm>
            <a:off x="1979613" y="6245225"/>
            <a:ext cx="586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61" name="Line 5"/>
          <p:cNvSpPr>
            <a:spLocks noChangeShapeType="1"/>
          </p:cNvSpPr>
          <p:nvPr/>
        </p:nvSpPr>
        <p:spPr bwMode="auto">
          <a:xfrm flipV="1">
            <a:off x="1979613" y="3121025"/>
            <a:ext cx="0" cy="3124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62" name="Freeform 6"/>
          <p:cNvSpPr>
            <a:spLocks/>
          </p:cNvSpPr>
          <p:nvPr/>
        </p:nvSpPr>
        <p:spPr bwMode="auto">
          <a:xfrm>
            <a:off x="1981200" y="4035425"/>
            <a:ext cx="5181600" cy="2209800"/>
          </a:xfrm>
          <a:custGeom>
            <a:avLst/>
            <a:gdLst>
              <a:gd name="T0" fmla="*/ 0 w 3264"/>
              <a:gd name="T1" fmla="*/ 1392 h 1392"/>
              <a:gd name="T2" fmla="*/ 624 w 3264"/>
              <a:gd name="T3" fmla="*/ 1392 h 1392"/>
              <a:gd name="T4" fmla="*/ 624 w 3264"/>
              <a:gd name="T5" fmla="*/ 0 h 1392"/>
              <a:gd name="T6" fmla="*/ 960 w 3264"/>
              <a:gd name="T7" fmla="*/ 0 h 1392"/>
              <a:gd name="T8" fmla="*/ 960 w 3264"/>
              <a:gd name="T9" fmla="*/ 1392 h 1392"/>
              <a:gd name="T10" fmla="*/ 1104 w 3264"/>
              <a:gd name="T11" fmla="*/ 1392 h 1392"/>
              <a:gd name="T12" fmla="*/ 1104 w 3264"/>
              <a:gd name="T13" fmla="*/ 0 h 1392"/>
              <a:gd name="T14" fmla="*/ 1440 w 3264"/>
              <a:gd name="T15" fmla="*/ 0 h 1392"/>
              <a:gd name="T16" fmla="*/ 1440 w 3264"/>
              <a:gd name="T17" fmla="*/ 1392 h 1392"/>
              <a:gd name="T18" fmla="*/ 2448 w 3264"/>
              <a:gd name="T19" fmla="*/ 1392 h 1392"/>
              <a:gd name="T20" fmla="*/ 2448 w 3264"/>
              <a:gd name="T21" fmla="*/ 0 h 1392"/>
              <a:gd name="T22" fmla="*/ 2784 w 3264"/>
              <a:gd name="T23" fmla="*/ 0 h 1392"/>
              <a:gd name="T24" fmla="*/ 2784 w 3264"/>
              <a:gd name="T25" fmla="*/ 1392 h 1392"/>
              <a:gd name="T26" fmla="*/ 3264 w 3264"/>
              <a:gd name="T27" fmla="*/ 1392 h 13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3264" h="1392">
                <a:moveTo>
                  <a:pt x="0" y="1392"/>
                </a:moveTo>
                <a:lnTo>
                  <a:pt x="624" y="1392"/>
                </a:lnTo>
                <a:lnTo>
                  <a:pt x="624" y="0"/>
                </a:lnTo>
                <a:lnTo>
                  <a:pt x="960" y="0"/>
                </a:lnTo>
                <a:lnTo>
                  <a:pt x="960" y="1392"/>
                </a:lnTo>
                <a:lnTo>
                  <a:pt x="1104" y="1392"/>
                </a:lnTo>
                <a:lnTo>
                  <a:pt x="1104" y="0"/>
                </a:lnTo>
                <a:lnTo>
                  <a:pt x="1440" y="0"/>
                </a:lnTo>
                <a:lnTo>
                  <a:pt x="1440" y="1392"/>
                </a:lnTo>
                <a:lnTo>
                  <a:pt x="2448" y="1392"/>
                </a:lnTo>
                <a:lnTo>
                  <a:pt x="2448" y="0"/>
                </a:lnTo>
                <a:lnTo>
                  <a:pt x="2784" y="0"/>
                </a:lnTo>
                <a:lnTo>
                  <a:pt x="2784" y="1392"/>
                </a:lnTo>
                <a:lnTo>
                  <a:pt x="3264" y="1392"/>
                </a:lnTo>
              </a:path>
            </a:pathLst>
          </a:custGeom>
          <a:noFill/>
          <a:ln w="25400" cap="flat" cmpd="sng">
            <a:solidFill>
              <a:srgbClr val="99CC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63" name="Text Box 7"/>
          <p:cNvSpPr txBox="1">
            <a:spLocks noChangeArrowheads="1"/>
          </p:cNvSpPr>
          <p:nvPr/>
        </p:nvSpPr>
        <p:spPr bwMode="auto">
          <a:xfrm>
            <a:off x="2879725" y="3692525"/>
            <a:ext cx="523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rgbClr val="66CCFF"/>
                </a:solidFill>
              </a:rPr>
              <a:t>a(t)</a:t>
            </a:r>
          </a:p>
        </p:txBody>
      </p:sp>
      <p:grpSp>
        <p:nvGrpSpPr>
          <p:cNvPr id="1171464" name="Group 8"/>
          <p:cNvGrpSpPr>
            <a:grpSpLocks/>
          </p:cNvGrpSpPr>
          <p:nvPr/>
        </p:nvGrpSpPr>
        <p:grpSpPr bwMode="auto">
          <a:xfrm>
            <a:off x="2894013" y="4205288"/>
            <a:ext cx="4495800" cy="2039937"/>
            <a:chOff x="1632" y="2400"/>
            <a:chExt cx="2832" cy="1285"/>
          </a:xfrm>
        </p:grpSpPr>
        <p:sp>
          <p:nvSpPr>
            <p:cNvPr id="1171465" name="Freeform 9"/>
            <p:cNvSpPr>
              <a:spLocks/>
            </p:cNvSpPr>
            <p:nvPr/>
          </p:nvSpPr>
          <p:spPr bwMode="auto">
            <a:xfrm>
              <a:off x="1680" y="2629"/>
              <a:ext cx="2784" cy="1056"/>
            </a:xfrm>
            <a:custGeom>
              <a:avLst/>
              <a:gdLst>
                <a:gd name="T0" fmla="*/ 0 w 2784"/>
                <a:gd name="T1" fmla="*/ 1056 h 1056"/>
                <a:gd name="T2" fmla="*/ 0 w 2784"/>
                <a:gd name="T3" fmla="*/ 0 h 1056"/>
                <a:gd name="T4" fmla="*/ 1104 w 2784"/>
                <a:gd name="T5" fmla="*/ 0 h 1056"/>
                <a:gd name="T6" fmla="*/ 1104 w 2784"/>
                <a:gd name="T7" fmla="*/ 1056 h 1056"/>
                <a:gd name="T8" fmla="*/ 1824 w 2784"/>
                <a:gd name="T9" fmla="*/ 1056 h 1056"/>
                <a:gd name="T10" fmla="*/ 1824 w 2784"/>
                <a:gd name="T11" fmla="*/ 0 h 1056"/>
                <a:gd name="T12" fmla="*/ 2352 w 2784"/>
                <a:gd name="T13" fmla="*/ 0 h 1056"/>
                <a:gd name="T14" fmla="*/ 2352 w 2784"/>
                <a:gd name="T15" fmla="*/ 1056 h 1056"/>
                <a:gd name="T16" fmla="*/ 2784 w 2784"/>
                <a:gd name="T17" fmla="*/ 1056 h 10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784" h="1056">
                  <a:moveTo>
                    <a:pt x="0" y="1056"/>
                  </a:moveTo>
                  <a:lnTo>
                    <a:pt x="0" y="0"/>
                  </a:lnTo>
                  <a:lnTo>
                    <a:pt x="1104" y="0"/>
                  </a:lnTo>
                  <a:lnTo>
                    <a:pt x="1104" y="1056"/>
                  </a:lnTo>
                  <a:lnTo>
                    <a:pt x="1824" y="1056"/>
                  </a:lnTo>
                  <a:lnTo>
                    <a:pt x="1824" y="0"/>
                  </a:lnTo>
                  <a:lnTo>
                    <a:pt x="2352" y="0"/>
                  </a:lnTo>
                  <a:lnTo>
                    <a:pt x="2352" y="1056"/>
                  </a:lnTo>
                  <a:lnTo>
                    <a:pt x="2784" y="1056"/>
                  </a:lnTo>
                </a:path>
              </a:pathLst>
            </a:custGeom>
            <a:noFill/>
            <a:ln w="25400" cap="flat" cmpd="sng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1466" name="Text Box 10"/>
            <p:cNvSpPr txBox="1">
              <a:spLocks noChangeArrowheads="1"/>
            </p:cNvSpPr>
            <p:nvPr/>
          </p:nvSpPr>
          <p:spPr bwMode="auto">
            <a:xfrm>
              <a:off x="1632" y="2400"/>
              <a:ext cx="33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>
                  <a:solidFill>
                    <a:srgbClr val="FF0000"/>
                  </a:solidFill>
                </a:rPr>
                <a:t>e(t)</a:t>
              </a:r>
            </a:p>
          </p:txBody>
        </p:sp>
      </p:grpSp>
      <p:grpSp>
        <p:nvGrpSpPr>
          <p:cNvPr id="1171467" name="Group 11"/>
          <p:cNvGrpSpPr>
            <a:grpSpLocks/>
          </p:cNvGrpSpPr>
          <p:nvPr/>
        </p:nvGrpSpPr>
        <p:grpSpPr bwMode="auto">
          <a:xfrm>
            <a:off x="1979613" y="5483225"/>
            <a:ext cx="5181600" cy="762000"/>
            <a:chOff x="1056" y="3205"/>
            <a:chExt cx="3264" cy="480"/>
          </a:xfrm>
        </p:grpSpPr>
        <p:sp>
          <p:nvSpPr>
            <p:cNvPr id="1171468" name="Freeform 12"/>
            <p:cNvSpPr>
              <a:spLocks/>
            </p:cNvSpPr>
            <p:nvPr/>
          </p:nvSpPr>
          <p:spPr bwMode="auto">
            <a:xfrm>
              <a:off x="1056" y="3205"/>
              <a:ext cx="3264" cy="480"/>
            </a:xfrm>
            <a:custGeom>
              <a:avLst/>
              <a:gdLst>
                <a:gd name="T0" fmla="*/ 0 w 3264"/>
                <a:gd name="T1" fmla="*/ 480 h 480"/>
                <a:gd name="T2" fmla="*/ 624 w 3264"/>
                <a:gd name="T3" fmla="*/ 480 h 480"/>
                <a:gd name="T4" fmla="*/ 960 w 3264"/>
                <a:gd name="T5" fmla="*/ 144 h 480"/>
                <a:gd name="T6" fmla="*/ 1104 w 3264"/>
                <a:gd name="T7" fmla="*/ 336 h 480"/>
                <a:gd name="T8" fmla="*/ 1440 w 3264"/>
                <a:gd name="T9" fmla="*/ 0 h 480"/>
                <a:gd name="T10" fmla="*/ 1728 w 3264"/>
                <a:gd name="T11" fmla="*/ 480 h 480"/>
                <a:gd name="T12" fmla="*/ 2448 w 3264"/>
                <a:gd name="T13" fmla="*/ 480 h 480"/>
                <a:gd name="T14" fmla="*/ 2784 w 3264"/>
                <a:gd name="T15" fmla="*/ 144 h 480"/>
                <a:gd name="T16" fmla="*/ 2976 w 3264"/>
                <a:gd name="T17" fmla="*/ 480 h 480"/>
                <a:gd name="T18" fmla="*/ 3264 w 3264"/>
                <a:gd name="T19" fmla="*/ 480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64" h="480">
                  <a:moveTo>
                    <a:pt x="0" y="480"/>
                  </a:moveTo>
                  <a:lnTo>
                    <a:pt x="624" y="480"/>
                  </a:lnTo>
                  <a:lnTo>
                    <a:pt x="960" y="144"/>
                  </a:lnTo>
                  <a:lnTo>
                    <a:pt x="1104" y="336"/>
                  </a:lnTo>
                  <a:lnTo>
                    <a:pt x="1440" y="0"/>
                  </a:lnTo>
                  <a:lnTo>
                    <a:pt x="1728" y="480"/>
                  </a:lnTo>
                  <a:lnTo>
                    <a:pt x="2448" y="480"/>
                  </a:lnTo>
                  <a:lnTo>
                    <a:pt x="2784" y="144"/>
                  </a:lnTo>
                  <a:lnTo>
                    <a:pt x="2976" y="480"/>
                  </a:lnTo>
                  <a:lnTo>
                    <a:pt x="3264" y="480"/>
                  </a:lnTo>
                </a:path>
              </a:pathLst>
            </a:custGeom>
            <a:noFill/>
            <a:ln w="254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1469" name="Text Box 13"/>
            <p:cNvSpPr txBox="1">
              <a:spLocks noChangeArrowheads="1"/>
            </p:cNvSpPr>
            <p:nvPr/>
          </p:nvSpPr>
          <p:spPr bwMode="auto">
            <a:xfrm>
              <a:off x="1680" y="3216"/>
              <a:ext cx="36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Q(t)</a:t>
              </a:r>
            </a:p>
          </p:txBody>
        </p:sp>
      </p:grpSp>
      <p:sp>
        <p:nvSpPr>
          <p:cNvPr id="1171470" name="Text Box 14"/>
          <p:cNvSpPr txBox="1">
            <a:spLocks noChangeArrowheads="1"/>
          </p:cNvSpPr>
          <p:nvPr/>
        </p:nvSpPr>
        <p:spPr bwMode="auto">
          <a:xfrm>
            <a:off x="7680325" y="6265863"/>
            <a:ext cx="2444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1471" name="Text Box 15"/>
          <p:cNvSpPr txBox="1">
            <a:spLocks noChangeArrowheads="1"/>
          </p:cNvSpPr>
          <p:nvPr/>
        </p:nvSpPr>
        <p:spPr bwMode="auto">
          <a:xfrm>
            <a:off x="762000" y="3141663"/>
            <a:ext cx="1211263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Rate or </a:t>
            </a:r>
          </a:p>
          <a:p>
            <a:r>
              <a:rPr lang="en-US" altLang="en-US" sz="1600"/>
              <a:t>Queue size</a:t>
            </a:r>
          </a:p>
        </p:txBody>
      </p:sp>
      <p:sp>
        <p:nvSpPr>
          <p:cNvPr id="1171486" name="Rectangle 30"/>
          <p:cNvSpPr>
            <a:spLocks noChangeArrowheads="1"/>
          </p:cNvSpPr>
          <p:nvPr/>
        </p:nvSpPr>
        <p:spPr bwMode="auto">
          <a:xfrm>
            <a:off x="3657600" y="2573338"/>
            <a:ext cx="1371600" cy="381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71487" name="Text Box 31"/>
          <p:cNvSpPr txBox="1">
            <a:spLocks noChangeArrowheads="1"/>
          </p:cNvSpPr>
          <p:nvPr/>
        </p:nvSpPr>
        <p:spPr bwMode="auto">
          <a:xfrm>
            <a:off x="4100513" y="2590800"/>
            <a:ext cx="574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Q(t)</a:t>
            </a:r>
          </a:p>
        </p:txBody>
      </p:sp>
      <p:sp>
        <p:nvSpPr>
          <p:cNvPr id="1171488" name="Line 32"/>
          <p:cNvSpPr>
            <a:spLocks noChangeShapeType="1"/>
          </p:cNvSpPr>
          <p:nvPr/>
        </p:nvSpPr>
        <p:spPr bwMode="auto">
          <a:xfrm>
            <a:off x="2514600" y="28019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89" name="Line 33"/>
          <p:cNvSpPr>
            <a:spLocks noChangeShapeType="1"/>
          </p:cNvSpPr>
          <p:nvPr/>
        </p:nvSpPr>
        <p:spPr bwMode="auto">
          <a:xfrm>
            <a:off x="5029200" y="28019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1490" name="Text Box 34"/>
          <p:cNvSpPr txBox="1">
            <a:spLocks noChangeArrowheads="1"/>
          </p:cNvSpPr>
          <p:nvPr/>
        </p:nvSpPr>
        <p:spPr bwMode="auto">
          <a:xfrm>
            <a:off x="1752600" y="2438400"/>
            <a:ext cx="1857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a(t) – arrival rate</a:t>
            </a:r>
          </a:p>
        </p:txBody>
      </p:sp>
      <p:sp>
        <p:nvSpPr>
          <p:cNvPr id="1171491" name="Text Box 35"/>
          <p:cNvSpPr txBox="1">
            <a:spLocks noChangeArrowheads="1"/>
          </p:cNvSpPr>
          <p:nvPr/>
        </p:nvSpPr>
        <p:spPr bwMode="auto">
          <a:xfrm>
            <a:off x="5105400" y="2438400"/>
            <a:ext cx="2212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e(t) – departure rate</a:t>
            </a:r>
          </a:p>
        </p:txBody>
      </p:sp>
      <p:sp>
        <p:nvSpPr>
          <p:cNvPr id="1171492" name="Text Box 36"/>
          <p:cNvSpPr txBox="1">
            <a:spLocks noChangeArrowheads="1"/>
          </p:cNvSpPr>
          <p:nvPr/>
        </p:nvSpPr>
        <p:spPr bwMode="auto">
          <a:xfrm>
            <a:off x="2743200" y="2057400"/>
            <a:ext cx="31210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Q(t) = queueing size at time t</a:t>
            </a:r>
          </a:p>
        </p:txBody>
      </p:sp>
    </p:spTree>
    <p:extLst>
      <p:ext uri="{BB962C8B-B14F-4D97-AF65-F5344CB8AC3E}">
        <p14:creationId xmlns:p14="http://schemas.microsoft.com/office/powerpoint/2010/main" val="2664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1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8291601-F899-4163-BB03-A23D09BE107E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1172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72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r>
              <a:rPr lang="en-US" altLang="en-US"/>
              <a:t>Timing diagrams</a:t>
            </a:r>
          </a:p>
          <a:p>
            <a:pPr>
              <a:buClr>
                <a:schemeClr val="accent1"/>
              </a:buClr>
              <a:buFont typeface="Wingdings" pitchFamily="2" charset="2"/>
              <a:buChar char="Ø"/>
            </a:pPr>
            <a:r>
              <a:rPr lang="en-US" altLang="en-US">
                <a:solidFill>
                  <a:schemeClr val="accent1"/>
                </a:solidFill>
              </a:rPr>
              <a:t>Metrics</a:t>
            </a:r>
          </a:p>
          <a:p>
            <a:pPr lvl="1">
              <a:buClr>
                <a:schemeClr val="accent1"/>
              </a:buClr>
              <a:buFontTx/>
              <a:buChar char="•"/>
            </a:pPr>
            <a:r>
              <a:rPr lang="en-US" altLang="en-US">
                <a:solidFill>
                  <a:schemeClr val="accent1"/>
                </a:solidFill>
              </a:rPr>
              <a:t>Throughput</a:t>
            </a:r>
          </a:p>
          <a:p>
            <a:pPr lvl="1">
              <a:buClr>
                <a:schemeClr val="accent1"/>
              </a:buClr>
              <a:buFontTx/>
              <a:buChar char="•"/>
            </a:pPr>
            <a:r>
              <a:rPr lang="en-US" altLang="en-US">
                <a:solidFill>
                  <a:schemeClr val="accent1"/>
                </a:solidFill>
              </a:rPr>
              <a:t>Delay </a:t>
            </a:r>
          </a:p>
          <a:p>
            <a:r>
              <a:rPr lang="en-US" altLang="en-US"/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87260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D70A0-3ADC-40AB-BC57-5500D4F5EBA6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1155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Throughput</a:t>
            </a:r>
          </a:p>
        </p:txBody>
      </p:sp>
      <p:sp>
        <p:nvSpPr>
          <p:cNvPr id="115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8153400" cy="426720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>
                <a:solidFill>
                  <a:srgbClr val="FF0000"/>
                </a:solidFill>
              </a:rPr>
              <a:t>Throughput</a:t>
            </a:r>
            <a:r>
              <a:rPr lang="en-US" altLang="en-US"/>
              <a:t> of a connection or link = total number of bits successfully transmitted during some period [t, t + T) divided by T</a:t>
            </a:r>
          </a:p>
          <a:p>
            <a:r>
              <a:rPr lang="en-US" altLang="en-US">
                <a:solidFill>
                  <a:srgbClr val="FF0000"/>
                </a:solidFill>
              </a:rPr>
              <a:t>Link utilization</a:t>
            </a:r>
            <a:r>
              <a:rPr lang="en-US" altLang="en-US"/>
              <a:t> = throughput of the link / link rate</a:t>
            </a:r>
          </a:p>
          <a:p>
            <a:r>
              <a:rPr lang="en-US" altLang="en-US"/>
              <a:t>Bit rate units: 1Kbps = 10</a:t>
            </a:r>
            <a:r>
              <a:rPr lang="en-US" altLang="en-US" baseline="30000"/>
              <a:t>3</a:t>
            </a:r>
            <a:r>
              <a:rPr lang="en-US" altLang="en-US"/>
              <a:t>bps, 1Mbps = 10</a:t>
            </a:r>
            <a:r>
              <a:rPr lang="en-US" altLang="en-US" baseline="30000"/>
              <a:t>6</a:t>
            </a:r>
            <a:r>
              <a:rPr lang="en-US" altLang="en-US"/>
              <a:t>bps, 1 Gbps = 10</a:t>
            </a:r>
            <a:r>
              <a:rPr lang="en-US" altLang="en-US" baseline="30000"/>
              <a:t>9</a:t>
            </a:r>
            <a:r>
              <a:rPr lang="en-US" altLang="en-US"/>
              <a:t>bps </a:t>
            </a:r>
            <a:r>
              <a:rPr lang="en-US" altLang="en-US" sz="2000"/>
              <a:t>[For memory: 1 Kbyte = 2</a:t>
            </a:r>
            <a:r>
              <a:rPr lang="en-US" altLang="en-US" sz="2000" baseline="30000"/>
              <a:t>10</a:t>
            </a:r>
            <a:r>
              <a:rPr lang="en-US" altLang="en-US" sz="2000"/>
              <a:t> bytes = 1024 bytes]</a:t>
            </a:r>
          </a:p>
          <a:p>
            <a:pPr lvl="1"/>
            <a:r>
              <a:rPr lang="en-US" altLang="en-US"/>
              <a:t>Some rates are expressed in packets per second (pps) </a:t>
            </a:r>
            <a:r>
              <a:rPr lang="en-US" altLang="en-US">
                <a:sym typeface="Wingdings" pitchFamily="2" charset="2"/>
              </a:rPr>
              <a:t> relevant for routers/switches where the bottleneck is the header processing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467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09A36C-B235-4724-99A3-1A1FE0ABD95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158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Throughput: Fluctuations</a:t>
            </a:r>
          </a:p>
        </p:txBody>
      </p:sp>
      <p:sp>
        <p:nvSpPr>
          <p:cNvPr id="115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162800" cy="533400"/>
          </a:xfrm>
        </p:spPr>
        <p:txBody>
          <a:bodyPr>
            <a:normAutofit lnSpcReduction="10000"/>
          </a:bodyPr>
          <a:lstStyle/>
          <a:p>
            <a:r>
              <a:rPr lang="en-US" altLang="en-US"/>
              <a:t>Throughput may vary over time</a:t>
            </a:r>
          </a:p>
        </p:txBody>
      </p:sp>
      <p:sp>
        <p:nvSpPr>
          <p:cNvPr id="1158148" name="Line 4"/>
          <p:cNvSpPr>
            <a:spLocks noChangeShapeType="1"/>
          </p:cNvSpPr>
          <p:nvPr/>
        </p:nvSpPr>
        <p:spPr bwMode="auto">
          <a:xfrm flipV="1">
            <a:off x="990600" y="2209800"/>
            <a:ext cx="0" cy="3733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49" name="Line 5"/>
          <p:cNvSpPr>
            <a:spLocks noChangeShapeType="1"/>
          </p:cNvSpPr>
          <p:nvPr/>
        </p:nvSpPr>
        <p:spPr bwMode="auto">
          <a:xfrm>
            <a:off x="990600" y="5943600"/>
            <a:ext cx="7696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0" name="Freeform 6"/>
          <p:cNvSpPr>
            <a:spLocks/>
          </p:cNvSpPr>
          <p:nvPr/>
        </p:nvSpPr>
        <p:spPr bwMode="auto">
          <a:xfrm>
            <a:off x="990600" y="2997200"/>
            <a:ext cx="7391400" cy="2590800"/>
          </a:xfrm>
          <a:custGeom>
            <a:avLst/>
            <a:gdLst>
              <a:gd name="T0" fmla="*/ 0 w 4656"/>
              <a:gd name="T1" fmla="*/ 320 h 1632"/>
              <a:gd name="T2" fmla="*/ 144 w 4656"/>
              <a:gd name="T3" fmla="*/ 320 h 1632"/>
              <a:gd name="T4" fmla="*/ 384 w 4656"/>
              <a:gd name="T5" fmla="*/ 224 h 1632"/>
              <a:gd name="T6" fmla="*/ 672 w 4656"/>
              <a:gd name="T7" fmla="*/ 32 h 1632"/>
              <a:gd name="T8" fmla="*/ 816 w 4656"/>
              <a:gd name="T9" fmla="*/ 32 h 1632"/>
              <a:gd name="T10" fmla="*/ 1056 w 4656"/>
              <a:gd name="T11" fmla="*/ 80 h 1632"/>
              <a:gd name="T12" fmla="*/ 1248 w 4656"/>
              <a:gd name="T13" fmla="*/ 272 h 1632"/>
              <a:gd name="T14" fmla="*/ 1584 w 4656"/>
              <a:gd name="T15" fmla="*/ 608 h 1632"/>
              <a:gd name="T16" fmla="*/ 1728 w 4656"/>
              <a:gd name="T17" fmla="*/ 944 h 1632"/>
              <a:gd name="T18" fmla="*/ 2064 w 4656"/>
              <a:gd name="T19" fmla="*/ 1184 h 1632"/>
              <a:gd name="T20" fmla="*/ 2256 w 4656"/>
              <a:gd name="T21" fmla="*/ 1280 h 1632"/>
              <a:gd name="T22" fmla="*/ 2496 w 4656"/>
              <a:gd name="T23" fmla="*/ 1088 h 1632"/>
              <a:gd name="T24" fmla="*/ 2784 w 4656"/>
              <a:gd name="T25" fmla="*/ 560 h 1632"/>
              <a:gd name="T26" fmla="*/ 2832 w 4656"/>
              <a:gd name="T27" fmla="*/ 416 h 1632"/>
              <a:gd name="T28" fmla="*/ 3072 w 4656"/>
              <a:gd name="T29" fmla="*/ 368 h 1632"/>
              <a:gd name="T30" fmla="*/ 3264 w 4656"/>
              <a:gd name="T31" fmla="*/ 656 h 1632"/>
              <a:gd name="T32" fmla="*/ 3504 w 4656"/>
              <a:gd name="T33" fmla="*/ 992 h 1632"/>
              <a:gd name="T34" fmla="*/ 3936 w 4656"/>
              <a:gd name="T35" fmla="*/ 80 h 1632"/>
              <a:gd name="T36" fmla="*/ 4224 w 4656"/>
              <a:gd name="T37" fmla="*/ 512 h 1632"/>
              <a:gd name="T38" fmla="*/ 4416 w 4656"/>
              <a:gd name="T39" fmla="*/ 1472 h 1632"/>
              <a:gd name="T40" fmla="*/ 4608 w 4656"/>
              <a:gd name="T41" fmla="*/ 1472 h 1632"/>
              <a:gd name="T42" fmla="*/ 4656 w 4656"/>
              <a:gd name="T43" fmla="*/ 1424 h 16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4656" h="1632">
                <a:moveTo>
                  <a:pt x="0" y="320"/>
                </a:moveTo>
                <a:cubicBezTo>
                  <a:pt x="40" y="328"/>
                  <a:pt x="80" y="336"/>
                  <a:pt x="144" y="320"/>
                </a:cubicBezTo>
                <a:cubicBezTo>
                  <a:pt x="208" y="304"/>
                  <a:pt x="296" y="272"/>
                  <a:pt x="384" y="224"/>
                </a:cubicBezTo>
                <a:cubicBezTo>
                  <a:pt x="472" y="176"/>
                  <a:pt x="600" y="64"/>
                  <a:pt x="672" y="32"/>
                </a:cubicBezTo>
                <a:cubicBezTo>
                  <a:pt x="744" y="0"/>
                  <a:pt x="752" y="24"/>
                  <a:pt x="816" y="32"/>
                </a:cubicBezTo>
                <a:cubicBezTo>
                  <a:pt x="880" y="40"/>
                  <a:pt x="984" y="40"/>
                  <a:pt x="1056" y="80"/>
                </a:cubicBezTo>
                <a:cubicBezTo>
                  <a:pt x="1128" y="120"/>
                  <a:pt x="1160" y="184"/>
                  <a:pt x="1248" y="272"/>
                </a:cubicBezTo>
                <a:cubicBezTo>
                  <a:pt x="1336" y="360"/>
                  <a:pt x="1504" y="496"/>
                  <a:pt x="1584" y="608"/>
                </a:cubicBezTo>
                <a:cubicBezTo>
                  <a:pt x="1664" y="720"/>
                  <a:pt x="1648" y="848"/>
                  <a:pt x="1728" y="944"/>
                </a:cubicBezTo>
                <a:cubicBezTo>
                  <a:pt x="1808" y="1040"/>
                  <a:pt x="1976" y="1128"/>
                  <a:pt x="2064" y="1184"/>
                </a:cubicBezTo>
                <a:cubicBezTo>
                  <a:pt x="2152" y="1240"/>
                  <a:pt x="2184" y="1296"/>
                  <a:pt x="2256" y="1280"/>
                </a:cubicBezTo>
                <a:cubicBezTo>
                  <a:pt x="2328" y="1264"/>
                  <a:pt x="2408" y="1208"/>
                  <a:pt x="2496" y="1088"/>
                </a:cubicBezTo>
                <a:cubicBezTo>
                  <a:pt x="2584" y="968"/>
                  <a:pt x="2728" y="672"/>
                  <a:pt x="2784" y="560"/>
                </a:cubicBezTo>
                <a:cubicBezTo>
                  <a:pt x="2840" y="448"/>
                  <a:pt x="2784" y="448"/>
                  <a:pt x="2832" y="416"/>
                </a:cubicBezTo>
                <a:cubicBezTo>
                  <a:pt x="2880" y="384"/>
                  <a:pt x="3000" y="328"/>
                  <a:pt x="3072" y="368"/>
                </a:cubicBezTo>
                <a:cubicBezTo>
                  <a:pt x="3144" y="408"/>
                  <a:pt x="3192" y="552"/>
                  <a:pt x="3264" y="656"/>
                </a:cubicBezTo>
                <a:cubicBezTo>
                  <a:pt x="3336" y="760"/>
                  <a:pt x="3392" y="1088"/>
                  <a:pt x="3504" y="992"/>
                </a:cubicBezTo>
                <a:cubicBezTo>
                  <a:pt x="3616" y="896"/>
                  <a:pt x="3816" y="160"/>
                  <a:pt x="3936" y="80"/>
                </a:cubicBezTo>
                <a:cubicBezTo>
                  <a:pt x="4056" y="0"/>
                  <a:pt x="4144" y="280"/>
                  <a:pt x="4224" y="512"/>
                </a:cubicBezTo>
                <a:cubicBezTo>
                  <a:pt x="4304" y="744"/>
                  <a:pt x="4352" y="1312"/>
                  <a:pt x="4416" y="1472"/>
                </a:cubicBezTo>
                <a:cubicBezTo>
                  <a:pt x="4480" y="1632"/>
                  <a:pt x="4568" y="1480"/>
                  <a:pt x="4608" y="1472"/>
                </a:cubicBezTo>
                <a:cubicBezTo>
                  <a:pt x="4648" y="1464"/>
                  <a:pt x="4652" y="1444"/>
                  <a:pt x="4656" y="1424"/>
                </a:cubicBez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1" name="Line 7"/>
          <p:cNvSpPr>
            <a:spLocks noChangeShapeType="1"/>
          </p:cNvSpPr>
          <p:nvPr/>
        </p:nvSpPr>
        <p:spPr bwMode="auto">
          <a:xfrm>
            <a:off x="990600" y="5486400"/>
            <a:ext cx="7620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2" name="Line 8"/>
          <p:cNvSpPr>
            <a:spLocks noChangeShapeType="1"/>
          </p:cNvSpPr>
          <p:nvPr/>
        </p:nvSpPr>
        <p:spPr bwMode="auto">
          <a:xfrm>
            <a:off x="990600" y="3048000"/>
            <a:ext cx="7620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3" name="Text Box 9"/>
          <p:cNvSpPr txBox="1">
            <a:spLocks noChangeArrowheads="1"/>
          </p:cNvSpPr>
          <p:nvPr/>
        </p:nvSpPr>
        <p:spPr bwMode="auto">
          <a:xfrm>
            <a:off x="381000" y="28368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max</a:t>
            </a:r>
          </a:p>
        </p:txBody>
      </p:sp>
      <p:sp>
        <p:nvSpPr>
          <p:cNvPr id="1158154" name="Text Box 10"/>
          <p:cNvSpPr txBox="1">
            <a:spLocks noChangeArrowheads="1"/>
          </p:cNvSpPr>
          <p:nvPr/>
        </p:nvSpPr>
        <p:spPr bwMode="auto">
          <a:xfrm>
            <a:off x="381000" y="5351463"/>
            <a:ext cx="5492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min</a:t>
            </a:r>
          </a:p>
        </p:txBody>
      </p:sp>
      <p:sp>
        <p:nvSpPr>
          <p:cNvPr id="1158155" name="Line 11"/>
          <p:cNvSpPr>
            <a:spLocks noChangeShapeType="1"/>
          </p:cNvSpPr>
          <p:nvPr/>
        </p:nvSpPr>
        <p:spPr bwMode="auto">
          <a:xfrm>
            <a:off x="990600" y="4343400"/>
            <a:ext cx="76200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58156" name="Text Box 12"/>
          <p:cNvSpPr txBox="1">
            <a:spLocks noChangeArrowheads="1"/>
          </p:cNvSpPr>
          <p:nvPr/>
        </p:nvSpPr>
        <p:spPr bwMode="auto">
          <a:xfrm>
            <a:off x="228600" y="4114800"/>
            <a:ext cx="7524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mean</a:t>
            </a:r>
          </a:p>
        </p:txBody>
      </p:sp>
      <p:sp>
        <p:nvSpPr>
          <p:cNvPr id="1158157" name="Text Box 13"/>
          <p:cNvSpPr txBox="1">
            <a:spLocks noChangeArrowheads="1"/>
          </p:cNvSpPr>
          <p:nvPr/>
        </p:nvSpPr>
        <p:spPr bwMode="auto">
          <a:xfrm>
            <a:off x="457200" y="1905000"/>
            <a:ext cx="1349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Throughput</a:t>
            </a:r>
          </a:p>
        </p:txBody>
      </p:sp>
      <p:sp>
        <p:nvSpPr>
          <p:cNvPr id="1158158" name="Text Box 14"/>
          <p:cNvSpPr txBox="1">
            <a:spLocks noChangeArrowheads="1"/>
          </p:cNvSpPr>
          <p:nvPr/>
        </p:nvSpPr>
        <p:spPr bwMode="auto">
          <a:xfrm>
            <a:off x="8302625" y="5943600"/>
            <a:ext cx="688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00991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7BFFBC-A896-4586-8905-9DBE63C72423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1159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Delay</a:t>
            </a:r>
          </a:p>
        </p:txBody>
      </p:sp>
      <p:sp>
        <p:nvSpPr>
          <p:cNvPr id="1159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>
                <a:solidFill>
                  <a:schemeClr val="accent1"/>
                </a:solidFill>
              </a:rPr>
              <a:t>Delay (Latency)</a:t>
            </a:r>
            <a:r>
              <a:rPr lang="en-US" altLang="en-US"/>
              <a:t> of bit (packet, file) from A to B</a:t>
            </a:r>
          </a:p>
          <a:p>
            <a:pPr lvl="1"/>
            <a:r>
              <a:rPr lang="en-US" altLang="en-US"/>
              <a:t>The time required for bit (packet, file) to go from A to B</a:t>
            </a:r>
          </a:p>
          <a:p>
            <a:r>
              <a:rPr lang="en-US" altLang="en-US">
                <a:solidFill>
                  <a:schemeClr val="accent1"/>
                </a:solidFill>
              </a:rPr>
              <a:t>Jitter</a:t>
            </a:r>
          </a:p>
          <a:p>
            <a:pPr lvl="1"/>
            <a:r>
              <a:rPr lang="en-US" altLang="en-US"/>
              <a:t>Variability in delay</a:t>
            </a:r>
          </a:p>
          <a:p>
            <a:r>
              <a:rPr lang="en-US" altLang="en-US">
                <a:solidFill>
                  <a:schemeClr val="accent1"/>
                </a:solidFill>
              </a:rPr>
              <a:t>Round-Trip Time (RTT)</a:t>
            </a:r>
          </a:p>
          <a:p>
            <a:pPr lvl="1"/>
            <a:r>
              <a:rPr lang="en-US" altLang="en-US"/>
              <a:t>Two-way delay from sender to receiver and back</a:t>
            </a:r>
          </a:p>
          <a:p>
            <a:r>
              <a:rPr lang="en-US" altLang="en-US">
                <a:solidFill>
                  <a:schemeClr val="accent1"/>
                </a:solidFill>
              </a:rPr>
              <a:t>Bandwidth-Delay product</a:t>
            </a:r>
          </a:p>
          <a:p>
            <a:pPr lvl="1"/>
            <a:r>
              <a:rPr lang="en-US" altLang="en-US"/>
              <a:t>Product of bandwidth and delay </a:t>
            </a:r>
            <a:r>
              <a:rPr lang="en-US" altLang="en-US">
                <a:sym typeface="Wingdings" pitchFamily="2" charset="2"/>
              </a:rPr>
              <a:t> “storage” capacity of network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853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43CC5C-667E-4528-91C4-590308DDB0B3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1160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Delay: Illustration 1</a:t>
            </a:r>
          </a:p>
        </p:txBody>
      </p:sp>
      <p:sp>
        <p:nvSpPr>
          <p:cNvPr id="1160196" name="Line 4"/>
          <p:cNvSpPr>
            <a:spLocks noChangeShapeType="1"/>
          </p:cNvSpPr>
          <p:nvPr/>
        </p:nvSpPr>
        <p:spPr bwMode="auto">
          <a:xfrm flipV="1">
            <a:off x="762000" y="25527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197" name="Line 5"/>
          <p:cNvSpPr>
            <a:spLocks noChangeShapeType="1"/>
          </p:cNvSpPr>
          <p:nvPr/>
        </p:nvSpPr>
        <p:spPr bwMode="auto">
          <a:xfrm>
            <a:off x="762000" y="59055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0" name="Freeform 8"/>
          <p:cNvSpPr>
            <a:spLocks/>
          </p:cNvSpPr>
          <p:nvPr/>
        </p:nvSpPr>
        <p:spPr bwMode="auto">
          <a:xfrm>
            <a:off x="2057400" y="5676900"/>
            <a:ext cx="762000" cy="228600"/>
          </a:xfrm>
          <a:custGeom>
            <a:avLst/>
            <a:gdLst>
              <a:gd name="T0" fmla="*/ 0 w 480"/>
              <a:gd name="T1" fmla="*/ 144 h 144"/>
              <a:gd name="T2" fmla="*/ 0 w 480"/>
              <a:gd name="T3" fmla="*/ 0 h 144"/>
              <a:gd name="T4" fmla="*/ 480 w 480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0" h="144">
                <a:moveTo>
                  <a:pt x="0" y="144"/>
                </a:moveTo>
                <a:lnTo>
                  <a:pt x="0" y="0"/>
                </a:lnTo>
                <a:lnTo>
                  <a:pt x="48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1" name="Freeform 9"/>
          <p:cNvSpPr>
            <a:spLocks/>
          </p:cNvSpPr>
          <p:nvPr/>
        </p:nvSpPr>
        <p:spPr bwMode="auto">
          <a:xfrm>
            <a:off x="2819400" y="5448300"/>
            <a:ext cx="609600" cy="228600"/>
          </a:xfrm>
          <a:custGeom>
            <a:avLst/>
            <a:gdLst>
              <a:gd name="T0" fmla="*/ 0 w 480"/>
              <a:gd name="T1" fmla="*/ 144 h 144"/>
              <a:gd name="T2" fmla="*/ 0 w 480"/>
              <a:gd name="T3" fmla="*/ 0 h 144"/>
              <a:gd name="T4" fmla="*/ 480 w 480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0" h="144">
                <a:moveTo>
                  <a:pt x="0" y="144"/>
                </a:moveTo>
                <a:lnTo>
                  <a:pt x="0" y="0"/>
                </a:lnTo>
                <a:lnTo>
                  <a:pt x="48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2" name="Freeform 10"/>
          <p:cNvSpPr>
            <a:spLocks/>
          </p:cNvSpPr>
          <p:nvPr/>
        </p:nvSpPr>
        <p:spPr bwMode="auto">
          <a:xfrm>
            <a:off x="3429000" y="3848100"/>
            <a:ext cx="3962400" cy="1600200"/>
          </a:xfrm>
          <a:custGeom>
            <a:avLst/>
            <a:gdLst>
              <a:gd name="T0" fmla="*/ 0 w 2496"/>
              <a:gd name="T1" fmla="*/ 1008 h 1008"/>
              <a:gd name="T2" fmla="*/ 0 w 2496"/>
              <a:gd name="T3" fmla="*/ 768 h 1008"/>
              <a:gd name="T4" fmla="*/ 528 w 2496"/>
              <a:gd name="T5" fmla="*/ 768 h 1008"/>
              <a:gd name="T6" fmla="*/ 528 w 2496"/>
              <a:gd name="T7" fmla="*/ 672 h 1008"/>
              <a:gd name="T8" fmla="*/ 960 w 2496"/>
              <a:gd name="T9" fmla="*/ 672 h 1008"/>
              <a:gd name="T10" fmla="*/ 960 w 2496"/>
              <a:gd name="T11" fmla="*/ 528 h 1008"/>
              <a:gd name="T12" fmla="*/ 1248 w 2496"/>
              <a:gd name="T13" fmla="*/ 528 h 1008"/>
              <a:gd name="T14" fmla="*/ 1248 w 2496"/>
              <a:gd name="T15" fmla="*/ 336 h 1008"/>
              <a:gd name="T16" fmla="*/ 1680 w 2496"/>
              <a:gd name="T17" fmla="*/ 336 h 1008"/>
              <a:gd name="T18" fmla="*/ 1680 w 2496"/>
              <a:gd name="T19" fmla="*/ 192 h 1008"/>
              <a:gd name="T20" fmla="*/ 2016 w 2496"/>
              <a:gd name="T21" fmla="*/ 192 h 1008"/>
              <a:gd name="T22" fmla="*/ 2016 w 2496"/>
              <a:gd name="T23" fmla="*/ 0 h 1008"/>
              <a:gd name="T24" fmla="*/ 2496 w 2496"/>
              <a:gd name="T25" fmla="*/ 0 h 10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496" h="1008">
                <a:moveTo>
                  <a:pt x="0" y="1008"/>
                </a:moveTo>
                <a:lnTo>
                  <a:pt x="0" y="768"/>
                </a:lnTo>
                <a:lnTo>
                  <a:pt x="528" y="768"/>
                </a:lnTo>
                <a:lnTo>
                  <a:pt x="528" y="672"/>
                </a:lnTo>
                <a:lnTo>
                  <a:pt x="960" y="672"/>
                </a:lnTo>
                <a:lnTo>
                  <a:pt x="960" y="528"/>
                </a:lnTo>
                <a:lnTo>
                  <a:pt x="1248" y="528"/>
                </a:lnTo>
                <a:lnTo>
                  <a:pt x="1248" y="336"/>
                </a:lnTo>
                <a:lnTo>
                  <a:pt x="1680" y="336"/>
                </a:lnTo>
                <a:lnTo>
                  <a:pt x="1680" y="192"/>
                </a:lnTo>
                <a:lnTo>
                  <a:pt x="2016" y="192"/>
                </a:lnTo>
                <a:lnTo>
                  <a:pt x="2016" y="0"/>
                </a:lnTo>
                <a:lnTo>
                  <a:pt x="2496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3" name="Freeform 11"/>
          <p:cNvSpPr>
            <a:spLocks/>
          </p:cNvSpPr>
          <p:nvPr/>
        </p:nvSpPr>
        <p:spPr bwMode="auto">
          <a:xfrm>
            <a:off x="1219200" y="3009900"/>
            <a:ext cx="5791200" cy="2895600"/>
          </a:xfrm>
          <a:custGeom>
            <a:avLst/>
            <a:gdLst>
              <a:gd name="T0" fmla="*/ 0 w 3648"/>
              <a:gd name="T1" fmla="*/ 1824 h 1824"/>
              <a:gd name="T2" fmla="*/ 0 w 3648"/>
              <a:gd name="T3" fmla="*/ 1632 h 1824"/>
              <a:gd name="T4" fmla="*/ 384 w 3648"/>
              <a:gd name="T5" fmla="*/ 1632 h 1824"/>
              <a:gd name="T6" fmla="*/ 384 w 3648"/>
              <a:gd name="T7" fmla="*/ 1488 h 1824"/>
              <a:gd name="T8" fmla="*/ 576 w 3648"/>
              <a:gd name="T9" fmla="*/ 1488 h 1824"/>
              <a:gd name="T10" fmla="*/ 576 w 3648"/>
              <a:gd name="T11" fmla="*/ 1344 h 1824"/>
              <a:gd name="T12" fmla="*/ 816 w 3648"/>
              <a:gd name="T13" fmla="*/ 1344 h 1824"/>
              <a:gd name="T14" fmla="*/ 816 w 3648"/>
              <a:gd name="T15" fmla="*/ 1200 h 1824"/>
              <a:gd name="T16" fmla="*/ 1152 w 3648"/>
              <a:gd name="T17" fmla="*/ 1200 h 1824"/>
              <a:gd name="T18" fmla="*/ 1152 w 3648"/>
              <a:gd name="T19" fmla="*/ 1056 h 1824"/>
              <a:gd name="T20" fmla="*/ 1584 w 3648"/>
              <a:gd name="T21" fmla="*/ 1056 h 1824"/>
              <a:gd name="T22" fmla="*/ 1584 w 3648"/>
              <a:gd name="T23" fmla="*/ 912 h 1824"/>
              <a:gd name="T24" fmla="*/ 1776 w 3648"/>
              <a:gd name="T25" fmla="*/ 912 h 1824"/>
              <a:gd name="T26" fmla="*/ 1776 w 3648"/>
              <a:gd name="T27" fmla="*/ 768 h 1824"/>
              <a:gd name="T28" fmla="*/ 1968 w 3648"/>
              <a:gd name="T29" fmla="*/ 768 h 1824"/>
              <a:gd name="T30" fmla="*/ 1968 w 3648"/>
              <a:gd name="T31" fmla="*/ 624 h 1824"/>
              <a:gd name="T32" fmla="*/ 2448 w 3648"/>
              <a:gd name="T33" fmla="*/ 624 h 1824"/>
              <a:gd name="T34" fmla="*/ 2448 w 3648"/>
              <a:gd name="T35" fmla="*/ 432 h 1824"/>
              <a:gd name="T36" fmla="*/ 2640 w 3648"/>
              <a:gd name="T37" fmla="*/ 432 h 1824"/>
              <a:gd name="T38" fmla="*/ 2640 w 3648"/>
              <a:gd name="T39" fmla="*/ 240 h 1824"/>
              <a:gd name="T40" fmla="*/ 2976 w 3648"/>
              <a:gd name="T41" fmla="*/ 240 h 1824"/>
              <a:gd name="T42" fmla="*/ 2976 w 3648"/>
              <a:gd name="T43" fmla="*/ 144 h 1824"/>
              <a:gd name="T44" fmla="*/ 3312 w 3648"/>
              <a:gd name="T45" fmla="*/ 144 h 1824"/>
              <a:gd name="T46" fmla="*/ 3312 w 3648"/>
              <a:gd name="T47" fmla="*/ 0 h 1824"/>
              <a:gd name="T48" fmla="*/ 3648 w 3648"/>
              <a:gd name="T49" fmla="*/ 0 h 18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648" h="1824">
                <a:moveTo>
                  <a:pt x="0" y="1824"/>
                </a:moveTo>
                <a:lnTo>
                  <a:pt x="0" y="1632"/>
                </a:lnTo>
                <a:lnTo>
                  <a:pt x="384" y="1632"/>
                </a:lnTo>
                <a:lnTo>
                  <a:pt x="384" y="1488"/>
                </a:lnTo>
                <a:lnTo>
                  <a:pt x="576" y="1488"/>
                </a:lnTo>
                <a:lnTo>
                  <a:pt x="576" y="1344"/>
                </a:lnTo>
                <a:lnTo>
                  <a:pt x="816" y="1344"/>
                </a:lnTo>
                <a:lnTo>
                  <a:pt x="816" y="1200"/>
                </a:lnTo>
                <a:lnTo>
                  <a:pt x="1152" y="1200"/>
                </a:lnTo>
                <a:lnTo>
                  <a:pt x="1152" y="1056"/>
                </a:lnTo>
                <a:lnTo>
                  <a:pt x="1584" y="1056"/>
                </a:lnTo>
                <a:lnTo>
                  <a:pt x="1584" y="912"/>
                </a:lnTo>
                <a:lnTo>
                  <a:pt x="1776" y="912"/>
                </a:lnTo>
                <a:lnTo>
                  <a:pt x="1776" y="768"/>
                </a:lnTo>
                <a:lnTo>
                  <a:pt x="1968" y="768"/>
                </a:lnTo>
                <a:lnTo>
                  <a:pt x="1968" y="624"/>
                </a:lnTo>
                <a:lnTo>
                  <a:pt x="2448" y="624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40"/>
                </a:lnTo>
                <a:lnTo>
                  <a:pt x="2976" y="240"/>
                </a:lnTo>
                <a:lnTo>
                  <a:pt x="2976" y="144"/>
                </a:lnTo>
                <a:lnTo>
                  <a:pt x="3312" y="144"/>
                </a:lnTo>
                <a:lnTo>
                  <a:pt x="3312" y="0"/>
                </a:lnTo>
                <a:lnTo>
                  <a:pt x="3648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4" name="Text Box 12"/>
          <p:cNvSpPr txBox="1">
            <a:spLocks noChangeArrowheads="1"/>
          </p:cNvSpPr>
          <p:nvPr/>
        </p:nvSpPr>
        <p:spPr bwMode="auto">
          <a:xfrm>
            <a:off x="6843713" y="4017963"/>
            <a:ext cx="1120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at point 2</a:t>
            </a:r>
          </a:p>
        </p:txBody>
      </p:sp>
      <p:sp>
        <p:nvSpPr>
          <p:cNvPr id="1160205" name="Text Box 13"/>
          <p:cNvSpPr txBox="1">
            <a:spLocks noChangeArrowheads="1"/>
          </p:cNvSpPr>
          <p:nvPr/>
        </p:nvSpPr>
        <p:spPr bwMode="auto">
          <a:xfrm>
            <a:off x="2667000" y="4094163"/>
            <a:ext cx="1120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at point 1</a:t>
            </a:r>
          </a:p>
        </p:txBody>
      </p:sp>
      <p:sp>
        <p:nvSpPr>
          <p:cNvPr id="1160207" name="Line 15"/>
          <p:cNvSpPr>
            <a:spLocks noChangeShapeType="1"/>
          </p:cNvSpPr>
          <p:nvPr/>
        </p:nvSpPr>
        <p:spPr bwMode="auto">
          <a:xfrm>
            <a:off x="2514600" y="50673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08" name="Text Box 16"/>
          <p:cNvSpPr txBox="1">
            <a:spLocks noChangeArrowheads="1"/>
          </p:cNvSpPr>
          <p:nvPr/>
        </p:nvSpPr>
        <p:spPr bwMode="auto">
          <a:xfrm>
            <a:off x="900113" y="25146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sp>
        <p:nvSpPr>
          <p:cNvPr id="1160209" name="Text Box 17"/>
          <p:cNvSpPr txBox="1">
            <a:spLocks noChangeArrowheads="1"/>
          </p:cNvSpPr>
          <p:nvPr/>
        </p:nvSpPr>
        <p:spPr bwMode="auto">
          <a:xfrm>
            <a:off x="3719513" y="5334000"/>
            <a:ext cx="765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Delay</a:t>
            </a:r>
          </a:p>
        </p:txBody>
      </p:sp>
      <p:sp>
        <p:nvSpPr>
          <p:cNvPr id="1160210" name="Freeform 18"/>
          <p:cNvSpPr>
            <a:spLocks/>
          </p:cNvSpPr>
          <p:nvPr/>
        </p:nvSpPr>
        <p:spPr bwMode="auto">
          <a:xfrm>
            <a:off x="2971800" y="5067300"/>
            <a:ext cx="685800" cy="457200"/>
          </a:xfrm>
          <a:custGeom>
            <a:avLst/>
            <a:gdLst>
              <a:gd name="T0" fmla="*/ 432 w 432"/>
              <a:gd name="T1" fmla="*/ 288 h 288"/>
              <a:gd name="T2" fmla="*/ 0 w 432"/>
              <a:gd name="T3" fmla="*/ 288 h 288"/>
              <a:gd name="T4" fmla="*/ 0 w 432"/>
              <a:gd name="T5" fmla="*/ 0 h 2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" h="288">
                <a:moveTo>
                  <a:pt x="432" y="288"/>
                </a:moveTo>
                <a:lnTo>
                  <a:pt x="0" y="288"/>
                </a:lnTo>
                <a:lnTo>
                  <a:pt x="0" y="0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grpSp>
        <p:nvGrpSpPr>
          <p:cNvPr id="1160213" name="Group 21"/>
          <p:cNvGrpSpPr>
            <a:grpSpLocks/>
          </p:cNvGrpSpPr>
          <p:nvPr/>
        </p:nvGrpSpPr>
        <p:grpSpPr bwMode="auto">
          <a:xfrm>
            <a:off x="5334000" y="1676400"/>
            <a:ext cx="1524000" cy="838200"/>
            <a:chOff x="1444" y="1997"/>
            <a:chExt cx="3020" cy="1939"/>
          </a:xfrm>
        </p:grpSpPr>
        <p:sp>
          <p:nvSpPr>
            <p:cNvPr id="1160214" name="Oval 22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15" name="Oval 23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16" name="Oval 24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17" name="Oval 25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18" name="Oval 26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19" name="Oval 27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20" name="Oval 28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0221" name="Freeform 29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60222" name="Text Box 30"/>
          <p:cNvSpPr txBox="1">
            <a:spLocks noChangeArrowheads="1"/>
          </p:cNvSpPr>
          <p:nvPr/>
        </p:nvSpPr>
        <p:spPr bwMode="auto">
          <a:xfrm>
            <a:off x="4114800" y="23304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60223" name="Group 31"/>
          <p:cNvGrpSpPr>
            <a:grpSpLocks/>
          </p:cNvGrpSpPr>
          <p:nvPr/>
        </p:nvGrpSpPr>
        <p:grpSpPr bwMode="auto">
          <a:xfrm>
            <a:off x="4267200" y="1743075"/>
            <a:ext cx="609600" cy="587375"/>
            <a:chOff x="912" y="2152"/>
            <a:chExt cx="432" cy="392"/>
          </a:xfrm>
        </p:grpSpPr>
        <p:sp>
          <p:nvSpPr>
            <p:cNvPr id="1160224" name="AutoShape 32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5" name="AutoShape 33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6" name="Rectangle 34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7" name="Rectangle 35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8" name="Rectangle 36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29" name="Freeform 37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0230" name="Text Box 38"/>
          <p:cNvSpPr txBox="1">
            <a:spLocks noChangeArrowheads="1"/>
          </p:cNvSpPr>
          <p:nvPr/>
        </p:nvSpPr>
        <p:spPr bwMode="auto">
          <a:xfrm>
            <a:off x="7086600" y="23304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60231" name="Group 39"/>
          <p:cNvGrpSpPr>
            <a:grpSpLocks/>
          </p:cNvGrpSpPr>
          <p:nvPr/>
        </p:nvGrpSpPr>
        <p:grpSpPr bwMode="auto">
          <a:xfrm>
            <a:off x="7239000" y="1743075"/>
            <a:ext cx="609600" cy="587375"/>
            <a:chOff x="912" y="2152"/>
            <a:chExt cx="432" cy="392"/>
          </a:xfrm>
        </p:grpSpPr>
        <p:sp>
          <p:nvSpPr>
            <p:cNvPr id="1160232" name="AutoShape 40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3" name="AutoShape 41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4" name="Rectangle 42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5" name="Rectangle 43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6" name="Rectangle 44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0237" name="Freeform 45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0238" name="Line 46"/>
          <p:cNvSpPr>
            <a:spLocks noChangeShapeType="1"/>
          </p:cNvSpPr>
          <p:nvPr/>
        </p:nvSpPr>
        <p:spPr bwMode="auto">
          <a:xfrm>
            <a:off x="48006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39" name="Line 47"/>
          <p:cNvSpPr>
            <a:spLocks noChangeShapeType="1"/>
          </p:cNvSpPr>
          <p:nvPr/>
        </p:nvSpPr>
        <p:spPr bwMode="auto">
          <a:xfrm>
            <a:off x="67818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40" name="Line 48"/>
          <p:cNvSpPr>
            <a:spLocks noChangeShapeType="1"/>
          </p:cNvSpPr>
          <p:nvPr/>
        </p:nvSpPr>
        <p:spPr bwMode="auto">
          <a:xfrm>
            <a:off x="5029200" y="18288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41" name="Text Box 49"/>
          <p:cNvSpPr txBox="1">
            <a:spLocks noChangeArrowheads="1"/>
          </p:cNvSpPr>
          <p:nvPr/>
        </p:nvSpPr>
        <p:spPr bwMode="auto">
          <a:xfrm>
            <a:off x="4862513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60242" name="Line 50"/>
          <p:cNvSpPr>
            <a:spLocks noChangeShapeType="1"/>
          </p:cNvSpPr>
          <p:nvPr/>
        </p:nvSpPr>
        <p:spPr bwMode="auto">
          <a:xfrm>
            <a:off x="7024688" y="18288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0243" name="Text Box 51"/>
          <p:cNvSpPr txBox="1">
            <a:spLocks noChangeArrowheads="1"/>
          </p:cNvSpPr>
          <p:nvPr/>
        </p:nvSpPr>
        <p:spPr bwMode="auto">
          <a:xfrm>
            <a:off x="6858000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60244" name="Text Box 52"/>
          <p:cNvSpPr txBox="1">
            <a:spLocks noChangeArrowheads="1"/>
          </p:cNvSpPr>
          <p:nvPr/>
        </p:nvSpPr>
        <p:spPr bwMode="auto">
          <a:xfrm>
            <a:off x="7616825" y="5884863"/>
            <a:ext cx="6127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91160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F2DCD1-D51F-4ED6-BCD5-EF147243B9B4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1162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Delay: Illustration 2</a:t>
            </a:r>
          </a:p>
        </p:txBody>
      </p:sp>
      <p:sp>
        <p:nvSpPr>
          <p:cNvPr id="1162244" name="Line 4"/>
          <p:cNvSpPr>
            <a:spLocks noChangeShapeType="1"/>
          </p:cNvSpPr>
          <p:nvPr/>
        </p:nvSpPr>
        <p:spPr bwMode="auto">
          <a:xfrm>
            <a:off x="762000" y="59436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grpSp>
        <p:nvGrpSpPr>
          <p:cNvPr id="1162255" name="Group 15"/>
          <p:cNvGrpSpPr>
            <a:grpSpLocks/>
          </p:cNvGrpSpPr>
          <p:nvPr/>
        </p:nvGrpSpPr>
        <p:grpSpPr bwMode="auto">
          <a:xfrm>
            <a:off x="5334000" y="1676400"/>
            <a:ext cx="1524000" cy="838200"/>
            <a:chOff x="1444" y="1997"/>
            <a:chExt cx="3020" cy="1939"/>
          </a:xfrm>
        </p:grpSpPr>
        <p:sp>
          <p:nvSpPr>
            <p:cNvPr id="1162256" name="Oval 16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57" name="Oval 17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58" name="Oval 18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59" name="Oval 19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0" name="Oval 20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1" name="Oval 21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2" name="Oval 22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62263" name="Freeform 23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62264" name="Text Box 24"/>
          <p:cNvSpPr txBox="1">
            <a:spLocks noChangeArrowheads="1"/>
          </p:cNvSpPr>
          <p:nvPr/>
        </p:nvSpPr>
        <p:spPr bwMode="auto">
          <a:xfrm>
            <a:off x="4114800" y="23304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62265" name="Group 25"/>
          <p:cNvGrpSpPr>
            <a:grpSpLocks/>
          </p:cNvGrpSpPr>
          <p:nvPr/>
        </p:nvGrpSpPr>
        <p:grpSpPr bwMode="auto">
          <a:xfrm>
            <a:off x="4267200" y="1743075"/>
            <a:ext cx="609600" cy="587375"/>
            <a:chOff x="912" y="2152"/>
            <a:chExt cx="432" cy="392"/>
          </a:xfrm>
        </p:grpSpPr>
        <p:sp>
          <p:nvSpPr>
            <p:cNvPr id="1162266" name="AutoShape 2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67" name="AutoShape 2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68" name="Rectangle 2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69" name="Rectangle 2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0" name="Rectangle 3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1" name="Freeform 3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2272" name="Text Box 32"/>
          <p:cNvSpPr txBox="1">
            <a:spLocks noChangeArrowheads="1"/>
          </p:cNvSpPr>
          <p:nvPr/>
        </p:nvSpPr>
        <p:spPr bwMode="auto">
          <a:xfrm>
            <a:off x="7086600" y="23304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62273" name="Group 33"/>
          <p:cNvGrpSpPr>
            <a:grpSpLocks/>
          </p:cNvGrpSpPr>
          <p:nvPr/>
        </p:nvGrpSpPr>
        <p:grpSpPr bwMode="auto">
          <a:xfrm>
            <a:off x="7239000" y="1743075"/>
            <a:ext cx="609600" cy="587375"/>
            <a:chOff x="912" y="2152"/>
            <a:chExt cx="432" cy="392"/>
          </a:xfrm>
        </p:grpSpPr>
        <p:sp>
          <p:nvSpPr>
            <p:cNvPr id="1162274" name="AutoShape 34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5" name="AutoShape 35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6" name="Rectangle 36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7" name="Rectangle 37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8" name="Rectangle 38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2279" name="Freeform 39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62280" name="Line 40"/>
          <p:cNvSpPr>
            <a:spLocks noChangeShapeType="1"/>
          </p:cNvSpPr>
          <p:nvPr/>
        </p:nvSpPr>
        <p:spPr bwMode="auto">
          <a:xfrm>
            <a:off x="48006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1" name="Line 41"/>
          <p:cNvSpPr>
            <a:spLocks noChangeShapeType="1"/>
          </p:cNvSpPr>
          <p:nvPr/>
        </p:nvSpPr>
        <p:spPr bwMode="auto">
          <a:xfrm>
            <a:off x="6781800" y="19812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2" name="Line 42"/>
          <p:cNvSpPr>
            <a:spLocks noChangeShapeType="1"/>
          </p:cNvSpPr>
          <p:nvPr/>
        </p:nvSpPr>
        <p:spPr bwMode="auto">
          <a:xfrm>
            <a:off x="5029200" y="18288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3" name="Text Box 43"/>
          <p:cNvSpPr txBox="1">
            <a:spLocks noChangeArrowheads="1"/>
          </p:cNvSpPr>
          <p:nvPr/>
        </p:nvSpPr>
        <p:spPr bwMode="auto">
          <a:xfrm>
            <a:off x="4862513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62284" name="Line 44"/>
          <p:cNvSpPr>
            <a:spLocks noChangeShapeType="1"/>
          </p:cNvSpPr>
          <p:nvPr/>
        </p:nvSpPr>
        <p:spPr bwMode="auto">
          <a:xfrm>
            <a:off x="7024688" y="18288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5" name="Text Box 45"/>
          <p:cNvSpPr txBox="1">
            <a:spLocks noChangeArrowheads="1"/>
          </p:cNvSpPr>
          <p:nvPr/>
        </p:nvSpPr>
        <p:spPr bwMode="auto">
          <a:xfrm>
            <a:off x="6858000" y="14859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62286" name="Text Box 46"/>
          <p:cNvSpPr txBox="1">
            <a:spLocks noChangeArrowheads="1"/>
          </p:cNvSpPr>
          <p:nvPr/>
        </p:nvSpPr>
        <p:spPr bwMode="auto">
          <a:xfrm>
            <a:off x="442913" y="5732463"/>
            <a:ext cx="3079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62287" name="Line 47"/>
          <p:cNvSpPr>
            <a:spLocks noChangeShapeType="1"/>
          </p:cNvSpPr>
          <p:nvPr/>
        </p:nvSpPr>
        <p:spPr bwMode="auto">
          <a:xfrm>
            <a:off x="762000" y="3810000"/>
            <a:ext cx="7391400" cy="0"/>
          </a:xfrm>
          <a:prstGeom prst="line">
            <a:avLst/>
          </a:prstGeom>
          <a:noFill/>
          <a:ln w="2540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88" name="Text Box 48"/>
          <p:cNvSpPr txBox="1">
            <a:spLocks noChangeArrowheads="1"/>
          </p:cNvSpPr>
          <p:nvPr/>
        </p:nvSpPr>
        <p:spPr bwMode="auto">
          <a:xfrm>
            <a:off x="442913" y="3581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62289" name="Text Box 49"/>
          <p:cNvSpPr txBox="1">
            <a:spLocks noChangeArrowheads="1"/>
          </p:cNvSpPr>
          <p:nvPr/>
        </p:nvSpPr>
        <p:spPr bwMode="auto">
          <a:xfrm>
            <a:off x="2652713" y="3294063"/>
            <a:ext cx="261937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Packet arrival times at 1</a:t>
            </a:r>
          </a:p>
        </p:txBody>
      </p:sp>
      <p:sp>
        <p:nvSpPr>
          <p:cNvPr id="1162291" name="Line 51"/>
          <p:cNvSpPr>
            <a:spLocks noChangeShapeType="1"/>
          </p:cNvSpPr>
          <p:nvPr/>
        </p:nvSpPr>
        <p:spPr bwMode="auto">
          <a:xfrm>
            <a:off x="1143000" y="3810000"/>
            <a:ext cx="5334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2" name="Line 52"/>
          <p:cNvSpPr>
            <a:spLocks noChangeShapeType="1"/>
          </p:cNvSpPr>
          <p:nvPr/>
        </p:nvSpPr>
        <p:spPr bwMode="auto">
          <a:xfrm>
            <a:off x="1600200" y="3810000"/>
            <a:ext cx="6858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3" name="Line 53"/>
          <p:cNvSpPr>
            <a:spLocks noChangeShapeType="1"/>
          </p:cNvSpPr>
          <p:nvPr/>
        </p:nvSpPr>
        <p:spPr bwMode="auto">
          <a:xfrm>
            <a:off x="2057400" y="3810000"/>
            <a:ext cx="5334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4" name="Line 54"/>
          <p:cNvSpPr>
            <a:spLocks noChangeShapeType="1"/>
          </p:cNvSpPr>
          <p:nvPr/>
        </p:nvSpPr>
        <p:spPr bwMode="auto">
          <a:xfrm>
            <a:off x="2895600" y="3810000"/>
            <a:ext cx="10668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5" name="Line 55"/>
          <p:cNvSpPr>
            <a:spLocks noChangeShapeType="1"/>
          </p:cNvSpPr>
          <p:nvPr/>
        </p:nvSpPr>
        <p:spPr bwMode="auto">
          <a:xfrm>
            <a:off x="3352800" y="3810000"/>
            <a:ext cx="8382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6" name="Line 56"/>
          <p:cNvSpPr>
            <a:spLocks noChangeShapeType="1"/>
          </p:cNvSpPr>
          <p:nvPr/>
        </p:nvSpPr>
        <p:spPr bwMode="auto">
          <a:xfrm>
            <a:off x="3733800" y="3810000"/>
            <a:ext cx="7620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7" name="Line 57"/>
          <p:cNvSpPr>
            <a:spLocks noChangeShapeType="1"/>
          </p:cNvSpPr>
          <p:nvPr/>
        </p:nvSpPr>
        <p:spPr bwMode="auto">
          <a:xfrm>
            <a:off x="4724400" y="3810000"/>
            <a:ext cx="12954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8" name="Line 58"/>
          <p:cNvSpPr>
            <a:spLocks noChangeShapeType="1"/>
          </p:cNvSpPr>
          <p:nvPr/>
        </p:nvSpPr>
        <p:spPr bwMode="auto">
          <a:xfrm>
            <a:off x="5181600" y="3810000"/>
            <a:ext cx="1066800" cy="213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299" name="Text Box 59"/>
          <p:cNvSpPr txBox="1">
            <a:spLocks noChangeArrowheads="1"/>
          </p:cNvSpPr>
          <p:nvPr/>
        </p:nvSpPr>
        <p:spPr bwMode="auto">
          <a:xfrm>
            <a:off x="2714625" y="6019800"/>
            <a:ext cx="2619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Packet arrival times at 2</a:t>
            </a:r>
          </a:p>
        </p:txBody>
      </p:sp>
      <p:sp>
        <p:nvSpPr>
          <p:cNvPr id="1162300" name="Freeform 60"/>
          <p:cNvSpPr>
            <a:spLocks/>
          </p:cNvSpPr>
          <p:nvPr/>
        </p:nvSpPr>
        <p:spPr bwMode="auto">
          <a:xfrm>
            <a:off x="5334000" y="6019800"/>
            <a:ext cx="304800" cy="228600"/>
          </a:xfrm>
          <a:custGeom>
            <a:avLst/>
            <a:gdLst>
              <a:gd name="T0" fmla="*/ 0 w 192"/>
              <a:gd name="T1" fmla="*/ 144 h 144"/>
              <a:gd name="T2" fmla="*/ 192 w 192"/>
              <a:gd name="T3" fmla="*/ 144 h 144"/>
              <a:gd name="T4" fmla="*/ 192 w 192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2" h="144">
                <a:moveTo>
                  <a:pt x="0" y="144"/>
                </a:moveTo>
                <a:lnTo>
                  <a:pt x="192" y="144"/>
                </a:lnTo>
                <a:lnTo>
                  <a:pt x="192" y="0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301" name="Freeform 61"/>
          <p:cNvSpPr>
            <a:spLocks/>
          </p:cNvSpPr>
          <p:nvPr/>
        </p:nvSpPr>
        <p:spPr bwMode="auto">
          <a:xfrm flipV="1">
            <a:off x="5257800" y="3505200"/>
            <a:ext cx="381000" cy="152400"/>
          </a:xfrm>
          <a:custGeom>
            <a:avLst/>
            <a:gdLst>
              <a:gd name="T0" fmla="*/ 0 w 192"/>
              <a:gd name="T1" fmla="*/ 144 h 144"/>
              <a:gd name="T2" fmla="*/ 192 w 192"/>
              <a:gd name="T3" fmla="*/ 144 h 144"/>
              <a:gd name="T4" fmla="*/ 192 w 192"/>
              <a:gd name="T5" fmla="*/ 0 h 1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2" h="144">
                <a:moveTo>
                  <a:pt x="0" y="144"/>
                </a:moveTo>
                <a:lnTo>
                  <a:pt x="192" y="144"/>
                </a:lnTo>
                <a:lnTo>
                  <a:pt x="192" y="0"/>
                </a:ln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62303" name="Line 63"/>
          <p:cNvSpPr>
            <a:spLocks noChangeShapeType="1"/>
          </p:cNvSpPr>
          <p:nvPr/>
        </p:nvSpPr>
        <p:spPr bwMode="auto">
          <a:xfrm>
            <a:off x="1143000" y="3810000"/>
            <a:ext cx="0" cy="2362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62304" name="Line 64"/>
          <p:cNvSpPr>
            <a:spLocks noChangeShapeType="1"/>
          </p:cNvSpPr>
          <p:nvPr/>
        </p:nvSpPr>
        <p:spPr bwMode="auto">
          <a:xfrm>
            <a:off x="1676400" y="57150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62305" name="Line 65"/>
          <p:cNvSpPr>
            <a:spLocks noChangeShapeType="1"/>
          </p:cNvSpPr>
          <p:nvPr/>
        </p:nvSpPr>
        <p:spPr bwMode="auto">
          <a:xfrm>
            <a:off x="1143000" y="60960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62306" name="Text Box 66"/>
          <p:cNvSpPr txBox="1">
            <a:spLocks noChangeArrowheads="1"/>
          </p:cNvSpPr>
          <p:nvPr/>
        </p:nvSpPr>
        <p:spPr bwMode="auto">
          <a:xfrm>
            <a:off x="1127125" y="6132513"/>
            <a:ext cx="768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Delay</a:t>
            </a:r>
          </a:p>
        </p:txBody>
      </p:sp>
    </p:spTree>
    <p:extLst>
      <p:ext uri="{BB962C8B-B14F-4D97-AF65-F5344CB8AC3E}">
        <p14:creationId xmlns:p14="http://schemas.microsoft.com/office/powerpoint/2010/main" val="236630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4A10B-512E-4862-B8FC-CB9D3F6A5240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1180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80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524000"/>
            <a:ext cx="7772400" cy="2362200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/>
              <a:t>Assume a system (e.g., a queue) at which packets arrive at rate </a:t>
            </a:r>
            <a:r>
              <a:rPr lang="en-US" altLang="en-US" i="1"/>
              <a:t>a(t)</a:t>
            </a:r>
          </a:p>
          <a:p>
            <a:r>
              <a:rPr lang="en-US" altLang="en-US"/>
              <a:t>Let </a:t>
            </a:r>
            <a:r>
              <a:rPr lang="en-US" altLang="en-US" i="1"/>
              <a:t>d(i)</a:t>
            </a:r>
            <a:r>
              <a:rPr lang="en-US" altLang="en-US"/>
              <a:t> be the delay of packet </a:t>
            </a:r>
            <a:r>
              <a:rPr lang="en-US" altLang="en-US" i="1"/>
              <a:t>i</a:t>
            </a:r>
            <a:r>
              <a:rPr lang="en-US" altLang="en-US"/>
              <a:t> , i.e., time packet </a:t>
            </a:r>
            <a:r>
              <a:rPr lang="en-US" altLang="en-US" i="1"/>
              <a:t>i </a:t>
            </a:r>
            <a:r>
              <a:rPr lang="en-US" altLang="en-US"/>
              <a:t>spends in the system</a:t>
            </a:r>
          </a:p>
          <a:p>
            <a:r>
              <a:rPr lang="en-US" altLang="en-US"/>
              <a:t>What is the average number of packets in the system? </a:t>
            </a:r>
          </a:p>
        </p:txBody>
      </p:sp>
      <p:sp>
        <p:nvSpPr>
          <p:cNvPr id="1180676" name="Rectangle 4"/>
          <p:cNvSpPr>
            <a:spLocks noChangeArrowheads="1"/>
          </p:cNvSpPr>
          <p:nvPr/>
        </p:nvSpPr>
        <p:spPr bwMode="auto">
          <a:xfrm>
            <a:off x="3657600" y="4173538"/>
            <a:ext cx="1371600" cy="381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80677" name="Text Box 5"/>
          <p:cNvSpPr txBox="1">
            <a:spLocks noChangeArrowheads="1"/>
          </p:cNvSpPr>
          <p:nvPr/>
        </p:nvSpPr>
        <p:spPr bwMode="auto">
          <a:xfrm>
            <a:off x="3886200" y="4191000"/>
            <a:ext cx="904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system</a:t>
            </a:r>
          </a:p>
        </p:txBody>
      </p:sp>
      <p:sp>
        <p:nvSpPr>
          <p:cNvPr id="1180678" name="Line 6"/>
          <p:cNvSpPr>
            <a:spLocks noChangeShapeType="1"/>
          </p:cNvSpPr>
          <p:nvPr/>
        </p:nvSpPr>
        <p:spPr bwMode="auto">
          <a:xfrm>
            <a:off x="2514600" y="44021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80679" name="Line 7"/>
          <p:cNvSpPr>
            <a:spLocks noChangeShapeType="1"/>
          </p:cNvSpPr>
          <p:nvPr/>
        </p:nvSpPr>
        <p:spPr bwMode="auto">
          <a:xfrm>
            <a:off x="5029200" y="4402138"/>
            <a:ext cx="1143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80680" name="Text Box 8"/>
          <p:cNvSpPr txBox="1">
            <a:spLocks noChangeArrowheads="1"/>
          </p:cNvSpPr>
          <p:nvPr/>
        </p:nvSpPr>
        <p:spPr bwMode="auto">
          <a:xfrm>
            <a:off x="1752600" y="4038600"/>
            <a:ext cx="18573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a(t) – arrival rate</a:t>
            </a:r>
          </a:p>
        </p:txBody>
      </p:sp>
      <p:sp>
        <p:nvSpPr>
          <p:cNvPr id="1180682" name="Text Box 10"/>
          <p:cNvSpPr txBox="1">
            <a:spLocks noChangeArrowheads="1"/>
          </p:cNvSpPr>
          <p:nvPr/>
        </p:nvSpPr>
        <p:spPr bwMode="auto">
          <a:xfrm>
            <a:off x="3101975" y="3657600"/>
            <a:ext cx="24225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d(i) = delay of packet i</a:t>
            </a:r>
          </a:p>
        </p:txBody>
      </p:sp>
      <p:sp>
        <p:nvSpPr>
          <p:cNvPr id="1180683" name="Rectangle 11"/>
          <p:cNvSpPr>
            <a:spLocks noChangeArrowheads="1"/>
          </p:cNvSpPr>
          <p:nvPr/>
        </p:nvSpPr>
        <p:spPr bwMode="auto">
          <a:xfrm>
            <a:off x="914400" y="4800600"/>
            <a:ext cx="77724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79" tIns="44446" rIns="90479" bIns="44446"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75000"/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100000"/>
              <a:buChar char="-"/>
              <a:defRPr sz="20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60000"/>
              <a:buFont typeface="Monotype Sorts" pitchFamily="2" charset="2"/>
              <a:buChar char="¢"/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100000"/>
              <a:buChar char="»"/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r>
              <a:rPr lang="en-US" altLang="en-US"/>
              <a:t>Intuition:</a:t>
            </a:r>
          </a:p>
          <a:p>
            <a:pPr lvl="1"/>
            <a:r>
              <a:rPr lang="en-US" altLang="en-US"/>
              <a:t>Assume arrival rate is </a:t>
            </a:r>
            <a:r>
              <a:rPr lang="en-US" altLang="en-US" i="1"/>
              <a:t>a = 1</a:t>
            </a:r>
            <a:r>
              <a:rPr lang="en-US" altLang="en-US"/>
              <a:t> packet per second and the delay of each packet is </a:t>
            </a:r>
            <a:r>
              <a:rPr lang="en-US" altLang="en-US" i="1"/>
              <a:t>s = 5</a:t>
            </a:r>
            <a:r>
              <a:rPr lang="en-US" altLang="en-US"/>
              <a:t> seconds</a:t>
            </a:r>
          </a:p>
          <a:p>
            <a:pPr lvl="1"/>
            <a:r>
              <a:rPr lang="en-US" altLang="en-US"/>
              <a:t>What is the average number of packets in the system?</a:t>
            </a:r>
          </a:p>
        </p:txBody>
      </p:sp>
    </p:spTree>
    <p:extLst>
      <p:ext uri="{BB962C8B-B14F-4D97-AF65-F5344CB8AC3E}">
        <p14:creationId xmlns:p14="http://schemas.microsoft.com/office/powerpoint/2010/main" val="94820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8901BA1-2FC3-40BB-B6A7-7CDAF6F370FC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117760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7604" name="Line 4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05" name="Line 5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06" name="Text Box 6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7607" name="Group 7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7608" name="Oval 8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09" name="Oval 9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10" name="Oval 10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1" name="Oval 11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2" name="Oval 12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3" name="Oval 13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4" name="Oval 14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7615" name="Freeform 15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7616" name="Text Box 16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7617" name="Group 17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7618" name="AutoShape 18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19" name="AutoShape 19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0" name="Rectangle 20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1" name="Rectangle 21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2" name="Rectangle 22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3" name="Freeform 23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7624" name="Text Box 24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7625" name="Group 25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7626" name="AutoShape 2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7" name="AutoShape 2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8" name="Rectangle 2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29" name="Rectangle 2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30" name="Rectangle 3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31" name="Freeform 3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7632" name="Line 32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3" name="Line 33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4" name="Line 34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5" name="Text Box 35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7636" name="Line 36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7637" name="Text Box 37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7638" name="Text Box 38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7639" name="Group 39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7640" name="Line 40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7641" name="Text Box 41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grpSp>
        <p:nvGrpSpPr>
          <p:cNvPr id="1177642" name="Group 42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7643" name="Rectangle 43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7644" name="Text Box 44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7645" name="Freeform 45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6" name="Freeform 46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7" name="Line 47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8" name="Line 48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49" name="Line 49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50" name="Line 50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7651" name="Text Box 51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grpSp>
        <p:nvGrpSpPr>
          <p:cNvPr id="1177655" name="Group 55"/>
          <p:cNvGrpSpPr>
            <a:grpSpLocks/>
          </p:cNvGrpSpPr>
          <p:nvPr/>
        </p:nvGrpSpPr>
        <p:grpSpPr bwMode="auto">
          <a:xfrm>
            <a:off x="2133600" y="5715000"/>
            <a:ext cx="5181600" cy="762000"/>
            <a:chOff x="1344" y="3600"/>
            <a:chExt cx="3264" cy="480"/>
          </a:xfrm>
        </p:grpSpPr>
        <p:sp>
          <p:nvSpPr>
            <p:cNvPr id="1177653" name="Rectangle 53"/>
            <p:cNvSpPr>
              <a:spLocks noChangeArrowheads="1"/>
            </p:cNvSpPr>
            <p:nvPr/>
          </p:nvSpPr>
          <p:spPr bwMode="auto">
            <a:xfrm>
              <a:off x="1344" y="3600"/>
              <a:ext cx="3264" cy="480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3080412" algn="ctr" rotWithShape="0">
                <a:schemeClr val="bg2"/>
              </a:outerShdw>
            </a:effectLst>
          </p:spPr>
          <p:txBody>
            <a:bodyPr wrap="none" anchor="ctr">
              <a:spAutoFit/>
            </a:bodyPr>
            <a:lstStyle/>
            <a:p>
              <a:endParaRPr lang="en-GB"/>
            </a:p>
          </p:txBody>
        </p:sp>
        <p:sp>
          <p:nvSpPr>
            <p:cNvPr id="1177654" name="Text Box 54"/>
            <p:cNvSpPr txBox="1">
              <a:spLocks noChangeArrowheads="1"/>
            </p:cNvSpPr>
            <p:nvPr/>
          </p:nvSpPr>
          <p:spPr bwMode="auto">
            <a:xfrm>
              <a:off x="1382" y="3648"/>
              <a:ext cx="310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What is the system occupancy, i.e., average </a:t>
              </a:r>
            </a:p>
            <a:p>
              <a:r>
                <a:rPr lang="en-US" altLang="en-US"/>
                <a:t>number of packets in transit between 1 and 2 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7890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276B27-C8E4-49A5-9D2D-D6FEE08DC974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1174621" name="Rectangle 93"/>
          <p:cNvSpPr>
            <a:spLocks noChangeArrowheads="1"/>
          </p:cNvSpPr>
          <p:nvPr/>
        </p:nvSpPr>
        <p:spPr bwMode="auto">
          <a:xfrm>
            <a:off x="3124200" y="5867400"/>
            <a:ext cx="2895600" cy="53340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81320" dir="3080412" algn="ctr" rotWithShape="0">
              <a:schemeClr val="bg2"/>
            </a:outerShdw>
          </a:effectLst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117453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4532" name="Line 4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33" name="Line 5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37" name="Text Box 9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4538" name="Group 10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4539" name="Oval 11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40" name="Oval 12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41" name="Oval 13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2" name="Oval 14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3" name="Oval 15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4" name="Oval 16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5" name="Oval 17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4546" name="Freeform 18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4547" name="Text Box 19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4548" name="Group 20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4549" name="AutoShape 21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0" name="AutoShape 22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1" name="Rectangle 23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2" name="Rectangle 24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3" name="Rectangle 25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4" name="Freeform 26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4555" name="Text Box 27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4556" name="Group 28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4557" name="AutoShape 29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8" name="AutoShape 30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59" name="Rectangle 31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60" name="Rectangle 32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61" name="Rectangle 33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4562" name="Freeform 34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4563" name="Line 35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4" name="Line 36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5" name="Line 37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6" name="Text Box 38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4567" name="Line 39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4568" name="Text Box 40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4569" name="Text Box 41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4617" name="Group 89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4570" name="Line 42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4571" name="Text Box 43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sp>
        <p:nvSpPr>
          <p:cNvPr id="1174605" name="Freeform 77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08" name="Freeform 80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2" name="Line 84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3" name="Line 85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4" name="Line 86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5" name="Line 87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4616" name="Text Box 88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4620" name="Text Box 92"/>
          <p:cNvSpPr txBox="1">
            <a:spLocks noChangeArrowheads="1"/>
          </p:cNvSpPr>
          <p:nvPr/>
        </p:nvSpPr>
        <p:spPr bwMode="auto">
          <a:xfrm>
            <a:off x="3184525" y="5943600"/>
            <a:ext cx="2806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Average occupancy = S/T</a:t>
            </a:r>
          </a:p>
        </p:txBody>
      </p:sp>
      <p:grpSp>
        <p:nvGrpSpPr>
          <p:cNvPr id="1174622" name="Group 94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4623" name="Rectangle 95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4624" name="Text Box 96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4625" name="Text Box 97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</p:spTree>
    <p:extLst>
      <p:ext uri="{BB962C8B-B14F-4D97-AF65-F5344CB8AC3E}">
        <p14:creationId xmlns:p14="http://schemas.microsoft.com/office/powerpoint/2010/main" val="61701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42FB09-366D-44E4-BC78-0CD0F6EA38F5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117657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6580" name="Line 4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581" name="Line 5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582" name="Text Box 6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6583" name="Group 7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6584" name="Oval 8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85" name="Oval 9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86" name="Oval 10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87" name="Oval 11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88" name="Oval 12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89" name="Oval 13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90" name="Oval 14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6591" name="Freeform 15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6592" name="Text Box 16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6593" name="Group 17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6594" name="AutoShape 18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5" name="AutoShape 19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6" name="Rectangle 20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7" name="Rectangle 21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8" name="Rectangle 22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599" name="Freeform 23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6600" name="Text Box 24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6601" name="Group 25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6602" name="AutoShape 26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3" name="AutoShape 27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4" name="Rectangle 28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5" name="Rectangle 29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6" name="Rectangle 30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6607" name="Freeform 31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6608" name="Line 32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09" name="Line 33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10" name="Line 34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11" name="Text Box 35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6612" name="Line 36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6613" name="Text Box 37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6614" name="Text Box 38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6615" name="Group 39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6616" name="Line 40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6617" name="Text Box 41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sp>
        <p:nvSpPr>
          <p:cNvPr id="1176618" name="Rectangle 42"/>
          <p:cNvSpPr>
            <a:spLocks noChangeArrowheads="1"/>
          </p:cNvSpPr>
          <p:nvPr/>
        </p:nvSpPr>
        <p:spPr bwMode="auto">
          <a:xfrm>
            <a:off x="6324600" y="2514600"/>
            <a:ext cx="1219200" cy="228600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1200"/>
              <a:t>S(N)</a:t>
            </a:r>
          </a:p>
        </p:txBody>
      </p:sp>
      <p:sp>
        <p:nvSpPr>
          <p:cNvPr id="1176622" name="Freeform 46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23" name="Freeform 47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grpSp>
        <p:nvGrpSpPr>
          <p:cNvPr id="1176624" name="Group 48"/>
          <p:cNvGrpSpPr>
            <a:grpSpLocks/>
          </p:cNvGrpSpPr>
          <p:nvPr/>
        </p:nvGrpSpPr>
        <p:grpSpPr bwMode="auto">
          <a:xfrm>
            <a:off x="4495800" y="2700338"/>
            <a:ext cx="2743200" cy="576262"/>
            <a:chOff x="2832" y="1701"/>
            <a:chExt cx="1728" cy="363"/>
          </a:xfrm>
        </p:grpSpPr>
        <p:sp>
          <p:nvSpPr>
            <p:cNvPr id="1176625" name="Line 49"/>
            <p:cNvSpPr>
              <a:spLocks noChangeShapeType="1"/>
            </p:cNvSpPr>
            <p:nvPr/>
          </p:nvSpPr>
          <p:spPr bwMode="auto">
            <a:xfrm>
              <a:off x="3216" y="1728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6626" name="Line 50"/>
            <p:cNvSpPr>
              <a:spLocks noChangeShapeType="1"/>
            </p:cNvSpPr>
            <p:nvPr/>
          </p:nvSpPr>
          <p:spPr bwMode="auto">
            <a:xfrm>
              <a:off x="3216" y="1872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6627" name="Line 51"/>
            <p:cNvSpPr>
              <a:spLocks noChangeShapeType="1"/>
            </p:cNvSpPr>
            <p:nvPr/>
          </p:nvSpPr>
          <p:spPr bwMode="auto">
            <a:xfrm>
              <a:off x="3273" y="1728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6628" name="Text Box 52"/>
            <p:cNvSpPr txBox="1">
              <a:spLocks noChangeArrowheads="1"/>
            </p:cNvSpPr>
            <p:nvPr/>
          </p:nvSpPr>
          <p:spPr bwMode="auto">
            <a:xfrm>
              <a:off x="2832" y="1703"/>
              <a:ext cx="2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P</a:t>
              </a:r>
            </a:p>
          </p:txBody>
        </p:sp>
        <p:sp>
          <p:nvSpPr>
            <p:cNvPr id="1176629" name="Line 53"/>
            <p:cNvSpPr>
              <a:spLocks noChangeShapeType="1"/>
            </p:cNvSpPr>
            <p:nvPr/>
          </p:nvSpPr>
          <p:spPr bwMode="auto">
            <a:xfrm>
              <a:off x="432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6630" name="Line 54"/>
            <p:cNvSpPr>
              <a:spLocks noChangeShapeType="1"/>
            </p:cNvSpPr>
            <p:nvPr/>
          </p:nvSpPr>
          <p:spPr bwMode="auto">
            <a:xfrm>
              <a:off x="3552" y="1968"/>
              <a:ext cx="10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6631" name="Text Box 55"/>
            <p:cNvSpPr txBox="1">
              <a:spLocks noChangeArrowheads="1"/>
            </p:cNvSpPr>
            <p:nvPr/>
          </p:nvSpPr>
          <p:spPr bwMode="auto">
            <a:xfrm>
              <a:off x="3744" y="1852"/>
              <a:ext cx="479" cy="21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600"/>
                <a:t>d(N-1)</a:t>
              </a:r>
            </a:p>
          </p:txBody>
        </p:sp>
        <p:sp>
          <p:nvSpPr>
            <p:cNvPr id="1176632" name="Rectangle 56"/>
            <p:cNvSpPr>
              <a:spLocks noChangeArrowheads="1"/>
            </p:cNvSpPr>
            <p:nvPr/>
          </p:nvSpPr>
          <p:spPr bwMode="auto">
            <a:xfrm>
              <a:off x="3552" y="1728"/>
              <a:ext cx="1008" cy="134"/>
            </a:xfrm>
            <a:prstGeom prst="rect">
              <a:avLst/>
            </a:prstGeom>
            <a:solidFill>
              <a:srgbClr val="CC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/>
            <a:p>
              <a:pPr algn="ctr"/>
              <a:endParaRPr lang="en-US" altLang="en-US" sz="1200"/>
            </a:p>
          </p:txBody>
        </p:sp>
        <p:sp>
          <p:nvSpPr>
            <p:cNvPr id="1176633" name="Text Box 57"/>
            <p:cNvSpPr txBox="1">
              <a:spLocks noChangeArrowheads="1"/>
            </p:cNvSpPr>
            <p:nvPr/>
          </p:nvSpPr>
          <p:spPr bwMode="auto">
            <a:xfrm>
              <a:off x="3913" y="1701"/>
              <a:ext cx="396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200"/>
                <a:t>S(N-1)</a:t>
              </a:r>
            </a:p>
          </p:txBody>
        </p:sp>
        <p:sp>
          <p:nvSpPr>
            <p:cNvPr id="1176634" name="Line 58"/>
            <p:cNvSpPr>
              <a:spLocks noChangeShapeType="1"/>
            </p:cNvSpPr>
            <p:nvPr/>
          </p:nvSpPr>
          <p:spPr bwMode="auto">
            <a:xfrm>
              <a:off x="3552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6635" name="Line 59"/>
            <p:cNvSpPr>
              <a:spLocks noChangeShapeType="1"/>
            </p:cNvSpPr>
            <p:nvPr/>
          </p:nvSpPr>
          <p:spPr bwMode="auto">
            <a:xfrm>
              <a:off x="456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</p:grpSp>
      <p:sp>
        <p:nvSpPr>
          <p:cNvPr id="1176636" name="Line 60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37" name="Line 61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38" name="Line 62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39" name="Line 63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6640" name="Text Box 64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6643" name="Text Box 67"/>
          <p:cNvSpPr txBox="1">
            <a:spLocks noChangeArrowheads="1"/>
          </p:cNvSpPr>
          <p:nvPr/>
        </p:nvSpPr>
        <p:spPr bwMode="auto">
          <a:xfrm>
            <a:off x="1600200" y="5805488"/>
            <a:ext cx="5988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S =  S(1) + S(2) + … + S(N)  = P*(d(1) + d(2) + … + d(N))</a:t>
            </a:r>
          </a:p>
        </p:txBody>
      </p:sp>
      <p:grpSp>
        <p:nvGrpSpPr>
          <p:cNvPr id="1176649" name="Group 73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6650" name="Rectangle 74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6651" name="Text Box 75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6652" name="Text Box 76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</p:spTree>
    <p:extLst>
      <p:ext uri="{BB962C8B-B14F-4D97-AF65-F5344CB8AC3E}">
        <p14:creationId xmlns:p14="http://schemas.microsoft.com/office/powerpoint/2010/main" val="288075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224459E-64E5-44F4-8731-BB56034823AC}" type="slidenum">
              <a:rPr lang="en-US" altLang="en-US"/>
              <a:pPr/>
              <a:t>25</a:t>
            </a:fld>
            <a:endParaRPr lang="en-US" altLang="en-US"/>
          </a:p>
        </p:txBody>
      </p:sp>
      <p:grpSp>
        <p:nvGrpSpPr>
          <p:cNvPr id="1179724" name="Group 76"/>
          <p:cNvGrpSpPr>
            <a:grpSpLocks/>
          </p:cNvGrpSpPr>
          <p:nvPr/>
        </p:nvGrpSpPr>
        <p:grpSpPr bwMode="auto">
          <a:xfrm>
            <a:off x="323850" y="5410200"/>
            <a:ext cx="1733550" cy="641350"/>
            <a:chOff x="204" y="3408"/>
            <a:chExt cx="1092" cy="404"/>
          </a:xfrm>
        </p:grpSpPr>
        <p:sp>
          <p:nvSpPr>
            <p:cNvPr id="1179721" name="AutoShape 73"/>
            <p:cNvSpPr>
              <a:spLocks noChangeArrowheads="1"/>
            </p:cNvSpPr>
            <p:nvPr/>
          </p:nvSpPr>
          <p:spPr bwMode="auto">
            <a:xfrm>
              <a:off x="1056" y="3504"/>
              <a:ext cx="240" cy="192"/>
            </a:xfrm>
            <a:prstGeom prst="wedgeRectCallout">
              <a:avLst>
                <a:gd name="adj1" fmla="val -139167"/>
                <a:gd name="adj2" fmla="val -10935"/>
              </a:avLst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altLang="en-US"/>
            </a:p>
          </p:txBody>
        </p:sp>
        <p:sp>
          <p:nvSpPr>
            <p:cNvPr id="1179722" name="Text Box 74"/>
            <p:cNvSpPr txBox="1">
              <a:spLocks noChangeArrowheads="1"/>
            </p:cNvSpPr>
            <p:nvPr/>
          </p:nvSpPr>
          <p:spPr bwMode="auto">
            <a:xfrm>
              <a:off x="204" y="3408"/>
              <a:ext cx="804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Average </a:t>
              </a:r>
            </a:p>
            <a:p>
              <a:r>
                <a:rPr lang="en-US" altLang="en-US"/>
                <a:t>occupancy</a:t>
              </a:r>
            </a:p>
          </p:txBody>
        </p:sp>
      </p:grpSp>
      <p:grpSp>
        <p:nvGrpSpPr>
          <p:cNvPr id="1179718" name="Group 70"/>
          <p:cNvGrpSpPr>
            <a:grpSpLocks/>
          </p:cNvGrpSpPr>
          <p:nvPr/>
        </p:nvGrpSpPr>
        <p:grpSpPr bwMode="auto">
          <a:xfrm>
            <a:off x="1295400" y="5853113"/>
            <a:ext cx="2216150" cy="860425"/>
            <a:chOff x="816" y="3687"/>
            <a:chExt cx="1396" cy="542"/>
          </a:xfrm>
        </p:grpSpPr>
        <p:sp>
          <p:nvSpPr>
            <p:cNvPr id="1179713" name="AutoShape 65"/>
            <p:cNvSpPr>
              <a:spLocks noChangeArrowheads="1"/>
            </p:cNvSpPr>
            <p:nvPr/>
          </p:nvSpPr>
          <p:spPr bwMode="auto">
            <a:xfrm>
              <a:off x="1488" y="3687"/>
              <a:ext cx="624" cy="192"/>
            </a:xfrm>
            <a:prstGeom prst="wedgeRectCallout">
              <a:avLst>
                <a:gd name="adj1" fmla="val -48236"/>
                <a:gd name="adj2" fmla="val 98440"/>
              </a:avLst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altLang="en-US"/>
            </a:p>
          </p:txBody>
        </p:sp>
        <p:sp>
          <p:nvSpPr>
            <p:cNvPr id="1179714" name="Text Box 66"/>
            <p:cNvSpPr txBox="1">
              <a:spLocks noChangeArrowheads="1"/>
            </p:cNvSpPr>
            <p:nvPr/>
          </p:nvSpPr>
          <p:spPr bwMode="auto">
            <a:xfrm>
              <a:off x="816" y="3998"/>
              <a:ext cx="13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Average arrival time</a:t>
              </a:r>
            </a:p>
          </p:txBody>
        </p:sp>
      </p:grpSp>
      <p:grpSp>
        <p:nvGrpSpPr>
          <p:cNvPr id="1179719" name="Group 71"/>
          <p:cNvGrpSpPr>
            <a:grpSpLocks/>
          </p:cNvGrpSpPr>
          <p:nvPr/>
        </p:nvGrpSpPr>
        <p:grpSpPr bwMode="auto">
          <a:xfrm>
            <a:off x="3505200" y="5867400"/>
            <a:ext cx="2819400" cy="838200"/>
            <a:chOff x="2208" y="3696"/>
            <a:chExt cx="1776" cy="528"/>
          </a:xfrm>
        </p:grpSpPr>
        <p:sp>
          <p:nvSpPr>
            <p:cNvPr id="1179716" name="AutoShape 68"/>
            <p:cNvSpPr>
              <a:spLocks noChangeArrowheads="1"/>
            </p:cNvSpPr>
            <p:nvPr/>
          </p:nvSpPr>
          <p:spPr bwMode="auto">
            <a:xfrm>
              <a:off x="2208" y="3696"/>
              <a:ext cx="1776" cy="192"/>
            </a:xfrm>
            <a:prstGeom prst="wedgeRectCallout">
              <a:avLst>
                <a:gd name="adj1" fmla="val 11880"/>
                <a:gd name="adj2" fmla="val 108333"/>
              </a:avLst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en-US" altLang="en-US"/>
            </a:p>
          </p:txBody>
        </p:sp>
        <p:sp>
          <p:nvSpPr>
            <p:cNvPr id="1179717" name="Text Box 69"/>
            <p:cNvSpPr txBox="1">
              <a:spLocks noChangeArrowheads="1"/>
            </p:cNvSpPr>
            <p:nvPr/>
          </p:nvSpPr>
          <p:spPr bwMode="auto">
            <a:xfrm>
              <a:off x="2852" y="3993"/>
              <a:ext cx="103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Average delay</a:t>
              </a:r>
            </a:p>
          </p:txBody>
        </p:sp>
      </p:grpSp>
      <p:sp>
        <p:nvSpPr>
          <p:cNvPr id="1179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9651" name="Line 3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52" name="Line 4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53" name="Text Box 5"/>
          <p:cNvSpPr txBox="1">
            <a:spLocks noChangeArrowheads="1"/>
          </p:cNvSpPr>
          <p:nvPr/>
        </p:nvSpPr>
        <p:spPr bwMode="auto">
          <a:xfrm>
            <a:off x="771525" y="15240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9654" name="Group 6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9655" name="Oval 7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56" name="Oval 8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57" name="Oval 9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58" name="Oval 10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59" name="Oval 11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60" name="Oval 12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61" name="Oval 13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9662" name="Freeform 14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9663" name="Text Box 15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9664" name="Group 16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9665" name="AutoShape 17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6" name="AutoShape 18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7" name="Rectangle 19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8" name="Rectangle 20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69" name="Rectangle 21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0" name="Freeform 22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9671" name="Text Box 23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9672" name="Group 24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9673" name="AutoShape 25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4" name="AutoShape 26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5" name="Rectangle 27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6" name="Rectangle 28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7" name="Rectangle 29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9678" name="Freeform 30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9679" name="Line 31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0" name="Line 32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1" name="Line 33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2" name="Text Box 34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9683" name="Line 35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9684" name="Text Box 36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9685" name="Text Box 37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grpSp>
        <p:nvGrpSpPr>
          <p:cNvPr id="1179686" name="Group 38"/>
          <p:cNvGrpSpPr>
            <a:grpSpLocks/>
          </p:cNvGrpSpPr>
          <p:nvPr/>
        </p:nvGrpSpPr>
        <p:grpSpPr bwMode="auto">
          <a:xfrm>
            <a:off x="4441825" y="3429000"/>
            <a:ext cx="511175" cy="914400"/>
            <a:chOff x="2798" y="2160"/>
            <a:chExt cx="322" cy="576"/>
          </a:xfrm>
        </p:grpSpPr>
        <p:sp>
          <p:nvSpPr>
            <p:cNvPr id="1179687" name="Line 39"/>
            <p:cNvSpPr>
              <a:spLocks noChangeShapeType="1"/>
            </p:cNvSpPr>
            <p:nvPr/>
          </p:nvSpPr>
          <p:spPr bwMode="auto">
            <a:xfrm>
              <a:off x="2832" y="2160"/>
              <a:ext cx="0" cy="5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/>
            <a:lstStyle/>
            <a:p>
              <a:endParaRPr lang="en-GB"/>
            </a:p>
          </p:txBody>
        </p:sp>
        <p:sp>
          <p:nvSpPr>
            <p:cNvPr id="1179688" name="Text Box 40"/>
            <p:cNvSpPr txBox="1">
              <a:spLocks noChangeArrowheads="1"/>
            </p:cNvSpPr>
            <p:nvPr/>
          </p:nvSpPr>
          <p:spPr bwMode="auto">
            <a:xfrm>
              <a:off x="2798" y="2280"/>
              <a:ext cx="322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/>
                <a:t>x(t)</a:t>
              </a:r>
            </a:p>
          </p:txBody>
        </p:sp>
      </p:grpSp>
      <p:sp>
        <p:nvSpPr>
          <p:cNvPr id="1179689" name="Rectangle 41"/>
          <p:cNvSpPr>
            <a:spLocks noChangeArrowheads="1"/>
          </p:cNvSpPr>
          <p:nvPr/>
        </p:nvSpPr>
        <p:spPr bwMode="auto">
          <a:xfrm>
            <a:off x="6324600" y="2514600"/>
            <a:ext cx="1219200" cy="228600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1200"/>
              <a:t>S(N)</a:t>
            </a:r>
          </a:p>
        </p:txBody>
      </p:sp>
      <p:sp>
        <p:nvSpPr>
          <p:cNvPr id="1179690" name="Freeform 42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691" name="Freeform 43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grpSp>
        <p:nvGrpSpPr>
          <p:cNvPr id="1179692" name="Group 44"/>
          <p:cNvGrpSpPr>
            <a:grpSpLocks/>
          </p:cNvGrpSpPr>
          <p:nvPr/>
        </p:nvGrpSpPr>
        <p:grpSpPr bwMode="auto">
          <a:xfrm>
            <a:off x="4495800" y="2700338"/>
            <a:ext cx="2743200" cy="576262"/>
            <a:chOff x="2832" y="1701"/>
            <a:chExt cx="1728" cy="363"/>
          </a:xfrm>
        </p:grpSpPr>
        <p:sp>
          <p:nvSpPr>
            <p:cNvPr id="1179693" name="Line 45"/>
            <p:cNvSpPr>
              <a:spLocks noChangeShapeType="1"/>
            </p:cNvSpPr>
            <p:nvPr/>
          </p:nvSpPr>
          <p:spPr bwMode="auto">
            <a:xfrm>
              <a:off x="3216" y="1728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9694" name="Line 46"/>
            <p:cNvSpPr>
              <a:spLocks noChangeShapeType="1"/>
            </p:cNvSpPr>
            <p:nvPr/>
          </p:nvSpPr>
          <p:spPr bwMode="auto">
            <a:xfrm>
              <a:off x="3216" y="1872"/>
              <a:ext cx="33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9695" name="Line 47"/>
            <p:cNvSpPr>
              <a:spLocks noChangeShapeType="1"/>
            </p:cNvSpPr>
            <p:nvPr/>
          </p:nvSpPr>
          <p:spPr bwMode="auto">
            <a:xfrm>
              <a:off x="3273" y="1728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9696" name="Text Box 48"/>
            <p:cNvSpPr txBox="1">
              <a:spLocks noChangeArrowheads="1"/>
            </p:cNvSpPr>
            <p:nvPr/>
          </p:nvSpPr>
          <p:spPr bwMode="auto">
            <a:xfrm>
              <a:off x="2832" y="1703"/>
              <a:ext cx="21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P</a:t>
              </a:r>
            </a:p>
          </p:txBody>
        </p:sp>
        <p:sp>
          <p:nvSpPr>
            <p:cNvPr id="1179697" name="Line 49"/>
            <p:cNvSpPr>
              <a:spLocks noChangeShapeType="1"/>
            </p:cNvSpPr>
            <p:nvPr/>
          </p:nvSpPr>
          <p:spPr bwMode="auto">
            <a:xfrm>
              <a:off x="432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9698" name="Line 50"/>
            <p:cNvSpPr>
              <a:spLocks noChangeShapeType="1"/>
            </p:cNvSpPr>
            <p:nvPr/>
          </p:nvSpPr>
          <p:spPr bwMode="auto">
            <a:xfrm>
              <a:off x="3552" y="1968"/>
              <a:ext cx="10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1179699" name="Text Box 51"/>
            <p:cNvSpPr txBox="1">
              <a:spLocks noChangeArrowheads="1"/>
            </p:cNvSpPr>
            <p:nvPr/>
          </p:nvSpPr>
          <p:spPr bwMode="auto">
            <a:xfrm>
              <a:off x="3744" y="1852"/>
              <a:ext cx="479" cy="21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600"/>
                <a:t>d(N-1)</a:t>
              </a:r>
            </a:p>
          </p:txBody>
        </p:sp>
        <p:sp>
          <p:nvSpPr>
            <p:cNvPr id="1179700" name="Rectangle 52"/>
            <p:cNvSpPr>
              <a:spLocks noChangeArrowheads="1"/>
            </p:cNvSpPr>
            <p:nvPr/>
          </p:nvSpPr>
          <p:spPr bwMode="auto">
            <a:xfrm>
              <a:off x="3552" y="1728"/>
              <a:ext cx="1008" cy="134"/>
            </a:xfrm>
            <a:prstGeom prst="rect">
              <a:avLst/>
            </a:prstGeom>
            <a:solidFill>
              <a:srgbClr val="CC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 anchor="ctr"/>
            <a:lstStyle/>
            <a:p>
              <a:pPr algn="ctr"/>
              <a:endParaRPr lang="en-US" altLang="en-US" sz="1200"/>
            </a:p>
          </p:txBody>
        </p:sp>
        <p:sp>
          <p:nvSpPr>
            <p:cNvPr id="1179701" name="Text Box 53"/>
            <p:cNvSpPr txBox="1">
              <a:spLocks noChangeArrowheads="1"/>
            </p:cNvSpPr>
            <p:nvPr/>
          </p:nvSpPr>
          <p:spPr bwMode="auto">
            <a:xfrm>
              <a:off x="3913" y="1701"/>
              <a:ext cx="396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2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200"/>
                <a:t>S(N-1)</a:t>
              </a:r>
            </a:p>
          </p:txBody>
        </p:sp>
        <p:sp>
          <p:nvSpPr>
            <p:cNvPr id="1179702" name="Line 54"/>
            <p:cNvSpPr>
              <a:spLocks noChangeShapeType="1"/>
            </p:cNvSpPr>
            <p:nvPr/>
          </p:nvSpPr>
          <p:spPr bwMode="auto">
            <a:xfrm>
              <a:off x="3552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179703" name="Line 55"/>
            <p:cNvSpPr>
              <a:spLocks noChangeShapeType="1"/>
            </p:cNvSpPr>
            <p:nvPr/>
          </p:nvSpPr>
          <p:spPr bwMode="auto">
            <a:xfrm>
              <a:off x="4560" y="1872"/>
              <a:ext cx="0" cy="14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</p:grpSp>
      <p:sp>
        <p:nvSpPr>
          <p:cNvPr id="1179704" name="Line 56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5" name="Line 57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6" name="Line 58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7" name="Line 59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9708" name="Text Box 60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1179709" name="Text Box 61"/>
          <p:cNvSpPr txBox="1">
            <a:spLocks noChangeArrowheads="1"/>
          </p:cNvSpPr>
          <p:nvPr/>
        </p:nvSpPr>
        <p:spPr bwMode="auto">
          <a:xfrm>
            <a:off x="1600200" y="5562600"/>
            <a:ext cx="4819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S/T =  (P*(d(1) + d(2) + … + d(N)))/T</a:t>
            </a:r>
          </a:p>
          <a:p>
            <a:r>
              <a:rPr lang="en-US" altLang="en-US"/>
              <a:t>       =  ((P*N)/T) * ((d(1) + d(2) + … + d(N))/N)</a:t>
            </a:r>
          </a:p>
        </p:txBody>
      </p:sp>
      <p:grpSp>
        <p:nvGrpSpPr>
          <p:cNvPr id="1179710" name="Group 62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9711" name="Rectangle 63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9712" name="Text Box 64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  <p:sp>
        <p:nvSpPr>
          <p:cNvPr id="1179727" name="Text Box 79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</p:spTree>
    <p:extLst>
      <p:ext uri="{BB962C8B-B14F-4D97-AF65-F5344CB8AC3E}">
        <p14:creationId xmlns:p14="http://schemas.microsoft.com/office/powerpoint/2010/main" val="218471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9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0B21AC-36ED-4BB0-BA9B-8D876E80BBCA}" type="slidenum">
              <a:rPr lang="en-US" altLang="en-US"/>
              <a:pPr/>
              <a:t>26</a:t>
            </a:fld>
            <a:endParaRPr lang="en-US" altLang="en-US"/>
          </a:p>
        </p:txBody>
      </p:sp>
      <p:sp>
        <p:nvSpPr>
          <p:cNvPr id="1175555" name="Rectangle 3"/>
          <p:cNvSpPr>
            <a:spLocks noChangeArrowheads="1"/>
          </p:cNvSpPr>
          <p:nvPr/>
        </p:nvSpPr>
        <p:spPr bwMode="auto">
          <a:xfrm>
            <a:off x="1295400" y="5791200"/>
            <a:ext cx="6629400" cy="53340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  <a:effectLst>
            <a:outerShdw dist="71842" dir="2700000" algn="ctr" rotWithShape="0">
              <a:schemeClr val="bg2"/>
            </a:outerShdw>
          </a:effectLst>
        </p:spPr>
        <p:txBody>
          <a:bodyPr wrap="none" lIns="90488" tIns="44450" rIns="90488" bIns="44450" anchor="ctr"/>
          <a:lstStyle/>
          <a:p>
            <a:endParaRPr lang="en-GB"/>
          </a:p>
        </p:txBody>
      </p:sp>
      <p:sp>
        <p:nvSpPr>
          <p:cNvPr id="11755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Little’s Theorem</a:t>
            </a:r>
          </a:p>
        </p:txBody>
      </p:sp>
      <p:sp>
        <p:nvSpPr>
          <p:cNvPr id="1175557" name="Line 5"/>
          <p:cNvSpPr>
            <a:spLocks noChangeShapeType="1"/>
          </p:cNvSpPr>
          <p:nvPr/>
        </p:nvSpPr>
        <p:spPr bwMode="auto">
          <a:xfrm flipV="1">
            <a:off x="762000" y="1943100"/>
            <a:ext cx="0" cy="3352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58" name="Line 6"/>
          <p:cNvSpPr>
            <a:spLocks noChangeShapeType="1"/>
          </p:cNvSpPr>
          <p:nvPr/>
        </p:nvSpPr>
        <p:spPr bwMode="auto">
          <a:xfrm>
            <a:off x="762000" y="5257800"/>
            <a:ext cx="7391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59" name="Text Box 7"/>
          <p:cNvSpPr txBox="1">
            <a:spLocks noChangeArrowheads="1"/>
          </p:cNvSpPr>
          <p:nvPr/>
        </p:nvSpPr>
        <p:spPr bwMode="auto">
          <a:xfrm>
            <a:off x="771525" y="1676400"/>
            <a:ext cx="1666875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Latest bit seen</a:t>
            </a:r>
          </a:p>
          <a:p>
            <a:r>
              <a:rPr lang="en-US" altLang="en-US"/>
              <a:t>by time t</a:t>
            </a:r>
          </a:p>
        </p:txBody>
      </p:sp>
      <p:grpSp>
        <p:nvGrpSpPr>
          <p:cNvPr id="1175560" name="Group 8"/>
          <p:cNvGrpSpPr>
            <a:grpSpLocks/>
          </p:cNvGrpSpPr>
          <p:nvPr/>
        </p:nvGrpSpPr>
        <p:grpSpPr bwMode="auto">
          <a:xfrm>
            <a:off x="5568950" y="1485900"/>
            <a:ext cx="1524000" cy="838200"/>
            <a:chOff x="1444" y="1997"/>
            <a:chExt cx="3020" cy="1939"/>
          </a:xfrm>
        </p:grpSpPr>
        <p:sp>
          <p:nvSpPr>
            <p:cNvPr id="1175561" name="Oval 9"/>
            <p:cNvSpPr>
              <a:spLocks noChangeArrowheads="1"/>
            </p:cNvSpPr>
            <p:nvPr/>
          </p:nvSpPr>
          <p:spPr bwMode="auto">
            <a:xfrm>
              <a:off x="2108" y="1997"/>
              <a:ext cx="1252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62" name="Oval 10"/>
            <p:cNvSpPr>
              <a:spLocks noChangeArrowheads="1"/>
            </p:cNvSpPr>
            <p:nvPr/>
          </p:nvSpPr>
          <p:spPr bwMode="auto">
            <a:xfrm>
              <a:off x="2844" y="2071"/>
              <a:ext cx="1178" cy="598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63" name="Oval 11"/>
            <p:cNvSpPr>
              <a:spLocks noChangeArrowheads="1"/>
            </p:cNvSpPr>
            <p:nvPr/>
          </p:nvSpPr>
          <p:spPr bwMode="auto">
            <a:xfrm>
              <a:off x="3139" y="2370"/>
              <a:ext cx="1177" cy="596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4" name="Oval 12"/>
            <p:cNvSpPr>
              <a:spLocks noChangeArrowheads="1"/>
            </p:cNvSpPr>
            <p:nvPr/>
          </p:nvSpPr>
          <p:spPr bwMode="auto">
            <a:xfrm>
              <a:off x="3285" y="2706"/>
              <a:ext cx="1179" cy="89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5" name="Oval 13"/>
            <p:cNvSpPr>
              <a:spLocks noChangeArrowheads="1"/>
            </p:cNvSpPr>
            <p:nvPr/>
          </p:nvSpPr>
          <p:spPr bwMode="auto">
            <a:xfrm>
              <a:off x="2623" y="2966"/>
              <a:ext cx="1177" cy="970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6" name="Oval 14"/>
            <p:cNvSpPr>
              <a:spLocks noChangeArrowheads="1"/>
            </p:cNvSpPr>
            <p:nvPr/>
          </p:nvSpPr>
          <p:spPr bwMode="auto">
            <a:xfrm>
              <a:off x="1812" y="2743"/>
              <a:ext cx="1179" cy="1119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7" name="Oval 15"/>
            <p:cNvSpPr>
              <a:spLocks noChangeArrowheads="1"/>
            </p:cNvSpPr>
            <p:nvPr/>
          </p:nvSpPr>
          <p:spPr bwMode="auto">
            <a:xfrm>
              <a:off x="1444" y="2220"/>
              <a:ext cx="1179" cy="1044"/>
            </a:xfrm>
            <a:prstGeom prst="ellipse">
              <a:avLst/>
            </a:prstGeom>
            <a:solidFill>
              <a:srgbClr val="CCFFFF"/>
            </a:solidFill>
            <a:ln w="9525">
              <a:solidFill>
                <a:srgbClr val="00CC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altLang="en-US">
                <a:latin typeface="Times New Roman" pitchFamily="18" charset="0"/>
              </a:endParaRPr>
            </a:p>
          </p:txBody>
        </p:sp>
        <p:sp>
          <p:nvSpPr>
            <p:cNvPr id="1175568" name="Freeform 16"/>
            <p:cNvSpPr>
              <a:spLocks/>
            </p:cNvSpPr>
            <p:nvPr/>
          </p:nvSpPr>
          <p:spPr bwMode="auto">
            <a:xfrm>
              <a:off x="1740" y="2073"/>
              <a:ext cx="2501" cy="1790"/>
            </a:xfrm>
            <a:custGeom>
              <a:avLst/>
              <a:gdLst>
                <a:gd name="T0" fmla="*/ 48 w 1632"/>
                <a:gd name="T1" fmla="*/ 192 h 1152"/>
                <a:gd name="T2" fmla="*/ 384 w 1632"/>
                <a:gd name="T3" fmla="*/ 48 h 1152"/>
                <a:gd name="T4" fmla="*/ 672 w 1632"/>
                <a:gd name="T5" fmla="*/ 0 h 1152"/>
                <a:gd name="T6" fmla="*/ 1248 w 1632"/>
                <a:gd name="T7" fmla="*/ 48 h 1152"/>
                <a:gd name="T8" fmla="*/ 1440 w 1632"/>
                <a:gd name="T9" fmla="*/ 144 h 1152"/>
                <a:gd name="T10" fmla="*/ 1536 w 1632"/>
                <a:gd name="T11" fmla="*/ 336 h 1152"/>
                <a:gd name="T12" fmla="*/ 1632 w 1632"/>
                <a:gd name="T13" fmla="*/ 384 h 1152"/>
                <a:gd name="T14" fmla="*/ 1536 w 1632"/>
                <a:gd name="T15" fmla="*/ 912 h 1152"/>
                <a:gd name="T16" fmla="*/ 912 w 1632"/>
                <a:gd name="T17" fmla="*/ 1152 h 1152"/>
                <a:gd name="T18" fmla="*/ 288 w 1632"/>
                <a:gd name="T19" fmla="*/ 960 h 1152"/>
                <a:gd name="T20" fmla="*/ 96 w 1632"/>
                <a:gd name="T21" fmla="*/ 768 h 1152"/>
                <a:gd name="T22" fmla="*/ 0 w 1632"/>
                <a:gd name="T23" fmla="*/ 720 h 1152"/>
                <a:gd name="T24" fmla="*/ 48 w 1632"/>
                <a:gd name="T25" fmla="*/ 19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32" h="1152">
                  <a:moveTo>
                    <a:pt x="48" y="192"/>
                  </a:moveTo>
                  <a:lnTo>
                    <a:pt x="384" y="48"/>
                  </a:lnTo>
                  <a:lnTo>
                    <a:pt x="672" y="0"/>
                  </a:lnTo>
                  <a:lnTo>
                    <a:pt x="1248" y="48"/>
                  </a:lnTo>
                  <a:lnTo>
                    <a:pt x="1440" y="144"/>
                  </a:lnTo>
                  <a:lnTo>
                    <a:pt x="1536" y="336"/>
                  </a:lnTo>
                  <a:lnTo>
                    <a:pt x="1632" y="384"/>
                  </a:lnTo>
                  <a:lnTo>
                    <a:pt x="1536" y="912"/>
                  </a:lnTo>
                  <a:lnTo>
                    <a:pt x="912" y="1152"/>
                  </a:lnTo>
                  <a:lnTo>
                    <a:pt x="288" y="960"/>
                  </a:lnTo>
                  <a:lnTo>
                    <a:pt x="96" y="768"/>
                  </a:lnTo>
                  <a:lnTo>
                    <a:pt x="0" y="720"/>
                  </a:lnTo>
                  <a:lnTo>
                    <a:pt x="48" y="192"/>
                  </a:lnTo>
                  <a:close/>
                </a:path>
              </a:pathLst>
            </a:custGeom>
            <a:solidFill>
              <a:srgbClr val="CC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75569" name="Text Box 17"/>
          <p:cNvSpPr txBox="1">
            <a:spLocks noChangeArrowheads="1"/>
          </p:cNvSpPr>
          <p:nvPr/>
        </p:nvSpPr>
        <p:spPr bwMode="auto">
          <a:xfrm>
            <a:off x="4349750" y="2139950"/>
            <a:ext cx="8382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Sender</a:t>
            </a:r>
          </a:p>
        </p:txBody>
      </p:sp>
      <p:grpSp>
        <p:nvGrpSpPr>
          <p:cNvPr id="1175570" name="Group 18"/>
          <p:cNvGrpSpPr>
            <a:grpSpLocks/>
          </p:cNvGrpSpPr>
          <p:nvPr/>
        </p:nvGrpSpPr>
        <p:grpSpPr bwMode="auto">
          <a:xfrm>
            <a:off x="4502150" y="1552575"/>
            <a:ext cx="609600" cy="587375"/>
            <a:chOff x="912" y="2152"/>
            <a:chExt cx="432" cy="392"/>
          </a:xfrm>
        </p:grpSpPr>
        <p:sp>
          <p:nvSpPr>
            <p:cNvPr id="1175571" name="AutoShape 19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2" name="AutoShape 20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3" name="Rectangle 21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4" name="Rectangle 22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5" name="Rectangle 23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76" name="Freeform 24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5577" name="Text Box 25"/>
          <p:cNvSpPr txBox="1">
            <a:spLocks noChangeArrowheads="1"/>
          </p:cNvSpPr>
          <p:nvPr/>
        </p:nvSpPr>
        <p:spPr bwMode="auto">
          <a:xfrm>
            <a:off x="7321550" y="2139950"/>
            <a:ext cx="9842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Receiver</a:t>
            </a:r>
          </a:p>
        </p:txBody>
      </p:sp>
      <p:grpSp>
        <p:nvGrpSpPr>
          <p:cNvPr id="1175578" name="Group 26"/>
          <p:cNvGrpSpPr>
            <a:grpSpLocks/>
          </p:cNvGrpSpPr>
          <p:nvPr/>
        </p:nvGrpSpPr>
        <p:grpSpPr bwMode="auto">
          <a:xfrm>
            <a:off x="7473950" y="1552575"/>
            <a:ext cx="609600" cy="587375"/>
            <a:chOff x="912" y="2152"/>
            <a:chExt cx="432" cy="392"/>
          </a:xfrm>
        </p:grpSpPr>
        <p:sp>
          <p:nvSpPr>
            <p:cNvPr id="1175579" name="AutoShape 27"/>
            <p:cNvSpPr>
              <a:spLocks noChangeArrowheads="1"/>
            </p:cNvSpPr>
            <p:nvPr/>
          </p:nvSpPr>
          <p:spPr bwMode="auto">
            <a:xfrm>
              <a:off x="998" y="2152"/>
              <a:ext cx="260" cy="241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28398" dir="1593903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0" name="AutoShape 28"/>
            <p:cNvSpPr>
              <a:spLocks noChangeArrowheads="1"/>
            </p:cNvSpPr>
            <p:nvPr/>
          </p:nvSpPr>
          <p:spPr bwMode="auto">
            <a:xfrm>
              <a:off x="1027" y="2182"/>
              <a:ext cx="202" cy="181"/>
            </a:xfrm>
            <a:prstGeom prst="roundRect">
              <a:avLst>
                <a:gd name="adj" fmla="val 16667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1" name="Rectangle 29"/>
            <p:cNvSpPr>
              <a:spLocks noChangeArrowheads="1"/>
            </p:cNvSpPr>
            <p:nvPr/>
          </p:nvSpPr>
          <p:spPr bwMode="auto">
            <a:xfrm>
              <a:off x="970" y="2393"/>
              <a:ext cx="316" cy="30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2" name="Rectangle 30"/>
            <p:cNvSpPr>
              <a:spLocks noChangeArrowheads="1"/>
            </p:cNvSpPr>
            <p:nvPr/>
          </p:nvSpPr>
          <p:spPr bwMode="auto">
            <a:xfrm>
              <a:off x="970" y="2423"/>
              <a:ext cx="316" cy="6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3" name="Rectangle 31"/>
            <p:cNvSpPr>
              <a:spLocks noChangeArrowheads="1"/>
            </p:cNvSpPr>
            <p:nvPr/>
          </p:nvSpPr>
          <p:spPr bwMode="auto">
            <a:xfrm>
              <a:off x="998" y="2423"/>
              <a:ext cx="116" cy="31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5584" name="Freeform 32" descr="Dotted grid"/>
            <p:cNvSpPr>
              <a:spLocks/>
            </p:cNvSpPr>
            <p:nvPr/>
          </p:nvSpPr>
          <p:spPr bwMode="auto">
            <a:xfrm>
              <a:off x="912" y="2484"/>
              <a:ext cx="432" cy="60"/>
            </a:xfrm>
            <a:custGeom>
              <a:avLst/>
              <a:gdLst>
                <a:gd name="T0" fmla="*/ 96 w 720"/>
                <a:gd name="T1" fmla="*/ 0 h 48"/>
                <a:gd name="T2" fmla="*/ 624 w 720"/>
                <a:gd name="T3" fmla="*/ 0 h 48"/>
                <a:gd name="T4" fmla="*/ 720 w 720"/>
                <a:gd name="T5" fmla="*/ 48 h 48"/>
                <a:gd name="T6" fmla="*/ 0 w 720"/>
                <a:gd name="T7" fmla="*/ 48 h 48"/>
                <a:gd name="T8" fmla="*/ 96 w 720"/>
                <a:gd name="T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0" h="48">
                  <a:moveTo>
                    <a:pt x="96" y="0"/>
                  </a:moveTo>
                  <a:lnTo>
                    <a:pt x="624" y="0"/>
                  </a:lnTo>
                  <a:lnTo>
                    <a:pt x="720" y="48"/>
                  </a:lnTo>
                  <a:lnTo>
                    <a:pt x="0" y="48"/>
                  </a:lnTo>
                  <a:lnTo>
                    <a:pt x="96" y="0"/>
                  </a:lnTo>
                  <a:close/>
                </a:path>
              </a:pathLst>
            </a:custGeom>
            <a:pattFill prst="dotGrid">
              <a:fgClr>
                <a:schemeClr val="folHlink"/>
              </a:fgClr>
              <a:bgClr>
                <a:schemeClr val="bg1"/>
              </a:bgClr>
            </a:pattFill>
            <a:ln w="9525" cap="flat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75585" name="Line 33"/>
          <p:cNvSpPr>
            <a:spLocks noChangeShapeType="1"/>
          </p:cNvSpPr>
          <p:nvPr/>
        </p:nvSpPr>
        <p:spPr bwMode="auto">
          <a:xfrm>
            <a:off x="50355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86" name="Line 34"/>
          <p:cNvSpPr>
            <a:spLocks noChangeShapeType="1"/>
          </p:cNvSpPr>
          <p:nvPr/>
        </p:nvSpPr>
        <p:spPr bwMode="auto">
          <a:xfrm>
            <a:off x="7016750" y="1790700"/>
            <a:ext cx="533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87" name="Line 35"/>
          <p:cNvSpPr>
            <a:spLocks noChangeShapeType="1"/>
          </p:cNvSpPr>
          <p:nvPr/>
        </p:nvSpPr>
        <p:spPr bwMode="auto">
          <a:xfrm>
            <a:off x="5264150" y="1638300"/>
            <a:ext cx="0" cy="3048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88" name="Text Box 36"/>
          <p:cNvSpPr txBox="1">
            <a:spLocks noChangeArrowheads="1"/>
          </p:cNvSpPr>
          <p:nvPr/>
        </p:nvSpPr>
        <p:spPr bwMode="auto">
          <a:xfrm>
            <a:off x="5097463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1</a:t>
            </a:r>
          </a:p>
        </p:txBody>
      </p:sp>
      <p:sp>
        <p:nvSpPr>
          <p:cNvPr id="1175589" name="Line 37"/>
          <p:cNvSpPr>
            <a:spLocks noChangeShapeType="1"/>
          </p:cNvSpPr>
          <p:nvPr/>
        </p:nvSpPr>
        <p:spPr bwMode="auto">
          <a:xfrm>
            <a:off x="7259638" y="16383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90" name="Text Box 38"/>
          <p:cNvSpPr txBox="1">
            <a:spLocks noChangeArrowheads="1"/>
          </p:cNvSpPr>
          <p:nvPr/>
        </p:nvSpPr>
        <p:spPr bwMode="auto">
          <a:xfrm>
            <a:off x="7092950" y="1295400"/>
            <a:ext cx="307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2</a:t>
            </a:r>
          </a:p>
        </p:txBody>
      </p:sp>
      <p:sp>
        <p:nvSpPr>
          <p:cNvPr id="1175591" name="Text Box 39"/>
          <p:cNvSpPr txBox="1">
            <a:spLocks noChangeArrowheads="1"/>
          </p:cNvSpPr>
          <p:nvPr/>
        </p:nvSpPr>
        <p:spPr bwMode="auto">
          <a:xfrm>
            <a:off x="7616825" y="4876800"/>
            <a:ext cx="6127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time</a:t>
            </a:r>
          </a:p>
        </p:txBody>
      </p:sp>
      <p:sp>
        <p:nvSpPr>
          <p:cNvPr id="1175592" name="Line 40"/>
          <p:cNvSpPr>
            <a:spLocks noChangeShapeType="1"/>
          </p:cNvSpPr>
          <p:nvPr/>
        </p:nvSpPr>
        <p:spPr bwMode="auto">
          <a:xfrm>
            <a:off x="4495800" y="3429000"/>
            <a:ext cx="0" cy="914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75593" name="Text Box 41"/>
          <p:cNvSpPr txBox="1">
            <a:spLocks noChangeArrowheads="1"/>
          </p:cNvSpPr>
          <p:nvPr/>
        </p:nvSpPr>
        <p:spPr bwMode="auto">
          <a:xfrm>
            <a:off x="4441825" y="3619500"/>
            <a:ext cx="5111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x(t)</a:t>
            </a:r>
          </a:p>
        </p:txBody>
      </p:sp>
      <p:sp>
        <p:nvSpPr>
          <p:cNvPr id="1175594" name="Rectangle 42"/>
          <p:cNvSpPr>
            <a:spLocks noChangeArrowheads="1"/>
          </p:cNvSpPr>
          <p:nvPr/>
        </p:nvSpPr>
        <p:spPr bwMode="auto">
          <a:xfrm>
            <a:off x="6324600" y="2514600"/>
            <a:ext cx="1219200" cy="228600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r>
              <a:rPr lang="en-US" altLang="en-US" sz="1200"/>
              <a:t>S(N)</a:t>
            </a:r>
          </a:p>
        </p:txBody>
      </p:sp>
      <p:sp>
        <p:nvSpPr>
          <p:cNvPr id="1175595" name="Text Box 43"/>
          <p:cNvSpPr txBox="1">
            <a:spLocks noChangeArrowheads="1"/>
          </p:cNvSpPr>
          <p:nvPr/>
        </p:nvSpPr>
        <p:spPr bwMode="auto">
          <a:xfrm>
            <a:off x="1447800" y="5884863"/>
            <a:ext cx="6397625" cy="36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Average occupancy = (average arrival rate) x (average delay)</a:t>
            </a:r>
          </a:p>
        </p:txBody>
      </p:sp>
      <p:sp>
        <p:nvSpPr>
          <p:cNvPr id="1175596" name="Text Box 44"/>
          <p:cNvSpPr txBox="1">
            <a:spLocks noChangeArrowheads="1"/>
          </p:cNvSpPr>
          <p:nvPr/>
        </p:nvSpPr>
        <p:spPr bwMode="auto">
          <a:xfrm>
            <a:off x="3109913" y="4114800"/>
            <a:ext cx="987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S= area</a:t>
            </a:r>
          </a:p>
        </p:txBody>
      </p:sp>
      <p:sp>
        <p:nvSpPr>
          <p:cNvPr id="1175601" name="Line 49"/>
          <p:cNvSpPr>
            <a:spLocks noChangeShapeType="1"/>
          </p:cNvSpPr>
          <p:nvPr/>
        </p:nvSpPr>
        <p:spPr bwMode="auto">
          <a:xfrm>
            <a:off x="5105400" y="27432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75602" name="Line 50"/>
          <p:cNvSpPr>
            <a:spLocks noChangeShapeType="1"/>
          </p:cNvSpPr>
          <p:nvPr/>
        </p:nvSpPr>
        <p:spPr bwMode="auto">
          <a:xfrm>
            <a:off x="5105400" y="2971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75603" name="Line 51"/>
          <p:cNvSpPr>
            <a:spLocks noChangeShapeType="1"/>
          </p:cNvSpPr>
          <p:nvPr/>
        </p:nvSpPr>
        <p:spPr bwMode="auto">
          <a:xfrm>
            <a:off x="5195888" y="27432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04" name="Text Box 52"/>
          <p:cNvSpPr txBox="1">
            <a:spLocks noChangeArrowheads="1"/>
          </p:cNvSpPr>
          <p:nvPr/>
        </p:nvSpPr>
        <p:spPr bwMode="auto">
          <a:xfrm>
            <a:off x="4495800" y="2703513"/>
            <a:ext cx="514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a(i)</a:t>
            </a:r>
          </a:p>
        </p:txBody>
      </p:sp>
      <p:sp>
        <p:nvSpPr>
          <p:cNvPr id="1175605" name="Line 53"/>
          <p:cNvSpPr>
            <a:spLocks noChangeShapeType="1"/>
          </p:cNvSpPr>
          <p:nvPr/>
        </p:nvSpPr>
        <p:spPr bwMode="auto">
          <a:xfrm>
            <a:off x="6858000" y="2971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06" name="Line 54"/>
          <p:cNvSpPr>
            <a:spLocks noChangeShapeType="1"/>
          </p:cNvSpPr>
          <p:nvPr/>
        </p:nvSpPr>
        <p:spPr bwMode="auto">
          <a:xfrm>
            <a:off x="5638800" y="3124200"/>
            <a:ext cx="16002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175607" name="Text Box 55"/>
          <p:cNvSpPr txBox="1">
            <a:spLocks noChangeArrowheads="1"/>
          </p:cNvSpPr>
          <p:nvPr/>
        </p:nvSpPr>
        <p:spPr bwMode="auto">
          <a:xfrm>
            <a:off x="5943600" y="2940050"/>
            <a:ext cx="760413" cy="3365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600"/>
              <a:t>d(N-1)</a:t>
            </a:r>
          </a:p>
        </p:txBody>
      </p:sp>
      <p:sp>
        <p:nvSpPr>
          <p:cNvPr id="1175608" name="Rectangle 56"/>
          <p:cNvSpPr>
            <a:spLocks noChangeArrowheads="1"/>
          </p:cNvSpPr>
          <p:nvPr/>
        </p:nvSpPr>
        <p:spPr bwMode="auto">
          <a:xfrm>
            <a:off x="5638800" y="2743200"/>
            <a:ext cx="1600200" cy="212725"/>
          </a:xfrm>
          <a:prstGeom prst="rect">
            <a:avLst/>
          </a:prstGeom>
          <a:solidFill>
            <a:srgbClr val="CCFFFF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/>
            <a:endParaRPr lang="en-US" altLang="en-US" sz="1200"/>
          </a:p>
        </p:txBody>
      </p:sp>
      <p:sp>
        <p:nvSpPr>
          <p:cNvPr id="1175609" name="Text Box 57"/>
          <p:cNvSpPr txBox="1">
            <a:spLocks noChangeArrowheads="1"/>
          </p:cNvSpPr>
          <p:nvPr/>
        </p:nvSpPr>
        <p:spPr bwMode="auto">
          <a:xfrm>
            <a:off x="6211888" y="2700338"/>
            <a:ext cx="628650" cy="271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200"/>
              <a:t>S(N-1)</a:t>
            </a:r>
          </a:p>
        </p:txBody>
      </p:sp>
      <p:sp>
        <p:nvSpPr>
          <p:cNvPr id="1175610" name="Freeform 58"/>
          <p:cNvSpPr>
            <a:spLocks/>
          </p:cNvSpPr>
          <p:nvPr/>
        </p:nvSpPr>
        <p:spPr bwMode="auto">
          <a:xfrm>
            <a:off x="2209800" y="2514600"/>
            <a:ext cx="5334000" cy="2743200"/>
          </a:xfrm>
          <a:custGeom>
            <a:avLst/>
            <a:gdLst>
              <a:gd name="T0" fmla="*/ 0 w 3360"/>
              <a:gd name="T1" fmla="*/ 1728 h 1728"/>
              <a:gd name="T2" fmla="*/ 0 w 3360"/>
              <a:gd name="T3" fmla="*/ 1584 h 1728"/>
              <a:gd name="T4" fmla="*/ 384 w 3360"/>
              <a:gd name="T5" fmla="*/ 1584 h 1728"/>
              <a:gd name="T6" fmla="*/ 384 w 3360"/>
              <a:gd name="T7" fmla="*/ 1440 h 1728"/>
              <a:gd name="T8" fmla="*/ 960 w 3360"/>
              <a:gd name="T9" fmla="*/ 1440 h 1728"/>
              <a:gd name="T10" fmla="*/ 960 w 3360"/>
              <a:gd name="T11" fmla="*/ 1296 h 1728"/>
              <a:gd name="T12" fmla="*/ 1200 w 3360"/>
              <a:gd name="T13" fmla="*/ 1296 h 1728"/>
              <a:gd name="T14" fmla="*/ 1200 w 3360"/>
              <a:gd name="T15" fmla="*/ 1152 h 1728"/>
              <a:gd name="T16" fmla="*/ 1536 w 3360"/>
              <a:gd name="T17" fmla="*/ 1152 h 1728"/>
              <a:gd name="T18" fmla="*/ 1536 w 3360"/>
              <a:gd name="T19" fmla="*/ 1008 h 1728"/>
              <a:gd name="T20" fmla="*/ 1776 w 3360"/>
              <a:gd name="T21" fmla="*/ 1008 h 1728"/>
              <a:gd name="T22" fmla="*/ 1776 w 3360"/>
              <a:gd name="T23" fmla="*/ 864 h 1728"/>
              <a:gd name="T24" fmla="*/ 2112 w 3360"/>
              <a:gd name="T25" fmla="*/ 864 h 1728"/>
              <a:gd name="T26" fmla="*/ 2112 w 3360"/>
              <a:gd name="T27" fmla="*/ 720 h 1728"/>
              <a:gd name="T28" fmla="*/ 2448 w 3360"/>
              <a:gd name="T29" fmla="*/ 720 h 1728"/>
              <a:gd name="T30" fmla="*/ 2448 w 3360"/>
              <a:gd name="T31" fmla="*/ 576 h 1728"/>
              <a:gd name="T32" fmla="*/ 2784 w 3360"/>
              <a:gd name="T33" fmla="*/ 576 h 1728"/>
              <a:gd name="T34" fmla="*/ 2784 w 3360"/>
              <a:gd name="T35" fmla="*/ 432 h 1728"/>
              <a:gd name="T36" fmla="*/ 2928 w 3360"/>
              <a:gd name="T37" fmla="*/ 432 h 1728"/>
              <a:gd name="T38" fmla="*/ 2928 w 3360"/>
              <a:gd name="T39" fmla="*/ 288 h 1728"/>
              <a:gd name="T40" fmla="*/ 3168 w 3360"/>
              <a:gd name="T41" fmla="*/ 288 h 1728"/>
              <a:gd name="T42" fmla="*/ 3168 w 3360"/>
              <a:gd name="T43" fmla="*/ 144 h 1728"/>
              <a:gd name="T44" fmla="*/ 3360 w 3360"/>
              <a:gd name="T45" fmla="*/ 144 h 1728"/>
              <a:gd name="T46" fmla="*/ 3360 w 3360"/>
              <a:gd name="T47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</a:cxnLst>
            <a:rect l="0" t="0" r="r" b="b"/>
            <a:pathLst>
              <a:path w="336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960" y="1440"/>
                </a:lnTo>
                <a:lnTo>
                  <a:pt x="960" y="1296"/>
                </a:lnTo>
                <a:lnTo>
                  <a:pt x="1200" y="1296"/>
                </a:lnTo>
                <a:lnTo>
                  <a:pt x="1200" y="1152"/>
                </a:lnTo>
                <a:lnTo>
                  <a:pt x="1536" y="1152"/>
                </a:lnTo>
                <a:lnTo>
                  <a:pt x="1536" y="1008"/>
                </a:lnTo>
                <a:lnTo>
                  <a:pt x="1776" y="1008"/>
                </a:lnTo>
                <a:lnTo>
                  <a:pt x="1776" y="864"/>
                </a:lnTo>
                <a:lnTo>
                  <a:pt x="2112" y="864"/>
                </a:lnTo>
                <a:lnTo>
                  <a:pt x="2112" y="720"/>
                </a:lnTo>
                <a:lnTo>
                  <a:pt x="2448" y="720"/>
                </a:lnTo>
                <a:lnTo>
                  <a:pt x="2448" y="576"/>
                </a:lnTo>
                <a:lnTo>
                  <a:pt x="2784" y="576"/>
                </a:lnTo>
                <a:lnTo>
                  <a:pt x="2784" y="432"/>
                </a:lnTo>
                <a:lnTo>
                  <a:pt x="2928" y="432"/>
                </a:lnTo>
                <a:lnTo>
                  <a:pt x="2928" y="288"/>
                </a:lnTo>
                <a:lnTo>
                  <a:pt x="3168" y="288"/>
                </a:lnTo>
                <a:lnTo>
                  <a:pt x="3168" y="144"/>
                </a:lnTo>
                <a:lnTo>
                  <a:pt x="3360" y="144"/>
                </a:lnTo>
                <a:lnTo>
                  <a:pt x="3360" y="0"/>
                </a:lnTo>
              </a:path>
            </a:pathLst>
          </a:cu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1" name="Freeform 59"/>
          <p:cNvSpPr>
            <a:spLocks/>
          </p:cNvSpPr>
          <p:nvPr/>
        </p:nvSpPr>
        <p:spPr bwMode="auto">
          <a:xfrm>
            <a:off x="1219200" y="2514600"/>
            <a:ext cx="6096000" cy="2743200"/>
          </a:xfrm>
          <a:custGeom>
            <a:avLst/>
            <a:gdLst>
              <a:gd name="T0" fmla="*/ 0 w 3840"/>
              <a:gd name="T1" fmla="*/ 1728 h 1728"/>
              <a:gd name="T2" fmla="*/ 0 w 3840"/>
              <a:gd name="T3" fmla="*/ 1584 h 1728"/>
              <a:gd name="T4" fmla="*/ 384 w 3840"/>
              <a:gd name="T5" fmla="*/ 1584 h 1728"/>
              <a:gd name="T6" fmla="*/ 384 w 3840"/>
              <a:gd name="T7" fmla="*/ 1440 h 1728"/>
              <a:gd name="T8" fmla="*/ 576 w 3840"/>
              <a:gd name="T9" fmla="*/ 1440 h 1728"/>
              <a:gd name="T10" fmla="*/ 576 w 3840"/>
              <a:gd name="T11" fmla="*/ 1296 h 1728"/>
              <a:gd name="T12" fmla="*/ 816 w 3840"/>
              <a:gd name="T13" fmla="*/ 1296 h 1728"/>
              <a:gd name="T14" fmla="*/ 816 w 3840"/>
              <a:gd name="T15" fmla="*/ 1152 h 1728"/>
              <a:gd name="T16" fmla="*/ 1152 w 3840"/>
              <a:gd name="T17" fmla="*/ 1152 h 1728"/>
              <a:gd name="T18" fmla="*/ 1152 w 3840"/>
              <a:gd name="T19" fmla="*/ 1008 h 1728"/>
              <a:gd name="T20" fmla="*/ 1584 w 3840"/>
              <a:gd name="T21" fmla="*/ 1008 h 1728"/>
              <a:gd name="T22" fmla="*/ 1584 w 3840"/>
              <a:gd name="T23" fmla="*/ 864 h 1728"/>
              <a:gd name="T24" fmla="*/ 1776 w 3840"/>
              <a:gd name="T25" fmla="*/ 864 h 1728"/>
              <a:gd name="T26" fmla="*/ 1776 w 3840"/>
              <a:gd name="T27" fmla="*/ 720 h 1728"/>
              <a:gd name="T28" fmla="*/ 1968 w 3840"/>
              <a:gd name="T29" fmla="*/ 720 h 1728"/>
              <a:gd name="T30" fmla="*/ 1968 w 3840"/>
              <a:gd name="T31" fmla="*/ 576 h 1728"/>
              <a:gd name="T32" fmla="*/ 2448 w 3840"/>
              <a:gd name="T33" fmla="*/ 576 h 1728"/>
              <a:gd name="T34" fmla="*/ 2448 w 3840"/>
              <a:gd name="T35" fmla="*/ 432 h 1728"/>
              <a:gd name="T36" fmla="*/ 2640 w 3840"/>
              <a:gd name="T37" fmla="*/ 432 h 1728"/>
              <a:gd name="T38" fmla="*/ 2640 w 3840"/>
              <a:gd name="T39" fmla="*/ 288 h 1728"/>
              <a:gd name="T40" fmla="*/ 2784 w 3840"/>
              <a:gd name="T41" fmla="*/ 288 h 1728"/>
              <a:gd name="T42" fmla="*/ 2784 w 3840"/>
              <a:gd name="T43" fmla="*/ 144 h 1728"/>
              <a:gd name="T44" fmla="*/ 3216 w 3840"/>
              <a:gd name="T45" fmla="*/ 144 h 1728"/>
              <a:gd name="T46" fmla="*/ 3216 w 3840"/>
              <a:gd name="T47" fmla="*/ 0 h 1728"/>
              <a:gd name="T48" fmla="*/ 3840 w 3840"/>
              <a:gd name="T49" fmla="*/ 0 h 17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3840" h="1728">
                <a:moveTo>
                  <a:pt x="0" y="1728"/>
                </a:moveTo>
                <a:lnTo>
                  <a:pt x="0" y="1584"/>
                </a:lnTo>
                <a:lnTo>
                  <a:pt x="384" y="1584"/>
                </a:lnTo>
                <a:lnTo>
                  <a:pt x="384" y="1440"/>
                </a:lnTo>
                <a:lnTo>
                  <a:pt x="576" y="1440"/>
                </a:lnTo>
                <a:lnTo>
                  <a:pt x="576" y="1296"/>
                </a:lnTo>
                <a:lnTo>
                  <a:pt x="816" y="1296"/>
                </a:lnTo>
                <a:lnTo>
                  <a:pt x="816" y="1152"/>
                </a:lnTo>
                <a:lnTo>
                  <a:pt x="1152" y="1152"/>
                </a:lnTo>
                <a:lnTo>
                  <a:pt x="1152" y="1008"/>
                </a:lnTo>
                <a:lnTo>
                  <a:pt x="1584" y="1008"/>
                </a:lnTo>
                <a:lnTo>
                  <a:pt x="1584" y="864"/>
                </a:lnTo>
                <a:lnTo>
                  <a:pt x="1776" y="864"/>
                </a:lnTo>
                <a:lnTo>
                  <a:pt x="1776" y="720"/>
                </a:lnTo>
                <a:lnTo>
                  <a:pt x="1968" y="720"/>
                </a:lnTo>
                <a:lnTo>
                  <a:pt x="1968" y="576"/>
                </a:lnTo>
                <a:lnTo>
                  <a:pt x="2448" y="576"/>
                </a:lnTo>
                <a:lnTo>
                  <a:pt x="2448" y="432"/>
                </a:lnTo>
                <a:lnTo>
                  <a:pt x="2640" y="432"/>
                </a:lnTo>
                <a:lnTo>
                  <a:pt x="2640" y="288"/>
                </a:lnTo>
                <a:lnTo>
                  <a:pt x="2784" y="288"/>
                </a:lnTo>
                <a:lnTo>
                  <a:pt x="2784" y="144"/>
                </a:lnTo>
                <a:lnTo>
                  <a:pt x="3216" y="144"/>
                </a:lnTo>
                <a:lnTo>
                  <a:pt x="3216" y="0"/>
                </a:lnTo>
                <a:lnTo>
                  <a:pt x="384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2" name="Line 60"/>
          <p:cNvSpPr>
            <a:spLocks noChangeShapeType="1"/>
          </p:cNvSpPr>
          <p:nvPr/>
        </p:nvSpPr>
        <p:spPr bwMode="auto">
          <a:xfrm>
            <a:off x="5638800" y="2971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3" name="Line 61"/>
          <p:cNvSpPr>
            <a:spLocks noChangeShapeType="1"/>
          </p:cNvSpPr>
          <p:nvPr/>
        </p:nvSpPr>
        <p:spPr bwMode="auto">
          <a:xfrm>
            <a:off x="7239000" y="2971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4" name="Line 62"/>
          <p:cNvSpPr>
            <a:spLocks noChangeShapeType="1"/>
          </p:cNvSpPr>
          <p:nvPr/>
        </p:nvSpPr>
        <p:spPr bwMode="auto">
          <a:xfrm>
            <a:off x="12192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5" name="Line 63"/>
          <p:cNvSpPr>
            <a:spLocks noChangeShapeType="1"/>
          </p:cNvSpPr>
          <p:nvPr/>
        </p:nvSpPr>
        <p:spPr bwMode="auto">
          <a:xfrm>
            <a:off x="7543800" y="52578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6" name="Line 64"/>
          <p:cNvSpPr>
            <a:spLocks noChangeShapeType="1"/>
          </p:cNvSpPr>
          <p:nvPr/>
        </p:nvSpPr>
        <p:spPr bwMode="auto">
          <a:xfrm>
            <a:off x="7543800" y="25146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7" name="Line 65"/>
          <p:cNvSpPr>
            <a:spLocks noChangeShapeType="1"/>
          </p:cNvSpPr>
          <p:nvPr/>
        </p:nvSpPr>
        <p:spPr bwMode="auto">
          <a:xfrm>
            <a:off x="1219200" y="5410200"/>
            <a:ext cx="6324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1175618" name="Text Box 66"/>
          <p:cNvSpPr txBox="1">
            <a:spLocks noChangeArrowheads="1"/>
          </p:cNvSpPr>
          <p:nvPr/>
        </p:nvSpPr>
        <p:spPr bwMode="auto">
          <a:xfrm>
            <a:off x="4708525" y="5370513"/>
            <a:ext cx="323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grpSp>
        <p:nvGrpSpPr>
          <p:cNvPr id="1175619" name="Group 67"/>
          <p:cNvGrpSpPr>
            <a:grpSpLocks/>
          </p:cNvGrpSpPr>
          <p:nvPr/>
        </p:nvGrpSpPr>
        <p:grpSpPr bwMode="auto">
          <a:xfrm>
            <a:off x="838200" y="2209800"/>
            <a:ext cx="2971800" cy="1219200"/>
            <a:chOff x="528" y="1392"/>
            <a:chExt cx="1872" cy="1008"/>
          </a:xfrm>
        </p:grpSpPr>
        <p:sp>
          <p:nvSpPr>
            <p:cNvPr id="1175620" name="Rectangle 68"/>
            <p:cNvSpPr>
              <a:spLocks noChangeArrowheads="1"/>
            </p:cNvSpPr>
            <p:nvPr/>
          </p:nvSpPr>
          <p:spPr bwMode="auto">
            <a:xfrm>
              <a:off x="528" y="1440"/>
              <a:ext cx="1872" cy="96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81320" dir="2319588" algn="ctr" rotWithShape="0">
                <a:schemeClr val="bg2"/>
              </a:outerShdw>
            </a:effectLst>
          </p:spPr>
          <p:txBody>
            <a:bodyPr anchor="ctr">
              <a:spAutoFit/>
            </a:bodyPr>
            <a:lstStyle/>
            <a:p>
              <a:endParaRPr lang="en-GB"/>
            </a:p>
          </p:txBody>
        </p:sp>
        <p:sp>
          <p:nvSpPr>
            <p:cNvPr id="1175621" name="Text Box 69"/>
            <p:cNvSpPr txBox="1">
              <a:spLocks noChangeArrowheads="1"/>
            </p:cNvSpPr>
            <p:nvPr/>
          </p:nvSpPr>
          <p:spPr bwMode="auto">
            <a:xfrm>
              <a:off x="528" y="1392"/>
              <a:ext cx="1837" cy="9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600"/>
                <a:t>d(i) = delay of packet i</a:t>
              </a:r>
            </a:p>
            <a:p>
              <a:r>
                <a:rPr lang="en-US" altLang="en-US" sz="1600"/>
                <a:t>x(t) = number of packets</a:t>
              </a:r>
            </a:p>
            <a:p>
              <a:r>
                <a:rPr lang="en-US" altLang="en-US" sz="1600"/>
                <a:t>          in transit (in the system)</a:t>
              </a:r>
            </a:p>
            <a:p>
              <a:r>
                <a:rPr lang="en-US" altLang="en-US" sz="1600"/>
                <a:t>          at time t </a:t>
              </a:r>
              <a:r>
                <a:rPr lang="en-US" altLang="en-US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3576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A73666-A34A-4563-9A35-1AD196D37053}" type="slidenum">
              <a:rPr lang="en-US" altLang="en-US"/>
              <a:pPr/>
              <a:t>27</a:t>
            </a:fld>
            <a:endParaRPr lang="en-US" altLang="en-US"/>
          </a:p>
        </p:txBody>
      </p:sp>
      <p:sp>
        <p:nvSpPr>
          <p:cNvPr id="1173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Outline</a:t>
            </a:r>
          </a:p>
        </p:txBody>
      </p:sp>
      <p:sp>
        <p:nvSpPr>
          <p:cNvPr id="1173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Motivations</a:t>
            </a:r>
          </a:p>
          <a:p>
            <a:r>
              <a:rPr lang="en-US" altLang="en-US"/>
              <a:t>Timing diagrams</a:t>
            </a:r>
          </a:p>
          <a:p>
            <a:r>
              <a:rPr lang="en-US" altLang="en-US"/>
              <a:t>Metrics</a:t>
            </a:r>
          </a:p>
          <a:p>
            <a:pPr>
              <a:buClr>
                <a:schemeClr val="accent1"/>
              </a:buClr>
              <a:buFont typeface="Wingdings" pitchFamily="2" charset="2"/>
              <a:buChar char="Ø"/>
            </a:pPr>
            <a:r>
              <a:rPr lang="en-US" altLang="en-US">
                <a:solidFill>
                  <a:schemeClr val="accent1"/>
                </a:solidFill>
              </a:rPr>
              <a:t>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04688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4A19544-71F5-498D-82EA-12E6BE4A57DB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1127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Evaluation Techniques</a:t>
            </a:r>
          </a:p>
        </p:txBody>
      </p:sp>
      <p:sp>
        <p:nvSpPr>
          <p:cNvPr id="1127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000" dirty="0"/>
              <a:t>Measurements</a:t>
            </a:r>
          </a:p>
          <a:p>
            <a:pPr lvl="1"/>
            <a:r>
              <a:rPr lang="en-US" altLang="en-US" sz="1800" dirty="0"/>
              <a:t>gather data from a real network</a:t>
            </a:r>
          </a:p>
          <a:p>
            <a:pPr lvl="1"/>
            <a:r>
              <a:rPr lang="en-US" altLang="en-US" sz="1800" dirty="0"/>
              <a:t>e.g., ping www.berkeley.edu</a:t>
            </a:r>
          </a:p>
          <a:p>
            <a:pPr lvl="1"/>
            <a:r>
              <a:rPr lang="en-US" altLang="en-US" sz="1800" dirty="0"/>
              <a:t>realistic, specific</a:t>
            </a:r>
          </a:p>
          <a:p>
            <a:r>
              <a:rPr lang="en-US" altLang="en-US" sz="2000" dirty="0"/>
              <a:t>Simulations: run a program that pretends to be a real network</a:t>
            </a:r>
          </a:p>
          <a:p>
            <a:pPr lvl="1"/>
            <a:r>
              <a:rPr lang="en-US" altLang="en-US" sz="1800" dirty="0"/>
              <a:t>e.g., NS network simulator, Nachos OS simulator</a:t>
            </a:r>
          </a:p>
          <a:p>
            <a:pPr lvl="1">
              <a:buFontTx/>
              <a:buNone/>
            </a:pPr>
            <a:endParaRPr lang="en-US" altLang="en-US" sz="1800" dirty="0"/>
          </a:p>
          <a:p>
            <a:r>
              <a:rPr lang="en-US" altLang="en-US" sz="2000" dirty="0"/>
              <a:t>Models, analysis</a:t>
            </a:r>
          </a:p>
          <a:p>
            <a:pPr lvl="1"/>
            <a:r>
              <a:rPr lang="en-US" altLang="en-US" sz="1800" dirty="0"/>
              <a:t>write some equations from which we can derive conclusions</a:t>
            </a:r>
          </a:p>
          <a:p>
            <a:pPr lvl="1"/>
            <a:r>
              <a:rPr lang="en-US" altLang="en-US" sz="1800" dirty="0"/>
              <a:t>general, may not be realistic</a:t>
            </a:r>
          </a:p>
          <a:p>
            <a:r>
              <a:rPr lang="en-US" altLang="en-US" sz="2000" dirty="0"/>
              <a:t>Usually use combination of methods</a:t>
            </a:r>
          </a:p>
        </p:txBody>
      </p:sp>
    </p:spTree>
    <p:extLst>
      <p:ext uri="{BB962C8B-B14F-4D97-AF65-F5344CB8AC3E}">
        <p14:creationId xmlns:p14="http://schemas.microsoft.com/office/powerpoint/2010/main" val="400334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F47C0-7830-4AFF-852E-3F99305560D2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116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Simulation</a:t>
            </a:r>
          </a:p>
        </p:txBody>
      </p:sp>
      <p:sp>
        <p:nvSpPr>
          <p:cNvPr id="1166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676400"/>
            <a:ext cx="7162800" cy="46482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US" altLang="en-US"/>
              <a:t>Model of traffic</a:t>
            </a:r>
          </a:p>
          <a:p>
            <a:pPr>
              <a:lnSpc>
                <a:spcPct val="80000"/>
              </a:lnSpc>
            </a:pPr>
            <a:r>
              <a:rPr lang="en-US" altLang="en-US"/>
              <a:t>Model of routers, links</a:t>
            </a:r>
          </a:p>
          <a:p>
            <a:pPr>
              <a:lnSpc>
                <a:spcPct val="80000"/>
              </a:lnSpc>
            </a:pPr>
            <a:r>
              <a:rPr lang="en-US" altLang="en-US"/>
              <a:t>Simulation:</a:t>
            </a:r>
          </a:p>
          <a:p>
            <a:pPr lvl="1">
              <a:lnSpc>
                <a:spcPct val="80000"/>
              </a:lnSpc>
            </a:pPr>
            <a:r>
              <a:rPr lang="en-US" altLang="en-US"/>
              <a:t>Time driven: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X(t) = state at time t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X(t+1) = f(X(t), event at time t)</a:t>
            </a:r>
          </a:p>
          <a:p>
            <a:pPr lvl="1">
              <a:lnSpc>
                <a:spcPct val="80000"/>
              </a:lnSpc>
            </a:pPr>
            <a:r>
              <a:rPr lang="en-US" altLang="en-US"/>
              <a:t>Event driven: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E(n) = n-th event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Y(n) = state after event n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T(n) = time when even n occurs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US" altLang="en-US"/>
              <a:t>[Y(n+1), T(n+1)] = g(Y(n), T(n), E(n)) </a:t>
            </a:r>
          </a:p>
          <a:p>
            <a:pPr>
              <a:lnSpc>
                <a:spcPct val="80000"/>
              </a:lnSpc>
            </a:pPr>
            <a:r>
              <a:rPr lang="en-US" altLang="en-US"/>
              <a:t>Output analysis: estimates, confidence intervals</a:t>
            </a:r>
          </a:p>
        </p:txBody>
      </p:sp>
    </p:spTree>
    <p:extLst>
      <p:ext uri="{BB962C8B-B14F-4D97-AF65-F5344CB8AC3E}">
        <p14:creationId xmlns:p14="http://schemas.microsoft.com/office/powerpoint/2010/main" val="359232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101089D-49A6-4C14-8177-B3F9594F633F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1126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/>
              <a:t>Evaluation: Putting Everything Together</a:t>
            </a:r>
          </a:p>
        </p:txBody>
      </p:sp>
      <p:sp>
        <p:nvSpPr>
          <p:cNvPr id="1126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4800600"/>
            <a:ext cx="7162800" cy="1143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000"/>
              <a:t>Usually favor plausibility, tractability over realism</a:t>
            </a:r>
          </a:p>
          <a:p>
            <a:pPr lvl="1">
              <a:lnSpc>
                <a:spcPct val="80000"/>
              </a:lnSpc>
            </a:pPr>
            <a:r>
              <a:rPr lang="en-US" altLang="en-US" sz="1800"/>
              <a:t>Better to have a few realistic conclusions than none (could not derive) or many conclusions that no one believes (not plausible)</a:t>
            </a:r>
          </a:p>
        </p:txBody>
      </p:sp>
      <p:sp>
        <p:nvSpPr>
          <p:cNvPr id="1126404" name="Text Box 4"/>
          <p:cNvSpPr txBox="1">
            <a:spLocks noChangeArrowheads="1"/>
          </p:cNvSpPr>
          <p:nvPr/>
        </p:nvSpPr>
        <p:spPr bwMode="auto">
          <a:xfrm>
            <a:off x="1905000" y="1752600"/>
            <a:ext cx="11144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Reality</a:t>
            </a:r>
          </a:p>
        </p:txBody>
      </p:sp>
      <p:sp>
        <p:nvSpPr>
          <p:cNvPr id="1126405" name="Text Box 5"/>
          <p:cNvSpPr txBox="1">
            <a:spLocks noChangeArrowheads="1"/>
          </p:cNvSpPr>
          <p:nvPr/>
        </p:nvSpPr>
        <p:spPr bwMode="auto">
          <a:xfrm>
            <a:off x="5867400" y="1752600"/>
            <a:ext cx="101282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Model</a:t>
            </a:r>
          </a:p>
        </p:txBody>
      </p:sp>
      <p:sp>
        <p:nvSpPr>
          <p:cNvPr id="1126406" name="Text Box 6"/>
          <p:cNvSpPr txBox="1">
            <a:spLocks noChangeArrowheads="1"/>
          </p:cNvSpPr>
          <p:nvPr/>
        </p:nvSpPr>
        <p:spPr bwMode="auto">
          <a:xfrm>
            <a:off x="5648325" y="3810000"/>
            <a:ext cx="1690688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Hypothesis</a:t>
            </a:r>
          </a:p>
        </p:txBody>
      </p:sp>
      <p:sp>
        <p:nvSpPr>
          <p:cNvPr id="1126407" name="Text Box 7"/>
          <p:cNvSpPr txBox="1">
            <a:spLocks noChangeArrowheads="1"/>
          </p:cNvSpPr>
          <p:nvPr/>
        </p:nvSpPr>
        <p:spPr bwMode="auto">
          <a:xfrm>
            <a:off x="1447800" y="3810000"/>
            <a:ext cx="16922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400"/>
              <a:t>Conclusion</a:t>
            </a:r>
          </a:p>
        </p:txBody>
      </p:sp>
      <p:sp>
        <p:nvSpPr>
          <p:cNvPr id="1126408" name="Text Box 8"/>
          <p:cNvSpPr txBox="1">
            <a:spLocks noChangeArrowheads="1"/>
          </p:cNvSpPr>
          <p:nvPr/>
        </p:nvSpPr>
        <p:spPr bwMode="auto">
          <a:xfrm>
            <a:off x="3781425" y="1524000"/>
            <a:ext cx="1323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Abstraction</a:t>
            </a:r>
          </a:p>
        </p:txBody>
      </p:sp>
      <p:sp>
        <p:nvSpPr>
          <p:cNvPr id="1126410" name="Text Box 10"/>
          <p:cNvSpPr txBox="1">
            <a:spLocks noChangeArrowheads="1"/>
          </p:cNvSpPr>
          <p:nvPr/>
        </p:nvSpPr>
        <p:spPr bwMode="auto">
          <a:xfrm>
            <a:off x="4962525" y="2819400"/>
            <a:ext cx="12096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Derivation</a:t>
            </a:r>
          </a:p>
        </p:txBody>
      </p:sp>
      <p:sp>
        <p:nvSpPr>
          <p:cNvPr id="1126411" name="Text Box 11"/>
          <p:cNvSpPr txBox="1">
            <a:spLocks noChangeArrowheads="1"/>
          </p:cNvSpPr>
          <p:nvPr/>
        </p:nvSpPr>
        <p:spPr bwMode="auto">
          <a:xfrm>
            <a:off x="6410325" y="2819400"/>
            <a:ext cx="12858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Tractability</a:t>
            </a:r>
          </a:p>
        </p:txBody>
      </p:sp>
      <p:sp>
        <p:nvSpPr>
          <p:cNvPr id="1126412" name="Text Box 12"/>
          <p:cNvSpPr txBox="1">
            <a:spLocks noChangeArrowheads="1"/>
          </p:cNvSpPr>
          <p:nvPr/>
        </p:nvSpPr>
        <p:spPr bwMode="auto">
          <a:xfrm>
            <a:off x="4038600" y="4114800"/>
            <a:ext cx="10064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Realism</a:t>
            </a:r>
          </a:p>
        </p:txBody>
      </p:sp>
      <p:sp>
        <p:nvSpPr>
          <p:cNvPr id="1126413" name="Text Box 13"/>
          <p:cNvSpPr txBox="1">
            <a:spLocks noChangeArrowheads="1"/>
          </p:cNvSpPr>
          <p:nvPr/>
        </p:nvSpPr>
        <p:spPr bwMode="auto">
          <a:xfrm>
            <a:off x="3886200" y="3581400"/>
            <a:ext cx="119697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/>
              <a:t>Prediction</a:t>
            </a:r>
          </a:p>
        </p:txBody>
      </p:sp>
      <p:sp>
        <p:nvSpPr>
          <p:cNvPr id="1126414" name="Line 14"/>
          <p:cNvSpPr>
            <a:spLocks noChangeShapeType="1"/>
          </p:cNvSpPr>
          <p:nvPr/>
        </p:nvSpPr>
        <p:spPr bwMode="auto">
          <a:xfrm>
            <a:off x="3124200" y="1981200"/>
            <a:ext cx="266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26415" name="Line 15"/>
          <p:cNvSpPr>
            <a:spLocks noChangeShapeType="1"/>
          </p:cNvSpPr>
          <p:nvPr/>
        </p:nvSpPr>
        <p:spPr bwMode="auto">
          <a:xfrm>
            <a:off x="6248400" y="2286000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26416" name="Line 16"/>
          <p:cNvSpPr>
            <a:spLocks noChangeShapeType="1"/>
          </p:cNvSpPr>
          <p:nvPr/>
        </p:nvSpPr>
        <p:spPr bwMode="auto">
          <a:xfrm flipH="1">
            <a:off x="3276600" y="4038600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1126417" name="Line 17"/>
          <p:cNvSpPr>
            <a:spLocks noChangeShapeType="1"/>
          </p:cNvSpPr>
          <p:nvPr/>
        </p:nvSpPr>
        <p:spPr bwMode="auto">
          <a:xfrm>
            <a:off x="2362200" y="2286000"/>
            <a:ext cx="0" cy="1524000"/>
          </a:xfrm>
          <a:prstGeom prst="line">
            <a:avLst/>
          </a:prstGeom>
          <a:noFill/>
          <a:ln w="25400" cap="rnd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94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1374</Words>
  <Application>Microsoft Office PowerPoint</Application>
  <PresentationFormat>On-screen Show (4:3)</PresentationFormat>
  <Paragraphs>360</Paragraphs>
  <Slides>30</Slides>
  <Notes>1</Notes>
  <HiddenSlides>3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Times New Roman</vt:lpstr>
      <vt:lpstr>Wingdings</vt:lpstr>
      <vt:lpstr>Office Theme</vt:lpstr>
      <vt:lpstr>:  Introduction to Networks Performance analysis</vt:lpstr>
      <vt:lpstr>Outline</vt:lpstr>
      <vt:lpstr>Motivations</vt:lpstr>
      <vt:lpstr>Outline</vt:lpstr>
      <vt:lpstr>Timing Diagrams</vt:lpstr>
      <vt:lpstr>Definitions</vt:lpstr>
      <vt:lpstr>Sending One Packet</vt:lpstr>
      <vt:lpstr>Sending one Packet: Examples</vt:lpstr>
      <vt:lpstr>Queueing</vt:lpstr>
      <vt:lpstr>Queueing Example</vt:lpstr>
      <vt:lpstr>Switching: Store and Forward</vt:lpstr>
      <vt:lpstr>Store and Forward: Multiple Packet Example</vt:lpstr>
      <vt:lpstr>Switching: Cut-Through</vt:lpstr>
      <vt:lpstr>Fluid Flow System</vt:lpstr>
      <vt:lpstr>Outline</vt:lpstr>
      <vt:lpstr>Throughput</vt:lpstr>
      <vt:lpstr>Throughput: Fluctuations</vt:lpstr>
      <vt:lpstr>Delay</vt:lpstr>
      <vt:lpstr>Delay: Illustration 1</vt:lpstr>
      <vt:lpstr>Delay: Illustration 2</vt:lpstr>
      <vt:lpstr>Little’s Theorem</vt:lpstr>
      <vt:lpstr>Little’s Theorem</vt:lpstr>
      <vt:lpstr>Little’s Theorem</vt:lpstr>
      <vt:lpstr>Little’s Theorem</vt:lpstr>
      <vt:lpstr>Little’s Theorem</vt:lpstr>
      <vt:lpstr>Little’s Theorem</vt:lpstr>
      <vt:lpstr>Outline</vt:lpstr>
      <vt:lpstr>Evaluation Techniques</vt:lpstr>
      <vt:lpstr>Simulation</vt:lpstr>
      <vt:lpstr>Evaluation: Putting Everything Together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Abuhmida, Mabrouka</dc:creator>
  <cp:lastModifiedBy>Carlene Campbell</cp:lastModifiedBy>
  <cp:revision>6</cp:revision>
  <dcterms:created xsi:type="dcterms:W3CDTF">2015-11-17T09:46:38Z</dcterms:created>
  <dcterms:modified xsi:type="dcterms:W3CDTF">2016-11-07T15:03:57Z</dcterms:modified>
</cp:coreProperties>
</file>