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65"/>
  </p:notesMasterIdLst>
  <p:handoutMasterIdLst>
    <p:handoutMasterId r:id="rId66"/>
  </p:handoutMasterIdLst>
  <p:sldIdLst>
    <p:sldId id="314" r:id="rId2"/>
    <p:sldId id="406" r:id="rId3"/>
    <p:sldId id="335" r:id="rId4"/>
    <p:sldId id="337" r:id="rId5"/>
    <p:sldId id="336" r:id="rId6"/>
    <p:sldId id="339" r:id="rId7"/>
    <p:sldId id="340" r:id="rId8"/>
    <p:sldId id="338" r:id="rId9"/>
    <p:sldId id="400" r:id="rId10"/>
    <p:sldId id="402" r:id="rId11"/>
    <p:sldId id="401" r:id="rId12"/>
    <p:sldId id="403" r:id="rId13"/>
    <p:sldId id="341" r:id="rId14"/>
    <p:sldId id="342" r:id="rId15"/>
    <p:sldId id="345" r:id="rId16"/>
    <p:sldId id="380" r:id="rId17"/>
    <p:sldId id="407" r:id="rId18"/>
    <p:sldId id="346" r:id="rId19"/>
    <p:sldId id="405" r:id="rId20"/>
    <p:sldId id="408" r:id="rId21"/>
    <p:sldId id="347" r:id="rId22"/>
    <p:sldId id="348" r:id="rId23"/>
    <p:sldId id="409" r:id="rId24"/>
    <p:sldId id="349" r:id="rId25"/>
    <p:sldId id="404" r:id="rId26"/>
    <p:sldId id="398" r:id="rId27"/>
    <p:sldId id="354" r:id="rId28"/>
    <p:sldId id="350" r:id="rId29"/>
    <p:sldId id="399" r:id="rId30"/>
    <p:sldId id="353" r:id="rId31"/>
    <p:sldId id="379" r:id="rId32"/>
    <p:sldId id="352" r:id="rId33"/>
    <p:sldId id="389" r:id="rId34"/>
    <p:sldId id="390" r:id="rId35"/>
    <p:sldId id="394" r:id="rId36"/>
    <p:sldId id="391" r:id="rId37"/>
    <p:sldId id="392" r:id="rId38"/>
    <p:sldId id="393" r:id="rId39"/>
    <p:sldId id="410" r:id="rId40"/>
    <p:sldId id="343" r:id="rId41"/>
    <p:sldId id="378" r:id="rId42"/>
    <p:sldId id="355" r:id="rId43"/>
    <p:sldId id="357" r:id="rId44"/>
    <p:sldId id="358" r:id="rId45"/>
    <p:sldId id="359" r:id="rId46"/>
    <p:sldId id="360" r:id="rId47"/>
    <p:sldId id="361" r:id="rId48"/>
    <p:sldId id="362" r:id="rId49"/>
    <p:sldId id="363" r:id="rId50"/>
    <p:sldId id="365" r:id="rId51"/>
    <p:sldId id="364" r:id="rId52"/>
    <p:sldId id="368" r:id="rId53"/>
    <p:sldId id="376" r:id="rId54"/>
    <p:sldId id="381" r:id="rId55"/>
    <p:sldId id="382" r:id="rId56"/>
    <p:sldId id="383" r:id="rId57"/>
    <p:sldId id="385" r:id="rId58"/>
    <p:sldId id="386" r:id="rId59"/>
    <p:sldId id="387" r:id="rId60"/>
    <p:sldId id="388" r:id="rId61"/>
    <p:sldId id="395" r:id="rId62"/>
    <p:sldId id="396" r:id="rId63"/>
    <p:sldId id="397" r:id="rId64"/>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06"/>
            <p14:sldId id="335"/>
            <p14:sldId id="337"/>
            <p14:sldId id="336"/>
            <p14:sldId id="339"/>
            <p14:sldId id="340"/>
            <p14:sldId id="338"/>
            <p14:sldId id="400"/>
            <p14:sldId id="402"/>
            <p14:sldId id="401"/>
            <p14:sldId id="403"/>
            <p14:sldId id="341"/>
            <p14:sldId id="342"/>
            <p14:sldId id="345"/>
            <p14:sldId id="380"/>
            <p14:sldId id="407"/>
            <p14:sldId id="346"/>
            <p14:sldId id="405"/>
            <p14:sldId id="408"/>
            <p14:sldId id="347"/>
            <p14:sldId id="348"/>
            <p14:sldId id="409"/>
            <p14:sldId id="349"/>
            <p14:sldId id="404"/>
            <p14:sldId id="398"/>
            <p14:sldId id="354"/>
            <p14:sldId id="350"/>
            <p14:sldId id="399"/>
            <p14:sldId id="353"/>
            <p14:sldId id="379"/>
            <p14:sldId id="352"/>
            <p14:sldId id="389"/>
            <p14:sldId id="390"/>
            <p14:sldId id="394"/>
            <p14:sldId id="391"/>
            <p14:sldId id="392"/>
            <p14:sldId id="393"/>
            <p14:sldId id="410"/>
            <p14:sldId id="343"/>
            <p14:sldId id="378"/>
            <p14:sldId id="355"/>
            <p14:sldId id="357"/>
            <p14:sldId id="358"/>
            <p14:sldId id="359"/>
            <p14:sldId id="360"/>
            <p14:sldId id="361"/>
            <p14:sldId id="362"/>
            <p14:sldId id="363"/>
            <p14:sldId id="365"/>
            <p14:sldId id="364"/>
            <p14:sldId id="368"/>
            <p14:sldId id="376"/>
            <p14:sldId id="381"/>
            <p14:sldId id="382"/>
            <p14:sldId id="383"/>
            <p14:sldId id="385"/>
            <p14:sldId id="386"/>
            <p14:sldId id="387"/>
            <p14:sldId id="388"/>
            <p14:sldId id="395"/>
            <p14:sldId id="396"/>
            <p14:sldId id="39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711" autoAdjust="0"/>
    <p:restoredTop sz="96433" autoAdjust="0"/>
  </p:normalViewPr>
  <p:slideViewPr>
    <p:cSldViewPr snapToGrid="0">
      <p:cViewPr varScale="1">
        <p:scale>
          <a:sx n="101" d="100"/>
          <a:sy n="101" d="100"/>
        </p:scale>
        <p:origin x="1290" y="75"/>
      </p:cViewPr>
      <p:guideLst>
        <p:guide orient="horz" pos="2160"/>
        <p:guide pos="2880"/>
      </p:guideLst>
    </p:cSldViewPr>
  </p:slideViewPr>
  <p:outlineViewPr>
    <p:cViewPr>
      <p:scale>
        <a:sx n="33" d="100"/>
        <a:sy n="33" d="100"/>
      </p:scale>
      <p:origin x="0" y="0"/>
    </p:cViewPr>
    <p:sldLst>
      <p:sld r:id="rId1" collapse="1"/>
      <p:sld r:id="rId2" collapse="1"/>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_rels/viewProps.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slide" Target="slides/slide4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a:t>WEB</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a:t>WEB</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a:t>WEB</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a:t>JavaScript</a:t>
            </a:r>
            <a:br>
              <a:rPr lang="en-US" altLang="en-US" sz="4000" dirty="0"/>
            </a:br>
            <a:r>
              <a:rPr lang="en-US" altLang="en-US" sz="4000" dirty="0"/>
              <a:t>(aka ECMAScript) </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a:t>Lecturer: Michael Dacey</a:t>
            </a:r>
          </a:p>
          <a:p>
            <a:pPr>
              <a:buFont typeface="Monotype Sorts" pitchFamily="2" charset="2"/>
              <a:buNone/>
            </a:pPr>
            <a:endParaRPr lang="en-US" altLang="en-US" sz="3200" dirty="0"/>
          </a:p>
          <a:p>
            <a:pPr>
              <a:buFont typeface="Monotype Sorts" pitchFamily="2" charset="2"/>
              <a:buNone/>
            </a:pPr>
            <a:r>
              <a:rPr lang="en-US" altLang="en-US" sz="3200" dirty="0"/>
              <a:t>e-mail: michael.dacey@uwtsd.ac.uk</a:t>
            </a:r>
          </a:p>
        </p:txBody>
      </p:sp>
      <p:sp>
        <p:nvSpPr>
          <p:cNvPr id="2" name="TextBox 1"/>
          <p:cNvSpPr txBox="1"/>
          <p:nvPr/>
        </p:nvSpPr>
        <p:spPr>
          <a:xfrm>
            <a:off x="804151" y="5445649"/>
            <a:ext cx="7494424" cy="369332"/>
          </a:xfrm>
          <a:prstGeom prst="rect">
            <a:avLst/>
          </a:prstGeom>
          <a:noFill/>
        </p:spPr>
        <p:txBody>
          <a:bodyPr wrap="none" rtlCol="0">
            <a:spAutoFit/>
          </a:bodyPr>
          <a:lstStyle/>
          <a:p>
            <a:r>
              <a:rPr lang="en-GB" dirty="0"/>
              <a:t>Note: As a shorthand I will sometime use the acronym JS for JavaScript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Running JS</a:t>
            </a:r>
          </a:p>
        </p:txBody>
      </p:sp>
      <p:sp>
        <p:nvSpPr>
          <p:cNvPr id="3" name="Content Placeholder 2"/>
          <p:cNvSpPr>
            <a:spLocks noGrp="1"/>
          </p:cNvSpPr>
          <p:nvPr>
            <p:ph idx="1"/>
          </p:nvPr>
        </p:nvSpPr>
        <p:spPr>
          <a:xfrm>
            <a:off x="1047750" y="1128091"/>
            <a:ext cx="7029450" cy="4710734"/>
          </a:xfrm>
        </p:spPr>
        <p:txBody>
          <a:bodyPr/>
          <a:lstStyle/>
          <a:p>
            <a:r>
              <a:rPr lang="en-GB" dirty="0"/>
              <a:t>The JavaScript file has to be referenced within a HTML file for the web browser to parse it</a:t>
            </a:r>
          </a:p>
          <a:p>
            <a:pPr lvl="1"/>
            <a:r>
              <a:rPr lang="en-GB" dirty="0"/>
              <a:t>Except when using Node.js which we will look at later</a:t>
            </a:r>
          </a:p>
          <a:p>
            <a:r>
              <a:rPr lang="en-GB" dirty="0"/>
              <a:t>You can double click on the HTML file to open it in the browser and the JavaScript file will be loaded and parsed</a:t>
            </a:r>
          </a:p>
          <a:p>
            <a:r>
              <a:rPr lang="en-GB" dirty="0"/>
              <a:t>You can run you HTML page through a webserver</a:t>
            </a:r>
          </a:p>
          <a:p>
            <a:r>
              <a:rPr lang="en-GB" dirty="0"/>
              <a:t>Nifty approach is to use Docker</a:t>
            </a:r>
          </a:p>
          <a:p>
            <a:endParaRPr lang="en-GB" dirty="0"/>
          </a:p>
          <a:p>
            <a:endParaRPr lang="en-GB" dirty="0"/>
          </a:p>
          <a:p>
            <a:r>
              <a:rPr lang="en-GB" dirty="0"/>
              <a:t>Open up the browser at http://localhost:8080/yourpagename.html</a:t>
            </a:r>
          </a:p>
          <a:p>
            <a:r>
              <a:rPr lang="en-GB" dirty="0"/>
              <a:t>Your HTML pages should in the </a:t>
            </a:r>
            <a:r>
              <a:rPr lang="en-GB" dirty="0">
                <a:solidFill>
                  <a:schemeClr val="tx1">
                    <a:lumMod val="60000"/>
                    <a:lumOff val="40000"/>
                  </a:schemeClr>
                </a:solidFill>
              </a:rPr>
              <a:t>YOURDIRPATH</a:t>
            </a:r>
            <a:r>
              <a:rPr lang="en-GB" dirty="0"/>
              <a:t> directory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23179" y="3558939"/>
            <a:ext cx="6064481" cy="646331"/>
          </a:xfrm>
          <a:prstGeom prst="rect">
            <a:avLst/>
          </a:prstGeom>
          <a:solidFill>
            <a:srgbClr val="000000"/>
          </a:solidFill>
        </p:spPr>
        <p:txBody>
          <a:bodyPr wrap="none" rtlCol="0">
            <a:spAutoFit/>
          </a:bodyPr>
          <a:lstStyle/>
          <a:p>
            <a:r>
              <a:rPr lang="en-GB" dirty="0" err="1">
                <a:solidFill>
                  <a:schemeClr val="bg1"/>
                </a:solidFill>
              </a:rPr>
              <a:t>docker</a:t>
            </a:r>
            <a:r>
              <a:rPr lang="en-GB" dirty="0">
                <a:solidFill>
                  <a:schemeClr val="bg1"/>
                </a:solidFill>
              </a:rPr>
              <a:t> container run -it --</a:t>
            </a:r>
            <a:r>
              <a:rPr lang="en-GB" dirty="0" err="1">
                <a:solidFill>
                  <a:schemeClr val="bg1"/>
                </a:solidFill>
              </a:rPr>
              <a:t>rm</a:t>
            </a:r>
            <a:r>
              <a:rPr lang="en-GB" dirty="0">
                <a:solidFill>
                  <a:schemeClr val="bg1"/>
                </a:solidFill>
              </a:rPr>
              <a:t> -p8080:80 --name=my-</a:t>
            </a:r>
            <a:r>
              <a:rPr lang="en-GB" dirty="0" err="1">
                <a:solidFill>
                  <a:schemeClr val="bg1"/>
                </a:solidFill>
              </a:rPr>
              <a:t>nginx</a:t>
            </a:r>
            <a:r>
              <a:rPr lang="en-GB" dirty="0">
                <a:solidFill>
                  <a:schemeClr val="bg1"/>
                </a:solidFill>
              </a:rPr>
              <a:t> </a:t>
            </a:r>
            <a:br>
              <a:rPr lang="en-GB" dirty="0">
                <a:solidFill>
                  <a:schemeClr val="bg1"/>
                </a:solidFill>
              </a:rPr>
            </a:br>
            <a:r>
              <a:rPr lang="en-GB" dirty="0">
                <a:solidFill>
                  <a:schemeClr val="bg1"/>
                </a:solidFill>
              </a:rPr>
              <a:t>-</a:t>
            </a:r>
            <a:r>
              <a:rPr lang="en-GB" dirty="0" err="1">
                <a:solidFill>
                  <a:schemeClr val="bg1"/>
                </a:solidFill>
              </a:rPr>
              <a:t>v</a:t>
            </a:r>
            <a:r>
              <a:rPr lang="en-GB" dirty="0" err="1">
                <a:solidFill>
                  <a:schemeClr val="tx1">
                    <a:lumMod val="60000"/>
                    <a:lumOff val="40000"/>
                  </a:schemeClr>
                </a:solidFill>
              </a:rPr>
              <a:t>YOURDIRPATH</a:t>
            </a:r>
            <a:r>
              <a:rPr lang="en-GB" dirty="0">
                <a:solidFill>
                  <a:schemeClr val="bg1"/>
                </a:solidFill>
              </a:rPr>
              <a:t>:/</a:t>
            </a:r>
            <a:r>
              <a:rPr lang="en-GB" dirty="0" err="1">
                <a:solidFill>
                  <a:schemeClr val="bg1"/>
                </a:solidFill>
              </a:rPr>
              <a:t>usr</a:t>
            </a:r>
            <a:r>
              <a:rPr lang="en-GB" dirty="0">
                <a:solidFill>
                  <a:schemeClr val="bg1"/>
                </a:solidFill>
              </a:rPr>
              <a:t>/share/</a:t>
            </a:r>
            <a:r>
              <a:rPr lang="en-GB" dirty="0" err="1">
                <a:solidFill>
                  <a:schemeClr val="bg1"/>
                </a:solidFill>
              </a:rPr>
              <a:t>nginx</a:t>
            </a:r>
            <a:r>
              <a:rPr lang="en-GB" dirty="0">
                <a:solidFill>
                  <a:schemeClr val="bg1"/>
                </a:solidFill>
              </a:rPr>
              <a:t>/html </a:t>
            </a:r>
            <a:r>
              <a:rPr lang="en-GB" dirty="0" err="1">
                <a:solidFill>
                  <a:schemeClr val="bg1"/>
                </a:solidFill>
              </a:rPr>
              <a:t>nginx</a:t>
            </a:r>
            <a:endParaRPr lang="en-GB" dirty="0">
              <a:solidFill>
                <a:schemeClr val="bg1"/>
              </a:solidFill>
            </a:endParaRPr>
          </a:p>
        </p:txBody>
      </p:sp>
      <p:sp>
        <p:nvSpPr>
          <p:cNvPr id="6" name="TextBox 5"/>
          <p:cNvSpPr txBox="1"/>
          <p:nvPr/>
        </p:nvSpPr>
        <p:spPr>
          <a:xfrm>
            <a:off x="1554592" y="5599282"/>
            <a:ext cx="5801653" cy="646331"/>
          </a:xfrm>
          <a:prstGeom prst="rect">
            <a:avLst/>
          </a:prstGeom>
          <a:noFill/>
          <a:ln w="28575">
            <a:solidFill>
              <a:schemeClr val="tx1"/>
            </a:solidFill>
          </a:ln>
        </p:spPr>
        <p:txBody>
          <a:bodyPr wrap="none" rtlCol="0">
            <a:spAutoFit/>
          </a:bodyPr>
          <a:lstStyle/>
          <a:p>
            <a:r>
              <a:rPr lang="en-GB" dirty="0"/>
              <a:t>For Windows </a:t>
            </a:r>
            <a:r>
              <a:rPr lang="en-GB" dirty="0">
                <a:solidFill>
                  <a:schemeClr val="tx1">
                    <a:lumMod val="60000"/>
                    <a:lumOff val="40000"/>
                  </a:schemeClr>
                </a:solidFill>
              </a:rPr>
              <a:t>YOURDIRPATH</a:t>
            </a:r>
            <a:r>
              <a:rPr lang="en-GB" dirty="0"/>
              <a:t> looks something like this</a:t>
            </a:r>
            <a:br>
              <a:rPr lang="en-GB" dirty="0"/>
            </a:br>
            <a:r>
              <a:rPr lang="en-GB" dirty="0"/>
              <a:t>"C:\YOUR DIR PATH....."</a:t>
            </a:r>
          </a:p>
        </p:txBody>
      </p:sp>
    </p:spTree>
    <p:extLst>
      <p:ext uri="{BB962C8B-B14F-4D97-AF65-F5344CB8AC3E}">
        <p14:creationId xmlns:p14="http://schemas.microsoft.com/office/powerpoint/2010/main" val="2511416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Determining if JS is Enabled</a:t>
            </a:r>
          </a:p>
        </p:txBody>
      </p:sp>
      <p:sp>
        <p:nvSpPr>
          <p:cNvPr id="3" name="Content Placeholder 2"/>
          <p:cNvSpPr>
            <a:spLocks noGrp="1"/>
          </p:cNvSpPr>
          <p:nvPr>
            <p:ph idx="1"/>
          </p:nvPr>
        </p:nvSpPr>
        <p:spPr>
          <a:xfrm>
            <a:off x="327259" y="640080"/>
            <a:ext cx="8436543" cy="5688531"/>
          </a:xfrm>
        </p:spPr>
        <p:txBody>
          <a:bodyPr/>
          <a:lstStyle/>
          <a:p>
            <a:pPr marL="457200" indent="-457200">
              <a:buFont typeface="+mj-lt"/>
              <a:buAutoNum type="arabicPeriod"/>
            </a:pPr>
            <a:r>
              <a:rPr lang="en-GB" dirty="0"/>
              <a:t>Use the HTML &lt;</a:t>
            </a:r>
            <a:r>
              <a:rPr lang="en-GB" dirty="0" err="1"/>
              <a:t>noscript</a:t>
            </a:r>
            <a:r>
              <a:rPr lang="en-GB" dirty="0"/>
              <a:t>&gt; tag, the content of which is only displayed when JS is disabled</a:t>
            </a:r>
          </a:p>
          <a:p>
            <a:pPr marL="0" indent="0">
              <a:buNone/>
            </a:pPr>
            <a:br>
              <a:rPr lang="en-GB" dirty="0"/>
            </a:br>
            <a:r>
              <a:rPr lang="en-GB" i="1" dirty="0"/>
              <a:t>&lt;</a:t>
            </a:r>
            <a:r>
              <a:rPr lang="en-GB" i="1" dirty="0" err="1"/>
              <a:t>noscript</a:t>
            </a:r>
            <a:r>
              <a:rPr lang="en-GB" i="1" dirty="0"/>
              <a:t>&gt;</a:t>
            </a:r>
            <a:br>
              <a:rPr lang="en-GB" i="1" dirty="0"/>
            </a:br>
            <a:r>
              <a:rPr lang="en-GB" i="1" dirty="0"/>
              <a:t>    &lt;p&gt;For Access</a:t>
            </a:r>
            <a:br>
              <a:rPr lang="en-GB" i="1" dirty="0"/>
            </a:br>
            <a:r>
              <a:rPr lang="en-GB" i="1" dirty="0"/>
              <a:t>    &lt;a </a:t>
            </a:r>
            <a:r>
              <a:rPr lang="en-GB" i="1" dirty="0" err="1"/>
              <a:t>href</a:t>
            </a:r>
            <a:r>
              <a:rPr lang="en-GB" i="1" dirty="0"/>
              <a:t> ="http://somesite.com/nonjsversion.html"&gt;click here&lt;/a&gt;</a:t>
            </a:r>
            <a:br>
              <a:rPr lang="en-GB" i="1" dirty="0"/>
            </a:br>
            <a:r>
              <a:rPr lang="en-GB" i="1" dirty="0"/>
              <a:t>    &lt;/p&gt;</a:t>
            </a:r>
            <a:br>
              <a:rPr lang="en-GB" i="1" dirty="0"/>
            </a:br>
            <a:r>
              <a:rPr lang="en-GB" i="1" dirty="0"/>
              <a:t>&lt;/</a:t>
            </a:r>
            <a:r>
              <a:rPr lang="en-GB" i="1" dirty="0" err="1"/>
              <a:t>noscript</a:t>
            </a:r>
            <a:r>
              <a:rPr lang="en-GB" i="1" dirty="0"/>
              <a:t>&gt;</a:t>
            </a:r>
          </a:p>
          <a:p>
            <a:pPr marL="0" indent="0">
              <a:buNone/>
            </a:pPr>
            <a:br>
              <a:rPr lang="en-GB" dirty="0"/>
            </a:br>
            <a:r>
              <a:rPr lang="en-GB" dirty="0"/>
              <a:t>Note: you can use an &lt;</a:t>
            </a:r>
            <a:r>
              <a:rPr lang="en-GB" dirty="0" err="1"/>
              <a:t>img</a:t>
            </a:r>
            <a:r>
              <a:rPr lang="en-GB" dirty="0"/>
              <a:t>&gt; tag to gather statistics on the number of users not using JS…image tracking…check access log to see how often this image is hit.</a:t>
            </a:r>
          </a:p>
          <a:p>
            <a:pPr marL="0" indent="0">
              <a:buNone/>
            </a:pPr>
            <a:br>
              <a:rPr lang="en-GB" dirty="0"/>
            </a:br>
            <a:r>
              <a:rPr lang="en-GB" i="1" dirty="0"/>
              <a:t>&lt;</a:t>
            </a:r>
            <a:r>
              <a:rPr lang="en-GB" i="1" dirty="0" err="1"/>
              <a:t>noscript</a:t>
            </a:r>
            <a:r>
              <a:rPr lang="en-GB" i="1" dirty="0"/>
              <a:t>&gt;</a:t>
            </a:r>
            <a:br>
              <a:rPr lang="en-GB" i="1" dirty="0"/>
            </a:br>
            <a:r>
              <a:rPr lang="en-GB" i="1" dirty="0"/>
              <a:t>    &lt;</a:t>
            </a:r>
            <a:r>
              <a:rPr lang="en-GB" i="1" dirty="0" err="1"/>
              <a:t>img</a:t>
            </a:r>
            <a:r>
              <a:rPr lang="en-GB" i="1" dirty="0"/>
              <a:t> </a:t>
            </a:r>
            <a:r>
              <a:rPr lang="en-GB" i="1" dirty="0" err="1"/>
              <a:t>src</a:t>
            </a:r>
            <a:r>
              <a:rPr lang="en-GB" i="1" dirty="0"/>
              <a:t>="no_js.gif" alt="</a:t>
            </a:r>
            <a:r>
              <a:rPr lang="en-GB" i="1" dirty="0" err="1"/>
              <a:t>Javascript</a:t>
            </a:r>
            <a:r>
              <a:rPr lang="en-GB" i="1" dirty="0"/>
              <a:t> not enabled" /&gt;</a:t>
            </a:r>
            <a:br>
              <a:rPr lang="en-GB" i="1" dirty="0"/>
            </a:br>
            <a:r>
              <a:rPr lang="en-GB" i="1" dirty="0"/>
              <a:t>&lt;/</a:t>
            </a:r>
            <a:r>
              <a:rPr lang="en-GB" i="1" dirty="0" err="1"/>
              <a:t>noscript</a:t>
            </a:r>
            <a:r>
              <a:rPr lang="en-GB" i="1" dirty="0"/>
              <a:t>&gt;</a:t>
            </a:r>
          </a:p>
          <a:p>
            <a:pPr marL="0" indent="0">
              <a:buNone/>
            </a:pPr>
            <a:br>
              <a:rPr lang="en-GB" i="1" dirty="0"/>
            </a:br>
            <a:r>
              <a:rPr lang="en-GB" b="1" dirty="0"/>
              <a:t>Doesn’t work with text-only browsers !!</a:t>
            </a:r>
            <a:endParaRPr lang="en-GB" b="1" i="1"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29555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bwMode="auto">
          <a:xfrm>
            <a:off x="1164657" y="4073891"/>
            <a:ext cx="6987941" cy="2654168"/>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5" name="Rounded Rectangle 4"/>
          <p:cNvSpPr/>
          <p:nvPr/>
        </p:nvSpPr>
        <p:spPr bwMode="auto">
          <a:xfrm>
            <a:off x="1164657" y="2868328"/>
            <a:ext cx="6987941" cy="1130969"/>
          </a:xfrm>
          <a:prstGeom prst="roundRect">
            <a:avLst/>
          </a:prstGeom>
          <a:solidFill>
            <a:schemeClr val="bg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41145" y="1034716"/>
            <a:ext cx="7336055" cy="5375709"/>
          </a:xfrm>
        </p:spPr>
        <p:txBody>
          <a:bodyPr/>
          <a:lstStyle/>
          <a:p>
            <a:pPr marL="457200" indent="-457200">
              <a:buFont typeface="+mj-lt"/>
              <a:buAutoNum type="arabicPeriod" startAt="2"/>
            </a:pPr>
            <a:r>
              <a:rPr lang="en-GB" dirty="0"/>
              <a:t>Use a CSS style rules to hide the page content requiring JS and then change the style to reveal it when JS loads (assuming it is enabled) e.g. Gmail, HTML5 boilerplate, etc.</a:t>
            </a:r>
            <a:br>
              <a:rPr lang="en-GB" dirty="0"/>
            </a:br>
            <a:r>
              <a:rPr lang="en-GB" dirty="0"/>
              <a:t>.no-</a:t>
            </a:r>
            <a:r>
              <a:rPr lang="en-GB" dirty="0" err="1"/>
              <a:t>js</a:t>
            </a:r>
            <a:r>
              <a:rPr lang="en-GB" dirty="0"/>
              <a:t> { display: none; }</a:t>
            </a:r>
            <a:br>
              <a:rPr lang="en-GB" dirty="0"/>
            </a:br>
            <a:r>
              <a:rPr lang="en-GB" dirty="0"/>
              <a:t>.</a:t>
            </a:r>
            <a:r>
              <a:rPr lang="en-GB" dirty="0" err="1"/>
              <a:t>js</a:t>
            </a:r>
            <a:r>
              <a:rPr lang="en-GB" dirty="0"/>
              <a:t> { display:”” }</a:t>
            </a:r>
            <a:br>
              <a:rPr lang="en-GB" dirty="0"/>
            </a:br>
            <a:br>
              <a:rPr lang="en-GB" dirty="0"/>
            </a:br>
            <a:r>
              <a:rPr lang="en-GB" u="sng" dirty="0"/>
              <a:t>JavaScript</a:t>
            </a:r>
            <a:br>
              <a:rPr lang="en-GB" dirty="0"/>
            </a:br>
            <a:r>
              <a:rPr lang="en-GB" i="1" dirty="0" err="1"/>
              <a:t>document.body.className</a:t>
            </a:r>
            <a:r>
              <a:rPr lang="en-GB" i="1" dirty="0"/>
              <a:t> =     </a:t>
            </a:r>
            <a:br>
              <a:rPr lang="en-GB" i="1" dirty="0"/>
            </a:br>
            <a:r>
              <a:rPr lang="en-GB" i="1" dirty="0"/>
              <a:t>                  </a:t>
            </a:r>
            <a:r>
              <a:rPr lang="en-GB" i="1" dirty="0" err="1"/>
              <a:t>document.body.className.replace</a:t>
            </a:r>
            <a:r>
              <a:rPr lang="en-GB" i="1" dirty="0"/>
              <a:t>("no-</a:t>
            </a:r>
            <a:r>
              <a:rPr lang="en-GB" i="1" dirty="0" err="1"/>
              <a:t>js</a:t>
            </a:r>
            <a:r>
              <a:rPr lang="en-GB" i="1" dirty="0"/>
              <a:t>","</a:t>
            </a:r>
            <a:r>
              <a:rPr lang="en-GB" i="1" dirty="0" err="1"/>
              <a:t>js</a:t>
            </a:r>
            <a:r>
              <a:rPr lang="en-GB" i="1" dirty="0"/>
              <a:t>");</a:t>
            </a:r>
            <a:br>
              <a:rPr lang="en-GB" i="1" dirty="0"/>
            </a:br>
            <a:br>
              <a:rPr lang="en-GB" i="1" dirty="0"/>
            </a:br>
            <a:r>
              <a:rPr lang="en-GB" u="sng" dirty="0"/>
              <a:t>Alternative using jQuery</a:t>
            </a:r>
            <a:br>
              <a:rPr lang="en-GB" dirty="0"/>
            </a:br>
            <a:r>
              <a:rPr lang="en-GB" dirty="0"/>
              <a:t>$(document).ready( function() {</a:t>
            </a:r>
            <a:br>
              <a:rPr lang="en-GB" dirty="0"/>
            </a:br>
            <a:r>
              <a:rPr lang="en-GB" dirty="0"/>
              <a:t>          $("#no-</a:t>
            </a:r>
            <a:r>
              <a:rPr lang="en-GB" dirty="0" err="1"/>
              <a:t>js</a:t>
            </a:r>
            <a:r>
              <a:rPr lang="en-GB" dirty="0"/>
              <a:t>").hide();</a:t>
            </a:r>
            <a:br>
              <a:rPr lang="en-GB" dirty="0"/>
            </a:br>
            <a:r>
              <a:rPr lang="en-GB" dirty="0"/>
              <a:t>          $("#</a:t>
            </a:r>
            <a:r>
              <a:rPr lang="en-GB" dirty="0" err="1"/>
              <a:t>js</a:t>
            </a:r>
            <a:r>
              <a:rPr lang="en-GB" dirty="0"/>
              <a:t>").show();</a:t>
            </a:r>
            <a:br>
              <a:rPr lang="en-GB" dirty="0"/>
            </a:br>
            <a:r>
              <a:rPr lang="en-GB" dirty="0"/>
              <a:t>} );</a:t>
            </a:r>
            <a:br>
              <a:rPr lang="en-GB" dirty="0"/>
            </a:br>
            <a:br>
              <a:rPr lang="en-GB" dirty="0"/>
            </a:br>
            <a:r>
              <a:rPr lang="en-GB" dirty="0"/>
              <a:t>&lt;div id=“no-</a:t>
            </a:r>
            <a:r>
              <a:rPr lang="en-GB" dirty="0" err="1"/>
              <a:t>js</a:t>
            </a:r>
            <a:r>
              <a:rPr lang="en-GB" dirty="0"/>
              <a:t>"&gt;Please enable JavaScript...&lt;/div&gt;</a:t>
            </a:r>
            <a:br>
              <a:rPr lang="en-GB" dirty="0"/>
            </a:br>
            <a:r>
              <a:rPr lang="en-GB" dirty="0"/>
              <a:t>&lt;div id=“</a:t>
            </a:r>
            <a:r>
              <a:rPr lang="en-GB" dirty="0" err="1"/>
              <a:t>js</a:t>
            </a:r>
            <a:r>
              <a:rPr lang="en-GB" dirty="0"/>
              <a:t>"&gt;JavaScript dependent content here...&lt;/div&gt;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55001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61461" y="1724025"/>
            <a:ext cx="7762775" cy="4114800"/>
          </a:xfrm>
        </p:spPr>
        <p:txBody>
          <a:bodyPr/>
          <a:lstStyle/>
          <a:p>
            <a:pPr marL="457200" indent="-457200">
              <a:buFont typeface="+mj-lt"/>
              <a:buAutoNum type="arabicPeriod" startAt="3"/>
            </a:pPr>
            <a:r>
              <a:rPr lang="en-GB" dirty="0"/>
              <a:t>Facebook approach: Redirect if JS is disabled</a:t>
            </a:r>
            <a:br>
              <a:rPr lang="en-GB" dirty="0"/>
            </a:br>
            <a:br>
              <a:rPr lang="en-GB" dirty="0"/>
            </a:br>
            <a:r>
              <a:rPr lang="en-GB" i="1" dirty="0"/>
              <a:t>&lt;</a:t>
            </a:r>
            <a:r>
              <a:rPr lang="en-GB" i="1" dirty="0" err="1"/>
              <a:t>noscript</a:t>
            </a:r>
            <a:r>
              <a:rPr lang="en-GB" i="1" dirty="0"/>
              <a:t>&gt; </a:t>
            </a:r>
            <a:br>
              <a:rPr lang="en-GB" i="1" dirty="0"/>
            </a:br>
            <a:r>
              <a:rPr lang="en-GB" i="1" dirty="0"/>
              <a:t>&lt;meta http-</a:t>
            </a:r>
            <a:r>
              <a:rPr lang="en-GB" i="1" dirty="0" err="1"/>
              <a:t>equiv</a:t>
            </a:r>
            <a:r>
              <a:rPr lang="en-GB" i="1" dirty="0"/>
              <a:t>=refresh content="0; </a:t>
            </a:r>
            <a:r>
              <a:rPr lang="en-GB" b="1" i="1" dirty="0"/>
              <a:t>URL=</a:t>
            </a:r>
            <a:r>
              <a:rPr lang="en-GB" i="1" dirty="0"/>
              <a:t>/about/messages/?_</a:t>
            </a:r>
            <a:r>
              <a:rPr lang="en-GB" i="1" dirty="0" err="1"/>
              <a:t>fb_noscript</a:t>
            </a:r>
            <a:r>
              <a:rPr lang="en-GB" i="1" dirty="0"/>
              <a:t>=1" /&gt; </a:t>
            </a:r>
            <a:br>
              <a:rPr lang="en-GB" i="1" dirty="0"/>
            </a:br>
            <a:r>
              <a:rPr lang="en-GB" i="1" dirty="0"/>
              <a:t>&lt;/</a:t>
            </a:r>
            <a:r>
              <a:rPr lang="en-GB" i="1" dirty="0" err="1"/>
              <a:t>noscript</a:t>
            </a:r>
            <a:r>
              <a:rPr lang="en-GB" i="1" dirty="0"/>
              <a:t>&gt;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78227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4099" name="Rectangle 2"/>
          <p:cNvSpPr>
            <a:spLocks noGrp="1" noChangeArrowheads="1"/>
          </p:cNvSpPr>
          <p:nvPr>
            <p:ph type="title"/>
          </p:nvPr>
        </p:nvSpPr>
        <p:spPr/>
        <p:txBody>
          <a:bodyPr/>
          <a:lstStyle/>
          <a:p>
            <a:r>
              <a:rPr lang="en-US" altLang="en-US" dirty="0"/>
              <a:t>Characteristics of Scripting Languages</a:t>
            </a:r>
          </a:p>
        </p:txBody>
      </p:sp>
      <p:sp>
        <p:nvSpPr>
          <p:cNvPr id="4100" name="Rectangle 3"/>
          <p:cNvSpPr>
            <a:spLocks noGrp="1" noChangeArrowheads="1"/>
          </p:cNvSpPr>
          <p:nvPr>
            <p:ph type="body" idx="1"/>
          </p:nvPr>
        </p:nvSpPr>
        <p:spPr>
          <a:xfrm>
            <a:off x="962025" y="1501541"/>
            <a:ext cx="7029450" cy="4308709"/>
          </a:xfrm>
        </p:spPr>
        <p:txBody>
          <a:bodyPr/>
          <a:lstStyle/>
          <a:p>
            <a:r>
              <a:rPr lang="en-US" altLang="en-US" dirty="0"/>
              <a:t>Usually interpreted at runtime</a:t>
            </a:r>
          </a:p>
          <a:p>
            <a:r>
              <a:rPr lang="en-US" altLang="en-US" dirty="0"/>
              <a:t>Typically used to build applications by deploying a number of libraries and frameworks.</a:t>
            </a:r>
          </a:p>
          <a:p>
            <a:r>
              <a:rPr lang="en-US" altLang="en-US" dirty="0"/>
              <a:t>Designed to make coding faster and simpler</a:t>
            </a:r>
          </a:p>
          <a:p>
            <a:r>
              <a:rPr lang="en-US" altLang="en-US" dirty="0"/>
              <a:t>Requires a runtime environment e.g. a webserver or a web browser.</a:t>
            </a:r>
          </a:p>
        </p:txBody>
      </p:sp>
    </p:spTree>
    <p:extLst>
      <p:ext uri="{BB962C8B-B14F-4D97-AF65-F5344CB8AC3E}">
        <p14:creationId xmlns:p14="http://schemas.microsoft.com/office/powerpoint/2010/main" val="3109748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Strong or Weak Typing</a:t>
            </a:r>
          </a:p>
        </p:txBody>
      </p:sp>
      <p:sp>
        <p:nvSpPr>
          <p:cNvPr id="3" name="Content Placeholder 2"/>
          <p:cNvSpPr>
            <a:spLocks noGrp="1"/>
          </p:cNvSpPr>
          <p:nvPr>
            <p:ph idx="1"/>
          </p:nvPr>
        </p:nvSpPr>
        <p:spPr>
          <a:xfrm>
            <a:off x="1047750" y="952902"/>
            <a:ext cx="7029450" cy="5255394"/>
          </a:xfrm>
        </p:spPr>
        <p:txBody>
          <a:bodyPr/>
          <a:lstStyle/>
          <a:p>
            <a:pPr marL="0" indent="0">
              <a:buNone/>
            </a:pPr>
            <a:r>
              <a:rPr lang="en-GB" altLang="en-US" dirty="0"/>
              <a:t>A programming language is defined as possessing strong or weakly type checking based on the presence or absence of:</a:t>
            </a:r>
          </a:p>
          <a:p>
            <a:r>
              <a:rPr lang="en-GB" altLang="en-US" b="1" dirty="0"/>
              <a:t>Type safety</a:t>
            </a:r>
            <a:br>
              <a:rPr lang="en-GB" altLang="en-US" dirty="0"/>
            </a:br>
            <a:r>
              <a:rPr lang="en-GB" altLang="en-US" dirty="0"/>
              <a:t>The extent to which a programming language discourages or prevents type errors</a:t>
            </a:r>
          </a:p>
          <a:p>
            <a:r>
              <a:rPr lang="en-GB" altLang="en-US" b="1" dirty="0"/>
              <a:t>Memory safety</a:t>
            </a:r>
            <a:br>
              <a:rPr lang="en-GB" altLang="en-US" dirty="0"/>
            </a:br>
            <a:r>
              <a:rPr lang="en-GB" altLang="en-US" dirty="0"/>
              <a:t>How language deals with memory security e.g. array overruns</a:t>
            </a:r>
          </a:p>
          <a:p>
            <a:r>
              <a:rPr lang="en-GB" altLang="en-US" b="1" dirty="0"/>
              <a:t>Static type-checking  </a:t>
            </a:r>
            <a:br>
              <a:rPr lang="en-GB" altLang="en-US" dirty="0"/>
            </a:br>
            <a:r>
              <a:rPr lang="en-GB" altLang="en-US" dirty="0"/>
              <a:t>Compile time checking </a:t>
            </a:r>
            <a:r>
              <a:rPr lang="en-GB" altLang="en-US" dirty="0">
                <a:sym typeface="Wingdings" panose="05000000000000000000" pitchFamily="2" charset="2"/>
              </a:rPr>
              <a:t> analysis of the code text</a:t>
            </a:r>
            <a:endParaRPr lang="en-GB" altLang="en-US" dirty="0"/>
          </a:p>
          <a:p>
            <a:r>
              <a:rPr lang="en-GB" altLang="en-US" b="1" dirty="0"/>
              <a:t>Dynamic type-checking </a:t>
            </a:r>
            <a:br>
              <a:rPr lang="en-GB" altLang="en-US" dirty="0"/>
            </a:br>
            <a:r>
              <a:rPr lang="en-GB" altLang="en-US" dirty="0"/>
              <a:t>Runtime checking </a:t>
            </a:r>
            <a:r>
              <a:rPr lang="en-GB" altLang="en-US" dirty="0">
                <a:sym typeface="Wingdings" panose="05000000000000000000" pitchFamily="2" charset="2"/>
              </a:rPr>
              <a:t> when values/objects are passed around the executing code</a:t>
            </a:r>
          </a:p>
          <a:p>
            <a:endParaRPr lang="en-GB" altLang="en-US" dirty="0">
              <a:sym typeface="Wingdings" panose="05000000000000000000" pitchFamily="2" charset="2"/>
            </a:endParaRPr>
          </a:p>
          <a:p>
            <a:pPr marL="0" indent="0">
              <a:buNone/>
            </a:pPr>
            <a:r>
              <a:rPr lang="en-GB" altLang="en-US" b="1" u="sng" dirty="0">
                <a:sym typeface="Wingdings" panose="05000000000000000000" pitchFamily="2" charset="2"/>
              </a:rPr>
              <a:t>Scripting languages are typically weakly typed</a:t>
            </a:r>
            <a:br>
              <a:rPr lang="en-GB" altLang="en-US" dirty="0">
                <a:sym typeface="Wingdings" panose="05000000000000000000" pitchFamily="2" charset="2"/>
              </a:rPr>
            </a:br>
            <a:r>
              <a:rPr lang="en-GB" altLang="en-US" dirty="0">
                <a:sym typeface="Wingdings" panose="05000000000000000000" pitchFamily="2" charset="2"/>
              </a:rPr>
              <a:t>Sometimes they provide some checking such as type hints in PHP, or there are </a:t>
            </a:r>
            <a:r>
              <a:rPr lang="en-GB" altLang="en-US" dirty="0" err="1">
                <a:sym typeface="Wingdings" panose="05000000000000000000" pitchFamily="2" charset="2"/>
              </a:rPr>
              <a:t>transcompilers</a:t>
            </a:r>
            <a:r>
              <a:rPr lang="en-GB" altLang="en-US" dirty="0">
                <a:sym typeface="Wingdings" panose="05000000000000000000" pitchFamily="2" charset="2"/>
              </a:rPr>
              <a:t> such as </a:t>
            </a:r>
            <a:r>
              <a:rPr lang="en-GB" altLang="en-US" dirty="0" err="1">
                <a:sym typeface="Wingdings" panose="05000000000000000000" pitchFamily="2" charset="2"/>
              </a:rPr>
              <a:t>TypeScript</a:t>
            </a:r>
            <a:endParaRPr lang="en-US" altLang="en-US"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727724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Scripting Language</a:t>
            </a:r>
          </a:p>
        </p:txBody>
      </p:sp>
      <p:sp>
        <p:nvSpPr>
          <p:cNvPr id="3" name="Content Placeholder 2"/>
          <p:cNvSpPr>
            <a:spLocks noGrp="1"/>
          </p:cNvSpPr>
          <p:nvPr>
            <p:ph idx="1"/>
          </p:nvPr>
        </p:nvSpPr>
        <p:spPr/>
        <p:txBody>
          <a:bodyPr/>
          <a:lstStyle/>
          <a:p>
            <a:r>
              <a:rPr lang="en-GB" dirty="0"/>
              <a:t>Some disagreement!!</a:t>
            </a:r>
          </a:p>
          <a:p>
            <a:r>
              <a:rPr lang="en-GB" dirty="0"/>
              <a:t>Scripting languages include:</a:t>
            </a:r>
            <a:br>
              <a:rPr lang="en-GB" dirty="0"/>
            </a:br>
            <a:br>
              <a:rPr lang="en-GB" dirty="0"/>
            </a:br>
            <a:r>
              <a:rPr lang="en-GB" dirty="0"/>
              <a:t>PHP</a:t>
            </a:r>
            <a:br>
              <a:rPr lang="en-GB" dirty="0"/>
            </a:br>
            <a:r>
              <a:rPr lang="en-GB" dirty="0"/>
              <a:t>JavaScript</a:t>
            </a:r>
            <a:br>
              <a:rPr lang="en-GB" dirty="0"/>
            </a:br>
            <a:r>
              <a:rPr lang="en-GB" dirty="0"/>
              <a:t>Python</a:t>
            </a:r>
            <a:br>
              <a:rPr lang="en-GB" dirty="0"/>
            </a:br>
            <a:r>
              <a:rPr lang="en-GB" dirty="0"/>
              <a:t>Perl</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8783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JavaScript</a:t>
            </a:r>
          </a:p>
        </p:txBody>
      </p:sp>
      <p:sp>
        <p:nvSpPr>
          <p:cNvPr id="3" name="Content Placeholder 2"/>
          <p:cNvSpPr>
            <a:spLocks noGrp="1"/>
          </p:cNvSpPr>
          <p:nvPr>
            <p:ph idx="1"/>
          </p:nvPr>
        </p:nvSpPr>
        <p:spPr>
          <a:xfrm>
            <a:off x="1047750" y="712270"/>
            <a:ext cx="7029450" cy="3830854"/>
          </a:xfrm>
        </p:spPr>
        <p:txBody>
          <a:bodyPr/>
          <a:lstStyle/>
          <a:p>
            <a:r>
              <a:rPr lang="en-GB" dirty="0"/>
              <a:t>There are three ways to add JavaScript to a web page:</a:t>
            </a:r>
          </a:p>
          <a:p>
            <a:pPr marL="457200" indent="-457200">
              <a:buFont typeface="+mj-lt"/>
              <a:buAutoNum type="arabicPeriod"/>
            </a:pPr>
            <a:r>
              <a:rPr lang="en-GB" u="sng" dirty="0"/>
              <a:t>Inline</a:t>
            </a:r>
            <a:r>
              <a:rPr lang="en-GB" dirty="0"/>
              <a:t> by adding to a tag e.g.</a:t>
            </a:r>
            <a:br>
              <a:rPr lang="en-GB" dirty="0"/>
            </a:br>
            <a:r>
              <a:rPr lang="en-GB" dirty="0"/>
              <a:t>&lt;a </a:t>
            </a:r>
            <a:r>
              <a:rPr lang="en-GB" dirty="0" err="1"/>
              <a:t>href</a:t>
            </a:r>
            <a:r>
              <a:rPr lang="en-GB" dirty="0"/>
              <a:t>="#" </a:t>
            </a:r>
            <a:r>
              <a:rPr lang="en-GB" dirty="0" err="1"/>
              <a:t>onclick</a:t>
            </a:r>
            <a:r>
              <a:rPr lang="en-GB" dirty="0"/>
              <a:t>=“</a:t>
            </a:r>
            <a:r>
              <a:rPr lang="en-GB" i="1" dirty="0" err="1">
                <a:solidFill>
                  <a:srgbClr val="FF0000"/>
                </a:solidFill>
              </a:rPr>
              <a:t>window.alert</a:t>
            </a:r>
            <a:r>
              <a:rPr lang="en-GB" i="1" dirty="0">
                <a:solidFill>
                  <a:srgbClr val="FF0000"/>
                </a:solidFill>
              </a:rPr>
              <a:t>('Hi');</a:t>
            </a:r>
            <a:r>
              <a:rPr lang="en-GB" dirty="0"/>
              <a:t>"&gt;Click Me&lt;/a&gt;</a:t>
            </a:r>
            <a:br>
              <a:rPr lang="en-GB" dirty="0"/>
            </a:br>
            <a:r>
              <a:rPr lang="en-GB" dirty="0"/>
              <a:t>This is considered </a:t>
            </a:r>
            <a:r>
              <a:rPr lang="en-GB" b="1" dirty="0"/>
              <a:t>bad practice</a:t>
            </a:r>
          </a:p>
          <a:p>
            <a:pPr marL="457200" indent="-457200">
              <a:buFont typeface="+mj-lt"/>
              <a:buAutoNum type="arabicPeriod"/>
            </a:pPr>
            <a:r>
              <a:rPr lang="en-GB" u="sng" dirty="0"/>
              <a:t>Embedded</a:t>
            </a:r>
            <a:r>
              <a:rPr lang="en-GB" dirty="0"/>
              <a:t> </a:t>
            </a:r>
            <a:r>
              <a:rPr lang="en-GB" dirty="0" err="1"/>
              <a:t>javascript</a:t>
            </a:r>
            <a:r>
              <a:rPr lang="en-GB" dirty="0"/>
              <a:t>, within &lt;script&gt; tags placed within &lt;head&gt; or &lt;body&gt; tags</a:t>
            </a:r>
            <a:br>
              <a:rPr lang="en-GB" dirty="0"/>
            </a:br>
            <a:r>
              <a:rPr lang="en-GB" dirty="0"/>
              <a:t>Generally </a:t>
            </a:r>
            <a:r>
              <a:rPr lang="en-GB" b="1" dirty="0"/>
              <a:t>not a good idea</a:t>
            </a:r>
          </a:p>
          <a:p>
            <a:pPr marL="857250" lvl="1" indent="-457200">
              <a:buFont typeface="+mj-lt"/>
              <a:buAutoNum type="alphaLcParenR"/>
            </a:pPr>
            <a:r>
              <a:rPr lang="en-GB" dirty="0"/>
              <a:t>Typically we add &lt;script&gt; tags between header to avoid mixing HTML tags with code</a:t>
            </a:r>
          </a:p>
          <a:p>
            <a:pPr marL="857250" lvl="1" indent="-457200">
              <a:buFont typeface="+mj-lt"/>
              <a:buAutoNum type="alphaLcParenR"/>
            </a:pPr>
            <a:r>
              <a:rPr lang="en-GB" dirty="0"/>
              <a:t>We add &lt;script&gt; tags at end of &lt;body&gt; section so that all the HTML elements are present before the JavaScript code attempts to use the DOM</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896177" y="4918509"/>
            <a:ext cx="4638834" cy="1477328"/>
          </a:xfrm>
          <a:prstGeom prst="rect">
            <a:avLst/>
          </a:prstGeom>
          <a:noFill/>
        </p:spPr>
        <p:txBody>
          <a:bodyPr wrap="none" rtlCol="0">
            <a:spAutoFit/>
          </a:bodyPr>
          <a:lstStyle/>
          <a:p>
            <a:r>
              <a:rPr lang="en-GB" dirty="0"/>
              <a:t>&lt;head&gt;</a:t>
            </a:r>
            <a:br>
              <a:rPr lang="en-GB" dirty="0"/>
            </a:br>
            <a:r>
              <a:rPr lang="en-GB" dirty="0">
                <a:solidFill>
                  <a:srgbClr val="FF0000"/>
                </a:solidFill>
              </a:rPr>
              <a:t>&lt;</a:t>
            </a:r>
            <a:r>
              <a:rPr lang="en-GB" b="1" dirty="0">
                <a:solidFill>
                  <a:srgbClr val="FF0000"/>
                </a:solidFill>
              </a:rPr>
              <a:t>script</a:t>
            </a:r>
            <a:r>
              <a:rPr lang="en-GB" dirty="0">
                <a:solidFill>
                  <a:srgbClr val="FF0000"/>
                </a:solidFill>
              </a:rPr>
              <a:t>&gt;</a:t>
            </a:r>
            <a:br>
              <a:rPr lang="en-GB" dirty="0">
                <a:solidFill>
                  <a:srgbClr val="FF0000"/>
                </a:solidFill>
              </a:rPr>
            </a:br>
            <a:r>
              <a:rPr lang="en-GB" dirty="0">
                <a:solidFill>
                  <a:srgbClr val="FF0000"/>
                </a:solidFill>
              </a:rPr>
              <a:t>     console.log(“HTML page is loading…..”);</a:t>
            </a:r>
            <a:br>
              <a:rPr lang="en-GB" dirty="0">
                <a:solidFill>
                  <a:srgbClr val="FF0000"/>
                </a:solidFill>
              </a:rPr>
            </a:br>
            <a:r>
              <a:rPr lang="en-GB" dirty="0">
                <a:solidFill>
                  <a:srgbClr val="FF0000"/>
                </a:solidFill>
              </a:rPr>
              <a:t>&lt;</a:t>
            </a:r>
            <a:r>
              <a:rPr lang="en-GB" b="1" dirty="0">
                <a:solidFill>
                  <a:srgbClr val="FF0000"/>
                </a:solidFill>
              </a:rPr>
              <a:t>/script</a:t>
            </a:r>
            <a:r>
              <a:rPr lang="en-GB" dirty="0">
                <a:solidFill>
                  <a:srgbClr val="FF0000"/>
                </a:solidFill>
              </a:rPr>
              <a:t>&gt;</a:t>
            </a:r>
            <a:br>
              <a:rPr lang="en-GB" dirty="0"/>
            </a:br>
            <a:r>
              <a:rPr lang="en-GB" dirty="0"/>
              <a:t>&lt;/head&gt;</a:t>
            </a:r>
          </a:p>
        </p:txBody>
      </p:sp>
    </p:spTree>
    <p:extLst>
      <p:ext uri="{BB962C8B-B14F-4D97-AF65-F5344CB8AC3E}">
        <p14:creationId xmlns:p14="http://schemas.microsoft.com/office/powerpoint/2010/main" val="94940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JavaScript (</a:t>
            </a:r>
            <a:r>
              <a:rPr lang="en-GB" dirty="0" err="1"/>
              <a:t>Cont</a:t>
            </a:r>
            <a:r>
              <a:rPr lang="en-GB" dirty="0"/>
              <a:t>)</a:t>
            </a:r>
          </a:p>
        </p:txBody>
      </p:sp>
      <p:sp>
        <p:nvSpPr>
          <p:cNvPr id="3" name="Content Placeholder 2"/>
          <p:cNvSpPr>
            <a:spLocks noGrp="1"/>
          </p:cNvSpPr>
          <p:nvPr>
            <p:ph idx="1"/>
          </p:nvPr>
        </p:nvSpPr>
        <p:spPr>
          <a:xfrm>
            <a:off x="1047750" y="712270"/>
            <a:ext cx="7029450" cy="2723949"/>
          </a:xfrm>
        </p:spPr>
        <p:txBody>
          <a:bodyPr/>
          <a:lstStyle/>
          <a:p>
            <a:pPr marL="0" indent="0">
              <a:buNone/>
            </a:pPr>
            <a:endParaRPr lang="en-GB" dirty="0"/>
          </a:p>
          <a:p>
            <a:pPr marL="457200" indent="-457200">
              <a:buFont typeface="+mj-lt"/>
              <a:buAutoNum type="arabicPeriod" startAt="3"/>
            </a:pPr>
            <a:r>
              <a:rPr lang="en-GB" u="sng" dirty="0"/>
              <a:t>External</a:t>
            </a:r>
            <a:r>
              <a:rPr lang="en-GB" dirty="0"/>
              <a:t> JavaScript files</a:t>
            </a:r>
            <a:br>
              <a:rPr lang="en-GB" dirty="0"/>
            </a:br>
            <a:r>
              <a:rPr lang="en-GB" b="1" dirty="0"/>
              <a:t>Best practice </a:t>
            </a:r>
            <a:r>
              <a:rPr lang="en-GB" dirty="0"/>
              <a:t>and you should do this!!</a:t>
            </a:r>
          </a:p>
          <a:p>
            <a:pPr marL="857250" lvl="1" indent="-457200">
              <a:buFont typeface="+mj-lt"/>
              <a:buAutoNum type="alphaLcParenR"/>
            </a:pPr>
            <a:r>
              <a:rPr lang="en-GB" dirty="0"/>
              <a:t>You can fetch JavaScript files from different servers (often part of a Content Delivery Network (CDN)) eliminating the need for your webserver to serve these files</a:t>
            </a:r>
          </a:p>
          <a:p>
            <a:pPr marL="857250" lvl="1" indent="-457200">
              <a:buFont typeface="+mj-lt"/>
              <a:buAutoNum type="alphaLcParenR"/>
            </a:pPr>
            <a:r>
              <a:rPr lang="en-GB" dirty="0"/>
              <a:t>Best practice is to add these &lt;script&gt; tags to the end of the &lt;body&gt; section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50169" y="3566160"/>
            <a:ext cx="8193806" cy="2585323"/>
          </a:xfrm>
          <a:prstGeom prst="rect">
            <a:avLst/>
          </a:prstGeom>
          <a:noFill/>
        </p:spPr>
        <p:txBody>
          <a:bodyPr wrap="square" rtlCol="0">
            <a:spAutoFit/>
          </a:bodyPr>
          <a:lstStyle/>
          <a:p>
            <a:r>
              <a:rPr lang="en-GB" dirty="0"/>
              <a:t>&lt;body&gt;</a:t>
            </a:r>
          </a:p>
          <a:p>
            <a:br>
              <a:rPr lang="en-GB" dirty="0"/>
            </a:br>
            <a:r>
              <a:rPr lang="en-GB" dirty="0">
                <a:solidFill>
                  <a:srgbClr val="FF0000"/>
                </a:solidFill>
              </a:rPr>
              <a:t>&lt;</a:t>
            </a:r>
            <a:r>
              <a:rPr lang="en-GB" b="1" dirty="0">
                <a:solidFill>
                  <a:srgbClr val="FF0000"/>
                </a:solidFill>
              </a:rPr>
              <a:t>script  </a:t>
            </a:r>
            <a:r>
              <a:rPr lang="en-GB" b="1" dirty="0" err="1">
                <a:solidFill>
                  <a:srgbClr val="FF0000"/>
                </a:solidFill>
              </a:rPr>
              <a:t>src</a:t>
            </a:r>
            <a:r>
              <a:rPr lang="en-GB" dirty="0">
                <a:solidFill>
                  <a:srgbClr val="FF0000"/>
                </a:solidFill>
              </a:rPr>
              <a:t>=“somescript.js”&gt;</a:t>
            </a:r>
            <a:br>
              <a:rPr lang="en-GB" dirty="0">
                <a:solidFill>
                  <a:srgbClr val="FF0000"/>
                </a:solidFill>
              </a:rPr>
            </a:br>
            <a:r>
              <a:rPr lang="en-GB" dirty="0">
                <a:solidFill>
                  <a:srgbClr val="FF0000"/>
                </a:solidFill>
              </a:rPr>
              <a:t>&lt;</a:t>
            </a:r>
            <a:r>
              <a:rPr lang="en-GB" b="1" dirty="0">
                <a:solidFill>
                  <a:srgbClr val="FF0000"/>
                </a:solidFill>
              </a:rPr>
              <a:t>/script</a:t>
            </a:r>
            <a:r>
              <a:rPr lang="en-GB" dirty="0">
                <a:solidFill>
                  <a:srgbClr val="FF0000"/>
                </a:solidFill>
              </a:rPr>
              <a:t>&gt;</a:t>
            </a:r>
          </a:p>
          <a:p>
            <a:endParaRPr lang="en-GB" dirty="0">
              <a:solidFill>
                <a:srgbClr val="FF0000"/>
              </a:solidFill>
            </a:endParaRPr>
          </a:p>
          <a:p>
            <a:r>
              <a:rPr lang="en-GB" dirty="0">
                <a:solidFill>
                  <a:srgbClr val="FF0000"/>
                </a:solidFill>
              </a:rPr>
              <a:t>&lt;script </a:t>
            </a:r>
            <a:r>
              <a:rPr lang="en-GB" dirty="0" err="1">
                <a:solidFill>
                  <a:srgbClr val="FF0000"/>
                </a:solidFill>
              </a:rPr>
              <a:t>src</a:t>
            </a:r>
            <a:r>
              <a:rPr lang="en-GB" dirty="0">
                <a:solidFill>
                  <a:srgbClr val="FF0000"/>
                </a:solidFill>
              </a:rPr>
              <a:t>="https://code.jquery.com/jquery-3.6.0.min.js" integrity="sha256-/xUj+3OJU5yExlq6GSYGSHk7tPXikynS7ogEvDej/m4=" </a:t>
            </a:r>
            <a:r>
              <a:rPr lang="en-GB" dirty="0" err="1">
                <a:solidFill>
                  <a:srgbClr val="FF0000"/>
                </a:solidFill>
              </a:rPr>
              <a:t>crossorigin</a:t>
            </a:r>
            <a:r>
              <a:rPr lang="en-GB" dirty="0">
                <a:solidFill>
                  <a:srgbClr val="FF0000"/>
                </a:solidFill>
              </a:rPr>
              <a:t>="anonymous"&gt;&lt;/script&gt;</a:t>
            </a:r>
            <a:br>
              <a:rPr lang="en-GB" dirty="0"/>
            </a:br>
            <a:r>
              <a:rPr lang="en-GB" dirty="0"/>
              <a:t>&lt;/body&gt;</a:t>
            </a:r>
          </a:p>
        </p:txBody>
      </p:sp>
      <p:sp>
        <p:nvSpPr>
          <p:cNvPr id="6" name="TextBox 5"/>
          <p:cNvSpPr txBox="1"/>
          <p:nvPr/>
        </p:nvSpPr>
        <p:spPr>
          <a:xfrm>
            <a:off x="5403737" y="5913150"/>
            <a:ext cx="2501519" cy="923330"/>
          </a:xfrm>
          <a:prstGeom prst="rect">
            <a:avLst/>
          </a:prstGeom>
          <a:noFill/>
        </p:spPr>
        <p:txBody>
          <a:bodyPr wrap="none" rtlCol="0">
            <a:spAutoFit/>
          </a:bodyPr>
          <a:lstStyle/>
          <a:p>
            <a:r>
              <a:rPr lang="en-GB" dirty="0"/>
              <a:t>CDN for jQuery library</a:t>
            </a:r>
          </a:p>
          <a:p>
            <a:r>
              <a:rPr lang="en-GB" dirty="0"/>
              <a:t>Copy from here</a:t>
            </a:r>
          </a:p>
          <a:p>
            <a:r>
              <a:rPr lang="en-GB" dirty="0"/>
              <a:t>http://code.jquery.com/</a:t>
            </a:r>
          </a:p>
        </p:txBody>
      </p:sp>
      <p:cxnSp>
        <p:nvCxnSpPr>
          <p:cNvPr id="8" name="Straight Arrow Connector 7"/>
          <p:cNvCxnSpPr/>
          <p:nvPr/>
        </p:nvCxnSpPr>
        <p:spPr bwMode="auto">
          <a:xfrm flipH="1" flipV="1">
            <a:off x="5947241" y="5571453"/>
            <a:ext cx="240631" cy="34169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344961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Script tag</a:t>
            </a:r>
          </a:p>
        </p:txBody>
      </p:sp>
      <p:sp>
        <p:nvSpPr>
          <p:cNvPr id="3" name="Content Placeholder 2"/>
          <p:cNvSpPr>
            <a:spLocks noGrp="1"/>
          </p:cNvSpPr>
          <p:nvPr>
            <p:ph idx="1"/>
          </p:nvPr>
        </p:nvSpPr>
        <p:spPr>
          <a:xfrm>
            <a:off x="1047750" y="895150"/>
            <a:ext cx="7029450" cy="4615313"/>
          </a:xfrm>
        </p:spPr>
        <p:txBody>
          <a:bodyPr/>
          <a:lstStyle/>
          <a:p>
            <a:r>
              <a:rPr lang="en-GB" dirty="0"/>
              <a:t>We used to specify the </a:t>
            </a:r>
            <a:r>
              <a:rPr lang="en-GB" b="1" dirty="0"/>
              <a:t>language</a:t>
            </a:r>
            <a:r>
              <a:rPr lang="en-GB" dirty="0"/>
              <a:t> attribute </a:t>
            </a:r>
            <a:br>
              <a:rPr lang="en-GB" dirty="0"/>
            </a:br>
            <a:r>
              <a:rPr lang="en-GB" dirty="0">
                <a:solidFill>
                  <a:srgbClr val="FF0000"/>
                </a:solidFill>
              </a:rPr>
              <a:t>&lt;script </a:t>
            </a:r>
            <a:r>
              <a:rPr lang="en-GB" dirty="0" err="1">
                <a:solidFill>
                  <a:srgbClr val="FF0000"/>
                </a:solidFill>
              </a:rPr>
              <a:t>src</a:t>
            </a:r>
            <a:r>
              <a:rPr lang="en-GB" dirty="0">
                <a:solidFill>
                  <a:srgbClr val="FF0000"/>
                </a:solidFill>
              </a:rPr>
              <a:t>=“script.js” </a:t>
            </a:r>
            <a:r>
              <a:rPr lang="en-GB" b="1" dirty="0">
                <a:solidFill>
                  <a:srgbClr val="FF0000"/>
                </a:solidFill>
              </a:rPr>
              <a:t>language=“</a:t>
            </a:r>
            <a:r>
              <a:rPr lang="en-GB" b="1" dirty="0" err="1">
                <a:solidFill>
                  <a:srgbClr val="FF0000"/>
                </a:solidFill>
              </a:rPr>
              <a:t>javascript</a:t>
            </a:r>
            <a:r>
              <a:rPr lang="en-GB" b="1" dirty="0">
                <a:solidFill>
                  <a:srgbClr val="FF0000"/>
                </a:solidFill>
              </a:rPr>
              <a:t>”</a:t>
            </a:r>
            <a:r>
              <a:rPr lang="en-GB" dirty="0">
                <a:solidFill>
                  <a:srgbClr val="FF0000"/>
                </a:solidFill>
              </a:rPr>
              <a:t>&gt;&lt;/script&gt;</a:t>
            </a:r>
            <a:br>
              <a:rPr lang="en-GB" dirty="0">
                <a:solidFill>
                  <a:srgbClr val="FF0000"/>
                </a:solidFill>
              </a:rPr>
            </a:br>
            <a:r>
              <a:rPr lang="en-GB" dirty="0"/>
              <a:t>However, this is has now been </a:t>
            </a:r>
            <a:r>
              <a:rPr lang="en-GB" b="1" dirty="0"/>
              <a:t>deprecated</a:t>
            </a:r>
          </a:p>
          <a:p>
            <a:r>
              <a:rPr lang="en-GB" dirty="0"/>
              <a:t>The </a:t>
            </a:r>
            <a:r>
              <a:rPr lang="en-GB" b="1" dirty="0"/>
              <a:t>type</a:t>
            </a:r>
            <a:r>
              <a:rPr lang="en-GB" dirty="0"/>
              <a:t> attribute is used to specify the MIME type of a script and identify the content of the tag.</a:t>
            </a:r>
            <a:br>
              <a:rPr lang="en-GB" dirty="0"/>
            </a:br>
            <a:r>
              <a:rPr lang="en-GB" dirty="0">
                <a:solidFill>
                  <a:srgbClr val="FF0000"/>
                </a:solidFill>
              </a:rPr>
              <a:t>&lt;script </a:t>
            </a:r>
            <a:r>
              <a:rPr lang="en-GB" dirty="0" err="1">
                <a:solidFill>
                  <a:srgbClr val="FF0000"/>
                </a:solidFill>
              </a:rPr>
              <a:t>src</a:t>
            </a:r>
            <a:r>
              <a:rPr lang="en-GB" dirty="0">
                <a:solidFill>
                  <a:srgbClr val="FF0000"/>
                </a:solidFill>
              </a:rPr>
              <a:t>=“script.js” </a:t>
            </a:r>
            <a:r>
              <a:rPr lang="en-GB" b="1" dirty="0">
                <a:solidFill>
                  <a:srgbClr val="FF0000"/>
                </a:solidFill>
              </a:rPr>
              <a:t>type=“text/</a:t>
            </a:r>
            <a:r>
              <a:rPr lang="en-GB" b="1" dirty="0" err="1">
                <a:solidFill>
                  <a:srgbClr val="FF0000"/>
                </a:solidFill>
              </a:rPr>
              <a:t>javascript</a:t>
            </a:r>
            <a:r>
              <a:rPr lang="en-GB" b="1" dirty="0">
                <a:solidFill>
                  <a:srgbClr val="FF0000"/>
                </a:solidFill>
              </a:rPr>
              <a:t>”</a:t>
            </a:r>
            <a:r>
              <a:rPr lang="en-GB" dirty="0">
                <a:solidFill>
                  <a:srgbClr val="FF0000"/>
                </a:solidFill>
              </a:rPr>
              <a:t>&gt;&lt;/script&gt;</a:t>
            </a:r>
            <a:br>
              <a:rPr lang="en-GB" dirty="0">
                <a:solidFill>
                  <a:srgbClr val="FF0000"/>
                </a:solidFill>
              </a:rPr>
            </a:br>
            <a:r>
              <a:rPr lang="en-GB" dirty="0"/>
              <a:t>Most browsers now </a:t>
            </a:r>
            <a:r>
              <a:rPr lang="en-GB" u="sng" dirty="0"/>
              <a:t>default to</a:t>
            </a:r>
            <a:r>
              <a:rPr lang="en-GB" dirty="0"/>
              <a:t> “text/</a:t>
            </a:r>
            <a:r>
              <a:rPr lang="en-GB" dirty="0" err="1"/>
              <a:t>javascript</a:t>
            </a:r>
            <a:r>
              <a:rPr lang="en-GB" dirty="0"/>
              <a:t>”. </a:t>
            </a:r>
          </a:p>
          <a:p>
            <a:pPr lvl="1"/>
            <a:r>
              <a:rPr lang="en-GB" dirty="0"/>
              <a:t>This was initially provided because Microsoft IE used to support VBScript but this language is no longer supported</a:t>
            </a:r>
          </a:p>
          <a:p>
            <a:r>
              <a:rPr lang="en-GB" b="1" dirty="0"/>
              <a:t>HTML5</a:t>
            </a:r>
            <a:r>
              <a:rPr lang="en-GB" dirty="0"/>
              <a:t> no longer requires the type attribute be specified for JavaScript and </a:t>
            </a:r>
            <a:r>
              <a:rPr lang="en-GB" b="1" u="sng" dirty="0"/>
              <a:t>recommends not using the type attribute</a:t>
            </a:r>
            <a:r>
              <a:rPr lang="en-GB" dirty="0"/>
              <a:t>.</a:t>
            </a:r>
          </a:p>
          <a:p>
            <a:pPr lvl="1"/>
            <a:r>
              <a:rPr lang="en-GB" b="1" dirty="0"/>
              <a:t>Although it can still be used</a:t>
            </a:r>
            <a:r>
              <a:rPr lang="en-GB" dirty="0"/>
              <a:t> because there is still other types of content that can be embedded in script tags</a:t>
            </a:r>
          </a:p>
          <a:p>
            <a:pPr marL="0" indent="0">
              <a:buNone/>
            </a:pPr>
            <a:r>
              <a:rPr lang="en-GB" dirty="0"/>
              <a:t>     </a:t>
            </a:r>
            <a:r>
              <a:rPr lang="en-GB" b="1" dirty="0">
                <a:solidFill>
                  <a:srgbClr val="FF0000"/>
                </a:solidFill>
              </a:rPr>
              <a:t>&lt;script </a:t>
            </a:r>
            <a:r>
              <a:rPr lang="en-GB" b="1" dirty="0" err="1">
                <a:solidFill>
                  <a:srgbClr val="FF0000"/>
                </a:solidFill>
              </a:rPr>
              <a:t>src</a:t>
            </a:r>
            <a:r>
              <a:rPr lang="en-GB" b="1" dirty="0">
                <a:solidFill>
                  <a:srgbClr val="FF0000"/>
                </a:solidFill>
              </a:rPr>
              <a:t>=“script.js”&gt;&lt;script&gt;</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TextBox 5"/>
          <p:cNvSpPr txBox="1"/>
          <p:nvPr/>
        </p:nvSpPr>
        <p:spPr>
          <a:xfrm>
            <a:off x="1345231" y="5890994"/>
            <a:ext cx="6434488" cy="646331"/>
          </a:xfrm>
          <a:prstGeom prst="rect">
            <a:avLst/>
          </a:prstGeom>
          <a:noFill/>
        </p:spPr>
        <p:txBody>
          <a:bodyPr wrap="square" rtlCol="0">
            <a:spAutoFit/>
          </a:bodyPr>
          <a:lstStyle/>
          <a:p>
            <a:r>
              <a:rPr lang="en-GB" b="1" dirty="0"/>
              <a:t>Remember best practice is to add these &lt;script&gt; tags to the end of the &lt;body&gt; section</a:t>
            </a:r>
          </a:p>
        </p:txBody>
      </p:sp>
    </p:spTree>
    <p:extLst>
      <p:ext uri="{BB962C8B-B14F-4D97-AF65-F5344CB8AC3E}">
        <p14:creationId xmlns:p14="http://schemas.microsoft.com/office/powerpoint/2010/main" val="1178794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6" name="Rectangle 5"/>
          <p:cNvSpPr/>
          <p:nvPr/>
        </p:nvSpPr>
        <p:spPr>
          <a:xfrm>
            <a:off x="660774" y="1031183"/>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br>
              <a:rPr lang="en-GB" dirty="0">
                <a:solidFill>
                  <a:srgbClr val="000000"/>
                </a:solidFill>
                <a:highlight>
                  <a:srgbClr val="FFFFFF"/>
                </a:highlight>
                <a:latin typeface="Consolas" panose="020B0609020204030204" pitchFamily="49" charset="0"/>
              </a:rPr>
            </a:b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="myscript1.js"&gt;&lt;/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="myscript2.js"&gt;&lt;/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 </a:t>
            </a: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="myscript3.js"&gt;&lt;/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br>
              <a:rPr lang="en-GB" dirty="0">
                <a:solidFill>
                  <a:srgbClr val="0000FF"/>
                </a:solidFill>
                <a:highlight>
                  <a:srgbClr val="FFFFFF"/>
                </a:highlight>
                <a:latin typeface="Consolas" panose="020B0609020204030204" pitchFamily="49" charset="0"/>
              </a:rPr>
            </a:b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
        <p:nvSpPr>
          <p:cNvPr id="7" name="Right Brace 6"/>
          <p:cNvSpPr/>
          <p:nvPr/>
        </p:nvSpPr>
        <p:spPr bwMode="auto">
          <a:xfrm>
            <a:off x="5933976" y="3532467"/>
            <a:ext cx="274320" cy="914405"/>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6299736" y="2983629"/>
            <a:ext cx="2560320" cy="2031325"/>
          </a:xfrm>
          <a:prstGeom prst="rect">
            <a:avLst/>
          </a:prstGeom>
          <a:noFill/>
        </p:spPr>
        <p:txBody>
          <a:bodyPr wrap="square" rtlCol="0">
            <a:spAutoFit/>
          </a:bodyPr>
          <a:lstStyle/>
          <a:p>
            <a:r>
              <a:rPr lang="en-GB" dirty="0"/>
              <a:t>Load the JavaScript files at end of &lt;body&gt; section, after the DOM has created the JS objects for all the preceding HTML elements</a:t>
            </a:r>
          </a:p>
        </p:txBody>
      </p:sp>
      <p:sp>
        <p:nvSpPr>
          <p:cNvPr id="9" name="Rectangle 8"/>
          <p:cNvSpPr/>
          <p:nvPr/>
        </p:nvSpPr>
        <p:spPr>
          <a:xfrm>
            <a:off x="660774" y="5916174"/>
            <a:ext cx="8153400" cy="436502"/>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="myscript1.js"</a:t>
            </a:r>
            <a:r>
              <a:rPr lang="en-GB" dirty="0">
                <a:solidFill>
                  <a:srgbClr val="800000"/>
                </a:solidFill>
                <a:highlight>
                  <a:srgbClr val="FFFFFF"/>
                </a:highlight>
                <a:latin typeface="Consolas" panose="020B0609020204030204" pitchFamily="49" charset="0"/>
              </a:rPr>
              <a:t> </a:t>
            </a:r>
            <a:r>
              <a:rPr lang="en-GB" b="1" dirty="0">
                <a:solidFill>
                  <a:srgbClr val="FF0000"/>
                </a:solidFill>
                <a:highlight>
                  <a:srgbClr val="FFFFFF"/>
                </a:highlight>
                <a:latin typeface="Consolas" panose="020B0609020204030204" pitchFamily="49" charset="0"/>
              </a:rPr>
              <a:t>type</a:t>
            </a:r>
            <a:r>
              <a:rPr lang="en-GB" b="1" dirty="0">
                <a:solidFill>
                  <a:srgbClr val="0000FF"/>
                </a:solidFill>
                <a:highlight>
                  <a:srgbClr val="FFFFFF"/>
                </a:highlight>
                <a:latin typeface="Consolas" panose="020B0609020204030204" pitchFamily="49" charset="0"/>
              </a:rPr>
              <a:t>=</a:t>
            </a:r>
            <a:r>
              <a:rPr lang="en-GB" dirty="0">
                <a:solidFill>
                  <a:srgbClr val="0000FF"/>
                </a:solidFill>
                <a:highlight>
                  <a:srgbClr val="FFFFFF"/>
                </a:highlight>
                <a:latin typeface="Consolas" panose="020B0609020204030204" pitchFamily="49" charset="0"/>
              </a:rPr>
              <a:t>"</a:t>
            </a:r>
            <a:r>
              <a:rPr lang="en-GB" b="1" dirty="0">
                <a:solidFill>
                  <a:srgbClr val="0000FF"/>
                </a:solidFill>
                <a:highlight>
                  <a:srgbClr val="FFFFFF"/>
                </a:highlight>
                <a:latin typeface="Consolas" panose="020B0609020204030204" pitchFamily="49" charset="0"/>
              </a:rPr>
              <a:t>text/</a:t>
            </a:r>
            <a:r>
              <a:rPr lang="en-GB" b="1" dirty="0" err="1">
                <a:solidFill>
                  <a:srgbClr val="0000FF"/>
                </a:solidFill>
                <a:highlight>
                  <a:srgbClr val="FFFFFF"/>
                </a:highlight>
                <a:latin typeface="Consolas" panose="020B0609020204030204" pitchFamily="49" charset="0"/>
              </a:rPr>
              <a:t>javascript</a:t>
            </a:r>
            <a:r>
              <a:rPr lang="en-GB" b="1" dirty="0">
                <a:solidFill>
                  <a:srgbClr val="0000FF"/>
                </a:solidFill>
                <a:highlight>
                  <a:srgbClr val="FFFFFF"/>
                </a:highlight>
                <a:latin typeface="Consolas" panose="020B0609020204030204" pitchFamily="49" charset="0"/>
              </a:rPr>
              <a:t>"</a:t>
            </a:r>
            <a:r>
              <a:rPr lang="en-GB" dirty="0">
                <a:solidFill>
                  <a:srgbClr val="0000FF"/>
                </a:solidFill>
                <a:highlight>
                  <a:srgbClr val="FFFFFF"/>
                </a:highlight>
                <a:latin typeface="Consolas" panose="020B0609020204030204" pitchFamily="49" charset="0"/>
              </a:rPr>
              <a:t> &gt;&lt;/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p:txBody>
      </p:sp>
      <p:sp>
        <p:nvSpPr>
          <p:cNvPr id="10" name="TextBox 9"/>
          <p:cNvSpPr txBox="1"/>
          <p:nvPr/>
        </p:nvSpPr>
        <p:spPr>
          <a:xfrm>
            <a:off x="660774" y="5518167"/>
            <a:ext cx="7152599" cy="369332"/>
          </a:xfrm>
          <a:prstGeom prst="rect">
            <a:avLst/>
          </a:prstGeom>
          <a:noFill/>
        </p:spPr>
        <p:txBody>
          <a:bodyPr wrap="none" rtlCol="0">
            <a:spAutoFit/>
          </a:bodyPr>
          <a:lstStyle/>
          <a:p>
            <a:r>
              <a:rPr lang="en-GB" dirty="0"/>
              <a:t>You can still use the “type” attribute but it is the old school approach!!</a:t>
            </a:r>
          </a:p>
        </p:txBody>
      </p:sp>
    </p:spTree>
    <p:extLst>
      <p:ext uri="{BB962C8B-B14F-4D97-AF65-F5344CB8AC3E}">
        <p14:creationId xmlns:p14="http://schemas.microsoft.com/office/powerpoint/2010/main" val="1647801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Variables</a:t>
            </a:r>
          </a:p>
        </p:txBody>
      </p:sp>
      <p:sp>
        <p:nvSpPr>
          <p:cNvPr id="3" name="Content Placeholder 2"/>
          <p:cNvSpPr>
            <a:spLocks noGrp="1"/>
          </p:cNvSpPr>
          <p:nvPr>
            <p:ph idx="1"/>
          </p:nvPr>
        </p:nvSpPr>
        <p:spPr>
          <a:xfrm>
            <a:off x="965935" y="630455"/>
            <a:ext cx="7029450" cy="1275347"/>
          </a:xfrm>
        </p:spPr>
        <p:txBody>
          <a:bodyPr/>
          <a:lstStyle/>
          <a:p>
            <a:r>
              <a:rPr lang="en-GB" dirty="0"/>
              <a:t>Examples</a:t>
            </a:r>
          </a:p>
          <a:p>
            <a:r>
              <a:rPr lang="en-GB" b="1" dirty="0"/>
              <a:t>let</a:t>
            </a:r>
            <a:r>
              <a:rPr lang="en-GB" dirty="0"/>
              <a:t> or </a:t>
            </a:r>
            <a:r>
              <a:rPr lang="en-GB" b="1" dirty="0" err="1"/>
              <a:t>var</a:t>
            </a:r>
            <a:r>
              <a:rPr lang="en-GB" dirty="0"/>
              <a:t> </a:t>
            </a:r>
            <a:r>
              <a:rPr lang="en-GB" dirty="0">
                <a:sym typeface="Wingdings" panose="05000000000000000000" pitchFamily="2" charset="2"/>
              </a:rPr>
              <a:t> declare a variable (not needed but good practice)</a:t>
            </a:r>
          </a:p>
          <a:p>
            <a:r>
              <a:rPr lang="en-GB" dirty="0"/>
              <a:t>We should use “let” instead of “</a:t>
            </a:r>
            <a:r>
              <a:rPr lang="en-GB" dirty="0" err="1"/>
              <a:t>var</a:t>
            </a:r>
            <a:r>
              <a:rPr lang="en-GB" dirty="0"/>
              <a:t>” but this is not supported by older versions of browsers.</a:t>
            </a:r>
          </a:p>
          <a:p>
            <a:r>
              <a:rPr lang="en-GB" dirty="0"/>
              <a:t>The </a:t>
            </a:r>
            <a:r>
              <a:rPr lang="en-GB" b="1" dirty="0"/>
              <a:t>let</a:t>
            </a:r>
            <a:r>
              <a:rPr lang="en-GB" dirty="0"/>
              <a:t> statement declares </a:t>
            </a:r>
            <a:r>
              <a:rPr lang="en-GB" b="1" dirty="0"/>
              <a:t>a block scope </a:t>
            </a:r>
            <a:r>
              <a:rPr lang="en-GB" dirty="0"/>
              <a:t>local variable…variables “work like” you would expect them to!!</a:t>
            </a:r>
          </a:p>
          <a:p>
            <a:r>
              <a:rPr lang="en-GB" dirty="0">
                <a:sym typeface="Wingdings" panose="05000000000000000000" pitchFamily="2" charset="2"/>
              </a:rPr>
              <a:t>No type defined, the variable type is inferred from the value placed in the variable</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9432" y="3862229"/>
            <a:ext cx="3149324" cy="1200329"/>
          </a:xfrm>
          <a:prstGeom prst="rect">
            <a:avLst/>
          </a:prstGeom>
          <a:noFill/>
        </p:spPr>
        <p:txBody>
          <a:bodyPr wrap="none" rtlCol="0">
            <a:spAutoFit/>
          </a:bodyPr>
          <a:lstStyle/>
          <a:p>
            <a:r>
              <a:rPr lang="en-GB" dirty="0"/>
              <a:t>let </a:t>
            </a:r>
            <a:r>
              <a:rPr lang="en-GB" dirty="0" err="1"/>
              <a:t>someNumber</a:t>
            </a:r>
            <a:r>
              <a:rPr lang="en-GB" dirty="0"/>
              <a:t> = 12;</a:t>
            </a:r>
          </a:p>
          <a:p>
            <a:r>
              <a:rPr lang="en-GB" dirty="0"/>
              <a:t>let </a:t>
            </a:r>
            <a:r>
              <a:rPr lang="en-GB" dirty="0" err="1"/>
              <a:t>anotherNumber</a:t>
            </a:r>
            <a:r>
              <a:rPr lang="en-GB" dirty="0"/>
              <a:t> = 2.33;</a:t>
            </a:r>
          </a:p>
          <a:p>
            <a:r>
              <a:rPr lang="en-GB" dirty="0"/>
              <a:t>let </a:t>
            </a:r>
            <a:r>
              <a:rPr lang="en-GB" dirty="0" err="1"/>
              <a:t>someText</a:t>
            </a:r>
            <a:r>
              <a:rPr lang="en-GB" dirty="0"/>
              <a:t> = “Hello World”;</a:t>
            </a:r>
          </a:p>
          <a:p>
            <a:r>
              <a:rPr lang="en-GB" dirty="0"/>
              <a:t>let </a:t>
            </a:r>
            <a:r>
              <a:rPr lang="en-GB" dirty="0" err="1"/>
              <a:t>aBool</a:t>
            </a:r>
            <a:r>
              <a:rPr lang="en-GB" dirty="0"/>
              <a:t> = true; </a:t>
            </a:r>
          </a:p>
        </p:txBody>
      </p:sp>
      <p:sp>
        <p:nvSpPr>
          <p:cNvPr id="9" name="TextBox 8"/>
          <p:cNvSpPr txBox="1"/>
          <p:nvPr/>
        </p:nvSpPr>
        <p:spPr>
          <a:xfrm>
            <a:off x="5219508" y="3453708"/>
            <a:ext cx="3330784" cy="369332"/>
          </a:xfrm>
          <a:prstGeom prst="rect">
            <a:avLst/>
          </a:prstGeom>
          <a:noFill/>
        </p:spPr>
        <p:txBody>
          <a:bodyPr wrap="none" rtlCol="0">
            <a:spAutoFit/>
          </a:bodyPr>
          <a:lstStyle/>
          <a:p>
            <a:r>
              <a:rPr lang="en-GB" b="1" dirty="0">
                <a:solidFill>
                  <a:srgbClr val="FF0000"/>
                </a:solidFill>
              </a:rPr>
              <a:t>Warning JS is case sensitive</a:t>
            </a:r>
          </a:p>
        </p:txBody>
      </p:sp>
      <p:sp>
        <p:nvSpPr>
          <p:cNvPr id="8" name="TextBox 7"/>
          <p:cNvSpPr txBox="1"/>
          <p:nvPr/>
        </p:nvSpPr>
        <p:spPr>
          <a:xfrm>
            <a:off x="3404436" y="3862229"/>
            <a:ext cx="3226268" cy="1200329"/>
          </a:xfrm>
          <a:prstGeom prst="rect">
            <a:avLst/>
          </a:prstGeom>
          <a:noFill/>
        </p:spPr>
        <p:txBody>
          <a:bodyPr wrap="none" rtlCol="0">
            <a:spAutoFit/>
          </a:bodyPr>
          <a:lstStyle/>
          <a:p>
            <a:r>
              <a:rPr lang="en-GB" dirty="0" err="1"/>
              <a:t>var</a:t>
            </a:r>
            <a:r>
              <a:rPr lang="en-GB" dirty="0"/>
              <a:t> </a:t>
            </a:r>
            <a:r>
              <a:rPr lang="en-GB" dirty="0" err="1"/>
              <a:t>someNumber</a:t>
            </a:r>
            <a:r>
              <a:rPr lang="en-GB" dirty="0"/>
              <a:t> = 12;</a:t>
            </a:r>
          </a:p>
          <a:p>
            <a:r>
              <a:rPr lang="en-GB" dirty="0" err="1"/>
              <a:t>var</a:t>
            </a:r>
            <a:r>
              <a:rPr lang="en-GB" dirty="0"/>
              <a:t> </a:t>
            </a:r>
            <a:r>
              <a:rPr lang="en-GB" dirty="0" err="1"/>
              <a:t>anotherNumber</a:t>
            </a:r>
            <a:r>
              <a:rPr lang="en-GB" dirty="0"/>
              <a:t> = 2.33;</a:t>
            </a:r>
          </a:p>
          <a:p>
            <a:r>
              <a:rPr lang="en-GB" dirty="0" err="1"/>
              <a:t>var</a:t>
            </a:r>
            <a:r>
              <a:rPr lang="en-GB" dirty="0"/>
              <a:t> </a:t>
            </a:r>
            <a:r>
              <a:rPr lang="en-GB" dirty="0" err="1"/>
              <a:t>someText</a:t>
            </a:r>
            <a:r>
              <a:rPr lang="en-GB" dirty="0"/>
              <a:t> = “Hello World”;</a:t>
            </a:r>
          </a:p>
          <a:p>
            <a:r>
              <a:rPr lang="en-GB" dirty="0" err="1"/>
              <a:t>var</a:t>
            </a:r>
            <a:r>
              <a:rPr lang="en-GB" dirty="0"/>
              <a:t> </a:t>
            </a:r>
            <a:r>
              <a:rPr lang="en-GB" dirty="0" err="1"/>
              <a:t>aBool</a:t>
            </a:r>
            <a:r>
              <a:rPr lang="en-GB" dirty="0"/>
              <a:t> = true; </a:t>
            </a:r>
          </a:p>
        </p:txBody>
      </p:sp>
      <p:sp>
        <p:nvSpPr>
          <p:cNvPr id="7" name="TextBox 6"/>
          <p:cNvSpPr txBox="1"/>
          <p:nvPr/>
        </p:nvSpPr>
        <p:spPr>
          <a:xfrm>
            <a:off x="3517680" y="5101747"/>
            <a:ext cx="2522172" cy="1477328"/>
          </a:xfrm>
          <a:prstGeom prst="rect">
            <a:avLst/>
          </a:prstGeom>
          <a:solidFill>
            <a:schemeClr val="bg1"/>
          </a:solidFill>
          <a:ln>
            <a:solidFill>
              <a:schemeClr val="tx1"/>
            </a:solidFill>
          </a:ln>
        </p:spPr>
        <p:txBody>
          <a:bodyPr wrap="square" rtlCol="0">
            <a:spAutoFit/>
          </a:bodyPr>
          <a:lstStyle/>
          <a:p>
            <a:r>
              <a:rPr lang="en-GB" dirty="0"/>
              <a:t>{ </a:t>
            </a:r>
            <a:br>
              <a:rPr lang="en-GB" dirty="0"/>
            </a:br>
            <a:r>
              <a:rPr lang="en-GB" dirty="0"/>
              <a:t>  </a:t>
            </a:r>
            <a:r>
              <a:rPr lang="en-GB" dirty="0" err="1"/>
              <a:t>var</a:t>
            </a:r>
            <a:r>
              <a:rPr lang="en-GB" dirty="0"/>
              <a:t> x = 2; </a:t>
            </a:r>
            <a:br>
              <a:rPr lang="en-GB" dirty="0"/>
            </a:br>
            <a:r>
              <a:rPr lang="en-GB" dirty="0"/>
              <a:t>}</a:t>
            </a:r>
            <a:br>
              <a:rPr lang="en-GB" dirty="0"/>
            </a:br>
            <a:r>
              <a:rPr lang="en-GB" dirty="0">
                <a:solidFill>
                  <a:schemeClr val="accent1">
                    <a:lumMod val="25000"/>
                  </a:schemeClr>
                </a:solidFill>
              </a:rPr>
              <a:t>// x CAN be used here outside of the block </a:t>
            </a:r>
            <a:r>
              <a:rPr lang="en-GB" dirty="0">
                <a:solidFill>
                  <a:schemeClr val="accent1">
                    <a:lumMod val="25000"/>
                  </a:schemeClr>
                </a:solidFill>
                <a:sym typeface="Wingdings" panose="05000000000000000000" pitchFamily="2" charset="2"/>
              </a:rPr>
              <a:t></a:t>
            </a:r>
            <a:r>
              <a:rPr lang="en-GB" dirty="0">
                <a:solidFill>
                  <a:schemeClr val="accent1">
                    <a:lumMod val="25000"/>
                  </a:schemeClr>
                </a:solidFill>
              </a:rPr>
              <a:t> </a:t>
            </a:r>
          </a:p>
        </p:txBody>
      </p:sp>
      <p:sp>
        <p:nvSpPr>
          <p:cNvPr id="10" name="TextBox 9"/>
          <p:cNvSpPr txBox="1"/>
          <p:nvPr/>
        </p:nvSpPr>
        <p:spPr>
          <a:xfrm>
            <a:off x="266089" y="5101747"/>
            <a:ext cx="2522172" cy="1477328"/>
          </a:xfrm>
          <a:prstGeom prst="rect">
            <a:avLst/>
          </a:prstGeom>
          <a:solidFill>
            <a:schemeClr val="bg1"/>
          </a:solidFill>
          <a:ln>
            <a:solidFill>
              <a:schemeClr val="tx1"/>
            </a:solidFill>
          </a:ln>
        </p:spPr>
        <p:txBody>
          <a:bodyPr wrap="square" rtlCol="0">
            <a:spAutoFit/>
          </a:bodyPr>
          <a:lstStyle/>
          <a:p>
            <a:r>
              <a:rPr lang="en-GB" dirty="0"/>
              <a:t>{ </a:t>
            </a:r>
            <a:br>
              <a:rPr lang="en-GB" dirty="0"/>
            </a:br>
            <a:r>
              <a:rPr lang="en-GB" dirty="0"/>
              <a:t>  let x = 2;</a:t>
            </a:r>
            <a:br>
              <a:rPr lang="en-GB" dirty="0"/>
            </a:br>
            <a:r>
              <a:rPr lang="en-GB" dirty="0"/>
              <a:t>}</a:t>
            </a:r>
            <a:br>
              <a:rPr lang="en-GB" dirty="0"/>
            </a:br>
            <a:r>
              <a:rPr lang="en-GB" dirty="0">
                <a:solidFill>
                  <a:schemeClr val="accent1">
                    <a:lumMod val="25000"/>
                  </a:schemeClr>
                </a:solidFill>
              </a:rPr>
              <a:t>// x can NOT be used here  </a:t>
            </a:r>
            <a:r>
              <a:rPr lang="en-GB" dirty="0">
                <a:solidFill>
                  <a:schemeClr val="accent1">
                    <a:lumMod val="25000"/>
                  </a:schemeClr>
                </a:solidFill>
                <a:sym typeface="Wingdings" panose="05000000000000000000" pitchFamily="2" charset="2"/>
              </a:rPr>
              <a:t></a:t>
            </a:r>
            <a:endParaRPr lang="en-GB" dirty="0">
              <a:solidFill>
                <a:schemeClr val="accent1">
                  <a:lumMod val="25000"/>
                </a:schemeClr>
              </a:solidFill>
            </a:endParaRPr>
          </a:p>
        </p:txBody>
      </p:sp>
      <p:sp>
        <p:nvSpPr>
          <p:cNvPr id="11" name="TextBox 10"/>
          <p:cNvSpPr txBox="1"/>
          <p:nvPr/>
        </p:nvSpPr>
        <p:spPr>
          <a:xfrm>
            <a:off x="6164981" y="5040803"/>
            <a:ext cx="2829827" cy="1754326"/>
          </a:xfrm>
          <a:prstGeom prst="rect">
            <a:avLst/>
          </a:prstGeom>
          <a:solidFill>
            <a:schemeClr val="bg1"/>
          </a:solidFill>
          <a:ln>
            <a:solidFill>
              <a:schemeClr val="tx1"/>
            </a:solidFill>
          </a:ln>
        </p:spPr>
        <p:txBody>
          <a:bodyPr wrap="square" rtlCol="0">
            <a:spAutoFit/>
          </a:bodyPr>
          <a:lstStyle/>
          <a:p>
            <a:r>
              <a:rPr lang="en-GB" dirty="0"/>
              <a:t>Variables can also be defined as </a:t>
            </a:r>
            <a:r>
              <a:rPr lang="en-GB" b="1" dirty="0" err="1"/>
              <a:t>const</a:t>
            </a:r>
            <a:r>
              <a:rPr lang="en-GB" dirty="0"/>
              <a:t> and behave like </a:t>
            </a:r>
            <a:r>
              <a:rPr lang="en-GB" i="1" dirty="0"/>
              <a:t>let</a:t>
            </a:r>
            <a:r>
              <a:rPr lang="en-GB" dirty="0"/>
              <a:t> variables, except they cannot be reassigned</a:t>
            </a:r>
            <a:br>
              <a:rPr lang="en-GB" dirty="0"/>
            </a:br>
            <a:r>
              <a:rPr lang="en-GB" dirty="0" err="1"/>
              <a:t>const</a:t>
            </a:r>
            <a:r>
              <a:rPr lang="en-GB" dirty="0"/>
              <a:t> x = 5;</a:t>
            </a:r>
          </a:p>
        </p:txBody>
      </p:sp>
    </p:spTree>
    <p:extLst>
      <p:ext uri="{BB962C8B-B14F-4D97-AF65-F5344CB8AC3E}">
        <p14:creationId xmlns:p14="http://schemas.microsoft.com/office/powerpoint/2010/main" val="1626081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Implications of Weak Typing</a:t>
            </a:r>
          </a:p>
        </p:txBody>
      </p:sp>
      <p:sp>
        <p:nvSpPr>
          <p:cNvPr id="3" name="Content Placeholder 2"/>
          <p:cNvSpPr>
            <a:spLocks noGrp="1"/>
          </p:cNvSpPr>
          <p:nvPr>
            <p:ph idx="1"/>
          </p:nvPr>
        </p:nvSpPr>
        <p:spPr>
          <a:xfrm>
            <a:off x="267114" y="646045"/>
            <a:ext cx="8666922" cy="5570882"/>
          </a:xfrm>
        </p:spPr>
        <p:txBody>
          <a:bodyPr/>
          <a:lstStyle/>
          <a:p>
            <a:r>
              <a:rPr lang="en-GB" dirty="0"/>
              <a:t>Although a variable can only hold one type of value at an instant, the type of the value assigned to it at any time is not checked. In effect its “type” can change dynamically</a:t>
            </a:r>
            <a:br>
              <a:rPr lang="en-GB" dirty="0"/>
            </a:br>
            <a:r>
              <a:rPr lang="en-GB" dirty="0"/>
              <a:t>(Sometimes the type just changes as a result of the operation performed e.g. let x = 12;  x = x + “”;  </a:t>
            </a:r>
            <a:r>
              <a:rPr lang="en-GB" dirty="0">
                <a:sym typeface="Wingdings" panose="05000000000000000000" pitchFamily="2" charset="2"/>
              </a:rPr>
              <a:t> x starts as a number and becomes a string</a:t>
            </a:r>
            <a:endParaRPr lang="en-GB" dirty="0"/>
          </a:p>
          <a:p>
            <a:r>
              <a:rPr lang="en-GB" dirty="0"/>
              <a:t>A function is not able to restrict the types of the values passed as arguments, so it must explicitly check the types of the values at runtime if we are not 100% sure of the types of the values being passed to it</a:t>
            </a:r>
          </a:p>
          <a:p>
            <a:r>
              <a:rPr lang="en-GB" dirty="0"/>
              <a:t>A function can return multiple types of values since no return type can be specified</a:t>
            </a:r>
          </a:p>
          <a:p>
            <a:r>
              <a:rPr lang="en-GB" dirty="0"/>
              <a:t>Writing code is simplified because we don’t need to worry about types…although we have to be more careful when we pass values around functions</a:t>
            </a:r>
          </a:p>
          <a:p>
            <a:r>
              <a:rPr lang="en-GB" dirty="0"/>
              <a:t>The editor doesn’t tell us we made a mistake, in effect the script must execute for us to discover an error caused by using the wrong type of value</a:t>
            </a:r>
          </a:p>
          <a:p>
            <a:r>
              <a:rPr lang="en-GB" dirty="0"/>
              <a:t>Runtime crashes due to “wrong type” errors are common and can be painful to debug</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4158738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Syntax</a:t>
            </a:r>
          </a:p>
        </p:txBody>
      </p:sp>
      <p:sp>
        <p:nvSpPr>
          <p:cNvPr id="3" name="Content Placeholder 2"/>
          <p:cNvSpPr>
            <a:spLocks noGrp="1"/>
          </p:cNvSpPr>
          <p:nvPr>
            <p:ph idx="1"/>
          </p:nvPr>
        </p:nvSpPr>
        <p:spPr>
          <a:xfrm>
            <a:off x="808222" y="1151723"/>
            <a:ext cx="7729386" cy="5078429"/>
          </a:xfrm>
        </p:spPr>
        <p:txBody>
          <a:bodyPr/>
          <a:lstStyle/>
          <a:p>
            <a:r>
              <a:rPr lang="en-GB" dirty="0"/>
              <a:t>All programming/scripting languages have common software constructs</a:t>
            </a:r>
          </a:p>
          <a:p>
            <a:endParaRPr lang="en-GB" dirty="0"/>
          </a:p>
          <a:p>
            <a:pPr lvl="1"/>
            <a:r>
              <a:rPr lang="en-GB" dirty="0"/>
              <a:t>Code block, associated lines of syntax</a:t>
            </a:r>
          </a:p>
          <a:p>
            <a:pPr lvl="2"/>
            <a:r>
              <a:rPr lang="en-GB" dirty="0"/>
              <a:t>{  …..  }  </a:t>
            </a:r>
            <a:r>
              <a:rPr lang="en-GB" dirty="0">
                <a:sym typeface="Wingdings" panose="05000000000000000000" pitchFamily="2" charset="2"/>
              </a:rPr>
              <a:t> Note: Python uses indentation to define code block</a:t>
            </a:r>
            <a:endParaRPr lang="en-GB" dirty="0"/>
          </a:p>
          <a:p>
            <a:pPr lvl="1"/>
            <a:r>
              <a:rPr lang="en-GB" dirty="0"/>
              <a:t>Branch constructs</a:t>
            </a:r>
          </a:p>
          <a:p>
            <a:pPr lvl="2"/>
            <a:r>
              <a:rPr lang="en-GB" dirty="0"/>
              <a:t>IF and ELSE</a:t>
            </a:r>
            <a:br>
              <a:rPr lang="en-GB" dirty="0"/>
            </a:br>
            <a:r>
              <a:rPr lang="en-GB" dirty="0"/>
              <a:t>Conditional operators including “equal to” and “greater than”</a:t>
            </a:r>
          </a:p>
          <a:p>
            <a:pPr lvl="2"/>
            <a:r>
              <a:rPr lang="en-GB" dirty="0"/>
              <a:t>SWITCH </a:t>
            </a:r>
            <a:r>
              <a:rPr lang="en-GB" dirty="0">
                <a:sym typeface="Wingdings" panose="05000000000000000000" pitchFamily="2" charset="2"/>
              </a:rPr>
              <a:t> on integer or string values</a:t>
            </a:r>
            <a:endParaRPr lang="en-GB" dirty="0"/>
          </a:p>
          <a:p>
            <a:pPr lvl="1"/>
            <a:r>
              <a:rPr lang="en-GB" dirty="0"/>
              <a:t>Iterator constructs</a:t>
            </a:r>
          </a:p>
          <a:p>
            <a:pPr lvl="2"/>
            <a:r>
              <a:rPr lang="en-GB" dirty="0"/>
              <a:t>FOR  </a:t>
            </a:r>
            <a:r>
              <a:rPr lang="en-GB" dirty="0">
                <a:sym typeface="Wingdings" panose="05000000000000000000" pitchFamily="2" charset="2"/>
              </a:rPr>
              <a:t></a:t>
            </a:r>
            <a:r>
              <a:rPr lang="en-GB" dirty="0"/>
              <a:t> Counting loop</a:t>
            </a:r>
          </a:p>
          <a:p>
            <a:pPr lvl="2"/>
            <a:r>
              <a:rPr lang="en-GB" dirty="0"/>
              <a:t>WHILE</a:t>
            </a:r>
          </a:p>
          <a:p>
            <a:pPr lvl="2"/>
            <a:r>
              <a:rPr lang="en-GB" dirty="0"/>
              <a:t>DO…WHILE</a:t>
            </a:r>
          </a:p>
          <a:p>
            <a:pPr lvl="2"/>
            <a:r>
              <a:rPr lang="en-GB" dirty="0"/>
              <a:t>FOR EACH </a:t>
            </a:r>
            <a:r>
              <a:rPr lang="en-GB" dirty="0">
                <a:sym typeface="Wingdings" panose="05000000000000000000" pitchFamily="2" charset="2"/>
              </a:rPr>
              <a:t> iterate through an array, list or collection</a:t>
            </a:r>
            <a:endParaRPr lang="en-GB" dirty="0"/>
          </a:p>
          <a:p>
            <a:pPr lvl="1"/>
            <a:r>
              <a:rPr lang="en-GB" dirty="0"/>
              <a:t>Functions </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254103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Branch Statement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43789" y="1244066"/>
            <a:ext cx="3339967" cy="3970318"/>
          </a:xfrm>
          <a:prstGeom prst="rect">
            <a:avLst/>
          </a:prstGeom>
          <a:noFill/>
        </p:spPr>
        <p:txBody>
          <a:bodyPr wrap="square" rtlCol="0">
            <a:spAutoFit/>
          </a:bodyPr>
          <a:lstStyle/>
          <a:p>
            <a:r>
              <a:rPr lang="en-GB" dirty="0"/>
              <a:t>let </a:t>
            </a:r>
            <a:r>
              <a:rPr lang="en-GB" dirty="0" err="1"/>
              <a:t>userValue</a:t>
            </a:r>
            <a:r>
              <a:rPr lang="en-GB" dirty="0"/>
              <a:t> = 44;</a:t>
            </a:r>
            <a:br>
              <a:rPr lang="en-GB" dirty="0"/>
            </a:br>
            <a:endParaRPr lang="en-GB" dirty="0"/>
          </a:p>
          <a:p>
            <a:r>
              <a:rPr lang="en-GB" b="1" dirty="0"/>
              <a:t>if ( </a:t>
            </a:r>
            <a:r>
              <a:rPr lang="en-GB" dirty="0" err="1"/>
              <a:t>userValue</a:t>
            </a:r>
            <a:r>
              <a:rPr lang="en-GB" dirty="0"/>
              <a:t> &lt; 10 </a:t>
            </a:r>
            <a:r>
              <a:rPr lang="en-GB" b="1" dirty="0"/>
              <a:t>)</a:t>
            </a:r>
            <a:br>
              <a:rPr lang="en-GB" dirty="0"/>
            </a:br>
            <a:r>
              <a:rPr lang="en-GB" b="1" dirty="0"/>
              <a:t>{</a:t>
            </a:r>
            <a:br>
              <a:rPr lang="en-GB" dirty="0"/>
            </a:br>
            <a:r>
              <a:rPr lang="en-GB" dirty="0"/>
              <a:t>     console.log(“value &lt; 10);</a:t>
            </a:r>
          </a:p>
          <a:p>
            <a:r>
              <a:rPr lang="en-GB" b="1" dirty="0"/>
              <a:t>}</a:t>
            </a:r>
          </a:p>
          <a:p>
            <a:r>
              <a:rPr lang="en-GB" b="1" dirty="0"/>
              <a:t>else if ( </a:t>
            </a:r>
            <a:r>
              <a:rPr lang="en-GB" dirty="0" err="1"/>
              <a:t>userValue</a:t>
            </a:r>
            <a:r>
              <a:rPr lang="en-GB" dirty="0"/>
              <a:t> &lt; 25</a:t>
            </a:r>
            <a:r>
              <a:rPr lang="en-GB" b="1" dirty="0"/>
              <a:t>)</a:t>
            </a:r>
            <a:br>
              <a:rPr lang="en-GB" dirty="0"/>
            </a:br>
            <a:r>
              <a:rPr lang="en-GB" b="1" dirty="0"/>
              <a:t>{</a:t>
            </a:r>
            <a:br>
              <a:rPr lang="en-GB" dirty="0"/>
            </a:br>
            <a:r>
              <a:rPr lang="en-GB" dirty="0"/>
              <a:t>     console.log(“value &lt; 25);</a:t>
            </a:r>
          </a:p>
          <a:p>
            <a:r>
              <a:rPr lang="en-GB" b="1" dirty="0"/>
              <a:t>}</a:t>
            </a:r>
          </a:p>
          <a:p>
            <a:r>
              <a:rPr lang="en-GB" b="1" dirty="0"/>
              <a:t>else</a:t>
            </a:r>
            <a:br>
              <a:rPr lang="en-GB" dirty="0"/>
            </a:br>
            <a:r>
              <a:rPr lang="en-GB" b="1" dirty="0"/>
              <a:t>{</a:t>
            </a:r>
            <a:br>
              <a:rPr lang="en-GB" dirty="0"/>
            </a:br>
            <a:r>
              <a:rPr lang="en-GB" dirty="0"/>
              <a:t>     console.log(“value &gt;= 25);</a:t>
            </a:r>
          </a:p>
          <a:p>
            <a:r>
              <a:rPr lang="en-GB" b="1" dirty="0"/>
              <a:t>}</a:t>
            </a:r>
          </a:p>
        </p:txBody>
      </p:sp>
      <p:sp>
        <p:nvSpPr>
          <p:cNvPr id="6" name="TextBox 5"/>
          <p:cNvSpPr txBox="1"/>
          <p:nvPr/>
        </p:nvSpPr>
        <p:spPr>
          <a:xfrm>
            <a:off x="5221525" y="1075639"/>
            <a:ext cx="3179075" cy="5355312"/>
          </a:xfrm>
          <a:prstGeom prst="rect">
            <a:avLst/>
          </a:prstGeom>
          <a:noFill/>
        </p:spPr>
        <p:txBody>
          <a:bodyPr wrap="none" rtlCol="0">
            <a:spAutoFit/>
          </a:bodyPr>
          <a:lstStyle/>
          <a:p>
            <a:r>
              <a:rPr lang="en-GB" dirty="0"/>
              <a:t>let dog = “Bob”;</a:t>
            </a:r>
            <a:br>
              <a:rPr lang="en-GB" dirty="0"/>
            </a:br>
            <a:br>
              <a:rPr lang="en-GB" dirty="0"/>
            </a:br>
            <a:r>
              <a:rPr lang="en-GB" b="1" dirty="0"/>
              <a:t>switch( </a:t>
            </a:r>
            <a:r>
              <a:rPr lang="en-GB" dirty="0"/>
              <a:t>dog </a:t>
            </a:r>
            <a:r>
              <a:rPr lang="en-GB" b="1" dirty="0"/>
              <a:t>) </a:t>
            </a:r>
            <a:br>
              <a:rPr lang="en-GB" dirty="0"/>
            </a:br>
            <a:r>
              <a:rPr lang="en-GB" b="1" dirty="0"/>
              <a:t>{</a:t>
            </a:r>
            <a:br>
              <a:rPr lang="en-GB" dirty="0"/>
            </a:br>
            <a:r>
              <a:rPr lang="en-GB" dirty="0"/>
              <a:t>     </a:t>
            </a:r>
            <a:r>
              <a:rPr lang="en-GB" b="1" dirty="0"/>
              <a:t>case</a:t>
            </a:r>
            <a:r>
              <a:rPr lang="en-GB" dirty="0"/>
              <a:t> “Bob":</a:t>
            </a:r>
            <a:br>
              <a:rPr lang="en-GB" dirty="0"/>
            </a:br>
            <a:r>
              <a:rPr lang="en-GB" dirty="0"/>
              <a:t>            text = “Hello Bob!";</a:t>
            </a:r>
            <a:br>
              <a:rPr lang="en-GB" dirty="0"/>
            </a:br>
            <a:r>
              <a:rPr lang="en-GB" dirty="0"/>
              <a:t>            </a:t>
            </a:r>
            <a:r>
              <a:rPr lang="en-GB" b="1" dirty="0"/>
              <a:t>break;</a:t>
            </a:r>
            <a:br>
              <a:rPr lang="en-GB" dirty="0"/>
            </a:br>
            <a:r>
              <a:rPr lang="en-GB" dirty="0"/>
              <a:t>      </a:t>
            </a:r>
            <a:r>
              <a:rPr lang="en-GB" b="1" dirty="0"/>
              <a:t>case</a:t>
            </a:r>
            <a:r>
              <a:rPr lang="en-GB" dirty="0"/>
              <a:t> “Tom":</a:t>
            </a:r>
            <a:br>
              <a:rPr lang="en-GB" dirty="0"/>
            </a:br>
            <a:r>
              <a:rPr lang="en-GB" dirty="0"/>
              <a:t>            text = "Hello Tom!";</a:t>
            </a:r>
            <a:br>
              <a:rPr lang="en-GB" dirty="0"/>
            </a:br>
            <a:r>
              <a:rPr lang="en-GB" dirty="0"/>
              <a:t>            </a:t>
            </a:r>
            <a:r>
              <a:rPr lang="en-GB" b="1" dirty="0"/>
              <a:t>break</a:t>
            </a:r>
            <a:r>
              <a:rPr lang="en-GB" dirty="0"/>
              <a:t>;</a:t>
            </a:r>
            <a:br>
              <a:rPr lang="en-GB" dirty="0"/>
            </a:br>
            <a:r>
              <a:rPr lang="en-GB" dirty="0"/>
              <a:t>     </a:t>
            </a:r>
            <a:r>
              <a:rPr lang="en-GB" b="1" dirty="0"/>
              <a:t>case</a:t>
            </a:r>
            <a:r>
              <a:rPr lang="en-GB" dirty="0"/>
              <a:t> “Karen":</a:t>
            </a:r>
            <a:br>
              <a:rPr lang="en-GB" dirty="0"/>
            </a:br>
            <a:r>
              <a:rPr lang="en-GB" dirty="0"/>
              <a:t>           text = "Hello Karen!";</a:t>
            </a:r>
            <a:br>
              <a:rPr lang="en-GB" dirty="0"/>
            </a:br>
            <a:r>
              <a:rPr lang="en-GB" dirty="0"/>
              <a:t>           </a:t>
            </a:r>
            <a:r>
              <a:rPr lang="en-GB" b="1" dirty="0"/>
              <a:t>break</a:t>
            </a:r>
            <a:r>
              <a:rPr lang="en-GB" dirty="0"/>
              <a:t>;</a:t>
            </a:r>
            <a:br>
              <a:rPr lang="en-GB" dirty="0"/>
            </a:br>
            <a:r>
              <a:rPr lang="en-GB" dirty="0"/>
              <a:t>     </a:t>
            </a:r>
            <a:r>
              <a:rPr lang="en-GB" b="1" dirty="0"/>
              <a:t>default</a:t>
            </a:r>
            <a:r>
              <a:rPr lang="en-GB" dirty="0"/>
              <a:t>:</a:t>
            </a:r>
            <a:br>
              <a:rPr lang="en-GB" dirty="0"/>
            </a:br>
            <a:r>
              <a:rPr lang="en-GB" dirty="0"/>
              <a:t>           text = “Who are you?”;</a:t>
            </a:r>
            <a:br>
              <a:rPr lang="en-GB" dirty="0"/>
            </a:br>
            <a:r>
              <a:rPr lang="en-GB" dirty="0"/>
              <a:t>           </a:t>
            </a:r>
            <a:r>
              <a:rPr lang="en-GB" b="1" dirty="0"/>
              <a:t>break</a:t>
            </a:r>
            <a:r>
              <a:rPr lang="en-GB" dirty="0"/>
              <a:t>;</a:t>
            </a:r>
            <a:br>
              <a:rPr lang="en-GB" dirty="0"/>
            </a:br>
            <a:r>
              <a:rPr lang="en-GB" b="1" dirty="0"/>
              <a:t>}</a:t>
            </a:r>
          </a:p>
          <a:p>
            <a:endParaRPr lang="en-GB" dirty="0"/>
          </a:p>
          <a:p>
            <a:r>
              <a:rPr lang="en-GB" dirty="0" err="1"/>
              <a:t>document.write</a:t>
            </a:r>
            <a:r>
              <a:rPr lang="en-GB" dirty="0"/>
              <a:t>(text);</a:t>
            </a:r>
          </a:p>
        </p:txBody>
      </p:sp>
    </p:spTree>
    <p:extLst>
      <p:ext uri="{BB962C8B-B14F-4D97-AF65-F5344CB8AC3E}">
        <p14:creationId xmlns:p14="http://schemas.microsoft.com/office/powerpoint/2010/main" val="416176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AF670-4205-F078-62E5-150CE6C028A3}"/>
              </a:ext>
            </a:extLst>
          </p:cNvPr>
          <p:cNvSpPr>
            <a:spLocks noGrp="1"/>
          </p:cNvSpPr>
          <p:nvPr>
            <p:ph type="title"/>
          </p:nvPr>
        </p:nvSpPr>
        <p:spPr/>
        <p:txBody>
          <a:bodyPr/>
          <a:lstStyle/>
          <a:p>
            <a:r>
              <a:rPr lang="en-GB" dirty="0"/>
              <a:t>If-Else shorthand</a:t>
            </a:r>
          </a:p>
        </p:txBody>
      </p:sp>
      <p:sp>
        <p:nvSpPr>
          <p:cNvPr id="3" name="Content Placeholder 2">
            <a:extLst>
              <a:ext uri="{FF2B5EF4-FFF2-40B4-BE49-F238E27FC236}">
                <a16:creationId xmlns:a16="http://schemas.microsoft.com/office/drawing/2014/main" id="{286AD34E-FA75-C59A-4673-621E76852DD3}"/>
              </a:ext>
            </a:extLst>
          </p:cNvPr>
          <p:cNvSpPr>
            <a:spLocks noGrp="1"/>
          </p:cNvSpPr>
          <p:nvPr>
            <p:ph idx="1"/>
          </p:nvPr>
        </p:nvSpPr>
        <p:spPr>
          <a:xfrm>
            <a:off x="1047750" y="844550"/>
            <a:ext cx="7029450" cy="581535"/>
          </a:xfrm>
        </p:spPr>
        <p:txBody>
          <a:bodyPr/>
          <a:lstStyle/>
          <a:p>
            <a:r>
              <a:rPr lang="en-GB" dirty="0"/>
              <a:t>We need to be careful where and when we use this syntax, but it is commonly used where small conditions are need to be checked</a:t>
            </a:r>
          </a:p>
        </p:txBody>
      </p:sp>
      <p:sp>
        <p:nvSpPr>
          <p:cNvPr id="4" name="Footer Placeholder 3">
            <a:extLst>
              <a:ext uri="{FF2B5EF4-FFF2-40B4-BE49-F238E27FC236}">
                <a16:creationId xmlns:a16="http://schemas.microsoft.com/office/drawing/2014/main" id="{B38D445D-88DC-759C-122F-35864CAC64A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8696BBF-DEEC-1F4F-5ED9-D27DE4034CDE}"/>
              </a:ext>
            </a:extLst>
          </p:cNvPr>
          <p:cNvSpPr txBox="1"/>
          <p:nvPr/>
        </p:nvSpPr>
        <p:spPr>
          <a:xfrm>
            <a:off x="1421646" y="2159883"/>
            <a:ext cx="5059698" cy="1754326"/>
          </a:xfrm>
          <a:prstGeom prst="rect">
            <a:avLst/>
          </a:prstGeom>
          <a:noFill/>
          <a:ln>
            <a:solidFill>
              <a:schemeClr val="tx1"/>
            </a:solidFill>
          </a:ln>
        </p:spPr>
        <p:txBody>
          <a:bodyPr wrap="square" rtlCol="0">
            <a:spAutoFit/>
          </a:bodyPr>
          <a:lstStyle/>
          <a:p>
            <a:r>
              <a:rPr lang="en-GB" dirty="0"/>
              <a:t>let </a:t>
            </a:r>
            <a:r>
              <a:rPr lang="en-GB" dirty="0" err="1"/>
              <a:t>showIt</a:t>
            </a:r>
            <a:r>
              <a:rPr lang="en-GB" dirty="0"/>
              <a:t> = true;</a:t>
            </a:r>
          </a:p>
          <a:p>
            <a:endParaRPr lang="en-GB" dirty="0"/>
          </a:p>
          <a:p>
            <a:r>
              <a:rPr lang="en-GB" dirty="0">
                <a:solidFill>
                  <a:schemeClr val="accent1">
                    <a:lumMod val="25000"/>
                  </a:schemeClr>
                </a:solidFill>
              </a:rPr>
              <a:t>// The message is Hello World if </a:t>
            </a:r>
            <a:r>
              <a:rPr lang="en-GB" dirty="0" err="1">
                <a:solidFill>
                  <a:schemeClr val="accent1">
                    <a:lumMod val="25000"/>
                  </a:schemeClr>
                </a:solidFill>
              </a:rPr>
              <a:t>showIt</a:t>
            </a:r>
            <a:r>
              <a:rPr lang="en-GB" dirty="0">
                <a:solidFill>
                  <a:schemeClr val="accent1">
                    <a:lumMod val="25000"/>
                  </a:schemeClr>
                </a:solidFill>
              </a:rPr>
              <a:t> is true </a:t>
            </a:r>
            <a:br>
              <a:rPr lang="en-GB" dirty="0">
                <a:solidFill>
                  <a:schemeClr val="accent1">
                    <a:lumMod val="25000"/>
                  </a:schemeClr>
                </a:solidFill>
              </a:rPr>
            </a:br>
            <a:r>
              <a:rPr lang="en-GB" dirty="0">
                <a:solidFill>
                  <a:schemeClr val="accent1">
                    <a:lumMod val="25000"/>
                  </a:schemeClr>
                </a:solidFill>
              </a:rPr>
              <a:t>// otherwise it is an empty string</a:t>
            </a:r>
          </a:p>
          <a:p>
            <a:r>
              <a:rPr lang="en-GB" dirty="0"/>
              <a:t>let </a:t>
            </a:r>
            <a:r>
              <a:rPr lang="en-GB" dirty="0" err="1"/>
              <a:t>msg</a:t>
            </a:r>
            <a:r>
              <a:rPr lang="en-GB" dirty="0"/>
              <a:t> = </a:t>
            </a:r>
            <a:r>
              <a:rPr lang="en-GB" dirty="0" err="1"/>
              <a:t>showIt</a:t>
            </a:r>
            <a:r>
              <a:rPr lang="en-GB" dirty="0"/>
              <a:t> ? “Hello World” : “”;</a:t>
            </a:r>
          </a:p>
          <a:p>
            <a:r>
              <a:rPr lang="en-GB" dirty="0"/>
              <a:t>console.log(</a:t>
            </a:r>
            <a:r>
              <a:rPr lang="en-GB" dirty="0" err="1"/>
              <a:t>msg</a:t>
            </a:r>
            <a:r>
              <a:rPr lang="en-GB" dirty="0"/>
              <a:t>);</a:t>
            </a:r>
          </a:p>
        </p:txBody>
      </p:sp>
      <p:sp>
        <p:nvSpPr>
          <p:cNvPr id="6" name="TextBox 5">
            <a:extLst>
              <a:ext uri="{FF2B5EF4-FFF2-40B4-BE49-F238E27FC236}">
                <a16:creationId xmlns:a16="http://schemas.microsoft.com/office/drawing/2014/main" id="{7A297E39-4EC2-5E7A-DF12-B66898A6CFA8}"/>
              </a:ext>
            </a:extLst>
          </p:cNvPr>
          <p:cNvSpPr txBox="1"/>
          <p:nvPr/>
        </p:nvSpPr>
        <p:spPr>
          <a:xfrm>
            <a:off x="1421646" y="4013161"/>
            <a:ext cx="5059698" cy="1477328"/>
          </a:xfrm>
          <a:prstGeom prst="rect">
            <a:avLst/>
          </a:prstGeom>
          <a:noFill/>
          <a:ln>
            <a:solidFill>
              <a:schemeClr val="tx1"/>
            </a:solidFill>
          </a:ln>
        </p:spPr>
        <p:txBody>
          <a:bodyPr wrap="square" rtlCol="0">
            <a:spAutoFit/>
          </a:bodyPr>
          <a:lstStyle/>
          <a:p>
            <a:r>
              <a:rPr lang="en-GB" dirty="0"/>
              <a:t>let </a:t>
            </a:r>
            <a:r>
              <a:rPr lang="en-GB" dirty="0" err="1"/>
              <a:t>enteredNumber</a:t>
            </a:r>
            <a:r>
              <a:rPr lang="en-GB" dirty="0"/>
              <a:t> = 44;</a:t>
            </a:r>
          </a:p>
          <a:p>
            <a:endParaRPr lang="en-GB" dirty="0"/>
          </a:p>
          <a:p>
            <a:r>
              <a:rPr lang="en-GB" dirty="0">
                <a:solidFill>
                  <a:schemeClr val="accent1">
                    <a:lumMod val="25000"/>
                  </a:schemeClr>
                </a:solidFill>
              </a:rPr>
              <a:t>// Limit the entered number to a max of 33</a:t>
            </a:r>
          </a:p>
          <a:p>
            <a:r>
              <a:rPr lang="en-GB" dirty="0"/>
              <a:t>number = </a:t>
            </a:r>
            <a:r>
              <a:rPr lang="en-GB" dirty="0" err="1"/>
              <a:t>enteredNumber</a:t>
            </a:r>
            <a:r>
              <a:rPr lang="en-GB" dirty="0"/>
              <a:t> &lt;= 33 ? number : 0;</a:t>
            </a:r>
          </a:p>
          <a:p>
            <a:r>
              <a:rPr lang="en-GB" dirty="0"/>
              <a:t>console.log(number);</a:t>
            </a:r>
          </a:p>
        </p:txBody>
      </p:sp>
    </p:spTree>
    <p:extLst>
      <p:ext uri="{BB962C8B-B14F-4D97-AF65-F5344CB8AC3E}">
        <p14:creationId xmlns:p14="http://schemas.microsoft.com/office/powerpoint/2010/main" val="2541933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Iterators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53178" y="1234441"/>
            <a:ext cx="3339967" cy="1754326"/>
          </a:xfrm>
          <a:prstGeom prst="rect">
            <a:avLst/>
          </a:prstGeom>
          <a:noFill/>
        </p:spPr>
        <p:txBody>
          <a:bodyPr wrap="square" rtlCol="0">
            <a:spAutoFit/>
          </a:bodyPr>
          <a:lstStyle/>
          <a:p>
            <a:r>
              <a:rPr lang="en-GB" b="1" u="sng" dirty="0"/>
              <a:t>Conditional Loop</a:t>
            </a:r>
          </a:p>
          <a:p>
            <a:endParaRPr lang="en-GB" b="1" dirty="0"/>
          </a:p>
          <a:p>
            <a:r>
              <a:rPr lang="en-GB" b="1" dirty="0"/>
              <a:t>while ( </a:t>
            </a:r>
            <a:r>
              <a:rPr lang="en-GB" dirty="0"/>
              <a:t>number &lt; 50 </a:t>
            </a:r>
            <a:r>
              <a:rPr lang="en-GB" b="1" dirty="0"/>
              <a:t>)</a:t>
            </a:r>
          </a:p>
          <a:p>
            <a:r>
              <a:rPr lang="en-GB" b="1" dirty="0"/>
              <a:t>{</a:t>
            </a:r>
            <a:br>
              <a:rPr lang="en-GB" b="1" dirty="0"/>
            </a:br>
            <a:r>
              <a:rPr lang="en-GB" b="1" dirty="0"/>
              <a:t>     </a:t>
            </a:r>
            <a:r>
              <a:rPr lang="en-GB" dirty="0"/>
              <a:t>number = number * 2;</a:t>
            </a:r>
          </a:p>
          <a:p>
            <a:r>
              <a:rPr lang="en-GB" b="1" dirty="0"/>
              <a:t>}</a:t>
            </a:r>
          </a:p>
        </p:txBody>
      </p:sp>
      <p:sp>
        <p:nvSpPr>
          <p:cNvPr id="6" name="TextBox 5"/>
          <p:cNvSpPr txBox="1"/>
          <p:nvPr/>
        </p:nvSpPr>
        <p:spPr>
          <a:xfrm>
            <a:off x="753178" y="3745027"/>
            <a:ext cx="4159716" cy="1754326"/>
          </a:xfrm>
          <a:prstGeom prst="rect">
            <a:avLst/>
          </a:prstGeom>
          <a:noFill/>
        </p:spPr>
        <p:txBody>
          <a:bodyPr wrap="square" rtlCol="0">
            <a:spAutoFit/>
          </a:bodyPr>
          <a:lstStyle/>
          <a:p>
            <a:r>
              <a:rPr lang="en-GB" b="1" u="sng" dirty="0"/>
              <a:t>Counting Loop</a:t>
            </a:r>
          </a:p>
          <a:p>
            <a:endParaRPr lang="en-GB" b="1" dirty="0"/>
          </a:p>
          <a:p>
            <a:r>
              <a:rPr lang="en-GB" b="1" dirty="0"/>
              <a:t>for ( </a:t>
            </a:r>
            <a:r>
              <a:rPr lang="en-GB" dirty="0"/>
              <a:t>index = 0; index &lt; 40; index++ </a:t>
            </a:r>
            <a:r>
              <a:rPr lang="en-GB" b="1" dirty="0"/>
              <a:t>)</a:t>
            </a:r>
          </a:p>
          <a:p>
            <a:r>
              <a:rPr lang="en-GB" b="1" dirty="0"/>
              <a:t>{</a:t>
            </a:r>
            <a:br>
              <a:rPr lang="en-GB" b="1" dirty="0"/>
            </a:br>
            <a:r>
              <a:rPr lang="en-GB" b="1" dirty="0"/>
              <a:t>     </a:t>
            </a:r>
            <a:r>
              <a:rPr lang="en-GB" dirty="0"/>
              <a:t>number = number * 2;</a:t>
            </a:r>
          </a:p>
          <a:p>
            <a:r>
              <a:rPr lang="en-GB" b="1" dirty="0"/>
              <a:t>}</a:t>
            </a:r>
          </a:p>
        </p:txBody>
      </p:sp>
      <p:sp>
        <p:nvSpPr>
          <p:cNvPr id="7" name="TextBox 6"/>
          <p:cNvSpPr txBox="1"/>
          <p:nvPr/>
        </p:nvSpPr>
        <p:spPr>
          <a:xfrm>
            <a:off x="4912894" y="1234441"/>
            <a:ext cx="3339967" cy="4524315"/>
          </a:xfrm>
          <a:prstGeom prst="rect">
            <a:avLst/>
          </a:prstGeom>
          <a:noFill/>
        </p:spPr>
        <p:txBody>
          <a:bodyPr wrap="square" rtlCol="0">
            <a:spAutoFit/>
          </a:bodyPr>
          <a:lstStyle/>
          <a:p>
            <a:r>
              <a:rPr lang="en-GB" b="1" u="sng" dirty="0"/>
              <a:t>Iterator Loop</a:t>
            </a:r>
          </a:p>
          <a:p>
            <a:endParaRPr lang="en-GB" b="1" dirty="0"/>
          </a:p>
          <a:p>
            <a:r>
              <a:rPr lang="en-GB" dirty="0"/>
              <a:t>let </a:t>
            </a:r>
            <a:r>
              <a:rPr lang="en-GB" dirty="0" err="1"/>
              <a:t>allNames</a:t>
            </a:r>
            <a:r>
              <a:rPr lang="en-GB" dirty="0"/>
              <a:t> = [ ];</a:t>
            </a:r>
          </a:p>
          <a:p>
            <a:r>
              <a:rPr lang="en-GB" dirty="0"/>
              <a:t>let name;</a:t>
            </a:r>
          </a:p>
          <a:p>
            <a:endParaRPr lang="en-GB" dirty="0"/>
          </a:p>
          <a:p>
            <a:r>
              <a:rPr lang="en-GB" dirty="0">
                <a:solidFill>
                  <a:schemeClr val="accent1">
                    <a:lumMod val="25000"/>
                  </a:schemeClr>
                </a:solidFill>
              </a:rPr>
              <a:t>// Reads each index</a:t>
            </a:r>
          </a:p>
          <a:p>
            <a:r>
              <a:rPr lang="en-GB" b="1" dirty="0"/>
              <a:t>for ( let </a:t>
            </a:r>
            <a:r>
              <a:rPr lang="en-GB" dirty="0"/>
              <a:t>index</a:t>
            </a:r>
            <a:r>
              <a:rPr lang="en-GB" b="1" dirty="0"/>
              <a:t> in </a:t>
            </a:r>
            <a:r>
              <a:rPr lang="en-GB" dirty="0" err="1"/>
              <a:t>allNames</a:t>
            </a:r>
            <a:r>
              <a:rPr lang="en-GB" dirty="0"/>
              <a:t> </a:t>
            </a:r>
            <a:r>
              <a:rPr lang="en-GB" b="1" dirty="0"/>
              <a:t>)</a:t>
            </a:r>
          </a:p>
          <a:p>
            <a:r>
              <a:rPr lang="en-GB" b="1" dirty="0"/>
              <a:t>{</a:t>
            </a:r>
            <a:br>
              <a:rPr lang="en-GB" b="1" dirty="0"/>
            </a:br>
            <a:r>
              <a:rPr lang="en-GB" b="1" dirty="0"/>
              <a:t>     </a:t>
            </a:r>
            <a:r>
              <a:rPr lang="en-GB" dirty="0"/>
              <a:t>name = </a:t>
            </a:r>
            <a:r>
              <a:rPr lang="en-GB" dirty="0" err="1"/>
              <a:t>allNames</a:t>
            </a:r>
            <a:r>
              <a:rPr lang="en-GB" dirty="0"/>
              <a:t>[ index ];</a:t>
            </a:r>
          </a:p>
          <a:p>
            <a:r>
              <a:rPr lang="en-GB" b="1" dirty="0"/>
              <a:t>}</a:t>
            </a:r>
          </a:p>
          <a:p>
            <a:endParaRPr lang="en-GB" b="1" dirty="0"/>
          </a:p>
          <a:p>
            <a:r>
              <a:rPr lang="en-GB" dirty="0">
                <a:solidFill>
                  <a:schemeClr val="accent1">
                    <a:lumMod val="25000"/>
                  </a:schemeClr>
                </a:solidFill>
              </a:rPr>
              <a:t>// Reads each value directly</a:t>
            </a:r>
          </a:p>
          <a:p>
            <a:r>
              <a:rPr lang="en-GB" b="1" dirty="0"/>
              <a:t>for ( let</a:t>
            </a:r>
            <a:r>
              <a:rPr lang="en-GB" dirty="0"/>
              <a:t> value </a:t>
            </a:r>
            <a:r>
              <a:rPr lang="en-GB" b="1" dirty="0"/>
              <a:t>of</a:t>
            </a:r>
            <a:r>
              <a:rPr lang="en-GB" dirty="0"/>
              <a:t> </a:t>
            </a:r>
            <a:r>
              <a:rPr lang="en-GB" dirty="0" err="1"/>
              <a:t>allNames</a:t>
            </a:r>
            <a:r>
              <a:rPr lang="en-GB" dirty="0"/>
              <a:t> </a:t>
            </a:r>
            <a:r>
              <a:rPr lang="en-GB" b="1" dirty="0"/>
              <a:t>)</a:t>
            </a:r>
          </a:p>
          <a:p>
            <a:r>
              <a:rPr lang="en-GB" b="1" dirty="0"/>
              <a:t>{</a:t>
            </a:r>
          </a:p>
          <a:p>
            <a:r>
              <a:rPr lang="en-GB" dirty="0"/>
              <a:t>     name = value;</a:t>
            </a:r>
          </a:p>
          <a:p>
            <a:r>
              <a:rPr lang="en-GB" b="1" dirty="0"/>
              <a:t>}</a:t>
            </a:r>
            <a:r>
              <a:rPr lang="en-GB" dirty="0"/>
              <a:t> </a:t>
            </a:r>
            <a:endParaRPr lang="en-GB" b="1" dirty="0"/>
          </a:p>
        </p:txBody>
      </p:sp>
      <p:sp>
        <p:nvSpPr>
          <p:cNvPr id="3" name="TextBox 2"/>
          <p:cNvSpPr txBox="1"/>
          <p:nvPr/>
        </p:nvSpPr>
        <p:spPr>
          <a:xfrm>
            <a:off x="6297027" y="5613995"/>
            <a:ext cx="2646948" cy="923330"/>
          </a:xfrm>
          <a:prstGeom prst="rect">
            <a:avLst/>
          </a:prstGeom>
          <a:noFill/>
        </p:spPr>
        <p:txBody>
          <a:bodyPr wrap="square" rtlCol="0">
            <a:spAutoFit/>
          </a:bodyPr>
          <a:lstStyle/>
          <a:p>
            <a:r>
              <a:rPr lang="en-GB" dirty="0"/>
              <a:t>You can use </a:t>
            </a:r>
            <a:r>
              <a:rPr lang="en-GB" i="1" dirty="0" err="1"/>
              <a:t>const</a:t>
            </a:r>
            <a:r>
              <a:rPr lang="en-GB" dirty="0"/>
              <a:t> here instead if you do not change the value</a:t>
            </a:r>
          </a:p>
        </p:txBody>
      </p:sp>
      <p:cxnSp>
        <p:nvCxnSpPr>
          <p:cNvPr id="9" name="Straight Arrow Connector 8"/>
          <p:cNvCxnSpPr>
            <a:stCxn id="3" idx="0"/>
          </p:cNvCxnSpPr>
          <p:nvPr/>
        </p:nvCxnSpPr>
        <p:spPr bwMode="auto">
          <a:xfrm flipH="1" flipV="1">
            <a:off x="5813659" y="4846320"/>
            <a:ext cx="1806842" cy="76767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786162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Logical OR Short Circuit Evaluation</a:t>
            </a:r>
          </a:p>
        </p:txBody>
      </p:sp>
      <p:sp>
        <p:nvSpPr>
          <p:cNvPr id="3" name="Content Placeholder 2"/>
          <p:cNvSpPr>
            <a:spLocks noGrp="1"/>
          </p:cNvSpPr>
          <p:nvPr>
            <p:ph idx="1"/>
          </p:nvPr>
        </p:nvSpPr>
        <p:spPr>
          <a:xfrm>
            <a:off x="257175" y="1012591"/>
            <a:ext cx="8629650" cy="4826234"/>
          </a:xfrm>
        </p:spPr>
        <p:txBody>
          <a:bodyPr/>
          <a:lstStyle/>
          <a:p>
            <a:r>
              <a:rPr lang="en-GB" sz="1800" dirty="0"/>
              <a:t>Some languages e.g. JavaScript, PHP, etc., provide short circuit evaluation</a:t>
            </a:r>
          </a:p>
          <a:p>
            <a:r>
              <a:rPr lang="en-GB" sz="1800" dirty="0"/>
              <a:t>Abort execution if the condition is true</a:t>
            </a:r>
            <a:br>
              <a:rPr lang="en-GB" sz="1800" dirty="0"/>
            </a:br>
            <a:r>
              <a:rPr lang="en-GB" sz="1800" dirty="0"/>
              <a:t>Remember that (true || A) always evaluates to true, </a:t>
            </a:r>
            <a:br>
              <a:rPr lang="en-GB" sz="1800" dirty="0"/>
            </a:br>
            <a:r>
              <a:rPr lang="en-GB" sz="1800" dirty="0"/>
              <a:t>whereas (false || A) only depends on whether A is true or false.</a:t>
            </a:r>
          </a:p>
          <a:p>
            <a:r>
              <a:rPr lang="en-GB" sz="1800" dirty="0"/>
              <a:t>Coercing a “truthy” value to a Boolean does not change its value</a:t>
            </a:r>
            <a:br>
              <a:rPr lang="en-GB" sz="1800" dirty="0"/>
            </a:br>
            <a:r>
              <a:rPr lang="en-GB" sz="1800" dirty="0"/>
              <a:t>Example: </a:t>
            </a:r>
            <a:r>
              <a:rPr lang="en-GB" sz="1800" b="1" dirty="0"/>
              <a:t>x   =   x &gt; 2 ||  4</a:t>
            </a:r>
            <a:br>
              <a:rPr lang="en-GB" sz="1800" dirty="0"/>
            </a:br>
            <a:r>
              <a:rPr lang="en-GB" sz="1800" dirty="0"/>
              <a:t>means if (x &gt; 2) is true then A is ignored (the value 4), but if it is false then A must be evaluated which is just the value. The coercing of the “truthy” value 4 to a Boolean is irrelevant. More importantly the value 4 is not changed. Thus, x being greater than 2 results in x being assigned true otherwise it is assigned 4.</a:t>
            </a:r>
          </a:p>
          <a:p>
            <a:r>
              <a:rPr lang="en-GB" sz="1800" dirty="0"/>
              <a:t>A more practical example occurs when creating an object</a:t>
            </a:r>
            <a:br>
              <a:rPr lang="en-GB" sz="1800" dirty="0"/>
            </a:br>
            <a:r>
              <a:rPr lang="en-GB" sz="1800" dirty="0"/>
              <a:t>Example: </a:t>
            </a:r>
            <a:r>
              <a:rPr lang="en-GB" sz="1800" b="1" dirty="0"/>
              <a:t>x = x || new </a:t>
            </a:r>
            <a:r>
              <a:rPr lang="en-GB" sz="1800" b="1" dirty="0" err="1"/>
              <a:t>CreateX</a:t>
            </a:r>
            <a:r>
              <a:rPr lang="en-GB" sz="1800" b="1" dirty="0"/>
              <a:t>()</a:t>
            </a:r>
            <a:br>
              <a:rPr lang="en-GB" sz="1800" b="1" dirty="0"/>
            </a:br>
            <a:r>
              <a:rPr lang="en-GB" sz="1800" dirty="0"/>
              <a:t>The “truthy” value </a:t>
            </a:r>
            <a:r>
              <a:rPr lang="en-GB" sz="1800" b="1" dirty="0"/>
              <a:t>x</a:t>
            </a:r>
            <a:r>
              <a:rPr lang="en-GB" sz="1800" dirty="0"/>
              <a:t> is coerced and evaluated</a:t>
            </a:r>
            <a:br>
              <a:rPr lang="en-GB" sz="1800" dirty="0"/>
            </a:br>
            <a:r>
              <a:rPr lang="en-GB" sz="1800" dirty="0"/>
              <a:t>If it contains an object then it evaluates to true.</a:t>
            </a:r>
            <a:br>
              <a:rPr lang="en-GB" sz="1800" dirty="0"/>
            </a:br>
            <a:r>
              <a:rPr lang="en-GB" sz="1800" dirty="0"/>
              <a:t>This results in x equalling either the original</a:t>
            </a:r>
            <a:br>
              <a:rPr lang="en-GB" sz="1800" dirty="0"/>
            </a:br>
            <a:r>
              <a:rPr lang="en-GB" sz="1800" dirty="0"/>
              <a:t> object in </a:t>
            </a:r>
            <a:r>
              <a:rPr lang="en-GB" sz="1800" b="1" dirty="0"/>
              <a:t>x</a:t>
            </a:r>
            <a:r>
              <a:rPr lang="en-GB" sz="1800" dirty="0"/>
              <a:t> or we create a new object if</a:t>
            </a:r>
            <a:br>
              <a:rPr lang="en-GB" sz="1800" dirty="0"/>
            </a:br>
            <a:r>
              <a:rPr lang="en-GB" sz="1800" dirty="0"/>
              <a:t>it doesn’t contain one.</a:t>
            </a:r>
          </a:p>
        </p:txBody>
      </p:sp>
      <p:sp>
        <p:nvSpPr>
          <p:cNvPr id="4" name="Footer Placeholder 3"/>
          <p:cNvSpPr>
            <a:spLocks noGrp="1"/>
          </p:cNvSpPr>
          <p:nvPr>
            <p:ph type="ftr" sz="quarter" idx="10"/>
          </p:nvPr>
        </p:nvSpPr>
        <p:spPr/>
        <p:txBody>
          <a:bodyPr/>
          <a:lstStyle/>
          <a:p>
            <a:pPr>
              <a:defRPr/>
            </a:pPr>
            <a:r>
              <a:rPr lang="en-US" altLang="en-US" dirty="0"/>
              <a:t>WEB</a:t>
            </a:r>
          </a:p>
        </p:txBody>
      </p:sp>
      <p:sp>
        <p:nvSpPr>
          <p:cNvPr id="5" name="TextBox 4">
            <a:extLst>
              <a:ext uri="{FF2B5EF4-FFF2-40B4-BE49-F238E27FC236}">
                <a16:creationId xmlns:a16="http://schemas.microsoft.com/office/drawing/2014/main" id="{6DC4A621-E452-E552-4355-C00D36E17E4B}"/>
              </a:ext>
            </a:extLst>
          </p:cNvPr>
          <p:cNvSpPr txBox="1"/>
          <p:nvPr/>
        </p:nvSpPr>
        <p:spPr>
          <a:xfrm>
            <a:off x="6053043" y="4656214"/>
            <a:ext cx="3028753" cy="1815882"/>
          </a:xfrm>
          <a:prstGeom prst="rect">
            <a:avLst/>
          </a:prstGeom>
          <a:noFill/>
          <a:ln>
            <a:solidFill>
              <a:schemeClr val="tx1"/>
            </a:solidFill>
          </a:ln>
        </p:spPr>
        <p:txBody>
          <a:bodyPr wrap="square" rtlCol="0">
            <a:spAutoFit/>
          </a:bodyPr>
          <a:lstStyle/>
          <a:p>
            <a:r>
              <a:rPr lang="en-GB" sz="1400" i="1" dirty="0"/>
              <a:t>A “truthy” value is considered true if it is NOT:</a:t>
            </a:r>
          </a:p>
          <a:p>
            <a:pPr marL="285750" indent="-285750">
              <a:buFont typeface="Wingdings" panose="05000000000000000000" pitchFamily="2" charset="2"/>
              <a:buChar char="v"/>
            </a:pPr>
            <a:r>
              <a:rPr lang="en-GB" sz="1400" i="1" dirty="0"/>
              <a:t>null</a:t>
            </a:r>
          </a:p>
          <a:p>
            <a:pPr marL="285750" indent="-285750">
              <a:buFont typeface="Wingdings" panose="05000000000000000000" pitchFamily="2" charset="2"/>
              <a:buChar char="v"/>
            </a:pPr>
            <a:r>
              <a:rPr lang="en-GB" sz="1400" i="1" dirty="0"/>
              <a:t>undefined</a:t>
            </a:r>
          </a:p>
          <a:p>
            <a:pPr marL="285750" indent="-285750">
              <a:buFont typeface="Wingdings" panose="05000000000000000000" pitchFamily="2" charset="2"/>
              <a:buChar char="v"/>
            </a:pPr>
            <a:r>
              <a:rPr lang="en-GB" sz="1400" i="1" dirty="0" err="1"/>
              <a:t>NaN</a:t>
            </a:r>
            <a:endParaRPr lang="en-GB" sz="1400" i="1" dirty="0"/>
          </a:p>
          <a:p>
            <a:pPr marL="285750" indent="-285750">
              <a:buFont typeface="Wingdings" panose="05000000000000000000" pitchFamily="2" charset="2"/>
              <a:buChar char="v"/>
            </a:pPr>
            <a:r>
              <a:rPr lang="en-GB" sz="1400" i="1" dirty="0"/>
              <a:t>empty string ("")</a:t>
            </a:r>
          </a:p>
          <a:p>
            <a:pPr marL="285750" indent="-285750">
              <a:buFont typeface="Wingdings" panose="05000000000000000000" pitchFamily="2" charset="2"/>
              <a:buChar char="v"/>
            </a:pPr>
            <a:r>
              <a:rPr lang="en-GB" sz="1400" i="1" dirty="0"/>
              <a:t>0</a:t>
            </a:r>
          </a:p>
          <a:p>
            <a:pPr marL="285750" indent="-285750">
              <a:buFont typeface="Wingdings" panose="05000000000000000000" pitchFamily="2" charset="2"/>
              <a:buChar char="v"/>
            </a:pPr>
            <a:r>
              <a:rPr lang="en-GB" sz="1400" i="1" dirty="0"/>
              <a:t>false</a:t>
            </a:r>
          </a:p>
        </p:txBody>
      </p:sp>
    </p:spTree>
    <p:extLst>
      <p:ext uri="{BB962C8B-B14F-4D97-AF65-F5344CB8AC3E}">
        <p14:creationId xmlns:p14="http://schemas.microsoft.com/office/powerpoint/2010/main" val="1073826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AF670-4205-F078-62E5-150CE6C028A3}"/>
              </a:ext>
            </a:extLst>
          </p:cNvPr>
          <p:cNvSpPr>
            <a:spLocks noGrp="1"/>
          </p:cNvSpPr>
          <p:nvPr>
            <p:ph type="title"/>
          </p:nvPr>
        </p:nvSpPr>
        <p:spPr>
          <a:xfrm>
            <a:off x="257175" y="0"/>
            <a:ext cx="8686800" cy="620822"/>
          </a:xfrm>
        </p:spPr>
        <p:txBody>
          <a:bodyPr/>
          <a:lstStyle/>
          <a:p>
            <a:r>
              <a:rPr lang="en-GB" dirty="0"/>
              <a:t>Logical AND Short Circuit Evaluation</a:t>
            </a:r>
          </a:p>
        </p:txBody>
      </p:sp>
      <p:sp>
        <p:nvSpPr>
          <p:cNvPr id="3" name="Content Placeholder 2">
            <a:extLst>
              <a:ext uri="{FF2B5EF4-FFF2-40B4-BE49-F238E27FC236}">
                <a16:creationId xmlns:a16="http://schemas.microsoft.com/office/drawing/2014/main" id="{286AD34E-FA75-C59A-4673-621E76852DD3}"/>
              </a:ext>
            </a:extLst>
          </p:cNvPr>
          <p:cNvSpPr>
            <a:spLocks noGrp="1"/>
          </p:cNvSpPr>
          <p:nvPr>
            <p:ph idx="1"/>
          </p:nvPr>
        </p:nvSpPr>
        <p:spPr>
          <a:xfrm>
            <a:off x="355337" y="522427"/>
            <a:ext cx="8385947" cy="804166"/>
          </a:xfrm>
        </p:spPr>
        <p:txBody>
          <a:bodyPr/>
          <a:lstStyle/>
          <a:p>
            <a:r>
              <a:rPr lang="en-GB" dirty="0"/>
              <a:t>The logical AND expression is a short-circuit operator</a:t>
            </a:r>
          </a:p>
          <a:p>
            <a:r>
              <a:rPr lang="en-GB" dirty="0"/>
              <a:t>This means that it only evaluate the first condition if it is false</a:t>
            </a:r>
          </a:p>
        </p:txBody>
      </p:sp>
      <p:sp>
        <p:nvSpPr>
          <p:cNvPr id="4" name="Footer Placeholder 3">
            <a:extLst>
              <a:ext uri="{FF2B5EF4-FFF2-40B4-BE49-F238E27FC236}">
                <a16:creationId xmlns:a16="http://schemas.microsoft.com/office/drawing/2014/main" id="{B38D445D-88DC-759C-122F-35864CAC64A6}"/>
              </a:ext>
            </a:extLst>
          </p:cNvPr>
          <p:cNvSpPr>
            <a:spLocks noGrp="1"/>
          </p:cNvSpPr>
          <p:nvPr>
            <p:ph type="ftr" sz="quarter" idx="10"/>
          </p:nvPr>
        </p:nvSpPr>
        <p:spPr/>
        <p:txBody>
          <a:bodyPr/>
          <a:lstStyle/>
          <a:p>
            <a:pPr>
              <a:defRPr/>
            </a:pPr>
            <a:r>
              <a:rPr lang="en-US" altLang="en-US"/>
              <a:t>WEB</a:t>
            </a:r>
            <a:endParaRPr lang="en-US" altLang="en-US" dirty="0"/>
          </a:p>
        </p:txBody>
      </p:sp>
      <p:sp>
        <p:nvSpPr>
          <p:cNvPr id="5" name="TextBox 4">
            <a:extLst>
              <a:ext uri="{FF2B5EF4-FFF2-40B4-BE49-F238E27FC236}">
                <a16:creationId xmlns:a16="http://schemas.microsoft.com/office/drawing/2014/main" id="{F8696BBF-DEEC-1F4F-5ED9-D27DE4034CDE}"/>
              </a:ext>
            </a:extLst>
          </p:cNvPr>
          <p:cNvSpPr txBox="1"/>
          <p:nvPr/>
        </p:nvSpPr>
        <p:spPr>
          <a:xfrm>
            <a:off x="734462" y="1890725"/>
            <a:ext cx="6698984" cy="646331"/>
          </a:xfrm>
          <a:prstGeom prst="rect">
            <a:avLst/>
          </a:prstGeom>
          <a:noFill/>
          <a:ln>
            <a:solidFill>
              <a:schemeClr val="tx1"/>
            </a:solidFill>
          </a:ln>
        </p:spPr>
        <p:txBody>
          <a:bodyPr wrap="square" rtlCol="0">
            <a:spAutoFit/>
          </a:bodyPr>
          <a:lstStyle/>
          <a:p>
            <a:r>
              <a:rPr lang="en-GB" dirty="0"/>
              <a:t>function A(result) { console.log(‘Evaluate A'); return result; }</a:t>
            </a:r>
          </a:p>
          <a:p>
            <a:r>
              <a:rPr lang="en-GB" dirty="0"/>
              <a:t>function B(result) { console.log(‘Evaluate B'); return result; }</a:t>
            </a:r>
          </a:p>
        </p:txBody>
      </p:sp>
      <p:sp>
        <p:nvSpPr>
          <p:cNvPr id="7" name="TextBox 6">
            <a:extLst>
              <a:ext uri="{FF2B5EF4-FFF2-40B4-BE49-F238E27FC236}">
                <a16:creationId xmlns:a16="http://schemas.microsoft.com/office/drawing/2014/main" id="{5136F092-1F19-F11A-F045-364DA647AFF0}"/>
              </a:ext>
            </a:extLst>
          </p:cNvPr>
          <p:cNvSpPr txBox="1"/>
          <p:nvPr/>
        </p:nvSpPr>
        <p:spPr>
          <a:xfrm>
            <a:off x="734462" y="2675551"/>
            <a:ext cx="3065863" cy="646331"/>
          </a:xfrm>
          <a:prstGeom prst="rect">
            <a:avLst/>
          </a:prstGeom>
          <a:noFill/>
          <a:ln>
            <a:solidFill>
              <a:schemeClr val="tx1"/>
            </a:solidFill>
          </a:ln>
        </p:spPr>
        <p:txBody>
          <a:bodyPr wrap="square" rtlCol="0">
            <a:spAutoFit/>
          </a:bodyPr>
          <a:lstStyle/>
          <a:p>
            <a:r>
              <a:rPr lang="en-GB" dirty="0">
                <a:solidFill>
                  <a:schemeClr val="accent1">
                    <a:lumMod val="25000"/>
                  </a:schemeClr>
                </a:solidFill>
              </a:rPr>
              <a:t>// true &amp;&amp; true == true</a:t>
            </a:r>
          </a:p>
          <a:p>
            <a:r>
              <a:rPr lang="en-GB" dirty="0"/>
              <a:t>result = A(true) &amp;&amp; B(true);</a:t>
            </a:r>
          </a:p>
        </p:txBody>
      </p:sp>
      <p:sp>
        <p:nvSpPr>
          <p:cNvPr id="8" name="TextBox 7">
            <a:extLst>
              <a:ext uri="{FF2B5EF4-FFF2-40B4-BE49-F238E27FC236}">
                <a16:creationId xmlns:a16="http://schemas.microsoft.com/office/drawing/2014/main" id="{F856AB75-99C0-75BC-949C-531240173A03}"/>
              </a:ext>
            </a:extLst>
          </p:cNvPr>
          <p:cNvSpPr txBox="1"/>
          <p:nvPr/>
        </p:nvSpPr>
        <p:spPr>
          <a:xfrm>
            <a:off x="3880868" y="2675550"/>
            <a:ext cx="2349960" cy="646331"/>
          </a:xfrm>
          <a:prstGeom prst="rect">
            <a:avLst/>
          </a:prstGeom>
          <a:solidFill>
            <a:srgbClr val="000000"/>
          </a:solidFill>
        </p:spPr>
        <p:txBody>
          <a:bodyPr wrap="square" rtlCol="0">
            <a:spAutoFit/>
          </a:bodyPr>
          <a:lstStyle/>
          <a:p>
            <a:r>
              <a:rPr lang="en-GB" dirty="0" err="1">
                <a:solidFill>
                  <a:schemeClr val="bg1"/>
                </a:solidFill>
              </a:rPr>
              <a:t>EvaluateA</a:t>
            </a:r>
            <a:endParaRPr lang="en-GB" dirty="0">
              <a:solidFill>
                <a:schemeClr val="bg1"/>
              </a:solidFill>
            </a:endParaRPr>
          </a:p>
          <a:p>
            <a:r>
              <a:rPr lang="en-GB" dirty="0" err="1">
                <a:solidFill>
                  <a:schemeClr val="bg1"/>
                </a:solidFill>
              </a:rPr>
              <a:t>EvaluateB</a:t>
            </a:r>
            <a:endParaRPr lang="en-GB" dirty="0">
              <a:solidFill>
                <a:schemeClr val="bg1"/>
              </a:solidFill>
            </a:endParaRPr>
          </a:p>
        </p:txBody>
      </p:sp>
      <p:sp>
        <p:nvSpPr>
          <p:cNvPr id="9" name="TextBox 8">
            <a:extLst>
              <a:ext uri="{FF2B5EF4-FFF2-40B4-BE49-F238E27FC236}">
                <a16:creationId xmlns:a16="http://schemas.microsoft.com/office/drawing/2014/main" id="{F7BD7521-509C-87C8-4A5A-5BC18AA70A7D}"/>
              </a:ext>
            </a:extLst>
          </p:cNvPr>
          <p:cNvSpPr txBox="1"/>
          <p:nvPr/>
        </p:nvSpPr>
        <p:spPr>
          <a:xfrm>
            <a:off x="734462" y="3460376"/>
            <a:ext cx="3065863" cy="646331"/>
          </a:xfrm>
          <a:prstGeom prst="rect">
            <a:avLst/>
          </a:prstGeom>
          <a:noFill/>
          <a:ln>
            <a:solidFill>
              <a:schemeClr val="tx1"/>
            </a:solidFill>
          </a:ln>
        </p:spPr>
        <p:txBody>
          <a:bodyPr wrap="square" rtlCol="0">
            <a:spAutoFit/>
          </a:bodyPr>
          <a:lstStyle/>
          <a:p>
            <a:r>
              <a:rPr lang="en-GB" dirty="0">
                <a:solidFill>
                  <a:schemeClr val="accent1">
                    <a:lumMod val="25000"/>
                  </a:schemeClr>
                </a:solidFill>
              </a:rPr>
              <a:t>// true &amp;&amp; false == false</a:t>
            </a:r>
          </a:p>
          <a:p>
            <a:r>
              <a:rPr lang="en-GB" dirty="0"/>
              <a:t>result = A(true) &amp;&amp; B(false);</a:t>
            </a:r>
          </a:p>
        </p:txBody>
      </p:sp>
      <p:sp>
        <p:nvSpPr>
          <p:cNvPr id="10" name="TextBox 9">
            <a:extLst>
              <a:ext uri="{FF2B5EF4-FFF2-40B4-BE49-F238E27FC236}">
                <a16:creationId xmlns:a16="http://schemas.microsoft.com/office/drawing/2014/main" id="{4EDC1641-BA43-C1C0-B51C-741D437E00F7}"/>
              </a:ext>
            </a:extLst>
          </p:cNvPr>
          <p:cNvSpPr txBox="1"/>
          <p:nvPr/>
        </p:nvSpPr>
        <p:spPr>
          <a:xfrm>
            <a:off x="3880868" y="3460375"/>
            <a:ext cx="2349960" cy="646331"/>
          </a:xfrm>
          <a:prstGeom prst="rect">
            <a:avLst/>
          </a:prstGeom>
          <a:solidFill>
            <a:srgbClr val="000000"/>
          </a:solidFill>
        </p:spPr>
        <p:txBody>
          <a:bodyPr wrap="square" rtlCol="0">
            <a:spAutoFit/>
          </a:bodyPr>
          <a:lstStyle/>
          <a:p>
            <a:r>
              <a:rPr lang="en-GB" dirty="0" err="1">
                <a:solidFill>
                  <a:schemeClr val="bg1"/>
                </a:solidFill>
              </a:rPr>
              <a:t>EvaluateA</a:t>
            </a:r>
            <a:endParaRPr lang="en-GB" dirty="0">
              <a:solidFill>
                <a:schemeClr val="bg1"/>
              </a:solidFill>
            </a:endParaRPr>
          </a:p>
          <a:p>
            <a:r>
              <a:rPr lang="en-GB" dirty="0" err="1">
                <a:solidFill>
                  <a:schemeClr val="bg1"/>
                </a:solidFill>
              </a:rPr>
              <a:t>EvaluateB</a:t>
            </a:r>
            <a:endParaRPr lang="en-GB" dirty="0">
              <a:solidFill>
                <a:schemeClr val="bg1"/>
              </a:solidFill>
            </a:endParaRPr>
          </a:p>
        </p:txBody>
      </p:sp>
      <p:sp>
        <p:nvSpPr>
          <p:cNvPr id="11" name="TextBox 10">
            <a:extLst>
              <a:ext uri="{FF2B5EF4-FFF2-40B4-BE49-F238E27FC236}">
                <a16:creationId xmlns:a16="http://schemas.microsoft.com/office/drawing/2014/main" id="{7A6BB7E8-1C2A-F2AA-248A-C98F3EDE27A7}"/>
              </a:ext>
            </a:extLst>
          </p:cNvPr>
          <p:cNvSpPr txBox="1"/>
          <p:nvPr/>
        </p:nvSpPr>
        <p:spPr>
          <a:xfrm>
            <a:off x="734462" y="4245200"/>
            <a:ext cx="3065863" cy="923330"/>
          </a:xfrm>
          <a:prstGeom prst="rect">
            <a:avLst/>
          </a:prstGeom>
          <a:noFill/>
          <a:ln>
            <a:solidFill>
              <a:schemeClr val="tx1"/>
            </a:solidFill>
          </a:ln>
        </p:spPr>
        <p:txBody>
          <a:bodyPr wrap="square" rtlCol="0">
            <a:spAutoFit/>
          </a:bodyPr>
          <a:lstStyle/>
          <a:p>
            <a:r>
              <a:rPr lang="en-GB" dirty="0">
                <a:solidFill>
                  <a:schemeClr val="accent1">
                    <a:lumMod val="25000"/>
                  </a:schemeClr>
                </a:solidFill>
              </a:rPr>
              <a:t>// false &amp;&amp; ? == false</a:t>
            </a:r>
          </a:p>
          <a:p>
            <a:r>
              <a:rPr lang="en-GB" dirty="0"/>
              <a:t>result = A(false) &amp;&amp; B(true);</a:t>
            </a:r>
          </a:p>
          <a:p>
            <a:r>
              <a:rPr lang="en-GB" dirty="0"/>
              <a:t>result = A(false) &amp;&amp; B(false);</a:t>
            </a:r>
          </a:p>
        </p:txBody>
      </p:sp>
      <p:sp>
        <p:nvSpPr>
          <p:cNvPr id="12" name="TextBox 11">
            <a:extLst>
              <a:ext uri="{FF2B5EF4-FFF2-40B4-BE49-F238E27FC236}">
                <a16:creationId xmlns:a16="http://schemas.microsoft.com/office/drawing/2014/main" id="{C98F9449-9E4C-1EB4-66FC-B816B56DFC05}"/>
              </a:ext>
            </a:extLst>
          </p:cNvPr>
          <p:cNvSpPr txBox="1"/>
          <p:nvPr/>
        </p:nvSpPr>
        <p:spPr>
          <a:xfrm>
            <a:off x="3880868" y="4245199"/>
            <a:ext cx="2349960" cy="646331"/>
          </a:xfrm>
          <a:prstGeom prst="rect">
            <a:avLst/>
          </a:prstGeom>
          <a:solidFill>
            <a:srgbClr val="000000"/>
          </a:solidFill>
        </p:spPr>
        <p:txBody>
          <a:bodyPr wrap="square" rtlCol="0">
            <a:spAutoFit/>
          </a:bodyPr>
          <a:lstStyle/>
          <a:p>
            <a:r>
              <a:rPr lang="en-GB" dirty="0" err="1">
                <a:solidFill>
                  <a:schemeClr val="bg1"/>
                </a:solidFill>
              </a:rPr>
              <a:t>EvaluateA</a:t>
            </a:r>
            <a:endParaRPr lang="en-GB" dirty="0">
              <a:solidFill>
                <a:schemeClr val="bg1"/>
              </a:solidFill>
            </a:endParaRPr>
          </a:p>
          <a:p>
            <a:r>
              <a:rPr lang="en-GB" dirty="0" err="1">
                <a:solidFill>
                  <a:schemeClr val="bg1"/>
                </a:solidFill>
              </a:rPr>
              <a:t>EvaluateA</a:t>
            </a:r>
            <a:endParaRPr lang="en-GB" dirty="0">
              <a:solidFill>
                <a:schemeClr val="bg1"/>
              </a:solidFill>
            </a:endParaRPr>
          </a:p>
        </p:txBody>
      </p:sp>
      <p:sp>
        <p:nvSpPr>
          <p:cNvPr id="15" name="TextBox 14">
            <a:extLst>
              <a:ext uri="{FF2B5EF4-FFF2-40B4-BE49-F238E27FC236}">
                <a16:creationId xmlns:a16="http://schemas.microsoft.com/office/drawing/2014/main" id="{4D0C6B28-C2A6-C2F8-AD85-D1692B65C1FD}"/>
              </a:ext>
            </a:extLst>
          </p:cNvPr>
          <p:cNvSpPr txBox="1"/>
          <p:nvPr/>
        </p:nvSpPr>
        <p:spPr>
          <a:xfrm>
            <a:off x="6807660" y="4128408"/>
            <a:ext cx="2302584" cy="923330"/>
          </a:xfrm>
          <a:prstGeom prst="rect">
            <a:avLst/>
          </a:prstGeom>
          <a:noFill/>
        </p:spPr>
        <p:txBody>
          <a:bodyPr wrap="square" rtlCol="0">
            <a:spAutoFit/>
          </a:bodyPr>
          <a:lstStyle/>
          <a:p>
            <a:r>
              <a:rPr lang="en-GB" dirty="0"/>
              <a:t>Notice how condition B is never evaluated when A is false</a:t>
            </a:r>
          </a:p>
        </p:txBody>
      </p:sp>
      <p:sp>
        <p:nvSpPr>
          <p:cNvPr id="16" name="Right Brace 15">
            <a:extLst>
              <a:ext uri="{FF2B5EF4-FFF2-40B4-BE49-F238E27FC236}">
                <a16:creationId xmlns:a16="http://schemas.microsoft.com/office/drawing/2014/main" id="{18EEEEF4-2357-7E0B-30AE-CAD5744A2CC0}"/>
              </a:ext>
            </a:extLst>
          </p:cNvPr>
          <p:cNvSpPr/>
          <p:nvPr/>
        </p:nvSpPr>
        <p:spPr bwMode="auto">
          <a:xfrm>
            <a:off x="6348682" y="4226909"/>
            <a:ext cx="341124" cy="941621"/>
          </a:xfrm>
          <a:prstGeom prst="rightBrace">
            <a:avLst/>
          </a:prstGeom>
          <a:noFill/>
          <a:ln w="19050"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17" name="TextBox 16">
            <a:extLst>
              <a:ext uri="{FF2B5EF4-FFF2-40B4-BE49-F238E27FC236}">
                <a16:creationId xmlns:a16="http://schemas.microsoft.com/office/drawing/2014/main" id="{3AA1E178-BF6B-F672-A5C8-BB574F140975}"/>
              </a:ext>
            </a:extLst>
          </p:cNvPr>
          <p:cNvSpPr txBox="1"/>
          <p:nvPr/>
        </p:nvSpPr>
        <p:spPr>
          <a:xfrm>
            <a:off x="734462" y="1214139"/>
            <a:ext cx="7230494" cy="646331"/>
          </a:xfrm>
          <a:prstGeom prst="rect">
            <a:avLst/>
          </a:prstGeom>
          <a:noFill/>
        </p:spPr>
        <p:txBody>
          <a:bodyPr wrap="square" rtlCol="0">
            <a:spAutoFit/>
          </a:bodyPr>
          <a:lstStyle/>
          <a:p>
            <a:r>
              <a:rPr lang="en-GB" i="1" dirty="0"/>
              <a:t>In the following examples, the functions A and B are called to evaluate the first and second conditions</a:t>
            </a:r>
          </a:p>
        </p:txBody>
      </p:sp>
      <p:sp>
        <p:nvSpPr>
          <p:cNvPr id="18" name="TextBox 17">
            <a:extLst>
              <a:ext uri="{FF2B5EF4-FFF2-40B4-BE49-F238E27FC236}">
                <a16:creationId xmlns:a16="http://schemas.microsoft.com/office/drawing/2014/main" id="{051D6DEC-53DD-1EB0-83C9-34BFEDC6FE21}"/>
              </a:ext>
            </a:extLst>
          </p:cNvPr>
          <p:cNvSpPr txBox="1"/>
          <p:nvPr/>
        </p:nvSpPr>
        <p:spPr>
          <a:xfrm>
            <a:off x="668033" y="5310772"/>
            <a:ext cx="4074833" cy="369332"/>
          </a:xfrm>
          <a:prstGeom prst="rect">
            <a:avLst/>
          </a:prstGeom>
          <a:noFill/>
        </p:spPr>
        <p:txBody>
          <a:bodyPr wrap="none" rtlCol="0">
            <a:spAutoFit/>
          </a:bodyPr>
          <a:lstStyle/>
          <a:p>
            <a:r>
              <a:rPr lang="en-GB" dirty="0"/>
              <a:t>You sometimes see this used like this:</a:t>
            </a:r>
          </a:p>
        </p:txBody>
      </p:sp>
      <p:sp>
        <p:nvSpPr>
          <p:cNvPr id="19" name="TextBox 18">
            <a:extLst>
              <a:ext uri="{FF2B5EF4-FFF2-40B4-BE49-F238E27FC236}">
                <a16:creationId xmlns:a16="http://schemas.microsoft.com/office/drawing/2014/main" id="{3DCD39AA-17DD-FA04-0E18-40C05D3E42DF}"/>
              </a:ext>
            </a:extLst>
          </p:cNvPr>
          <p:cNvSpPr txBox="1"/>
          <p:nvPr/>
        </p:nvSpPr>
        <p:spPr>
          <a:xfrm>
            <a:off x="734462" y="5680104"/>
            <a:ext cx="5614219" cy="646331"/>
          </a:xfrm>
          <a:prstGeom prst="rect">
            <a:avLst/>
          </a:prstGeom>
          <a:noFill/>
          <a:ln>
            <a:solidFill>
              <a:schemeClr val="tx1"/>
            </a:solidFill>
          </a:ln>
        </p:spPr>
        <p:txBody>
          <a:bodyPr wrap="square" rtlCol="0">
            <a:spAutoFit/>
          </a:bodyPr>
          <a:lstStyle/>
          <a:p>
            <a:r>
              <a:rPr lang="en-GB" dirty="0">
                <a:solidFill>
                  <a:schemeClr val="accent1">
                    <a:lumMod val="25000"/>
                  </a:schemeClr>
                </a:solidFill>
              </a:rPr>
              <a:t>// The message is only displayed if </a:t>
            </a:r>
            <a:r>
              <a:rPr lang="en-GB" dirty="0" err="1">
                <a:solidFill>
                  <a:schemeClr val="accent1">
                    <a:lumMod val="25000"/>
                  </a:schemeClr>
                </a:solidFill>
              </a:rPr>
              <a:t>isReady</a:t>
            </a:r>
            <a:r>
              <a:rPr lang="en-GB" dirty="0">
                <a:solidFill>
                  <a:schemeClr val="accent1">
                    <a:lumMod val="25000"/>
                  </a:schemeClr>
                </a:solidFill>
              </a:rPr>
              <a:t> is true. </a:t>
            </a:r>
          </a:p>
          <a:p>
            <a:r>
              <a:rPr lang="en-GB" dirty="0" err="1"/>
              <a:t>isReady</a:t>
            </a:r>
            <a:r>
              <a:rPr lang="en-GB" dirty="0"/>
              <a:t> == true &amp;&amp; console.log(“We are ready”);</a:t>
            </a:r>
          </a:p>
        </p:txBody>
      </p:sp>
      <p:sp>
        <p:nvSpPr>
          <p:cNvPr id="20" name="TextBox 19">
            <a:extLst>
              <a:ext uri="{FF2B5EF4-FFF2-40B4-BE49-F238E27FC236}">
                <a16:creationId xmlns:a16="http://schemas.microsoft.com/office/drawing/2014/main" id="{DF6001EE-BAF2-03BB-7EAE-03AB6C6D3328}"/>
              </a:ext>
            </a:extLst>
          </p:cNvPr>
          <p:cNvSpPr txBox="1"/>
          <p:nvPr/>
        </p:nvSpPr>
        <p:spPr>
          <a:xfrm>
            <a:off x="6415110" y="5495438"/>
            <a:ext cx="2649515" cy="954107"/>
          </a:xfrm>
          <a:prstGeom prst="rect">
            <a:avLst/>
          </a:prstGeom>
          <a:noFill/>
        </p:spPr>
        <p:txBody>
          <a:bodyPr wrap="square" rtlCol="0">
            <a:spAutoFit/>
          </a:bodyPr>
          <a:lstStyle/>
          <a:p>
            <a:r>
              <a:rPr lang="en-GB" sz="1400" i="1" dirty="0"/>
              <a:t>The return from console.log() is undefined which is “</a:t>
            </a:r>
            <a:r>
              <a:rPr lang="en-GB" sz="1400" i="1" dirty="0" err="1"/>
              <a:t>falsy</a:t>
            </a:r>
            <a:r>
              <a:rPr lang="en-GB" sz="1400" i="1" dirty="0"/>
              <a:t>”, so the result of the AND operation is false. But we don’t use it!!</a:t>
            </a:r>
          </a:p>
        </p:txBody>
      </p:sp>
      <p:sp>
        <p:nvSpPr>
          <p:cNvPr id="21" name="TextBox 20">
            <a:extLst>
              <a:ext uri="{FF2B5EF4-FFF2-40B4-BE49-F238E27FC236}">
                <a16:creationId xmlns:a16="http://schemas.microsoft.com/office/drawing/2014/main" id="{DB9C7905-E140-84D0-5900-9116F9DEF3AD}"/>
              </a:ext>
            </a:extLst>
          </p:cNvPr>
          <p:cNvSpPr txBox="1"/>
          <p:nvPr/>
        </p:nvSpPr>
        <p:spPr>
          <a:xfrm>
            <a:off x="668032" y="6326435"/>
            <a:ext cx="5040162" cy="523220"/>
          </a:xfrm>
          <a:prstGeom prst="rect">
            <a:avLst/>
          </a:prstGeom>
          <a:noFill/>
        </p:spPr>
        <p:txBody>
          <a:bodyPr wrap="none" rtlCol="0">
            <a:spAutoFit/>
          </a:bodyPr>
          <a:lstStyle/>
          <a:p>
            <a:r>
              <a:rPr lang="en-GB" sz="1400" i="1" dirty="0"/>
              <a:t>FYI: Coercing a value to a Boolean does not change its value</a:t>
            </a:r>
          </a:p>
          <a:p>
            <a:r>
              <a:rPr lang="en-GB" sz="1400" i="1" dirty="0"/>
              <a:t>So (x &amp;&amp; 4) = 0 while (x &gt; 0 &amp;&amp; 4) = false</a:t>
            </a:r>
          </a:p>
        </p:txBody>
      </p:sp>
    </p:spTree>
    <p:extLst>
      <p:ext uri="{BB962C8B-B14F-4D97-AF65-F5344CB8AC3E}">
        <p14:creationId xmlns:p14="http://schemas.microsoft.com/office/powerpoint/2010/main" val="2680843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Arrays</a:t>
            </a:r>
          </a:p>
        </p:txBody>
      </p:sp>
      <p:sp>
        <p:nvSpPr>
          <p:cNvPr id="3" name="Content Placeholder 2"/>
          <p:cNvSpPr>
            <a:spLocks noGrp="1"/>
          </p:cNvSpPr>
          <p:nvPr>
            <p:ph idx="1"/>
          </p:nvPr>
        </p:nvSpPr>
        <p:spPr>
          <a:xfrm>
            <a:off x="1047750" y="899962"/>
            <a:ext cx="7029450" cy="1092467"/>
          </a:xfrm>
        </p:spPr>
        <p:txBody>
          <a:bodyPr/>
          <a:lstStyle/>
          <a:p>
            <a:r>
              <a:rPr lang="en-GB" dirty="0"/>
              <a:t>It is common for arrays in a scripting language </a:t>
            </a:r>
            <a:r>
              <a:rPr lang="en-GB" b="1" dirty="0"/>
              <a:t>to act like lists</a:t>
            </a:r>
            <a:r>
              <a:rPr lang="en-GB" dirty="0"/>
              <a:t> i.e. you can add as many values as you wish and remove them</a:t>
            </a:r>
          </a:p>
          <a:p>
            <a:r>
              <a:rPr lang="en-GB" dirty="0"/>
              <a:t>You can store mixed type values on these arrays i.e. the values do not have to all be the same type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90848" y="2822556"/>
            <a:ext cx="2012089" cy="1477328"/>
          </a:xfrm>
          <a:prstGeom prst="rect">
            <a:avLst/>
          </a:prstGeom>
          <a:noFill/>
        </p:spPr>
        <p:txBody>
          <a:bodyPr wrap="none" rtlCol="0">
            <a:spAutoFit/>
          </a:bodyPr>
          <a:lstStyle/>
          <a:p>
            <a:r>
              <a:rPr lang="en-GB" dirty="0"/>
              <a:t>let </a:t>
            </a:r>
            <a:r>
              <a:rPr lang="en-GB" dirty="0" err="1"/>
              <a:t>myArray</a:t>
            </a:r>
            <a:r>
              <a:rPr lang="en-GB" dirty="0"/>
              <a:t> = [ ];</a:t>
            </a:r>
          </a:p>
          <a:p>
            <a:endParaRPr lang="en-GB" dirty="0"/>
          </a:p>
          <a:p>
            <a:r>
              <a:rPr lang="en-GB" dirty="0" err="1"/>
              <a:t>myArray</a:t>
            </a:r>
            <a:r>
              <a:rPr lang="en-GB" dirty="0"/>
              <a:t>[0] = 1;</a:t>
            </a:r>
          </a:p>
          <a:p>
            <a:r>
              <a:rPr lang="en-GB" dirty="0" err="1"/>
              <a:t>myArray</a:t>
            </a:r>
            <a:r>
              <a:rPr lang="en-GB" dirty="0"/>
              <a:t>[1] = 22;</a:t>
            </a:r>
            <a:br>
              <a:rPr lang="en-GB" dirty="0"/>
            </a:br>
            <a:r>
              <a:rPr lang="en-GB" dirty="0" err="1"/>
              <a:t>myArray</a:t>
            </a:r>
            <a:r>
              <a:rPr lang="en-GB" dirty="0"/>
              <a:t>[27] = 44;</a:t>
            </a:r>
          </a:p>
        </p:txBody>
      </p:sp>
      <p:sp>
        <p:nvSpPr>
          <p:cNvPr id="6" name="TextBox 5"/>
          <p:cNvSpPr txBox="1"/>
          <p:nvPr/>
        </p:nvSpPr>
        <p:spPr>
          <a:xfrm>
            <a:off x="5624501" y="4118305"/>
            <a:ext cx="2277107" cy="1200329"/>
          </a:xfrm>
          <a:prstGeom prst="rect">
            <a:avLst/>
          </a:prstGeom>
          <a:noFill/>
        </p:spPr>
        <p:txBody>
          <a:bodyPr wrap="square" rtlCol="0">
            <a:spAutoFit/>
          </a:bodyPr>
          <a:lstStyle/>
          <a:p>
            <a:r>
              <a:rPr lang="en-GB" dirty="0"/>
              <a:t>In  JS, you can leave “holes” in the array if you skip an index value</a:t>
            </a:r>
          </a:p>
        </p:txBody>
      </p:sp>
      <p:sp>
        <p:nvSpPr>
          <p:cNvPr id="7" name="TextBox 6"/>
          <p:cNvSpPr txBox="1"/>
          <p:nvPr/>
        </p:nvSpPr>
        <p:spPr>
          <a:xfrm>
            <a:off x="1139496" y="4579970"/>
            <a:ext cx="1896673" cy="1477328"/>
          </a:xfrm>
          <a:prstGeom prst="rect">
            <a:avLst/>
          </a:prstGeom>
          <a:noFill/>
        </p:spPr>
        <p:txBody>
          <a:bodyPr wrap="none" rtlCol="0">
            <a:spAutoFit/>
          </a:bodyPr>
          <a:lstStyle/>
          <a:p>
            <a:r>
              <a:rPr lang="en-GB" dirty="0"/>
              <a:t>let </a:t>
            </a:r>
            <a:r>
              <a:rPr lang="en-GB" dirty="0" err="1"/>
              <a:t>myFriends</a:t>
            </a:r>
            <a:r>
              <a:rPr lang="en-GB" dirty="0"/>
              <a:t> = [</a:t>
            </a:r>
          </a:p>
          <a:p>
            <a:r>
              <a:rPr lang="en-GB" dirty="0"/>
              <a:t>     “Peter”,</a:t>
            </a:r>
          </a:p>
          <a:p>
            <a:r>
              <a:rPr lang="en-GB" dirty="0"/>
              <a:t>     “Paul”,</a:t>
            </a:r>
            <a:br>
              <a:rPr lang="en-GB" dirty="0"/>
            </a:br>
            <a:r>
              <a:rPr lang="en-GB" dirty="0"/>
              <a:t>     “Mary”</a:t>
            </a:r>
          </a:p>
          <a:p>
            <a:r>
              <a:rPr lang="en-GB" dirty="0"/>
              <a:t>];</a:t>
            </a:r>
          </a:p>
        </p:txBody>
      </p:sp>
      <p:sp>
        <p:nvSpPr>
          <p:cNvPr id="8" name="TextBox 7"/>
          <p:cNvSpPr txBox="1"/>
          <p:nvPr/>
        </p:nvSpPr>
        <p:spPr>
          <a:xfrm>
            <a:off x="4259179" y="3219651"/>
            <a:ext cx="2687467" cy="369332"/>
          </a:xfrm>
          <a:prstGeom prst="rect">
            <a:avLst/>
          </a:prstGeom>
          <a:noFill/>
        </p:spPr>
        <p:txBody>
          <a:bodyPr wrap="none" rtlCol="0">
            <a:spAutoFit/>
          </a:bodyPr>
          <a:lstStyle/>
          <a:p>
            <a:r>
              <a:rPr lang="en-GB" dirty="0"/>
              <a:t>length = </a:t>
            </a:r>
            <a:r>
              <a:rPr lang="en-GB" dirty="0" err="1"/>
              <a:t>myArray.length</a:t>
            </a:r>
            <a:endParaRPr lang="en-GB" dirty="0"/>
          </a:p>
        </p:txBody>
      </p:sp>
      <p:sp>
        <p:nvSpPr>
          <p:cNvPr id="9" name="TextBox 8"/>
          <p:cNvSpPr txBox="1"/>
          <p:nvPr/>
        </p:nvSpPr>
        <p:spPr>
          <a:xfrm>
            <a:off x="4350619" y="5645217"/>
            <a:ext cx="4593356" cy="923330"/>
          </a:xfrm>
          <a:prstGeom prst="rect">
            <a:avLst/>
          </a:prstGeom>
          <a:noFill/>
        </p:spPr>
        <p:txBody>
          <a:bodyPr wrap="square" rtlCol="0">
            <a:spAutoFit/>
          </a:bodyPr>
          <a:lstStyle/>
          <a:p>
            <a:r>
              <a:rPr lang="en-GB" i="1" dirty="0"/>
              <a:t>Actually “arrays” do not really exist, essentially they are JS objects which act like hashes (aka maps)</a:t>
            </a:r>
          </a:p>
        </p:txBody>
      </p:sp>
    </p:spTree>
    <p:extLst>
      <p:ext uri="{BB962C8B-B14F-4D97-AF65-F5344CB8AC3E}">
        <p14:creationId xmlns:p14="http://schemas.microsoft.com/office/powerpoint/2010/main" val="40258882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Collections/Associative Arrays/Hashes</a:t>
            </a:r>
          </a:p>
        </p:txBody>
      </p:sp>
      <p:sp>
        <p:nvSpPr>
          <p:cNvPr id="3" name="Content Placeholder 2"/>
          <p:cNvSpPr>
            <a:spLocks noGrp="1"/>
          </p:cNvSpPr>
          <p:nvPr>
            <p:ph idx="1"/>
          </p:nvPr>
        </p:nvSpPr>
        <p:spPr>
          <a:xfrm>
            <a:off x="1047750" y="1140594"/>
            <a:ext cx="7029450" cy="4698231"/>
          </a:xfrm>
        </p:spPr>
        <p:txBody>
          <a:bodyPr/>
          <a:lstStyle/>
          <a:p>
            <a:r>
              <a:rPr lang="en-GB" dirty="0"/>
              <a:t>Collections store key / value pairs</a:t>
            </a:r>
          </a:p>
          <a:p>
            <a:r>
              <a:rPr lang="en-GB" dirty="0"/>
              <a:t>Often in scripting languages these appear to work like arrays that take a string for the index</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527175" y="2952273"/>
            <a:ext cx="5936240" cy="2308324"/>
          </a:xfrm>
          <a:prstGeom prst="rect">
            <a:avLst/>
          </a:prstGeom>
          <a:noFill/>
        </p:spPr>
        <p:txBody>
          <a:bodyPr wrap="none" rtlCol="0">
            <a:spAutoFit/>
          </a:bodyPr>
          <a:lstStyle/>
          <a:p>
            <a:r>
              <a:rPr lang="en-GB" dirty="0"/>
              <a:t>let </a:t>
            </a:r>
            <a:r>
              <a:rPr lang="en-GB" dirty="0" err="1"/>
              <a:t>animalDescriptions</a:t>
            </a:r>
            <a:r>
              <a:rPr lang="en-GB" dirty="0"/>
              <a:t> = [ ];</a:t>
            </a:r>
          </a:p>
          <a:p>
            <a:r>
              <a:rPr lang="en-GB" dirty="0"/>
              <a:t>let </a:t>
            </a:r>
            <a:r>
              <a:rPr lang="en-GB" dirty="0">
                <a:solidFill>
                  <a:srgbClr val="0070C0"/>
                </a:solidFill>
              </a:rPr>
              <a:t>animal</a:t>
            </a:r>
            <a:r>
              <a:rPr lang="en-GB" dirty="0"/>
              <a:t> = “lion”;</a:t>
            </a:r>
          </a:p>
          <a:p>
            <a:endParaRPr lang="en-GB" dirty="0"/>
          </a:p>
          <a:p>
            <a:r>
              <a:rPr lang="en-GB" dirty="0" err="1"/>
              <a:t>animalDescriptions</a:t>
            </a:r>
            <a:r>
              <a:rPr lang="en-GB" dirty="0"/>
              <a:t>[ </a:t>
            </a:r>
            <a:r>
              <a:rPr lang="en-GB" b="1" dirty="0"/>
              <a:t>“dog” </a:t>
            </a:r>
            <a:r>
              <a:rPr lang="en-GB" dirty="0"/>
              <a:t>] = “It barks”;</a:t>
            </a:r>
          </a:p>
          <a:p>
            <a:r>
              <a:rPr lang="en-GB" dirty="0" err="1"/>
              <a:t>animalDescriptions</a:t>
            </a:r>
            <a:r>
              <a:rPr lang="en-GB" dirty="0"/>
              <a:t>[ </a:t>
            </a:r>
            <a:r>
              <a:rPr lang="en-GB" b="1" dirty="0"/>
              <a:t>“cat” </a:t>
            </a:r>
            <a:r>
              <a:rPr lang="en-GB" dirty="0"/>
              <a:t>] = “It meows”;</a:t>
            </a:r>
          </a:p>
          <a:p>
            <a:r>
              <a:rPr lang="en-GB" dirty="0" err="1"/>
              <a:t>animalDescriptions</a:t>
            </a:r>
            <a:r>
              <a:rPr lang="en-GB" dirty="0"/>
              <a:t>[ </a:t>
            </a:r>
            <a:r>
              <a:rPr lang="en-GB" b="1" dirty="0">
                <a:solidFill>
                  <a:srgbClr val="0070C0"/>
                </a:solidFill>
              </a:rPr>
              <a:t>animal</a:t>
            </a:r>
            <a:r>
              <a:rPr lang="en-GB" b="1" dirty="0"/>
              <a:t> </a:t>
            </a:r>
            <a:r>
              <a:rPr lang="en-GB" dirty="0"/>
              <a:t>]  = “It roars”;</a:t>
            </a:r>
          </a:p>
          <a:p>
            <a:r>
              <a:rPr lang="en-GB" dirty="0"/>
              <a:t>console.log(“Dog noise is “ + </a:t>
            </a:r>
            <a:r>
              <a:rPr lang="en-GB" dirty="0" err="1"/>
              <a:t>animalDescriptions</a:t>
            </a:r>
            <a:r>
              <a:rPr lang="en-GB" dirty="0"/>
              <a:t>[“dog”]);</a:t>
            </a:r>
          </a:p>
          <a:p>
            <a:endParaRPr lang="en-GB" dirty="0"/>
          </a:p>
        </p:txBody>
      </p:sp>
      <p:sp>
        <p:nvSpPr>
          <p:cNvPr id="6" name="TextBox 5"/>
          <p:cNvSpPr txBox="1"/>
          <p:nvPr/>
        </p:nvSpPr>
        <p:spPr>
          <a:xfrm>
            <a:off x="1468376" y="5083760"/>
            <a:ext cx="4500072" cy="923330"/>
          </a:xfrm>
          <a:prstGeom prst="rect">
            <a:avLst/>
          </a:prstGeom>
          <a:noFill/>
        </p:spPr>
        <p:txBody>
          <a:bodyPr wrap="square" rtlCol="0">
            <a:spAutoFit/>
          </a:bodyPr>
          <a:lstStyle/>
          <a:p>
            <a:r>
              <a:rPr lang="en-GB" dirty="0"/>
              <a:t>Note: calling these associative arrays, etc., is a bit of a white lie (see later notes on objects)</a:t>
            </a:r>
          </a:p>
        </p:txBody>
      </p:sp>
    </p:spTree>
    <p:extLst>
      <p:ext uri="{BB962C8B-B14F-4D97-AF65-F5344CB8AC3E}">
        <p14:creationId xmlns:p14="http://schemas.microsoft.com/office/powerpoint/2010/main" val="36123416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70066-0D53-09ED-EAC9-1C201EB1B6E7}"/>
              </a:ext>
            </a:extLst>
          </p:cNvPr>
          <p:cNvSpPr>
            <a:spLocks noGrp="1"/>
          </p:cNvSpPr>
          <p:nvPr>
            <p:ph type="title"/>
          </p:nvPr>
        </p:nvSpPr>
        <p:spPr/>
        <p:txBody>
          <a:bodyPr/>
          <a:lstStyle/>
          <a:p>
            <a:r>
              <a:rPr lang="en-GB" dirty="0" err="1"/>
              <a:t>Destructuring</a:t>
            </a:r>
            <a:r>
              <a:rPr lang="en-GB" dirty="0"/>
              <a:t> with Arrays</a:t>
            </a:r>
          </a:p>
        </p:txBody>
      </p:sp>
      <p:sp>
        <p:nvSpPr>
          <p:cNvPr id="3" name="Content Placeholder 2">
            <a:extLst>
              <a:ext uri="{FF2B5EF4-FFF2-40B4-BE49-F238E27FC236}">
                <a16:creationId xmlns:a16="http://schemas.microsoft.com/office/drawing/2014/main" id="{CCA3F83B-CEEC-27DC-7D53-2DE7DA81FB65}"/>
              </a:ext>
            </a:extLst>
          </p:cNvPr>
          <p:cNvSpPr>
            <a:spLocks noGrp="1"/>
          </p:cNvSpPr>
          <p:nvPr>
            <p:ph idx="1"/>
          </p:nvPr>
        </p:nvSpPr>
        <p:spPr>
          <a:xfrm>
            <a:off x="1047750" y="2037263"/>
            <a:ext cx="7029450" cy="3801561"/>
          </a:xfrm>
        </p:spPr>
        <p:txBody>
          <a:bodyPr/>
          <a:lstStyle/>
          <a:p>
            <a:pPr marL="0" indent="0">
              <a:buNone/>
            </a:pPr>
            <a:r>
              <a:rPr lang="en-GB" dirty="0"/>
              <a:t>let input = ["One", "Two", "Three"];</a:t>
            </a:r>
          </a:p>
          <a:p>
            <a:pPr marL="0" indent="0">
              <a:buNone/>
            </a:pPr>
            <a:r>
              <a:rPr lang="en-GB" dirty="0"/>
              <a:t>let [num1, num2, num3] = input;</a:t>
            </a:r>
          </a:p>
          <a:p>
            <a:pPr marL="0" indent="0">
              <a:buNone/>
            </a:pPr>
            <a:endParaRPr lang="en-GB" dirty="0"/>
          </a:p>
          <a:p>
            <a:pPr marL="0" indent="0">
              <a:buNone/>
            </a:pPr>
            <a:r>
              <a:rPr lang="en-GB" dirty="0"/>
              <a:t>console.log(“The first number is “+num1);</a:t>
            </a:r>
          </a:p>
          <a:p>
            <a:pPr marL="0" indent="0">
              <a:buNone/>
            </a:pPr>
            <a:r>
              <a:rPr lang="en-GB" dirty="0"/>
              <a:t>console.log(“The second number is “+num2);</a:t>
            </a:r>
          </a:p>
          <a:p>
            <a:pPr marL="0" indent="0">
              <a:buNone/>
            </a:pPr>
            <a:r>
              <a:rPr lang="en-GB" dirty="0"/>
              <a:t>console.log(“The third number is “+num3);</a:t>
            </a:r>
          </a:p>
          <a:p>
            <a:pPr marL="0" indent="0">
              <a:buNone/>
            </a:pPr>
            <a:endParaRPr lang="en-GB" dirty="0"/>
          </a:p>
        </p:txBody>
      </p:sp>
      <p:sp>
        <p:nvSpPr>
          <p:cNvPr id="4" name="Footer Placeholder 3">
            <a:extLst>
              <a:ext uri="{FF2B5EF4-FFF2-40B4-BE49-F238E27FC236}">
                <a16:creationId xmlns:a16="http://schemas.microsoft.com/office/drawing/2014/main" id="{70805B31-ECC4-8C63-7FAF-105667215FA5}"/>
              </a:ext>
            </a:extLst>
          </p:cNvPr>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a:extLst>
              <a:ext uri="{FF2B5EF4-FFF2-40B4-BE49-F238E27FC236}">
                <a16:creationId xmlns:a16="http://schemas.microsoft.com/office/drawing/2014/main" id="{52BB04C8-9894-5B9F-98E4-29F72557FA3C}"/>
              </a:ext>
            </a:extLst>
          </p:cNvPr>
          <p:cNvSpPr txBox="1">
            <a:spLocks/>
          </p:cNvSpPr>
          <p:nvPr/>
        </p:nvSpPr>
        <p:spPr bwMode="auto">
          <a:xfrm>
            <a:off x="1047750" y="1140595"/>
            <a:ext cx="7029450" cy="465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Copies the array values into separate variables</a:t>
            </a:r>
          </a:p>
        </p:txBody>
      </p:sp>
    </p:spTree>
    <p:extLst>
      <p:ext uri="{BB962C8B-B14F-4D97-AF65-F5344CB8AC3E}">
        <p14:creationId xmlns:p14="http://schemas.microsoft.com/office/powerpoint/2010/main" val="24548573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Functions</a:t>
            </a:r>
          </a:p>
        </p:txBody>
      </p:sp>
      <p:sp>
        <p:nvSpPr>
          <p:cNvPr id="3" name="Content Placeholder 2"/>
          <p:cNvSpPr>
            <a:spLocks noGrp="1"/>
          </p:cNvSpPr>
          <p:nvPr>
            <p:ph idx="1"/>
          </p:nvPr>
        </p:nvSpPr>
        <p:spPr>
          <a:xfrm>
            <a:off x="1047750" y="981777"/>
            <a:ext cx="7029450" cy="895149"/>
          </a:xfrm>
        </p:spPr>
        <p:txBody>
          <a:bodyPr/>
          <a:lstStyle/>
          <a:p>
            <a:r>
              <a:rPr lang="en-GB" dirty="0"/>
              <a:t>No argument types specified</a:t>
            </a:r>
          </a:p>
          <a:p>
            <a:r>
              <a:rPr lang="en-GB" dirty="0"/>
              <a:t>No return types specified</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168065" y="4985886"/>
            <a:ext cx="4378250" cy="1200329"/>
          </a:xfrm>
          <a:prstGeom prst="rect">
            <a:avLst/>
          </a:prstGeom>
          <a:noFill/>
        </p:spPr>
        <p:txBody>
          <a:bodyPr wrap="none" rtlCol="0">
            <a:spAutoFit/>
          </a:bodyPr>
          <a:lstStyle/>
          <a:p>
            <a:r>
              <a:rPr lang="en-GB" dirty="0"/>
              <a:t>function </a:t>
            </a:r>
            <a:r>
              <a:rPr lang="en-GB" dirty="0" err="1"/>
              <a:t>AddTwoNumbers</a:t>
            </a:r>
            <a:r>
              <a:rPr lang="en-GB" dirty="0"/>
              <a:t>( num1, num2 )</a:t>
            </a:r>
          </a:p>
          <a:p>
            <a:r>
              <a:rPr lang="en-GB" dirty="0"/>
              <a:t>{</a:t>
            </a:r>
          </a:p>
          <a:p>
            <a:r>
              <a:rPr lang="en-GB" dirty="0"/>
              <a:t>       return num1 + num2;</a:t>
            </a:r>
          </a:p>
          <a:p>
            <a:r>
              <a:rPr lang="en-GB" dirty="0"/>
              <a:t>}</a:t>
            </a:r>
          </a:p>
        </p:txBody>
      </p:sp>
      <p:sp>
        <p:nvSpPr>
          <p:cNvPr id="6" name="TextBox 5"/>
          <p:cNvSpPr txBox="1"/>
          <p:nvPr/>
        </p:nvSpPr>
        <p:spPr>
          <a:xfrm>
            <a:off x="1241657" y="3616414"/>
            <a:ext cx="3762568" cy="1200329"/>
          </a:xfrm>
          <a:prstGeom prst="rect">
            <a:avLst/>
          </a:prstGeom>
          <a:noFill/>
        </p:spPr>
        <p:txBody>
          <a:bodyPr wrap="none" rtlCol="0">
            <a:spAutoFit/>
          </a:bodyPr>
          <a:lstStyle/>
          <a:p>
            <a:r>
              <a:rPr lang="en-GB" dirty="0"/>
              <a:t>function </a:t>
            </a:r>
            <a:r>
              <a:rPr lang="en-GB" dirty="0" err="1"/>
              <a:t>SayHello</a:t>
            </a:r>
            <a:r>
              <a:rPr lang="en-GB" dirty="0"/>
              <a:t>()</a:t>
            </a:r>
          </a:p>
          <a:p>
            <a:r>
              <a:rPr lang="en-GB" dirty="0"/>
              <a:t>{</a:t>
            </a:r>
          </a:p>
          <a:p>
            <a:r>
              <a:rPr lang="en-GB" dirty="0"/>
              <a:t>       </a:t>
            </a:r>
            <a:r>
              <a:rPr lang="en-GB" dirty="0" err="1"/>
              <a:t>document.write</a:t>
            </a:r>
            <a:r>
              <a:rPr lang="en-GB" dirty="0"/>
              <a:t>( “Hello&lt;</a:t>
            </a:r>
            <a:r>
              <a:rPr lang="en-GB" dirty="0" err="1"/>
              <a:t>br</a:t>
            </a:r>
            <a:r>
              <a:rPr lang="en-GB" dirty="0"/>
              <a:t>/&gt;” );</a:t>
            </a:r>
          </a:p>
          <a:p>
            <a:r>
              <a:rPr lang="en-GB" dirty="0"/>
              <a:t>}</a:t>
            </a:r>
          </a:p>
        </p:txBody>
      </p:sp>
      <p:sp>
        <p:nvSpPr>
          <p:cNvPr id="7" name="TextBox 6"/>
          <p:cNvSpPr txBox="1"/>
          <p:nvPr/>
        </p:nvSpPr>
        <p:spPr>
          <a:xfrm>
            <a:off x="1241657" y="2041257"/>
            <a:ext cx="3948645" cy="1200329"/>
          </a:xfrm>
          <a:prstGeom prst="rect">
            <a:avLst/>
          </a:prstGeom>
          <a:noFill/>
        </p:spPr>
        <p:txBody>
          <a:bodyPr wrap="none" rtlCol="0">
            <a:spAutoFit/>
          </a:bodyPr>
          <a:lstStyle/>
          <a:p>
            <a:r>
              <a:rPr lang="en-GB" dirty="0"/>
              <a:t>let result =  </a:t>
            </a:r>
            <a:r>
              <a:rPr lang="en-GB" dirty="0" err="1"/>
              <a:t>AddTwoNumbers</a:t>
            </a:r>
            <a:r>
              <a:rPr lang="en-GB"/>
              <a:t>( 2, 3 </a:t>
            </a:r>
            <a:r>
              <a:rPr lang="en-GB" dirty="0"/>
              <a:t>);</a:t>
            </a:r>
          </a:p>
          <a:p>
            <a:r>
              <a:rPr lang="en-GB" dirty="0"/>
              <a:t>console.log(“The result is “ + result);</a:t>
            </a:r>
          </a:p>
          <a:p>
            <a:endParaRPr lang="en-GB" dirty="0"/>
          </a:p>
          <a:p>
            <a:r>
              <a:rPr lang="en-GB" dirty="0" err="1"/>
              <a:t>SayHello</a:t>
            </a:r>
            <a:r>
              <a:rPr lang="en-GB" dirty="0"/>
              <a:t>();</a:t>
            </a:r>
          </a:p>
        </p:txBody>
      </p:sp>
      <p:sp>
        <p:nvSpPr>
          <p:cNvPr id="8" name="TextBox 7"/>
          <p:cNvSpPr txBox="1"/>
          <p:nvPr/>
        </p:nvSpPr>
        <p:spPr>
          <a:xfrm>
            <a:off x="5546315" y="4061859"/>
            <a:ext cx="3397659" cy="923330"/>
          </a:xfrm>
          <a:prstGeom prst="rect">
            <a:avLst/>
          </a:prstGeom>
          <a:noFill/>
        </p:spPr>
        <p:txBody>
          <a:bodyPr wrap="square" rtlCol="0">
            <a:spAutoFit/>
          </a:bodyPr>
          <a:lstStyle/>
          <a:p>
            <a:r>
              <a:rPr lang="en-GB" b="1" dirty="0"/>
              <a:t>undefined</a:t>
            </a:r>
            <a:r>
              <a:rPr lang="en-GB" dirty="0"/>
              <a:t> is returned implicitly.</a:t>
            </a:r>
          </a:p>
          <a:p>
            <a:r>
              <a:rPr lang="en-GB" dirty="0"/>
              <a:t>Test for undefined using</a:t>
            </a:r>
            <a:br>
              <a:rPr lang="en-GB" dirty="0"/>
            </a:br>
            <a:r>
              <a:rPr lang="en-GB" i="1" dirty="0"/>
              <a:t>if (</a:t>
            </a:r>
            <a:r>
              <a:rPr lang="en-GB" i="1" dirty="0" err="1"/>
              <a:t>typeof</a:t>
            </a:r>
            <a:r>
              <a:rPr lang="en-GB" i="1" dirty="0"/>
              <a:t> </a:t>
            </a:r>
            <a:r>
              <a:rPr lang="en-GB" i="1" dirty="0" err="1"/>
              <a:t>myVar</a:t>
            </a:r>
            <a:r>
              <a:rPr lang="en-GB" i="1" dirty="0"/>
              <a:t> !== 'undefined')</a:t>
            </a:r>
          </a:p>
        </p:txBody>
      </p:sp>
      <p:cxnSp>
        <p:nvCxnSpPr>
          <p:cNvPr id="10" name="Straight Arrow Connector 9"/>
          <p:cNvCxnSpPr>
            <a:stCxn id="8" idx="1"/>
          </p:cNvCxnSpPr>
          <p:nvPr/>
        </p:nvCxnSpPr>
        <p:spPr bwMode="auto">
          <a:xfrm flipH="1">
            <a:off x="1920240" y="4523524"/>
            <a:ext cx="3626075" cy="3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59946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a:t>
            </a:r>
          </a:p>
        </p:txBody>
      </p:sp>
      <p:sp>
        <p:nvSpPr>
          <p:cNvPr id="3" name="Content Placeholder 2"/>
          <p:cNvSpPr>
            <a:spLocks noGrp="1"/>
          </p:cNvSpPr>
          <p:nvPr>
            <p:ph idx="1"/>
          </p:nvPr>
        </p:nvSpPr>
        <p:spPr>
          <a:xfrm>
            <a:off x="1047750" y="1034717"/>
            <a:ext cx="7029450" cy="2368712"/>
          </a:xfrm>
        </p:spPr>
        <p:txBody>
          <a:bodyPr/>
          <a:lstStyle/>
          <a:p>
            <a:r>
              <a:rPr lang="en-GB" dirty="0"/>
              <a:t>On the last slide we created an </a:t>
            </a:r>
            <a:r>
              <a:rPr lang="en-GB" dirty="0" err="1"/>
              <a:t>AddTwoNumbers</a:t>
            </a:r>
            <a:r>
              <a:rPr lang="en-GB" dirty="0"/>
              <a:t>() function</a:t>
            </a:r>
          </a:p>
          <a:p>
            <a:r>
              <a:rPr lang="en-GB" dirty="0"/>
              <a:t>There were no types associated with the arguments num1 and num2. Neither was there a return type.</a:t>
            </a:r>
          </a:p>
          <a:p>
            <a:r>
              <a:rPr lang="en-GB" dirty="0"/>
              <a:t>The effect of this is that we can actually pass in either numbers of strings, since adding to strings together appends one to the other</a:t>
            </a:r>
          </a:p>
          <a:p>
            <a:endParaRPr lang="en-GB" dirty="0"/>
          </a:p>
          <a:p>
            <a:endParaRPr lang="en-GB" dirty="0"/>
          </a:p>
          <a:p>
            <a:endParaRPr lang="en-GB" dirty="0"/>
          </a:p>
          <a:p>
            <a:endParaRPr lang="en-GB" dirty="0"/>
          </a:p>
          <a:p>
            <a:endParaRPr lang="en-GB" dirty="0"/>
          </a:p>
          <a:p>
            <a:endParaRPr lang="en-GB" dirty="0"/>
          </a:p>
          <a:p>
            <a:r>
              <a:rPr lang="en-GB" sz="2800" b="1" dirty="0">
                <a:solidFill>
                  <a:srgbClr val="FF0000"/>
                </a:solidFill>
              </a:rPr>
              <a:t>This is the side effect of a weakly typed language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736333" y="3506071"/>
            <a:ext cx="3756285" cy="646331"/>
          </a:xfrm>
          <a:prstGeom prst="rect">
            <a:avLst/>
          </a:prstGeom>
          <a:noFill/>
        </p:spPr>
        <p:txBody>
          <a:bodyPr wrap="none" rtlCol="0">
            <a:spAutoFit/>
          </a:bodyPr>
          <a:lstStyle/>
          <a:p>
            <a:r>
              <a:rPr lang="en-GB" dirty="0"/>
              <a:t>let result = </a:t>
            </a:r>
            <a:r>
              <a:rPr lang="en-GB" dirty="0" err="1"/>
              <a:t>AddTwoNumbers</a:t>
            </a:r>
            <a:r>
              <a:rPr lang="en-GB" dirty="0"/>
              <a:t>(2, 3);</a:t>
            </a:r>
          </a:p>
          <a:p>
            <a:r>
              <a:rPr lang="en-GB" dirty="0"/>
              <a:t>console.log(result);</a:t>
            </a:r>
          </a:p>
        </p:txBody>
      </p:sp>
      <p:sp>
        <p:nvSpPr>
          <p:cNvPr id="6" name="TextBox 5"/>
          <p:cNvSpPr txBox="1"/>
          <p:nvPr/>
        </p:nvSpPr>
        <p:spPr>
          <a:xfrm>
            <a:off x="773230" y="4457900"/>
            <a:ext cx="4658839" cy="646331"/>
          </a:xfrm>
          <a:prstGeom prst="rect">
            <a:avLst/>
          </a:prstGeom>
          <a:noFill/>
        </p:spPr>
        <p:txBody>
          <a:bodyPr wrap="none" rtlCol="0">
            <a:spAutoFit/>
          </a:bodyPr>
          <a:lstStyle/>
          <a:p>
            <a:r>
              <a:rPr lang="en-GB" dirty="0"/>
              <a:t>let result = </a:t>
            </a:r>
            <a:r>
              <a:rPr lang="en-GB" dirty="0" err="1"/>
              <a:t>AddTwoNumbers</a:t>
            </a:r>
            <a:r>
              <a:rPr lang="en-GB" dirty="0"/>
              <a:t>(“Tom”, “Bob”);</a:t>
            </a:r>
          </a:p>
          <a:p>
            <a:r>
              <a:rPr lang="en-GB" dirty="0"/>
              <a:t>console.log(result);</a:t>
            </a:r>
          </a:p>
        </p:txBody>
      </p:sp>
      <p:sp>
        <p:nvSpPr>
          <p:cNvPr id="7" name="TextBox 6"/>
          <p:cNvSpPr txBox="1"/>
          <p:nvPr/>
        </p:nvSpPr>
        <p:spPr>
          <a:xfrm>
            <a:off x="5895474" y="3643162"/>
            <a:ext cx="1261884" cy="369332"/>
          </a:xfrm>
          <a:prstGeom prst="rect">
            <a:avLst/>
          </a:prstGeom>
          <a:noFill/>
        </p:spPr>
        <p:txBody>
          <a:bodyPr wrap="none" rtlCol="0">
            <a:spAutoFit/>
          </a:bodyPr>
          <a:lstStyle/>
          <a:p>
            <a:r>
              <a:rPr lang="en-GB" dirty="0"/>
              <a:t>Result is 5</a:t>
            </a:r>
          </a:p>
        </p:txBody>
      </p:sp>
      <p:sp>
        <p:nvSpPr>
          <p:cNvPr id="8" name="TextBox 7"/>
          <p:cNvSpPr txBox="1"/>
          <p:nvPr/>
        </p:nvSpPr>
        <p:spPr>
          <a:xfrm>
            <a:off x="5895474" y="4596399"/>
            <a:ext cx="2138791" cy="369332"/>
          </a:xfrm>
          <a:prstGeom prst="rect">
            <a:avLst/>
          </a:prstGeom>
          <a:noFill/>
        </p:spPr>
        <p:txBody>
          <a:bodyPr wrap="none" rtlCol="0">
            <a:spAutoFit/>
          </a:bodyPr>
          <a:lstStyle/>
          <a:p>
            <a:r>
              <a:rPr lang="en-GB" dirty="0"/>
              <a:t>Result is “</a:t>
            </a:r>
            <a:r>
              <a:rPr lang="en-GB" dirty="0" err="1"/>
              <a:t>TomBob</a:t>
            </a:r>
            <a:r>
              <a:rPr lang="en-GB" dirty="0"/>
              <a:t>”</a:t>
            </a:r>
          </a:p>
        </p:txBody>
      </p:sp>
    </p:spTree>
    <p:extLst>
      <p:ext uri="{BB962C8B-B14F-4D97-AF65-F5344CB8AC3E}">
        <p14:creationId xmlns:p14="http://schemas.microsoft.com/office/powerpoint/2010/main" val="3215644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71638"/>
          </a:xfrm>
        </p:spPr>
        <p:txBody>
          <a:bodyPr/>
          <a:lstStyle/>
          <a:p>
            <a:r>
              <a:rPr lang="en-GB" dirty="0"/>
              <a:t>rest Operator</a:t>
            </a:r>
          </a:p>
        </p:txBody>
      </p:sp>
      <p:sp>
        <p:nvSpPr>
          <p:cNvPr id="3" name="Content Placeholder 2"/>
          <p:cNvSpPr>
            <a:spLocks noGrp="1"/>
          </p:cNvSpPr>
          <p:nvPr>
            <p:ph idx="1"/>
          </p:nvPr>
        </p:nvSpPr>
        <p:spPr>
          <a:xfrm>
            <a:off x="1047750" y="505327"/>
            <a:ext cx="7029450" cy="1429352"/>
          </a:xfrm>
        </p:spPr>
        <p:txBody>
          <a:bodyPr/>
          <a:lstStyle/>
          <a:p>
            <a:r>
              <a:rPr lang="en-GB" dirty="0"/>
              <a:t>Captures multiple arguments passed to a function, in an array. It allows you to create functions that can be passed numerous arguments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362150" y="1504631"/>
            <a:ext cx="3720166" cy="2585323"/>
          </a:xfrm>
          <a:prstGeom prst="rect">
            <a:avLst/>
          </a:prstGeom>
          <a:noFill/>
        </p:spPr>
        <p:txBody>
          <a:bodyPr wrap="square" rtlCol="0">
            <a:spAutoFit/>
          </a:bodyPr>
          <a:lstStyle/>
          <a:p>
            <a:r>
              <a:rPr lang="en-GB" dirty="0"/>
              <a:t>function  </a:t>
            </a:r>
            <a:r>
              <a:rPr lang="en-GB" dirty="0" err="1"/>
              <a:t>AddNumbers</a:t>
            </a:r>
            <a:r>
              <a:rPr lang="en-GB" dirty="0"/>
              <a:t>(...</a:t>
            </a:r>
            <a:r>
              <a:rPr lang="en-GB" dirty="0" err="1"/>
              <a:t>args</a:t>
            </a:r>
            <a:r>
              <a:rPr lang="en-GB" dirty="0"/>
              <a:t>)</a:t>
            </a:r>
          </a:p>
          <a:p>
            <a:r>
              <a:rPr lang="en-GB" dirty="0"/>
              <a:t>{</a:t>
            </a:r>
            <a:br>
              <a:rPr lang="en-GB" dirty="0"/>
            </a:br>
            <a:r>
              <a:rPr lang="en-GB" dirty="0"/>
              <a:t>     let result = 0;</a:t>
            </a:r>
            <a:br>
              <a:rPr lang="en-GB" dirty="0"/>
            </a:br>
            <a:r>
              <a:rPr lang="en-GB" dirty="0"/>
              <a:t>     for(let index in </a:t>
            </a:r>
            <a:r>
              <a:rPr lang="en-GB" dirty="0" err="1"/>
              <a:t>args</a:t>
            </a:r>
            <a:r>
              <a:rPr lang="en-GB" dirty="0"/>
              <a:t>)</a:t>
            </a:r>
            <a:br>
              <a:rPr lang="en-GB" dirty="0"/>
            </a:br>
            <a:r>
              <a:rPr lang="en-GB" dirty="0"/>
              <a:t>     {</a:t>
            </a:r>
            <a:br>
              <a:rPr lang="en-GB" dirty="0"/>
            </a:br>
            <a:r>
              <a:rPr lang="en-GB" dirty="0"/>
              <a:t>         result += </a:t>
            </a:r>
            <a:r>
              <a:rPr lang="en-GB" dirty="0" err="1"/>
              <a:t>args</a:t>
            </a:r>
            <a:r>
              <a:rPr lang="en-GB" dirty="0"/>
              <a:t>[index];</a:t>
            </a:r>
          </a:p>
          <a:p>
            <a:r>
              <a:rPr lang="en-GB" dirty="0"/>
              <a:t>     }</a:t>
            </a:r>
            <a:br>
              <a:rPr lang="en-GB" dirty="0"/>
            </a:br>
            <a:r>
              <a:rPr lang="en-GB" dirty="0"/>
              <a:t>     return result;</a:t>
            </a:r>
          </a:p>
          <a:p>
            <a:r>
              <a:rPr lang="en-GB" dirty="0"/>
              <a:t>} </a:t>
            </a:r>
          </a:p>
        </p:txBody>
      </p:sp>
      <p:sp>
        <p:nvSpPr>
          <p:cNvPr id="7" name="TextBox 6"/>
          <p:cNvSpPr txBox="1"/>
          <p:nvPr/>
        </p:nvSpPr>
        <p:spPr>
          <a:xfrm>
            <a:off x="4393933" y="2573535"/>
            <a:ext cx="2279470" cy="369332"/>
          </a:xfrm>
          <a:prstGeom prst="rect">
            <a:avLst/>
          </a:prstGeom>
          <a:noFill/>
        </p:spPr>
        <p:txBody>
          <a:bodyPr wrap="none" rtlCol="0">
            <a:spAutoFit/>
          </a:bodyPr>
          <a:lstStyle/>
          <a:p>
            <a:r>
              <a:rPr lang="en-GB" dirty="0"/>
              <a:t>Your choice of name</a:t>
            </a:r>
          </a:p>
        </p:txBody>
      </p:sp>
      <p:cxnSp>
        <p:nvCxnSpPr>
          <p:cNvPr id="9" name="Straight Arrow Connector 8"/>
          <p:cNvCxnSpPr/>
          <p:nvPr/>
        </p:nvCxnSpPr>
        <p:spPr bwMode="auto">
          <a:xfrm flipH="1">
            <a:off x="4600575" y="2942867"/>
            <a:ext cx="312263" cy="13307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450004" y="3778551"/>
            <a:ext cx="3333028" cy="1477328"/>
          </a:xfrm>
          <a:prstGeom prst="rect">
            <a:avLst/>
          </a:prstGeom>
          <a:noFill/>
        </p:spPr>
        <p:txBody>
          <a:bodyPr wrap="none" rtlCol="0">
            <a:spAutoFit/>
          </a:bodyPr>
          <a:lstStyle/>
          <a:p>
            <a:r>
              <a:rPr lang="en-GB" dirty="0" err="1"/>
              <a:t>int</a:t>
            </a:r>
            <a:r>
              <a:rPr lang="en-GB" dirty="0"/>
              <a:t> result;</a:t>
            </a:r>
          </a:p>
          <a:p>
            <a:endParaRPr lang="en-GB" dirty="0"/>
          </a:p>
          <a:p>
            <a:r>
              <a:rPr lang="en-GB" dirty="0"/>
              <a:t>result = </a:t>
            </a:r>
            <a:r>
              <a:rPr lang="en-GB" dirty="0" err="1"/>
              <a:t>AddNumbers</a:t>
            </a:r>
            <a:r>
              <a:rPr lang="en-GB" dirty="0"/>
              <a:t>(8);</a:t>
            </a:r>
          </a:p>
          <a:p>
            <a:r>
              <a:rPr lang="en-GB" dirty="0"/>
              <a:t>result = </a:t>
            </a:r>
            <a:r>
              <a:rPr lang="en-GB" dirty="0" err="1"/>
              <a:t>AddNumbers</a:t>
            </a:r>
            <a:r>
              <a:rPr lang="en-GB" dirty="0"/>
              <a:t>(8, 29);</a:t>
            </a:r>
          </a:p>
          <a:p>
            <a:r>
              <a:rPr lang="en-GB" dirty="0"/>
              <a:t>result = </a:t>
            </a:r>
            <a:r>
              <a:rPr lang="en-GB" dirty="0" err="1"/>
              <a:t>AddNumbers</a:t>
            </a:r>
            <a:r>
              <a:rPr lang="en-GB" dirty="0"/>
              <a:t>(8, 29, 7);</a:t>
            </a:r>
          </a:p>
        </p:txBody>
      </p:sp>
      <p:sp>
        <p:nvSpPr>
          <p:cNvPr id="11" name="TextBox 10"/>
          <p:cNvSpPr txBox="1"/>
          <p:nvPr/>
        </p:nvSpPr>
        <p:spPr>
          <a:xfrm>
            <a:off x="257175" y="4211670"/>
            <a:ext cx="5192829" cy="2585323"/>
          </a:xfrm>
          <a:prstGeom prst="rect">
            <a:avLst/>
          </a:prstGeom>
          <a:noFill/>
        </p:spPr>
        <p:txBody>
          <a:bodyPr wrap="square" rtlCol="0">
            <a:spAutoFit/>
          </a:bodyPr>
          <a:lstStyle/>
          <a:p>
            <a:r>
              <a:rPr lang="en-GB" dirty="0"/>
              <a:t>function  </a:t>
            </a:r>
            <a:r>
              <a:rPr lang="en-GB" dirty="0" err="1"/>
              <a:t>AddAndMultiplyBy</a:t>
            </a:r>
            <a:r>
              <a:rPr lang="en-GB" dirty="0"/>
              <a:t>(multiplier, ...</a:t>
            </a:r>
            <a:r>
              <a:rPr lang="en-GB" dirty="0" err="1"/>
              <a:t>nums</a:t>
            </a:r>
            <a:r>
              <a:rPr lang="en-GB" dirty="0"/>
              <a:t>)</a:t>
            </a:r>
          </a:p>
          <a:p>
            <a:r>
              <a:rPr lang="en-GB" dirty="0"/>
              <a:t>{</a:t>
            </a:r>
          </a:p>
          <a:p>
            <a:r>
              <a:rPr lang="en-GB" dirty="0"/>
              <a:t>     let result = 0;</a:t>
            </a:r>
            <a:br>
              <a:rPr lang="en-GB" dirty="0"/>
            </a:br>
            <a:r>
              <a:rPr lang="en-GB" dirty="0"/>
              <a:t>     for(let index in </a:t>
            </a:r>
            <a:r>
              <a:rPr lang="en-GB" dirty="0" err="1"/>
              <a:t>nums</a:t>
            </a:r>
            <a:r>
              <a:rPr lang="en-GB" dirty="0"/>
              <a:t>)</a:t>
            </a:r>
            <a:br>
              <a:rPr lang="en-GB" dirty="0"/>
            </a:br>
            <a:r>
              <a:rPr lang="en-GB" dirty="0"/>
              <a:t>     {</a:t>
            </a:r>
            <a:br>
              <a:rPr lang="en-GB" dirty="0"/>
            </a:br>
            <a:r>
              <a:rPr lang="en-GB" dirty="0"/>
              <a:t>         result += </a:t>
            </a:r>
            <a:r>
              <a:rPr lang="en-GB" dirty="0" err="1"/>
              <a:t>nums</a:t>
            </a:r>
            <a:r>
              <a:rPr lang="en-GB" dirty="0"/>
              <a:t>[index];</a:t>
            </a:r>
          </a:p>
          <a:p>
            <a:r>
              <a:rPr lang="en-GB" dirty="0"/>
              <a:t>     }</a:t>
            </a:r>
            <a:br>
              <a:rPr lang="en-GB" dirty="0"/>
            </a:br>
            <a:r>
              <a:rPr lang="en-GB" dirty="0"/>
              <a:t>    return multiplier * result ;</a:t>
            </a:r>
          </a:p>
          <a:p>
            <a:r>
              <a:rPr lang="en-GB" dirty="0"/>
              <a:t>} </a:t>
            </a:r>
          </a:p>
        </p:txBody>
      </p:sp>
      <p:cxnSp>
        <p:nvCxnSpPr>
          <p:cNvPr id="14" name="Straight Arrow Connector 13"/>
          <p:cNvCxnSpPr/>
          <p:nvPr/>
        </p:nvCxnSpPr>
        <p:spPr bwMode="auto">
          <a:xfrm flipH="1" flipV="1">
            <a:off x="3306278" y="1934679"/>
            <a:ext cx="1155032" cy="7026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3620807" y="5583470"/>
            <a:ext cx="1912861" cy="923330"/>
          </a:xfrm>
          <a:prstGeom prst="rect">
            <a:avLst/>
          </a:prstGeom>
          <a:noFill/>
        </p:spPr>
        <p:txBody>
          <a:bodyPr wrap="square" rtlCol="0">
            <a:spAutoFit/>
          </a:bodyPr>
          <a:lstStyle/>
          <a:p>
            <a:r>
              <a:rPr lang="en-GB" dirty="0"/>
              <a:t>More arguments following the first ones</a:t>
            </a:r>
          </a:p>
        </p:txBody>
      </p:sp>
      <p:cxnSp>
        <p:nvCxnSpPr>
          <p:cNvPr id="18" name="Straight Arrow Connector 17"/>
          <p:cNvCxnSpPr/>
          <p:nvPr/>
        </p:nvCxnSpPr>
        <p:spPr bwMode="auto">
          <a:xfrm flipV="1">
            <a:off x="4393933" y="4644189"/>
            <a:ext cx="33688" cy="9392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42670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and ===</a:t>
            </a:r>
          </a:p>
        </p:txBody>
      </p:sp>
      <p:sp>
        <p:nvSpPr>
          <p:cNvPr id="3" name="Content Placeholder 2"/>
          <p:cNvSpPr>
            <a:spLocks noGrp="1"/>
          </p:cNvSpPr>
          <p:nvPr>
            <p:ph idx="1"/>
          </p:nvPr>
        </p:nvSpPr>
        <p:spPr>
          <a:xfrm>
            <a:off x="741145" y="844551"/>
            <a:ext cx="7950467" cy="1876170"/>
          </a:xfrm>
        </p:spPr>
        <p:txBody>
          <a:bodyPr/>
          <a:lstStyle/>
          <a:p>
            <a:r>
              <a:rPr lang="en-GB" dirty="0"/>
              <a:t>We may need to check </a:t>
            </a:r>
            <a:r>
              <a:rPr lang="en-GB" b="1" u="sng" dirty="0">
                <a:solidFill>
                  <a:srgbClr val="FF0000"/>
                </a:solidFill>
              </a:rPr>
              <a:t>both</a:t>
            </a:r>
            <a:r>
              <a:rPr lang="en-GB" dirty="0"/>
              <a:t> the </a:t>
            </a:r>
            <a:r>
              <a:rPr lang="en-GB" dirty="0">
                <a:solidFill>
                  <a:srgbClr val="FF0000"/>
                </a:solidFill>
              </a:rPr>
              <a:t>type and the value </a:t>
            </a:r>
            <a:r>
              <a:rPr lang="en-GB" dirty="0"/>
              <a:t>of a variable</a:t>
            </a:r>
          </a:p>
          <a:p>
            <a:r>
              <a:rPr lang="en-GB" dirty="0"/>
              <a:t>Example, in JS:</a:t>
            </a:r>
            <a:br>
              <a:rPr lang="en-GB" dirty="0"/>
            </a:br>
            <a:r>
              <a:rPr lang="en-GB" dirty="0"/>
              <a:t>“1” != 1	result is 	FALSE, they are the same???</a:t>
            </a:r>
            <a:br>
              <a:rPr lang="en-GB" dirty="0"/>
            </a:br>
            <a:r>
              <a:rPr lang="en-GB" dirty="0"/>
              <a:t>“1” !== 1	result is 	TRUE, the two are not the same</a:t>
            </a:r>
            <a:br>
              <a:rPr lang="en-GB" dirty="0"/>
            </a:br>
            <a:r>
              <a:rPr lang="en-GB" dirty="0">
                <a:solidFill>
                  <a:srgbClr val="FF0000"/>
                </a:solidFill>
              </a:rPr>
              <a:t>0 == false     </a:t>
            </a:r>
            <a:r>
              <a:rPr lang="en-GB" dirty="0"/>
              <a:t>result is		TRUE, zero and false are the same</a:t>
            </a:r>
            <a:br>
              <a:rPr lang="en-GB" dirty="0"/>
            </a:br>
            <a:r>
              <a:rPr lang="en-GB" dirty="0"/>
              <a:t>0 !== false	result is 	TRUE, the two are not the same</a:t>
            </a:r>
            <a:br>
              <a:rPr lang="en-GB" dirty="0"/>
            </a:br>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57200" y="2843957"/>
            <a:ext cx="5109156" cy="1754326"/>
          </a:xfrm>
          <a:prstGeom prst="rect">
            <a:avLst/>
          </a:prstGeom>
          <a:noFill/>
        </p:spPr>
        <p:txBody>
          <a:bodyPr wrap="none" rtlCol="0">
            <a:spAutoFit/>
          </a:bodyPr>
          <a:lstStyle/>
          <a:p>
            <a:r>
              <a:rPr lang="en-GB" dirty="0"/>
              <a:t>function </a:t>
            </a:r>
            <a:r>
              <a:rPr lang="en-GB" dirty="0" err="1"/>
              <a:t>AddNumbers</a:t>
            </a:r>
            <a:r>
              <a:rPr lang="en-GB" dirty="0"/>
              <a:t>(number1, number2, limit)</a:t>
            </a:r>
            <a:br>
              <a:rPr lang="en-GB" dirty="0"/>
            </a:br>
            <a:r>
              <a:rPr lang="en-GB" dirty="0"/>
              <a:t>{</a:t>
            </a:r>
            <a:br>
              <a:rPr lang="en-GB" dirty="0"/>
            </a:br>
            <a:r>
              <a:rPr lang="en-GB" dirty="0"/>
              <a:t>        let result = number1 + number2;</a:t>
            </a:r>
            <a:br>
              <a:rPr lang="en-GB" dirty="0"/>
            </a:br>
            <a:r>
              <a:rPr lang="en-GB" dirty="0"/>
              <a:t>         if(result &gt; limit)  return false;</a:t>
            </a:r>
            <a:br>
              <a:rPr lang="en-GB" dirty="0"/>
            </a:br>
            <a:r>
              <a:rPr lang="en-GB" dirty="0"/>
              <a:t>         return result;</a:t>
            </a:r>
          </a:p>
          <a:p>
            <a:r>
              <a:rPr lang="en-GB" dirty="0"/>
              <a:t>}</a:t>
            </a:r>
          </a:p>
        </p:txBody>
      </p:sp>
      <p:sp>
        <p:nvSpPr>
          <p:cNvPr id="6" name="TextBox 5"/>
          <p:cNvSpPr txBox="1"/>
          <p:nvPr/>
        </p:nvSpPr>
        <p:spPr>
          <a:xfrm>
            <a:off x="845897" y="4720127"/>
            <a:ext cx="7233070" cy="1754326"/>
          </a:xfrm>
          <a:prstGeom prst="rect">
            <a:avLst/>
          </a:prstGeom>
          <a:noFill/>
          <a:ln w="22225">
            <a:solidFill>
              <a:schemeClr val="tx1"/>
            </a:solidFill>
            <a:prstDash val="dash"/>
          </a:ln>
        </p:spPr>
        <p:txBody>
          <a:bodyPr wrap="none" rtlCol="0">
            <a:spAutoFit/>
          </a:bodyPr>
          <a:lstStyle/>
          <a:p>
            <a:r>
              <a:rPr lang="en-GB" dirty="0"/>
              <a:t>let result = </a:t>
            </a:r>
            <a:r>
              <a:rPr lang="en-GB" dirty="0" err="1"/>
              <a:t>AddNumbers</a:t>
            </a:r>
            <a:r>
              <a:rPr lang="en-GB" dirty="0"/>
              <a:t>(0, 0, 4);</a:t>
            </a:r>
            <a:br>
              <a:rPr lang="en-GB" dirty="0"/>
            </a:br>
            <a:br>
              <a:rPr lang="en-GB" dirty="0"/>
            </a:br>
            <a:r>
              <a:rPr lang="en-GB" dirty="0"/>
              <a:t>if(result !== false)   </a:t>
            </a:r>
            <a:r>
              <a:rPr lang="en-GB" dirty="0">
                <a:sym typeface="Wingdings" panose="05000000000000000000" pitchFamily="2" charset="2"/>
              </a:rPr>
              <a:t> result might be zero which should be displayed</a:t>
            </a:r>
            <a:br>
              <a:rPr lang="en-GB" dirty="0"/>
            </a:br>
            <a:r>
              <a:rPr lang="en-GB" dirty="0"/>
              <a:t>{</a:t>
            </a:r>
          </a:p>
          <a:p>
            <a:r>
              <a:rPr lang="en-GB" dirty="0"/>
              <a:t>      </a:t>
            </a:r>
            <a:r>
              <a:rPr lang="en-GB" dirty="0" err="1"/>
              <a:t>document.write</a:t>
            </a:r>
            <a:r>
              <a:rPr lang="en-GB" dirty="0"/>
              <a:t>(“Total is “ + result);</a:t>
            </a:r>
            <a:br>
              <a:rPr lang="en-GB" dirty="0"/>
            </a:br>
            <a:r>
              <a:rPr lang="en-GB" dirty="0"/>
              <a:t>}</a:t>
            </a:r>
          </a:p>
        </p:txBody>
      </p:sp>
      <p:sp>
        <p:nvSpPr>
          <p:cNvPr id="7" name="TextBox 6"/>
          <p:cNvSpPr txBox="1"/>
          <p:nvPr/>
        </p:nvSpPr>
        <p:spPr>
          <a:xfrm>
            <a:off x="5908813" y="3162660"/>
            <a:ext cx="2317184" cy="923330"/>
          </a:xfrm>
          <a:prstGeom prst="rect">
            <a:avLst/>
          </a:prstGeom>
          <a:noFill/>
        </p:spPr>
        <p:txBody>
          <a:bodyPr wrap="square" rtlCol="0">
            <a:spAutoFit/>
          </a:bodyPr>
          <a:lstStyle/>
          <a:p>
            <a:r>
              <a:rPr lang="en-GB" dirty="0"/>
              <a:t>Function can return a Boolean or a number</a:t>
            </a:r>
          </a:p>
        </p:txBody>
      </p:sp>
    </p:spTree>
    <p:extLst>
      <p:ext uri="{BB962C8B-B14F-4D97-AF65-F5344CB8AC3E}">
        <p14:creationId xmlns:p14="http://schemas.microsoft.com/office/powerpoint/2010/main" val="14538177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Objects</a:t>
            </a:r>
          </a:p>
        </p:txBody>
      </p:sp>
      <p:sp>
        <p:nvSpPr>
          <p:cNvPr id="3" name="Content Placeholder 2"/>
          <p:cNvSpPr>
            <a:spLocks noGrp="1"/>
          </p:cNvSpPr>
          <p:nvPr>
            <p:ph idx="1"/>
          </p:nvPr>
        </p:nvSpPr>
        <p:spPr>
          <a:xfrm>
            <a:off x="1047750" y="844550"/>
            <a:ext cx="7029450" cy="4994275"/>
          </a:xfrm>
        </p:spPr>
        <p:txBody>
          <a:bodyPr/>
          <a:lstStyle/>
          <a:p>
            <a:r>
              <a:rPr lang="en-GB" dirty="0"/>
              <a:t>JavaScript is designed on a simple object-based paradigm. </a:t>
            </a:r>
          </a:p>
          <a:p>
            <a:r>
              <a:rPr lang="en-GB" dirty="0"/>
              <a:t>An object is a collection of properties, and a property is an association between a name (or </a:t>
            </a:r>
            <a:r>
              <a:rPr lang="en-GB" i="1" dirty="0"/>
              <a:t>key</a:t>
            </a:r>
            <a:r>
              <a:rPr lang="en-GB" dirty="0"/>
              <a:t>) and a value. </a:t>
            </a:r>
          </a:p>
          <a:p>
            <a:r>
              <a:rPr lang="en-GB" dirty="0"/>
              <a:t>A property's value can be a function, in which case the property is known as a method.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01738" y="2952271"/>
            <a:ext cx="2345514" cy="923330"/>
          </a:xfrm>
          <a:prstGeom prst="rect">
            <a:avLst/>
          </a:prstGeom>
          <a:noFill/>
        </p:spPr>
        <p:txBody>
          <a:bodyPr wrap="none" rtlCol="0">
            <a:spAutoFit/>
          </a:bodyPr>
          <a:lstStyle/>
          <a:p>
            <a:r>
              <a:rPr lang="en-GB" b="1" u="sng" dirty="0"/>
              <a:t>Create an object</a:t>
            </a:r>
          </a:p>
          <a:p>
            <a:endParaRPr lang="en-GB" dirty="0"/>
          </a:p>
          <a:p>
            <a:r>
              <a:rPr lang="en-GB" dirty="0"/>
              <a:t>let </a:t>
            </a:r>
            <a:r>
              <a:rPr lang="en-GB" dirty="0" err="1"/>
              <a:t>someObject</a:t>
            </a:r>
            <a:r>
              <a:rPr lang="en-GB" dirty="0"/>
              <a:t> = { };</a:t>
            </a:r>
          </a:p>
        </p:txBody>
      </p:sp>
      <p:sp>
        <p:nvSpPr>
          <p:cNvPr id="6" name="TextBox 5"/>
          <p:cNvSpPr txBox="1"/>
          <p:nvPr/>
        </p:nvSpPr>
        <p:spPr>
          <a:xfrm>
            <a:off x="3313254" y="3300293"/>
            <a:ext cx="5468976" cy="3139321"/>
          </a:xfrm>
          <a:prstGeom prst="rect">
            <a:avLst/>
          </a:prstGeom>
          <a:noFill/>
        </p:spPr>
        <p:txBody>
          <a:bodyPr wrap="square" rtlCol="0">
            <a:spAutoFit/>
          </a:bodyPr>
          <a:lstStyle/>
          <a:p>
            <a:r>
              <a:rPr lang="en-GB" b="1" u="sng" dirty="0"/>
              <a:t>Adding attributes and functions to an object can be done any time</a:t>
            </a:r>
          </a:p>
          <a:p>
            <a:endParaRPr lang="en-GB" dirty="0"/>
          </a:p>
          <a:p>
            <a:r>
              <a:rPr lang="en-GB" dirty="0"/>
              <a:t>someObject.name = “Bob”;</a:t>
            </a:r>
          </a:p>
          <a:p>
            <a:r>
              <a:rPr lang="en-GB" dirty="0" err="1"/>
              <a:t>someObject.age</a:t>
            </a:r>
            <a:r>
              <a:rPr lang="en-GB" dirty="0"/>
              <a:t> = 23;</a:t>
            </a:r>
          </a:p>
          <a:p>
            <a:endParaRPr lang="en-GB" dirty="0"/>
          </a:p>
          <a:p>
            <a:r>
              <a:rPr lang="en-GB" dirty="0" err="1"/>
              <a:t>someObject.WhoAmI</a:t>
            </a:r>
            <a:r>
              <a:rPr lang="en-GB" dirty="0"/>
              <a:t> = function() {</a:t>
            </a:r>
          </a:p>
          <a:p>
            <a:r>
              <a:rPr lang="en-GB" dirty="0"/>
              <a:t>    </a:t>
            </a:r>
            <a:r>
              <a:rPr lang="en-GB" dirty="0" err="1"/>
              <a:t>document.write</a:t>
            </a:r>
            <a:r>
              <a:rPr lang="en-GB" dirty="0"/>
              <a:t>( “I am “ + this.name + “&lt;</a:t>
            </a:r>
            <a:r>
              <a:rPr lang="en-GB" dirty="0" err="1"/>
              <a:t>br</a:t>
            </a:r>
            <a:r>
              <a:rPr lang="en-GB" dirty="0"/>
              <a:t>/&gt;” );</a:t>
            </a:r>
          </a:p>
          <a:p>
            <a:r>
              <a:rPr lang="en-GB" dirty="0"/>
              <a:t>};</a:t>
            </a:r>
          </a:p>
          <a:p>
            <a:endParaRPr lang="en-GB" dirty="0"/>
          </a:p>
          <a:p>
            <a:r>
              <a:rPr lang="en-GB" dirty="0" err="1"/>
              <a:t>someObject.WhoAmI</a:t>
            </a:r>
            <a:r>
              <a:rPr lang="en-GB"/>
              <a:t>();</a:t>
            </a:r>
            <a:endParaRPr lang="en-GB" dirty="0"/>
          </a:p>
        </p:txBody>
      </p:sp>
    </p:spTree>
    <p:extLst>
      <p:ext uri="{BB962C8B-B14F-4D97-AF65-F5344CB8AC3E}">
        <p14:creationId xmlns:p14="http://schemas.microsoft.com/office/powerpoint/2010/main" val="7897689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 Properties</a:t>
            </a:r>
          </a:p>
        </p:txBody>
      </p:sp>
      <p:sp>
        <p:nvSpPr>
          <p:cNvPr id="3" name="Content Placeholder 2"/>
          <p:cNvSpPr>
            <a:spLocks noGrp="1"/>
          </p:cNvSpPr>
          <p:nvPr>
            <p:ph idx="1"/>
          </p:nvPr>
        </p:nvSpPr>
        <p:spPr>
          <a:xfrm>
            <a:off x="1047750" y="1724025"/>
            <a:ext cx="7029450" cy="2838350"/>
          </a:xfrm>
        </p:spPr>
        <p:txBody>
          <a:bodyPr/>
          <a:lstStyle/>
          <a:p>
            <a:r>
              <a:rPr lang="en-GB" dirty="0"/>
              <a:t>You can read and write values to object properties in one of two ways:</a:t>
            </a:r>
            <a:br>
              <a:rPr lang="en-GB" dirty="0"/>
            </a:br>
            <a:br>
              <a:rPr lang="en-GB" dirty="0"/>
            </a:br>
            <a:r>
              <a:rPr lang="en-GB" dirty="0"/>
              <a:t>someObject.name = “Fred”;</a:t>
            </a:r>
          </a:p>
          <a:p>
            <a:endParaRPr lang="en-GB" dirty="0"/>
          </a:p>
          <a:p>
            <a:r>
              <a:rPr lang="en-GB" dirty="0"/>
              <a:t>OR using key names</a:t>
            </a:r>
            <a:br>
              <a:rPr lang="en-GB" dirty="0"/>
            </a:br>
            <a:br>
              <a:rPr lang="en-GB" dirty="0"/>
            </a:br>
            <a:r>
              <a:rPr lang="en-GB" dirty="0" err="1"/>
              <a:t>someObject</a:t>
            </a:r>
            <a:r>
              <a:rPr lang="en-GB" dirty="0"/>
              <a:t>[“name”] = “Fred”;</a:t>
            </a:r>
            <a:br>
              <a:rPr lang="en-GB" dirty="0"/>
            </a:br>
            <a:br>
              <a:rPr lang="en-GB" dirty="0"/>
            </a:b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210792" y="4795519"/>
            <a:ext cx="3962901" cy="1200329"/>
          </a:xfrm>
          <a:prstGeom prst="rect">
            <a:avLst/>
          </a:prstGeom>
          <a:noFill/>
        </p:spPr>
        <p:txBody>
          <a:bodyPr wrap="square" rtlCol="0">
            <a:spAutoFit/>
          </a:bodyPr>
          <a:lstStyle/>
          <a:p>
            <a:r>
              <a:rPr lang="en-GB" dirty="0"/>
              <a:t>Hence, technically JS does not have associative arrays. The way we can access the object properties just looks very similar to them.</a:t>
            </a:r>
          </a:p>
        </p:txBody>
      </p:sp>
    </p:spTree>
    <p:extLst>
      <p:ext uri="{BB962C8B-B14F-4D97-AF65-F5344CB8AC3E}">
        <p14:creationId xmlns:p14="http://schemas.microsoft.com/office/powerpoint/2010/main" val="14340242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 Literal</a:t>
            </a:r>
          </a:p>
        </p:txBody>
      </p:sp>
      <p:sp>
        <p:nvSpPr>
          <p:cNvPr id="3" name="Content Placeholder 2"/>
          <p:cNvSpPr>
            <a:spLocks noGrp="1"/>
          </p:cNvSpPr>
          <p:nvPr>
            <p:ph idx="1"/>
          </p:nvPr>
        </p:nvSpPr>
        <p:spPr>
          <a:xfrm>
            <a:off x="1047750" y="996215"/>
            <a:ext cx="7029450" cy="4842610"/>
          </a:xfrm>
        </p:spPr>
        <p:txBody>
          <a:bodyPr/>
          <a:lstStyle/>
          <a:p>
            <a:r>
              <a:rPr lang="en-GB" dirty="0"/>
              <a:t>We can hard code objects in JS like this:</a:t>
            </a:r>
          </a:p>
          <a:p>
            <a:endParaRPr lang="en-GB" dirty="0"/>
          </a:p>
          <a:p>
            <a:endParaRPr lang="en-GB" dirty="0"/>
          </a:p>
          <a:p>
            <a:endParaRPr lang="en-GB" dirty="0"/>
          </a:p>
          <a:p>
            <a:endParaRPr lang="en-GB" dirty="0"/>
          </a:p>
          <a:p>
            <a:r>
              <a:rPr lang="en-GB" dirty="0"/>
              <a:t>OR like this: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77637" y="1543050"/>
            <a:ext cx="5404043" cy="923330"/>
          </a:xfrm>
          <a:prstGeom prst="rect">
            <a:avLst/>
          </a:prstGeom>
          <a:noFill/>
        </p:spPr>
        <p:txBody>
          <a:bodyPr wrap="none" rtlCol="0">
            <a:spAutoFit/>
          </a:bodyPr>
          <a:lstStyle/>
          <a:p>
            <a:r>
              <a:rPr lang="en-GB" dirty="0"/>
              <a:t>let person = { name: “Bob”, age: 23 };</a:t>
            </a:r>
          </a:p>
          <a:p>
            <a:endParaRPr lang="en-GB" dirty="0"/>
          </a:p>
          <a:p>
            <a:r>
              <a:rPr lang="en-GB" dirty="0" err="1"/>
              <a:t>document.write</a:t>
            </a:r>
            <a:r>
              <a:rPr lang="en-GB" dirty="0"/>
              <a:t>( “Hello “ + person.name + “&lt;</a:t>
            </a:r>
            <a:r>
              <a:rPr lang="en-GB" dirty="0" err="1"/>
              <a:t>br</a:t>
            </a:r>
            <a:r>
              <a:rPr lang="en-GB" dirty="0"/>
              <a:t>/&gt;” );</a:t>
            </a:r>
          </a:p>
        </p:txBody>
      </p:sp>
      <p:sp>
        <p:nvSpPr>
          <p:cNvPr id="6" name="TextBox 5"/>
          <p:cNvSpPr txBox="1"/>
          <p:nvPr/>
        </p:nvSpPr>
        <p:spPr>
          <a:xfrm>
            <a:off x="1377637" y="3417520"/>
            <a:ext cx="5404043" cy="923330"/>
          </a:xfrm>
          <a:prstGeom prst="rect">
            <a:avLst/>
          </a:prstGeom>
          <a:noFill/>
        </p:spPr>
        <p:txBody>
          <a:bodyPr wrap="none" rtlCol="0">
            <a:spAutoFit/>
          </a:bodyPr>
          <a:lstStyle/>
          <a:p>
            <a:r>
              <a:rPr lang="en-GB" dirty="0"/>
              <a:t>let person = { </a:t>
            </a:r>
            <a:r>
              <a:rPr lang="en-GB" b="1" dirty="0">
                <a:solidFill>
                  <a:srgbClr val="FF0000"/>
                </a:solidFill>
              </a:rPr>
              <a:t>“</a:t>
            </a:r>
            <a:r>
              <a:rPr lang="en-GB" dirty="0"/>
              <a:t>name</a:t>
            </a:r>
            <a:r>
              <a:rPr lang="en-GB" b="1" dirty="0">
                <a:solidFill>
                  <a:srgbClr val="FF0000"/>
                </a:solidFill>
              </a:rPr>
              <a:t>”</a:t>
            </a:r>
            <a:r>
              <a:rPr lang="en-GB" dirty="0"/>
              <a:t>: “Bob”, </a:t>
            </a:r>
            <a:r>
              <a:rPr lang="en-GB" b="1" dirty="0">
                <a:solidFill>
                  <a:srgbClr val="FF0000"/>
                </a:solidFill>
              </a:rPr>
              <a:t>“</a:t>
            </a:r>
            <a:r>
              <a:rPr lang="en-GB" dirty="0"/>
              <a:t>age</a:t>
            </a:r>
            <a:r>
              <a:rPr lang="en-GB" b="1" dirty="0">
                <a:solidFill>
                  <a:srgbClr val="FF0000"/>
                </a:solidFill>
              </a:rPr>
              <a:t>”</a:t>
            </a:r>
            <a:r>
              <a:rPr lang="en-GB" dirty="0"/>
              <a:t>: 23 };</a:t>
            </a:r>
          </a:p>
          <a:p>
            <a:endParaRPr lang="en-GB" dirty="0"/>
          </a:p>
          <a:p>
            <a:r>
              <a:rPr lang="en-GB" dirty="0" err="1"/>
              <a:t>document.write</a:t>
            </a:r>
            <a:r>
              <a:rPr lang="en-GB" dirty="0"/>
              <a:t>( “Hello “ + person.name + “&lt;</a:t>
            </a:r>
            <a:r>
              <a:rPr lang="en-GB" dirty="0" err="1"/>
              <a:t>br</a:t>
            </a:r>
            <a:r>
              <a:rPr lang="en-GB" dirty="0"/>
              <a:t>/&gt;” );</a:t>
            </a:r>
          </a:p>
        </p:txBody>
      </p:sp>
      <p:sp>
        <p:nvSpPr>
          <p:cNvPr id="7" name="TextBox 6"/>
          <p:cNvSpPr txBox="1"/>
          <p:nvPr/>
        </p:nvSpPr>
        <p:spPr>
          <a:xfrm>
            <a:off x="7012005" y="3232854"/>
            <a:ext cx="2009736" cy="646331"/>
          </a:xfrm>
          <a:prstGeom prst="rect">
            <a:avLst/>
          </a:prstGeom>
          <a:noFill/>
        </p:spPr>
        <p:txBody>
          <a:bodyPr wrap="square" rtlCol="0">
            <a:spAutoFit/>
          </a:bodyPr>
          <a:lstStyle/>
          <a:p>
            <a:r>
              <a:rPr lang="en-GB" dirty="0" err="1"/>
              <a:t>Ahhh</a:t>
            </a:r>
            <a:r>
              <a:rPr lang="en-GB" dirty="0"/>
              <a:t>…this looks like JSON!!!</a:t>
            </a:r>
          </a:p>
        </p:txBody>
      </p:sp>
    </p:spTree>
    <p:extLst>
      <p:ext uri="{BB962C8B-B14F-4D97-AF65-F5344CB8AC3E}">
        <p14:creationId xmlns:p14="http://schemas.microsoft.com/office/powerpoint/2010/main" val="41065286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“Options Hash”</a:t>
            </a:r>
          </a:p>
        </p:txBody>
      </p:sp>
      <p:sp>
        <p:nvSpPr>
          <p:cNvPr id="3" name="Content Placeholder 2"/>
          <p:cNvSpPr>
            <a:spLocks noGrp="1"/>
          </p:cNvSpPr>
          <p:nvPr>
            <p:ph idx="1"/>
          </p:nvPr>
        </p:nvSpPr>
        <p:spPr>
          <a:xfrm>
            <a:off x="680825" y="1234731"/>
            <a:ext cx="7029450" cy="4848710"/>
          </a:xfrm>
        </p:spPr>
        <p:txBody>
          <a:bodyPr/>
          <a:lstStyle/>
          <a:p>
            <a:r>
              <a:rPr lang="en-GB" dirty="0"/>
              <a:t>If we want to pass multiple options into a function, we may use an object</a:t>
            </a:r>
          </a:p>
          <a:p>
            <a:r>
              <a:rPr lang="en-GB" dirty="0"/>
              <a:t>Sometimes referred to as an “options hash”</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001216" y="2691875"/>
            <a:ext cx="7000693" cy="3416320"/>
          </a:xfrm>
          <a:prstGeom prst="rect">
            <a:avLst/>
          </a:prstGeom>
          <a:noFill/>
        </p:spPr>
        <p:txBody>
          <a:bodyPr wrap="square" rtlCol="0">
            <a:spAutoFit/>
          </a:bodyPr>
          <a:lstStyle/>
          <a:p>
            <a:r>
              <a:rPr lang="en-GB" dirty="0"/>
              <a:t>function </a:t>
            </a:r>
            <a:r>
              <a:rPr lang="en-GB" dirty="0" err="1"/>
              <a:t>DrawLine</a:t>
            </a:r>
            <a:r>
              <a:rPr lang="en-GB" dirty="0"/>
              <a:t>(</a:t>
            </a:r>
            <a:r>
              <a:rPr lang="en-GB" dirty="0" err="1"/>
              <a:t>lineOptions</a:t>
            </a:r>
            <a:r>
              <a:rPr lang="en-GB" dirty="0"/>
              <a:t>)</a:t>
            </a:r>
          </a:p>
          <a:p>
            <a:r>
              <a:rPr lang="en-GB" dirty="0"/>
              <a:t>{</a:t>
            </a:r>
          </a:p>
          <a:p>
            <a:r>
              <a:rPr lang="en-GB" dirty="0"/>
              <a:t>}</a:t>
            </a:r>
          </a:p>
          <a:p>
            <a:endParaRPr lang="en-GB" dirty="0"/>
          </a:p>
          <a:p>
            <a:endParaRPr lang="en-GB" dirty="0"/>
          </a:p>
          <a:p>
            <a:r>
              <a:rPr lang="en-GB" dirty="0"/>
              <a:t>let options = {</a:t>
            </a:r>
          </a:p>
          <a:p>
            <a:r>
              <a:rPr lang="en-GB" dirty="0"/>
              <a:t>        name: 3</a:t>
            </a:r>
          </a:p>
          <a:p>
            <a:r>
              <a:rPr lang="en-GB" dirty="0"/>
              <a:t>};</a:t>
            </a:r>
          </a:p>
          <a:p>
            <a:endParaRPr lang="en-GB" dirty="0"/>
          </a:p>
          <a:p>
            <a:r>
              <a:rPr lang="en-GB" dirty="0" err="1"/>
              <a:t>DrawLine</a:t>
            </a:r>
            <a:r>
              <a:rPr lang="en-GB" dirty="0"/>
              <a:t>(options);</a:t>
            </a:r>
          </a:p>
          <a:p>
            <a:r>
              <a:rPr lang="en-GB" dirty="0" err="1"/>
              <a:t>DrawLine</a:t>
            </a:r>
            <a:r>
              <a:rPr lang="en-GB" dirty="0"/>
              <a:t>( { } );			</a:t>
            </a:r>
            <a:r>
              <a:rPr lang="en-GB" dirty="0">
                <a:sym typeface="Wingdings" panose="05000000000000000000" pitchFamily="2" charset="2"/>
              </a:rPr>
              <a:t> No options being passed</a:t>
            </a:r>
            <a:endParaRPr lang="en-GB" dirty="0"/>
          </a:p>
          <a:p>
            <a:endParaRPr lang="en-GB" dirty="0"/>
          </a:p>
        </p:txBody>
      </p:sp>
      <p:sp>
        <p:nvSpPr>
          <p:cNvPr id="6" name="TextBox 5"/>
          <p:cNvSpPr txBox="1"/>
          <p:nvPr/>
        </p:nvSpPr>
        <p:spPr>
          <a:xfrm>
            <a:off x="4443867" y="3104300"/>
            <a:ext cx="3960459" cy="646331"/>
          </a:xfrm>
          <a:prstGeom prst="rect">
            <a:avLst/>
          </a:prstGeom>
          <a:noFill/>
        </p:spPr>
        <p:txBody>
          <a:bodyPr wrap="square" rtlCol="0">
            <a:spAutoFit/>
          </a:bodyPr>
          <a:lstStyle/>
          <a:p>
            <a:r>
              <a:rPr lang="en-GB" dirty="0"/>
              <a:t>Use </a:t>
            </a:r>
            <a:r>
              <a:rPr lang="en-GB" dirty="0" err="1"/>
              <a:t>hasOwnProperty</a:t>
            </a:r>
            <a:r>
              <a:rPr lang="en-GB" dirty="0"/>
              <a:t>() to check if optional parameter is provided</a:t>
            </a:r>
          </a:p>
        </p:txBody>
      </p:sp>
    </p:spTree>
    <p:extLst>
      <p:ext uri="{BB962C8B-B14F-4D97-AF65-F5344CB8AC3E}">
        <p14:creationId xmlns:p14="http://schemas.microsoft.com/office/powerpoint/2010/main" val="34474945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Array of Objects</a:t>
            </a:r>
          </a:p>
        </p:txBody>
      </p:sp>
      <p:sp>
        <p:nvSpPr>
          <p:cNvPr id="3" name="Content Placeholder 2"/>
          <p:cNvSpPr>
            <a:spLocks noGrp="1"/>
          </p:cNvSpPr>
          <p:nvPr>
            <p:ph idx="1"/>
          </p:nvPr>
        </p:nvSpPr>
        <p:spPr>
          <a:xfrm>
            <a:off x="1047750" y="962527"/>
            <a:ext cx="7029450" cy="731520"/>
          </a:xfrm>
        </p:spPr>
        <p:txBody>
          <a:bodyPr/>
          <a:lstStyle/>
          <a:p>
            <a:r>
              <a:rPr lang="en-GB" dirty="0"/>
              <a:t>Objects can be added to an array</a:t>
            </a:r>
          </a:p>
          <a:p>
            <a:endParaRPr lang="en-GB" dirty="0"/>
          </a:p>
          <a:p>
            <a:endParaRPr lang="en-GB" dirty="0"/>
          </a:p>
          <a:p>
            <a:endParaRPr lang="en-GB" dirty="0"/>
          </a:p>
          <a:p>
            <a:endParaRPr lang="en-GB" dirty="0"/>
          </a:p>
          <a:p>
            <a:endParaRPr lang="en-GB" dirty="0"/>
          </a:p>
          <a:p>
            <a:r>
              <a:rPr lang="en-GB" dirty="0"/>
              <a:t>Looks like JavaScript Object Notation (JSON) because that is how JSON was derived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774764" y="1474945"/>
            <a:ext cx="3416320" cy="1477328"/>
          </a:xfrm>
          <a:prstGeom prst="rect">
            <a:avLst/>
          </a:prstGeom>
          <a:noFill/>
        </p:spPr>
        <p:txBody>
          <a:bodyPr wrap="none" rtlCol="0">
            <a:spAutoFit/>
          </a:bodyPr>
          <a:lstStyle/>
          <a:p>
            <a:r>
              <a:rPr lang="en-GB" dirty="0"/>
              <a:t>let </a:t>
            </a:r>
            <a:r>
              <a:rPr lang="en-GB" dirty="0" err="1"/>
              <a:t>myFriends</a:t>
            </a:r>
            <a:r>
              <a:rPr lang="en-GB" dirty="0"/>
              <a:t> = [</a:t>
            </a:r>
          </a:p>
          <a:p>
            <a:r>
              <a:rPr lang="en-GB" dirty="0"/>
              <a:t>     { “name”: “Tom”, “age”: 23 }</a:t>
            </a:r>
            <a:r>
              <a:rPr lang="en-GB" b="1" dirty="0">
                <a:solidFill>
                  <a:srgbClr val="FF0000"/>
                </a:solidFill>
              </a:rPr>
              <a:t>,</a:t>
            </a:r>
          </a:p>
          <a:p>
            <a:r>
              <a:rPr lang="en-GB" dirty="0"/>
              <a:t>     { “name”: “Dick”, “age”: 25 }</a:t>
            </a:r>
            <a:r>
              <a:rPr lang="en-GB" b="1" dirty="0">
                <a:solidFill>
                  <a:srgbClr val="FF0000"/>
                </a:solidFill>
              </a:rPr>
              <a:t>,</a:t>
            </a:r>
            <a:br>
              <a:rPr lang="en-GB" dirty="0"/>
            </a:br>
            <a:r>
              <a:rPr lang="en-GB" dirty="0"/>
              <a:t>     { “name”: “Harry”, “age”: 21 }</a:t>
            </a:r>
          </a:p>
          <a:p>
            <a:r>
              <a:rPr lang="en-GB" dirty="0"/>
              <a:t>];</a:t>
            </a:r>
          </a:p>
        </p:txBody>
      </p:sp>
    </p:spTree>
    <p:extLst>
      <p:ext uri="{BB962C8B-B14F-4D97-AF65-F5344CB8AC3E}">
        <p14:creationId xmlns:p14="http://schemas.microsoft.com/office/powerpoint/2010/main" val="2942409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Anonymous Functions</a:t>
            </a:r>
          </a:p>
        </p:txBody>
      </p:sp>
      <p:sp>
        <p:nvSpPr>
          <p:cNvPr id="3" name="Content Placeholder 2"/>
          <p:cNvSpPr>
            <a:spLocks noGrp="1"/>
          </p:cNvSpPr>
          <p:nvPr>
            <p:ph idx="1"/>
          </p:nvPr>
        </p:nvSpPr>
        <p:spPr>
          <a:xfrm>
            <a:off x="1047750" y="1724025"/>
            <a:ext cx="7029450" cy="1211680"/>
          </a:xfrm>
        </p:spPr>
        <p:txBody>
          <a:bodyPr/>
          <a:lstStyle/>
          <a:p>
            <a:r>
              <a:rPr lang="en-GB" dirty="0"/>
              <a:t>Functions with no name</a:t>
            </a:r>
          </a:p>
          <a:p>
            <a:r>
              <a:rPr lang="en-GB" dirty="0"/>
              <a:t>Used when we want store a function in a variable, add it to an object or use it as </a:t>
            </a:r>
            <a:r>
              <a:rPr lang="en-GB" dirty="0" err="1"/>
              <a:t>callback</a:t>
            </a:r>
            <a:r>
              <a:rPr lang="en-GB" dirty="0"/>
              <a:t> function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2286000" y="3301466"/>
            <a:ext cx="4621778" cy="2308324"/>
          </a:xfrm>
          <a:prstGeom prst="rect">
            <a:avLst/>
          </a:prstGeom>
          <a:noFill/>
        </p:spPr>
        <p:txBody>
          <a:bodyPr wrap="none" rtlCol="0">
            <a:spAutoFit/>
          </a:bodyPr>
          <a:lstStyle/>
          <a:p>
            <a:r>
              <a:rPr lang="en-GB" b="1" dirty="0"/>
              <a:t>let</a:t>
            </a:r>
            <a:r>
              <a:rPr lang="en-GB" dirty="0"/>
              <a:t> </a:t>
            </a:r>
            <a:r>
              <a:rPr lang="en-GB" b="1" dirty="0" err="1">
                <a:solidFill>
                  <a:srgbClr val="0070C0"/>
                </a:solidFill>
              </a:rPr>
              <a:t>someFunction</a:t>
            </a:r>
            <a:r>
              <a:rPr lang="en-GB" b="1" dirty="0"/>
              <a:t> = </a:t>
            </a:r>
            <a:r>
              <a:rPr lang="en-GB" dirty="0"/>
              <a:t>function( name ) </a:t>
            </a:r>
          </a:p>
          <a:p>
            <a:r>
              <a:rPr lang="en-GB" dirty="0"/>
              <a:t>{</a:t>
            </a:r>
          </a:p>
          <a:p>
            <a:r>
              <a:rPr lang="en-GB" dirty="0"/>
              <a:t>      console.log( “Hello “ + name + “&lt;</a:t>
            </a:r>
            <a:r>
              <a:rPr lang="en-GB" dirty="0" err="1"/>
              <a:t>br</a:t>
            </a:r>
            <a:r>
              <a:rPr lang="en-GB" dirty="0"/>
              <a:t>/&gt;” );</a:t>
            </a:r>
          </a:p>
          <a:p>
            <a:r>
              <a:rPr lang="en-GB" dirty="0"/>
              <a:t>};</a:t>
            </a:r>
          </a:p>
          <a:p>
            <a:endParaRPr lang="en-GB" dirty="0"/>
          </a:p>
          <a:p>
            <a:r>
              <a:rPr lang="en-GB" u="sng" dirty="0"/>
              <a:t>Called using the variable</a:t>
            </a:r>
          </a:p>
          <a:p>
            <a:endParaRPr lang="en-GB" dirty="0"/>
          </a:p>
          <a:p>
            <a:r>
              <a:rPr lang="en-GB" dirty="0" err="1">
                <a:solidFill>
                  <a:srgbClr val="0070C0"/>
                </a:solidFill>
              </a:rPr>
              <a:t>someFunction</a:t>
            </a:r>
            <a:r>
              <a:rPr lang="en-GB" dirty="0"/>
              <a:t>( “Bob” );</a:t>
            </a:r>
          </a:p>
        </p:txBody>
      </p:sp>
    </p:spTree>
    <p:extLst>
      <p:ext uri="{BB962C8B-B14F-4D97-AF65-F5344CB8AC3E}">
        <p14:creationId xmlns:p14="http://schemas.microsoft.com/office/powerpoint/2010/main" val="5955017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Invoking Function</a:t>
            </a:r>
            <a:br>
              <a:rPr lang="en-GB" dirty="0"/>
            </a:br>
            <a:r>
              <a:rPr lang="en-GB" dirty="0"/>
              <a:t>(Immediately Invoked Function)</a:t>
            </a:r>
          </a:p>
        </p:txBody>
      </p:sp>
      <p:sp>
        <p:nvSpPr>
          <p:cNvPr id="3" name="Content Placeholder 2"/>
          <p:cNvSpPr>
            <a:spLocks noGrp="1"/>
          </p:cNvSpPr>
          <p:nvPr>
            <p:ph idx="1"/>
          </p:nvPr>
        </p:nvSpPr>
        <p:spPr>
          <a:xfrm>
            <a:off x="730527" y="4036142"/>
            <a:ext cx="4989444" cy="643790"/>
          </a:xfrm>
        </p:spPr>
        <p:txBody>
          <a:bodyPr/>
          <a:lstStyle/>
          <a:p>
            <a:r>
              <a:rPr lang="en-GB" dirty="0"/>
              <a:t>Anonymous self-invoking functions are best suited for one-off or initialization tasks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593681" y="1160546"/>
            <a:ext cx="2550698" cy="1477328"/>
          </a:xfrm>
          <a:prstGeom prst="rect">
            <a:avLst/>
          </a:prstGeom>
          <a:noFill/>
        </p:spPr>
        <p:txBody>
          <a:bodyPr wrap="none" rtlCol="0">
            <a:spAutoFit/>
          </a:bodyPr>
          <a:lstStyle/>
          <a:p>
            <a:r>
              <a:rPr lang="en-GB" dirty="0"/>
              <a:t>let someFunction2 = </a:t>
            </a:r>
            <a:r>
              <a:rPr lang="en-GB" dirty="0">
                <a:solidFill>
                  <a:srgbClr val="0070C0"/>
                </a:solidFill>
              </a:rPr>
              <a:t>(</a:t>
            </a:r>
            <a:r>
              <a:rPr lang="en-GB" dirty="0"/>
              <a:t> </a:t>
            </a:r>
          </a:p>
          <a:p>
            <a:r>
              <a:rPr lang="en-GB" dirty="0"/>
              <a:t>	</a:t>
            </a:r>
            <a:r>
              <a:rPr lang="en-GB" dirty="0">
                <a:solidFill>
                  <a:schemeClr val="tx1">
                    <a:lumMod val="60000"/>
                    <a:lumOff val="40000"/>
                  </a:schemeClr>
                </a:solidFill>
              </a:rPr>
              <a:t>function () </a:t>
            </a:r>
          </a:p>
          <a:p>
            <a:r>
              <a:rPr lang="en-GB" dirty="0">
                <a:solidFill>
                  <a:schemeClr val="tx1">
                    <a:lumMod val="60000"/>
                    <a:lumOff val="40000"/>
                  </a:schemeClr>
                </a:solidFill>
              </a:rPr>
              <a:t>	{  </a:t>
            </a:r>
            <a:br>
              <a:rPr lang="en-GB" dirty="0">
                <a:solidFill>
                  <a:schemeClr val="tx1">
                    <a:lumMod val="60000"/>
                    <a:lumOff val="40000"/>
                  </a:schemeClr>
                </a:solidFill>
              </a:rPr>
            </a:br>
            <a:r>
              <a:rPr lang="en-GB" dirty="0">
                <a:solidFill>
                  <a:schemeClr val="tx1">
                    <a:lumMod val="60000"/>
                    <a:lumOff val="40000"/>
                  </a:schemeClr>
                </a:solidFill>
              </a:rPr>
              <a:t>	      </a:t>
            </a:r>
            <a:r>
              <a:rPr lang="en-GB" dirty="0">
                <a:solidFill>
                  <a:schemeClr val="accent5">
                    <a:lumMod val="50000"/>
                  </a:schemeClr>
                </a:solidFill>
              </a:rPr>
              <a:t>return { };</a:t>
            </a:r>
          </a:p>
          <a:p>
            <a:r>
              <a:rPr lang="en-GB" dirty="0">
                <a:solidFill>
                  <a:schemeClr val="tx1">
                    <a:lumMod val="60000"/>
                    <a:lumOff val="40000"/>
                  </a:schemeClr>
                </a:solidFill>
              </a:rPr>
              <a:t>	}  </a:t>
            </a:r>
            <a:r>
              <a:rPr lang="en-GB" dirty="0">
                <a:solidFill>
                  <a:srgbClr val="0070C0"/>
                </a:solidFill>
              </a:rPr>
              <a:t>)</a:t>
            </a:r>
            <a:r>
              <a:rPr lang="en-GB" dirty="0"/>
              <a:t>   </a:t>
            </a:r>
            <a:r>
              <a:rPr lang="en-GB" dirty="0">
                <a:solidFill>
                  <a:srgbClr val="FF0000"/>
                </a:solidFill>
              </a:rPr>
              <a:t>()</a:t>
            </a:r>
            <a:r>
              <a:rPr lang="en-GB" dirty="0"/>
              <a:t>;</a:t>
            </a:r>
          </a:p>
        </p:txBody>
      </p:sp>
      <p:cxnSp>
        <p:nvCxnSpPr>
          <p:cNvPr id="7" name="Straight Arrow Connector 6"/>
          <p:cNvCxnSpPr/>
          <p:nvPr/>
        </p:nvCxnSpPr>
        <p:spPr bwMode="auto">
          <a:xfrm flipH="1" flipV="1">
            <a:off x="2186663" y="2445519"/>
            <a:ext cx="293569" cy="5678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2460982" y="3350292"/>
            <a:ext cx="1736373" cy="369332"/>
          </a:xfrm>
          <a:prstGeom prst="rect">
            <a:avLst/>
          </a:prstGeom>
          <a:noFill/>
        </p:spPr>
        <p:txBody>
          <a:bodyPr wrap="none" rtlCol="0">
            <a:spAutoFit/>
          </a:bodyPr>
          <a:lstStyle/>
          <a:p>
            <a:r>
              <a:rPr lang="en-GB" dirty="0"/>
              <a:t>Invoke function</a:t>
            </a:r>
          </a:p>
        </p:txBody>
      </p:sp>
      <p:sp>
        <p:nvSpPr>
          <p:cNvPr id="11" name="TextBox 10"/>
          <p:cNvSpPr txBox="1"/>
          <p:nvPr/>
        </p:nvSpPr>
        <p:spPr>
          <a:xfrm>
            <a:off x="3753729" y="2052463"/>
            <a:ext cx="1758465" cy="923330"/>
          </a:xfrm>
          <a:prstGeom prst="rect">
            <a:avLst/>
          </a:prstGeom>
          <a:noFill/>
        </p:spPr>
        <p:txBody>
          <a:bodyPr wrap="square" rtlCol="0">
            <a:spAutoFit/>
          </a:bodyPr>
          <a:lstStyle/>
          <a:p>
            <a:r>
              <a:rPr lang="en-GB" dirty="0"/>
              <a:t>Return JS object from function</a:t>
            </a:r>
          </a:p>
        </p:txBody>
      </p:sp>
      <p:cxnSp>
        <p:nvCxnSpPr>
          <p:cNvPr id="13" name="Straight Arrow Connector 12"/>
          <p:cNvCxnSpPr/>
          <p:nvPr/>
        </p:nvCxnSpPr>
        <p:spPr bwMode="auto">
          <a:xfrm flipH="1" flipV="1">
            <a:off x="2999997" y="2243387"/>
            <a:ext cx="664143" cy="1588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1051416" y="5090802"/>
            <a:ext cx="4347665" cy="1477328"/>
          </a:xfrm>
          <a:prstGeom prst="rect">
            <a:avLst/>
          </a:prstGeom>
          <a:noFill/>
        </p:spPr>
        <p:txBody>
          <a:bodyPr wrap="none" rtlCol="0">
            <a:spAutoFit/>
          </a:bodyPr>
          <a:lstStyle/>
          <a:p>
            <a:r>
              <a:rPr lang="en-GB" dirty="0"/>
              <a:t>(function ()</a:t>
            </a:r>
          </a:p>
          <a:p>
            <a:r>
              <a:rPr lang="en-GB" dirty="0"/>
              <a:t>{</a:t>
            </a:r>
          </a:p>
          <a:p>
            <a:r>
              <a:rPr lang="en-GB" dirty="0"/>
              <a:t>	</a:t>
            </a:r>
            <a:r>
              <a:rPr lang="en-GB" dirty="0">
                <a:sym typeface="Wingdings" panose="05000000000000000000" pitchFamily="2" charset="2"/>
              </a:rPr>
              <a:t></a:t>
            </a:r>
            <a:r>
              <a:rPr lang="en-GB" dirty="0"/>
              <a:t> code for “function” goes here</a:t>
            </a:r>
          </a:p>
          <a:p>
            <a:r>
              <a:rPr lang="en-GB" dirty="0"/>
              <a:t>})();</a:t>
            </a:r>
          </a:p>
          <a:p>
            <a:endParaRPr lang="en-GB" dirty="0"/>
          </a:p>
        </p:txBody>
      </p:sp>
      <p:sp>
        <p:nvSpPr>
          <p:cNvPr id="6" name="TextBox 5"/>
          <p:cNvSpPr txBox="1"/>
          <p:nvPr/>
        </p:nvSpPr>
        <p:spPr>
          <a:xfrm>
            <a:off x="6116575" y="998404"/>
            <a:ext cx="2862471" cy="3693319"/>
          </a:xfrm>
          <a:prstGeom prst="rect">
            <a:avLst/>
          </a:prstGeom>
          <a:noFill/>
          <a:ln w="12700">
            <a:solidFill>
              <a:schemeClr val="tx1"/>
            </a:solidFill>
            <a:prstDash val="dash"/>
          </a:ln>
        </p:spPr>
        <p:txBody>
          <a:bodyPr wrap="square" rtlCol="0">
            <a:spAutoFit/>
          </a:bodyPr>
          <a:lstStyle/>
          <a:p>
            <a:r>
              <a:rPr lang="en-GB" dirty="0"/>
              <a:t>jQuery does something similar to create the $ object i.e.</a:t>
            </a:r>
          </a:p>
          <a:p>
            <a:endParaRPr lang="en-GB" dirty="0"/>
          </a:p>
          <a:p>
            <a:r>
              <a:rPr lang="en-GB" dirty="0"/>
              <a:t>let </a:t>
            </a:r>
            <a:r>
              <a:rPr lang="en-GB" b="1" dirty="0"/>
              <a:t>$</a:t>
            </a:r>
            <a:r>
              <a:rPr lang="en-GB" dirty="0"/>
              <a:t> = (function()</a:t>
            </a:r>
            <a:br>
              <a:rPr lang="en-GB" dirty="0"/>
            </a:br>
            <a:r>
              <a:rPr lang="en-GB" dirty="0"/>
              <a:t>{</a:t>
            </a:r>
            <a:br>
              <a:rPr lang="en-GB" dirty="0"/>
            </a:br>
            <a:r>
              <a:rPr lang="en-GB" dirty="0"/>
              <a:t>      return { </a:t>
            </a:r>
            <a:br>
              <a:rPr lang="en-GB" dirty="0"/>
            </a:br>
            <a:r>
              <a:rPr lang="en-GB" dirty="0"/>
              <a:t>             ajax: function(x) {</a:t>
            </a:r>
            <a:br>
              <a:rPr lang="en-GB" dirty="0"/>
            </a:br>
            <a:r>
              <a:rPr lang="en-GB" dirty="0"/>
              <a:t>             } </a:t>
            </a:r>
            <a:br>
              <a:rPr lang="en-GB" dirty="0"/>
            </a:br>
            <a:r>
              <a:rPr lang="en-GB" dirty="0"/>
              <a:t>       };</a:t>
            </a:r>
          </a:p>
          <a:p>
            <a:r>
              <a:rPr lang="en-GB" dirty="0"/>
              <a:t>})();</a:t>
            </a:r>
            <a:br>
              <a:rPr lang="en-GB" dirty="0"/>
            </a:br>
            <a:br>
              <a:rPr lang="en-GB" dirty="0"/>
            </a:br>
            <a:r>
              <a:rPr lang="en-GB" b="1" dirty="0"/>
              <a:t>$</a:t>
            </a:r>
            <a:r>
              <a:rPr lang="en-GB" dirty="0"/>
              <a:t>.ajax(…….);</a:t>
            </a:r>
          </a:p>
        </p:txBody>
      </p:sp>
    </p:spTree>
    <p:extLst>
      <p:ext uri="{BB962C8B-B14F-4D97-AF65-F5344CB8AC3E}">
        <p14:creationId xmlns:p14="http://schemas.microsoft.com/office/powerpoint/2010/main" val="11761176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Lambda (Arrow) Functions?</a:t>
            </a:r>
          </a:p>
        </p:txBody>
      </p:sp>
      <p:sp>
        <p:nvSpPr>
          <p:cNvPr id="3" name="Content Placeholder 2"/>
          <p:cNvSpPr>
            <a:spLocks noGrp="1"/>
          </p:cNvSpPr>
          <p:nvPr>
            <p:ph idx="1"/>
          </p:nvPr>
        </p:nvSpPr>
        <p:spPr/>
        <p:txBody>
          <a:bodyPr/>
          <a:lstStyle/>
          <a:p>
            <a:r>
              <a:rPr lang="en-GB" dirty="0"/>
              <a:t>Lambda expressions are present in most of modern programming languages (Python, Ruby, Java...). </a:t>
            </a:r>
          </a:p>
          <a:p>
            <a:r>
              <a:rPr lang="en-GB" dirty="0"/>
              <a:t>They are simply expressions that create functions.</a:t>
            </a:r>
          </a:p>
          <a:p>
            <a:endParaRPr lang="en-GB" dirty="0"/>
          </a:p>
          <a:p>
            <a:r>
              <a:rPr lang="en-GB" dirty="0"/>
              <a:t>A lambda function is an anonymous function. </a:t>
            </a:r>
          </a:p>
          <a:p>
            <a:r>
              <a:rPr lang="en-GB" dirty="0"/>
              <a:t>By using lambda expressions, you can write local functions that can be passed as arguments or returned as the value of function calls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1402192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Functions</a:t>
            </a:r>
          </a:p>
        </p:txBody>
      </p:sp>
      <p:sp>
        <p:nvSpPr>
          <p:cNvPr id="3" name="Content Placeholder 2"/>
          <p:cNvSpPr>
            <a:spLocks noGrp="1"/>
          </p:cNvSpPr>
          <p:nvPr>
            <p:ph idx="1"/>
          </p:nvPr>
        </p:nvSpPr>
        <p:spPr>
          <a:xfrm>
            <a:off x="1047750" y="717082"/>
            <a:ext cx="7029450" cy="1732548"/>
          </a:xfrm>
        </p:spPr>
        <p:txBody>
          <a:bodyPr/>
          <a:lstStyle/>
          <a:p>
            <a:r>
              <a:rPr lang="en-GB" dirty="0"/>
              <a:t>Essentially this is alternative shorthand syntax for anonymous functions</a:t>
            </a:r>
          </a:p>
          <a:p>
            <a:r>
              <a:rPr lang="en-GB" dirty="0"/>
              <a:t>However, because of their brevity they are have now gained significant popularity</a:t>
            </a:r>
          </a:p>
          <a:p>
            <a:r>
              <a:rPr lang="en-GB" dirty="0"/>
              <a:t>Example: Remember we can assign an anonymous function to a variable and then call it</a:t>
            </a:r>
          </a:p>
          <a:p>
            <a:endParaRPr lang="en-GB" dirty="0"/>
          </a:p>
          <a:p>
            <a:endParaRPr lang="en-GB" dirty="0"/>
          </a:p>
          <a:p>
            <a:endParaRPr lang="en-GB" dirty="0"/>
          </a:p>
          <a:p>
            <a:endParaRPr lang="en-GB" dirty="0"/>
          </a:p>
          <a:p>
            <a:endParaRPr lang="en-GB" dirty="0"/>
          </a:p>
          <a:p>
            <a:endParaRPr lang="en-GB" dirty="0"/>
          </a:p>
          <a:p>
            <a:r>
              <a:rPr lang="en-GB" dirty="0"/>
              <a:t>As a lambda function we can write it like this:</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932527" y="2810577"/>
            <a:ext cx="5182894" cy="2031325"/>
          </a:xfrm>
          <a:prstGeom prst="rect">
            <a:avLst/>
          </a:prstGeom>
          <a:noFill/>
          <a:ln w="12700">
            <a:solidFill>
              <a:schemeClr val="tx1"/>
            </a:solidFill>
          </a:ln>
        </p:spPr>
        <p:txBody>
          <a:bodyPr wrap="none" rtlCol="0">
            <a:spAutoFit/>
          </a:bodyPr>
          <a:lstStyle/>
          <a:p>
            <a:r>
              <a:rPr lang="en-GB" dirty="0"/>
              <a:t>// Anonymous function assigned to variable "add"</a:t>
            </a:r>
          </a:p>
          <a:p>
            <a:r>
              <a:rPr lang="en-GB" dirty="0"/>
              <a:t>let add = function (a, b)</a:t>
            </a:r>
          </a:p>
          <a:p>
            <a:r>
              <a:rPr lang="en-GB" dirty="0"/>
              <a:t>{</a:t>
            </a:r>
          </a:p>
          <a:p>
            <a:r>
              <a:rPr lang="en-GB" dirty="0"/>
              <a:t>    return a + b;</a:t>
            </a:r>
          </a:p>
          <a:p>
            <a:r>
              <a:rPr lang="en-GB" dirty="0"/>
              <a:t>};</a:t>
            </a:r>
          </a:p>
          <a:p>
            <a:endParaRPr lang="en-GB" dirty="0"/>
          </a:p>
          <a:p>
            <a:r>
              <a:rPr lang="en-GB" dirty="0"/>
              <a:t>console.log("Result is " + add(2, 4));</a:t>
            </a:r>
          </a:p>
        </p:txBody>
      </p:sp>
      <p:sp>
        <p:nvSpPr>
          <p:cNvPr id="6" name="TextBox 5"/>
          <p:cNvSpPr txBox="1"/>
          <p:nvPr/>
        </p:nvSpPr>
        <p:spPr>
          <a:xfrm>
            <a:off x="1932527" y="5436670"/>
            <a:ext cx="3868367" cy="646331"/>
          </a:xfrm>
          <a:prstGeom prst="rect">
            <a:avLst/>
          </a:prstGeom>
          <a:noFill/>
          <a:ln w="12700">
            <a:solidFill>
              <a:schemeClr val="tx1"/>
            </a:solidFill>
          </a:ln>
        </p:spPr>
        <p:txBody>
          <a:bodyPr wrap="none" rtlCol="0">
            <a:spAutoFit/>
          </a:bodyPr>
          <a:lstStyle/>
          <a:p>
            <a:r>
              <a:rPr lang="en-GB" dirty="0"/>
              <a:t>add = (a, b) </a:t>
            </a:r>
            <a:r>
              <a:rPr lang="en-GB" b="1" dirty="0">
                <a:solidFill>
                  <a:srgbClr val="FF0000"/>
                </a:solidFill>
              </a:rPr>
              <a:t>=&gt;</a:t>
            </a:r>
            <a:r>
              <a:rPr lang="en-GB" dirty="0"/>
              <a:t> a + b;</a:t>
            </a:r>
          </a:p>
          <a:p>
            <a:r>
              <a:rPr lang="en-GB" dirty="0"/>
              <a:t>console.log("Result is " + add(6, 3));</a:t>
            </a:r>
          </a:p>
        </p:txBody>
      </p:sp>
    </p:spTree>
    <p:extLst>
      <p:ext uri="{BB962C8B-B14F-4D97-AF65-F5344CB8AC3E}">
        <p14:creationId xmlns:p14="http://schemas.microsoft.com/office/powerpoint/2010/main" val="1978730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a:xfrm>
            <a:off x="1047750" y="924025"/>
            <a:ext cx="7029450" cy="404262"/>
          </a:xfrm>
        </p:spPr>
        <p:txBody>
          <a:bodyPr/>
          <a:lstStyle/>
          <a:p>
            <a:r>
              <a:rPr lang="en-GB" dirty="0"/>
              <a:t>Examples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405289" y="1446262"/>
            <a:ext cx="5814412" cy="3693319"/>
          </a:xfrm>
          <a:prstGeom prst="rect">
            <a:avLst/>
          </a:prstGeom>
          <a:noFill/>
          <a:ln>
            <a:solidFill>
              <a:schemeClr val="tx1"/>
            </a:solidFill>
          </a:ln>
        </p:spPr>
        <p:txBody>
          <a:bodyPr wrap="none" rtlCol="0">
            <a:spAutoFit/>
          </a:bodyPr>
          <a:lstStyle/>
          <a:p>
            <a:r>
              <a:rPr lang="en-GB" dirty="0">
                <a:solidFill>
                  <a:schemeClr val="tx2">
                    <a:lumMod val="75000"/>
                  </a:schemeClr>
                </a:solidFill>
              </a:rPr>
              <a:t>// With two parameters (shown in two forms)</a:t>
            </a:r>
            <a:endParaRPr lang="en-GB" dirty="0"/>
          </a:p>
          <a:p>
            <a:r>
              <a:rPr lang="en-GB" dirty="0"/>
              <a:t>add = (a, b) =&gt; a + b;</a:t>
            </a:r>
          </a:p>
          <a:p>
            <a:r>
              <a:rPr lang="en-GB" dirty="0"/>
              <a:t>console.log("Result is " + add(6, 3));      </a:t>
            </a:r>
            <a:r>
              <a:rPr lang="en-GB" dirty="0">
                <a:solidFill>
                  <a:schemeClr val="tx2">
                    <a:lumMod val="75000"/>
                  </a:schemeClr>
                </a:solidFill>
              </a:rPr>
              <a:t>// result is 9</a:t>
            </a:r>
          </a:p>
          <a:p>
            <a:r>
              <a:rPr lang="en-GB" dirty="0"/>
              <a:t>add = (a, b) =&gt; { return a + b; };</a:t>
            </a:r>
          </a:p>
          <a:p>
            <a:r>
              <a:rPr lang="en-GB" dirty="0"/>
              <a:t>console.log("Result is " + add(6, 3));      </a:t>
            </a:r>
            <a:r>
              <a:rPr lang="en-GB" dirty="0">
                <a:solidFill>
                  <a:schemeClr val="tx2">
                    <a:lumMod val="75000"/>
                  </a:schemeClr>
                </a:solidFill>
              </a:rPr>
              <a:t>// result is 9</a:t>
            </a:r>
          </a:p>
          <a:p>
            <a:endParaRPr lang="en-GB" dirty="0"/>
          </a:p>
          <a:p>
            <a:r>
              <a:rPr lang="en-GB" dirty="0">
                <a:solidFill>
                  <a:schemeClr val="tx2">
                    <a:lumMod val="75000"/>
                  </a:schemeClr>
                </a:solidFill>
              </a:rPr>
              <a:t>// With one parameter the parentheses are not required</a:t>
            </a:r>
          </a:p>
          <a:p>
            <a:r>
              <a:rPr lang="en-GB" dirty="0"/>
              <a:t>add = a =&gt; a + 2;</a:t>
            </a:r>
          </a:p>
          <a:p>
            <a:r>
              <a:rPr lang="en-GB" dirty="0"/>
              <a:t>console.log("Result is " + add(3));         </a:t>
            </a:r>
            <a:r>
              <a:rPr lang="en-GB" dirty="0">
                <a:solidFill>
                  <a:schemeClr val="tx2">
                    <a:lumMod val="75000"/>
                  </a:schemeClr>
                </a:solidFill>
              </a:rPr>
              <a:t>// result is 5</a:t>
            </a:r>
          </a:p>
          <a:p>
            <a:endParaRPr lang="en-GB" dirty="0"/>
          </a:p>
          <a:p>
            <a:r>
              <a:rPr lang="en-GB" dirty="0">
                <a:solidFill>
                  <a:schemeClr val="tx2">
                    <a:lumMod val="75000"/>
                  </a:schemeClr>
                </a:solidFill>
              </a:rPr>
              <a:t>// Or without parameters</a:t>
            </a:r>
          </a:p>
          <a:p>
            <a:r>
              <a:rPr lang="en-GB" dirty="0"/>
              <a:t>add = () =&gt; { return 2 + 5; } </a:t>
            </a:r>
          </a:p>
          <a:p>
            <a:r>
              <a:rPr lang="en-GB" dirty="0"/>
              <a:t>console.log("Result is " + add());</a:t>
            </a:r>
          </a:p>
        </p:txBody>
      </p:sp>
    </p:spTree>
    <p:extLst>
      <p:ext uri="{BB962C8B-B14F-4D97-AF65-F5344CB8AC3E}">
        <p14:creationId xmlns:p14="http://schemas.microsoft.com/office/powerpoint/2010/main" val="37358749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a:t>
            </a:r>
          </a:p>
        </p:txBody>
      </p:sp>
      <p:sp>
        <p:nvSpPr>
          <p:cNvPr id="3" name="Content Placeholder 2"/>
          <p:cNvSpPr>
            <a:spLocks noGrp="1"/>
          </p:cNvSpPr>
          <p:nvPr>
            <p:ph idx="1"/>
          </p:nvPr>
        </p:nvSpPr>
        <p:spPr>
          <a:xfrm>
            <a:off x="1047750" y="844551"/>
            <a:ext cx="7029450" cy="475572"/>
          </a:xfrm>
        </p:spPr>
        <p:txBody>
          <a:bodyPr/>
          <a:lstStyle/>
          <a:p>
            <a:r>
              <a:rPr lang="en-GB" dirty="0"/>
              <a:t>Lambda functions are often passed as arguments to other functions</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334703" y="1629338"/>
            <a:ext cx="6742497" cy="3139321"/>
          </a:xfrm>
          <a:prstGeom prst="rect">
            <a:avLst/>
          </a:prstGeom>
          <a:noFill/>
          <a:ln>
            <a:solidFill>
              <a:schemeClr val="tx1"/>
            </a:solidFill>
          </a:ln>
        </p:spPr>
        <p:txBody>
          <a:bodyPr wrap="square" rtlCol="0">
            <a:spAutoFit/>
          </a:bodyPr>
          <a:lstStyle/>
          <a:p>
            <a:r>
              <a:rPr lang="en-GB" dirty="0">
                <a:solidFill>
                  <a:schemeClr val="tx2">
                    <a:lumMod val="75000"/>
                  </a:schemeClr>
                </a:solidFill>
              </a:rPr>
              <a:t>// The “output” argument should be anonymous function</a:t>
            </a:r>
          </a:p>
          <a:p>
            <a:r>
              <a:rPr lang="en-GB" dirty="0"/>
              <a:t>function Add(n1, n2, output)</a:t>
            </a:r>
            <a:br>
              <a:rPr lang="en-GB" dirty="0"/>
            </a:br>
            <a:r>
              <a:rPr lang="en-GB" dirty="0"/>
              <a:t>{</a:t>
            </a:r>
            <a:br>
              <a:rPr lang="en-GB" dirty="0"/>
            </a:br>
            <a:r>
              <a:rPr lang="en-GB" dirty="0"/>
              <a:t>     let result = n1 + n2;</a:t>
            </a:r>
          </a:p>
          <a:p>
            <a:r>
              <a:rPr lang="en-GB" dirty="0"/>
              <a:t>     output( result );         </a:t>
            </a:r>
            <a:r>
              <a:rPr lang="en-GB" dirty="0">
                <a:solidFill>
                  <a:schemeClr val="tx2">
                    <a:lumMod val="75000"/>
                  </a:schemeClr>
                </a:solidFill>
              </a:rPr>
              <a:t>// Call the anonymous function</a:t>
            </a:r>
            <a:br>
              <a:rPr lang="en-GB" dirty="0"/>
            </a:br>
            <a:r>
              <a:rPr lang="en-GB" dirty="0"/>
              <a:t>}</a:t>
            </a:r>
          </a:p>
          <a:p>
            <a:endParaRPr lang="en-GB" dirty="0"/>
          </a:p>
          <a:p>
            <a:r>
              <a:rPr lang="en-GB" dirty="0">
                <a:solidFill>
                  <a:schemeClr val="tx2">
                    <a:lumMod val="75000"/>
                  </a:schemeClr>
                </a:solidFill>
              </a:rPr>
              <a:t>// Call Add() function, with “output” argument set to anonymous </a:t>
            </a:r>
            <a:br>
              <a:rPr lang="en-GB" dirty="0">
                <a:solidFill>
                  <a:schemeClr val="tx2">
                    <a:lumMod val="75000"/>
                  </a:schemeClr>
                </a:solidFill>
              </a:rPr>
            </a:br>
            <a:r>
              <a:rPr lang="en-GB" dirty="0">
                <a:solidFill>
                  <a:schemeClr val="tx2">
                    <a:lumMod val="75000"/>
                  </a:schemeClr>
                </a:solidFill>
              </a:rPr>
              <a:t>// function</a:t>
            </a:r>
          </a:p>
          <a:p>
            <a:r>
              <a:rPr lang="en-GB" dirty="0"/>
              <a:t>Add(2, 3, </a:t>
            </a:r>
            <a:r>
              <a:rPr lang="en-GB" b="1" dirty="0"/>
              <a:t>(x) =&gt; { console.log(“Result is “ + x); }</a:t>
            </a:r>
            <a:r>
              <a:rPr lang="en-GB" dirty="0"/>
              <a:t> );</a:t>
            </a:r>
          </a:p>
          <a:p>
            <a:r>
              <a:rPr lang="en-GB" dirty="0"/>
              <a:t>Add(4, 5, </a:t>
            </a:r>
            <a:r>
              <a:rPr lang="en-GB" b="1" dirty="0"/>
              <a:t>p =&gt; console.log(“Result is “ + p) </a:t>
            </a:r>
            <a:r>
              <a:rPr lang="en-GB" dirty="0"/>
              <a:t> );</a:t>
            </a:r>
          </a:p>
        </p:txBody>
      </p:sp>
      <p:sp>
        <p:nvSpPr>
          <p:cNvPr id="6" name="TextBox 5"/>
          <p:cNvSpPr txBox="1"/>
          <p:nvPr/>
        </p:nvSpPr>
        <p:spPr>
          <a:xfrm>
            <a:off x="1334703" y="5077874"/>
            <a:ext cx="6914148" cy="1477328"/>
          </a:xfrm>
          <a:prstGeom prst="rect">
            <a:avLst/>
          </a:prstGeom>
          <a:noFill/>
        </p:spPr>
        <p:txBody>
          <a:bodyPr wrap="square" rtlCol="0">
            <a:spAutoFit/>
          </a:bodyPr>
          <a:lstStyle/>
          <a:p>
            <a:r>
              <a:rPr lang="en-GB" dirty="0"/>
              <a:t>Remember we can also write this using an explicit anonymous function:</a:t>
            </a:r>
            <a:br>
              <a:rPr lang="en-GB" dirty="0"/>
            </a:br>
            <a:r>
              <a:rPr lang="en-GB" dirty="0"/>
              <a:t>Add(2, 3, </a:t>
            </a:r>
            <a:r>
              <a:rPr lang="en-GB" b="1" dirty="0"/>
              <a:t>function(x) { </a:t>
            </a:r>
            <a:br>
              <a:rPr lang="en-GB" b="1" dirty="0"/>
            </a:br>
            <a:r>
              <a:rPr lang="en-GB" b="1" dirty="0"/>
              <a:t>      console.log(“Result is “ + x); </a:t>
            </a:r>
            <a:br>
              <a:rPr lang="en-GB" b="1" dirty="0"/>
            </a:br>
            <a:r>
              <a:rPr lang="en-GB" b="1" dirty="0"/>
              <a:t>}</a:t>
            </a:r>
            <a:r>
              <a:rPr lang="en-GB" dirty="0"/>
              <a:t> );</a:t>
            </a:r>
          </a:p>
        </p:txBody>
      </p:sp>
    </p:spTree>
    <p:extLst>
      <p:ext uri="{BB962C8B-B14F-4D97-AF65-F5344CB8AC3E}">
        <p14:creationId xmlns:p14="http://schemas.microsoft.com/office/powerpoint/2010/main" val="22747613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0BB87-F32D-0931-3B07-FCB599012226}"/>
              </a:ext>
            </a:extLst>
          </p:cNvPr>
          <p:cNvSpPr>
            <a:spLocks noGrp="1"/>
          </p:cNvSpPr>
          <p:nvPr>
            <p:ph type="title"/>
          </p:nvPr>
        </p:nvSpPr>
        <p:spPr/>
        <p:txBody>
          <a:bodyPr/>
          <a:lstStyle/>
          <a:p>
            <a:r>
              <a:rPr lang="en-GB" dirty="0"/>
              <a:t>Example: </a:t>
            </a:r>
            <a:r>
              <a:rPr lang="en-GB"/>
              <a:t>Map Function</a:t>
            </a:r>
            <a:endParaRPr lang="en-GB" dirty="0"/>
          </a:p>
        </p:txBody>
      </p:sp>
      <p:sp>
        <p:nvSpPr>
          <p:cNvPr id="3" name="Content Placeholder 2">
            <a:extLst>
              <a:ext uri="{FF2B5EF4-FFF2-40B4-BE49-F238E27FC236}">
                <a16:creationId xmlns:a16="http://schemas.microsoft.com/office/drawing/2014/main" id="{5C6F4F32-3162-0C32-9E54-D06E00936623}"/>
              </a:ext>
            </a:extLst>
          </p:cNvPr>
          <p:cNvSpPr>
            <a:spLocks noGrp="1"/>
          </p:cNvSpPr>
          <p:nvPr>
            <p:ph idx="1"/>
          </p:nvPr>
        </p:nvSpPr>
        <p:spPr>
          <a:xfrm>
            <a:off x="1047750" y="715411"/>
            <a:ext cx="7029450" cy="748577"/>
          </a:xfrm>
        </p:spPr>
        <p:txBody>
          <a:bodyPr/>
          <a:lstStyle/>
          <a:p>
            <a:r>
              <a:rPr lang="en-GB" dirty="0"/>
              <a:t>A </a:t>
            </a:r>
            <a:r>
              <a:rPr lang="en-GB" i="1" dirty="0"/>
              <a:t>map</a:t>
            </a:r>
            <a:r>
              <a:rPr lang="en-GB" dirty="0"/>
              <a:t> function creates a new array populated by a function called for every element of an existing array</a:t>
            </a:r>
          </a:p>
        </p:txBody>
      </p:sp>
      <p:sp>
        <p:nvSpPr>
          <p:cNvPr id="4" name="Footer Placeholder 3">
            <a:extLst>
              <a:ext uri="{FF2B5EF4-FFF2-40B4-BE49-F238E27FC236}">
                <a16:creationId xmlns:a16="http://schemas.microsoft.com/office/drawing/2014/main" id="{7BB7D010-C199-C36D-A19E-9A10066D53DA}"/>
              </a:ext>
            </a:extLst>
          </p:cNvPr>
          <p:cNvSpPr>
            <a:spLocks noGrp="1"/>
          </p:cNvSpPr>
          <p:nvPr>
            <p:ph type="ftr" sz="quarter" idx="10"/>
          </p:nvPr>
        </p:nvSpPr>
        <p:spPr/>
        <p:txBody>
          <a:bodyPr/>
          <a:lstStyle/>
          <a:p>
            <a:pPr>
              <a:defRPr/>
            </a:pPr>
            <a:r>
              <a:rPr lang="en-US" altLang="en-US"/>
              <a:t>WEB</a:t>
            </a:r>
            <a:endParaRPr lang="en-US" altLang="en-US" dirty="0"/>
          </a:p>
        </p:txBody>
      </p:sp>
      <p:sp>
        <p:nvSpPr>
          <p:cNvPr id="5" name="Content Placeholder 2">
            <a:extLst>
              <a:ext uri="{FF2B5EF4-FFF2-40B4-BE49-F238E27FC236}">
                <a16:creationId xmlns:a16="http://schemas.microsoft.com/office/drawing/2014/main" id="{C83E0043-FA63-1C9E-8B5C-663D387DCCA3}"/>
              </a:ext>
            </a:extLst>
          </p:cNvPr>
          <p:cNvSpPr txBox="1">
            <a:spLocks/>
          </p:cNvSpPr>
          <p:nvPr/>
        </p:nvSpPr>
        <p:spPr bwMode="auto">
          <a:xfrm>
            <a:off x="156349" y="1535057"/>
            <a:ext cx="4510408" cy="26247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a:t>let input = [1, 2, 3, 4];</a:t>
            </a:r>
          </a:p>
          <a:p>
            <a:pPr marL="0" indent="0">
              <a:buFont typeface="Monotype Sorts" pitchFamily="2" charset="2"/>
              <a:buNone/>
            </a:pPr>
            <a:r>
              <a:rPr lang="en-GB" dirty="0">
                <a:solidFill>
                  <a:schemeClr val="accent1">
                    <a:lumMod val="25000"/>
                  </a:schemeClr>
                </a:solidFill>
              </a:rPr>
              <a:t>// The </a:t>
            </a:r>
            <a:r>
              <a:rPr lang="en-GB" i="1" dirty="0" err="1">
                <a:solidFill>
                  <a:schemeClr val="accent1">
                    <a:lumMod val="25000"/>
                  </a:schemeClr>
                </a:solidFill>
              </a:rPr>
              <a:t>newArray</a:t>
            </a:r>
            <a:r>
              <a:rPr lang="en-GB" dirty="0">
                <a:solidFill>
                  <a:schemeClr val="accent1">
                    <a:lumMod val="25000"/>
                  </a:schemeClr>
                </a:solidFill>
              </a:rPr>
              <a:t> contains the</a:t>
            </a:r>
          </a:p>
          <a:p>
            <a:pPr marL="0" indent="0">
              <a:buFont typeface="Monotype Sorts" pitchFamily="2" charset="2"/>
              <a:buNone/>
            </a:pPr>
            <a:r>
              <a:rPr lang="en-GB" dirty="0">
                <a:solidFill>
                  <a:schemeClr val="accent1">
                    <a:lumMod val="25000"/>
                  </a:schemeClr>
                </a:solidFill>
              </a:rPr>
              <a:t>// values 2, 4, 6 and 8</a:t>
            </a:r>
          </a:p>
          <a:p>
            <a:pPr marL="0" indent="0">
              <a:buFont typeface="Monotype Sorts" pitchFamily="2" charset="2"/>
              <a:buNone/>
            </a:pPr>
            <a:r>
              <a:rPr lang="en-GB" dirty="0"/>
              <a:t>let </a:t>
            </a:r>
            <a:r>
              <a:rPr lang="en-GB" dirty="0" err="1"/>
              <a:t>newArray</a:t>
            </a:r>
            <a:r>
              <a:rPr lang="en-GB" dirty="0"/>
              <a:t> = </a:t>
            </a:r>
            <a:r>
              <a:rPr lang="en-GB" dirty="0" err="1"/>
              <a:t>input.map</a:t>
            </a:r>
            <a:r>
              <a:rPr lang="en-GB" dirty="0"/>
              <a:t>( function(x) {</a:t>
            </a:r>
          </a:p>
          <a:p>
            <a:pPr marL="0" indent="0">
              <a:buFont typeface="Monotype Sorts" pitchFamily="2" charset="2"/>
              <a:buNone/>
            </a:pPr>
            <a:r>
              <a:rPr lang="en-GB" dirty="0"/>
              <a:t>    return 2 * x;</a:t>
            </a:r>
          </a:p>
          <a:p>
            <a:pPr marL="0" indent="0">
              <a:buFont typeface="Monotype Sorts" pitchFamily="2" charset="2"/>
              <a:buNone/>
            </a:pPr>
            <a:r>
              <a:rPr lang="en-GB" dirty="0"/>
              <a:t>});</a:t>
            </a:r>
          </a:p>
          <a:p>
            <a:pPr marL="0" indent="0">
              <a:buFont typeface="Monotype Sorts" pitchFamily="2" charset="2"/>
              <a:buNone/>
            </a:pPr>
            <a:endParaRPr lang="en-GB" dirty="0"/>
          </a:p>
          <a:p>
            <a:pPr marL="0" indent="0">
              <a:buFont typeface="Monotype Sorts" pitchFamily="2" charset="2"/>
              <a:buNone/>
            </a:pPr>
            <a:r>
              <a:rPr lang="en-GB" dirty="0">
                <a:solidFill>
                  <a:schemeClr val="accent1">
                    <a:lumMod val="25000"/>
                  </a:schemeClr>
                </a:solidFill>
              </a:rPr>
              <a:t>// You can also use Lambda functions</a:t>
            </a:r>
          </a:p>
          <a:p>
            <a:pPr marL="0" indent="0">
              <a:buFont typeface="Monotype Sorts" pitchFamily="2" charset="2"/>
              <a:buNone/>
            </a:pPr>
            <a:r>
              <a:rPr lang="en-GB" dirty="0"/>
              <a:t>let </a:t>
            </a:r>
            <a:r>
              <a:rPr lang="en-GB" dirty="0" err="1"/>
              <a:t>newArray</a:t>
            </a:r>
            <a:r>
              <a:rPr lang="en-GB" dirty="0"/>
              <a:t> = </a:t>
            </a:r>
            <a:r>
              <a:rPr lang="en-GB" dirty="0" err="1"/>
              <a:t>input.map</a:t>
            </a:r>
            <a:r>
              <a:rPr lang="en-GB" dirty="0"/>
              <a:t>( x =&gt; 2 * x);</a:t>
            </a:r>
          </a:p>
          <a:p>
            <a:pPr marL="0" indent="0">
              <a:buFont typeface="Monotype Sorts" pitchFamily="2" charset="2"/>
              <a:buNone/>
            </a:pPr>
            <a:endParaRPr lang="en-GB" dirty="0"/>
          </a:p>
          <a:p>
            <a:pPr marL="0" indent="0">
              <a:buFont typeface="Monotype Sorts" pitchFamily="2" charset="2"/>
              <a:buNone/>
            </a:pPr>
            <a:endParaRPr lang="en-GB" dirty="0"/>
          </a:p>
        </p:txBody>
      </p:sp>
      <p:sp>
        <p:nvSpPr>
          <p:cNvPr id="6" name="Content Placeholder 2">
            <a:extLst>
              <a:ext uri="{FF2B5EF4-FFF2-40B4-BE49-F238E27FC236}">
                <a16:creationId xmlns:a16="http://schemas.microsoft.com/office/drawing/2014/main" id="{957841E2-4E70-BE92-B1AB-2F068FFA8E7D}"/>
              </a:ext>
            </a:extLst>
          </p:cNvPr>
          <p:cNvSpPr txBox="1">
            <a:spLocks/>
          </p:cNvSpPr>
          <p:nvPr/>
        </p:nvSpPr>
        <p:spPr bwMode="auto">
          <a:xfrm>
            <a:off x="4857060" y="1535056"/>
            <a:ext cx="3926866" cy="379026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sz="1800" dirty="0"/>
              <a:t>let a = [1, 2, 3, 4];</a:t>
            </a:r>
          </a:p>
          <a:p>
            <a:pPr marL="0" indent="0">
              <a:buFont typeface="Monotype Sorts" pitchFamily="2" charset="2"/>
              <a:buNone/>
            </a:pPr>
            <a:endParaRPr lang="en-GB" sz="1800" dirty="0"/>
          </a:p>
          <a:p>
            <a:pPr marL="0" indent="0">
              <a:buFont typeface="Monotype Sorts" pitchFamily="2" charset="2"/>
              <a:buNone/>
            </a:pPr>
            <a:r>
              <a:rPr lang="en-GB" sz="1800" dirty="0"/>
              <a:t>let b = </a:t>
            </a:r>
            <a:r>
              <a:rPr lang="en-GB" sz="1800" dirty="0" err="1"/>
              <a:t>input.map</a:t>
            </a:r>
            <a:r>
              <a:rPr lang="en-GB" sz="1800" dirty="0"/>
              <a:t>( (x) =&gt; {</a:t>
            </a:r>
          </a:p>
          <a:p>
            <a:pPr marL="0" indent="0">
              <a:buFont typeface="Monotype Sorts" pitchFamily="2" charset="2"/>
              <a:buNone/>
            </a:pPr>
            <a:r>
              <a:rPr lang="en-GB" sz="1800" dirty="0"/>
              <a:t>  return 2 * x;</a:t>
            </a:r>
          </a:p>
          <a:p>
            <a:pPr marL="0" indent="0">
              <a:buFont typeface="Monotype Sorts" pitchFamily="2" charset="2"/>
              <a:buNone/>
            </a:pPr>
            <a:r>
              <a:rPr lang="en-GB" sz="1800" dirty="0"/>
              <a:t>});</a:t>
            </a:r>
          </a:p>
          <a:p>
            <a:pPr marL="0" indent="0">
              <a:buFont typeface="Monotype Sorts" pitchFamily="2" charset="2"/>
              <a:buNone/>
            </a:pPr>
            <a:r>
              <a:rPr lang="en-GB" sz="1800" dirty="0"/>
              <a:t>let b = </a:t>
            </a:r>
            <a:r>
              <a:rPr lang="en-GB" sz="1800" dirty="0" err="1"/>
              <a:t>input.map</a:t>
            </a:r>
            <a:r>
              <a:rPr lang="en-GB" sz="1800" dirty="0"/>
              <a:t>((x, index) =&gt; {</a:t>
            </a:r>
          </a:p>
          <a:p>
            <a:pPr marL="0" indent="0">
              <a:buFont typeface="Monotype Sorts" pitchFamily="2" charset="2"/>
              <a:buNone/>
            </a:pPr>
            <a:r>
              <a:rPr lang="en-GB" sz="1800" dirty="0"/>
              <a:t>});</a:t>
            </a:r>
          </a:p>
          <a:p>
            <a:pPr marL="0" indent="0">
              <a:buFont typeface="Monotype Sorts" pitchFamily="2" charset="2"/>
              <a:buNone/>
            </a:pPr>
            <a:r>
              <a:rPr lang="en-GB" sz="1800" dirty="0"/>
              <a:t>let b = </a:t>
            </a:r>
            <a:r>
              <a:rPr lang="en-GB" sz="1800" dirty="0" err="1"/>
              <a:t>input.map</a:t>
            </a:r>
            <a:r>
              <a:rPr lang="en-GB" sz="1800" dirty="0"/>
              <a:t>((x, index, </a:t>
            </a:r>
            <a:r>
              <a:rPr lang="en-GB" sz="1800" dirty="0" err="1"/>
              <a:t>arr</a:t>
            </a:r>
            <a:r>
              <a:rPr lang="en-GB" sz="1800" dirty="0"/>
              <a:t>) =&gt; {</a:t>
            </a:r>
          </a:p>
          <a:p>
            <a:pPr marL="0" indent="0">
              <a:buFont typeface="Monotype Sorts" pitchFamily="2" charset="2"/>
              <a:buNone/>
            </a:pPr>
            <a:r>
              <a:rPr lang="en-GB" sz="1800" dirty="0"/>
              <a:t>});</a:t>
            </a:r>
          </a:p>
          <a:p>
            <a:pPr marL="0" indent="0">
              <a:buFont typeface="Monotype Sorts" pitchFamily="2" charset="2"/>
              <a:buNone/>
            </a:pPr>
            <a:r>
              <a:rPr lang="en-GB" sz="1800" dirty="0"/>
              <a:t>let b = </a:t>
            </a:r>
            <a:r>
              <a:rPr lang="en-GB" sz="1800" dirty="0" err="1"/>
              <a:t>input.map</a:t>
            </a:r>
            <a:r>
              <a:rPr lang="en-GB" sz="1800" dirty="0"/>
              <a:t>((x, index, </a:t>
            </a:r>
            <a:r>
              <a:rPr lang="en-GB" sz="1800" dirty="0" err="1"/>
              <a:t>arr</a:t>
            </a:r>
            <a:r>
              <a:rPr lang="en-GB" sz="1800" dirty="0"/>
              <a:t>) =&gt; {</a:t>
            </a:r>
          </a:p>
          <a:p>
            <a:pPr marL="0" indent="0">
              <a:buFont typeface="Monotype Sorts" pitchFamily="2" charset="2"/>
              <a:buNone/>
            </a:pPr>
            <a:r>
              <a:rPr lang="en-GB" sz="1800" dirty="0"/>
              <a:t>}, </a:t>
            </a:r>
            <a:r>
              <a:rPr lang="en-GB" sz="1800" dirty="0" err="1"/>
              <a:t>thisArg</a:t>
            </a:r>
            <a:r>
              <a:rPr lang="en-GB" sz="1800" dirty="0"/>
              <a:t>);</a:t>
            </a:r>
          </a:p>
          <a:p>
            <a:pPr marL="0" indent="0">
              <a:buFont typeface="Monotype Sorts" pitchFamily="2" charset="2"/>
              <a:buNone/>
            </a:pPr>
            <a:endParaRPr lang="en-GB" sz="1800" dirty="0"/>
          </a:p>
          <a:p>
            <a:pPr marL="0" indent="0">
              <a:buFont typeface="Monotype Sorts" pitchFamily="2" charset="2"/>
              <a:buNone/>
            </a:pPr>
            <a:endParaRPr lang="en-GB" dirty="0"/>
          </a:p>
          <a:p>
            <a:pPr marL="0" indent="0">
              <a:buFont typeface="Monotype Sorts" pitchFamily="2" charset="2"/>
              <a:buNone/>
            </a:pPr>
            <a:endParaRPr lang="en-GB" dirty="0"/>
          </a:p>
        </p:txBody>
      </p:sp>
      <p:sp>
        <p:nvSpPr>
          <p:cNvPr id="7" name="TextBox 6">
            <a:extLst>
              <a:ext uri="{FF2B5EF4-FFF2-40B4-BE49-F238E27FC236}">
                <a16:creationId xmlns:a16="http://schemas.microsoft.com/office/drawing/2014/main" id="{727DE89E-AC3C-F314-FC30-C9E55CFA5E8F}"/>
              </a:ext>
            </a:extLst>
          </p:cNvPr>
          <p:cNvSpPr txBox="1"/>
          <p:nvPr/>
        </p:nvSpPr>
        <p:spPr>
          <a:xfrm>
            <a:off x="1580159" y="5344101"/>
            <a:ext cx="7203767" cy="1200329"/>
          </a:xfrm>
          <a:prstGeom prst="rect">
            <a:avLst/>
          </a:prstGeom>
          <a:noFill/>
        </p:spPr>
        <p:txBody>
          <a:bodyPr wrap="none" rtlCol="0">
            <a:spAutoFit/>
          </a:bodyPr>
          <a:lstStyle/>
          <a:p>
            <a:r>
              <a:rPr lang="en-GB" b="1" dirty="0"/>
              <a:t>x</a:t>
            </a:r>
            <a:r>
              <a:rPr lang="en-GB" dirty="0"/>
              <a:t>: The current element being processed in the array.</a:t>
            </a:r>
          </a:p>
          <a:p>
            <a:r>
              <a:rPr lang="en-GB" b="1" dirty="0"/>
              <a:t>index</a:t>
            </a:r>
            <a:r>
              <a:rPr lang="en-GB" dirty="0"/>
              <a:t>: The index of the current element being processed in the array.</a:t>
            </a:r>
          </a:p>
          <a:p>
            <a:r>
              <a:rPr lang="en-GB" b="1" dirty="0"/>
              <a:t>array</a:t>
            </a:r>
            <a:r>
              <a:rPr lang="en-GB" dirty="0"/>
              <a:t>: The array map() was called upon.</a:t>
            </a:r>
          </a:p>
          <a:p>
            <a:r>
              <a:rPr lang="en-GB" b="1" dirty="0" err="1"/>
              <a:t>thisArg</a:t>
            </a:r>
            <a:r>
              <a:rPr lang="en-GB" dirty="0"/>
              <a:t>: A value to use as this when executing </a:t>
            </a:r>
            <a:r>
              <a:rPr lang="en-GB" dirty="0" err="1"/>
              <a:t>callbackFn</a:t>
            </a:r>
            <a:r>
              <a:rPr lang="en-GB" dirty="0"/>
              <a:t>. </a:t>
            </a:r>
          </a:p>
        </p:txBody>
      </p:sp>
    </p:spTree>
    <p:extLst>
      <p:ext uri="{BB962C8B-B14F-4D97-AF65-F5344CB8AC3E}">
        <p14:creationId xmlns:p14="http://schemas.microsoft.com/office/powerpoint/2010/main" val="16332962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Classes</a:t>
            </a:r>
          </a:p>
        </p:txBody>
      </p:sp>
      <p:sp>
        <p:nvSpPr>
          <p:cNvPr id="3" name="Content Placeholder 2"/>
          <p:cNvSpPr>
            <a:spLocks noGrp="1"/>
          </p:cNvSpPr>
          <p:nvPr>
            <p:ph idx="1"/>
          </p:nvPr>
        </p:nvSpPr>
        <p:spPr/>
        <p:txBody>
          <a:bodyPr/>
          <a:lstStyle/>
          <a:p>
            <a:r>
              <a:rPr lang="en-GB" dirty="0"/>
              <a:t>JavaScript classes, introduced in ECMAScript 2015, are primarily syntactical sugar over JavaScript's existing prototype-based inheritance. </a:t>
            </a:r>
          </a:p>
          <a:p>
            <a:r>
              <a:rPr lang="en-GB" dirty="0"/>
              <a:t>The class syntax </a:t>
            </a:r>
            <a:r>
              <a:rPr lang="en-GB" i="1" dirty="0"/>
              <a:t>does not</a:t>
            </a:r>
            <a:r>
              <a:rPr lang="en-GB" dirty="0"/>
              <a:t> introduce a new object-oriented inheritance model to JavaScript.</a:t>
            </a:r>
          </a:p>
          <a:p>
            <a:endParaRPr lang="en-GB" dirty="0"/>
          </a:p>
          <a:p>
            <a:r>
              <a:rPr lang="en-GB" dirty="0"/>
              <a:t>Use the Revealing Module Definition pattern </a:t>
            </a:r>
          </a:p>
          <a:p>
            <a:r>
              <a:rPr lang="en-GB" dirty="0"/>
              <a:t>Use </a:t>
            </a:r>
            <a:r>
              <a:rPr lang="en-GB" dirty="0" err="1"/>
              <a:t>TypeScript</a:t>
            </a:r>
            <a:r>
              <a:rPr lang="en-GB" dirty="0"/>
              <a:t> for full OOP support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3920270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1507" name="Rectangle 2"/>
          <p:cNvSpPr>
            <a:spLocks noGrp="1" noChangeArrowheads="1"/>
          </p:cNvSpPr>
          <p:nvPr>
            <p:ph type="title"/>
          </p:nvPr>
        </p:nvSpPr>
        <p:spPr/>
        <p:txBody>
          <a:bodyPr/>
          <a:lstStyle/>
          <a:p>
            <a:r>
              <a:rPr lang="en-US" altLang="en-US"/>
              <a:t>Includes</a:t>
            </a:r>
          </a:p>
        </p:txBody>
      </p:sp>
      <p:sp>
        <p:nvSpPr>
          <p:cNvPr id="21508" name="Rectangle 3"/>
          <p:cNvSpPr>
            <a:spLocks noGrp="1" noChangeArrowheads="1"/>
          </p:cNvSpPr>
          <p:nvPr>
            <p:ph type="body" idx="1"/>
          </p:nvPr>
        </p:nvSpPr>
        <p:spPr>
          <a:xfrm>
            <a:off x="971650" y="935053"/>
            <a:ext cx="7029450" cy="1221005"/>
          </a:xfrm>
        </p:spPr>
        <p:txBody>
          <a:bodyPr/>
          <a:lstStyle/>
          <a:p>
            <a:r>
              <a:rPr lang="en-US" altLang="en-US" dirty="0"/>
              <a:t>Common functions and procedures can be added to a separate file and included as required</a:t>
            </a:r>
          </a:p>
          <a:p>
            <a:r>
              <a:rPr lang="en-US" altLang="en-US" b="1" u="sng" dirty="0">
                <a:solidFill>
                  <a:srgbClr val="FF0000"/>
                </a:solidFill>
              </a:rPr>
              <a:t>We should always do this!!!</a:t>
            </a:r>
          </a:p>
        </p:txBody>
      </p:sp>
      <p:sp>
        <p:nvSpPr>
          <p:cNvPr id="21509" name="Text Box 4"/>
          <p:cNvSpPr txBox="1">
            <a:spLocks noChangeArrowheads="1"/>
          </p:cNvSpPr>
          <p:nvPr/>
        </p:nvSpPr>
        <p:spPr bwMode="auto">
          <a:xfrm>
            <a:off x="532382" y="2317867"/>
            <a:ext cx="8361362"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50000"/>
              </a:spcBef>
            </a:pPr>
            <a:r>
              <a:rPr lang="en-GB" altLang="en-US" i="1" dirty="0"/>
              <a:t>&lt;script </a:t>
            </a:r>
            <a:r>
              <a:rPr lang="en-GB" altLang="en-US" i="1" dirty="0" err="1"/>
              <a:t>src</a:t>
            </a:r>
            <a:r>
              <a:rPr lang="en-GB" altLang="en-US" i="1" dirty="0"/>
              <a:t>="common.js"&gt;&lt;/script&gt;</a:t>
            </a:r>
          </a:p>
          <a:p>
            <a:pPr algn="l">
              <a:spcBef>
                <a:spcPct val="50000"/>
              </a:spcBef>
            </a:pPr>
            <a:endParaRPr lang="en-GB" altLang="en-US" i="1" dirty="0"/>
          </a:p>
          <a:p>
            <a:pPr algn="l">
              <a:spcBef>
                <a:spcPct val="50000"/>
              </a:spcBef>
            </a:pPr>
            <a:r>
              <a:rPr lang="en-GB" altLang="en-US" u="sng" dirty="0"/>
              <a:t>common.js</a:t>
            </a:r>
          </a:p>
          <a:p>
            <a:pPr algn="l">
              <a:spcBef>
                <a:spcPct val="50000"/>
              </a:spcBef>
            </a:pPr>
            <a:r>
              <a:rPr lang="en-GB" altLang="en-US" i="1" dirty="0"/>
              <a:t>// Common functions used in many webpages</a:t>
            </a:r>
          </a:p>
          <a:p>
            <a:pPr algn="l">
              <a:spcBef>
                <a:spcPct val="50000"/>
              </a:spcBef>
            </a:pPr>
            <a:r>
              <a:rPr lang="en-GB" altLang="en-US" i="1" dirty="0"/>
              <a:t>//</a:t>
            </a:r>
          </a:p>
          <a:p>
            <a:pPr algn="l">
              <a:spcBef>
                <a:spcPct val="50000"/>
              </a:spcBef>
            </a:pPr>
            <a:r>
              <a:rPr lang="en-GB" altLang="en-US" i="1" dirty="0"/>
              <a:t>function </a:t>
            </a:r>
            <a:r>
              <a:rPr lang="en-GB" altLang="en-US" i="1" dirty="0" err="1"/>
              <a:t>commonFunc</a:t>
            </a:r>
            <a:r>
              <a:rPr lang="en-GB" altLang="en-US" i="1" dirty="0"/>
              <a:t>()</a:t>
            </a:r>
          </a:p>
          <a:p>
            <a:pPr algn="l">
              <a:spcBef>
                <a:spcPct val="50000"/>
              </a:spcBef>
            </a:pPr>
            <a:r>
              <a:rPr lang="en-GB" altLang="en-US" i="1" dirty="0"/>
              <a:t>{</a:t>
            </a:r>
          </a:p>
          <a:p>
            <a:pPr algn="l">
              <a:spcBef>
                <a:spcPct val="50000"/>
              </a:spcBef>
            </a:pPr>
            <a:r>
              <a:rPr lang="en-GB" altLang="en-US" i="1" dirty="0"/>
              <a:t>}</a:t>
            </a:r>
          </a:p>
          <a:p>
            <a:pPr algn="l">
              <a:spcBef>
                <a:spcPct val="50000"/>
              </a:spcBef>
            </a:pPr>
            <a:endParaRPr lang="en-GB" altLang="en-US" i="1" dirty="0"/>
          </a:p>
        </p:txBody>
      </p:sp>
      <p:sp>
        <p:nvSpPr>
          <p:cNvPr id="21510" name="TextBox 5"/>
          <p:cNvSpPr txBox="1">
            <a:spLocks noChangeArrowheads="1"/>
          </p:cNvSpPr>
          <p:nvPr/>
        </p:nvSpPr>
        <p:spPr bwMode="auto">
          <a:xfrm>
            <a:off x="6157913" y="3155950"/>
            <a:ext cx="288925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Tip: Don’t put line break between opening and closing &lt;script&gt; tags, the include might stop working if you do!!</a:t>
            </a:r>
          </a:p>
        </p:txBody>
      </p:sp>
    </p:spTree>
    <p:extLst>
      <p:ext uri="{BB962C8B-B14F-4D97-AF65-F5344CB8AC3E}">
        <p14:creationId xmlns:p14="http://schemas.microsoft.com/office/powerpoint/2010/main" val="39409339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5123" name="Rectangle 2"/>
          <p:cNvSpPr>
            <a:spLocks noGrp="1" noChangeArrowheads="1"/>
          </p:cNvSpPr>
          <p:nvPr>
            <p:ph type="title"/>
          </p:nvPr>
        </p:nvSpPr>
        <p:spPr/>
        <p:txBody>
          <a:bodyPr/>
          <a:lstStyle/>
          <a:p>
            <a:r>
              <a:rPr lang="en-US" altLang="en-US"/>
              <a:t>Document Object Model (DOM)</a:t>
            </a:r>
          </a:p>
        </p:txBody>
      </p:sp>
      <p:sp>
        <p:nvSpPr>
          <p:cNvPr id="5124" name="Rectangle 3"/>
          <p:cNvSpPr>
            <a:spLocks noGrp="1" noChangeArrowheads="1"/>
          </p:cNvSpPr>
          <p:nvPr>
            <p:ph type="body" idx="1"/>
          </p:nvPr>
        </p:nvSpPr>
        <p:spPr>
          <a:xfrm>
            <a:off x="962025" y="1695450"/>
            <a:ext cx="7029450" cy="4114800"/>
          </a:xfrm>
        </p:spPr>
        <p:txBody>
          <a:bodyPr/>
          <a:lstStyle/>
          <a:p>
            <a:r>
              <a:rPr lang="en-US" altLang="en-US"/>
              <a:t>DOM is an programming interface</a:t>
            </a:r>
          </a:p>
          <a:p>
            <a:r>
              <a:rPr lang="en-US" altLang="en-US"/>
              <a:t>Hierarchy of objects available within Browser and web page it displays</a:t>
            </a:r>
          </a:p>
          <a:p>
            <a:pPr lvl="1"/>
            <a:r>
              <a:rPr lang="en-US" altLang="en-US"/>
              <a:t>Window</a:t>
            </a:r>
          </a:p>
          <a:p>
            <a:pPr lvl="1"/>
            <a:r>
              <a:rPr lang="en-US" altLang="en-US"/>
              <a:t>Document</a:t>
            </a:r>
          </a:p>
          <a:p>
            <a:pPr lvl="1"/>
            <a:r>
              <a:rPr lang="en-US" altLang="en-US"/>
              <a:t>HTML tags</a:t>
            </a:r>
          </a:p>
          <a:p>
            <a:pPr lvl="1"/>
            <a:r>
              <a:rPr lang="en-US" altLang="en-US"/>
              <a:t>Plugins</a:t>
            </a:r>
          </a:p>
          <a:p>
            <a:pPr lvl="1"/>
            <a:r>
              <a:rPr lang="en-US" altLang="en-US"/>
              <a:t>ActiveX controls</a:t>
            </a:r>
          </a:p>
          <a:p>
            <a:endParaRPr lang="en-US" altLang="en-US"/>
          </a:p>
        </p:txBody>
      </p:sp>
    </p:spTree>
    <p:extLst>
      <p:ext uri="{BB962C8B-B14F-4D97-AF65-F5344CB8AC3E}">
        <p14:creationId xmlns:p14="http://schemas.microsoft.com/office/powerpoint/2010/main" val="36098637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7171" name="Rectangle 2"/>
          <p:cNvSpPr>
            <a:spLocks noGrp="1" noChangeArrowheads="1"/>
          </p:cNvSpPr>
          <p:nvPr>
            <p:ph type="title"/>
          </p:nvPr>
        </p:nvSpPr>
        <p:spPr/>
        <p:txBody>
          <a:bodyPr/>
          <a:lstStyle/>
          <a:p>
            <a:r>
              <a:rPr lang="en-US" altLang="en-US" dirty="0"/>
              <a:t>DOM</a:t>
            </a:r>
          </a:p>
        </p:txBody>
      </p:sp>
      <p:sp>
        <p:nvSpPr>
          <p:cNvPr id="7172" name="Rectangle 5"/>
          <p:cNvSpPr>
            <a:spLocks noChangeArrowheads="1"/>
          </p:cNvSpPr>
          <p:nvPr/>
        </p:nvSpPr>
        <p:spPr bwMode="auto">
          <a:xfrm>
            <a:off x="460375" y="3036888"/>
            <a:ext cx="1439863"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The Current</a:t>
            </a:r>
          </a:p>
          <a:p>
            <a:r>
              <a:rPr lang="en-GB" altLang="en-US" b="0"/>
              <a:t>Window</a:t>
            </a:r>
          </a:p>
        </p:txBody>
      </p:sp>
      <p:sp>
        <p:nvSpPr>
          <p:cNvPr id="7173" name="Rectangle 6"/>
          <p:cNvSpPr>
            <a:spLocks noChangeArrowheads="1"/>
          </p:cNvSpPr>
          <p:nvPr/>
        </p:nvSpPr>
        <p:spPr bwMode="auto">
          <a:xfrm>
            <a:off x="3006725" y="80010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window</a:t>
            </a:r>
          </a:p>
        </p:txBody>
      </p:sp>
      <p:sp>
        <p:nvSpPr>
          <p:cNvPr id="7174" name="Rectangle 7"/>
          <p:cNvSpPr>
            <a:spLocks noChangeArrowheads="1"/>
          </p:cNvSpPr>
          <p:nvPr/>
        </p:nvSpPr>
        <p:spPr bwMode="auto">
          <a:xfrm>
            <a:off x="2995613" y="1619250"/>
            <a:ext cx="1439862"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document</a:t>
            </a:r>
          </a:p>
        </p:txBody>
      </p:sp>
      <p:sp>
        <p:nvSpPr>
          <p:cNvPr id="7175" name="Rectangle 8"/>
          <p:cNvSpPr>
            <a:spLocks noChangeArrowheads="1"/>
          </p:cNvSpPr>
          <p:nvPr/>
        </p:nvSpPr>
        <p:spPr bwMode="auto">
          <a:xfrm>
            <a:off x="3017838" y="24717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navigator</a:t>
            </a:r>
          </a:p>
        </p:txBody>
      </p:sp>
      <p:sp>
        <p:nvSpPr>
          <p:cNvPr id="7176" name="Rectangle 9"/>
          <p:cNvSpPr>
            <a:spLocks noChangeArrowheads="1"/>
          </p:cNvSpPr>
          <p:nvPr/>
        </p:nvSpPr>
        <p:spPr bwMode="auto">
          <a:xfrm>
            <a:off x="3016250" y="329565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frames[]</a:t>
            </a:r>
          </a:p>
        </p:txBody>
      </p:sp>
      <p:sp>
        <p:nvSpPr>
          <p:cNvPr id="7177" name="Rectangle 10"/>
          <p:cNvSpPr>
            <a:spLocks noChangeArrowheads="1"/>
          </p:cNvSpPr>
          <p:nvPr/>
        </p:nvSpPr>
        <p:spPr bwMode="auto">
          <a:xfrm>
            <a:off x="3027363" y="41100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location</a:t>
            </a:r>
          </a:p>
        </p:txBody>
      </p:sp>
      <p:sp>
        <p:nvSpPr>
          <p:cNvPr id="7178" name="Rectangle 11"/>
          <p:cNvSpPr>
            <a:spLocks noChangeArrowheads="1"/>
          </p:cNvSpPr>
          <p:nvPr/>
        </p:nvSpPr>
        <p:spPr bwMode="auto">
          <a:xfrm>
            <a:off x="3005138" y="492918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history</a:t>
            </a:r>
          </a:p>
        </p:txBody>
      </p:sp>
      <p:sp>
        <p:nvSpPr>
          <p:cNvPr id="7179" name="Rectangle 12"/>
          <p:cNvSpPr>
            <a:spLocks noChangeArrowheads="1"/>
          </p:cNvSpPr>
          <p:nvPr/>
        </p:nvSpPr>
        <p:spPr bwMode="auto">
          <a:xfrm>
            <a:off x="3016250" y="573087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screen</a:t>
            </a:r>
          </a:p>
        </p:txBody>
      </p:sp>
      <p:sp>
        <p:nvSpPr>
          <p:cNvPr id="7180" name="Rectangle 13"/>
          <p:cNvSpPr>
            <a:spLocks noChangeArrowheads="1"/>
          </p:cNvSpPr>
          <p:nvPr/>
        </p:nvSpPr>
        <p:spPr bwMode="auto">
          <a:xfrm>
            <a:off x="5105400" y="777875"/>
            <a:ext cx="1439863"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forms[]</a:t>
            </a:r>
          </a:p>
        </p:txBody>
      </p:sp>
      <p:sp>
        <p:nvSpPr>
          <p:cNvPr id="7181" name="Rectangle 14"/>
          <p:cNvSpPr>
            <a:spLocks noChangeArrowheads="1"/>
          </p:cNvSpPr>
          <p:nvPr/>
        </p:nvSpPr>
        <p:spPr bwMode="auto">
          <a:xfrm>
            <a:off x="5094288" y="1597025"/>
            <a:ext cx="1439862"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anchors[]</a:t>
            </a:r>
          </a:p>
        </p:txBody>
      </p:sp>
      <p:sp>
        <p:nvSpPr>
          <p:cNvPr id="7182" name="Rectangle 15"/>
          <p:cNvSpPr>
            <a:spLocks noChangeArrowheads="1"/>
          </p:cNvSpPr>
          <p:nvPr/>
        </p:nvSpPr>
        <p:spPr bwMode="auto">
          <a:xfrm>
            <a:off x="5116513" y="24495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links[]</a:t>
            </a:r>
          </a:p>
        </p:txBody>
      </p:sp>
      <p:sp>
        <p:nvSpPr>
          <p:cNvPr id="7183" name="Rectangle 16"/>
          <p:cNvSpPr>
            <a:spLocks noChangeArrowheads="1"/>
          </p:cNvSpPr>
          <p:nvPr/>
        </p:nvSpPr>
        <p:spPr bwMode="auto">
          <a:xfrm>
            <a:off x="5114925" y="327342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images[]</a:t>
            </a:r>
          </a:p>
        </p:txBody>
      </p:sp>
      <p:sp>
        <p:nvSpPr>
          <p:cNvPr id="7184" name="Rectangle 17"/>
          <p:cNvSpPr>
            <a:spLocks noChangeArrowheads="1"/>
          </p:cNvSpPr>
          <p:nvPr/>
        </p:nvSpPr>
        <p:spPr bwMode="auto">
          <a:xfrm>
            <a:off x="5126038" y="40878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applets[]</a:t>
            </a:r>
          </a:p>
        </p:txBody>
      </p:sp>
      <p:sp>
        <p:nvSpPr>
          <p:cNvPr id="7185" name="Rectangle 18"/>
          <p:cNvSpPr>
            <a:spLocks noChangeArrowheads="1"/>
          </p:cNvSpPr>
          <p:nvPr/>
        </p:nvSpPr>
        <p:spPr bwMode="auto">
          <a:xfrm>
            <a:off x="5103813" y="490696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embeds[]</a:t>
            </a:r>
          </a:p>
        </p:txBody>
      </p:sp>
      <p:sp>
        <p:nvSpPr>
          <p:cNvPr id="7186" name="Rectangle 19"/>
          <p:cNvSpPr>
            <a:spLocks noChangeArrowheads="1"/>
          </p:cNvSpPr>
          <p:nvPr/>
        </p:nvSpPr>
        <p:spPr bwMode="auto">
          <a:xfrm>
            <a:off x="7172325" y="808038"/>
            <a:ext cx="1439863" cy="2262187"/>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elements[]</a:t>
            </a:r>
          </a:p>
          <a:p>
            <a:r>
              <a:rPr lang="en-GB" altLang="en-US" b="0"/>
              <a:t>-------------</a:t>
            </a:r>
          </a:p>
          <a:p>
            <a:r>
              <a:rPr lang="en-GB" altLang="en-US" b="0"/>
              <a:t>Button</a:t>
            </a:r>
          </a:p>
          <a:p>
            <a:r>
              <a:rPr lang="en-GB" altLang="en-US" b="0"/>
              <a:t>Checkbox</a:t>
            </a:r>
          </a:p>
          <a:p>
            <a:r>
              <a:rPr lang="en-GB" altLang="en-US" b="0"/>
              <a:t>Radio</a:t>
            </a:r>
          </a:p>
          <a:p>
            <a:r>
              <a:rPr lang="en-GB" altLang="en-US" b="0"/>
              <a:t>Select</a:t>
            </a:r>
          </a:p>
          <a:p>
            <a:r>
              <a:rPr lang="en-GB" altLang="en-US" b="0"/>
              <a:t>Text</a:t>
            </a:r>
          </a:p>
          <a:p>
            <a:r>
              <a:rPr lang="en-GB" altLang="en-US" b="0"/>
              <a:t>Textarea</a:t>
            </a:r>
          </a:p>
        </p:txBody>
      </p:sp>
      <p:sp>
        <p:nvSpPr>
          <p:cNvPr id="7187" name="Line 20"/>
          <p:cNvSpPr>
            <a:spLocks noChangeShapeType="1"/>
          </p:cNvSpPr>
          <p:nvPr/>
        </p:nvSpPr>
        <p:spPr bwMode="auto">
          <a:xfrm>
            <a:off x="2465388" y="1119188"/>
            <a:ext cx="0" cy="49831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8" name="Line 21"/>
          <p:cNvSpPr>
            <a:spLocks noChangeShapeType="1"/>
          </p:cNvSpPr>
          <p:nvPr/>
        </p:nvSpPr>
        <p:spPr bwMode="auto">
          <a:xfrm>
            <a:off x="1879600" y="3365500"/>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9" name="Line 22"/>
          <p:cNvSpPr>
            <a:spLocks noChangeShapeType="1"/>
          </p:cNvSpPr>
          <p:nvPr/>
        </p:nvSpPr>
        <p:spPr bwMode="auto">
          <a:xfrm>
            <a:off x="4759325" y="1079500"/>
            <a:ext cx="0" cy="422275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0" name="Line 24"/>
          <p:cNvSpPr>
            <a:spLocks noChangeShapeType="1"/>
          </p:cNvSpPr>
          <p:nvPr/>
        </p:nvSpPr>
        <p:spPr bwMode="auto">
          <a:xfrm>
            <a:off x="2463800" y="11080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1" name="Line 25"/>
          <p:cNvSpPr>
            <a:spLocks noChangeShapeType="1"/>
          </p:cNvSpPr>
          <p:nvPr/>
        </p:nvSpPr>
        <p:spPr bwMode="auto">
          <a:xfrm>
            <a:off x="2422525" y="19605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2" name="Line 26"/>
          <p:cNvSpPr>
            <a:spLocks noChangeShapeType="1"/>
          </p:cNvSpPr>
          <p:nvPr/>
        </p:nvSpPr>
        <p:spPr bwMode="auto">
          <a:xfrm>
            <a:off x="2432050" y="28241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3" name="Line 27"/>
          <p:cNvSpPr>
            <a:spLocks noChangeShapeType="1"/>
          </p:cNvSpPr>
          <p:nvPr/>
        </p:nvSpPr>
        <p:spPr bwMode="auto">
          <a:xfrm>
            <a:off x="2433638" y="36353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4" name="Line 28"/>
          <p:cNvSpPr>
            <a:spLocks noChangeShapeType="1"/>
          </p:cNvSpPr>
          <p:nvPr/>
        </p:nvSpPr>
        <p:spPr bwMode="auto">
          <a:xfrm>
            <a:off x="2432050" y="44465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5" name="Line 29"/>
          <p:cNvSpPr>
            <a:spLocks noChangeShapeType="1"/>
          </p:cNvSpPr>
          <p:nvPr/>
        </p:nvSpPr>
        <p:spPr bwMode="auto">
          <a:xfrm>
            <a:off x="2422525" y="52593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6" name="Line 30"/>
          <p:cNvSpPr>
            <a:spLocks noChangeShapeType="1"/>
          </p:cNvSpPr>
          <p:nvPr/>
        </p:nvSpPr>
        <p:spPr bwMode="auto">
          <a:xfrm>
            <a:off x="2463800" y="609123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7" name="Line 31"/>
          <p:cNvSpPr>
            <a:spLocks noChangeShapeType="1"/>
          </p:cNvSpPr>
          <p:nvPr/>
        </p:nvSpPr>
        <p:spPr bwMode="auto">
          <a:xfrm>
            <a:off x="4411663" y="1981200"/>
            <a:ext cx="339725"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8" name="Line 32"/>
          <p:cNvSpPr>
            <a:spLocks noChangeShapeType="1"/>
          </p:cNvSpPr>
          <p:nvPr/>
        </p:nvSpPr>
        <p:spPr bwMode="auto">
          <a:xfrm>
            <a:off x="4765675" y="1076325"/>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9" name="Line 33"/>
          <p:cNvSpPr>
            <a:spLocks noChangeShapeType="1"/>
          </p:cNvSpPr>
          <p:nvPr/>
        </p:nvSpPr>
        <p:spPr bwMode="auto">
          <a:xfrm>
            <a:off x="4795838" y="1936750"/>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0" name="Line 34"/>
          <p:cNvSpPr>
            <a:spLocks noChangeShapeType="1"/>
          </p:cNvSpPr>
          <p:nvPr/>
        </p:nvSpPr>
        <p:spPr bwMode="auto">
          <a:xfrm>
            <a:off x="4779963" y="28098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1" name="Line 35"/>
          <p:cNvSpPr>
            <a:spLocks noChangeShapeType="1"/>
          </p:cNvSpPr>
          <p:nvPr/>
        </p:nvSpPr>
        <p:spPr bwMode="auto">
          <a:xfrm>
            <a:off x="4767263" y="36226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2" name="Line 36"/>
          <p:cNvSpPr>
            <a:spLocks noChangeShapeType="1"/>
          </p:cNvSpPr>
          <p:nvPr/>
        </p:nvSpPr>
        <p:spPr bwMode="auto">
          <a:xfrm>
            <a:off x="4805363" y="4433888"/>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3" name="Line 37"/>
          <p:cNvSpPr>
            <a:spLocks noChangeShapeType="1"/>
          </p:cNvSpPr>
          <p:nvPr/>
        </p:nvSpPr>
        <p:spPr bwMode="auto">
          <a:xfrm>
            <a:off x="4778375" y="5265738"/>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4" name="Line 38"/>
          <p:cNvSpPr>
            <a:spLocks noChangeShapeType="1"/>
          </p:cNvSpPr>
          <p:nvPr/>
        </p:nvSpPr>
        <p:spPr bwMode="auto">
          <a:xfrm>
            <a:off x="6540500" y="1104900"/>
            <a:ext cx="628650"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11940023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8195" name="Rectangle 2"/>
          <p:cNvSpPr>
            <a:spLocks noGrp="1" noChangeArrowheads="1"/>
          </p:cNvSpPr>
          <p:nvPr>
            <p:ph type="title"/>
          </p:nvPr>
        </p:nvSpPr>
        <p:spPr/>
        <p:txBody>
          <a:bodyPr/>
          <a:lstStyle/>
          <a:p>
            <a:r>
              <a:rPr lang="en-US" altLang="en-US"/>
              <a:t>Using the DOM</a:t>
            </a:r>
          </a:p>
        </p:txBody>
      </p:sp>
      <p:sp>
        <p:nvSpPr>
          <p:cNvPr id="8196" name="Rectangle 3"/>
          <p:cNvSpPr>
            <a:spLocks noGrp="1" noChangeArrowheads="1"/>
          </p:cNvSpPr>
          <p:nvPr>
            <p:ph type="body" idx="1"/>
          </p:nvPr>
        </p:nvSpPr>
        <p:spPr>
          <a:xfrm>
            <a:off x="962025" y="1695450"/>
            <a:ext cx="7029450" cy="4114800"/>
          </a:xfrm>
        </p:spPr>
        <p:txBody>
          <a:bodyPr/>
          <a:lstStyle/>
          <a:p>
            <a:r>
              <a:rPr lang="en-US" altLang="en-US" dirty="0"/>
              <a:t>Hierarchical structure</a:t>
            </a:r>
          </a:p>
          <a:p>
            <a:pPr>
              <a:buFont typeface="Monotype Sorts" pitchFamily="2" charset="2"/>
              <a:buNone/>
            </a:pPr>
            <a:r>
              <a:rPr lang="en-US" altLang="en-US" b="1" i="1" dirty="0" err="1">
                <a:solidFill>
                  <a:srgbClr val="FF3300"/>
                </a:solidFill>
              </a:rPr>
              <a:t>window.document</a:t>
            </a:r>
            <a:r>
              <a:rPr lang="en-US" altLang="en-US" b="1" i="1" dirty="0" err="1"/>
              <a:t>.write</a:t>
            </a:r>
            <a:r>
              <a:rPr lang="en-US" altLang="en-US" b="1" i="1" dirty="0"/>
              <a:t>(“Hello World”);</a:t>
            </a:r>
          </a:p>
          <a:p>
            <a:pPr>
              <a:buFont typeface="Monotype Sorts" pitchFamily="2" charset="2"/>
              <a:buNone/>
            </a:pPr>
            <a:endParaRPr lang="en-US" altLang="en-US" b="1" i="1" dirty="0"/>
          </a:p>
          <a:p>
            <a:r>
              <a:rPr lang="en-US" altLang="en-US" dirty="0"/>
              <a:t>Since the </a:t>
            </a:r>
            <a:r>
              <a:rPr lang="en-US" altLang="en-US" b="1" u="sng" dirty="0">
                <a:solidFill>
                  <a:srgbClr val="0070C0"/>
                </a:solidFill>
              </a:rPr>
              <a:t>window object is the global object </a:t>
            </a:r>
            <a:r>
              <a:rPr lang="en-US" altLang="en-US" dirty="0"/>
              <a:t>so we don’t have to explicitly refer to it.</a:t>
            </a:r>
          </a:p>
          <a:p>
            <a:pPr>
              <a:buFont typeface="Monotype Sorts" pitchFamily="2" charset="2"/>
              <a:buNone/>
            </a:pPr>
            <a:r>
              <a:rPr lang="en-US" altLang="en-US" b="1" i="1" dirty="0" err="1"/>
              <a:t>document.write</a:t>
            </a:r>
            <a:r>
              <a:rPr lang="en-US" altLang="en-US" b="1" i="1" dirty="0"/>
              <a:t>(“Hello World”);</a:t>
            </a:r>
          </a:p>
          <a:p>
            <a:endParaRPr lang="en-US" altLang="en-US" b="1" i="1" dirty="0"/>
          </a:p>
          <a:p>
            <a:r>
              <a:rPr lang="en-US" altLang="en-US" dirty="0"/>
              <a:t>Although for clarity sometimes its good programming practice to still include the window object even though its not necessary</a:t>
            </a:r>
          </a:p>
          <a:p>
            <a:pPr>
              <a:buFont typeface="Monotype Sorts" pitchFamily="2" charset="2"/>
              <a:buNone/>
            </a:pPr>
            <a:r>
              <a:rPr lang="en-US" altLang="en-US" b="1" i="1" dirty="0" err="1"/>
              <a:t>window.parent</a:t>
            </a:r>
            <a:endParaRPr lang="en-US" altLang="en-US" b="1" i="1" dirty="0"/>
          </a:p>
          <a:p>
            <a:endParaRPr lang="en-US" altLang="en-US" b="1" i="1" dirty="0"/>
          </a:p>
        </p:txBody>
      </p:sp>
      <p:sp>
        <p:nvSpPr>
          <p:cNvPr id="2" name="TextBox 1"/>
          <p:cNvSpPr txBox="1"/>
          <p:nvPr/>
        </p:nvSpPr>
        <p:spPr>
          <a:xfrm>
            <a:off x="6906126" y="1233785"/>
            <a:ext cx="1458274" cy="923330"/>
          </a:xfrm>
          <a:prstGeom prst="rect">
            <a:avLst/>
          </a:prstGeom>
          <a:noFill/>
        </p:spPr>
        <p:txBody>
          <a:bodyPr wrap="square" rtlCol="0">
            <a:spAutoFit/>
          </a:bodyPr>
          <a:lstStyle/>
          <a:p>
            <a:r>
              <a:rPr lang="en-GB" dirty="0"/>
              <a:t>Bit like a main function</a:t>
            </a:r>
          </a:p>
        </p:txBody>
      </p:sp>
      <p:cxnSp>
        <p:nvCxnSpPr>
          <p:cNvPr id="4" name="Straight Arrow Connector 3"/>
          <p:cNvCxnSpPr/>
          <p:nvPr/>
        </p:nvCxnSpPr>
        <p:spPr bwMode="auto">
          <a:xfrm flipH="1">
            <a:off x="5794408" y="2112745"/>
            <a:ext cx="986590" cy="7363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313450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9219" name="Rectangle 2"/>
          <p:cNvSpPr>
            <a:spLocks noGrp="1" noChangeArrowheads="1"/>
          </p:cNvSpPr>
          <p:nvPr>
            <p:ph type="title"/>
          </p:nvPr>
        </p:nvSpPr>
        <p:spPr/>
        <p:txBody>
          <a:bodyPr/>
          <a:lstStyle/>
          <a:p>
            <a:r>
              <a:rPr lang="en-US" altLang="en-US"/>
              <a:t>Using the DOM (Cont)</a:t>
            </a:r>
          </a:p>
        </p:txBody>
      </p:sp>
      <p:sp>
        <p:nvSpPr>
          <p:cNvPr id="9220" name="Rectangle 4"/>
          <p:cNvSpPr>
            <a:spLocks noGrp="1" noChangeArrowheads="1"/>
          </p:cNvSpPr>
          <p:nvPr>
            <p:ph type="body" idx="1"/>
          </p:nvPr>
        </p:nvSpPr>
        <p:spPr>
          <a:xfrm>
            <a:off x="1047750" y="1724025"/>
            <a:ext cx="7029450" cy="2198270"/>
          </a:xfrm>
        </p:spPr>
        <p:txBody>
          <a:bodyPr/>
          <a:lstStyle/>
          <a:p>
            <a:pPr>
              <a:buFont typeface="Monotype Sorts" pitchFamily="2" charset="2"/>
              <a:buNone/>
            </a:pPr>
            <a:r>
              <a:rPr lang="en-GB" altLang="en-US" dirty="0"/>
              <a:t>let output = “”;</a:t>
            </a:r>
          </a:p>
          <a:p>
            <a:pPr>
              <a:buFont typeface="Monotype Sorts" pitchFamily="2" charset="2"/>
              <a:buNone/>
            </a:pPr>
            <a:endParaRPr lang="en-GB" altLang="en-US" dirty="0"/>
          </a:p>
          <a:p>
            <a:pPr>
              <a:buFont typeface="Monotype Sorts" pitchFamily="2" charset="2"/>
              <a:buNone/>
            </a:pPr>
            <a:r>
              <a:rPr lang="en-GB" altLang="en-US" dirty="0"/>
              <a:t>function </a:t>
            </a:r>
            <a:r>
              <a:rPr lang="en-GB" altLang="en-US" dirty="0" err="1"/>
              <a:t>DisplayLine</a:t>
            </a:r>
            <a:r>
              <a:rPr lang="en-GB" altLang="en-US" dirty="0"/>
              <a:t>(text)</a:t>
            </a:r>
          </a:p>
          <a:p>
            <a:pPr>
              <a:buFont typeface="Monotype Sorts" pitchFamily="2" charset="2"/>
              <a:buNone/>
            </a:pPr>
            <a:r>
              <a:rPr lang="en-GB" altLang="en-US" dirty="0"/>
              <a:t>{</a:t>
            </a:r>
          </a:p>
          <a:p>
            <a:pPr>
              <a:buFont typeface="Monotype Sorts" pitchFamily="2" charset="2"/>
              <a:buNone/>
            </a:pPr>
            <a:r>
              <a:rPr lang="en-GB" altLang="en-US" dirty="0"/>
              <a:t>    output += text + “&lt;</a:t>
            </a:r>
            <a:r>
              <a:rPr lang="en-GB" altLang="en-US" dirty="0" err="1"/>
              <a:t>br</a:t>
            </a:r>
            <a:r>
              <a:rPr lang="en-GB" altLang="en-US" dirty="0"/>
              <a:t>/&gt;”;</a:t>
            </a:r>
            <a:br>
              <a:rPr lang="en-GB" altLang="en-US" dirty="0"/>
            </a:br>
            <a:r>
              <a:rPr lang="en-GB" altLang="en-US" b="1" dirty="0" err="1"/>
              <a:t>document.write</a:t>
            </a:r>
            <a:r>
              <a:rPr lang="en-GB" altLang="en-US" b="1" dirty="0"/>
              <a:t>(output);</a:t>
            </a:r>
          </a:p>
          <a:p>
            <a:pPr>
              <a:buFont typeface="Monotype Sorts" pitchFamily="2" charset="2"/>
              <a:buNone/>
            </a:pPr>
            <a:r>
              <a:rPr lang="en-GB" altLang="en-US" dirty="0"/>
              <a:t>}</a:t>
            </a:r>
          </a:p>
          <a:p>
            <a:pPr>
              <a:buFont typeface="Monotype Sorts" pitchFamily="2" charset="2"/>
              <a:buNone/>
            </a:pPr>
            <a:endParaRPr lang="en-GB" altLang="en-US" dirty="0"/>
          </a:p>
          <a:p>
            <a:pPr>
              <a:buFont typeface="Monotype Sorts" pitchFamily="2" charset="2"/>
              <a:buNone/>
            </a:pPr>
            <a:r>
              <a:rPr lang="en-GB" altLang="en-US" dirty="0"/>
              <a:t>Usage:</a:t>
            </a:r>
          </a:p>
          <a:p>
            <a:pPr>
              <a:buFont typeface="Monotype Sorts" pitchFamily="2" charset="2"/>
              <a:buNone/>
            </a:pPr>
            <a:r>
              <a:rPr lang="en-GB" altLang="en-US" dirty="0" err="1"/>
              <a:t>DisplayLine</a:t>
            </a:r>
            <a:r>
              <a:rPr lang="en-GB" altLang="en-US" dirty="0"/>
              <a:t>(“Hello World”);</a:t>
            </a:r>
          </a:p>
          <a:p>
            <a:pPr>
              <a:buNone/>
            </a:pPr>
            <a:r>
              <a:rPr lang="en-GB" altLang="en-US" dirty="0" err="1"/>
              <a:t>DisplayLine</a:t>
            </a:r>
            <a:r>
              <a:rPr lang="en-GB" altLang="en-US" dirty="0"/>
              <a:t>(“Hello Again”);</a:t>
            </a:r>
          </a:p>
          <a:p>
            <a:pPr>
              <a:buNone/>
            </a:pPr>
            <a:r>
              <a:rPr lang="en-GB" altLang="en-US" dirty="0" err="1"/>
              <a:t>DisplayLine</a:t>
            </a:r>
            <a:r>
              <a:rPr lang="en-GB" altLang="en-US" dirty="0"/>
              <a:t>(“Goodbye”);</a:t>
            </a:r>
          </a:p>
          <a:p>
            <a:pPr>
              <a:buFont typeface="Monotype Sorts" pitchFamily="2" charset="2"/>
              <a:buNone/>
            </a:pPr>
            <a:endParaRPr lang="en-GB" altLang="en-US" dirty="0"/>
          </a:p>
          <a:p>
            <a:pPr>
              <a:buFont typeface="Monotype Sorts" pitchFamily="2" charset="2"/>
              <a:buNone/>
            </a:pPr>
            <a:endParaRPr lang="en-GB" altLang="en-US" dirty="0"/>
          </a:p>
        </p:txBody>
      </p:sp>
      <p:sp>
        <p:nvSpPr>
          <p:cNvPr id="4" name="TextBox 3"/>
          <p:cNvSpPr txBox="1"/>
          <p:nvPr/>
        </p:nvSpPr>
        <p:spPr>
          <a:xfrm>
            <a:off x="6054291" y="4822257"/>
            <a:ext cx="2387065" cy="923330"/>
          </a:xfrm>
          <a:prstGeom prst="rect">
            <a:avLst/>
          </a:prstGeom>
          <a:solidFill>
            <a:srgbClr val="000000"/>
          </a:solidFill>
        </p:spPr>
        <p:txBody>
          <a:bodyPr wrap="square" rtlCol="0">
            <a:spAutoFit/>
          </a:bodyPr>
          <a:lstStyle/>
          <a:p>
            <a:r>
              <a:rPr lang="en-GB" dirty="0">
                <a:solidFill>
                  <a:schemeClr val="bg1"/>
                </a:solidFill>
              </a:rPr>
              <a:t>Hello World</a:t>
            </a:r>
          </a:p>
          <a:p>
            <a:r>
              <a:rPr lang="en-GB" dirty="0">
                <a:solidFill>
                  <a:schemeClr val="bg1"/>
                </a:solidFill>
              </a:rPr>
              <a:t>Hello Again</a:t>
            </a:r>
          </a:p>
          <a:p>
            <a:r>
              <a:rPr lang="en-GB" dirty="0">
                <a:solidFill>
                  <a:schemeClr val="bg1"/>
                </a:solidFill>
              </a:rPr>
              <a:t>Goodbye</a:t>
            </a:r>
          </a:p>
        </p:txBody>
      </p:sp>
      <p:sp>
        <p:nvSpPr>
          <p:cNvPr id="5" name="TextBox 4"/>
          <p:cNvSpPr txBox="1"/>
          <p:nvPr/>
        </p:nvSpPr>
        <p:spPr>
          <a:xfrm>
            <a:off x="6054291" y="4452925"/>
            <a:ext cx="889987" cy="369332"/>
          </a:xfrm>
          <a:prstGeom prst="rect">
            <a:avLst/>
          </a:prstGeom>
          <a:noFill/>
        </p:spPr>
        <p:txBody>
          <a:bodyPr wrap="none" rtlCol="0">
            <a:spAutoFit/>
          </a:bodyPr>
          <a:lstStyle/>
          <a:p>
            <a:r>
              <a:rPr lang="en-GB" b="1" dirty="0"/>
              <a:t>Result</a:t>
            </a:r>
          </a:p>
        </p:txBody>
      </p:sp>
    </p:spTree>
    <p:extLst>
      <p:ext uri="{BB962C8B-B14F-4D97-AF65-F5344CB8AC3E}">
        <p14:creationId xmlns:p14="http://schemas.microsoft.com/office/powerpoint/2010/main" val="30426463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t>WEBDB</a:t>
            </a:r>
          </a:p>
        </p:txBody>
      </p:sp>
      <p:sp>
        <p:nvSpPr>
          <p:cNvPr id="10243" name="Rectangle 2"/>
          <p:cNvSpPr>
            <a:spLocks noGrp="1" noChangeArrowheads="1"/>
          </p:cNvSpPr>
          <p:nvPr>
            <p:ph type="title"/>
          </p:nvPr>
        </p:nvSpPr>
        <p:spPr/>
        <p:txBody>
          <a:bodyPr/>
          <a:lstStyle/>
          <a:p>
            <a:r>
              <a:rPr lang="en-US" altLang="en-US"/>
              <a:t>document.forms[ ]</a:t>
            </a:r>
          </a:p>
        </p:txBody>
      </p:sp>
      <p:sp>
        <p:nvSpPr>
          <p:cNvPr id="10244" name="Rectangle 3"/>
          <p:cNvSpPr>
            <a:spLocks noGrp="1" noChangeArrowheads="1"/>
          </p:cNvSpPr>
          <p:nvPr>
            <p:ph type="body" idx="1"/>
          </p:nvPr>
        </p:nvSpPr>
        <p:spPr>
          <a:xfrm>
            <a:off x="962025" y="899962"/>
            <a:ext cx="7029450" cy="4910288"/>
          </a:xfrm>
        </p:spPr>
        <p:txBody>
          <a:bodyPr/>
          <a:lstStyle/>
          <a:p>
            <a:pPr>
              <a:lnSpc>
                <a:spcPct val="90000"/>
              </a:lnSpc>
            </a:pPr>
            <a:r>
              <a:rPr lang="en-US" altLang="en-US" sz="1800" dirty="0"/>
              <a:t>Contains all the forms on the web page.</a:t>
            </a:r>
          </a:p>
          <a:p>
            <a:pPr lvl="1">
              <a:lnSpc>
                <a:spcPct val="90000"/>
              </a:lnSpc>
            </a:pPr>
            <a:r>
              <a:rPr lang="en-US" altLang="en-US" sz="1600" dirty="0"/>
              <a:t>JavaScript – associative array</a:t>
            </a:r>
          </a:p>
          <a:p>
            <a:pPr lvl="1">
              <a:lnSpc>
                <a:spcPct val="90000"/>
              </a:lnSpc>
            </a:pPr>
            <a:r>
              <a:rPr lang="en-US" altLang="en-US" sz="1600" dirty="0"/>
              <a:t>VBScript – collection</a:t>
            </a:r>
          </a:p>
          <a:p>
            <a:pPr>
              <a:lnSpc>
                <a:spcPct val="90000"/>
              </a:lnSpc>
            </a:pPr>
            <a:endParaRPr lang="en-US" altLang="en-US" sz="1800" dirty="0"/>
          </a:p>
          <a:p>
            <a:pPr>
              <a:lnSpc>
                <a:spcPct val="90000"/>
              </a:lnSpc>
            </a:pPr>
            <a:r>
              <a:rPr lang="en-US" altLang="en-US" sz="1800" dirty="0"/>
              <a:t>Each HTML form should be given a unique name</a:t>
            </a:r>
          </a:p>
          <a:p>
            <a:pPr>
              <a:lnSpc>
                <a:spcPct val="90000"/>
              </a:lnSpc>
              <a:buFont typeface="Monotype Sorts" pitchFamily="2" charset="2"/>
              <a:buNone/>
            </a:pPr>
            <a:r>
              <a:rPr lang="en-US" altLang="en-US" sz="1800" b="1" i="1" dirty="0"/>
              <a:t>&lt;form name=“</a:t>
            </a:r>
            <a:r>
              <a:rPr lang="en-US" altLang="en-US" sz="1800" b="1" i="1" dirty="0" err="1">
                <a:solidFill>
                  <a:srgbClr val="FF3300"/>
                </a:solidFill>
              </a:rPr>
              <a:t>myform</a:t>
            </a:r>
            <a:r>
              <a:rPr lang="en-US" altLang="en-US" sz="1800" b="1" i="1" dirty="0"/>
              <a:t>” action=“processform.asp” method=“POST”&gt;</a:t>
            </a:r>
          </a:p>
          <a:p>
            <a:pPr>
              <a:lnSpc>
                <a:spcPct val="90000"/>
              </a:lnSpc>
              <a:buFont typeface="Monotype Sorts" pitchFamily="2" charset="2"/>
              <a:buNone/>
            </a:pPr>
            <a:endParaRPr lang="en-US" altLang="en-US" sz="1800" b="1" i="1" dirty="0"/>
          </a:p>
          <a:p>
            <a:pPr>
              <a:lnSpc>
                <a:spcPct val="90000"/>
              </a:lnSpc>
            </a:pPr>
            <a:r>
              <a:rPr lang="en-US" altLang="en-US" sz="1800" dirty="0"/>
              <a:t>Refer to form by name</a:t>
            </a:r>
          </a:p>
          <a:p>
            <a:pPr>
              <a:lnSpc>
                <a:spcPct val="90000"/>
              </a:lnSpc>
              <a:buFont typeface="Monotype Sorts" pitchFamily="2" charset="2"/>
              <a:buNone/>
            </a:pPr>
            <a:r>
              <a:rPr lang="en-US" altLang="en-US" sz="1800" b="1" i="1" dirty="0" err="1"/>
              <a:t>document.forms.</a:t>
            </a:r>
            <a:r>
              <a:rPr lang="en-US" altLang="en-US" sz="1800" b="1" i="1" dirty="0" err="1">
                <a:solidFill>
                  <a:srgbClr val="FF3300"/>
                </a:solidFill>
              </a:rPr>
              <a:t>myform</a:t>
            </a:r>
            <a:endParaRPr lang="en-US" altLang="en-US" sz="1800" b="1" i="1" dirty="0">
              <a:solidFill>
                <a:srgbClr val="FF3300"/>
              </a:solidFill>
            </a:endParaRPr>
          </a:p>
          <a:p>
            <a:pPr>
              <a:lnSpc>
                <a:spcPct val="90000"/>
              </a:lnSpc>
              <a:buFont typeface="Monotype Sorts" pitchFamily="2" charset="2"/>
              <a:buNone/>
            </a:pPr>
            <a:endParaRPr lang="en-US" altLang="en-US" sz="1800" dirty="0"/>
          </a:p>
          <a:p>
            <a:pPr>
              <a:lnSpc>
                <a:spcPct val="90000"/>
              </a:lnSpc>
            </a:pPr>
            <a:r>
              <a:rPr lang="en-US" altLang="en-US" sz="1800" dirty="0"/>
              <a:t>Named tags are also stored as properties of the document object, so we can simply use</a:t>
            </a:r>
          </a:p>
          <a:p>
            <a:pPr>
              <a:lnSpc>
                <a:spcPct val="90000"/>
              </a:lnSpc>
              <a:buFont typeface="Monotype Sorts" pitchFamily="2" charset="2"/>
              <a:buNone/>
            </a:pPr>
            <a:r>
              <a:rPr lang="en-US" altLang="en-US" sz="1800" b="1" i="1" dirty="0" err="1"/>
              <a:t>document.</a:t>
            </a:r>
            <a:r>
              <a:rPr lang="en-US" altLang="en-US" sz="1800" b="1" i="1" dirty="0" err="1">
                <a:solidFill>
                  <a:srgbClr val="FF3300"/>
                </a:solidFill>
              </a:rPr>
              <a:t>myform</a:t>
            </a:r>
            <a:endParaRPr lang="en-US" altLang="en-US" sz="1800" b="1" i="1" dirty="0">
              <a:solidFill>
                <a:srgbClr val="FF3300"/>
              </a:solidFill>
            </a:endParaRPr>
          </a:p>
          <a:p>
            <a:pPr>
              <a:lnSpc>
                <a:spcPct val="90000"/>
              </a:lnSpc>
            </a:pPr>
            <a:endParaRPr lang="en-US" altLang="en-US" sz="1800" dirty="0"/>
          </a:p>
        </p:txBody>
      </p:sp>
      <p:sp>
        <p:nvSpPr>
          <p:cNvPr id="10245" name="TextBox 4"/>
          <p:cNvSpPr txBox="1">
            <a:spLocks noChangeArrowheads="1"/>
          </p:cNvSpPr>
          <p:nvPr/>
        </p:nvSpPr>
        <p:spPr bwMode="auto">
          <a:xfrm>
            <a:off x="4476750" y="5265738"/>
            <a:ext cx="39322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Don’t do this, use </a:t>
            </a:r>
            <a:r>
              <a:rPr lang="en-GB" altLang="en-US" dirty="0" err="1"/>
              <a:t>getElementById</a:t>
            </a:r>
            <a:r>
              <a:rPr lang="en-GB" altLang="en-US" dirty="0"/>
              <a:t>() instead which is the recommended approach</a:t>
            </a:r>
          </a:p>
        </p:txBody>
      </p:sp>
      <p:sp>
        <p:nvSpPr>
          <p:cNvPr id="2" name="TextBox 1"/>
          <p:cNvSpPr txBox="1"/>
          <p:nvPr/>
        </p:nvSpPr>
        <p:spPr>
          <a:xfrm>
            <a:off x="510140" y="5313145"/>
            <a:ext cx="3205212" cy="1200329"/>
          </a:xfrm>
          <a:prstGeom prst="rect">
            <a:avLst/>
          </a:prstGeom>
          <a:noFill/>
        </p:spPr>
        <p:txBody>
          <a:bodyPr wrap="square" rtlCol="0">
            <a:spAutoFit/>
          </a:bodyPr>
          <a:lstStyle/>
          <a:p>
            <a:r>
              <a:rPr lang="en-GB" dirty="0"/>
              <a:t>The name attribute now only </a:t>
            </a:r>
            <a:r>
              <a:rPr lang="en-GB" dirty="0" err="1"/>
              <a:t>realy</a:t>
            </a:r>
            <a:r>
              <a:rPr lang="en-GB" dirty="0"/>
              <a:t> exists in HTML form elements to support PHP.</a:t>
            </a:r>
          </a:p>
          <a:p>
            <a:r>
              <a:rPr lang="en-GB" dirty="0"/>
              <a:t>Use the id attribute instead!!</a:t>
            </a:r>
          </a:p>
        </p:txBody>
      </p:sp>
    </p:spTree>
    <p:extLst>
      <p:ext uri="{BB962C8B-B14F-4D97-AF65-F5344CB8AC3E}">
        <p14:creationId xmlns:p14="http://schemas.microsoft.com/office/powerpoint/2010/main" val="41765133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1267" name="Rectangle 2"/>
          <p:cNvSpPr>
            <a:spLocks noGrp="1" noChangeArrowheads="1"/>
          </p:cNvSpPr>
          <p:nvPr>
            <p:ph type="title"/>
          </p:nvPr>
        </p:nvSpPr>
        <p:spPr/>
        <p:txBody>
          <a:bodyPr/>
          <a:lstStyle/>
          <a:p>
            <a:r>
              <a:rPr lang="en-US" altLang="en-US" dirty="0" err="1"/>
              <a:t>getElementById</a:t>
            </a:r>
            <a:r>
              <a:rPr lang="en-US" altLang="en-US" dirty="0"/>
              <a:t>()</a:t>
            </a:r>
          </a:p>
        </p:txBody>
      </p:sp>
      <p:sp>
        <p:nvSpPr>
          <p:cNvPr id="11268" name="Rectangle 3"/>
          <p:cNvSpPr>
            <a:spLocks noGrp="1" noChangeArrowheads="1"/>
          </p:cNvSpPr>
          <p:nvPr>
            <p:ph type="body" idx="1"/>
          </p:nvPr>
        </p:nvSpPr>
        <p:spPr>
          <a:xfrm>
            <a:off x="962025" y="1695450"/>
            <a:ext cx="7029450" cy="4114800"/>
          </a:xfrm>
        </p:spPr>
        <p:txBody>
          <a:bodyPr/>
          <a:lstStyle/>
          <a:p>
            <a:r>
              <a:rPr lang="en-US" altLang="en-US" dirty="0"/>
              <a:t>Each field within HTML form should be given its own name</a:t>
            </a:r>
          </a:p>
          <a:p>
            <a:pPr>
              <a:buNone/>
            </a:pPr>
            <a:r>
              <a:rPr lang="en-US" altLang="en-US" b="1" i="1" dirty="0"/>
              <a:t>&lt;input id=“</a:t>
            </a:r>
            <a:r>
              <a:rPr lang="en-US" altLang="en-US" b="1" i="1" dirty="0" err="1">
                <a:solidFill>
                  <a:srgbClr val="FF3300"/>
                </a:solidFill>
              </a:rPr>
              <a:t>mytext</a:t>
            </a:r>
            <a:r>
              <a:rPr lang="en-US" altLang="en-US" b="1" i="1" dirty="0"/>
              <a:t>” type=“text” &gt;</a:t>
            </a:r>
          </a:p>
          <a:p>
            <a:pPr>
              <a:buFont typeface="Monotype Sorts" pitchFamily="2" charset="2"/>
              <a:buNone/>
            </a:pPr>
            <a:endParaRPr lang="en-US" altLang="en-US" dirty="0"/>
          </a:p>
          <a:p>
            <a:r>
              <a:rPr lang="en-US" altLang="en-US" dirty="0"/>
              <a:t>Refer to the element by the unique id previously assigned to it</a:t>
            </a:r>
            <a:br>
              <a:rPr lang="en-US" altLang="en-US" dirty="0"/>
            </a:br>
            <a:endParaRPr lang="en-US" altLang="en-US" dirty="0"/>
          </a:p>
          <a:p>
            <a:pPr>
              <a:buFont typeface="Monotype Sorts" pitchFamily="2" charset="2"/>
              <a:buNone/>
            </a:pPr>
            <a:r>
              <a:rPr lang="en-US" altLang="en-US" b="1" i="1" dirty="0"/>
              <a:t>let </a:t>
            </a:r>
            <a:r>
              <a:rPr lang="en-US" altLang="en-US" b="1" i="1" dirty="0" err="1"/>
              <a:t>textBox</a:t>
            </a:r>
            <a:r>
              <a:rPr lang="en-US" altLang="en-US" b="1" i="1" dirty="0"/>
              <a:t> = </a:t>
            </a:r>
            <a:r>
              <a:rPr lang="en-US" altLang="en-US" b="1" i="1" dirty="0" err="1"/>
              <a:t>document.getElementById</a:t>
            </a:r>
            <a:r>
              <a:rPr lang="en-US" altLang="en-US" b="1" i="1" dirty="0"/>
              <a:t>(“</a:t>
            </a:r>
            <a:r>
              <a:rPr lang="en-US" altLang="en-US" b="1" i="1" dirty="0" err="1">
                <a:solidFill>
                  <a:srgbClr val="FF3300"/>
                </a:solidFill>
              </a:rPr>
              <a:t>mytext</a:t>
            </a:r>
            <a:r>
              <a:rPr lang="en-US" altLang="en-US" b="1" i="1" dirty="0"/>
              <a:t>”);</a:t>
            </a:r>
          </a:p>
        </p:txBody>
      </p:sp>
    </p:spTree>
    <p:extLst>
      <p:ext uri="{BB962C8B-B14F-4D97-AF65-F5344CB8AC3E}">
        <p14:creationId xmlns:p14="http://schemas.microsoft.com/office/powerpoint/2010/main" val="19998298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2291" name="Rectangle 2"/>
          <p:cNvSpPr>
            <a:spLocks noGrp="1" noChangeArrowheads="1"/>
          </p:cNvSpPr>
          <p:nvPr>
            <p:ph type="title"/>
          </p:nvPr>
        </p:nvSpPr>
        <p:spPr/>
        <p:txBody>
          <a:bodyPr/>
          <a:lstStyle/>
          <a:p>
            <a:r>
              <a:rPr lang="en-US" altLang="en-US"/>
              <a:t>Event Handling</a:t>
            </a:r>
          </a:p>
        </p:txBody>
      </p:sp>
      <p:sp>
        <p:nvSpPr>
          <p:cNvPr id="12292" name="Rectangle 3"/>
          <p:cNvSpPr>
            <a:spLocks noGrp="1" noChangeArrowheads="1"/>
          </p:cNvSpPr>
          <p:nvPr>
            <p:ph type="body" idx="1"/>
          </p:nvPr>
        </p:nvSpPr>
        <p:spPr>
          <a:xfrm>
            <a:off x="962025" y="1695450"/>
            <a:ext cx="7029450" cy="4114800"/>
          </a:xfrm>
        </p:spPr>
        <p:txBody>
          <a:bodyPr/>
          <a:lstStyle/>
          <a:p>
            <a:r>
              <a:rPr lang="en-US" altLang="en-US"/>
              <a:t>Object can generate events</a:t>
            </a:r>
          </a:p>
          <a:p>
            <a:pPr lvl="1"/>
            <a:r>
              <a:rPr lang="en-US" altLang="en-US"/>
              <a:t>Mouse clicked on object</a:t>
            </a:r>
          </a:p>
          <a:p>
            <a:pPr lvl="1"/>
            <a:r>
              <a:rPr lang="en-US" altLang="en-US"/>
              <a:t>Object gaining or losing focus</a:t>
            </a:r>
          </a:p>
          <a:p>
            <a:pPr lvl="1"/>
            <a:r>
              <a:rPr lang="en-US" altLang="en-US"/>
              <a:t>Form being submitted</a:t>
            </a:r>
          </a:p>
          <a:p>
            <a:endParaRPr lang="en-US" altLang="en-US"/>
          </a:p>
          <a:p>
            <a:r>
              <a:rPr lang="en-US" altLang="en-US"/>
              <a:t>Events which can occur depend on the object</a:t>
            </a:r>
          </a:p>
          <a:p>
            <a:endParaRPr lang="en-US" altLang="en-US"/>
          </a:p>
          <a:p>
            <a:endParaRPr lang="en-US" altLang="en-US"/>
          </a:p>
        </p:txBody>
      </p:sp>
    </p:spTree>
    <p:extLst>
      <p:ext uri="{BB962C8B-B14F-4D97-AF65-F5344CB8AC3E}">
        <p14:creationId xmlns:p14="http://schemas.microsoft.com/office/powerpoint/2010/main" val="38659064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3315" name="Rectangle 2"/>
          <p:cNvSpPr>
            <a:spLocks noGrp="1" noChangeArrowheads="1"/>
          </p:cNvSpPr>
          <p:nvPr>
            <p:ph type="title"/>
          </p:nvPr>
        </p:nvSpPr>
        <p:spPr/>
        <p:txBody>
          <a:bodyPr/>
          <a:lstStyle/>
          <a:p>
            <a:r>
              <a:rPr lang="en-US" altLang="en-US"/>
              <a:t>Form Event Handling</a:t>
            </a:r>
          </a:p>
        </p:txBody>
      </p:sp>
      <p:sp>
        <p:nvSpPr>
          <p:cNvPr id="13316" name="Rectangle 3"/>
          <p:cNvSpPr>
            <a:spLocks noGrp="1" noChangeArrowheads="1"/>
          </p:cNvSpPr>
          <p:nvPr>
            <p:ph type="body" idx="1"/>
          </p:nvPr>
        </p:nvSpPr>
        <p:spPr>
          <a:xfrm>
            <a:off x="962025" y="1695450"/>
            <a:ext cx="7029450" cy="4114800"/>
          </a:xfrm>
        </p:spPr>
        <p:txBody>
          <a:bodyPr/>
          <a:lstStyle/>
          <a:p>
            <a:r>
              <a:rPr lang="en-US" altLang="en-US"/>
              <a:t>Form events</a:t>
            </a:r>
          </a:p>
          <a:p>
            <a:pPr lvl="1"/>
            <a:r>
              <a:rPr lang="en-US" altLang="en-US"/>
              <a:t>onsubmit – user submits form</a:t>
            </a:r>
          </a:p>
          <a:p>
            <a:pPr lvl="1"/>
            <a:endParaRPr lang="en-US" altLang="en-US"/>
          </a:p>
          <a:p>
            <a:r>
              <a:rPr lang="en-US" altLang="en-US"/>
              <a:t>Form Element events</a:t>
            </a:r>
          </a:p>
          <a:p>
            <a:pPr lvl="1"/>
            <a:r>
              <a:rPr lang="en-US" altLang="en-US"/>
              <a:t>onclick – user clicks in element</a:t>
            </a:r>
          </a:p>
          <a:p>
            <a:pPr lvl="1"/>
            <a:r>
              <a:rPr lang="en-US" altLang="en-US"/>
              <a:t>onchange – user changes value of element, on moving input focus</a:t>
            </a:r>
          </a:p>
          <a:p>
            <a:pPr lvl="1"/>
            <a:r>
              <a:rPr lang="en-US" altLang="en-US"/>
              <a:t>onfocus – element receives input focus</a:t>
            </a:r>
          </a:p>
          <a:p>
            <a:pPr lvl="1"/>
            <a:r>
              <a:rPr lang="en-US" altLang="en-US"/>
              <a:t>onblur – element loses input focus</a:t>
            </a:r>
          </a:p>
        </p:txBody>
      </p:sp>
    </p:spTree>
    <p:extLst>
      <p:ext uri="{BB962C8B-B14F-4D97-AF65-F5344CB8AC3E}">
        <p14:creationId xmlns:p14="http://schemas.microsoft.com/office/powerpoint/2010/main" val="6068033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5363" name="Rectangle 2"/>
          <p:cNvSpPr>
            <a:spLocks noGrp="1" noChangeArrowheads="1"/>
          </p:cNvSpPr>
          <p:nvPr>
            <p:ph type="title"/>
          </p:nvPr>
        </p:nvSpPr>
        <p:spPr/>
        <p:txBody>
          <a:bodyPr/>
          <a:lstStyle/>
          <a:p>
            <a:r>
              <a:rPr lang="en-US" altLang="en-US" dirty="0"/>
              <a:t>Example</a:t>
            </a:r>
          </a:p>
        </p:txBody>
      </p:sp>
      <p:sp>
        <p:nvSpPr>
          <p:cNvPr id="15364" name="Rectangle 3"/>
          <p:cNvSpPr>
            <a:spLocks noGrp="1" noChangeArrowheads="1"/>
          </p:cNvSpPr>
          <p:nvPr>
            <p:ph type="body" idx="1"/>
          </p:nvPr>
        </p:nvSpPr>
        <p:spPr>
          <a:xfrm>
            <a:off x="346075" y="1140594"/>
            <a:ext cx="8528050" cy="4669656"/>
          </a:xfrm>
        </p:spPr>
        <p:txBody>
          <a:bodyPr/>
          <a:lstStyle/>
          <a:p>
            <a:r>
              <a:rPr lang="en-US" altLang="en-US" dirty="0"/>
              <a:t>Associate the function with the event in the HTML tag</a:t>
            </a:r>
          </a:p>
          <a:p>
            <a:pPr>
              <a:buFont typeface="Monotype Sorts" pitchFamily="2" charset="2"/>
              <a:buNone/>
            </a:pPr>
            <a:endParaRPr lang="en-US" altLang="en-US" dirty="0"/>
          </a:p>
          <a:p>
            <a:pPr>
              <a:buNone/>
            </a:pPr>
            <a:r>
              <a:rPr lang="en-US" altLang="en-US" b="1" i="1" dirty="0"/>
              <a:t>&lt;input id=“</a:t>
            </a:r>
            <a:r>
              <a:rPr lang="en-US" altLang="en-US" b="1" i="1" dirty="0" err="1"/>
              <a:t>mytext</a:t>
            </a:r>
            <a:r>
              <a:rPr lang="en-US" altLang="en-US" b="1" i="1" dirty="0"/>
              <a:t>” type=“text” </a:t>
            </a:r>
            <a:r>
              <a:rPr lang="en-US" altLang="en-US" b="1" i="1" dirty="0" err="1">
                <a:solidFill>
                  <a:srgbClr val="FF3300"/>
                </a:solidFill>
              </a:rPr>
              <a:t>onchange</a:t>
            </a:r>
            <a:r>
              <a:rPr lang="en-US" altLang="en-US" b="1" i="1" dirty="0"/>
              <a:t>=“</a:t>
            </a:r>
            <a:r>
              <a:rPr lang="en-US" altLang="en-US" b="1" i="1" dirty="0" err="1"/>
              <a:t>verifyInput</a:t>
            </a:r>
            <a:r>
              <a:rPr lang="en-US" altLang="en-US" b="1" i="1" dirty="0"/>
              <a:t>()” /&gt;</a:t>
            </a:r>
          </a:p>
          <a:p>
            <a:endParaRPr lang="en-US" altLang="en-US" b="1" i="1" dirty="0"/>
          </a:p>
          <a:p>
            <a:endParaRPr lang="en-US" altLang="en-US" dirty="0"/>
          </a:p>
          <a:p>
            <a:r>
              <a:rPr lang="en-US" altLang="en-US" dirty="0"/>
              <a:t>Better to add the handler in JS file</a:t>
            </a:r>
          </a:p>
          <a:p>
            <a:endParaRPr lang="en-US" altLang="en-US" dirty="0"/>
          </a:p>
        </p:txBody>
      </p:sp>
      <p:sp>
        <p:nvSpPr>
          <p:cNvPr id="2" name="TextBox 1"/>
          <p:cNvSpPr txBox="1"/>
          <p:nvPr/>
        </p:nvSpPr>
        <p:spPr>
          <a:xfrm>
            <a:off x="346075" y="3407706"/>
            <a:ext cx="5846472" cy="1754326"/>
          </a:xfrm>
          <a:prstGeom prst="rect">
            <a:avLst/>
          </a:prstGeom>
          <a:noFill/>
        </p:spPr>
        <p:txBody>
          <a:bodyPr wrap="none" rtlCol="0">
            <a:spAutoFit/>
          </a:bodyPr>
          <a:lstStyle/>
          <a:p>
            <a:r>
              <a:rPr lang="en-US" altLang="en-US" i="1" dirty="0"/>
              <a:t>&lt;form action=“#” method=“POST”&gt;</a:t>
            </a:r>
            <a:br>
              <a:rPr lang="en-US" altLang="en-US" i="1" dirty="0"/>
            </a:br>
            <a:r>
              <a:rPr lang="en-US" altLang="en-US" i="1" dirty="0"/>
              <a:t>    &lt;input id=“</a:t>
            </a:r>
            <a:r>
              <a:rPr lang="en-US" altLang="en-US" i="1" dirty="0" err="1"/>
              <a:t>mytext</a:t>
            </a:r>
            <a:r>
              <a:rPr lang="en-US" altLang="en-US" i="1" dirty="0"/>
              <a:t>” type=“text” value=“Type here!!”  /&gt;</a:t>
            </a:r>
            <a:br>
              <a:rPr lang="en-US" altLang="en-US" i="1" dirty="0"/>
            </a:br>
            <a:r>
              <a:rPr lang="en-US" altLang="en-US" i="1" dirty="0"/>
              <a:t>&lt;/form&gt;</a:t>
            </a:r>
          </a:p>
          <a:p>
            <a:endParaRPr lang="en-GB" b="1" dirty="0"/>
          </a:p>
          <a:p>
            <a:r>
              <a:rPr lang="en-GB" b="1" dirty="0"/>
              <a:t>let element = </a:t>
            </a:r>
            <a:r>
              <a:rPr lang="en-GB" b="1" dirty="0" err="1"/>
              <a:t>document.getElementById</a:t>
            </a:r>
            <a:r>
              <a:rPr lang="en-GB" b="1" dirty="0"/>
              <a:t>(“</a:t>
            </a:r>
            <a:r>
              <a:rPr lang="en-GB" b="1" dirty="0" err="1"/>
              <a:t>mytext</a:t>
            </a:r>
            <a:r>
              <a:rPr lang="en-GB" b="1" dirty="0"/>
              <a:t>”);</a:t>
            </a:r>
          </a:p>
          <a:p>
            <a:r>
              <a:rPr lang="en-GB" b="1" dirty="0" err="1"/>
              <a:t>element.addEventListener</a:t>
            </a:r>
            <a:r>
              <a:rPr lang="en-GB" b="1" dirty="0"/>
              <a:t>(“</a:t>
            </a:r>
            <a:r>
              <a:rPr lang="en-GB" b="1" dirty="0">
                <a:solidFill>
                  <a:srgbClr val="FF0000"/>
                </a:solidFill>
              </a:rPr>
              <a:t>change</a:t>
            </a:r>
            <a:r>
              <a:rPr lang="en-GB" b="1" dirty="0"/>
              <a:t>", </a:t>
            </a:r>
            <a:r>
              <a:rPr lang="en-GB" i="1" dirty="0" err="1"/>
              <a:t>verifyInput</a:t>
            </a:r>
            <a:r>
              <a:rPr lang="en-GB" b="1" dirty="0"/>
              <a:t>);</a:t>
            </a:r>
          </a:p>
        </p:txBody>
      </p:sp>
      <p:cxnSp>
        <p:nvCxnSpPr>
          <p:cNvPr id="4" name="Straight Connector 3"/>
          <p:cNvCxnSpPr/>
          <p:nvPr/>
        </p:nvCxnSpPr>
        <p:spPr bwMode="auto">
          <a:xfrm>
            <a:off x="760395" y="1149007"/>
            <a:ext cx="5982101" cy="1458357"/>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Straight Connector 5"/>
          <p:cNvCxnSpPr/>
          <p:nvPr/>
        </p:nvCxnSpPr>
        <p:spPr bwMode="auto">
          <a:xfrm flipH="1">
            <a:off x="760395" y="834679"/>
            <a:ext cx="6063916" cy="1698962"/>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p:cNvSpPr txBox="1"/>
          <p:nvPr/>
        </p:nvSpPr>
        <p:spPr>
          <a:xfrm>
            <a:off x="6077918" y="6122035"/>
            <a:ext cx="1633781" cy="369332"/>
          </a:xfrm>
          <a:prstGeom prst="rect">
            <a:avLst/>
          </a:prstGeom>
          <a:noFill/>
        </p:spPr>
        <p:txBody>
          <a:bodyPr wrap="none" rtlCol="0">
            <a:spAutoFit/>
          </a:bodyPr>
          <a:lstStyle/>
          <a:p>
            <a:r>
              <a:rPr lang="en-GB" dirty="0"/>
              <a:t>See next slide</a:t>
            </a:r>
          </a:p>
        </p:txBody>
      </p:sp>
      <p:cxnSp>
        <p:nvCxnSpPr>
          <p:cNvPr id="9" name="Elbow Connector 8"/>
          <p:cNvCxnSpPr>
            <a:stCxn id="7" idx="1"/>
          </p:cNvCxnSpPr>
          <p:nvPr/>
        </p:nvCxnSpPr>
        <p:spPr bwMode="auto">
          <a:xfrm rot="10800000">
            <a:off x="5096578" y="5218849"/>
            <a:ext cx="981341" cy="1087853"/>
          </a:xfrm>
          <a:prstGeom prst="bentConnector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687104" y="2746706"/>
            <a:ext cx="2317264" cy="3139321"/>
          </a:xfrm>
          <a:prstGeom prst="rect">
            <a:avLst/>
          </a:prstGeom>
          <a:noFill/>
        </p:spPr>
        <p:txBody>
          <a:bodyPr wrap="square" rtlCol="0">
            <a:spAutoFit/>
          </a:bodyPr>
          <a:lstStyle/>
          <a:p>
            <a:r>
              <a:rPr lang="en-GB" dirty="0"/>
              <a:t>The “change” event only triggers when you clear existing text from the text box and then mouse click off it…i.e. when control loses focus (aka “on blur”)</a:t>
            </a:r>
          </a:p>
          <a:p>
            <a:r>
              <a:rPr lang="en-GB" dirty="0"/>
              <a:t>…</a:t>
            </a:r>
            <a:r>
              <a:rPr lang="en-GB" b="1" dirty="0"/>
              <a:t>do not hit enter which would try to submit the form</a:t>
            </a:r>
            <a:endParaRPr lang="en-GB" dirty="0"/>
          </a:p>
        </p:txBody>
      </p:sp>
      <p:cxnSp>
        <p:nvCxnSpPr>
          <p:cNvPr id="16" name="Straight Arrow Connector 15"/>
          <p:cNvCxnSpPr/>
          <p:nvPr/>
        </p:nvCxnSpPr>
        <p:spPr bwMode="auto">
          <a:xfrm flipH="1">
            <a:off x="6077918" y="3903547"/>
            <a:ext cx="609186" cy="4305"/>
          </a:xfrm>
          <a:prstGeom prst="straightConnector1">
            <a:avLst/>
          </a:prstGeom>
          <a:solidFill>
            <a:schemeClr val="accent1"/>
          </a:solidFill>
          <a:ln w="5715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TextBox 2"/>
          <p:cNvSpPr txBox="1"/>
          <p:nvPr/>
        </p:nvSpPr>
        <p:spPr>
          <a:xfrm>
            <a:off x="7262260" y="1296795"/>
            <a:ext cx="1564040" cy="646331"/>
          </a:xfrm>
          <a:prstGeom prst="rect">
            <a:avLst/>
          </a:prstGeom>
          <a:noFill/>
        </p:spPr>
        <p:txBody>
          <a:bodyPr wrap="square" rtlCol="0">
            <a:spAutoFit/>
          </a:bodyPr>
          <a:lstStyle/>
          <a:p>
            <a:r>
              <a:rPr lang="en-GB" b="1" dirty="0">
                <a:solidFill>
                  <a:srgbClr val="FF0000"/>
                </a:solidFill>
              </a:rPr>
              <a:t>DO NOT DO THIS</a:t>
            </a:r>
          </a:p>
        </p:txBody>
      </p:sp>
    </p:spTree>
    <p:extLst>
      <p:ext uri="{BB962C8B-B14F-4D97-AF65-F5344CB8AC3E}">
        <p14:creationId xmlns:p14="http://schemas.microsoft.com/office/powerpoint/2010/main" val="18879796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4339" name="Rectangle 2"/>
          <p:cNvSpPr>
            <a:spLocks noGrp="1" noChangeArrowheads="1"/>
          </p:cNvSpPr>
          <p:nvPr>
            <p:ph type="title"/>
          </p:nvPr>
        </p:nvSpPr>
        <p:spPr/>
        <p:txBody>
          <a:bodyPr/>
          <a:lstStyle/>
          <a:p>
            <a:r>
              <a:rPr lang="en-US" altLang="en-US" dirty="0"/>
              <a:t>Example (</a:t>
            </a:r>
            <a:r>
              <a:rPr lang="en-US" altLang="en-US" dirty="0" err="1"/>
              <a:t>Cont</a:t>
            </a:r>
            <a:r>
              <a:rPr lang="en-US" altLang="en-US" dirty="0"/>
              <a:t>)</a:t>
            </a:r>
          </a:p>
        </p:txBody>
      </p:sp>
      <p:sp>
        <p:nvSpPr>
          <p:cNvPr id="14340" name="Rectangle 3"/>
          <p:cNvSpPr>
            <a:spLocks noGrp="1" noChangeArrowheads="1"/>
          </p:cNvSpPr>
          <p:nvPr>
            <p:ph type="body" idx="1"/>
          </p:nvPr>
        </p:nvSpPr>
        <p:spPr>
          <a:xfrm>
            <a:off x="962025" y="1695450"/>
            <a:ext cx="7029450" cy="4114800"/>
          </a:xfrm>
        </p:spPr>
        <p:txBody>
          <a:bodyPr/>
          <a:lstStyle/>
          <a:p>
            <a:r>
              <a:rPr lang="en-US" altLang="en-US" dirty="0"/>
              <a:t>Create a callback function</a:t>
            </a:r>
          </a:p>
          <a:p>
            <a:pPr>
              <a:buFont typeface="Monotype Sorts" pitchFamily="2" charset="2"/>
              <a:buNone/>
            </a:pPr>
            <a:endParaRPr lang="en-US" altLang="en-US" dirty="0"/>
          </a:p>
          <a:p>
            <a:pPr>
              <a:buFont typeface="Monotype Sorts" pitchFamily="2" charset="2"/>
              <a:buNone/>
            </a:pPr>
            <a:r>
              <a:rPr lang="en-US" altLang="en-US" b="1" i="1" dirty="0"/>
              <a:t>function </a:t>
            </a:r>
            <a:r>
              <a:rPr lang="en-US" altLang="en-US" b="1" i="1" dirty="0" err="1"/>
              <a:t>verifyInput</a:t>
            </a:r>
            <a:r>
              <a:rPr lang="en-US" altLang="en-US" b="1" i="1" dirty="0"/>
              <a:t>( event )</a:t>
            </a:r>
          </a:p>
          <a:p>
            <a:pPr>
              <a:buNone/>
            </a:pPr>
            <a:r>
              <a:rPr lang="en-US" altLang="en-US" b="1" i="1" dirty="0"/>
              <a:t>{</a:t>
            </a:r>
            <a:br>
              <a:rPr lang="en-US" altLang="en-US" b="1" i="1" dirty="0"/>
            </a:br>
            <a:r>
              <a:rPr lang="en-US" altLang="en-US" b="1" i="1" dirty="0"/>
              <a:t>let input = </a:t>
            </a:r>
            <a:r>
              <a:rPr lang="en-GB" b="1" i="1" dirty="0" err="1"/>
              <a:t>document.getElementById</a:t>
            </a:r>
            <a:r>
              <a:rPr lang="en-GB" b="1" i="1" dirty="0"/>
              <a:t>(“</a:t>
            </a:r>
            <a:r>
              <a:rPr lang="en-GB" b="1" i="1" dirty="0" err="1"/>
              <a:t>mytext</a:t>
            </a:r>
            <a:r>
              <a:rPr lang="en-GB" b="1" i="1" dirty="0"/>
              <a:t>”);</a:t>
            </a:r>
            <a:endParaRPr lang="en-US" altLang="en-US" b="1" i="1" dirty="0"/>
          </a:p>
          <a:p>
            <a:pPr>
              <a:buFont typeface="Monotype Sorts" pitchFamily="2" charset="2"/>
              <a:buNone/>
            </a:pPr>
            <a:r>
              <a:rPr lang="en-US" altLang="en-US" b="1" i="1" dirty="0"/>
              <a:t>	if(</a:t>
            </a:r>
            <a:r>
              <a:rPr lang="en-US" altLang="en-US" b="1" i="1" dirty="0" err="1"/>
              <a:t>input.value</a:t>
            </a:r>
            <a:r>
              <a:rPr lang="en-US" altLang="en-US" b="1" i="1" dirty="0"/>
              <a:t> == null || </a:t>
            </a:r>
            <a:r>
              <a:rPr lang="en-US" altLang="en-US" b="1" i="1" dirty="0" err="1"/>
              <a:t>input.value</a:t>
            </a:r>
            <a:r>
              <a:rPr lang="en-US" altLang="en-US" b="1" i="1" dirty="0"/>
              <a:t> == ‘’)</a:t>
            </a:r>
          </a:p>
          <a:p>
            <a:pPr>
              <a:buFont typeface="Monotype Sorts" pitchFamily="2" charset="2"/>
              <a:buNone/>
            </a:pPr>
            <a:r>
              <a:rPr lang="en-US" altLang="en-US" b="1" i="1" dirty="0"/>
              <a:t>  	{</a:t>
            </a:r>
          </a:p>
          <a:p>
            <a:pPr>
              <a:buFont typeface="Monotype Sorts" pitchFamily="2" charset="2"/>
              <a:buNone/>
            </a:pPr>
            <a:r>
              <a:rPr lang="en-US" altLang="en-US" b="1" i="1" dirty="0"/>
              <a:t>    		alert(“You must enter a value”);</a:t>
            </a:r>
          </a:p>
          <a:p>
            <a:pPr>
              <a:buFont typeface="Monotype Sorts" pitchFamily="2" charset="2"/>
              <a:buNone/>
            </a:pPr>
            <a:r>
              <a:rPr lang="en-US" altLang="en-US" b="1" i="1" dirty="0"/>
              <a:t>  	}</a:t>
            </a:r>
          </a:p>
          <a:p>
            <a:pPr>
              <a:buFont typeface="Monotype Sorts" pitchFamily="2" charset="2"/>
              <a:buNone/>
            </a:pPr>
            <a:r>
              <a:rPr lang="en-US" altLang="en-US" b="1" i="1" dirty="0"/>
              <a:t>}</a:t>
            </a:r>
          </a:p>
        </p:txBody>
      </p:sp>
      <p:sp>
        <p:nvSpPr>
          <p:cNvPr id="2" name="TextBox 1"/>
          <p:cNvSpPr txBox="1"/>
          <p:nvPr/>
        </p:nvSpPr>
        <p:spPr>
          <a:xfrm>
            <a:off x="5199012" y="968375"/>
            <a:ext cx="3744963" cy="1200329"/>
          </a:xfrm>
          <a:prstGeom prst="rect">
            <a:avLst/>
          </a:prstGeom>
          <a:noFill/>
        </p:spPr>
        <p:txBody>
          <a:bodyPr wrap="square" rtlCol="0">
            <a:spAutoFit/>
          </a:bodyPr>
          <a:lstStyle/>
          <a:p>
            <a:r>
              <a:rPr lang="en-GB" dirty="0"/>
              <a:t>Often this argument is written as just “e” instead of “event”.</a:t>
            </a:r>
          </a:p>
          <a:p>
            <a:r>
              <a:rPr lang="en-GB" dirty="0"/>
              <a:t>The event automatically passed to the function by the DOM</a:t>
            </a:r>
          </a:p>
        </p:txBody>
      </p:sp>
      <p:cxnSp>
        <p:nvCxnSpPr>
          <p:cNvPr id="4" name="Straight Arrow Connector 3"/>
          <p:cNvCxnSpPr/>
          <p:nvPr/>
        </p:nvCxnSpPr>
        <p:spPr bwMode="auto">
          <a:xfrm flipH="1">
            <a:off x="4181778" y="2168704"/>
            <a:ext cx="1153193" cy="32405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TextBox 4"/>
          <p:cNvSpPr txBox="1"/>
          <p:nvPr/>
        </p:nvSpPr>
        <p:spPr>
          <a:xfrm>
            <a:off x="4870383" y="4812632"/>
            <a:ext cx="3645550" cy="923330"/>
          </a:xfrm>
          <a:prstGeom prst="rect">
            <a:avLst/>
          </a:prstGeom>
          <a:noFill/>
        </p:spPr>
        <p:txBody>
          <a:bodyPr wrap="none" rtlCol="0">
            <a:spAutoFit/>
          </a:bodyPr>
          <a:lstStyle/>
          <a:p>
            <a:r>
              <a:rPr lang="en-GB" dirty="0"/>
              <a:t>Check if textbox has a value</a:t>
            </a:r>
          </a:p>
          <a:p>
            <a:r>
              <a:rPr lang="en-GB" dirty="0"/>
              <a:t>We can also do it this way:</a:t>
            </a:r>
          </a:p>
          <a:p>
            <a:r>
              <a:rPr lang="en-GB" dirty="0"/>
              <a:t>if( </a:t>
            </a:r>
            <a:r>
              <a:rPr lang="en-GB" dirty="0" err="1"/>
              <a:t>typeof</a:t>
            </a:r>
            <a:r>
              <a:rPr lang="en-GB" dirty="0"/>
              <a:t> </a:t>
            </a:r>
            <a:r>
              <a:rPr lang="en-GB" dirty="0" err="1">
                <a:solidFill>
                  <a:srgbClr val="FF0000"/>
                </a:solidFill>
              </a:rPr>
              <a:t>input.value</a:t>
            </a:r>
            <a:r>
              <a:rPr lang="en-GB" dirty="0"/>
              <a:t> === "string“ )</a:t>
            </a:r>
          </a:p>
        </p:txBody>
      </p:sp>
      <p:cxnSp>
        <p:nvCxnSpPr>
          <p:cNvPr id="8" name="Straight Arrow Connector 7"/>
          <p:cNvCxnSpPr>
            <a:stCxn id="5" idx="0"/>
          </p:cNvCxnSpPr>
          <p:nvPr/>
        </p:nvCxnSpPr>
        <p:spPr bwMode="auto">
          <a:xfrm flipH="1" flipV="1">
            <a:off x="5423836" y="3835667"/>
            <a:ext cx="1269322" cy="97696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621611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8435" name="Rectangle 2"/>
          <p:cNvSpPr>
            <a:spLocks noGrp="1" noChangeArrowheads="1"/>
          </p:cNvSpPr>
          <p:nvPr>
            <p:ph type="title"/>
          </p:nvPr>
        </p:nvSpPr>
        <p:spPr/>
        <p:txBody>
          <a:bodyPr/>
          <a:lstStyle/>
          <a:p>
            <a:r>
              <a:rPr lang="en-US" altLang="en-US"/>
              <a:t>Handling Events in JavaScript (Cont)</a:t>
            </a:r>
          </a:p>
        </p:txBody>
      </p:sp>
      <p:sp>
        <p:nvSpPr>
          <p:cNvPr id="18436" name="Rectangle 3"/>
          <p:cNvSpPr>
            <a:spLocks noGrp="1" noChangeArrowheads="1"/>
          </p:cNvSpPr>
          <p:nvPr>
            <p:ph type="body" idx="1"/>
          </p:nvPr>
        </p:nvSpPr>
        <p:spPr>
          <a:xfrm>
            <a:off x="962025" y="844550"/>
            <a:ext cx="7029450" cy="4965700"/>
          </a:xfrm>
        </p:spPr>
        <p:txBody>
          <a:bodyPr/>
          <a:lstStyle/>
          <a:p>
            <a:pPr>
              <a:lnSpc>
                <a:spcPct val="90000"/>
              </a:lnSpc>
            </a:pPr>
            <a:r>
              <a:rPr lang="en-US" altLang="en-US" dirty="0"/>
              <a:t>Typically we only want to check all the values when the user tries to submit the form.</a:t>
            </a:r>
          </a:p>
          <a:p>
            <a:pPr>
              <a:lnSpc>
                <a:spcPct val="90000"/>
              </a:lnSpc>
            </a:pPr>
            <a:r>
              <a:rPr lang="en-US" altLang="en-US" dirty="0"/>
              <a:t>Use the </a:t>
            </a:r>
            <a:r>
              <a:rPr lang="en-US" altLang="en-US" dirty="0" err="1"/>
              <a:t>onsubmit</a:t>
            </a:r>
            <a:r>
              <a:rPr lang="en-US" altLang="en-US" dirty="0"/>
              <a:t> event.</a:t>
            </a:r>
          </a:p>
          <a:p>
            <a:pPr>
              <a:lnSpc>
                <a:spcPct val="90000"/>
              </a:lnSpc>
            </a:pPr>
            <a:r>
              <a:rPr lang="en-US" altLang="en-US" dirty="0"/>
              <a:t>The event handler function must return true or false to indicate whether the form submission should be allowed.</a:t>
            </a:r>
            <a:br>
              <a:rPr lang="en-US" altLang="en-US" dirty="0"/>
            </a:br>
            <a:r>
              <a:rPr lang="en-US" altLang="en-US" dirty="0"/>
              <a:t>However, handler is added in JavaScript then </a:t>
            </a:r>
            <a:br>
              <a:rPr lang="en-US" altLang="en-US" dirty="0"/>
            </a:br>
            <a:r>
              <a:rPr lang="en-US" altLang="en-US" dirty="0"/>
              <a:t>the best practice is to call </a:t>
            </a:r>
            <a:r>
              <a:rPr lang="en-US" altLang="en-US" dirty="0" err="1"/>
              <a:t>preventDefault</a:t>
            </a:r>
            <a:r>
              <a:rPr lang="en-US" altLang="en-US" dirty="0"/>
              <a:t>() on the event</a:t>
            </a:r>
          </a:p>
          <a:p>
            <a:pPr>
              <a:lnSpc>
                <a:spcPct val="90000"/>
              </a:lnSpc>
              <a:buFont typeface="Monotype Sorts" pitchFamily="2" charset="2"/>
              <a:buNone/>
            </a:pPr>
            <a:endParaRPr lang="en-US" altLang="en-US" dirty="0"/>
          </a:p>
          <a:p>
            <a:pPr>
              <a:lnSpc>
                <a:spcPct val="90000"/>
              </a:lnSpc>
              <a:buFont typeface="Monotype Sorts" pitchFamily="2" charset="2"/>
              <a:buNone/>
            </a:pPr>
            <a:r>
              <a:rPr lang="en-US" altLang="en-US" b="1" i="1" dirty="0"/>
              <a:t>function </a:t>
            </a:r>
            <a:r>
              <a:rPr lang="en-US" altLang="en-US" b="1" i="1" dirty="0" err="1"/>
              <a:t>verifyForm</a:t>
            </a:r>
            <a:r>
              <a:rPr lang="en-US" altLang="en-US" b="1" i="1" dirty="0"/>
              <a:t>( event )</a:t>
            </a:r>
          </a:p>
          <a:p>
            <a:pPr>
              <a:lnSpc>
                <a:spcPct val="90000"/>
              </a:lnSpc>
              <a:buFont typeface="Monotype Sorts" pitchFamily="2" charset="2"/>
              <a:buNone/>
            </a:pPr>
            <a:r>
              <a:rPr lang="en-US" altLang="en-US" b="1" i="1" dirty="0"/>
              <a:t>{</a:t>
            </a:r>
            <a:br>
              <a:rPr lang="en-US" altLang="en-US" b="1" i="1" dirty="0"/>
            </a:br>
            <a:r>
              <a:rPr lang="en-US" altLang="en-US" b="1" i="1" dirty="0" err="1"/>
              <a:t>event.preventDefault</a:t>
            </a:r>
            <a:r>
              <a:rPr lang="en-US" altLang="en-US" b="1" i="1" dirty="0"/>
              <a:t>();</a:t>
            </a:r>
            <a:br>
              <a:rPr lang="en-US" altLang="en-US" b="1" i="1" dirty="0"/>
            </a:br>
            <a:r>
              <a:rPr lang="en-US" altLang="en-US" b="1" i="1" dirty="0"/>
              <a:t>return false;</a:t>
            </a:r>
            <a:br>
              <a:rPr lang="en-US" altLang="en-US" b="1" i="1" dirty="0"/>
            </a:br>
            <a:r>
              <a:rPr lang="en-US" altLang="en-US" b="1" i="1" dirty="0"/>
              <a:t>OR</a:t>
            </a:r>
          </a:p>
          <a:p>
            <a:pPr>
              <a:lnSpc>
                <a:spcPct val="90000"/>
              </a:lnSpc>
              <a:buFont typeface="Monotype Sorts" pitchFamily="2" charset="2"/>
              <a:buNone/>
            </a:pPr>
            <a:r>
              <a:rPr lang="en-US" altLang="en-US" b="1" i="1" dirty="0"/>
              <a:t>	return true;</a:t>
            </a:r>
          </a:p>
          <a:p>
            <a:pPr>
              <a:lnSpc>
                <a:spcPct val="90000"/>
              </a:lnSpc>
              <a:buFont typeface="Monotype Sorts" pitchFamily="2" charset="2"/>
              <a:buNone/>
            </a:pPr>
            <a:r>
              <a:rPr lang="en-US" altLang="en-US" b="1" i="1" dirty="0"/>
              <a:t>}</a:t>
            </a:r>
          </a:p>
          <a:p>
            <a:pPr>
              <a:lnSpc>
                <a:spcPct val="90000"/>
              </a:lnSpc>
              <a:buFont typeface="Monotype Sorts" pitchFamily="2" charset="2"/>
              <a:buNone/>
            </a:pPr>
            <a:endParaRPr lang="en-US" altLang="en-US" b="1" i="1" dirty="0"/>
          </a:p>
          <a:p>
            <a:pPr>
              <a:lnSpc>
                <a:spcPct val="90000"/>
              </a:lnSpc>
              <a:buFont typeface="Monotype Sorts" pitchFamily="2" charset="2"/>
              <a:buNone/>
            </a:pPr>
            <a:r>
              <a:rPr lang="en-US" altLang="en-US" b="1" i="1" dirty="0"/>
              <a:t>&lt;form …… </a:t>
            </a:r>
            <a:r>
              <a:rPr lang="en-US" altLang="en-US" b="1" i="1" dirty="0" err="1"/>
              <a:t>onsubmit</a:t>
            </a:r>
            <a:r>
              <a:rPr lang="en-US" altLang="en-US" b="1" i="1" dirty="0"/>
              <a:t>=“return </a:t>
            </a:r>
            <a:r>
              <a:rPr lang="en-US" altLang="en-US" b="1" i="1" dirty="0" err="1"/>
              <a:t>verifyForm</a:t>
            </a:r>
            <a:r>
              <a:rPr lang="en-US" altLang="en-US" b="1" i="1" dirty="0"/>
              <a:t>();”&gt;</a:t>
            </a:r>
          </a:p>
        </p:txBody>
      </p:sp>
      <p:sp>
        <p:nvSpPr>
          <p:cNvPr id="2" name="TextBox 1"/>
          <p:cNvSpPr txBox="1"/>
          <p:nvPr/>
        </p:nvSpPr>
        <p:spPr>
          <a:xfrm>
            <a:off x="6332169" y="3498574"/>
            <a:ext cx="2364156" cy="1200329"/>
          </a:xfrm>
          <a:prstGeom prst="rect">
            <a:avLst/>
          </a:prstGeom>
          <a:noFill/>
        </p:spPr>
        <p:txBody>
          <a:bodyPr wrap="square" rtlCol="0">
            <a:spAutoFit/>
          </a:bodyPr>
          <a:lstStyle/>
          <a:p>
            <a:r>
              <a:rPr lang="en-GB" dirty="0"/>
              <a:t>Returning false is not necessary but I am a “belt and braces” kind of guy!!</a:t>
            </a:r>
          </a:p>
        </p:txBody>
      </p:sp>
    </p:spTree>
    <p:extLst>
      <p:ext uri="{BB962C8B-B14F-4D97-AF65-F5344CB8AC3E}">
        <p14:creationId xmlns:p14="http://schemas.microsoft.com/office/powerpoint/2010/main" val="33796340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6627" name="Rectangle 2"/>
          <p:cNvSpPr>
            <a:spLocks noGrp="1" noChangeArrowheads="1"/>
          </p:cNvSpPr>
          <p:nvPr>
            <p:ph type="title"/>
          </p:nvPr>
        </p:nvSpPr>
        <p:spPr/>
        <p:txBody>
          <a:bodyPr/>
          <a:lstStyle/>
          <a:p>
            <a:r>
              <a:rPr lang="en-US" altLang="en-US"/>
              <a:t>Onload Event</a:t>
            </a:r>
          </a:p>
        </p:txBody>
      </p:sp>
      <p:sp>
        <p:nvSpPr>
          <p:cNvPr id="26628" name="Rectangle 3"/>
          <p:cNvSpPr>
            <a:spLocks noGrp="1" noChangeArrowheads="1"/>
          </p:cNvSpPr>
          <p:nvPr>
            <p:ph type="body" idx="1"/>
          </p:nvPr>
        </p:nvSpPr>
        <p:spPr>
          <a:xfrm>
            <a:off x="962025" y="665923"/>
            <a:ext cx="7029450" cy="5144328"/>
          </a:xfrm>
        </p:spPr>
        <p:txBody>
          <a:bodyPr/>
          <a:lstStyle/>
          <a:p>
            <a:r>
              <a:rPr lang="en-US" altLang="en-US" dirty="0"/>
              <a:t>Document object generates an </a:t>
            </a:r>
            <a:r>
              <a:rPr lang="en-US" altLang="en-US" dirty="0" err="1"/>
              <a:t>onload</a:t>
            </a:r>
            <a:r>
              <a:rPr lang="en-US" altLang="en-US" dirty="0"/>
              <a:t> event when the web page has completed loading, including all images and applets</a:t>
            </a:r>
          </a:p>
          <a:p>
            <a:r>
              <a:rPr lang="en-US" altLang="en-US" dirty="0"/>
              <a:t>This event belongs to the &lt;body&gt; tag…however add the event listener to the windows object because it is more reliable</a:t>
            </a:r>
          </a:p>
          <a:p>
            <a:endParaRPr lang="en-US" altLang="en-US" dirty="0"/>
          </a:p>
          <a:p>
            <a:r>
              <a:rPr lang="en-US" altLang="en-US" dirty="0"/>
              <a:t>WARNING</a:t>
            </a:r>
            <a:br>
              <a:rPr lang="en-US" altLang="en-US" dirty="0"/>
            </a:br>
            <a:r>
              <a:rPr lang="en-US" altLang="en-US" dirty="0"/>
              <a:t>Before using and DOM elements in JS make sure that the webpage has been fully loaded by using this event i.e. this event handler your JS “main” function</a:t>
            </a:r>
          </a:p>
          <a:p>
            <a:endParaRPr lang="en-US" altLang="en-US" dirty="0"/>
          </a:p>
          <a:p>
            <a:endParaRPr lang="en-US" altLang="en-US" dirty="0"/>
          </a:p>
        </p:txBody>
      </p:sp>
      <p:sp>
        <p:nvSpPr>
          <p:cNvPr id="2" name="TextBox 1"/>
          <p:cNvSpPr txBox="1"/>
          <p:nvPr/>
        </p:nvSpPr>
        <p:spPr>
          <a:xfrm>
            <a:off x="1286135" y="4258514"/>
            <a:ext cx="6022803" cy="1815882"/>
          </a:xfrm>
          <a:prstGeom prst="rect">
            <a:avLst/>
          </a:prstGeom>
          <a:noFill/>
        </p:spPr>
        <p:txBody>
          <a:bodyPr wrap="none" rtlCol="0">
            <a:spAutoFit/>
          </a:bodyPr>
          <a:lstStyle/>
          <a:p>
            <a:r>
              <a:rPr lang="en-GB" sz="2000" dirty="0"/>
              <a:t> </a:t>
            </a:r>
            <a:r>
              <a:rPr lang="en-GB" sz="2000" dirty="0" err="1"/>
              <a:t>window</a:t>
            </a:r>
            <a:r>
              <a:rPr lang="en-GB" sz="3200" dirty="0" err="1"/>
              <a:t>.</a:t>
            </a:r>
            <a:r>
              <a:rPr lang="en-GB" sz="2000" dirty="0" err="1"/>
              <a:t>addEventListener</a:t>
            </a:r>
            <a:r>
              <a:rPr lang="en-GB" sz="2000" dirty="0"/>
              <a:t> ( "</a:t>
            </a:r>
            <a:r>
              <a:rPr lang="en-GB" sz="2000" dirty="0">
                <a:solidFill>
                  <a:srgbClr val="FF0000"/>
                </a:solidFill>
              </a:rPr>
              <a:t>load</a:t>
            </a:r>
            <a:r>
              <a:rPr lang="en-GB" sz="2000" dirty="0"/>
              <a:t>", function(event) </a:t>
            </a:r>
          </a:p>
          <a:p>
            <a:r>
              <a:rPr lang="en-GB" sz="2000" dirty="0"/>
              <a:t>{</a:t>
            </a:r>
          </a:p>
          <a:p>
            <a:r>
              <a:rPr lang="en-GB" sz="2000" dirty="0"/>
              <a:t>    console.log("All resources finished loading!");</a:t>
            </a:r>
            <a:br>
              <a:rPr lang="en-GB" sz="2000" dirty="0"/>
            </a:br>
            <a:r>
              <a:rPr lang="en-GB" sz="2000" dirty="0"/>
              <a:t>    MY CODE GOES HERE</a:t>
            </a:r>
          </a:p>
          <a:p>
            <a:r>
              <a:rPr lang="en-GB" sz="2000" dirty="0"/>
              <a:t>} );</a:t>
            </a:r>
          </a:p>
        </p:txBody>
      </p:sp>
      <p:sp>
        <p:nvSpPr>
          <p:cNvPr id="4" name="TextBox 3"/>
          <p:cNvSpPr txBox="1"/>
          <p:nvPr/>
        </p:nvSpPr>
        <p:spPr>
          <a:xfrm>
            <a:off x="1175329" y="6074396"/>
            <a:ext cx="7088222" cy="646331"/>
          </a:xfrm>
          <a:prstGeom prst="rect">
            <a:avLst/>
          </a:prstGeom>
          <a:noFill/>
        </p:spPr>
        <p:txBody>
          <a:bodyPr wrap="none" rtlCol="0">
            <a:spAutoFit/>
          </a:bodyPr>
          <a:lstStyle/>
          <a:p>
            <a:r>
              <a:rPr lang="en-GB" dirty="0"/>
              <a:t>Warning: Because of compatibility reasons, it may not be this easy!!</a:t>
            </a:r>
          </a:p>
          <a:p>
            <a:r>
              <a:rPr lang="en-GB" dirty="0"/>
              <a:t>Libraries such as jQuery provide a safer method</a:t>
            </a:r>
          </a:p>
        </p:txBody>
      </p:sp>
    </p:spTree>
    <p:extLst>
      <p:ext uri="{BB962C8B-B14F-4D97-AF65-F5344CB8AC3E}">
        <p14:creationId xmlns:p14="http://schemas.microsoft.com/office/powerpoint/2010/main" val="32561520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Design Patterns?</a:t>
            </a:r>
          </a:p>
        </p:txBody>
      </p:sp>
      <p:sp>
        <p:nvSpPr>
          <p:cNvPr id="3" name="Content Placeholder 2"/>
          <p:cNvSpPr>
            <a:spLocks noGrp="1"/>
          </p:cNvSpPr>
          <p:nvPr>
            <p:ph idx="1"/>
          </p:nvPr>
        </p:nvSpPr>
        <p:spPr>
          <a:xfrm>
            <a:off x="1047750" y="1602605"/>
            <a:ext cx="7029450" cy="4236219"/>
          </a:xfrm>
        </p:spPr>
        <p:txBody>
          <a:bodyPr/>
          <a:lstStyle/>
          <a:p>
            <a:r>
              <a:rPr lang="en-GB" dirty="0"/>
              <a:t>An anti-pattern is a bad design that is worthy of documenting.</a:t>
            </a:r>
          </a:p>
          <a:p>
            <a:r>
              <a:rPr lang="en-GB" dirty="0"/>
              <a:t>Examples of anti-patterns in JavaScript are the following:</a:t>
            </a:r>
          </a:p>
          <a:p>
            <a:pPr lvl="1"/>
            <a:r>
              <a:rPr lang="en-GB" dirty="0"/>
              <a:t>Polluting the namespace by defining a large number of variables in the global context</a:t>
            </a:r>
          </a:p>
          <a:p>
            <a:pPr lvl="1"/>
            <a:r>
              <a:rPr lang="en-GB" dirty="0"/>
              <a:t>Passing strings rather than functions to either </a:t>
            </a:r>
            <a:r>
              <a:rPr lang="en-GB" dirty="0" err="1"/>
              <a:t>setTimeout</a:t>
            </a:r>
            <a:r>
              <a:rPr lang="en-GB" dirty="0"/>
              <a:t> or </a:t>
            </a:r>
            <a:r>
              <a:rPr lang="en-GB" dirty="0" err="1"/>
              <a:t>setInterval</a:t>
            </a:r>
            <a:r>
              <a:rPr lang="en-GB" dirty="0"/>
              <a:t> as this triggers the use of </a:t>
            </a:r>
            <a:r>
              <a:rPr lang="en-GB" dirty="0" err="1"/>
              <a:t>eval</a:t>
            </a:r>
            <a:r>
              <a:rPr lang="en-GB" dirty="0"/>
              <a:t>() internally.</a:t>
            </a:r>
          </a:p>
          <a:p>
            <a:pPr lvl="1"/>
            <a:r>
              <a:rPr lang="en-GB" dirty="0"/>
              <a:t>Prototyping against the Object </a:t>
            </a:r>
            <a:r>
              <a:rPr lang="en-GB" dirty="0" err="1"/>
              <a:t>object</a:t>
            </a:r>
            <a:r>
              <a:rPr lang="en-GB" dirty="0"/>
              <a:t> (this is a particularly bad anti-pattern)</a:t>
            </a:r>
          </a:p>
          <a:p>
            <a:pPr lvl="1"/>
            <a:r>
              <a:rPr lang="en-GB" dirty="0"/>
              <a:t>Using JavaScript in an inline form as this is inflexible </a:t>
            </a:r>
          </a:p>
          <a:p>
            <a:pPr lvl="1"/>
            <a:r>
              <a:rPr lang="en-GB" dirty="0"/>
              <a:t>The use of </a:t>
            </a:r>
            <a:r>
              <a:rPr lang="en-GB" dirty="0" err="1"/>
              <a:t>document.write</a:t>
            </a:r>
            <a:r>
              <a:rPr lang="en-GB" dirty="0"/>
              <a:t> where native DOM alternatives such as </a:t>
            </a:r>
            <a:r>
              <a:rPr lang="en-GB" dirty="0" err="1"/>
              <a:t>document.createElement</a:t>
            </a:r>
            <a:r>
              <a:rPr lang="en-GB" dirty="0"/>
              <a:t> are more appropriate. </a:t>
            </a:r>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645070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JavaScript Functions are Objects</a:t>
            </a:r>
          </a:p>
        </p:txBody>
      </p:sp>
      <p:sp>
        <p:nvSpPr>
          <p:cNvPr id="3" name="Content Placeholder 2"/>
          <p:cNvSpPr>
            <a:spLocks noGrp="1"/>
          </p:cNvSpPr>
          <p:nvPr>
            <p:ph idx="1"/>
          </p:nvPr>
        </p:nvSpPr>
        <p:spPr>
          <a:xfrm>
            <a:off x="1047750" y="1265722"/>
            <a:ext cx="7029450" cy="4573103"/>
          </a:xfrm>
        </p:spPr>
        <p:txBody>
          <a:bodyPr/>
          <a:lstStyle/>
          <a:p>
            <a:r>
              <a:rPr lang="en-GB" dirty="0"/>
              <a:t>Some of the design patterns in JavaScript rely on a neat little trick which is that a function in JavaScript is actually an object which means we can add new attributes and methods to it</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22277" y="2897205"/>
            <a:ext cx="7266733" cy="3693319"/>
          </a:xfrm>
          <a:prstGeom prst="rect">
            <a:avLst/>
          </a:prstGeom>
          <a:noFill/>
        </p:spPr>
        <p:txBody>
          <a:bodyPr wrap="none" rtlCol="0">
            <a:spAutoFit/>
          </a:bodyPr>
          <a:lstStyle/>
          <a:p>
            <a:r>
              <a:rPr lang="en-GB" dirty="0"/>
              <a:t>// Functions in JavaScript are objects</a:t>
            </a:r>
          </a:p>
          <a:p>
            <a:r>
              <a:rPr lang="en-GB" dirty="0"/>
              <a:t>let </a:t>
            </a:r>
            <a:r>
              <a:rPr lang="en-GB" dirty="0" err="1"/>
              <a:t>someFunction</a:t>
            </a:r>
            <a:r>
              <a:rPr lang="en-GB" dirty="0"/>
              <a:t> = function () { }</a:t>
            </a:r>
          </a:p>
          <a:p>
            <a:r>
              <a:rPr lang="en-GB" dirty="0"/>
              <a:t> </a:t>
            </a:r>
          </a:p>
          <a:p>
            <a:r>
              <a:rPr lang="en-GB" dirty="0" err="1"/>
              <a:t>someFunction.count</a:t>
            </a:r>
            <a:r>
              <a:rPr lang="en-GB" dirty="0"/>
              <a:t> = 22;</a:t>
            </a:r>
          </a:p>
          <a:p>
            <a:r>
              <a:rPr lang="en-GB" dirty="0" err="1"/>
              <a:t>someFunction.text</a:t>
            </a:r>
            <a:r>
              <a:rPr lang="en-GB" dirty="0"/>
              <a:t> = "Hello";</a:t>
            </a:r>
          </a:p>
          <a:p>
            <a:r>
              <a:rPr lang="en-GB" dirty="0"/>
              <a:t> </a:t>
            </a:r>
          </a:p>
          <a:p>
            <a:r>
              <a:rPr lang="en-GB" dirty="0" err="1"/>
              <a:t>document.write</a:t>
            </a:r>
            <a:r>
              <a:rPr lang="en-GB" dirty="0"/>
              <a:t>("Count is " + </a:t>
            </a:r>
            <a:r>
              <a:rPr lang="en-GB" dirty="0" err="1"/>
              <a:t>someFunction.count</a:t>
            </a:r>
            <a:r>
              <a:rPr lang="en-GB" dirty="0"/>
              <a:t> + "&lt;</a:t>
            </a:r>
            <a:r>
              <a:rPr lang="en-GB" dirty="0" err="1"/>
              <a:t>br</a:t>
            </a:r>
            <a:r>
              <a:rPr lang="en-GB" dirty="0"/>
              <a:t>/&gt;");</a:t>
            </a:r>
          </a:p>
          <a:p>
            <a:r>
              <a:rPr lang="en-GB" dirty="0"/>
              <a:t> </a:t>
            </a:r>
          </a:p>
          <a:p>
            <a:r>
              <a:rPr lang="en-GB" dirty="0"/>
              <a:t>// We can even add functions to object</a:t>
            </a:r>
          </a:p>
          <a:p>
            <a:r>
              <a:rPr lang="en-GB" dirty="0" err="1"/>
              <a:t>someFunction.SayHello</a:t>
            </a:r>
            <a:r>
              <a:rPr lang="en-GB" dirty="0"/>
              <a:t> = function () { </a:t>
            </a:r>
            <a:r>
              <a:rPr lang="en-GB" dirty="0" err="1"/>
              <a:t>document.write</a:t>
            </a:r>
            <a:r>
              <a:rPr lang="en-GB" dirty="0"/>
              <a:t>("Hello&lt;</a:t>
            </a:r>
            <a:r>
              <a:rPr lang="en-GB" dirty="0" err="1"/>
              <a:t>br</a:t>
            </a:r>
            <a:r>
              <a:rPr lang="en-GB" dirty="0"/>
              <a:t>/&gt;"); }</a:t>
            </a:r>
          </a:p>
          <a:p>
            <a:r>
              <a:rPr lang="en-GB" dirty="0"/>
              <a:t> </a:t>
            </a:r>
          </a:p>
          <a:p>
            <a:r>
              <a:rPr lang="en-GB" dirty="0" err="1"/>
              <a:t>someFunction.SayHello</a:t>
            </a:r>
            <a:r>
              <a:rPr lang="en-GB" dirty="0"/>
              <a:t>();</a:t>
            </a:r>
          </a:p>
          <a:p>
            <a:endParaRPr lang="en-GB" dirty="0"/>
          </a:p>
        </p:txBody>
      </p:sp>
    </p:spTree>
    <p:extLst>
      <p:ext uri="{BB962C8B-B14F-4D97-AF65-F5344CB8AC3E}">
        <p14:creationId xmlns:p14="http://schemas.microsoft.com/office/powerpoint/2010/main" val="45154198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Variables are Attributes</a:t>
            </a:r>
          </a:p>
        </p:txBody>
      </p:sp>
      <p:sp>
        <p:nvSpPr>
          <p:cNvPr id="3" name="Content Placeholder 2"/>
          <p:cNvSpPr>
            <a:spLocks noGrp="1"/>
          </p:cNvSpPr>
          <p:nvPr>
            <p:ph idx="1"/>
          </p:nvPr>
        </p:nvSpPr>
        <p:spPr>
          <a:xfrm>
            <a:off x="1047750" y="1025091"/>
            <a:ext cx="7029450" cy="4813734"/>
          </a:xfrm>
        </p:spPr>
        <p:txBody>
          <a:bodyPr/>
          <a:lstStyle/>
          <a:p>
            <a:r>
              <a:rPr lang="en-GB" dirty="0"/>
              <a:t>Actually, when you create declare variables inside the function you are actually adding private attributes to the functions object. </a:t>
            </a:r>
          </a:p>
          <a:p>
            <a:r>
              <a:rPr lang="en-GB" dirty="0"/>
              <a:t>Since variables can also contain functions, you can also create private functions in the same way</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30902" y="3048754"/>
            <a:ext cx="6739345" cy="3139321"/>
          </a:xfrm>
          <a:prstGeom prst="rect">
            <a:avLst/>
          </a:prstGeom>
          <a:noFill/>
        </p:spPr>
        <p:txBody>
          <a:bodyPr wrap="none" rtlCol="0">
            <a:spAutoFit/>
          </a:bodyPr>
          <a:lstStyle/>
          <a:p>
            <a:r>
              <a:rPr lang="en-GB" dirty="0"/>
              <a:t>let </a:t>
            </a:r>
            <a:r>
              <a:rPr lang="en-GB" dirty="0" err="1"/>
              <a:t>someFunction</a:t>
            </a:r>
            <a:r>
              <a:rPr lang="en-GB" dirty="0"/>
              <a:t> = function () </a:t>
            </a:r>
          </a:p>
          <a:p>
            <a:r>
              <a:rPr lang="en-GB" dirty="0"/>
              <a:t>{ </a:t>
            </a:r>
          </a:p>
          <a:p>
            <a:r>
              <a:rPr lang="en-GB" dirty="0"/>
              <a:t>    let _</a:t>
            </a:r>
            <a:r>
              <a:rPr lang="en-GB" dirty="0" err="1"/>
              <a:t>someNumber</a:t>
            </a:r>
            <a:r>
              <a:rPr lang="en-GB" dirty="0"/>
              <a:t> = 3;                  </a:t>
            </a:r>
            <a:r>
              <a:rPr lang="en-GB" dirty="0">
                <a:sym typeface="Wingdings" panose="05000000000000000000" pitchFamily="2" charset="2"/>
              </a:rPr>
              <a:t></a:t>
            </a:r>
            <a:r>
              <a:rPr lang="en-GB" dirty="0"/>
              <a:t> </a:t>
            </a:r>
            <a:r>
              <a:rPr lang="en-GB" dirty="0" err="1"/>
              <a:t>someNumber</a:t>
            </a:r>
            <a:r>
              <a:rPr lang="en-GB" dirty="0"/>
              <a:t> is private</a:t>
            </a:r>
          </a:p>
          <a:p>
            <a:r>
              <a:rPr lang="en-GB" dirty="0"/>
              <a:t>    let </a:t>
            </a:r>
            <a:r>
              <a:rPr lang="en-GB" dirty="0" err="1"/>
              <a:t>SayHello</a:t>
            </a:r>
            <a:r>
              <a:rPr lang="en-GB" dirty="0"/>
              <a:t> = function ()              </a:t>
            </a:r>
            <a:r>
              <a:rPr lang="en-GB" dirty="0">
                <a:sym typeface="Wingdings" panose="05000000000000000000" pitchFamily="2" charset="2"/>
              </a:rPr>
              <a:t></a:t>
            </a:r>
            <a:r>
              <a:rPr lang="en-GB" dirty="0"/>
              <a:t> </a:t>
            </a:r>
            <a:r>
              <a:rPr lang="en-GB" dirty="0" err="1"/>
              <a:t>SayHello</a:t>
            </a:r>
            <a:r>
              <a:rPr lang="en-GB" dirty="0"/>
              <a:t>() is private</a:t>
            </a:r>
          </a:p>
          <a:p>
            <a:r>
              <a:rPr lang="en-GB" dirty="0"/>
              <a:t>    { </a:t>
            </a:r>
          </a:p>
          <a:p>
            <a:r>
              <a:rPr lang="en-GB" dirty="0"/>
              <a:t>        </a:t>
            </a:r>
            <a:r>
              <a:rPr lang="en-GB" dirty="0" err="1"/>
              <a:t>document.write</a:t>
            </a:r>
            <a:r>
              <a:rPr lang="en-GB" dirty="0"/>
              <a:t>("Hello&lt;</a:t>
            </a:r>
            <a:r>
              <a:rPr lang="en-GB" dirty="0" err="1"/>
              <a:t>br</a:t>
            </a:r>
            <a:r>
              <a:rPr lang="en-GB" dirty="0"/>
              <a:t>/&gt;"); </a:t>
            </a:r>
          </a:p>
          <a:p>
            <a:r>
              <a:rPr lang="en-GB" dirty="0"/>
              <a:t>    }</a:t>
            </a:r>
          </a:p>
          <a:p>
            <a:r>
              <a:rPr lang="en-GB" dirty="0"/>
              <a:t> </a:t>
            </a:r>
          </a:p>
          <a:p>
            <a:r>
              <a:rPr lang="en-GB" dirty="0"/>
              <a:t>    </a:t>
            </a:r>
            <a:r>
              <a:rPr lang="en-GB" dirty="0" err="1"/>
              <a:t>SayHello</a:t>
            </a:r>
            <a:r>
              <a:rPr lang="en-GB" dirty="0"/>
              <a:t>();     </a:t>
            </a:r>
            <a:r>
              <a:rPr lang="en-GB" dirty="0">
                <a:sym typeface="Wingdings" panose="05000000000000000000" pitchFamily="2" charset="2"/>
              </a:rPr>
              <a:t></a:t>
            </a:r>
            <a:r>
              <a:rPr lang="en-GB" dirty="0"/>
              <a:t> Can only call it inside the function</a:t>
            </a:r>
          </a:p>
          <a:p>
            <a:r>
              <a:rPr lang="en-GB" dirty="0"/>
              <a:t>}</a:t>
            </a:r>
          </a:p>
          <a:p>
            <a:endParaRPr lang="en-GB" dirty="0"/>
          </a:p>
        </p:txBody>
      </p:sp>
    </p:spTree>
    <p:extLst>
      <p:ext uri="{BB962C8B-B14F-4D97-AF65-F5344CB8AC3E}">
        <p14:creationId xmlns:p14="http://schemas.microsoft.com/office/powerpoint/2010/main" val="306019819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0399"/>
          </a:xfrm>
        </p:spPr>
        <p:txBody>
          <a:bodyPr/>
          <a:lstStyle/>
          <a:p>
            <a:r>
              <a:rPr lang="en-GB" dirty="0"/>
              <a:t>Closures</a:t>
            </a:r>
          </a:p>
        </p:txBody>
      </p:sp>
      <p:sp>
        <p:nvSpPr>
          <p:cNvPr id="3" name="Content Placeholder 2"/>
          <p:cNvSpPr>
            <a:spLocks noGrp="1"/>
          </p:cNvSpPr>
          <p:nvPr>
            <p:ph idx="1"/>
          </p:nvPr>
        </p:nvSpPr>
        <p:spPr>
          <a:xfrm>
            <a:off x="600251" y="520400"/>
            <a:ext cx="7954718" cy="5318426"/>
          </a:xfrm>
        </p:spPr>
        <p:txBody>
          <a:bodyPr/>
          <a:lstStyle/>
          <a:p>
            <a:r>
              <a:rPr lang="en-GB" dirty="0"/>
              <a:t>A function “</a:t>
            </a:r>
            <a:r>
              <a:rPr lang="en-GB" dirty="0" err="1"/>
              <a:t>DisplayCount</a:t>
            </a:r>
            <a:r>
              <a:rPr lang="en-GB" dirty="0"/>
              <a:t>” declared within the scope of the function “Counter” can still use the variables declared within the scope of “Counter”</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46472" y="2010318"/>
            <a:ext cx="7034298" cy="4247317"/>
          </a:xfrm>
          <a:prstGeom prst="rect">
            <a:avLst/>
          </a:prstGeom>
          <a:noFill/>
        </p:spPr>
        <p:txBody>
          <a:bodyPr wrap="none" rtlCol="0">
            <a:spAutoFit/>
          </a:bodyPr>
          <a:lstStyle/>
          <a:p>
            <a:r>
              <a:rPr lang="en-GB" dirty="0"/>
              <a:t>function Counter()</a:t>
            </a:r>
          </a:p>
          <a:p>
            <a:r>
              <a:rPr lang="en-GB" dirty="0"/>
              <a:t>{</a:t>
            </a:r>
          </a:p>
          <a:p>
            <a:r>
              <a:rPr lang="en-GB" dirty="0"/>
              <a:t>    let _count = 0;          </a:t>
            </a:r>
            <a:r>
              <a:rPr lang="en-GB" dirty="0">
                <a:sym typeface="Wingdings" panose="05000000000000000000" pitchFamily="2" charset="2"/>
              </a:rPr>
              <a:t></a:t>
            </a:r>
            <a:r>
              <a:rPr lang="en-GB" dirty="0"/>
              <a:t> Private variable  </a:t>
            </a:r>
          </a:p>
          <a:p>
            <a:r>
              <a:rPr lang="en-GB" dirty="0"/>
              <a:t> </a:t>
            </a:r>
          </a:p>
          <a:p>
            <a:r>
              <a:rPr lang="en-GB" dirty="0"/>
              <a:t>    let </a:t>
            </a:r>
            <a:r>
              <a:rPr lang="en-GB" dirty="0" err="1"/>
              <a:t>DisplayCount</a:t>
            </a:r>
            <a:r>
              <a:rPr lang="en-GB" dirty="0"/>
              <a:t> = function()</a:t>
            </a:r>
          </a:p>
          <a:p>
            <a:r>
              <a:rPr lang="en-GB" dirty="0"/>
              <a:t>    {</a:t>
            </a:r>
          </a:p>
          <a:p>
            <a:r>
              <a:rPr lang="en-GB" dirty="0"/>
              <a:t>          </a:t>
            </a:r>
            <a:r>
              <a:rPr lang="en-GB" dirty="0" err="1"/>
              <a:t>document.write</a:t>
            </a:r>
            <a:r>
              <a:rPr lang="en-GB" dirty="0"/>
              <a:t>("Incremented count is " + _count + "&lt;</a:t>
            </a:r>
            <a:r>
              <a:rPr lang="en-GB" dirty="0" err="1"/>
              <a:t>br</a:t>
            </a:r>
            <a:r>
              <a:rPr lang="en-GB" dirty="0"/>
              <a:t>/&gt;");</a:t>
            </a:r>
          </a:p>
          <a:p>
            <a:r>
              <a:rPr lang="en-GB" dirty="0"/>
              <a:t>    };</a:t>
            </a:r>
          </a:p>
          <a:p>
            <a:endParaRPr lang="en-GB" dirty="0">
              <a:sym typeface="Wingdings" panose="05000000000000000000" pitchFamily="2" charset="2"/>
            </a:endParaRPr>
          </a:p>
          <a:p>
            <a:r>
              <a:rPr lang="en-GB" dirty="0">
                <a:sym typeface="Wingdings" panose="05000000000000000000" pitchFamily="2" charset="2"/>
              </a:rPr>
              <a:t>    // Return the </a:t>
            </a:r>
            <a:r>
              <a:rPr lang="en-GB" dirty="0" err="1">
                <a:sym typeface="Wingdings" panose="05000000000000000000" pitchFamily="2" charset="2"/>
              </a:rPr>
              <a:t>DisplayCount</a:t>
            </a:r>
            <a:r>
              <a:rPr lang="en-GB" dirty="0">
                <a:sym typeface="Wingdings" panose="05000000000000000000" pitchFamily="2" charset="2"/>
              </a:rPr>
              <a:t> function</a:t>
            </a:r>
          </a:p>
          <a:p>
            <a:r>
              <a:rPr lang="en-GB" dirty="0">
                <a:sym typeface="Wingdings" panose="05000000000000000000" pitchFamily="2" charset="2"/>
              </a:rPr>
              <a:t>    return </a:t>
            </a:r>
            <a:r>
              <a:rPr lang="en-GB" dirty="0" err="1">
                <a:sym typeface="Wingdings" panose="05000000000000000000" pitchFamily="2" charset="2"/>
              </a:rPr>
              <a:t>DisplayCount</a:t>
            </a:r>
            <a:r>
              <a:rPr lang="en-GB" dirty="0">
                <a:sym typeface="Wingdings" panose="05000000000000000000" pitchFamily="2" charset="2"/>
              </a:rPr>
              <a:t>; </a:t>
            </a:r>
            <a:r>
              <a:rPr lang="en-GB" dirty="0"/>
              <a:t> Make </a:t>
            </a:r>
            <a:r>
              <a:rPr lang="en-GB" dirty="0" err="1"/>
              <a:t>DisplayCount</a:t>
            </a:r>
            <a:r>
              <a:rPr lang="en-GB" dirty="0"/>
              <a:t> public</a:t>
            </a:r>
          </a:p>
          <a:p>
            <a:r>
              <a:rPr lang="en-GB" dirty="0"/>
              <a:t>}</a:t>
            </a:r>
          </a:p>
          <a:p>
            <a:endParaRPr lang="en-GB" dirty="0"/>
          </a:p>
          <a:p>
            <a:r>
              <a:rPr lang="en-GB" dirty="0"/>
              <a:t>let </a:t>
            </a:r>
            <a:r>
              <a:rPr lang="en-GB" dirty="0" err="1"/>
              <a:t>DisplayIt</a:t>
            </a:r>
            <a:r>
              <a:rPr lang="en-GB" dirty="0"/>
              <a:t> = </a:t>
            </a:r>
            <a:r>
              <a:rPr lang="en-GB" dirty="0" err="1"/>
              <a:t>SomeFunction</a:t>
            </a:r>
            <a:r>
              <a:rPr lang="en-GB" dirty="0"/>
              <a:t>();    </a:t>
            </a:r>
            <a:r>
              <a:rPr lang="en-GB" dirty="0">
                <a:sym typeface="Wingdings" panose="05000000000000000000" pitchFamily="2" charset="2"/>
              </a:rPr>
              <a:t> Get the </a:t>
            </a:r>
            <a:r>
              <a:rPr lang="en-GB" dirty="0" err="1">
                <a:sym typeface="Wingdings" panose="05000000000000000000" pitchFamily="2" charset="2"/>
              </a:rPr>
              <a:t>DisplayCount</a:t>
            </a:r>
            <a:r>
              <a:rPr lang="en-GB" dirty="0">
                <a:sym typeface="Wingdings" panose="05000000000000000000" pitchFamily="2" charset="2"/>
              </a:rPr>
              <a:t> function</a:t>
            </a:r>
            <a:endParaRPr lang="en-GB" dirty="0"/>
          </a:p>
          <a:p>
            <a:r>
              <a:rPr lang="en-GB" dirty="0" err="1"/>
              <a:t>DisplayIt</a:t>
            </a:r>
            <a:r>
              <a:rPr lang="en-GB" dirty="0"/>
              <a:t>();                                      </a:t>
            </a:r>
            <a:r>
              <a:rPr lang="en-GB" dirty="0">
                <a:sym typeface="Wingdings" panose="05000000000000000000" pitchFamily="2" charset="2"/>
              </a:rPr>
              <a:t> Display the count</a:t>
            </a:r>
            <a:endParaRPr lang="en-GB" dirty="0"/>
          </a:p>
        </p:txBody>
      </p:sp>
      <p:sp>
        <p:nvSpPr>
          <p:cNvPr id="6" name="TextBox 5"/>
          <p:cNvSpPr txBox="1"/>
          <p:nvPr/>
        </p:nvSpPr>
        <p:spPr>
          <a:xfrm>
            <a:off x="5125803" y="1569880"/>
            <a:ext cx="2352082" cy="646331"/>
          </a:xfrm>
          <a:prstGeom prst="rect">
            <a:avLst/>
          </a:prstGeom>
          <a:noFill/>
        </p:spPr>
        <p:txBody>
          <a:bodyPr wrap="square" rtlCol="0">
            <a:spAutoFit/>
          </a:bodyPr>
          <a:lstStyle/>
          <a:p>
            <a:r>
              <a:rPr lang="en-GB" i="1" dirty="0"/>
              <a:t>The variable “_count“ belongs to Counter</a:t>
            </a:r>
          </a:p>
        </p:txBody>
      </p:sp>
      <p:cxnSp>
        <p:nvCxnSpPr>
          <p:cNvPr id="8" name="Straight Arrow Connector 7"/>
          <p:cNvCxnSpPr/>
          <p:nvPr/>
        </p:nvCxnSpPr>
        <p:spPr bwMode="auto">
          <a:xfrm flipH="1">
            <a:off x="2637322" y="2207828"/>
            <a:ext cx="2989323" cy="3559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153968" y="2511722"/>
            <a:ext cx="2905510" cy="646331"/>
          </a:xfrm>
          <a:prstGeom prst="rect">
            <a:avLst/>
          </a:prstGeom>
          <a:noFill/>
        </p:spPr>
        <p:txBody>
          <a:bodyPr wrap="square" rtlCol="0">
            <a:spAutoFit/>
          </a:bodyPr>
          <a:lstStyle/>
          <a:p>
            <a:r>
              <a:rPr lang="en-GB" i="1" dirty="0"/>
              <a:t>“_count” can be used by the function </a:t>
            </a:r>
            <a:r>
              <a:rPr lang="en-GB" i="1" dirty="0" err="1"/>
              <a:t>DisplayCount</a:t>
            </a:r>
            <a:endParaRPr lang="en-GB" i="1" dirty="0"/>
          </a:p>
        </p:txBody>
      </p:sp>
      <p:cxnSp>
        <p:nvCxnSpPr>
          <p:cNvPr id="11" name="Straight Arrow Connector 10"/>
          <p:cNvCxnSpPr/>
          <p:nvPr/>
        </p:nvCxnSpPr>
        <p:spPr bwMode="auto">
          <a:xfrm flipH="1">
            <a:off x="6689558" y="3141287"/>
            <a:ext cx="543827" cy="50532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2739596" y="6275715"/>
            <a:ext cx="4412919" cy="523220"/>
          </a:xfrm>
          <a:prstGeom prst="rect">
            <a:avLst/>
          </a:prstGeom>
          <a:solidFill>
            <a:schemeClr val="bg1"/>
          </a:solidFill>
        </p:spPr>
        <p:txBody>
          <a:bodyPr wrap="square" rtlCol="0">
            <a:spAutoFit/>
          </a:bodyPr>
          <a:lstStyle/>
          <a:p>
            <a:r>
              <a:rPr lang="en-GB" sz="1400" i="1" dirty="0"/>
              <a:t>The _count variable still exists and can be displayed even though the Counter() has already returned</a:t>
            </a:r>
          </a:p>
        </p:txBody>
      </p:sp>
      <p:cxnSp>
        <p:nvCxnSpPr>
          <p:cNvPr id="13" name="Elbow Connector 12"/>
          <p:cNvCxnSpPr/>
          <p:nvPr/>
        </p:nvCxnSpPr>
        <p:spPr bwMode="auto">
          <a:xfrm rot="10800000">
            <a:off x="1823190" y="6261138"/>
            <a:ext cx="916406" cy="276187"/>
          </a:xfrm>
          <a:prstGeom prst="bentConnector3">
            <a:avLst>
              <a:gd name="adj1" fmla="val 100197"/>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605705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6076"/>
          </a:xfrm>
        </p:spPr>
        <p:txBody>
          <a:bodyPr/>
          <a:lstStyle/>
          <a:p>
            <a:r>
              <a:rPr lang="en-GB" dirty="0"/>
              <a:t>Closures (</a:t>
            </a:r>
            <a:r>
              <a:rPr lang="en-GB" dirty="0" err="1"/>
              <a:t>Cont</a:t>
            </a:r>
            <a:r>
              <a:rPr lang="en-GB" dirty="0"/>
              <a:t>)</a:t>
            </a:r>
          </a:p>
        </p:txBody>
      </p:sp>
      <p:sp>
        <p:nvSpPr>
          <p:cNvPr id="3" name="Content Placeholder 2"/>
          <p:cNvSpPr>
            <a:spLocks noGrp="1"/>
          </p:cNvSpPr>
          <p:nvPr>
            <p:ph idx="1"/>
          </p:nvPr>
        </p:nvSpPr>
        <p:spPr>
          <a:xfrm>
            <a:off x="933651" y="602738"/>
            <a:ext cx="7029450" cy="2039486"/>
          </a:xfrm>
        </p:spPr>
        <p:txBody>
          <a:bodyPr/>
          <a:lstStyle/>
          <a:p>
            <a:r>
              <a:rPr lang="en-GB" dirty="0"/>
              <a:t>Interestingly, we can return an object from a function and this to has access to the variables and functions declared in the function scope</a:t>
            </a:r>
          </a:p>
          <a:p>
            <a:r>
              <a:rPr lang="en-GB" dirty="0"/>
              <a:t>The functions in the returned object continue to have access to these variables even if the original function object is no longer used</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75035" y="3004343"/>
            <a:ext cx="7528023" cy="3416320"/>
          </a:xfrm>
          <a:prstGeom prst="rect">
            <a:avLst/>
          </a:prstGeom>
          <a:noFill/>
        </p:spPr>
        <p:txBody>
          <a:bodyPr wrap="none" rtlCol="0">
            <a:spAutoFit/>
          </a:bodyPr>
          <a:lstStyle/>
          <a:p>
            <a:r>
              <a:rPr lang="en-GB" dirty="0"/>
              <a:t>let Lib = (function ()</a:t>
            </a:r>
          </a:p>
          <a:p>
            <a:r>
              <a:rPr lang="en-GB" dirty="0"/>
              <a:t>{</a:t>
            </a:r>
          </a:p>
          <a:p>
            <a:r>
              <a:rPr lang="en-GB" dirty="0"/>
              <a:t>    let _count = 0;     </a:t>
            </a:r>
            <a:r>
              <a:rPr lang="en-GB" dirty="0">
                <a:sym typeface="Wingdings" panose="05000000000000000000" pitchFamily="2" charset="2"/>
              </a:rPr>
              <a:t></a:t>
            </a:r>
            <a:r>
              <a:rPr lang="en-GB" dirty="0"/>
              <a:t> Private attribute  </a:t>
            </a:r>
          </a:p>
          <a:p>
            <a:r>
              <a:rPr lang="en-GB" dirty="0"/>
              <a:t>    return  {                 </a:t>
            </a:r>
            <a:r>
              <a:rPr lang="en-GB" dirty="0">
                <a:sym typeface="Wingdings" panose="05000000000000000000" pitchFamily="2" charset="2"/>
              </a:rPr>
              <a:t></a:t>
            </a:r>
            <a:r>
              <a:rPr lang="en-GB" dirty="0"/>
              <a:t> Return object literal</a:t>
            </a:r>
          </a:p>
          <a:p>
            <a:r>
              <a:rPr lang="en-GB" dirty="0"/>
              <a:t>       </a:t>
            </a:r>
            <a:r>
              <a:rPr lang="en-GB" dirty="0" err="1"/>
              <a:t>DisplayCount</a:t>
            </a:r>
            <a:r>
              <a:rPr lang="en-GB" dirty="0"/>
              <a:t>: function ()    </a:t>
            </a:r>
            <a:r>
              <a:rPr lang="en-GB" dirty="0">
                <a:sym typeface="Wingdings" panose="05000000000000000000" pitchFamily="2" charset="2"/>
              </a:rPr>
              <a:t></a:t>
            </a:r>
            <a:r>
              <a:rPr lang="en-GB" dirty="0"/>
              <a:t> Return a function in the object (public)</a:t>
            </a:r>
          </a:p>
          <a:p>
            <a:r>
              <a:rPr lang="en-GB" dirty="0"/>
              <a:t>        {</a:t>
            </a:r>
          </a:p>
          <a:p>
            <a:r>
              <a:rPr lang="en-GB" dirty="0"/>
              <a:t>            </a:t>
            </a:r>
            <a:r>
              <a:rPr lang="en-GB" dirty="0" err="1"/>
              <a:t>document.write</a:t>
            </a:r>
            <a:r>
              <a:rPr lang="en-GB" dirty="0"/>
              <a:t>("Incremented count is " + _count + "&lt;</a:t>
            </a:r>
            <a:r>
              <a:rPr lang="en-GB" dirty="0" err="1"/>
              <a:t>br</a:t>
            </a:r>
            <a:r>
              <a:rPr lang="en-GB" dirty="0"/>
              <a:t>/&gt;");</a:t>
            </a:r>
          </a:p>
          <a:p>
            <a:r>
              <a:rPr lang="en-GB" dirty="0"/>
              <a:t>        }</a:t>
            </a:r>
          </a:p>
          <a:p>
            <a:r>
              <a:rPr lang="en-GB" dirty="0"/>
              <a:t>    };</a:t>
            </a:r>
          </a:p>
          <a:p>
            <a:r>
              <a:rPr lang="en-GB" dirty="0"/>
              <a:t>})();</a:t>
            </a:r>
          </a:p>
          <a:p>
            <a:r>
              <a:rPr lang="en-GB" dirty="0"/>
              <a:t> </a:t>
            </a:r>
          </a:p>
          <a:p>
            <a:r>
              <a:rPr lang="en-GB" dirty="0" err="1"/>
              <a:t>Lib.DisplayCount</a:t>
            </a:r>
            <a:r>
              <a:rPr lang="en-GB" dirty="0"/>
              <a:t>();   </a:t>
            </a:r>
            <a:r>
              <a:rPr lang="en-GB" dirty="0">
                <a:sym typeface="Wingdings" panose="05000000000000000000" pitchFamily="2" charset="2"/>
              </a:rPr>
              <a:t></a:t>
            </a:r>
            <a:r>
              <a:rPr lang="en-GB" dirty="0"/>
              <a:t> Display the private attribute _count</a:t>
            </a:r>
          </a:p>
        </p:txBody>
      </p:sp>
      <p:sp>
        <p:nvSpPr>
          <p:cNvPr id="6" name="Left Brace 5"/>
          <p:cNvSpPr/>
          <p:nvPr/>
        </p:nvSpPr>
        <p:spPr bwMode="auto">
          <a:xfrm>
            <a:off x="875035" y="4005666"/>
            <a:ext cx="196440" cy="1413673"/>
          </a:xfrm>
          <a:prstGeom prst="leftBrace">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p:cNvSpPr txBox="1"/>
          <p:nvPr/>
        </p:nvSpPr>
        <p:spPr>
          <a:xfrm rot="16200000">
            <a:off x="-84147" y="4501139"/>
            <a:ext cx="1467068" cy="369332"/>
          </a:xfrm>
          <a:prstGeom prst="rect">
            <a:avLst/>
          </a:prstGeom>
          <a:noFill/>
        </p:spPr>
        <p:txBody>
          <a:bodyPr wrap="none" rtlCol="0">
            <a:spAutoFit/>
          </a:bodyPr>
          <a:lstStyle/>
          <a:p>
            <a:r>
              <a:rPr lang="en-GB" dirty="0"/>
              <a:t>Object literal</a:t>
            </a:r>
          </a:p>
        </p:txBody>
      </p:sp>
    </p:spTree>
    <p:extLst>
      <p:ext uri="{BB962C8B-B14F-4D97-AF65-F5344CB8AC3E}">
        <p14:creationId xmlns:p14="http://schemas.microsoft.com/office/powerpoint/2010/main" val="188131466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00514"/>
          </a:xfrm>
        </p:spPr>
        <p:txBody>
          <a:bodyPr/>
          <a:lstStyle/>
          <a:p>
            <a:r>
              <a:rPr lang="en-GB" dirty="0"/>
              <a:t>Revealing Module Pattern</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1231732" y="519462"/>
            <a:ext cx="7026442" cy="6186309"/>
          </a:xfrm>
          <a:prstGeom prst="rect">
            <a:avLst/>
          </a:prstGeom>
          <a:noFill/>
        </p:spPr>
        <p:txBody>
          <a:bodyPr wrap="square" rtlCol="0">
            <a:spAutoFit/>
          </a:bodyPr>
          <a:lstStyle/>
          <a:p>
            <a:r>
              <a:rPr lang="en-GB" dirty="0"/>
              <a:t> let </a:t>
            </a:r>
            <a:r>
              <a:rPr lang="en-GB" dirty="0" err="1"/>
              <a:t>rmd</a:t>
            </a:r>
            <a:r>
              <a:rPr lang="en-GB" dirty="0"/>
              <a:t> = (function ()</a:t>
            </a:r>
          </a:p>
          <a:p>
            <a:r>
              <a:rPr lang="en-GB" dirty="0"/>
              <a:t> {</a:t>
            </a:r>
          </a:p>
          <a:p>
            <a:r>
              <a:rPr lang="en-GB" dirty="0"/>
              <a:t>    let _name = "Tom";</a:t>
            </a:r>
          </a:p>
          <a:p>
            <a:r>
              <a:rPr lang="en-GB" dirty="0"/>
              <a:t>    let _hobby = "Boating";</a:t>
            </a:r>
          </a:p>
          <a:p>
            <a:r>
              <a:rPr lang="en-GB" dirty="0"/>
              <a:t> </a:t>
            </a:r>
          </a:p>
          <a:p>
            <a:r>
              <a:rPr lang="en-GB" dirty="0"/>
              <a:t>    function </a:t>
            </a:r>
            <a:r>
              <a:rPr lang="en-GB" dirty="0" err="1"/>
              <a:t>ReadName</a:t>
            </a:r>
            <a:r>
              <a:rPr lang="en-GB" dirty="0"/>
              <a:t>()</a:t>
            </a:r>
          </a:p>
          <a:p>
            <a:r>
              <a:rPr lang="en-GB" dirty="0"/>
              <a:t>    {</a:t>
            </a:r>
          </a:p>
          <a:p>
            <a:r>
              <a:rPr lang="en-GB" dirty="0"/>
              <a:t>        return _name</a:t>
            </a:r>
          </a:p>
          <a:p>
            <a:r>
              <a:rPr lang="en-GB" dirty="0"/>
              <a:t>    }</a:t>
            </a:r>
          </a:p>
          <a:p>
            <a:r>
              <a:rPr lang="en-GB" dirty="0"/>
              <a:t> </a:t>
            </a:r>
          </a:p>
          <a:p>
            <a:r>
              <a:rPr lang="en-GB" dirty="0"/>
              <a:t>    function </a:t>
            </a:r>
            <a:r>
              <a:rPr lang="en-GB" dirty="0" err="1"/>
              <a:t>ChangeName</a:t>
            </a:r>
            <a:r>
              <a:rPr lang="en-GB" dirty="0"/>
              <a:t>(name)</a:t>
            </a:r>
          </a:p>
          <a:p>
            <a:r>
              <a:rPr lang="en-GB" dirty="0"/>
              <a:t>    {</a:t>
            </a:r>
          </a:p>
          <a:p>
            <a:r>
              <a:rPr lang="en-GB" dirty="0"/>
              <a:t>        _name = name;</a:t>
            </a:r>
          </a:p>
          <a:p>
            <a:r>
              <a:rPr lang="en-GB" dirty="0"/>
              <a:t>    }</a:t>
            </a:r>
          </a:p>
          <a:p>
            <a:r>
              <a:rPr lang="en-GB" dirty="0"/>
              <a:t> </a:t>
            </a:r>
          </a:p>
          <a:p>
            <a:r>
              <a:rPr lang="en-GB" dirty="0"/>
              <a:t>    return {</a:t>
            </a:r>
          </a:p>
          <a:p>
            <a:r>
              <a:rPr lang="en-GB" dirty="0"/>
              <a:t>        </a:t>
            </a:r>
            <a:r>
              <a:rPr lang="en-GB" b="1" dirty="0"/>
              <a:t>// Make attributes and methods public</a:t>
            </a:r>
          </a:p>
          <a:p>
            <a:r>
              <a:rPr lang="en-GB" dirty="0"/>
              <a:t>        hobby: _hobby,</a:t>
            </a:r>
          </a:p>
          <a:p>
            <a:r>
              <a:rPr lang="en-GB" dirty="0"/>
              <a:t>        </a:t>
            </a:r>
            <a:r>
              <a:rPr lang="en-GB" dirty="0" err="1"/>
              <a:t>GetName</a:t>
            </a:r>
            <a:r>
              <a:rPr lang="en-GB" dirty="0"/>
              <a:t>: </a:t>
            </a:r>
            <a:r>
              <a:rPr lang="en-GB" dirty="0" err="1"/>
              <a:t>ReadName</a:t>
            </a:r>
            <a:r>
              <a:rPr lang="en-GB" dirty="0"/>
              <a:t>,</a:t>
            </a:r>
          </a:p>
          <a:p>
            <a:r>
              <a:rPr lang="en-GB" dirty="0"/>
              <a:t>        </a:t>
            </a:r>
            <a:r>
              <a:rPr lang="en-GB" dirty="0" err="1"/>
              <a:t>SetName</a:t>
            </a:r>
            <a:r>
              <a:rPr lang="en-GB" dirty="0"/>
              <a:t>: </a:t>
            </a:r>
            <a:r>
              <a:rPr lang="en-GB" dirty="0" err="1"/>
              <a:t>ChangeName</a:t>
            </a:r>
            <a:endParaRPr lang="en-GB" dirty="0"/>
          </a:p>
          <a:p>
            <a:r>
              <a:rPr lang="en-GB" dirty="0"/>
              <a:t>    };</a:t>
            </a:r>
          </a:p>
          <a:p>
            <a:r>
              <a:rPr lang="en-GB" dirty="0"/>
              <a:t> })();</a:t>
            </a:r>
          </a:p>
        </p:txBody>
      </p:sp>
      <p:sp>
        <p:nvSpPr>
          <p:cNvPr id="6" name="Right Brace 5"/>
          <p:cNvSpPr/>
          <p:nvPr/>
        </p:nvSpPr>
        <p:spPr bwMode="auto">
          <a:xfrm>
            <a:off x="5142226" y="1019976"/>
            <a:ext cx="337185" cy="794084"/>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Right Brace 6"/>
          <p:cNvSpPr/>
          <p:nvPr/>
        </p:nvSpPr>
        <p:spPr bwMode="auto">
          <a:xfrm>
            <a:off x="5164358" y="1993588"/>
            <a:ext cx="337185" cy="2344987"/>
          </a:xfrm>
          <a:prstGeom prst="rightBrace">
            <a:avLst/>
          </a:prstGeom>
          <a:noFill/>
          <a:ln w="2857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8" name="TextBox 7"/>
          <p:cNvSpPr txBox="1"/>
          <p:nvPr/>
        </p:nvSpPr>
        <p:spPr>
          <a:xfrm>
            <a:off x="5709102" y="1047686"/>
            <a:ext cx="2846653" cy="369332"/>
          </a:xfrm>
          <a:prstGeom prst="rect">
            <a:avLst/>
          </a:prstGeom>
          <a:noFill/>
        </p:spPr>
        <p:txBody>
          <a:bodyPr wrap="square" rtlCol="0">
            <a:spAutoFit/>
          </a:bodyPr>
          <a:lstStyle/>
          <a:p>
            <a:r>
              <a:rPr lang="en-GB" dirty="0"/>
              <a:t>Local “private variables</a:t>
            </a:r>
          </a:p>
        </p:txBody>
      </p:sp>
      <p:sp>
        <p:nvSpPr>
          <p:cNvPr id="9" name="TextBox 8"/>
          <p:cNvSpPr txBox="1"/>
          <p:nvPr/>
        </p:nvSpPr>
        <p:spPr>
          <a:xfrm>
            <a:off x="5709101" y="2981415"/>
            <a:ext cx="2846653" cy="369332"/>
          </a:xfrm>
          <a:prstGeom prst="rect">
            <a:avLst/>
          </a:prstGeom>
          <a:noFill/>
        </p:spPr>
        <p:txBody>
          <a:bodyPr wrap="square" rtlCol="0">
            <a:spAutoFit/>
          </a:bodyPr>
          <a:lstStyle/>
          <a:p>
            <a:r>
              <a:rPr lang="en-GB" dirty="0"/>
              <a:t>Local “private functions</a:t>
            </a:r>
          </a:p>
        </p:txBody>
      </p:sp>
      <p:sp>
        <p:nvSpPr>
          <p:cNvPr id="3" name="TextBox 2"/>
          <p:cNvSpPr txBox="1"/>
          <p:nvPr/>
        </p:nvSpPr>
        <p:spPr>
          <a:xfrm>
            <a:off x="6538824" y="3827929"/>
            <a:ext cx="2524664" cy="1754326"/>
          </a:xfrm>
          <a:prstGeom prst="rect">
            <a:avLst/>
          </a:prstGeom>
          <a:noFill/>
        </p:spPr>
        <p:txBody>
          <a:bodyPr wrap="square" rtlCol="0">
            <a:spAutoFit/>
          </a:bodyPr>
          <a:lstStyle/>
          <a:p>
            <a:r>
              <a:rPr lang="en-GB" dirty="0">
                <a:solidFill>
                  <a:srgbClr val="FF0000"/>
                </a:solidFill>
              </a:rPr>
              <a:t>Weirdly, we can create declare functions within functions in JavaScript…we only really want to it for this type of design pattern</a:t>
            </a:r>
          </a:p>
        </p:txBody>
      </p:sp>
    </p:spTree>
    <p:extLst>
      <p:ext uri="{BB962C8B-B14F-4D97-AF65-F5344CB8AC3E}">
        <p14:creationId xmlns:p14="http://schemas.microsoft.com/office/powerpoint/2010/main" val="25182247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Revealing Module Pattern</a:t>
            </a:r>
          </a:p>
        </p:txBody>
      </p:sp>
      <p:sp>
        <p:nvSpPr>
          <p:cNvPr id="3" name="Content Placeholder 2"/>
          <p:cNvSpPr>
            <a:spLocks noGrp="1"/>
          </p:cNvSpPr>
          <p:nvPr>
            <p:ph idx="1"/>
          </p:nvPr>
        </p:nvSpPr>
        <p:spPr/>
        <p:txBody>
          <a:bodyPr/>
          <a:lstStyle/>
          <a:p>
            <a:r>
              <a:rPr lang="en-GB" dirty="0"/>
              <a:t>Used to:</a:t>
            </a:r>
          </a:p>
          <a:p>
            <a:pPr lvl="1"/>
            <a:r>
              <a:rPr lang="en-GB" dirty="0"/>
              <a:t>Build classes in JavaScript</a:t>
            </a:r>
          </a:p>
          <a:p>
            <a:pPr lvl="1"/>
            <a:r>
              <a:rPr lang="en-GB" dirty="0"/>
              <a:t>Similar technique used to construct libraries to avoid namespace pollution </a:t>
            </a:r>
            <a:r>
              <a:rPr lang="en-GB" dirty="0">
                <a:sym typeface="Wingdings" panose="05000000000000000000" pitchFamily="2" charset="2"/>
              </a:rPr>
              <a:t> just reveal the functions the user or the library requires</a:t>
            </a:r>
            <a:br>
              <a:rPr lang="en-GB" dirty="0">
                <a:sym typeface="Wingdings" panose="05000000000000000000" pitchFamily="2" charset="2"/>
              </a:rPr>
            </a:br>
            <a:r>
              <a:rPr lang="en-GB" dirty="0">
                <a:sym typeface="Wingdings" panose="05000000000000000000" pitchFamily="2" charset="2"/>
              </a:rPr>
              <a:t>e.g. jQuery</a:t>
            </a:r>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39761432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JS Modules</a:t>
            </a:r>
          </a:p>
        </p:txBody>
      </p:sp>
      <p:sp>
        <p:nvSpPr>
          <p:cNvPr id="3" name="Content Placeholder 2"/>
          <p:cNvSpPr>
            <a:spLocks noGrp="1"/>
          </p:cNvSpPr>
          <p:nvPr>
            <p:ph idx="1"/>
          </p:nvPr>
        </p:nvSpPr>
        <p:spPr>
          <a:xfrm>
            <a:off x="1047750" y="1169469"/>
            <a:ext cx="7029450" cy="4822256"/>
          </a:xfrm>
        </p:spPr>
        <p:txBody>
          <a:bodyPr/>
          <a:lstStyle/>
          <a:p>
            <a:r>
              <a:rPr lang="en-GB" dirty="0"/>
              <a:t>A module is effectively a library, in that it contains functions that are exposed for us to use but also contains hidden code that implements the required functionality offered by the library</a:t>
            </a:r>
          </a:p>
          <a:p>
            <a:pPr lvl="1"/>
            <a:r>
              <a:rPr lang="en-GB" dirty="0"/>
              <a:t>Based on the Revealing Module Pattern</a:t>
            </a:r>
          </a:p>
          <a:p>
            <a:r>
              <a:rPr lang="en-GB" dirty="0"/>
              <a:t>There are a number of implementations of frameworks provide “modules” e.g. </a:t>
            </a:r>
            <a:r>
              <a:rPr lang="en-GB" dirty="0" err="1"/>
              <a:t>CommonJS</a:t>
            </a:r>
            <a:r>
              <a:rPr lang="en-GB" dirty="0"/>
              <a:t>, </a:t>
            </a:r>
            <a:r>
              <a:rPr lang="en-GB" dirty="0" err="1"/>
              <a:t>RequireJS</a:t>
            </a:r>
            <a:r>
              <a:rPr lang="en-GB" dirty="0"/>
              <a:t> and </a:t>
            </a:r>
            <a:r>
              <a:rPr lang="fr-FR" dirty="0" err="1"/>
              <a:t>ECMAScript</a:t>
            </a:r>
            <a:r>
              <a:rPr lang="fr-FR" dirty="0"/>
              <a:t> 6 modules (Native JavaScript)</a:t>
            </a:r>
          </a:p>
          <a:p>
            <a:r>
              <a:rPr lang="fr-FR" dirty="0"/>
              <a:t>ES6 modules </a:t>
            </a:r>
            <a:r>
              <a:rPr lang="fr-FR" dirty="0" err="1"/>
              <a:t>may</a:t>
            </a:r>
            <a:r>
              <a:rPr lang="fr-FR" dirty="0"/>
              <a:t> not </a:t>
            </a:r>
            <a:r>
              <a:rPr lang="fr-FR" dirty="0" err="1"/>
              <a:t>be</a:t>
            </a:r>
            <a:r>
              <a:rPr lang="fr-FR" dirty="0"/>
              <a:t> </a:t>
            </a:r>
            <a:r>
              <a:rPr lang="fr-FR" dirty="0" err="1"/>
              <a:t>supported</a:t>
            </a:r>
            <a:r>
              <a:rPr lang="fr-FR" dirty="0"/>
              <a:t> by </a:t>
            </a:r>
            <a:r>
              <a:rPr lang="fr-FR" dirty="0" err="1"/>
              <a:t>every</a:t>
            </a:r>
            <a:r>
              <a:rPr lang="fr-FR" dirty="0"/>
              <a:t> browser version</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Tree>
    <p:extLst>
      <p:ext uri="{BB962C8B-B14F-4D97-AF65-F5344CB8AC3E}">
        <p14:creationId xmlns:p14="http://schemas.microsoft.com/office/powerpoint/2010/main" val="20618306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CommonJS</a:t>
            </a:r>
            <a:endParaRPr lang="en-GB" dirty="0"/>
          </a:p>
        </p:txBody>
      </p:sp>
      <p:sp>
        <p:nvSpPr>
          <p:cNvPr id="3" name="Content Placeholder 2"/>
          <p:cNvSpPr>
            <a:spLocks noGrp="1"/>
          </p:cNvSpPr>
          <p:nvPr>
            <p:ph idx="1"/>
          </p:nvPr>
        </p:nvSpPr>
        <p:spPr>
          <a:xfrm>
            <a:off x="1047750" y="880712"/>
            <a:ext cx="7029450" cy="1771048"/>
          </a:xfrm>
        </p:spPr>
        <p:txBody>
          <a:bodyPr/>
          <a:lstStyle/>
          <a:p>
            <a:r>
              <a:rPr lang="en-GB" dirty="0"/>
              <a:t>The </a:t>
            </a:r>
            <a:r>
              <a:rPr lang="en-GB" b="1" dirty="0"/>
              <a:t>exports</a:t>
            </a:r>
            <a:r>
              <a:rPr lang="en-GB" dirty="0"/>
              <a:t> object within the module is the interface exported to other code (actually “exports” is an alias for </a:t>
            </a:r>
            <a:r>
              <a:rPr lang="en-GB" b="1" dirty="0" err="1"/>
              <a:t>module.exports</a:t>
            </a:r>
            <a:r>
              <a:rPr lang="en-GB" dirty="0"/>
              <a:t>)</a:t>
            </a:r>
          </a:p>
          <a:p>
            <a:r>
              <a:rPr lang="en-GB" dirty="0"/>
              <a:t>The </a:t>
            </a:r>
            <a:r>
              <a:rPr lang="en-GB" b="1" dirty="0"/>
              <a:t>require</a:t>
            </a:r>
            <a:r>
              <a:rPr lang="en-GB" dirty="0"/>
              <a:t> function searches for the named module, loads the module definition and makes its functions available</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818149" y="3384633"/>
            <a:ext cx="6327373" cy="1477328"/>
          </a:xfrm>
          <a:prstGeom prst="rect">
            <a:avLst/>
          </a:prstGeom>
          <a:solidFill>
            <a:schemeClr val="bg1"/>
          </a:solidFill>
        </p:spPr>
        <p:txBody>
          <a:bodyPr wrap="none" rtlCol="0">
            <a:spAutoFit/>
          </a:bodyPr>
          <a:lstStyle/>
          <a:p>
            <a:r>
              <a:rPr lang="en-GB" dirty="0"/>
              <a:t>let message = “hello”;</a:t>
            </a:r>
          </a:p>
          <a:p>
            <a:r>
              <a:rPr lang="en-GB" b="1" dirty="0" err="1"/>
              <a:t>exports</a:t>
            </a:r>
            <a:r>
              <a:rPr lang="en-GB" dirty="0" err="1"/>
              <a:t>.SendMessage</a:t>
            </a:r>
            <a:r>
              <a:rPr lang="en-GB" dirty="0"/>
              <a:t> = function(</a:t>
            </a:r>
            <a:r>
              <a:rPr lang="en-GB" dirty="0" err="1"/>
              <a:t>msg</a:t>
            </a:r>
            <a:r>
              <a:rPr lang="en-GB" dirty="0"/>
              <a:t>) { message = </a:t>
            </a:r>
            <a:r>
              <a:rPr lang="en-GB" dirty="0" err="1"/>
              <a:t>msg</a:t>
            </a:r>
            <a:r>
              <a:rPr lang="en-GB" dirty="0"/>
              <a:t>; };</a:t>
            </a:r>
          </a:p>
          <a:p>
            <a:r>
              <a:rPr lang="en-GB" b="1" dirty="0" err="1"/>
              <a:t>exports</a:t>
            </a:r>
            <a:r>
              <a:rPr lang="en-GB" dirty="0" err="1"/>
              <a:t>.ReadMessage</a:t>
            </a:r>
            <a:r>
              <a:rPr lang="en-GB" dirty="0"/>
              <a:t> = function() {</a:t>
            </a:r>
          </a:p>
          <a:p>
            <a:r>
              <a:rPr lang="en-GB" dirty="0"/>
              <a:t>  return message;</a:t>
            </a:r>
          </a:p>
          <a:p>
            <a:r>
              <a:rPr lang="en-GB" dirty="0"/>
              <a:t>};</a:t>
            </a:r>
          </a:p>
        </p:txBody>
      </p:sp>
      <p:sp>
        <p:nvSpPr>
          <p:cNvPr id="6" name="TextBox 5"/>
          <p:cNvSpPr txBox="1"/>
          <p:nvPr/>
        </p:nvSpPr>
        <p:spPr>
          <a:xfrm>
            <a:off x="4706918" y="5295356"/>
            <a:ext cx="4237057" cy="1200329"/>
          </a:xfrm>
          <a:prstGeom prst="rect">
            <a:avLst/>
          </a:prstGeom>
          <a:solidFill>
            <a:schemeClr val="bg1"/>
          </a:solidFill>
        </p:spPr>
        <p:txBody>
          <a:bodyPr wrap="none" rtlCol="0">
            <a:spAutoFit/>
          </a:bodyPr>
          <a:lstStyle/>
          <a:p>
            <a:r>
              <a:rPr lang="en-GB" dirty="0" err="1"/>
              <a:t>const</a:t>
            </a:r>
            <a:r>
              <a:rPr lang="en-GB" dirty="0"/>
              <a:t> </a:t>
            </a:r>
            <a:r>
              <a:rPr lang="en-GB" dirty="0" err="1"/>
              <a:t>msg</a:t>
            </a:r>
            <a:r>
              <a:rPr lang="en-GB" dirty="0"/>
              <a:t> = </a:t>
            </a:r>
            <a:r>
              <a:rPr lang="en-GB" b="1" dirty="0"/>
              <a:t>require</a:t>
            </a:r>
            <a:r>
              <a:rPr lang="en-GB" dirty="0"/>
              <a:t>("./</a:t>
            </a:r>
            <a:r>
              <a:rPr lang="en-GB" dirty="0" err="1"/>
              <a:t>simplemodule</a:t>
            </a:r>
            <a:r>
              <a:rPr lang="en-GB" dirty="0"/>
              <a:t>");</a:t>
            </a:r>
          </a:p>
          <a:p>
            <a:endParaRPr lang="en-GB" dirty="0"/>
          </a:p>
          <a:p>
            <a:r>
              <a:rPr lang="en-GB" dirty="0" err="1"/>
              <a:t>msg.SendMessage</a:t>
            </a:r>
            <a:r>
              <a:rPr lang="en-GB" dirty="0"/>
              <a:t>("hello from mike")</a:t>
            </a:r>
          </a:p>
          <a:p>
            <a:r>
              <a:rPr lang="en-GB" dirty="0" err="1"/>
              <a:t>document.write</a:t>
            </a:r>
            <a:r>
              <a:rPr lang="en-GB" dirty="0"/>
              <a:t>( </a:t>
            </a:r>
            <a:r>
              <a:rPr lang="en-GB" dirty="0" err="1"/>
              <a:t>msg.ReadMessage</a:t>
            </a:r>
            <a:r>
              <a:rPr lang="en-GB" dirty="0"/>
              <a:t>() );</a:t>
            </a:r>
          </a:p>
        </p:txBody>
      </p:sp>
      <p:sp>
        <p:nvSpPr>
          <p:cNvPr id="9" name="TextBox 8"/>
          <p:cNvSpPr txBox="1"/>
          <p:nvPr/>
        </p:nvSpPr>
        <p:spPr>
          <a:xfrm>
            <a:off x="784459" y="3118406"/>
            <a:ext cx="1992853" cy="369332"/>
          </a:xfrm>
          <a:prstGeom prst="rect">
            <a:avLst/>
          </a:prstGeom>
          <a:noFill/>
        </p:spPr>
        <p:txBody>
          <a:bodyPr wrap="none" rtlCol="0">
            <a:spAutoFit/>
          </a:bodyPr>
          <a:lstStyle/>
          <a:p>
            <a:r>
              <a:rPr lang="en-GB" b="1" u="sng" dirty="0"/>
              <a:t>simplemodule.js</a:t>
            </a:r>
          </a:p>
        </p:txBody>
      </p:sp>
      <p:sp>
        <p:nvSpPr>
          <p:cNvPr id="10" name="TextBox 9"/>
          <p:cNvSpPr txBox="1"/>
          <p:nvPr/>
        </p:nvSpPr>
        <p:spPr>
          <a:xfrm>
            <a:off x="7878278" y="4861961"/>
            <a:ext cx="979755" cy="369332"/>
          </a:xfrm>
          <a:prstGeom prst="rect">
            <a:avLst/>
          </a:prstGeom>
          <a:noFill/>
        </p:spPr>
        <p:txBody>
          <a:bodyPr wrap="none" rtlCol="0">
            <a:spAutoFit/>
          </a:bodyPr>
          <a:lstStyle/>
          <a:p>
            <a:r>
              <a:rPr lang="en-GB" b="1" u="sng" dirty="0"/>
              <a:t>main.js</a:t>
            </a:r>
          </a:p>
        </p:txBody>
      </p:sp>
      <p:sp>
        <p:nvSpPr>
          <p:cNvPr id="11" name="TextBox 10"/>
          <p:cNvSpPr txBox="1"/>
          <p:nvPr/>
        </p:nvSpPr>
        <p:spPr>
          <a:xfrm>
            <a:off x="4413183" y="2669657"/>
            <a:ext cx="3359217" cy="646331"/>
          </a:xfrm>
          <a:prstGeom prst="rect">
            <a:avLst/>
          </a:prstGeom>
          <a:noFill/>
        </p:spPr>
        <p:txBody>
          <a:bodyPr wrap="square" rtlCol="0">
            <a:spAutoFit/>
          </a:bodyPr>
          <a:lstStyle/>
          <a:p>
            <a:r>
              <a:rPr lang="en-GB" i="1" dirty="0"/>
              <a:t>The message variable is hidden from the module user</a:t>
            </a:r>
          </a:p>
        </p:txBody>
      </p:sp>
      <p:cxnSp>
        <p:nvCxnSpPr>
          <p:cNvPr id="13" name="Straight Arrow Connector 12"/>
          <p:cNvCxnSpPr>
            <a:stCxn id="11" idx="1"/>
          </p:cNvCxnSpPr>
          <p:nvPr/>
        </p:nvCxnSpPr>
        <p:spPr bwMode="auto">
          <a:xfrm flipH="1">
            <a:off x="3224463" y="2992823"/>
            <a:ext cx="1188720" cy="58939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162240" y="5433856"/>
            <a:ext cx="3681412" cy="923330"/>
          </a:xfrm>
          <a:prstGeom prst="rect">
            <a:avLst/>
          </a:prstGeom>
          <a:noFill/>
          <a:ln w="19050">
            <a:solidFill>
              <a:schemeClr val="tx1"/>
            </a:solidFill>
          </a:ln>
        </p:spPr>
        <p:txBody>
          <a:bodyPr wrap="square" rtlCol="0">
            <a:spAutoFit/>
          </a:bodyPr>
          <a:lstStyle/>
          <a:p>
            <a:r>
              <a:rPr lang="en-GB" dirty="0"/>
              <a:t>Interesting we can also use require() to load a JSON file into a </a:t>
            </a:r>
            <a:r>
              <a:rPr lang="en-GB"/>
              <a:t>JS object !!</a:t>
            </a:r>
            <a:endParaRPr lang="en-GB" dirty="0"/>
          </a:p>
        </p:txBody>
      </p:sp>
    </p:spTree>
    <p:extLst>
      <p:ext uri="{BB962C8B-B14F-4D97-AF65-F5344CB8AC3E}">
        <p14:creationId xmlns:p14="http://schemas.microsoft.com/office/powerpoint/2010/main" val="18588190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ES6 Modules</a:t>
            </a:r>
          </a:p>
        </p:txBody>
      </p:sp>
      <p:sp>
        <p:nvSpPr>
          <p:cNvPr id="3" name="Content Placeholder 2"/>
          <p:cNvSpPr>
            <a:spLocks noGrp="1"/>
          </p:cNvSpPr>
          <p:nvPr>
            <p:ph idx="1"/>
          </p:nvPr>
        </p:nvSpPr>
        <p:spPr>
          <a:xfrm>
            <a:off x="1047750" y="880712"/>
            <a:ext cx="7029450" cy="4958113"/>
          </a:xfrm>
        </p:spPr>
        <p:txBody>
          <a:bodyPr/>
          <a:lstStyle/>
          <a:p>
            <a:r>
              <a:rPr lang="en-GB" dirty="0"/>
              <a:t>Becoming the standardised approach for handling modules in Node.js and within browsers</a:t>
            </a:r>
          </a:p>
        </p:txBody>
      </p:sp>
      <p:sp>
        <p:nvSpPr>
          <p:cNvPr id="4" name="Footer Placeholder 3"/>
          <p:cNvSpPr>
            <a:spLocks noGrp="1"/>
          </p:cNvSpPr>
          <p:nvPr>
            <p:ph type="ftr" sz="quarter" idx="10"/>
          </p:nvPr>
        </p:nvSpPr>
        <p:spPr/>
        <p:txBody>
          <a:bodyPr/>
          <a:lstStyle/>
          <a:p>
            <a:pPr>
              <a:defRPr/>
            </a:pPr>
            <a:r>
              <a:rPr lang="en-US" altLang="en-US"/>
              <a:t>WEB</a:t>
            </a:r>
            <a:endParaRPr lang="en-US" altLang="en-US" dirty="0"/>
          </a:p>
        </p:txBody>
      </p:sp>
      <p:sp>
        <p:nvSpPr>
          <p:cNvPr id="5" name="TextBox 4"/>
          <p:cNvSpPr txBox="1"/>
          <p:nvPr/>
        </p:nvSpPr>
        <p:spPr>
          <a:xfrm>
            <a:off x="474710" y="2256653"/>
            <a:ext cx="6064481" cy="1477328"/>
          </a:xfrm>
          <a:prstGeom prst="rect">
            <a:avLst/>
          </a:prstGeom>
          <a:solidFill>
            <a:schemeClr val="bg1"/>
          </a:solidFill>
          <a:ln w="12700">
            <a:solidFill>
              <a:schemeClr val="tx1"/>
            </a:solidFill>
          </a:ln>
        </p:spPr>
        <p:txBody>
          <a:bodyPr wrap="none" rtlCol="0">
            <a:spAutoFit/>
          </a:bodyPr>
          <a:lstStyle/>
          <a:p>
            <a:r>
              <a:rPr lang="en-GB" dirty="0"/>
              <a:t>let message = “hello”;</a:t>
            </a:r>
          </a:p>
          <a:p>
            <a:r>
              <a:rPr lang="en-GB" b="1" dirty="0"/>
              <a:t>export</a:t>
            </a:r>
            <a:r>
              <a:rPr lang="en-GB" dirty="0"/>
              <a:t>  function </a:t>
            </a:r>
            <a:r>
              <a:rPr lang="en-GB" dirty="0" err="1"/>
              <a:t>SendMessage</a:t>
            </a:r>
            <a:r>
              <a:rPr lang="en-GB" dirty="0"/>
              <a:t>(</a:t>
            </a:r>
            <a:r>
              <a:rPr lang="en-GB" dirty="0" err="1"/>
              <a:t>msg</a:t>
            </a:r>
            <a:r>
              <a:rPr lang="en-GB" dirty="0"/>
              <a:t>) { message = </a:t>
            </a:r>
            <a:r>
              <a:rPr lang="en-GB" dirty="0" err="1"/>
              <a:t>msg</a:t>
            </a:r>
            <a:r>
              <a:rPr lang="en-GB" dirty="0"/>
              <a:t>; }</a:t>
            </a:r>
          </a:p>
          <a:p>
            <a:r>
              <a:rPr lang="en-GB" b="1" dirty="0"/>
              <a:t>export</a:t>
            </a:r>
            <a:r>
              <a:rPr lang="en-GB" dirty="0"/>
              <a:t> function </a:t>
            </a:r>
            <a:r>
              <a:rPr lang="en-GB" dirty="0" err="1"/>
              <a:t>ReadMessage</a:t>
            </a:r>
            <a:r>
              <a:rPr lang="en-GB" dirty="0"/>
              <a:t>() {</a:t>
            </a:r>
          </a:p>
          <a:p>
            <a:r>
              <a:rPr lang="en-GB" dirty="0"/>
              <a:t>  return message;</a:t>
            </a:r>
          </a:p>
          <a:p>
            <a:r>
              <a:rPr lang="en-GB" dirty="0"/>
              <a:t>}</a:t>
            </a:r>
          </a:p>
        </p:txBody>
      </p:sp>
      <p:sp>
        <p:nvSpPr>
          <p:cNvPr id="7" name="TextBox 6"/>
          <p:cNvSpPr txBox="1"/>
          <p:nvPr/>
        </p:nvSpPr>
        <p:spPr>
          <a:xfrm>
            <a:off x="441020" y="1990426"/>
            <a:ext cx="2198038" cy="369332"/>
          </a:xfrm>
          <a:prstGeom prst="rect">
            <a:avLst/>
          </a:prstGeom>
          <a:noFill/>
        </p:spPr>
        <p:txBody>
          <a:bodyPr wrap="none" rtlCol="0">
            <a:spAutoFit/>
          </a:bodyPr>
          <a:lstStyle/>
          <a:p>
            <a:r>
              <a:rPr lang="en-GB" b="1" u="sng" dirty="0" err="1"/>
              <a:t>simplemodule.mjs</a:t>
            </a:r>
            <a:endParaRPr lang="en-GB" b="1" u="sng" dirty="0"/>
          </a:p>
        </p:txBody>
      </p:sp>
      <p:sp>
        <p:nvSpPr>
          <p:cNvPr id="8" name="TextBox 7"/>
          <p:cNvSpPr txBox="1"/>
          <p:nvPr/>
        </p:nvSpPr>
        <p:spPr>
          <a:xfrm>
            <a:off x="7676133" y="4464248"/>
            <a:ext cx="979755" cy="369332"/>
          </a:xfrm>
          <a:prstGeom prst="rect">
            <a:avLst/>
          </a:prstGeom>
          <a:noFill/>
        </p:spPr>
        <p:txBody>
          <a:bodyPr wrap="none" rtlCol="0">
            <a:spAutoFit/>
          </a:bodyPr>
          <a:lstStyle/>
          <a:p>
            <a:r>
              <a:rPr lang="en-GB" b="1" u="sng" dirty="0"/>
              <a:t>main.js</a:t>
            </a:r>
          </a:p>
        </p:txBody>
      </p:sp>
      <p:sp>
        <p:nvSpPr>
          <p:cNvPr id="9" name="TextBox 8"/>
          <p:cNvSpPr txBox="1"/>
          <p:nvPr/>
        </p:nvSpPr>
        <p:spPr>
          <a:xfrm>
            <a:off x="469062" y="3982404"/>
            <a:ext cx="5166799" cy="2862322"/>
          </a:xfrm>
          <a:prstGeom prst="rect">
            <a:avLst/>
          </a:prstGeom>
          <a:solidFill>
            <a:schemeClr val="bg1"/>
          </a:solidFill>
          <a:ln w="12700">
            <a:solidFill>
              <a:schemeClr val="tx1"/>
            </a:solidFill>
          </a:ln>
        </p:spPr>
        <p:txBody>
          <a:bodyPr wrap="none" rtlCol="0">
            <a:spAutoFit/>
          </a:bodyPr>
          <a:lstStyle/>
          <a:p>
            <a:r>
              <a:rPr lang="en-GB" dirty="0"/>
              <a:t>let message = “hello”;</a:t>
            </a:r>
          </a:p>
          <a:p>
            <a:r>
              <a:rPr lang="en-GB" dirty="0"/>
              <a:t>function </a:t>
            </a:r>
            <a:r>
              <a:rPr lang="en-GB" dirty="0" err="1"/>
              <a:t>SendMessage</a:t>
            </a:r>
            <a:r>
              <a:rPr lang="en-GB" dirty="0"/>
              <a:t>(</a:t>
            </a:r>
            <a:r>
              <a:rPr lang="en-GB" dirty="0" err="1"/>
              <a:t>msg</a:t>
            </a:r>
            <a:r>
              <a:rPr lang="en-GB" dirty="0"/>
              <a:t>) { message = </a:t>
            </a:r>
            <a:r>
              <a:rPr lang="en-GB" dirty="0" err="1"/>
              <a:t>msg</a:t>
            </a:r>
            <a:r>
              <a:rPr lang="en-GB" dirty="0"/>
              <a:t>; }</a:t>
            </a:r>
          </a:p>
          <a:p>
            <a:r>
              <a:rPr lang="en-GB" dirty="0"/>
              <a:t>function </a:t>
            </a:r>
            <a:r>
              <a:rPr lang="en-GB" dirty="0" err="1"/>
              <a:t>ReadMessage</a:t>
            </a:r>
            <a:r>
              <a:rPr lang="en-GB" dirty="0"/>
              <a:t>() {</a:t>
            </a:r>
          </a:p>
          <a:p>
            <a:r>
              <a:rPr lang="en-GB" dirty="0"/>
              <a:t>  return message;</a:t>
            </a:r>
          </a:p>
          <a:p>
            <a:r>
              <a:rPr lang="en-GB" dirty="0"/>
              <a:t>}</a:t>
            </a:r>
          </a:p>
          <a:p>
            <a:endParaRPr lang="en-GB" dirty="0"/>
          </a:p>
          <a:p>
            <a:r>
              <a:rPr lang="en-GB" b="1" dirty="0"/>
              <a:t>export</a:t>
            </a:r>
            <a:r>
              <a:rPr lang="en-GB" dirty="0"/>
              <a:t> {</a:t>
            </a:r>
            <a:br>
              <a:rPr lang="en-GB" dirty="0"/>
            </a:br>
            <a:r>
              <a:rPr lang="en-GB" dirty="0"/>
              <a:t>     </a:t>
            </a:r>
            <a:r>
              <a:rPr lang="en-GB" dirty="0" err="1"/>
              <a:t>SendMessage</a:t>
            </a:r>
            <a:r>
              <a:rPr lang="en-GB" dirty="0"/>
              <a:t>,</a:t>
            </a:r>
          </a:p>
          <a:p>
            <a:r>
              <a:rPr lang="en-GB" dirty="0"/>
              <a:t>     </a:t>
            </a:r>
            <a:r>
              <a:rPr lang="en-GB" dirty="0" err="1"/>
              <a:t>ReadMessage</a:t>
            </a:r>
            <a:endParaRPr lang="en-GB" dirty="0"/>
          </a:p>
          <a:p>
            <a:r>
              <a:rPr lang="en-GB" dirty="0"/>
              <a:t>}</a:t>
            </a:r>
          </a:p>
        </p:txBody>
      </p:sp>
      <p:sp>
        <p:nvSpPr>
          <p:cNvPr id="11" name="TextBox 10"/>
          <p:cNvSpPr txBox="1"/>
          <p:nvPr/>
        </p:nvSpPr>
        <p:spPr>
          <a:xfrm>
            <a:off x="6572881" y="1474945"/>
            <a:ext cx="2418452" cy="1477328"/>
          </a:xfrm>
          <a:prstGeom prst="rect">
            <a:avLst/>
          </a:prstGeom>
          <a:noFill/>
        </p:spPr>
        <p:txBody>
          <a:bodyPr wrap="square" rtlCol="0">
            <a:spAutoFit/>
          </a:bodyPr>
          <a:lstStyle/>
          <a:p>
            <a:r>
              <a:rPr lang="en-GB" dirty="0"/>
              <a:t>In Node.js these modules are given the extension .</a:t>
            </a:r>
            <a:r>
              <a:rPr lang="en-GB" dirty="0" err="1"/>
              <a:t>mjs</a:t>
            </a:r>
            <a:r>
              <a:rPr lang="en-GB" dirty="0"/>
              <a:t> to distinguish them from </a:t>
            </a:r>
            <a:r>
              <a:rPr lang="en-GB" dirty="0" err="1"/>
              <a:t>CommonJS</a:t>
            </a:r>
            <a:r>
              <a:rPr lang="en-GB" dirty="0"/>
              <a:t> modules</a:t>
            </a:r>
          </a:p>
        </p:txBody>
      </p:sp>
      <p:cxnSp>
        <p:nvCxnSpPr>
          <p:cNvPr id="13" name="Straight Arrow Connector 12"/>
          <p:cNvCxnSpPr/>
          <p:nvPr/>
        </p:nvCxnSpPr>
        <p:spPr bwMode="auto">
          <a:xfrm flipH="1">
            <a:off x="2827683" y="1990426"/>
            <a:ext cx="3667539" cy="1846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4562475" y="6475394"/>
            <a:ext cx="4557658" cy="369332"/>
          </a:xfrm>
          <a:prstGeom prst="rect">
            <a:avLst/>
          </a:prstGeom>
          <a:solidFill>
            <a:schemeClr val="bg1"/>
          </a:solidFill>
          <a:ln w="12700">
            <a:solidFill>
              <a:schemeClr val="tx1"/>
            </a:solidFill>
          </a:ln>
        </p:spPr>
        <p:txBody>
          <a:bodyPr wrap="none" rtlCol="0">
            <a:spAutoFit/>
          </a:bodyPr>
          <a:lstStyle/>
          <a:p>
            <a:r>
              <a:rPr lang="en-GB" dirty="0"/>
              <a:t>$ node --experimental-modules </a:t>
            </a:r>
            <a:r>
              <a:rPr lang="en-GB" dirty="0" err="1"/>
              <a:t>main.mjs</a:t>
            </a:r>
            <a:r>
              <a:rPr lang="en-GB" dirty="0"/>
              <a:t> </a:t>
            </a:r>
          </a:p>
        </p:txBody>
      </p:sp>
      <p:sp>
        <p:nvSpPr>
          <p:cNvPr id="10" name="TextBox 9"/>
          <p:cNvSpPr txBox="1"/>
          <p:nvPr/>
        </p:nvSpPr>
        <p:spPr>
          <a:xfrm>
            <a:off x="1009124" y="3673527"/>
            <a:ext cx="530915" cy="369332"/>
          </a:xfrm>
          <a:prstGeom prst="rect">
            <a:avLst/>
          </a:prstGeom>
          <a:noFill/>
        </p:spPr>
        <p:txBody>
          <a:bodyPr wrap="none" rtlCol="0">
            <a:spAutoFit/>
          </a:bodyPr>
          <a:lstStyle/>
          <a:p>
            <a:r>
              <a:rPr lang="en-GB" b="1" dirty="0"/>
              <a:t>OR</a:t>
            </a:r>
          </a:p>
        </p:txBody>
      </p:sp>
      <p:sp>
        <p:nvSpPr>
          <p:cNvPr id="6" name="TextBox 5"/>
          <p:cNvSpPr txBox="1"/>
          <p:nvPr/>
        </p:nvSpPr>
        <p:spPr>
          <a:xfrm>
            <a:off x="4413183" y="4879858"/>
            <a:ext cx="4580100" cy="1477328"/>
          </a:xfrm>
          <a:prstGeom prst="rect">
            <a:avLst/>
          </a:prstGeom>
          <a:solidFill>
            <a:schemeClr val="bg1"/>
          </a:solidFill>
          <a:ln w="19050">
            <a:solidFill>
              <a:schemeClr val="tx1"/>
            </a:solidFill>
            <a:prstDash val="solid"/>
          </a:ln>
        </p:spPr>
        <p:txBody>
          <a:bodyPr wrap="none" rtlCol="0">
            <a:spAutoFit/>
          </a:bodyPr>
          <a:lstStyle/>
          <a:p>
            <a:r>
              <a:rPr lang="en-GB" b="1" dirty="0"/>
              <a:t>import</a:t>
            </a:r>
            <a:r>
              <a:rPr lang="en-GB" dirty="0"/>
              <a:t> * as </a:t>
            </a:r>
            <a:r>
              <a:rPr lang="en-GB" dirty="0" err="1"/>
              <a:t>msg</a:t>
            </a:r>
            <a:r>
              <a:rPr lang="en-GB" dirty="0"/>
              <a:t> from './</a:t>
            </a:r>
            <a:r>
              <a:rPr lang="en-GB" dirty="0" err="1"/>
              <a:t>simplemodule.mjs</a:t>
            </a:r>
            <a:r>
              <a:rPr lang="en-GB" dirty="0"/>
              <a:t>';</a:t>
            </a:r>
          </a:p>
          <a:p>
            <a:endParaRPr lang="en-GB" dirty="0"/>
          </a:p>
          <a:p>
            <a:r>
              <a:rPr lang="en-GB" dirty="0" err="1"/>
              <a:t>msg.SendMessage</a:t>
            </a:r>
            <a:r>
              <a:rPr lang="en-GB" dirty="0"/>
              <a:t>("hello from mike")</a:t>
            </a:r>
          </a:p>
          <a:p>
            <a:endParaRPr lang="en-GB" dirty="0"/>
          </a:p>
          <a:p>
            <a:r>
              <a:rPr lang="en-GB" dirty="0" err="1"/>
              <a:t>document.write</a:t>
            </a:r>
            <a:r>
              <a:rPr lang="en-GB" dirty="0"/>
              <a:t>( </a:t>
            </a:r>
            <a:r>
              <a:rPr lang="en-GB" dirty="0" err="1"/>
              <a:t>msg.ReadMessage</a:t>
            </a:r>
            <a:r>
              <a:rPr lang="en-GB" dirty="0"/>
              <a:t>() );</a:t>
            </a:r>
          </a:p>
        </p:txBody>
      </p:sp>
    </p:spTree>
    <p:extLst>
      <p:ext uri="{BB962C8B-B14F-4D97-AF65-F5344CB8AC3E}">
        <p14:creationId xmlns:p14="http://schemas.microsoft.com/office/powerpoint/2010/main" val="1032714199"/>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16228</TotalTime>
  <Words>6839</Words>
  <Application>Microsoft Office PowerPoint</Application>
  <PresentationFormat>On-screen Show (4:3)</PresentationFormat>
  <Paragraphs>864</Paragraphs>
  <Slides>63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63</vt:i4>
      </vt:variant>
    </vt:vector>
  </HeadingPairs>
  <TitlesOfParts>
    <vt:vector size="72" baseType="lpstr">
      <vt:lpstr>Helvetica-Narrow</vt:lpstr>
      <vt:lpstr>Monotype Sorts</vt:lpstr>
      <vt:lpstr>Arial</vt:lpstr>
      <vt:lpstr>Consolas</vt:lpstr>
      <vt:lpstr>Helvetica</vt:lpstr>
      <vt:lpstr>Impact</vt:lpstr>
      <vt:lpstr>Times New Roman</vt:lpstr>
      <vt:lpstr>Wingdings</vt:lpstr>
      <vt:lpstr>os-slides</vt:lpstr>
      <vt:lpstr>JavaScript (aka ECMAScript) </vt:lpstr>
      <vt:lpstr>Running JS</vt:lpstr>
      <vt:lpstr>Determining if JS is Enabled</vt:lpstr>
      <vt:lpstr>PowerPoint Presentation</vt:lpstr>
      <vt:lpstr>PowerPoint Presentation</vt:lpstr>
      <vt:lpstr>Characteristics of Scripting Languages</vt:lpstr>
      <vt:lpstr>Strong or Weak Typing</vt:lpstr>
      <vt:lpstr>Scripting Language</vt:lpstr>
      <vt:lpstr>Using JavaScript</vt:lpstr>
      <vt:lpstr>Using JavaScript (Cont)</vt:lpstr>
      <vt:lpstr>Script tag</vt:lpstr>
      <vt:lpstr>Example</vt:lpstr>
      <vt:lpstr>JS Variables</vt:lpstr>
      <vt:lpstr>Some Implications of Weak Typing</vt:lpstr>
      <vt:lpstr>Common Syntax</vt:lpstr>
      <vt:lpstr>JS Branch Statement</vt:lpstr>
      <vt:lpstr>If-Else shorthand</vt:lpstr>
      <vt:lpstr>JS Iterators</vt:lpstr>
      <vt:lpstr>Logical OR Short Circuit Evaluation</vt:lpstr>
      <vt:lpstr>Logical AND Short Circuit Evaluation</vt:lpstr>
      <vt:lpstr>Arrays</vt:lpstr>
      <vt:lpstr>Collections/Associative Arrays/Hashes</vt:lpstr>
      <vt:lpstr>Destructuring with Arrays</vt:lpstr>
      <vt:lpstr>Functions</vt:lpstr>
      <vt:lpstr>Note:</vt:lpstr>
      <vt:lpstr>rest Operator</vt:lpstr>
      <vt:lpstr>!== and ===</vt:lpstr>
      <vt:lpstr>Objects</vt:lpstr>
      <vt:lpstr>Object Properties</vt:lpstr>
      <vt:lpstr>Object Literal</vt:lpstr>
      <vt:lpstr>“Options Hash”</vt:lpstr>
      <vt:lpstr>An Array of Objects</vt:lpstr>
      <vt:lpstr>Anonymous Functions</vt:lpstr>
      <vt:lpstr>Self Invoking Function (Immediately Invoked Function)</vt:lpstr>
      <vt:lpstr>What are Lambda (Arrow) Functions?</vt:lpstr>
      <vt:lpstr>Lambda Functions</vt:lpstr>
      <vt:lpstr>Examples</vt:lpstr>
      <vt:lpstr>Examples</vt:lpstr>
      <vt:lpstr>Example: Map Function</vt:lpstr>
      <vt:lpstr>JS Classes</vt:lpstr>
      <vt:lpstr>Includes</vt:lpstr>
      <vt:lpstr>Document Object Model (DOM)</vt:lpstr>
      <vt:lpstr>DOM</vt:lpstr>
      <vt:lpstr>Using the DOM</vt:lpstr>
      <vt:lpstr>Using the DOM (Cont)</vt:lpstr>
      <vt:lpstr>document.forms[ ]</vt:lpstr>
      <vt:lpstr>getElementById()</vt:lpstr>
      <vt:lpstr>Event Handling</vt:lpstr>
      <vt:lpstr>Form Event Handling</vt:lpstr>
      <vt:lpstr>Example</vt:lpstr>
      <vt:lpstr>Example (Cont)</vt:lpstr>
      <vt:lpstr>Handling Events in JavaScript (Cont)</vt:lpstr>
      <vt:lpstr>Onload Event</vt:lpstr>
      <vt:lpstr>Why use Design Patterns?</vt:lpstr>
      <vt:lpstr>JavaScript Functions are Objects</vt:lpstr>
      <vt:lpstr>Variables are Attributes</vt:lpstr>
      <vt:lpstr>Closures</vt:lpstr>
      <vt:lpstr>Closures (Cont)</vt:lpstr>
      <vt:lpstr>Revealing Module Pattern</vt:lpstr>
      <vt:lpstr>Revealing Module Pattern</vt:lpstr>
      <vt:lpstr>JS Modules</vt:lpstr>
      <vt:lpstr>CommonJS</vt:lpstr>
      <vt:lpstr>ES6 Modules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286</cp:revision>
  <cp:lastPrinted>2001-06-14T13:58:17Z</cp:lastPrinted>
  <dcterms:created xsi:type="dcterms:W3CDTF">1999-06-25T18:38:26Z</dcterms:created>
  <dcterms:modified xsi:type="dcterms:W3CDTF">2022-12-20T12:53:11Z</dcterms:modified>
</cp:coreProperties>
</file>