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omments/modernComment_104_D7EFDD24.xml" ContentType="application/vnd.ms-powerpoint.comments+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8.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Lst>
  <p:notesMasterIdLst>
    <p:notesMasterId r:id="rId40"/>
  </p:notesMasterIdLst>
  <p:handoutMasterIdLst>
    <p:handoutMasterId r:id="rId41"/>
  </p:handoutMasterIdLst>
  <p:sldIdLst>
    <p:sldId id="256" r:id="rId2"/>
    <p:sldId id="263" r:id="rId3"/>
    <p:sldId id="257" r:id="rId4"/>
    <p:sldId id="301" r:id="rId5"/>
    <p:sldId id="311" r:id="rId6"/>
    <p:sldId id="269" r:id="rId7"/>
    <p:sldId id="273" r:id="rId8"/>
    <p:sldId id="272" r:id="rId9"/>
    <p:sldId id="262" r:id="rId10"/>
    <p:sldId id="268" r:id="rId11"/>
    <p:sldId id="302" r:id="rId12"/>
    <p:sldId id="275" r:id="rId13"/>
    <p:sldId id="316" r:id="rId14"/>
    <p:sldId id="260" r:id="rId15"/>
    <p:sldId id="295" r:id="rId16"/>
    <p:sldId id="317" r:id="rId17"/>
    <p:sldId id="313" r:id="rId18"/>
    <p:sldId id="310" r:id="rId19"/>
    <p:sldId id="309" r:id="rId20"/>
    <p:sldId id="282" r:id="rId21"/>
    <p:sldId id="312" r:id="rId22"/>
    <p:sldId id="292" r:id="rId23"/>
    <p:sldId id="308" r:id="rId24"/>
    <p:sldId id="322" r:id="rId25"/>
    <p:sldId id="307" r:id="rId26"/>
    <p:sldId id="315" r:id="rId27"/>
    <p:sldId id="326" r:id="rId28"/>
    <p:sldId id="324" r:id="rId29"/>
    <p:sldId id="325" r:id="rId30"/>
    <p:sldId id="286" r:id="rId31"/>
    <p:sldId id="323" r:id="rId32"/>
    <p:sldId id="287" r:id="rId33"/>
    <p:sldId id="285" r:id="rId34"/>
    <p:sldId id="297" r:id="rId35"/>
    <p:sldId id="288" r:id="rId36"/>
    <p:sldId id="298" r:id="rId37"/>
    <p:sldId id="318" r:id="rId38"/>
    <p:sldId id="319" r:id="rId39"/>
  </p:sldIdLst>
  <p:sldSz cx="12192000" cy="6858000"/>
  <p:notesSz cx="6858000" cy="9144000"/>
  <p:embeddedFontLst>
    <p:embeddedFont>
      <p:font typeface="Tw Cen MT" panose="020B0602020104020603" pitchFamily="34" charset="0"/>
      <p:regular r:id="rId42"/>
      <p:bold r:id="rId43"/>
      <p:italic r:id="rId44"/>
      <p:boldItalic r:id="rId45"/>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31CB0BD-6403-AF00-0911-2AD25DBA1FFF}" name="Liza Zanoni" initials="LZ" userId="S::Liza.Zanoni@ceredigion.gov.uk::64dd5492-b223-4257-9b62-4268aa23a093" providerId="AD"/>
  <p188:author id="{BB8D07F2-03F0-AD6F-8150-F650C7F14BCA}" name="Liza Zanoni" initials="LZ" userId="efc016a5e5942649"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1"/>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2911C8-902A-4CC3-B71F-E3434FF96806}" v="6" dt="2025-05-18T22:55:07.5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744" autoAdjust="0"/>
  </p:normalViewPr>
  <p:slideViewPr>
    <p:cSldViewPr snapToGrid="0">
      <p:cViewPr varScale="1">
        <p:scale>
          <a:sx n="115" d="100"/>
          <a:sy n="115" d="100"/>
        </p:scale>
        <p:origin x="744" y="67"/>
      </p:cViewPr>
      <p:guideLst/>
    </p:cSldViewPr>
  </p:slideViewPr>
  <p:outlineViewPr>
    <p:cViewPr>
      <p:scale>
        <a:sx n="33" d="100"/>
        <a:sy n="33" d="100"/>
      </p:scale>
      <p:origin x="0" y="-8928"/>
    </p:cViewPr>
  </p:outlineViewPr>
  <p:notesTextViewPr>
    <p:cViewPr>
      <p:scale>
        <a:sx n="1" d="1"/>
        <a:sy n="1" d="1"/>
      </p:scale>
      <p:origin x="0" y="0"/>
    </p:cViewPr>
  </p:notesTextViewPr>
  <p:sorterViewPr>
    <p:cViewPr>
      <p:scale>
        <a:sx n="100" d="100"/>
        <a:sy n="100" d="100"/>
      </p:scale>
      <p:origin x="0" y="0"/>
    </p:cViewPr>
  </p:sorterViewPr>
  <p:notesViewPr>
    <p:cSldViewPr snapToGrid="0">
      <p:cViewPr>
        <p:scale>
          <a:sx n="136" d="100"/>
          <a:sy n="136" d="100"/>
        </p:scale>
        <p:origin x="3158" y="-1219"/>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1.fntdata"/><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3.fntdata"/><Relationship Id="rId52"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2.fntdata"/><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za Zanoni" userId="64dd5492-b223-4257-9b62-4268aa23a093" providerId="ADAL" clId="{632911C8-902A-4CC3-B71F-E3434FF96806}"/>
    <pc:docChg chg="delSld modSld">
      <pc:chgData name="Liza Zanoni" userId="64dd5492-b223-4257-9b62-4268aa23a093" providerId="ADAL" clId="{632911C8-902A-4CC3-B71F-E3434FF96806}" dt="2025-05-18T22:55:07.577" v="59"/>
      <pc:docMkLst>
        <pc:docMk/>
      </pc:docMkLst>
      <pc:sldChg chg="modSp">
        <pc:chgData name="Liza Zanoni" userId="64dd5492-b223-4257-9b62-4268aa23a093" providerId="ADAL" clId="{632911C8-902A-4CC3-B71F-E3434FF96806}" dt="2025-05-18T22:55:07.577" v="59"/>
        <pc:sldMkLst>
          <pc:docMk/>
          <pc:sldMk cId="1667865923" sldId="256"/>
        </pc:sldMkLst>
        <pc:spChg chg="mod">
          <ac:chgData name="Liza Zanoni" userId="64dd5492-b223-4257-9b62-4268aa23a093" providerId="ADAL" clId="{632911C8-902A-4CC3-B71F-E3434FF96806}" dt="2025-05-18T22:55:07.577" v="59"/>
          <ac:spMkLst>
            <pc:docMk/>
            <pc:sldMk cId="1667865923" sldId="256"/>
            <ac:spMk id="2" creationId="{6E5419CC-6195-45E6-9FDE-A4EDFD73E261}"/>
          </ac:spMkLst>
        </pc:spChg>
      </pc:sldChg>
      <pc:sldChg chg="modSp">
        <pc:chgData name="Liza Zanoni" userId="64dd5492-b223-4257-9b62-4268aa23a093" providerId="ADAL" clId="{632911C8-902A-4CC3-B71F-E3434FF96806}" dt="2025-05-18T21:19:12.611" v="56" actId="20577"/>
        <pc:sldMkLst>
          <pc:docMk/>
          <pc:sldMk cId="942413035" sldId="268"/>
        </pc:sldMkLst>
        <pc:graphicFrameChg chg="mod">
          <ac:chgData name="Liza Zanoni" userId="64dd5492-b223-4257-9b62-4268aa23a093" providerId="ADAL" clId="{632911C8-902A-4CC3-B71F-E3434FF96806}" dt="2025-05-18T21:19:12.611" v="56" actId="20577"/>
          <ac:graphicFrameMkLst>
            <pc:docMk/>
            <pc:sldMk cId="942413035" sldId="268"/>
            <ac:graphicFrameMk id="9" creationId="{228919F9-8D56-2E8B-F5E1-86A620DB513E}"/>
          </ac:graphicFrameMkLst>
        </pc:graphicFrameChg>
      </pc:sldChg>
      <pc:sldChg chg="modSp mod">
        <pc:chgData name="Liza Zanoni" userId="64dd5492-b223-4257-9b62-4268aa23a093" providerId="ADAL" clId="{632911C8-902A-4CC3-B71F-E3434FF96806}" dt="2025-05-18T21:03:43.812" v="49" actId="20577"/>
        <pc:sldMkLst>
          <pc:docMk/>
          <pc:sldMk cId="3020055993" sldId="269"/>
        </pc:sldMkLst>
        <pc:spChg chg="mod">
          <ac:chgData name="Liza Zanoni" userId="64dd5492-b223-4257-9b62-4268aa23a093" providerId="ADAL" clId="{632911C8-902A-4CC3-B71F-E3434FF96806}" dt="2025-05-18T21:03:43.812" v="49" actId="20577"/>
          <ac:spMkLst>
            <pc:docMk/>
            <pc:sldMk cId="3020055993" sldId="269"/>
            <ac:spMk id="2" creationId="{08E8BB45-98E9-2555-8FE1-67BC9F8BF2A2}"/>
          </ac:spMkLst>
        </pc:spChg>
      </pc:sldChg>
      <pc:sldChg chg="modSp mod">
        <pc:chgData name="Liza Zanoni" userId="64dd5492-b223-4257-9b62-4268aa23a093" providerId="ADAL" clId="{632911C8-902A-4CC3-B71F-E3434FF96806}" dt="2025-05-18T21:07:18.466" v="53" actId="20577"/>
        <pc:sldMkLst>
          <pc:docMk/>
          <pc:sldMk cId="259237424" sldId="272"/>
        </pc:sldMkLst>
        <pc:spChg chg="mod">
          <ac:chgData name="Liza Zanoni" userId="64dd5492-b223-4257-9b62-4268aa23a093" providerId="ADAL" clId="{632911C8-902A-4CC3-B71F-E3434FF96806}" dt="2025-05-18T21:07:18.466" v="53" actId="20577"/>
          <ac:spMkLst>
            <pc:docMk/>
            <pc:sldMk cId="259237424" sldId="272"/>
            <ac:spMk id="2" creationId="{277AC4E1-1345-4114-03F8-39E1A3F04217}"/>
          </ac:spMkLst>
        </pc:spChg>
      </pc:sldChg>
      <pc:sldChg chg="del">
        <pc:chgData name="Liza Zanoni" userId="64dd5492-b223-4257-9b62-4268aa23a093" providerId="ADAL" clId="{632911C8-902A-4CC3-B71F-E3434FF96806}" dt="2025-05-18T22:50:23.693" v="58" actId="2696"/>
        <pc:sldMkLst>
          <pc:docMk/>
          <pc:sldMk cId="3810235387" sldId="296"/>
        </pc:sldMkLst>
      </pc:sldChg>
      <pc:sldChg chg="modSp">
        <pc:chgData name="Liza Zanoni" userId="64dd5492-b223-4257-9b62-4268aa23a093" providerId="ADAL" clId="{632911C8-902A-4CC3-B71F-E3434FF96806}" dt="2025-05-18T21:22:43.171" v="57" actId="20577"/>
        <pc:sldMkLst>
          <pc:docMk/>
          <pc:sldMk cId="174077800" sldId="302"/>
        </pc:sldMkLst>
        <pc:graphicFrameChg chg="mod">
          <ac:chgData name="Liza Zanoni" userId="64dd5492-b223-4257-9b62-4268aa23a093" providerId="ADAL" clId="{632911C8-902A-4CC3-B71F-E3434FF96806}" dt="2025-05-18T21:22:43.171" v="57" actId="20577"/>
          <ac:graphicFrameMkLst>
            <pc:docMk/>
            <pc:sldMk cId="174077800" sldId="302"/>
            <ac:graphicFrameMk id="262" creationId="{F549BF8D-48DC-6B1F-28C0-6B92B8814939}"/>
          </ac:graphicFrameMkLst>
        </pc:graphicFrame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en-US"/>
              <a:t>Habs Transect 1- Comparison of Pass/Fail Quadrats for Boyce 2008 &amp; Zanoni 2024</a:t>
            </a:r>
          </a:p>
        </c:rich>
      </c:tx>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barChart>
        <c:barDir val="bar"/>
        <c:grouping val="clustered"/>
        <c:varyColors val="0"/>
        <c:ser>
          <c:idx val="0"/>
          <c:order val="0"/>
          <c:tx>
            <c:strRef>
              <c:f>'SouthEast Bog'!$A$49</c:f>
              <c:strCache>
                <c:ptCount val="1"/>
                <c:pt idx="0">
                  <c:v>Zanoni 2024</c:v>
                </c:pt>
              </c:strCache>
            </c:strRef>
          </c:tx>
          <c:spPr>
            <a:solidFill>
              <a:schemeClr val="accent6">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'SouthEast Bog'!$B$47:$C$48</c:f>
              <c:strCache>
                <c:ptCount val="2"/>
                <c:pt idx="0">
                  <c:v>Pass</c:v>
                </c:pt>
                <c:pt idx="1">
                  <c:v>Fail</c:v>
                </c:pt>
              </c:strCache>
            </c:strRef>
          </c:cat>
          <c:val>
            <c:numRef>
              <c:f>'SouthEast Bog'!$B$49:$C$49</c:f>
              <c:numCache>
                <c:formatCode>General</c:formatCode>
                <c:ptCount val="2"/>
                <c:pt idx="0">
                  <c:v>12</c:v>
                </c:pt>
                <c:pt idx="1">
                  <c:v>12</c:v>
                </c:pt>
              </c:numCache>
            </c:numRef>
          </c:val>
          <c:extLst>
            <c:ext xmlns:c16="http://schemas.microsoft.com/office/drawing/2014/chart" uri="{C3380CC4-5D6E-409C-BE32-E72D297353CC}">
              <c16:uniqueId val="{00000000-AB9C-4E93-8431-6A9688A71E86}"/>
            </c:ext>
          </c:extLst>
        </c:ser>
        <c:ser>
          <c:idx val="1"/>
          <c:order val="1"/>
          <c:tx>
            <c:strRef>
              <c:f>'SouthEast Bog'!$A$50</c:f>
              <c:strCache>
                <c:ptCount val="1"/>
                <c:pt idx="0">
                  <c:v>Boyce 2008</c:v>
                </c:pt>
              </c:strCache>
            </c:strRef>
          </c:tx>
          <c:spPr>
            <a:solidFill>
              <a:schemeClr val="accent5">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'SouthEast Bog'!$B$47:$C$48</c:f>
              <c:strCache>
                <c:ptCount val="2"/>
                <c:pt idx="0">
                  <c:v>Pass</c:v>
                </c:pt>
                <c:pt idx="1">
                  <c:v>Fail</c:v>
                </c:pt>
              </c:strCache>
            </c:strRef>
          </c:cat>
          <c:val>
            <c:numRef>
              <c:f>'SouthEast Bog'!$B$50:$C$50</c:f>
              <c:numCache>
                <c:formatCode>General</c:formatCode>
                <c:ptCount val="2"/>
                <c:pt idx="0">
                  <c:v>9</c:v>
                </c:pt>
                <c:pt idx="1">
                  <c:v>19</c:v>
                </c:pt>
              </c:numCache>
            </c:numRef>
          </c:val>
          <c:extLst>
            <c:ext xmlns:c16="http://schemas.microsoft.com/office/drawing/2014/chart" uri="{C3380CC4-5D6E-409C-BE32-E72D297353CC}">
              <c16:uniqueId val="{00000001-AB9C-4E93-8431-6A9688A71E86}"/>
            </c:ext>
          </c:extLst>
        </c:ser>
        <c:dLbls>
          <c:dLblPos val="inEnd"/>
          <c:showLegendKey val="0"/>
          <c:showVal val="1"/>
          <c:showCatName val="0"/>
          <c:showSerName val="0"/>
          <c:showPercent val="0"/>
          <c:showBubbleSize val="0"/>
        </c:dLbls>
        <c:gapWidth val="65"/>
        <c:axId val="436935360"/>
        <c:axId val="436944480"/>
      </c:barChart>
      <c:catAx>
        <c:axId val="436935360"/>
        <c:scaling>
          <c:orientation val="minMax"/>
        </c:scaling>
        <c:delete val="0"/>
        <c:axPos val="l"/>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900" b="0" i="0" u="none" strike="noStrike" kern="1200" cap="all" baseline="0">
                <a:solidFill>
                  <a:schemeClr val="dk1">
                    <a:lumMod val="75000"/>
                    <a:lumOff val="25000"/>
                  </a:schemeClr>
                </a:solidFill>
                <a:latin typeface="+mn-lt"/>
                <a:ea typeface="+mn-ea"/>
                <a:cs typeface="+mn-cs"/>
              </a:defRPr>
            </a:pPr>
            <a:endParaRPr lang="en-US"/>
          </a:p>
        </c:txPr>
        <c:crossAx val="436944480"/>
        <c:crosses val="autoZero"/>
        <c:auto val="1"/>
        <c:lblAlgn val="ctr"/>
        <c:lblOffset val="100"/>
        <c:noMultiLvlLbl val="0"/>
      </c:catAx>
      <c:valAx>
        <c:axId val="436944480"/>
        <c:scaling>
          <c:orientation val="minMax"/>
        </c:scaling>
        <c:delete val="0"/>
        <c:axPos val="b"/>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crossAx val="436935360"/>
        <c:crosses val="autoZero"/>
        <c:crossBetween val="between"/>
      </c:valAx>
      <c:spPr>
        <a:noFill/>
        <a:ln>
          <a:noFill/>
        </a:ln>
        <a:effectLst/>
      </c:spPr>
    </c:plotArea>
    <c:legend>
      <c:legendPos val="b"/>
      <c:overlay val="0"/>
      <c:spPr>
        <a:solidFill>
          <a:schemeClr val="lt1">
            <a:lumMod val="95000"/>
            <a:alpha val="39000"/>
          </a:schemeClr>
        </a:solidFill>
        <a:ln>
          <a:noFill/>
        </a:ln>
        <a:effectLst/>
      </c:spPr>
      <c:txPr>
        <a:bodyPr rot="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8">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defRPr sz="900"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omments/modernComment_104_D7EFDD24.xml><?xml version="1.0" encoding="utf-8"?>
<p188:cmLst xmlns:a="http://schemas.openxmlformats.org/drawingml/2006/main" xmlns:r="http://schemas.openxmlformats.org/officeDocument/2006/relationships" xmlns:p188="http://schemas.microsoft.com/office/powerpoint/2018/8/main">
  <p188:cm id="{5C2B4A34-1864-4BAB-8E5E-7F36181AF761}" authorId="{731CB0BD-6403-AF00-0911-2AD25DBA1FFF}" created="2025-05-08T14:43:34.329">
    <ac:deMkLst xmlns:ac="http://schemas.microsoft.com/office/drawing/2013/main/command">
      <pc:docMk xmlns:pc="http://schemas.microsoft.com/office/powerpoint/2013/main/command"/>
      <pc:sldMk xmlns:pc="http://schemas.microsoft.com/office/powerpoint/2013/main/command" cId="3622821156" sldId="260"/>
      <ac:graphicFrameMk id="4" creationId="{9CC2E1AF-0ACB-A9D7-FB51-068EF868C79E}"/>
    </ac:deMkLst>
    <p188:txBody>
      <a:bodyPr/>
      <a:lstStyle/>
      <a:p>
        <a:r>
          <a:rPr lang="en-GB"/>
          <a:t>One aim: debbie to confirm</a:t>
        </a:r>
      </a:p>
    </p188:txBody>
  </p188:cm>
</p188:cmLst>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9.xml.rels><?xml version="1.0" encoding="UTF-8" standalone="yes"?>
<Relationships xmlns="http://schemas.openxmlformats.org/package/2006/relationships"><Relationship Id="rId8" Type="http://schemas.openxmlformats.org/officeDocument/2006/relationships/image" Target="../media/image49.svg"/><Relationship Id="rId13" Type="http://schemas.openxmlformats.org/officeDocument/2006/relationships/image" Target="../media/image54.png"/><Relationship Id="rId3" Type="http://schemas.openxmlformats.org/officeDocument/2006/relationships/image" Target="../media/image44.png"/><Relationship Id="rId7" Type="http://schemas.openxmlformats.org/officeDocument/2006/relationships/image" Target="../media/image48.png"/><Relationship Id="rId12" Type="http://schemas.openxmlformats.org/officeDocument/2006/relationships/image" Target="../media/image53.sv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11" Type="http://schemas.openxmlformats.org/officeDocument/2006/relationships/image" Target="../media/image52.pn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 Id="rId14" Type="http://schemas.openxmlformats.org/officeDocument/2006/relationships/image" Target="../media/image55.svg"/></Relationships>
</file>

<file path=ppt/diagrams/_rels/data13.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svg"/><Relationship Id="rId1" Type="http://schemas.openxmlformats.org/officeDocument/2006/relationships/image" Target="../media/image81.png"/><Relationship Id="rId4" Type="http://schemas.openxmlformats.org/officeDocument/2006/relationships/image" Target="../media/image8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9.xml.rels><?xml version="1.0" encoding="UTF-8" standalone="yes"?>
<Relationships xmlns="http://schemas.openxmlformats.org/package/2006/relationships"><Relationship Id="rId8" Type="http://schemas.openxmlformats.org/officeDocument/2006/relationships/image" Target="../media/image49.svg"/><Relationship Id="rId13" Type="http://schemas.openxmlformats.org/officeDocument/2006/relationships/image" Target="../media/image54.png"/><Relationship Id="rId3" Type="http://schemas.openxmlformats.org/officeDocument/2006/relationships/image" Target="../media/image44.png"/><Relationship Id="rId7" Type="http://schemas.openxmlformats.org/officeDocument/2006/relationships/image" Target="../media/image48.png"/><Relationship Id="rId12" Type="http://schemas.openxmlformats.org/officeDocument/2006/relationships/image" Target="../media/image53.sv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11" Type="http://schemas.openxmlformats.org/officeDocument/2006/relationships/image" Target="../media/image52.pn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 Id="rId14" Type="http://schemas.openxmlformats.org/officeDocument/2006/relationships/image" Target="../media/image55.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svg"/><Relationship Id="rId1" Type="http://schemas.openxmlformats.org/officeDocument/2006/relationships/image" Target="../media/image81.png"/><Relationship Id="rId4" Type="http://schemas.openxmlformats.org/officeDocument/2006/relationships/image" Target="../media/image8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CC42B3-823B-4F85-8265-5A7666CBFB6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BFAC91BC-B819-408C-879D-4C704AC6BA20}">
      <dgm:prSet phldrT="[Text]" custT="1"/>
      <dgm:spPr>
        <a:solidFill>
          <a:schemeClr val="bg2"/>
        </a:solidFill>
      </dgm:spPr>
      <dgm:t>
        <a:bodyPr/>
        <a:lstStyle/>
        <a:p>
          <a:pPr algn="l"/>
          <a:r>
            <a:rPr lang="en-GB" sz="2000" b="1" dirty="0">
              <a:solidFill>
                <a:schemeClr val="tx2"/>
              </a:solidFill>
            </a:rPr>
            <a:t>Context of Research: Why bogs? Why butterflies? Importance of  post monitoring of ecological works?</a:t>
          </a:r>
        </a:p>
      </dgm:t>
    </dgm:pt>
    <dgm:pt modelId="{4E43E1C8-A78E-482B-9A58-3EB844CD8C17}" type="parTrans" cxnId="{E64C414D-AEB0-437D-B6E1-B9FC23523CED}">
      <dgm:prSet/>
      <dgm:spPr/>
      <dgm:t>
        <a:bodyPr/>
        <a:lstStyle/>
        <a:p>
          <a:endParaRPr lang="en-GB"/>
        </a:p>
      </dgm:t>
    </dgm:pt>
    <dgm:pt modelId="{A6804A2F-9C58-41E5-9F52-642D72A5F9F9}" type="sibTrans" cxnId="{E64C414D-AEB0-437D-B6E1-B9FC23523CED}">
      <dgm:prSet/>
      <dgm:spPr/>
      <dgm:t>
        <a:bodyPr/>
        <a:lstStyle/>
        <a:p>
          <a:endParaRPr lang="en-GB"/>
        </a:p>
      </dgm:t>
    </dgm:pt>
    <dgm:pt modelId="{5FFCADEF-5A7C-41D9-9C2A-8109D6E84E88}">
      <dgm:prSet phldrT="[Text]"/>
      <dgm:spPr/>
      <dgm:t>
        <a:bodyPr/>
        <a:lstStyle/>
        <a:p>
          <a:r>
            <a:rPr lang="en-US" b="1" dirty="0"/>
            <a:t>Point One</a:t>
          </a:r>
          <a:r>
            <a:rPr lang="en-US" dirty="0"/>
            <a:t>: Why Bogs? :Establishing importance of restoring peat bogs approach to with respect to  ability to help mitigate Climate Change.</a:t>
          </a:r>
          <a:r>
            <a:rPr lang="en-GB" dirty="0"/>
            <a:t> 	</a:t>
          </a:r>
        </a:p>
      </dgm:t>
    </dgm:pt>
    <dgm:pt modelId="{AA7F4ABE-72DA-427A-8A89-346EA9FCE6D3}" type="parTrans" cxnId="{F0596659-0094-4AF2-BB78-421DE0EE9E89}">
      <dgm:prSet/>
      <dgm:spPr/>
      <dgm:t>
        <a:bodyPr/>
        <a:lstStyle/>
        <a:p>
          <a:endParaRPr lang="en-GB"/>
        </a:p>
      </dgm:t>
    </dgm:pt>
    <dgm:pt modelId="{80CDCED2-7393-42AC-B1D7-2BD3D41A6C15}" type="sibTrans" cxnId="{F0596659-0094-4AF2-BB78-421DE0EE9E89}">
      <dgm:prSet/>
      <dgm:spPr/>
      <dgm:t>
        <a:bodyPr/>
        <a:lstStyle/>
        <a:p>
          <a:endParaRPr lang="en-GB"/>
        </a:p>
      </dgm:t>
    </dgm:pt>
    <dgm:pt modelId="{EB133E2D-45F4-4AD7-BE21-2D6448A37D0B}">
      <dgm:prSet phldrT="[Text]" custT="1"/>
      <dgm:spPr>
        <a:solidFill>
          <a:schemeClr val="bg2"/>
        </a:solidFill>
      </dgm:spPr>
      <dgm:t>
        <a:bodyPr/>
        <a:lstStyle/>
        <a:p>
          <a:pPr algn="l"/>
          <a:r>
            <a:rPr lang="en-GB" sz="2000" b="1" dirty="0">
              <a:solidFill>
                <a:schemeClr val="tx2"/>
              </a:solidFill>
            </a:rPr>
            <a:t>Presentation of methodologies, results and conclusion.</a:t>
          </a:r>
        </a:p>
      </dgm:t>
    </dgm:pt>
    <dgm:pt modelId="{63F52A89-D6CB-4C71-8821-6D099F9AEEE3}" type="parTrans" cxnId="{CEFD41C0-89F5-4E10-BD4B-88DBFDDE098E}">
      <dgm:prSet/>
      <dgm:spPr/>
      <dgm:t>
        <a:bodyPr/>
        <a:lstStyle/>
        <a:p>
          <a:endParaRPr lang="en-GB"/>
        </a:p>
      </dgm:t>
    </dgm:pt>
    <dgm:pt modelId="{2918ADF2-A655-487F-ABA8-A70FC8371D0B}" type="sibTrans" cxnId="{CEFD41C0-89F5-4E10-BD4B-88DBFDDE098E}">
      <dgm:prSet/>
      <dgm:spPr/>
      <dgm:t>
        <a:bodyPr/>
        <a:lstStyle/>
        <a:p>
          <a:endParaRPr lang="en-GB"/>
        </a:p>
      </dgm:t>
    </dgm:pt>
    <dgm:pt modelId="{95DF1395-2EDF-4734-8638-59AE58F40396}">
      <dgm:prSet phldrT="[Text]"/>
      <dgm:spPr/>
      <dgm:t>
        <a:bodyPr/>
        <a:lstStyle/>
        <a:p>
          <a:r>
            <a:rPr lang="en-GB" b="1" dirty="0"/>
            <a:t>Aim</a:t>
          </a:r>
        </a:p>
      </dgm:t>
    </dgm:pt>
    <dgm:pt modelId="{D8A6E98E-23B9-49F2-A740-363A18EC7A5C}" type="sibTrans" cxnId="{2CD2C795-F114-480E-96D9-FCC4628DC38E}">
      <dgm:prSet/>
      <dgm:spPr/>
      <dgm:t>
        <a:bodyPr/>
        <a:lstStyle/>
        <a:p>
          <a:endParaRPr lang="en-GB"/>
        </a:p>
      </dgm:t>
    </dgm:pt>
    <dgm:pt modelId="{16EFE3B2-09C1-4305-ACE4-4597577A449B}" type="parTrans" cxnId="{2CD2C795-F114-480E-96D9-FCC4628DC38E}">
      <dgm:prSet/>
      <dgm:spPr/>
      <dgm:t>
        <a:bodyPr/>
        <a:lstStyle/>
        <a:p>
          <a:endParaRPr lang="en-GB"/>
        </a:p>
      </dgm:t>
    </dgm:pt>
    <dgm:pt modelId="{17DABE73-F00B-4C6B-8FF1-54D130D93464}">
      <dgm:prSet phldrT="[Text]"/>
      <dgm:spPr/>
      <dgm:t>
        <a:bodyPr/>
        <a:lstStyle/>
        <a:p>
          <a:r>
            <a:rPr lang="en-GB" b="1" dirty="0"/>
            <a:t>Future research recommendations</a:t>
          </a:r>
        </a:p>
      </dgm:t>
    </dgm:pt>
    <dgm:pt modelId="{2550CC1E-FF5B-47AB-9A65-B16913D8DDEA}" type="parTrans" cxnId="{4EE67B08-9B79-4F34-AA25-000654FFEC1E}">
      <dgm:prSet/>
      <dgm:spPr/>
      <dgm:t>
        <a:bodyPr/>
        <a:lstStyle/>
        <a:p>
          <a:endParaRPr lang="en-GB"/>
        </a:p>
      </dgm:t>
    </dgm:pt>
    <dgm:pt modelId="{D6B2ED62-5A92-4954-9EC6-411696A0F154}" type="sibTrans" cxnId="{4EE67B08-9B79-4F34-AA25-000654FFEC1E}">
      <dgm:prSet/>
      <dgm:spPr/>
      <dgm:t>
        <a:bodyPr/>
        <a:lstStyle/>
        <a:p>
          <a:endParaRPr lang="en-GB"/>
        </a:p>
      </dgm:t>
    </dgm:pt>
    <dgm:pt modelId="{AD4BA18B-0255-4DD5-BCEE-E66193DADD65}">
      <dgm:prSet phldrT="[Text]"/>
      <dgm:spPr/>
      <dgm:t>
        <a:bodyPr/>
        <a:lstStyle/>
        <a:p>
          <a:r>
            <a:rPr lang="en-GB" b="1" dirty="0"/>
            <a:t>Point Three</a:t>
          </a:r>
          <a:r>
            <a:rPr lang="en-GB" dirty="0"/>
            <a:t>: </a:t>
          </a:r>
          <a:r>
            <a:rPr lang="en-GB" dirty="0">
              <a:sym typeface="Wingdings" panose="05000000000000000000" pitchFamily="2" charset="2"/>
            </a:rPr>
            <a:t>Why monitor?:</a:t>
          </a:r>
          <a:r>
            <a:rPr lang="en-GB" dirty="0"/>
            <a:t> (Boyce 2008),(Polkey, 2017) &amp; (</a:t>
          </a:r>
          <a:r>
            <a:rPr kumimoji="0" lang="en-GB" b="0" i="0" u="none" strike="noStrike" cap="none" spc="0" normalizeH="0" baseline="0" noProof="0" dirty="0">
              <a:ln>
                <a:noFill/>
              </a:ln>
              <a:solidFill>
                <a:schemeClr val="bg1"/>
              </a:solidFill>
              <a:effectLst/>
              <a:uLnTx/>
              <a:uFillTx/>
              <a:latin typeface="+mj-lt"/>
              <a:ea typeface="Aptos" panose="020B0004020202020204" pitchFamily="34" charset="0"/>
              <a:cs typeface="Times New Roman" panose="02020603050405020304" pitchFamily="18" charset="0"/>
            </a:rPr>
            <a:t>Caruana, A., Camilleri, B., Farrugia, L., &amp; Jones, J. P. G., 2024)</a:t>
          </a:r>
          <a:r>
            <a:rPr lang="en-GB" dirty="0"/>
            <a:t>why Monitoring is required pre and post ecological restoration works?</a:t>
          </a:r>
        </a:p>
      </dgm:t>
    </dgm:pt>
    <dgm:pt modelId="{452B0B00-F006-4A98-A237-2DF2072C46D6}" type="parTrans" cxnId="{85694D3A-A34F-402C-A3F1-ED3E98A41231}">
      <dgm:prSet/>
      <dgm:spPr/>
      <dgm:t>
        <a:bodyPr/>
        <a:lstStyle/>
        <a:p>
          <a:endParaRPr lang="en-GB"/>
        </a:p>
      </dgm:t>
    </dgm:pt>
    <dgm:pt modelId="{D5C894A8-F5C0-46B1-814A-F44DDF97A623}" type="sibTrans" cxnId="{85694D3A-A34F-402C-A3F1-ED3E98A41231}">
      <dgm:prSet/>
      <dgm:spPr/>
      <dgm:t>
        <a:bodyPr/>
        <a:lstStyle/>
        <a:p>
          <a:endParaRPr lang="en-GB"/>
        </a:p>
      </dgm:t>
    </dgm:pt>
    <dgm:pt modelId="{C76F4C8B-2710-40C8-B4AE-54D8D12D9CB1}">
      <dgm:prSet/>
      <dgm:spPr/>
      <dgm:t>
        <a:bodyPr/>
        <a:lstStyle/>
        <a:p>
          <a:r>
            <a:rPr lang="en-GB" dirty="0"/>
            <a:t>Past Agricultural and Hydrological Management</a:t>
          </a:r>
        </a:p>
      </dgm:t>
    </dgm:pt>
    <dgm:pt modelId="{52886622-8B00-45C7-9322-41A91D33261B}" type="parTrans" cxnId="{F1C510D7-132B-431F-A5B1-F82A9FF7FEF5}">
      <dgm:prSet/>
      <dgm:spPr/>
      <dgm:t>
        <a:bodyPr/>
        <a:lstStyle/>
        <a:p>
          <a:endParaRPr lang="en-GB"/>
        </a:p>
      </dgm:t>
    </dgm:pt>
    <dgm:pt modelId="{08D1005B-2017-4179-B11C-F182BECEF465}" type="sibTrans" cxnId="{F1C510D7-132B-431F-A5B1-F82A9FF7FEF5}">
      <dgm:prSet/>
      <dgm:spPr/>
      <dgm:t>
        <a:bodyPr/>
        <a:lstStyle/>
        <a:p>
          <a:endParaRPr lang="en-GB"/>
        </a:p>
      </dgm:t>
    </dgm:pt>
    <dgm:pt modelId="{340EAE43-F3AD-4814-B33C-1F99D3CD9FB4}">
      <dgm:prSet/>
      <dgm:spPr/>
      <dgm:t>
        <a:bodyPr/>
        <a:lstStyle/>
        <a:p>
          <a:r>
            <a:rPr lang="en-GB" b="1" dirty="0"/>
            <a:t>Objectives</a:t>
          </a:r>
        </a:p>
      </dgm:t>
    </dgm:pt>
    <dgm:pt modelId="{5A8CCD15-467F-4641-80CD-BFA6DAF1EFEC}" type="parTrans" cxnId="{9BF95759-BCE4-411F-BC1B-B2EA2B12E200}">
      <dgm:prSet/>
      <dgm:spPr/>
      <dgm:t>
        <a:bodyPr/>
        <a:lstStyle/>
        <a:p>
          <a:endParaRPr lang="en-GB"/>
        </a:p>
      </dgm:t>
    </dgm:pt>
    <dgm:pt modelId="{98844DEE-7446-4815-AE71-6672D82BC199}" type="sibTrans" cxnId="{9BF95759-BCE4-411F-BC1B-B2EA2B12E200}">
      <dgm:prSet/>
      <dgm:spPr/>
      <dgm:t>
        <a:bodyPr/>
        <a:lstStyle/>
        <a:p>
          <a:endParaRPr lang="en-GB"/>
        </a:p>
      </dgm:t>
    </dgm:pt>
    <dgm:pt modelId="{AD8C435F-29F8-414B-A16B-07B4EC846D19}">
      <dgm:prSet/>
      <dgm:spPr/>
      <dgm:t>
        <a:bodyPr/>
        <a:lstStyle/>
        <a:p>
          <a:r>
            <a:rPr lang="en-GB" b="1" dirty="0"/>
            <a:t>Methodology</a:t>
          </a:r>
        </a:p>
      </dgm:t>
    </dgm:pt>
    <dgm:pt modelId="{9B886DF1-9DDD-4CE3-96D9-59CD92E36564}" type="parTrans" cxnId="{3EC9FFA5-C19F-41A9-8852-5E3F637F9C9B}">
      <dgm:prSet/>
      <dgm:spPr/>
      <dgm:t>
        <a:bodyPr/>
        <a:lstStyle/>
        <a:p>
          <a:endParaRPr lang="en-GB"/>
        </a:p>
      </dgm:t>
    </dgm:pt>
    <dgm:pt modelId="{199B40D0-36CE-46CE-A2A2-D98010AECB9A}" type="sibTrans" cxnId="{3EC9FFA5-C19F-41A9-8852-5E3F637F9C9B}">
      <dgm:prSet/>
      <dgm:spPr/>
      <dgm:t>
        <a:bodyPr/>
        <a:lstStyle/>
        <a:p>
          <a:endParaRPr lang="en-GB"/>
        </a:p>
      </dgm:t>
    </dgm:pt>
    <dgm:pt modelId="{D93EDE51-5A9F-4101-8D3D-56124F516F2E}">
      <dgm:prSet/>
      <dgm:spPr/>
      <dgm:t>
        <a:bodyPr/>
        <a:lstStyle/>
        <a:p>
          <a:r>
            <a:rPr lang="en-GB" b="1" dirty="0"/>
            <a:t>Conclusion</a:t>
          </a:r>
        </a:p>
      </dgm:t>
    </dgm:pt>
    <dgm:pt modelId="{6B46EBF6-2858-4060-96A1-08F024E363B0}" type="parTrans" cxnId="{15D3C7A8-D120-49C7-87CB-D532B2502DD1}">
      <dgm:prSet/>
      <dgm:spPr/>
      <dgm:t>
        <a:bodyPr/>
        <a:lstStyle/>
        <a:p>
          <a:endParaRPr lang="en-GB"/>
        </a:p>
      </dgm:t>
    </dgm:pt>
    <dgm:pt modelId="{F235E2F0-8B90-4112-8233-57D927F8880D}" type="sibTrans" cxnId="{15D3C7A8-D120-49C7-87CB-D532B2502DD1}">
      <dgm:prSet/>
      <dgm:spPr/>
      <dgm:t>
        <a:bodyPr/>
        <a:lstStyle/>
        <a:p>
          <a:endParaRPr lang="en-GB"/>
        </a:p>
      </dgm:t>
    </dgm:pt>
    <dgm:pt modelId="{E8B48A0D-4B59-4C79-AB4B-9884EDB3D35D}">
      <dgm:prSet/>
      <dgm:spPr/>
      <dgm:t>
        <a:bodyPr/>
        <a:lstStyle/>
        <a:p>
          <a:r>
            <a:rPr lang="en-GB" dirty="0"/>
            <a:t>Present Hydrological Management: NEW LIFE for Welsh Bogs!.</a:t>
          </a:r>
        </a:p>
      </dgm:t>
    </dgm:pt>
    <dgm:pt modelId="{7E7460F6-94D8-49D4-8D98-1D0133372900}" type="sibTrans" cxnId="{3E4967FC-2D41-4EF3-9CA9-92BEA876EAE0}">
      <dgm:prSet/>
      <dgm:spPr/>
      <dgm:t>
        <a:bodyPr/>
        <a:lstStyle/>
        <a:p>
          <a:endParaRPr lang="en-GB"/>
        </a:p>
      </dgm:t>
    </dgm:pt>
    <dgm:pt modelId="{0D2E6BB4-1578-46C8-8716-F8ACA9DA4A2F}" type="parTrans" cxnId="{3E4967FC-2D41-4EF3-9CA9-92BEA876EAE0}">
      <dgm:prSet/>
      <dgm:spPr/>
      <dgm:t>
        <a:bodyPr/>
        <a:lstStyle/>
        <a:p>
          <a:endParaRPr lang="en-GB"/>
        </a:p>
      </dgm:t>
    </dgm:pt>
    <dgm:pt modelId="{86AF233F-9FEB-4560-9E03-BC2689C76CB5}">
      <dgm:prSet phldrT="[Text]"/>
      <dgm:spPr/>
      <dgm:t>
        <a:bodyPr/>
        <a:lstStyle/>
        <a:p>
          <a:r>
            <a:rPr lang="en-GB" b="1" dirty="0"/>
            <a:t>Point Two</a:t>
          </a:r>
          <a:r>
            <a:rPr lang="en-GB" dirty="0"/>
            <a:t>: </a:t>
          </a:r>
          <a:r>
            <a:rPr lang="en-GB" dirty="0">
              <a:sym typeface="Wingdings" panose="05000000000000000000" pitchFamily="2" charset="2"/>
            </a:rPr>
            <a:t>Why Butterflies?: </a:t>
          </a:r>
          <a:r>
            <a:rPr lang="en-GB" dirty="0"/>
            <a:t>Establishing the case to use biotic data </a:t>
          </a:r>
          <a:r>
            <a:rPr lang="en-GB" dirty="0">
              <a:sym typeface="Wingdings" panose="05000000000000000000" pitchFamily="2" charset="2"/>
            </a:rPr>
            <a:t>(b</a:t>
          </a:r>
          <a:r>
            <a:rPr lang="en-GB" dirty="0"/>
            <a:t>iotic specialist indicator species)  for evaluating efficacy  of works undertaken in point one i.e. using Coenonympha Tullia (Large Heath)- Annual Summary Counts &amp; Habitat Quality evaluation as assessment tools.</a:t>
          </a:r>
        </a:p>
      </dgm:t>
    </dgm:pt>
    <dgm:pt modelId="{8BD065CE-0D9A-4E78-AF43-68874261C1C2}" type="sibTrans" cxnId="{CE09E79F-90CD-4C47-916D-F45F28DC3471}">
      <dgm:prSet/>
      <dgm:spPr/>
      <dgm:t>
        <a:bodyPr/>
        <a:lstStyle/>
        <a:p>
          <a:endParaRPr lang="en-GB"/>
        </a:p>
      </dgm:t>
    </dgm:pt>
    <dgm:pt modelId="{64C7808A-461F-4178-B6B2-B96F08101D6F}" type="parTrans" cxnId="{CE09E79F-90CD-4C47-916D-F45F28DC3471}">
      <dgm:prSet/>
      <dgm:spPr/>
      <dgm:t>
        <a:bodyPr/>
        <a:lstStyle/>
        <a:p>
          <a:endParaRPr lang="en-GB"/>
        </a:p>
      </dgm:t>
    </dgm:pt>
    <dgm:pt modelId="{5D67A92C-A1D1-4256-B4CA-93153A5128FF}">
      <dgm:prSet/>
      <dgm:spPr/>
      <dgm:t>
        <a:bodyPr/>
        <a:lstStyle/>
        <a:p>
          <a:endParaRPr lang="en-GB" dirty="0"/>
        </a:p>
      </dgm:t>
    </dgm:pt>
    <dgm:pt modelId="{1F6FB809-C0A0-439A-924B-64F69833D487}" type="parTrans" cxnId="{A9D65B82-115F-4EF7-A1F2-B8BD9EC23A15}">
      <dgm:prSet/>
      <dgm:spPr/>
      <dgm:t>
        <a:bodyPr/>
        <a:lstStyle/>
        <a:p>
          <a:endParaRPr lang="en-GB"/>
        </a:p>
      </dgm:t>
    </dgm:pt>
    <dgm:pt modelId="{2E7C8DDA-EB70-4C61-9860-0A8F28FD886F}" type="sibTrans" cxnId="{A9D65B82-115F-4EF7-A1F2-B8BD9EC23A15}">
      <dgm:prSet/>
      <dgm:spPr/>
      <dgm:t>
        <a:bodyPr/>
        <a:lstStyle/>
        <a:p>
          <a:endParaRPr lang="en-GB"/>
        </a:p>
      </dgm:t>
    </dgm:pt>
    <dgm:pt modelId="{45954343-D53A-4FED-B2C5-497F058046E9}">
      <dgm:prSet phldrT="[Text]"/>
      <dgm:spPr/>
      <dgm:t>
        <a:bodyPr/>
        <a:lstStyle/>
        <a:p>
          <a:endParaRPr lang="en-GB" dirty="0"/>
        </a:p>
      </dgm:t>
    </dgm:pt>
    <dgm:pt modelId="{B90713E5-5EA2-49DF-8B9A-0142011D8319}" type="parTrans" cxnId="{E14E5D6F-99F6-4609-BBE0-21863E995002}">
      <dgm:prSet/>
      <dgm:spPr/>
      <dgm:t>
        <a:bodyPr/>
        <a:lstStyle/>
        <a:p>
          <a:endParaRPr lang="en-GB"/>
        </a:p>
      </dgm:t>
    </dgm:pt>
    <dgm:pt modelId="{190C9C6D-0A84-4636-8268-F02EC49E2A2E}" type="sibTrans" cxnId="{E14E5D6F-99F6-4609-BBE0-21863E995002}">
      <dgm:prSet/>
      <dgm:spPr/>
      <dgm:t>
        <a:bodyPr/>
        <a:lstStyle/>
        <a:p>
          <a:endParaRPr lang="en-GB"/>
        </a:p>
      </dgm:t>
    </dgm:pt>
    <dgm:pt modelId="{2C9603C0-6863-48BF-A0E0-2D882244F3E4}">
      <dgm:prSet phldrT="[Text]"/>
      <dgm:spPr/>
      <dgm:t>
        <a:bodyPr/>
        <a:lstStyle/>
        <a:p>
          <a:r>
            <a:rPr lang="en-GB" dirty="0"/>
            <a:t>Introduce Cors Caron SAC/Afon Teifi SAC</a:t>
          </a:r>
        </a:p>
      </dgm:t>
    </dgm:pt>
    <dgm:pt modelId="{B395C3C1-DCF1-4693-BC8B-CF1094B2298D}" type="sibTrans" cxnId="{270716B1-4764-41C2-A3B4-4309194EC519}">
      <dgm:prSet/>
      <dgm:spPr/>
      <dgm:t>
        <a:bodyPr/>
        <a:lstStyle/>
        <a:p>
          <a:endParaRPr lang="en-GB"/>
        </a:p>
      </dgm:t>
    </dgm:pt>
    <dgm:pt modelId="{D3F5BD84-790E-4CEB-ABDA-FD0C05E32ED3}" type="parTrans" cxnId="{270716B1-4764-41C2-A3B4-4309194EC519}">
      <dgm:prSet/>
      <dgm:spPr/>
      <dgm:t>
        <a:bodyPr/>
        <a:lstStyle/>
        <a:p>
          <a:endParaRPr lang="en-GB"/>
        </a:p>
      </dgm:t>
    </dgm:pt>
    <dgm:pt modelId="{2E02E7DF-2571-470C-A9D4-4D2416A11E63}" type="pres">
      <dgm:prSet presAssocID="{B1CC42B3-823B-4F85-8265-5A7666CBFB68}" presName="linear" presStyleCnt="0">
        <dgm:presLayoutVars>
          <dgm:dir/>
          <dgm:animLvl val="lvl"/>
          <dgm:resizeHandles val="exact"/>
        </dgm:presLayoutVars>
      </dgm:prSet>
      <dgm:spPr/>
    </dgm:pt>
    <dgm:pt modelId="{67AFCACF-A42B-41AC-8AA1-08FFD2A0D36C}" type="pres">
      <dgm:prSet presAssocID="{BFAC91BC-B819-408C-879D-4C704AC6BA20}" presName="parentLin" presStyleCnt="0"/>
      <dgm:spPr/>
    </dgm:pt>
    <dgm:pt modelId="{747C7787-FDF8-4013-B4D5-832D863CA95B}" type="pres">
      <dgm:prSet presAssocID="{BFAC91BC-B819-408C-879D-4C704AC6BA20}" presName="parentLeftMargin" presStyleLbl="node1" presStyleIdx="0" presStyleCnt="2"/>
      <dgm:spPr/>
    </dgm:pt>
    <dgm:pt modelId="{734D42E8-5332-4E92-B94D-F287DDA71C40}" type="pres">
      <dgm:prSet presAssocID="{BFAC91BC-B819-408C-879D-4C704AC6BA20}" presName="parentText" presStyleLbl="node1" presStyleIdx="0" presStyleCnt="2" custScaleY="154779">
        <dgm:presLayoutVars>
          <dgm:chMax val="0"/>
          <dgm:bulletEnabled val="1"/>
        </dgm:presLayoutVars>
      </dgm:prSet>
      <dgm:spPr/>
    </dgm:pt>
    <dgm:pt modelId="{125C8783-B588-4BC3-B817-4B8F59D1ADAD}" type="pres">
      <dgm:prSet presAssocID="{BFAC91BC-B819-408C-879D-4C704AC6BA20}" presName="negativeSpace" presStyleCnt="0"/>
      <dgm:spPr/>
    </dgm:pt>
    <dgm:pt modelId="{783DC66E-656D-4B96-B0B2-909E0769333E}" type="pres">
      <dgm:prSet presAssocID="{BFAC91BC-B819-408C-879D-4C704AC6BA20}" presName="childText" presStyleLbl="conFgAcc1" presStyleIdx="0" presStyleCnt="2">
        <dgm:presLayoutVars>
          <dgm:bulletEnabled val="1"/>
        </dgm:presLayoutVars>
      </dgm:prSet>
      <dgm:spPr/>
    </dgm:pt>
    <dgm:pt modelId="{BA45B0CF-FFD3-4AD1-9EDE-240607577871}" type="pres">
      <dgm:prSet presAssocID="{A6804A2F-9C58-41E5-9F52-642D72A5F9F9}" presName="spaceBetweenRectangles" presStyleCnt="0"/>
      <dgm:spPr/>
    </dgm:pt>
    <dgm:pt modelId="{7B2D190C-4ACE-41BC-A277-981943DC2F02}" type="pres">
      <dgm:prSet presAssocID="{EB133E2D-45F4-4AD7-BE21-2D6448A37D0B}" presName="parentLin" presStyleCnt="0"/>
      <dgm:spPr/>
    </dgm:pt>
    <dgm:pt modelId="{F2922AA4-8417-4100-930A-CE0DE0C5C915}" type="pres">
      <dgm:prSet presAssocID="{EB133E2D-45F4-4AD7-BE21-2D6448A37D0B}" presName="parentLeftMargin" presStyleLbl="node1" presStyleIdx="0" presStyleCnt="2"/>
      <dgm:spPr/>
    </dgm:pt>
    <dgm:pt modelId="{DB9BF4B9-0A74-42AF-826C-6FD6C237410E}" type="pres">
      <dgm:prSet presAssocID="{EB133E2D-45F4-4AD7-BE21-2D6448A37D0B}" presName="parentText" presStyleLbl="node1" presStyleIdx="1" presStyleCnt="2" custScaleX="103545" custScaleY="154089">
        <dgm:presLayoutVars>
          <dgm:chMax val="0"/>
          <dgm:bulletEnabled val="1"/>
        </dgm:presLayoutVars>
      </dgm:prSet>
      <dgm:spPr/>
    </dgm:pt>
    <dgm:pt modelId="{BDFA340F-688B-463A-B626-33C899DBC630}" type="pres">
      <dgm:prSet presAssocID="{EB133E2D-45F4-4AD7-BE21-2D6448A37D0B}" presName="negativeSpace" presStyleCnt="0"/>
      <dgm:spPr/>
    </dgm:pt>
    <dgm:pt modelId="{59DCDFCC-4965-41AD-9DDE-62BFC637EABB}" type="pres">
      <dgm:prSet presAssocID="{EB133E2D-45F4-4AD7-BE21-2D6448A37D0B}" presName="childText" presStyleLbl="conFgAcc1" presStyleIdx="1" presStyleCnt="2">
        <dgm:presLayoutVars>
          <dgm:bulletEnabled val="1"/>
        </dgm:presLayoutVars>
      </dgm:prSet>
      <dgm:spPr/>
    </dgm:pt>
  </dgm:ptLst>
  <dgm:cxnLst>
    <dgm:cxn modelId="{4EE67B08-9B79-4F34-AA25-000654FFEC1E}" srcId="{EB133E2D-45F4-4AD7-BE21-2D6448A37D0B}" destId="{17DABE73-F00B-4C6B-8FF1-54D130D93464}" srcOrd="4" destOrd="0" parTransId="{2550CC1E-FF5B-47AB-9A65-B16913D8DDEA}" sibTransId="{D6B2ED62-5A92-4954-9EC6-411696A0F154}"/>
    <dgm:cxn modelId="{E1B62309-757B-45FC-816E-034A080A4104}" type="presOf" srcId="{340EAE43-F3AD-4814-B33C-1F99D3CD9FB4}" destId="{59DCDFCC-4965-41AD-9DDE-62BFC637EABB}" srcOrd="0" destOrd="1" presId="urn:microsoft.com/office/officeart/2005/8/layout/list1"/>
    <dgm:cxn modelId="{4F474A0D-E6D4-47BE-8F4F-3F54EAB8758E}" type="presOf" srcId="{AD4BA18B-0255-4DD5-BCEE-E66193DADD65}" destId="{783DC66E-656D-4B96-B0B2-909E0769333E}" srcOrd="0" destOrd="7" presId="urn:microsoft.com/office/officeart/2005/8/layout/list1"/>
    <dgm:cxn modelId="{A54FCF29-4178-4EF1-9EFA-69DABF27C764}" type="presOf" srcId="{B1CC42B3-823B-4F85-8265-5A7666CBFB68}" destId="{2E02E7DF-2571-470C-A9D4-4D2416A11E63}" srcOrd="0" destOrd="0" presId="urn:microsoft.com/office/officeart/2005/8/layout/list1"/>
    <dgm:cxn modelId="{85694D3A-A34F-402C-A3F1-ED3E98A41231}" srcId="{BFAC91BC-B819-408C-879D-4C704AC6BA20}" destId="{AD4BA18B-0255-4DD5-BCEE-E66193DADD65}" srcOrd="3" destOrd="0" parTransId="{452B0B00-F006-4A98-A237-2DF2072C46D6}" sibTransId="{D5C894A8-F5C0-46B1-814A-F44DDF97A623}"/>
    <dgm:cxn modelId="{EF8B943C-597F-4756-9C5C-166E396E7DAB}" type="presOf" srcId="{EB133E2D-45F4-4AD7-BE21-2D6448A37D0B}" destId="{DB9BF4B9-0A74-42AF-826C-6FD6C237410E}" srcOrd="1" destOrd="0" presId="urn:microsoft.com/office/officeart/2005/8/layout/list1"/>
    <dgm:cxn modelId="{16B2225D-381C-4766-93C3-B2155C83D9E2}" type="presOf" srcId="{BFAC91BC-B819-408C-879D-4C704AC6BA20}" destId="{747C7787-FDF8-4013-B4D5-832D863CA95B}" srcOrd="0" destOrd="0" presId="urn:microsoft.com/office/officeart/2005/8/layout/list1"/>
    <dgm:cxn modelId="{7ABA7D69-0D77-4857-A762-8EB0733D7B41}" type="presOf" srcId="{86AF233F-9FEB-4560-9E03-BC2689C76CB5}" destId="{783DC66E-656D-4B96-B0B2-909E0769333E}" srcOrd="0" destOrd="5" presId="urn:microsoft.com/office/officeart/2005/8/layout/list1"/>
    <dgm:cxn modelId="{3290DE4B-9185-4A00-B95F-E6E6F1307FEE}" type="presOf" srcId="{C76F4C8B-2710-40C8-B4AE-54D8D12D9CB1}" destId="{783DC66E-656D-4B96-B0B2-909E0769333E}" srcOrd="0" destOrd="2" presId="urn:microsoft.com/office/officeart/2005/8/layout/list1"/>
    <dgm:cxn modelId="{E64C414D-AEB0-437D-B6E1-B9FC23523CED}" srcId="{B1CC42B3-823B-4F85-8265-5A7666CBFB68}" destId="{BFAC91BC-B819-408C-879D-4C704AC6BA20}" srcOrd="0" destOrd="0" parTransId="{4E43E1C8-A78E-482B-9A58-3EB844CD8C17}" sibTransId="{A6804A2F-9C58-41E5-9F52-642D72A5F9F9}"/>
    <dgm:cxn modelId="{4B57674D-9DE9-4916-8D9B-CB35DD131F82}" type="presOf" srcId="{5FFCADEF-5A7C-41D9-9C2A-8109D6E84E88}" destId="{783DC66E-656D-4B96-B0B2-909E0769333E}" srcOrd="0" destOrd="0" presId="urn:microsoft.com/office/officeart/2005/8/layout/list1"/>
    <dgm:cxn modelId="{E14E5D6F-99F6-4609-BBE0-21863E995002}" srcId="{BFAC91BC-B819-408C-879D-4C704AC6BA20}" destId="{45954343-D53A-4FED-B2C5-497F058046E9}" srcOrd="2" destOrd="0" parTransId="{B90713E5-5EA2-49DF-8B9A-0142011D8319}" sibTransId="{190C9C6D-0A84-4636-8268-F02EC49E2A2E}"/>
    <dgm:cxn modelId="{0789E454-E1B7-419B-A38A-F59F38042EB7}" type="presOf" srcId="{AD8C435F-29F8-414B-A16B-07B4EC846D19}" destId="{59DCDFCC-4965-41AD-9DDE-62BFC637EABB}" srcOrd="0" destOrd="2" presId="urn:microsoft.com/office/officeart/2005/8/layout/list1"/>
    <dgm:cxn modelId="{F0596659-0094-4AF2-BB78-421DE0EE9E89}" srcId="{BFAC91BC-B819-408C-879D-4C704AC6BA20}" destId="{5FFCADEF-5A7C-41D9-9C2A-8109D6E84E88}" srcOrd="0" destOrd="0" parTransId="{AA7F4ABE-72DA-427A-8A89-346EA9FCE6D3}" sibTransId="{80CDCED2-7393-42AC-B1D7-2BD3D41A6C15}"/>
    <dgm:cxn modelId="{64F25259-36B5-4827-9EB7-319CE43CBF6F}" type="presOf" srcId="{17DABE73-F00B-4C6B-8FF1-54D130D93464}" destId="{59DCDFCC-4965-41AD-9DDE-62BFC637EABB}" srcOrd="0" destOrd="4" presId="urn:microsoft.com/office/officeart/2005/8/layout/list1"/>
    <dgm:cxn modelId="{9BF95759-BCE4-411F-BC1B-B2EA2B12E200}" srcId="{EB133E2D-45F4-4AD7-BE21-2D6448A37D0B}" destId="{340EAE43-F3AD-4814-B33C-1F99D3CD9FB4}" srcOrd="1" destOrd="0" parTransId="{5A8CCD15-467F-4641-80CD-BFA6DAF1EFEC}" sibTransId="{98844DEE-7446-4815-AE71-6672D82BC199}"/>
    <dgm:cxn modelId="{E3397F59-760A-4F81-BB39-F2051AC61C76}" type="presOf" srcId="{45954343-D53A-4FED-B2C5-497F058046E9}" destId="{783DC66E-656D-4B96-B0B2-909E0769333E}" srcOrd="0" destOrd="6" presId="urn:microsoft.com/office/officeart/2005/8/layout/list1"/>
    <dgm:cxn modelId="{A9D65B82-115F-4EF7-A1F2-B8BD9EC23A15}" srcId="{5FFCADEF-5A7C-41D9-9C2A-8109D6E84E88}" destId="{5D67A92C-A1D1-4256-B4CA-93153A5128FF}" srcOrd="3" destOrd="0" parTransId="{1F6FB809-C0A0-439A-924B-64F69833D487}" sibTransId="{2E7C8DDA-EB70-4C61-9860-0A8F28FD886F}"/>
    <dgm:cxn modelId="{67953C83-57A1-4450-8C8F-56639961971D}" type="presOf" srcId="{2C9603C0-6863-48BF-A0E0-2D882244F3E4}" destId="{783DC66E-656D-4B96-B0B2-909E0769333E}" srcOrd="0" destOrd="1" presId="urn:microsoft.com/office/officeart/2005/8/layout/list1"/>
    <dgm:cxn modelId="{EE1A8C83-3D54-481B-B896-4FB8906F0E85}" type="presOf" srcId="{BFAC91BC-B819-408C-879D-4C704AC6BA20}" destId="{734D42E8-5332-4E92-B94D-F287DDA71C40}" srcOrd="1" destOrd="0" presId="urn:microsoft.com/office/officeart/2005/8/layout/list1"/>
    <dgm:cxn modelId="{2CD2C795-F114-480E-96D9-FCC4628DC38E}" srcId="{EB133E2D-45F4-4AD7-BE21-2D6448A37D0B}" destId="{95DF1395-2EDF-4734-8638-59AE58F40396}" srcOrd="0" destOrd="0" parTransId="{16EFE3B2-09C1-4305-ACE4-4597577A449B}" sibTransId="{D8A6E98E-23B9-49F2-A740-363A18EC7A5C}"/>
    <dgm:cxn modelId="{CE09E79F-90CD-4C47-916D-F45F28DC3471}" srcId="{BFAC91BC-B819-408C-879D-4C704AC6BA20}" destId="{86AF233F-9FEB-4560-9E03-BC2689C76CB5}" srcOrd="1" destOrd="0" parTransId="{64C7808A-461F-4178-B6B2-B96F08101D6F}" sibTransId="{8BD065CE-0D9A-4E78-AF43-68874261C1C2}"/>
    <dgm:cxn modelId="{3EC9FFA5-C19F-41A9-8852-5E3F637F9C9B}" srcId="{EB133E2D-45F4-4AD7-BE21-2D6448A37D0B}" destId="{AD8C435F-29F8-414B-A16B-07B4EC846D19}" srcOrd="2" destOrd="0" parTransId="{9B886DF1-9DDD-4CE3-96D9-59CD92E36564}" sibTransId="{199B40D0-36CE-46CE-A2A2-D98010AECB9A}"/>
    <dgm:cxn modelId="{15D3C7A8-D120-49C7-87CB-D532B2502DD1}" srcId="{EB133E2D-45F4-4AD7-BE21-2D6448A37D0B}" destId="{D93EDE51-5A9F-4101-8D3D-56124F516F2E}" srcOrd="3" destOrd="0" parTransId="{6B46EBF6-2858-4060-96A1-08F024E363B0}" sibTransId="{F235E2F0-8B90-4112-8233-57D927F8880D}"/>
    <dgm:cxn modelId="{270716B1-4764-41C2-A3B4-4309194EC519}" srcId="{5FFCADEF-5A7C-41D9-9C2A-8109D6E84E88}" destId="{2C9603C0-6863-48BF-A0E0-2D882244F3E4}" srcOrd="0" destOrd="0" parTransId="{D3F5BD84-790E-4CEB-ABDA-FD0C05E32ED3}" sibTransId="{B395C3C1-DCF1-4693-BC8B-CF1094B2298D}"/>
    <dgm:cxn modelId="{465508BB-F59C-40F7-96AA-B9F0D70BEFEE}" type="presOf" srcId="{5D67A92C-A1D1-4256-B4CA-93153A5128FF}" destId="{783DC66E-656D-4B96-B0B2-909E0769333E}" srcOrd="0" destOrd="4" presId="urn:microsoft.com/office/officeart/2005/8/layout/list1"/>
    <dgm:cxn modelId="{CEFD41C0-89F5-4E10-BD4B-88DBFDDE098E}" srcId="{B1CC42B3-823B-4F85-8265-5A7666CBFB68}" destId="{EB133E2D-45F4-4AD7-BE21-2D6448A37D0B}" srcOrd="1" destOrd="0" parTransId="{63F52A89-D6CB-4C71-8821-6D099F9AEEE3}" sibTransId="{2918ADF2-A655-487F-ABA8-A70FC8371D0B}"/>
    <dgm:cxn modelId="{D794C7C6-F102-459A-864A-28843B6FC3B9}" type="presOf" srcId="{EB133E2D-45F4-4AD7-BE21-2D6448A37D0B}" destId="{F2922AA4-8417-4100-930A-CE0DE0C5C915}" srcOrd="0" destOrd="0" presId="urn:microsoft.com/office/officeart/2005/8/layout/list1"/>
    <dgm:cxn modelId="{F1C510D7-132B-431F-A5B1-F82A9FF7FEF5}" srcId="{5FFCADEF-5A7C-41D9-9C2A-8109D6E84E88}" destId="{C76F4C8B-2710-40C8-B4AE-54D8D12D9CB1}" srcOrd="1" destOrd="0" parTransId="{52886622-8B00-45C7-9322-41A91D33261B}" sibTransId="{08D1005B-2017-4179-B11C-F182BECEF465}"/>
    <dgm:cxn modelId="{DF5643DA-F97B-4795-9CCC-632CA620BC6F}" type="presOf" srcId="{D93EDE51-5A9F-4101-8D3D-56124F516F2E}" destId="{59DCDFCC-4965-41AD-9DDE-62BFC637EABB}" srcOrd="0" destOrd="3" presId="urn:microsoft.com/office/officeart/2005/8/layout/list1"/>
    <dgm:cxn modelId="{A5A694F3-3B3B-4586-87EB-C1822630A055}" type="presOf" srcId="{E8B48A0D-4B59-4C79-AB4B-9884EDB3D35D}" destId="{783DC66E-656D-4B96-B0B2-909E0769333E}" srcOrd="0" destOrd="3" presId="urn:microsoft.com/office/officeart/2005/8/layout/list1"/>
    <dgm:cxn modelId="{C37C41F7-98D9-44E5-984E-C7F89E0C57E4}" type="presOf" srcId="{95DF1395-2EDF-4734-8638-59AE58F40396}" destId="{59DCDFCC-4965-41AD-9DDE-62BFC637EABB}" srcOrd="0" destOrd="0" presId="urn:microsoft.com/office/officeart/2005/8/layout/list1"/>
    <dgm:cxn modelId="{3E4967FC-2D41-4EF3-9CA9-92BEA876EAE0}" srcId="{5FFCADEF-5A7C-41D9-9C2A-8109D6E84E88}" destId="{E8B48A0D-4B59-4C79-AB4B-9884EDB3D35D}" srcOrd="2" destOrd="0" parTransId="{0D2E6BB4-1578-46C8-8716-F8ACA9DA4A2F}" sibTransId="{7E7460F6-94D8-49D4-8D98-1D0133372900}"/>
    <dgm:cxn modelId="{1F396DD1-F69C-44CD-80E7-2F43B848D514}" type="presParOf" srcId="{2E02E7DF-2571-470C-A9D4-4D2416A11E63}" destId="{67AFCACF-A42B-41AC-8AA1-08FFD2A0D36C}" srcOrd="0" destOrd="0" presId="urn:microsoft.com/office/officeart/2005/8/layout/list1"/>
    <dgm:cxn modelId="{FDEE6B9F-4D0F-41DD-8E10-BA84E3B9395F}" type="presParOf" srcId="{67AFCACF-A42B-41AC-8AA1-08FFD2A0D36C}" destId="{747C7787-FDF8-4013-B4D5-832D863CA95B}" srcOrd="0" destOrd="0" presId="urn:microsoft.com/office/officeart/2005/8/layout/list1"/>
    <dgm:cxn modelId="{FDCB28CD-0D9D-4F37-899C-439728A777F3}" type="presParOf" srcId="{67AFCACF-A42B-41AC-8AA1-08FFD2A0D36C}" destId="{734D42E8-5332-4E92-B94D-F287DDA71C40}" srcOrd="1" destOrd="0" presId="urn:microsoft.com/office/officeart/2005/8/layout/list1"/>
    <dgm:cxn modelId="{4684CFDB-3D18-47A9-96CB-A99775A542EA}" type="presParOf" srcId="{2E02E7DF-2571-470C-A9D4-4D2416A11E63}" destId="{125C8783-B588-4BC3-B817-4B8F59D1ADAD}" srcOrd="1" destOrd="0" presId="urn:microsoft.com/office/officeart/2005/8/layout/list1"/>
    <dgm:cxn modelId="{DE52AEA1-AA97-4606-9683-572A4624B7D9}" type="presParOf" srcId="{2E02E7DF-2571-470C-A9D4-4D2416A11E63}" destId="{783DC66E-656D-4B96-B0B2-909E0769333E}" srcOrd="2" destOrd="0" presId="urn:microsoft.com/office/officeart/2005/8/layout/list1"/>
    <dgm:cxn modelId="{A258C882-3E59-4FC7-9810-E6FF4ED154C8}" type="presParOf" srcId="{2E02E7DF-2571-470C-A9D4-4D2416A11E63}" destId="{BA45B0CF-FFD3-4AD1-9EDE-240607577871}" srcOrd="3" destOrd="0" presId="urn:microsoft.com/office/officeart/2005/8/layout/list1"/>
    <dgm:cxn modelId="{E506CF23-E4D3-486A-B1FE-7C3961E3A854}" type="presParOf" srcId="{2E02E7DF-2571-470C-A9D4-4D2416A11E63}" destId="{7B2D190C-4ACE-41BC-A277-981943DC2F02}" srcOrd="4" destOrd="0" presId="urn:microsoft.com/office/officeart/2005/8/layout/list1"/>
    <dgm:cxn modelId="{A25B2F18-9FE7-40BB-9134-F94AFE987065}" type="presParOf" srcId="{7B2D190C-4ACE-41BC-A277-981943DC2F02}" destId="{F2922AA4-8417-4100-930A-CE0DE0C5C915}" srcOrd="0" destOrd="0" presId="urn:microsoft.com/office/officeart/2005/8/layout/list1"/>
    <dgm:cxn modelId="{7851CB56-78EB-4D6E-9510-CA8289F6D4BC}" type="presParOf" srcId="{7B2D190C-4ACE-41BC-A277-981943DC2F02}" destId="{DB9BF4B9-0A74-42AF-826C-6FD6C237410E}" srcOrd="1" destOrd="0" presId="urn:microsoft.com/office/officeart/2005/8/layout/list1"/>
    <dgm:cxn modelId="{8CBED37D-CC98-455E-9E4C-7A9972D7D909}" type="presParOf" srcId="{2E02E7DF-2571-470C-A9D4-4D2416A11E63}" destId="{BDFA340F-688B-463A-B626-33C899DBC630}" srcOrd="5" destOrd="0" presId="urn:microsoft.com/office/officeart/2005/8/layout/list1"/>
    <dgm:cxn modelId="{D47B5E8F-7F56-4E81-A2E4-E765F6438422}" type="presParOf" srcId="{2E02E7DF-2571-470C-A9D4-4D2416A11E63}" destId="{59DCDFCC-4965-41AD-9DDE-62BFC637EABB}"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12E20A1-2675-48A6-A9F4-5513C63992C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6E8A839-1DC6-4E40-BBA1-2BFEF614CEA4}">
      <dgm:prSet custT="1"/>
      <dgm:spPr/>
      <dgm:t>
        <a:bodyPr/>
        <a:lstStyle/>
        <a:p>
          <a:pPr>
            <a:lnSpc>
              <a:spcPct val="100000"/>
            </a:lnSpc>
          </a:pPr>
          <a:r>
            <a:rPr lang="en-GB" sz="1400" dirty="0">
              <a:solidFill>
                <a:schemeClr val="tx1"/>
              </a:solidFill>
            </a:rPr>
            <a:t>1 )Literature Stance on values of Peatbogs: Zicheng Y(2011), Burden A, Evans C, Williamson J(2016) &amp; Anderson(2021) &amp; others in the literature perused to date emphasise the importance of peatbogs in combatting Climate Change by sequestering CO2 within the constituent vegetative  and peat matrix of peat bogs.</a:t>
          </a:r>
          <a:endParaRPr lang="en-US" sz="1400" dirty="0">
            <a:solidFill>
              <a:schemeClr val="tx1"/>
            </a:solidFill>
          </a:endParaRPr>
        </a:p>
      </dgm:t>
    </dgm:pt>
    <dgm:pt modelId="{0747BC1B-288C-4201-AB3F-A3F8754835C8}" type="parTrans" cxnId="{95E37A32-B1CE-4250-919E-FC86418BFB6E}">
      <dgm:prSet/>
      <dgm:spPr/>
      <dgm:t>
        <a:bodyPr/>
        <a:lstStyle/>
        <a:p>
          <a:endParaRPr lang="en-US"/>
        </a:p>
      </dgm:t>
    </dgm:pt>
    <dgm:pt modelId="{181B632A-DA5F-42B0-B9E6-92AF67768B82}" type="sibTrans" cxnId="{95E37A32-B1CE-4250-919E-FC86418BFB6E}">
      <dgm:prSet/>
      <dgm:spPr/>
      <dgm:t>
        <a:bodyPr/>
        <a:lstStyle/>
        <a:p>
          <a:endParaRPr lang="en-US"/>
        </a:p>
      </dgm:t>
    </dgm:pt>
    <dgm:pt modelId="{39E540EB-BBA7-40E5-8A75-C4B85B4B2DDD}">
      <dgm:prSet custT="1"/>
      <dgm:spPr/>
      <dgm:t>
        <a:bodyPr/>
        <a:lstStyle/>
        <a:p>
          <a:pPr>
            <a:lnSpc>
              <a:spcPct val="100000"/>
            </a:lnSpc>
          </a:pPr>
          <a:r>
            <a:rPr lang="en-GB" sz="1400" dirty="0">
              <a:solidFill>
                <a:schemeClr val="tx1"/>
              </a:solidFill>
            </a:rPr>
            <a:t>3) Bog restoration Works at Landscape Level : Recent CIEEM Position paper(July 2021) recommendations were presented for utilising habitats and soils to address climate change, citing Anderson(2021) who noted from recent literature reviews that ‘potential carbon sequestration of these habitats could double if they were in good order, equivalent to 32% of annual agricultural emissions</a:t>
          </a:r>
          <a:r>
            <a:rPr lang="en-GB" sz="1400" dirty="0">
              <a:solidFill>
                <a:srgbClr val="002060"/>
              </a:solidFill>
            </a:rPr>
            <a:t>..</a:t>
          </a:r>
          <a:endParaRPr lang="en-US" sz="1400" dirty="0">
            <a:solidFill>
              <a:srgbClr val="002060"/>
            </a:solidFill>
          </a:endParaRPr>
        </a:p>
      </dgm:t>
    </dgm:pt>
    <dgm:pt modelId="{0F6D94BF-03FD-4121-8694-0E32323C2AEC}" type="parTrans" cxnId="{DBF55F66-A9BD-4B1D-B7CC-5A2A13DC9145}">
      <dgm:prSet/>
      <dgm:spPr/>
      <dgm:t>
        <a:bodyPr/>
        <a:lstStyle/>
        <a:p>
          <a:endParaRPr lang="en-US"/>
        </a:p>
      </dgm:t>
    </dgm:pt>
    <dgm:pt modelId="{465AEE33-0098-4B18-9257-5453511A3D3E}" type="sibTrans" cxnId="{DBF55F66-A9BD-4B1D-B7CC-5A2A13DC9145}">
      <dgm:prSet/>
      <dgm:spPr/>
      <dgm:t>
        <a:bodyPr/>
        <a:lstStyle/>
        <a:p>
          <a:endParaRPr lang="en-US"/>
        </a:p>
      </dgm:t>
    </dgm:pt>
    <dgm:pt modelId="{F9F0581A-081A-45B4-89AD-5FFF53A6E0A7}">
      <dgm:prSet custT="1"/>
      <dgm:spPr/>
      <dgm:t>
        <a:bodyPr/>
        <a:lstStyle/>
        <a:p>
          <a:pPr>
            <a:lnSpc>
              <a:spcPct val="100000"/>
            </a:lnSpc>
          </a:pPr>
          <a:r>
            <a:rPr lang="en-US" sz="1400" dirty="0">
              <a:solidFill>
                <a:schemeClr val="tx1"/>
              </a:solidFill>
              <a:latin typeface="Tw Cen MT" panose="020B0602020104020603" pitchFamily="34" charset="0"/>
            </a:rPr>
            <a:t>2) Also attenuate floods: </a:t>
          </a:r>
          <a:r>
            <a:rPr lang="en-GB" sz="1400" dirty="0">
              <a:effectLst/>
              <a:latin typeface="Tw Cen MT" panose="020B0602020104020603" pitchFamily="34" charset="0"/>
              <a:ea typeface="STXinwei" panose="02010800040101010101" pitchFamily="2" charset="-122"/>
            </a:rPr>
            <a:t>raised mire habitat of the Cors Caron SAC bisected by the complex wetland floodplain structure of the Afon Teifi SAC provides area water storage and desynchronisation of flood peaks, for nearby towns of Tregaron, Lampeter and Llandysul) respectively Joint Nature Conservation Committee (2017)</a:t>
          </a:r>
          <a:endParaRPr lang="en-US" sz="1400" dirty="0">
            <a:solidFill>
              <a:schemeClr val="tx1"/>
            </a:solidFill>
            <a:latin typeface="Tw Cen MT" panose="020B0602020104020603" pitchFamily="34" charset="0"/>
          </a:endParaRPr>
        </a:p>
      </dgm:t>
    </dgm:pt>
    <dgm:pt modelId="{4EBB30FD-343F-448E-9B3F-D3D71A591E32}" type="parTrans" cxnId="{B2492948-62D9-4A3E-971E-D9580550602E}">
      <dgm:prSet/>
      <dgm:spPr/>
      <dgm:t>
        <a:bodyPr/>
        <a:lstStyle/>
        <a:p>
          <a:endParaRPr lang="en-GB"/>
        </a:p>
      </dgm:t>
    </dgm:pt>
    <dgm:pt modelId="{372E7E23-66EF-4720-9C9C-D57335E23D4D}" type="sibTrans" cxnId="{B2492948-62D9-4A3E-971E-D9580550602E}">
      <dgm:prSet/>
      <dgm:spPr/>
      <dgm:t>
        <a:bodyPr/>
        <a:lstStyle/>
        <a:p>
          <a:endParaRPr lang="en-GB"/>
        </a:p>
      </dgm:t>
    </dgm:pt>
    <dgm:pt modelId="{9D57225C-4E7B-4981-BB54-1AF90917E67D}" type="pres">
      <dgm:prSet presAssocID="{612E20A1-2675-48A6-A9F4-5513C63992CF}" presName="root" presStyleCnt="0">
        <dgm:presLayoutVars>
          <dgm:dir/>
          <dgm:resizeHandles val="exact"/>
        </dgm:presLayoutVars>
      </dgm:prSet>
      <dgm:spPr/>
    </dgm:pt>
    <dgm:pt modelId="{CF7F8157-3B0D-42A1-BDE4-8DBCA90EFCAD}" type="pres">
      <dgm:prSet presAssocID="{F6E8A839-1DC6-4E40-BBA1-2BFEF614CEA4}" presName="compNode" presStyleCnt="0"/>
      <dgm:spPr/>
    </dgm:pt>
    <dgm:pt modelId="{07EE6CD6-9D82-4DFD-9CE8-79CD921FD292}" type="pres">
      <dgm:prSet presAssocID="{F6E8A839-1DC6-4E40-BBA1-2BFEF614CEA4}" presName="bgRect" presStyleLbl="bgShp" presStyleIdx="0" presStyleCnt="3"/>
      <dgm:spPr/>
    </dgm:pt>
    <dgm:pt modelId="{8F91E364-66D1-4B26-A885-79A0B5B4AF2C}" type="pres">
      <dgm:prSet presAssocID="{F6E8A839-1DC6-4E40-BBA1-2BFEF614CEA4}"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ooks with solid fill"/>
        </a:ext>
      </dgm:extLst>
    </dgm:pt>
    <dgm:pt modelId="{0BAF0C45-4E0E-4960-B6E5-7F6501A0B4EE}" type="pres">
      <dgm:prSet presAssocID="{F6E8A839-1DC6-4E40-BBA1-2BFEF614CEA4}" presName="spaceRect" presStyleCnt="0"/>
      <dgm:spPr/>
    </dgm:pt>
    <dgm:pt modelId="{F4E877ED-680A-454A-9A7B-E6D661073067}" type="pres">
      <dgm:prSet presAssocID="{F6E8A839-1DC6-4E40-BBA1-2BFEF614CEA4}" presName="parTx" presStyleLbl="revTx" presStyleIdx="0" presStyleCnt="3" custAng="0">
        <dgm:presLayoutVars>
          <dgm:chMax val="0"/>
          <dgm:chPref val="0"/>
        </dgm:presLayoutVars>
      </dgm:prSet>
      <dgm:spPr/>
    </dgm:pt>
    <dgm:pt modelId="{955C3EE2-8183-486E-B850-74EDD56ACCE7}" type="pres">
      <dgm:prSet presAssocID="{181B632A-DA5F-42B0-B9E6-92AF67768B82}" presName="sibTrans" presStyleCnt="0"/>
      <dgm:spPr/>
    </dgm:pt>
    <dgm:pt modelId="{A8495D67-C37E-4BB1-945A-81E0E1F8380C}" type="pres">
      <dgm:prSet presAssocID="{F9F0581A-081A-45B4-89AD-5FFF53A6E0A7}" presName="compNode" presStyleCnt="0"/>
      <dgm:spPr/>
    </dgm:pt>
    <dgm:pt modelId="{D739329D-8F9B-472A-830D-FC2D0F1516C3}" type="pres">
      <dgm:prSet presAssocID="{F9F0581A-081A-45B4-89AD-5FFF53A6E0A7}" presName="bgRect" presStyleLbl="bgShp" presStyleIdx="1" presStyleCnt="3"/>
      <dgm:spPr/>
    </dgm:pt>
    <dgm:pt modelId="{B659A47B-A944-42EA-8E7B-AB00B60AF776}" type="pres">
      <dgm:prSet presAssocID="{F9F0581A-081A-45B4-89AD-5FFF53A6E0A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xcavator"/>
        </a:ext>
      </dgm:extLst>
    </dgm:pt>
    <dgm:pt modelId="{2A81C67F-C1D8-465F-B65A-08F312EC7BB6}" type="pres">
      <dgm:prSet presAssocID="{F9F0581A-081A-45B4-89AD-5FFF53A6E0A7}" presName="spaceRect" presStyleCnt="0"/>
      <dgm:spPr/>
    </dgm:pt>
    <dgm:pt modelId="{9E406981-7FC6-48D0-BF28-09AD6999AC6B}" type="pres">
      <dgm:prSet presAssocID="{F9F0581A-081A-45B4-89AD-5FFF53A6E0A7}" presName="parTx" presStyleLbl="revTx" presStyleIdx="1" presStyleCnt="3">
        <dgm:presLayoutVars>
          <dgm:chMax val="0"/>
          <dgm:chPref val="0"/>
        </dgm:presLayoutVars>
      </dgm:prSet>
      <dgm:spPr/>
    </dgm:pt>
    <dgm:pt modelId="{DDEE339E-28E1-430D-99B7-2DE5105415A1}" type="pres">
      <dgm:prSet presAssocID="{372E7E23-66EF-4720-9C9C-D57335E23D4D}" presName="sibTrans" presStyleCnt="0"/>
      <dgm:spPr/>
    </dgm:pt>
    <dgm:pt modelId="{C54D48DC-C879-43D8-B59A-67972D36D7B4}" type="pres">
      <dgm:prSet presAssocID="{39E540EB-BBA7-40E5-8A75-C4B85B4B2DDD}" presName="compNode" presStyleCnt="0"/>
      <dgm:spPr/>
    </dgm:pt>
    <dgm:pt modelId="{DF59E7B2-ABB5-4210-9AC2-6BC3C7A2B447}" type="pres">
      <dgm:prSet presAssocID="{39E540EB-BBA7-40E5-8A75-C4B85B4B2DDD}" presName="bgRect" presStyleLbl="bgShp" presStyleIdx="2" presStyleCnt="3"/>
      <dgm:spPr/>
    </dgm:pt>
    <dgm:pt modelId="{36EDCE3F-BB2B-47C7-A1B4-D2B5E9AEDDE2}" type="pres">
      <dgm:prSet presAssocID="{39E540EB-BBA7-40E5-8A75-C4B85B4B2DDD}" presName="iconRect" presStyleLbl="nod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Gecko with solid fill"/>
        </a:ext>
      </dgm:extLst>
    </dgm:pt>
    <dgm:pt modelId="{F621A723-81B7-4901-8EE1-9F262EBE3D79}" type="pres">
      <dgm:prSet presAssocID="{39E540EB-BBA7-40E5-8A75-C4B85B4B2DDD}" presName="spaceRect" presStyleCnt="0"/>
      <dgm:spPr/>
    </dgm:pt>
    <dgm:pt modelId="{0CF86C88-74BF-435E-AD20-F91C4A0C22EB}" type="pres">
      <dgm:prSet presAssocID="{39E540EB-BBA7-40E5-8A75-C4B85B4B2DDD}" presName="parTx" presStyleLbl="revTx" presStyleIdx="2" presStyleCnt="3" custScaleX="110573">
        <dgm:presLayoutVars>
          <dgm:chMax val="0"/>
          <dgm:chPref val="0"/>
        </dgm:presLayoutVars>
      </dgm:prSet>
      <dgm:spPr/>
    </dgm:pt>
  </dgm:ptLst>
  <dgm:cxnLst>
    <dgm:cxn modelId="{05547C06-8D08-47A9-B8BE-AC784BD1DC20}" type="presOf" srcId="{F6E8A839-1DC6-4E40-BBA1-2BFEF614CEA4}" destId="{F4E877ED-680A-454A-9A7B-E6D661073067}" srcOrd="0" destOrd="0" presId="urn:microsoft.com/office/officeart/2018/2/layout/IconVerticalSolidList"/>
    <dgm:cxn modelId="{95E37A32-B1CE-4250-919E-FC86418BFB6E}" srcId="{612E20A1-2675-48A6-A9F4-5513C63992CF}" destId="{F6E8A839-1DC6-4E40-BBA1-2BFEF614CEA4}" srcOrd="0" destOrd="0" parTransId="{0747BC1B-288C-4201-AB3F-A3F8754835C8}" sibTransId="{181B632A-DA5F-42B0-B9E6-92AF67768B82}"/>
    <dgm:cxn modelId="{DBF55F66-A9BD-4B1D-B7CC-5A2A13DC9145}" srcId="{612E20A1-2675-48A6-A9F4-5513C63992CF}" destId="{39E540EB-BBA7-40E5-8A75-C4B85B4B2DDD}" srcOrd="2" destOrd="0" parTransId="{0F6D94BF-03FD-4121-8694-0E32323C2AEC}" sibTransId="{465AEE33-0098-4B18-9257-5453511A3D3E}"/>
    <dgm:cxn modelId="{B2492948-62D9-4A3E-971E-D9580550602E}" srcId="{612E20A1-2675-48A6-A9F4-5513C63992CF}" destId="{F9F0581A-081A-45B4-89AD-5FFF53A6E0A7}" srcOrd="1" destOrd="0" parTransId="{4EBB30FD-343F-448E-9B3F-D3D71A591E32}" sibTransId="{372E7E23-66EF-4720-9C9C-D57335E23D4D}"/>
    <dgm:cxn modelId="{63360782-C016-4C73-A664-E2DE3EC1C30B}" type="presOf" srcId="{F9F0581A-081A-45B4-89AD-5FFF53A6E0A7}" destId="{9E406981-7FC6-48D0-BF28-09AD6999AC6B}" srcOrd="0" destOrd="0" presId="urn:microsoft.com/office/officeart/2018/2/layout/IconVerticalSolidList"/>
    <dgm:cxn modelId="{4CCBEDAE-70B5-45D7-8636-0BDA3FC42A36}" type="presOf" srcId="{39E540EB-BBA7-40E5-8A75-C4B85B4B2DDD}" destId="{0CF86C88-74BF-435E-AD20-F91C4A0C22EB}" srcOrd="0" destOrd="0" presId="urn:microsoft.com/office/officeart/2018/2/layout/IconVerticalSolidList"/>
    <dgm:cxn modelId="{73AF1ADA-35BE-473D-9271-1373E03C26E4}" type="presOf" srcId="{612E20A1-2675-48A6-A9F4-5513C63992CF}" destId="{9D57225C-4E7B-4981-BB54-1AF90917E67D}" srcOrd="0" destOrd="0" presId="urn:microsoft.com/office/officeart/2018/2/layout/IconVerticalSolidList"/>
    <dgm:cxn modelId="{897D26B1-6FC2-4D41-A4E7-F875E2C4B956}" type="presParOf" srcId="{9D57225C-4E7B-4981-BB54-1AF90917E67D}" destId="{CF7F8157-3B0D-42A1-BDE4-8DBCA90EFCAD}" srcOrd="0" destOrd="0" presId="urn:microsoft.com/office/officeart/2018/2/layout/IconVerticalSolidList"/>
    <dgm:cxn modelId="{A1FCC2D2-296A-44AA-AFB7-C61F009523C3}" type="presParOf" srcId="{CF7F8157-3B0D-42A1-BDE4-8DBCA90EFCAD}" destId="{07EE6CD6-9D82-4DFD-9CE8-79CD921FD292}" srcOrd="0" destOrd="0" presId="urn:microsoft.com/office/officeart/2018/2/layout/IconVerticalSolidList"/>
    <dgm:cxn modelId="{899941FF-48DD-40A0-856B-F5BA4952E2A2}" type="presParOf" srcId="{CF7F8157-3B0D-42A1-BDE4-8DBCA90EFCAD}" destId="{8F91E364-66D1-4B26-A885-79A0B5B4AF2C}" srcOrd="1" destOrd="0" presId="urn:microsoft.com/office/officeart/2018/2/layout/IconVerticalSolidList"/>
    <dgm:cxn modelId="{AF07BB47-2F27-4B55-A326-B3D7E362C0EC}" type="presParOf" srcId="{CF7F8157-3B0D-42A1-BDE4-8DBCA90EFCAD}" destId="{0BAF0C45-4E0E-4960-B6E5-7F6501A0B4EE}" srcOrd="2" destOrd="0" presId="urn:microsoft.com/office/officeart/2018/2/layout/IconVerticalSolidList"/>
    <dgm:cxn modelId="{C890D638-9BB6-43BF-AA47-9F017F7ADFCB}" type="presParOf" srcId="{CF7F8157-3B0D-42A1-BDE4-8DBCA90EFCAD}" destId="{F4E877ED-680A-454A-9A7B-E6D661073067}" srcOrd="3" destOrd="0" presId="urn:microsoft.com/office/officeart/2018/2/layout/IconVerticalSolidList"/>
    <dgm:cxn modelId="{491A0F69-CA62-42BE-961E-942B3CB9EE0B}" type="presParOf" srcId="{9D57225C-4E7B-4981-BB54-1AF90917E67D}" destId="{955C3EE2-8183-486E-B850-74EDD56ACCE7}" srcOrd="1" destOrd="0" presId="urn:microsoft.com/office/officeart/2018/2/layout/IconVerticalSolidList"/>
    <dgm:cxn modelId="{BE56BAE0-60EB-44C3-9FFA-71991799AC14}" type="presParOf" srcId="{9D57225C-4E7B-4981-BB54-1AF90917E67D}" destId="{A8495D67-C37E-4BB1-945A-81E0E1F8380C}" srcOrd="2" destOrd="0" presId="urn:microsoft.com/office/officeart/2018/2/layout/IconVerticalSolidList"/>
    <dgm:cxn modelId="{E650D4DE-88A2-4D4B-BB19-CF011DCFCA93}" type="presParOf" srcId="{A8495D67-C37E-4BB1-945A-81E0E1F8380C}" destId="{D739329D-8F9B-472A-830D-FC2D0F1516C3}" srcOrd="0" destOrd="0" presId="urn:microsoft.com/office/officeart/2018/2/layout/IconVerticalSolidList"/>
    <dgm:cxn modelId="{58A3ECE1-E5B2-409A-845D-FC14D69BD003}" type="presParOf" srcId="{A8495D67-C37E-4BB1-945A-81E0E1F8380C}" destId="{B659A47B-A944-42EA-8E7B-AB00B60AF776}" srcOrd="1" destOrd="0" presId="urn:microsoft.com/office/officeart/2018/2/layout/IconVerticalSolidList"/>
    <dgm:cxn modelId="{C2C299F9-6BA8-4971-94F4-6662EB259658}" type="presParOf" srcId="{A8495D67-C37E-4BB1-945A-81E0E1F8380C}" destId="{2A81C67F-C1D8-465F-B65A-08F312EC7BB6}" srcOrd="2" destOrd="0" presId="urn:microsoft.com/office/officeart/2018/2/layout/IconVerticalSolidList"/>
    <dgm:cxn modelId="{C1A0A723-3287-4CD8-B18F-423F0D91ADD5}" type="presParOf" srcId="{A8495D67-C37E-4BB1-945A-81E0E1F8380C}" destId="{9E406981-7FC6-48D0-BF28-09AD6999AC6B}" srcOrd="3" destOrd="0" presId="urn:microsoft.com/office/officeart/2018/2/layout/IconVerticalSolidList"/>
    <dgm:cxn modelId="{CB050EB7-EC32-4861-B436-E40C39854CB5}" type="presParOf" srcId="{9D57225C-4E7B-4981-BB54-1AF90917E67D}" destId="{DDEE339E-28E1-430D-99B7-2DE5105415A1}" srcOrd="3" destOrd="0" presId="urn:microsoft.com/office/officeart/2018/2/layout/IconVerticalSolidList"/>
    <dgm:cxn modelId="{41534C6A-4F27-4282-AA8B-05F197F6B8F9}" type="presParOf" srcId="{9D57225C-4E7B-4981-BB54-1AF90917E67D}" destId="{C54D48DC-C879-43D8-B59A-67972D36D7B4}" srcOrd="4" destOrd="0" presId="urn:microsoft.com/office/officeart/2018/2/layout/IconVerticalSolidList"/>
    <dgm:cxn modelId="{8780DBE5-FFA4-49F0-8F5C-D2598C192BA2}" type="presParOf" srcId="{C54D48DC-C879-43D8-B59A-67972D36D7B4}" destId="{DF59E7B2-ABB5-4210-9AC2-6BC3C7A2B447}" srcOrd="0" destOrd="0" presId="urn:microsoft.com/office/officeart/2018/2/layout/IconVerticalSolidList"/>
    <dgm:cxn modelId="{540D883A-4AF3-44B9-B7CB-976E32D1EBCE}" type="presParOf" srcId="{C54D48DC-C879-43D8-B59A-67972D36D7B4}" destId="{36EDCE3F-BB2B-47C7-A1B4-D2B5E9AEDDE2}" srcOrd="1" destOrd="0" presId="urn:microsoft.com/office/officeart/2018/2/layout/IconVerticalSolidList"/>
    <dgm:cxn modelId="{1F832A16-3CD5-4C11-BEA4-FBB4407E0CDB}" type="presParOf" srcId="{C54D48DC-C879-43D8-B59A-67972D36D7B4}" destId="{F621A723-81B7-4901-8EE1-9F262EBE3D79}" srcOrd="2" destOrd="0" presId="urn:microsoft.com/office/officeart/2018/2/layout/IconVerticalSolidList"/>
    <dgm:cxn modelId="{53BA0752-EC07-4F46-8035-92D5DB622D25}" type="presParOf" srcId="{C54D48DC-C879-43D8-B59A-67972D36D7B4}" destId="{0CF86C88-74BF-435E-AD20-F91C4A0C22EB}"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E6FA44C-9547-4026-84EF-9C258059126F}"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GB"/>
        </a:p>
      </dgm:t>
    </dgm:pt>
    <dgm:pt modelId="{9018CCB5-A45B-439E-9CBB-5C24B66C409D}">
      <dgm:prSet custT="1"/>
      <dgm:spPr/>
      <dgm:t>
        <a:bodyPr/>
        <a:lstStyle/>
        <a:p>
          <a:pPr>
            <a:lnSpc>
              <a:spcPct val="100000"/>
            </a:lnSpc>
            <a:defRPr cap="all"/>
          </a:pPr>
          <a:r>
            <a:rPr lang="en-GB" sz="1400" b="1" dirty="0"/>
            <a:t>Agricultural drainage/cutting of poor fen for feed/burning practices to allow for cattle/pony grazing and sheep in the summer months</a:t>
          </a:r>
        </a:p>
      </dgm:t>
    </dgm:pt>
    <dgm:pt modelId="{9DC9335A-9F59-4E8D-883B-D3A046FFDF37}" type="parTrans" cxnId="{EE6EC0FA-149C-4473-B579-BF4D81F4A79A}">
      <dgm:prSet/>
      <dgm:spPr/>
      <dgm:t>
        <a:bodyPr/>
        <a:lstStyle/>
        <a:p>
          <a:endParaRPr lang="en-GB"/>
        </a:p>
      </dgm:t>
    </dgm:pt>
    <dgm:pt modelId="{501AB53C-37EA-49AA-91E1-393A4DD4E05D}" type="sibTrans" cxnId="{EE6EC0FA-149C-4473-B579-BF4D81F4A79A}">
      <dgm:prSet/>
      <dgm:spPr/>
      <dgm:t>
        <a:bodyPr/>
        <a:lstStyle/>
        <a:p>
          <a:endParaRPr lang="en-GB"/>
        </a:p>
      </dgm:t>
    </dgm:pt>
    <dgm:pt modelId="{B45920F0-E0EC-436D-889A-3A4C742BB77B}">
      <dgm:prSet custT="1"/>
      <dgm:spPr/>
      <dgm:t>
        <a:bodyPr/>
        <a:lstStyle/>
        <a:p>
          <a:pPr>
            <a:lnSpc>
              <a:spcPct val="100000"/>
            </a:lnSpc>
            <a:defRPr cap="all"/>
          </a:pPr>
          <a:r>
            <a:rPr lang="en-GB" sz="1400" b="1" dirty="0"/>
            <a:t>Peat cutting- Anthropocene changes to hydrology of bog- caused PH changes/species loss and habitat degradation due to drying out and encroachment of Molina/Juncus grasses- increasing fire risk to bog and further bog moss % losses.</a:t>
          </a:r>
        </a:p>
      </dgm:t>
    </dgm:pt>
    <dgm:pt modelId="{4EC6736F-33B3-4EC0-AEE9-3462BAA73F46}" type="parTrans" cxnId="{BB1DC4A3-A630-4C9F-9B5F-C35D5A5D82ED}">
      <dgm:prSet/>
      <dgm:spPr/>
      <dgm:t>
        <a:bodyPr/>
        <a:lstStyle/>
        <a:p>
          <a:endParaRPr lang="en-GB"/>
        </a:p>
      </dgm:t>
    </dgm:pt>
    <dgm:pt modelId="{B7323755-97DA-4C54-89A4-EA70E8B10B8D}" type="sibTrans" cxnId="{BB1DC4A3-A630-4C9F-9B5F-C35D5A5D82ED}">
      <dgm:prSet/>
      <dgm:spPr/>
      <dgm:t>
        <a:bodyPr/>
        <a:lstStyle/>
        <a:p>
          <a:endParaRPr lang="en-GB"/>
        </a:p>
      </dgm:t>
    </dgm:pt>
    <dgm:pt modelId="{3B4ADC01-9614-45C2-8B2C-467C871B5CE9}">
      <dgm:prSet/>
      <dgm:spPr/>
      <dgm:t>
        <a:bodyPr/>
        <a:lstStyle/>
        <a:p>
          <a:pPr>
            <a:lnSpc>
              <a:spcPct val="100000"/>
            </a:lnSpc>
            <a:defRPr cap="all"/>
          </a:pPr>
          <a:r>
            <a:rPr lang="en-GB" b="1" dirty="0"/>
            <a:t>Previous Conditions and management practices favourable to Birch/Rowan/other INNS encroachment on and around dome areas, impacting  bog vegetation &amp; invertebrates' species.</a:t>
          </a:r>
        </a:p>
      </dgm:t>
    </dgm:pt>
    <dgm:pt modelId="{D0323030-6A14-4B55-A8A1-70E5886C071C}" type="parTrans" cxnId="{EC91055A-E22E-4AD8-A730-9C60E182710F}">
      <dgm:prSet/>
      <dgm:spPr/>
      <dgm:t>
        <a:bodyPr/>
        <a:lstStyle/>
        <a:p>
          <a:endParaRPr lang="en-GB"/>
        </a:p>
      </dgm:t>
    </dgm:pt>
    <dgm:pt modelId="{983A65A5-4835-4E47-BBC1-15DC858702B8}" type="sibTrans" cxnId="{EC91055A-E22E-4AD8-A730-9C60E182710F}">
      <dgm:prSet/>
      <dgm:spPr/>
      <dgm:t>
        <a:bodyPr/>
        <a:lstStyle/>
        <a:p>
          <a:endParaRPr lang="en-GB"/>
        </a:p>
      </dgm:t>
    </dgm:pt>
    <dgm:pt modelId="{D8DC4AA7-A9C3-45D3-882A-05D6E0AA12AC}">
      <dgm:prSet custT="1"/>
      <dgm:spPr/>
      <dgm:t>
        <a:bodyPr/>
        <a:lstStyle/>
        <a:p>
          <a:pPr>
            <a:lnSpc>
              <a:spcPct val="100000"/>
            </a:lnSpc>
            <a:defRPr cap="all"/>
          </a:pPr>
          <a:r>
            <a:rPr lang="en-GB" sz="1400" b="1" dirty="0"/>
            <a:t>Disturbance of installation of railway ran alongside the bog  from 1896 until the 1960’s , now remains as a track following the embankment track, helped to produce an anomalous  Lagg wet woodland area habitat adjacent to SE dome site good for otters but eroded usual ‘rand ‘ habitat</a:t>
          </a:r>
        </a:p>
      </dgm:t>
    </dgm:pt>
    <dgm:pt modelId="{B10C7805-306A-4A0B-A409-35482B65A7B5}" type="parTrans" cxnId="{EFBCB167-D33C-4BD8-A945-0D1EFECE94DD}">
      <dgm:prSet/>
      <dgm:spPr/>
      <dgm:t>
        <a:bodyPr/>
        <a:lstStyle/>
        <a:p>
          <a:endParaRPr lang="en-GB"/>
        </a:p>
      </dgm:t>
    </dgm:pt>
    <dgm:pt modelId="{886CA4A6-2658-4C29-9719-F4F34D5D1073}" type="sibTrans" cxnId="{EFBCB167-D33C-4BD8-A945-0D1EFECE94DD}">
      <dgm:prSet/>
      <dgm:spPr/>
      <dgm:t>
        <a:bodyPr/>
        <a:lstStyle/>
        <a:p>
          <a:endParaRPr lang="en-GB"/>
        </a:p>
      </dgm:t>
    </dgm:pt>
    <dgm:pt modelId="{2ADF5411-33D8-4D38-B510-A46E96E93CE2}" type="pres">
      <dgm:prSet presAssocID="{EE6FA44C-9547-4026-84EF-9C258059126F}" presName="root" presStyleCnt="0">
        <dgm:presLayoutVars>
          <dgm:dir/>
          <dgm:resizeHandles val="exact"/>
        </dgm:presLayoutVars>
      </dgm:prSet>
      <dgm:spPr/>
    </dgm:pt>
    <dgm:pt modelId="{65C42F34-5403-40BD-BC85-5D011BF60CF4}" type="pres">
      <dgm:prSet presAssocID="{B45920F0-E0EC-436D-889A-3A4C742BB77B}" presName="compNode" presStyleCnt="0"/>
      <dgm:spPr/>
    </dgm:pt>
    <dgm:pt modelId="{583F9A39-0AC0-4316-A6E5-F818D1064D2E}" type="pres">
      <dgm:prSet presAssocID="{B45920F0-E0EC-436D-889A-3A4C742BB77B}" presName="iconBgRect" presStyleLbl="bgShp" presStyleIdx="0" presStyleCnt="4"/>
      <dgm:spPr/>
    </dgm:pt>
    <dgm:pt modelId="{5606ADE0-9A44-41E4-902A-61A1C6841C9E}" type="pres">
      <dgm:prSet presAssocID="{B45920F0-E0EC-436D-889A-3A4C742BB77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heep"/>
        </a:ext>
      </dgm:extLst>
    </dgm:pt>
    <dgm:pt modelId="{867FA007-A0DB-4C13-B622-B7BD5A079DF3}" type="pres">
      <dgm:prSet presAssocID="{B45920F0-E0EC-436D-889A-3A4C742BB77B}" presName="spaceRect" presStyleCnt="0"/>
      <dgm:spPr/>
    </dgm:pt>
    <dgm:pt modelId="{A9966A7C-EC71-4FBB-8D23-EFD6131768D0}" type="pres">
      <dgm:prSet presAssocID="{B45920F0-E0EC-436D-889A-3A4C742BB77B}" presName="textRect" presStyleLbl="revTx" presStyleIdx="0" presStyleCnt="4">
        <dgm:presLayoutVars>
          <dgm:chMax val="1"/>
          <dgm:chPref val="1"/>
        </dgm:presLayoutVars>
      </dgm:prSet>
      <dgm:spPr/>
    </dgm:pt>
    <dgm:pt modelId="{43C105AC-C978-4B80-9996-387E93BA4334}" type="pres">
      <dgm:prSet presAssocID="{B7323755-97DA-4C54-89A4-EA70E8B10B8D}" presName="sibTrans" presStyleCnt="0"/>
      <dgm:spPr/>
    </dgm:pt>
    <dgm:pt modelId="{34BD5162-EC0D-4564-9001-66D01F0E76F6}" type="pres">
      <dgm:prSet presAssocID="{9018CCB5-A45B-439E-9CBB-5C24B66C409D}" presName="compNode" presStyleCnt="0"/>
      <dgm:spPr/>
    </dgm:pt>
    <dgm:pt modelId="{BA75988E-218D-4C99-A326-B40F40240ACC}" type="pres">
      <dgm:prSet presAssocID="{9018CCB5-A45B-439E-9CBB-5C24B66C409D}" presName="iconBgRect" presStyleLbl="bgShp" presStyleIdx="1" presStyleCnt="4"/>
      <dgm:spPr/>
    </dgm:pt>
    <dgm:pt modelId="{FF930B77-C922-4670-B515-A8EB01735E61}" type="pres">
      <dgm:prSet presAssocID="{9018CCB5-A45B-439E-9CBB-5C24B66C409D}" presName="iconRect" presStyleLbl="node1" presStyleIdx="1" presStyleCnt="4"/>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Sheep with solid fill"/>
        </a:ext>
      </dgm:extLst>
    </dgm:pt>
    <dgm:pt modelId="{969BD5D5-0E1F-4641-AAD2-43670AB27203}" type="pres">
      <dgm:prSet presAssocID="{9018CCB5-A45B-439E-9CBB-5C24B66C409D}" presName="spaceRect" presStyleCnt="0"/>
      <dgm:spPr/>
    </dgm:pt>
    <dgm:pt modelId="{760AE4D1-9A25-486F-9714-B4B2A7CE33BE}" type="pres">
      <dgm:prSet presAssocID="{9018CCB5-A45B-439E-9CBB-5C24B66C409D}" presName="textRect" presStyleLbl="revTx" presStyleIdx="1" presStyleCnt="4">
        <dgm:presLayoutVars>
          <dgm:chMax val="1"/>
          <dgm:chPref val="1"/>
        </dgm:presLayoutVars>
      </dgm:prSet>
      <dgm:spPr/>
    </dgm:pt>
    <dgm:pt modelId="{CF299622-58CC-4739-8D6E-B362D7E03624}" type="pres">
      <dgm:prSet presAssocID="{501AB53C-37EA-49AA-91E1-393A4DD4E05D}" presName="sibTrans" presStyleCnt="0"/>
      <dgm:spPr/>
    </dgm:pt>
    <dgm:pt modelId="{5B94EE1A-B4DB-4157-A066-44211C8F85D4}" type="pres">
      <dgm:prSet presAssocID="{D8DC4AA7-A9C3-45D3-882A-05D6E0AA12AC}" presName="compNode" presStyleCnt="0"/>
      <dgm:spPr/>
    </dgm:pt>
    <dgm:pt modelId="{7A818C55-032D-4274-94D4-50E96107483E}" type="pres">
      <dgm:prSet presAssocID="{D8DC4AA7-A9C3-45D3-882A-05D6E0AA12AC}" presName="iconBgRect" presStyleLbl="bgShp" presStyleIdx="2" presStyleCnt="4"/>
      <dgm:spPr/>
    </dgm:pt>
    <dgm:pt modelId="{54A68952-211D-469D-8F41-BD008CD74709}" type="pres">
      <dgm:prSet presAssocID="{D8DC4AA7-A9C3-45D3-882A-05D6E0AA12A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orest scene"/>
        </a:ext>
      </dgm:extLst>
    </dgm:pt>
    <dgm:pt modelId="{7D7A9E68-385D-4320-8D7E-251602D49CFF}" type="pres">
      <dgm:prSet presAssocID="{D8DC4AA7-A9C3-45D3-882A-05D6E0AA12AC}" presName="spaceRect" presStyleCnt="0"/>
      <dgm:spPr/>
    </dgm:pt>
    <dgm:pt modelId="{60AF196D-0639-41C3-8BB4-A74859B5F1B3}" type="pres">
      <dgm:prSet presAssocID="{D8DC4AA7-A9C3-45D3-882A-05D6E0AA12AC}" presName="textRect" presStyleLbl="revTx" presStyleIdx="2" presStyleCnt="4">
        <dgm:presLayoutVars>
          <dgm:chMax val="1"/>
          <dgm:chPref val="1"/>
        </dgm:presLayoutVars>
      </dgm:prSet>
      <dgm:spPr/>
    </dgm:pt>
    <dgm:pt modelId="{DC5D7757-AC93-441C-8277-EF8E21B7F2BB}" type="pres">
      <dgm:prSet presAssocID="{886CA4A6-2658-4C29-9719-F4F34D5D1073}" presName="sibTrans" presStyleCnt="0"/>
      <dgm:spPr/>
    </dgm:pt>
    <dgm:pt modelId="{98287474-82F8-4B2B-A198-9EE6FE62DD8B}" type="pres">
      <dgm:prSet presAssocID="{3B4ADC01-9614-45C2-8B2C-467C871B5CE9}" presName="compNode" presStyleCnt="0"/>
      <dgm:spPr/>
    </dgm:pt>
    <dgm:pt modelId="{C7196906-ABF0-42BE-81F6-4A6A88AF0FC5}" type="pres">
      <dgm:prSet presAssocID="{3B4ADC01-9614-45C2-8B2C-467C871B5CE9}" presName="iconBgRect" presStyleLbl="bgShp" presStyleIdx="3" presStyleCnt="4"/>
      <dgm:spPr/>
    </dgm:pt>
    <dgm:pt modelId="{103F46BB-CA7B-4A7A-BE46-72172FD689AB}" type="pres">
      <dgm:prSet presAssocID="{3B4ADC01-9614-45C2-8B2C-467C871B5CE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rain"/>
        </a:ext>
      </dgm:extLst>
    </dgm:pt>
    <dgm:pt modelId="{BE52712D-16C5-4C3B-8F28-61D44F8B7E9E}" type="pres">
      <dgm:prSet presAssocID="{3B4ADC01-9614-45C2-8B2C-467C871B5CE9}" presName="spaceRect" presStyleCnt="0"/>
      <dgm:spPr/>
    </dgm:pt>
    <dgm:pt modelId="{E1322CDD-C750-42C4-BC00-8348335543C3}" type="pres">
      <dgm:prSet presAssocID="{3B4ADC01-9614-45C2-8B2C-467C871B5CE9}" presName="textRect" presStyleLbl="revTx" presStyleIdx="3" presStyleCnt="4">
        <dgm:presLayoutVars>
          <dgm:chMax val="1"/>
          <dgm:chPref val="1"/>
        </dgm:presLayoutVars>
      </dgm:prSet>
      <dgm:spPr/>
    </dgm:pt>
  </dgm:ptLst>
  <dgm:cxnLst>
    <dgm:cxn modelId="{CB221134-CE0F-4EDE-9E68-443C836760A3}" type="presOf" srcId="{B45920F0-E0EC-436D-889A-3A4C742BB77B}" destId="{A9966A7C-EC71-4FBB-8D23-EFD6131768D0}" srcOrd="0" destOrd="0" presId="urn:microsoft.com/office/officeart/2018/5/layout/IconCircleLabelList"/>
    <dgm:cxn modelId="{EFBCB167-D33C-4BD8-A945-0D1EFECE94DD}" srcId="{EE6FA44C-9547-4026-84EF-9C258059126F}" destId="{D8DC4AA7-A9C3-45D3-882A-05D6E0AA12AC}" srcOrd="2" destOrd="0" parTransId="{B10C7805-306A-4A0B-A409-35482B65A7B5}" sibTransId="{886CA4A6-2658-4C29-9719-F4F34D5D1073}"/>
    <dgm:cxn modelId="{EC91055A-E22E-4AD8-A730-9C60E182710F}" srcId="{EE6FA44C-9547-4026-84EF-9C258059126F}" destId="{3B4ADC01-9614-45C2-8B2C-467C871B5CE9}" srcOrd="3" destOrd="0" parTransId="{D0323030-6A14-4B55-A8A1-70E5886C071C}" sibTransId="{983A65A5-4835-4E47-BBC1-15DC858702B8}"/>
    <dgm:cxn modelId="{FC7D3F8A-7FE7-4F23-B1EA-745692CC6ACF}" type="presOf" srcId="{3B4ADC01-9614-45C2-8B2C-467C871B5CE9}" destId="{E1322CDD-C750-42C4-BC00-8348335543C3}" srcOrd="0" destOrd="0" presId="urn:microsoft.com/office/officeart/2018/5/layout/IconCircleLabelList"/>
    <dgm:cxn modelId="{D4AABC94-72E7-4824-96DC-3F0BEC8F35B2}" type="presOf" srcId="{D8DC4AA7-A9C3-45D3-882A-05D6E0AA12AC}" destId="{60AF196D-0639-41C3-8BB4-A74859B5F1B3}" srcOrd="0" destOrd="0" presId="urn:microsoft.com/office/officeart/2018/5/layout/IconCircleLabelList"/>
    <dgm:cxn modelId="{BB1DC4A3-A630-4C9F-9B5F-C35D5A5D82ED}" srcId="{EE6FA44C-9547-4026-84EF-9C258059126F}" destId="{B45920F0-E0EC-436D-889A-3A4C742BB77B}" srcOrd="0" destOrd="0" parTransId="{4EC6736F-33B3-4EC0-AEE9-3462BAA73F46}" sibTransId="{B7323755-97DA-4C54-89A4-EA70E8B10B8D}"/>
    <dgm:cxn modelId="{BF3A7EB5-28C8-4883-A887-8293817A07EB}" type="presOf" srcId="{9018CCB5-A45B-439E-9CBB-5C24B66C409D}" destId="{760AE4D1-9A25-486F-9714-B4B2A7CE33BE}" srcOrd="0" destOrd="0" presId="urn:microsoft.com/office/officeart/2018/5/layout/IconCircleLabelList"/>
    <dgm:cxn modelId="{7EE9CBB5-BCC7-48D1-90F7-2A15732D2B47}" type="presOf" srcId="{EE6FA44C-9547-4026-84EF-9C258059126F}" destId="{2ADF5411-33D8-4D38-B510-A46E96E93CE2}" srcOrd="0" destOrd="0" presId="urn:microsoft.com/office/officeart/2018/5/layout/IconCircleLabelList"/>
    <dgm:cxn modelId="{EE6EC0FA-149C-4473-B579-BF4D81F4A79A}" srcId="{EE6FA44C-9547-4026-84EF-9C258059126F}" destId="{9018CCB5-A45B-439E-9CBB-5C24B66C409D}" srcOrd="1" destOrd="0" parTransId="{9DC9335A-9F59-4E8D-883B-D3A046FFDF37}" sibTransId="{501AB53C-37EA-49AA-91E1-393A4DD4E05D}"/>
    <dgm:cxn modelId="{54381126-DE07-48A7-A341-0A3123A13C3C}" type="presParOf" srcId="{2ADF5411-33D8-4D38-B510-A46E96E93CE2}" destId="{65C42F34-5403-40BD-BC85-5D011BF60CF4}" srcOrd="0" destOrd="0" presId="urn:microsoft.com/office/officeart/2018/5/layout/IconCircleLabelList"/>
    <dgm:cxn modelId="{7CDC1AAC-B58E-4926-96D0-63B4448CE8A2}" type="presParOf" srcId="{65C42F34-5403-40BD-BC85-5D011BF60CF4}" destId="{583F9A39-0AC0-4316-A6E5-F818D1064D2E}" srcOrd="0" destOrd="0" presId="urn:microsoft.com/office/officeart/2018/5/layout/IconCircleLabelList"/>
    <dgm:cxn modelId="{D0EE7CEA-87B5-4CD4-BF64-CA8E23239EB5}" type="presParOf" srcId="{65C42F34-5403-40BD-BC85-5D011BF60CF4}" destId="{5606ADE0-9A44-41E4-902A-61A1C6841C9E}" srcOrd="1" destOrd="0" presId="urn:microsoft.com/office/officeart/2018/5/layout/IconCircleLabelList"/>
    <dgm:cxn modelId="{B0AAEA6F-B582-4E6A-B11C-C0D05584227E}" type="presParOf" srcId="{65C42F34-5403-40BD-BC85-5D011BF60CF4}" destId="{867FA007-A0DB-4C13-B622-B7BD5A079DF3}" srcOrd="2" destOrd="0" presId="urn:microsoft.com/office/officeart/2018/5/layout/IconCircleLabelList"/>
    <dgm:cxn modelId="{98A6793C-2016-47FA-99EA-04E0F91C7707}" type="presParOf" srcId="{65C42F34-5403-40BD-BC85-5D011BF60CF4}" destId="{A9966A7C-EC71-4FBB-8D23-EFD6131768D0}" srcOrd="3" destOrd="0" presId="urn:microsoft.com/office/officeart/2018/5/layout/IconCircleLabelList"/>
    <dgm:cxn modelId="{1BAB2CBA-0B84-438E-8049-8B2B75C3A065}" type="presParOf" srcId="{2ADF5411-33D8-4D38-B510-A46E96E93CE2}" destId="{43C105AC-C978-4B80-9996-387E93BA4334}" srcOrd="1" destOrd="0" presId="urn:microsoft.com/office/officeart/2018/5/layout/IconCircleLabelList"/>
    <dgm:cxn modelId="{BB8A7715-7734-446D-BB1F-ACF4C5B8BD9C}" type="presParOf" srcId="{2ADF5411-33D8-4D38-B510-A46E96E93CE2}" destId="{34BD5162-EC0D-4564-9001-66D01F0E76F6}" srcOrd="2" destOrd="0" presId="urn:microsoft.com/office/officeart/2018/5/layout/IconCircleLabelList"/>
    <dgm:cxn modelId="{8DD10754-DCD2-446A-8C05-F4C805E9B24E}" type="presParOf" srcId="{34BD5162-EC0D-4564-9001-66D01F0E76F6}" destId="{BA75988E-218D-4C99-A326-B40F40240ACC}" srcOrd="0" destOrd="0" presId="urn:microsoft.com/office/officeart/2018/5/layout/IconCircleLabelList"/>
    <dgm:cxn modelId="{82FBE0A3-AD3F-456E-8AA8-4B528E0C9AC5}" type="presParOf" srcId="{34BD5162-EC0D-4564-9001-66D01F0E76F6}" destId="{FF930B77-C922-4670-B515-A8EB01735E61}" srcOrd="1" destOrd="0" presId="urn:microsoft.com/office/officeart/2018/5/layout/IconCircleLabelList"/>
    <dgm:cxn modelId="{A811F262-67DD-4ECE-B0F7-97519A1C6685}" type="presParOf" srcId="{34BD5162-EC0D-4564-9001-66D01F0E76F6}" destId="{969BD5D5-0E1F-4641-AAD2-43670AB27203}" srcOrd="2" destOrd="0" presId="urn:microsoft.com/office/officeart/2018/5/layout/IconCircleLabelList"/>
    <dgm:cxn modelId="{EE7F7896-2C00-4D34-A08C-1FAB726146F9}" type="presParOf" srcId="{34BD5162-EC0D-4564-9001-66D01F0E76F6}" destId="{760AE4D1-9A25-486F-9714-B4B2A7CE33BE}" srcOrd="3" destOrd="0" presId="urn:microsoft.com/office/officeart/2018/5/layout/IconCircleLabelList"/>
    <dgm:cxn modelId="{0C45EBEC-EEFA-4C78-BC84-DDFD62A1C84C}" type="presParOf" srcId="{2ADF5411-33D8-4D38-B510-A46E96E93CE2}" destId="{CF299622-58CC-4739-8D6E-B362D7E03624}" srcOrd="3" destOrd="0" presId="urn:microsoft.com/office/officeart/2018/5/layout/IconCircleLabelList"/>
    <dgm:cxn modelId="{4514E301-2278-464F-9E2C-F4FD36F6657B}" type="presParOf" srcId="{2ADF5411-33D8-4D38-B510-A46E96E93CE2}" destId="{5B94EE1A-B4DB-4157-A066-44211C8F85D4}" srcOrd="4" destOrd="0" presId="urn:microsoft.com/office/officeart/2018/5/layout/IconCircleLabelList"/>
    <dgm:cxn modelId="{ADD6D04D-6293-4685-AA28-0A155F71CB86}" type="presParOf" srcId="{5B94EE1A-B4DB-4157-A066-44211C8F85D4}" destId="{7A818C55-032D-4274-94D4-50E96107483E}" srcOrd="0" destOrd="0" presId="urn:microsoft.com/office/officeart/2018/5/layout/IconCircleLabelList"/>
    <dgm:cxn modelId="{2C956ED8-95BE-4A5F-8860-4581E9AEE5C5}" type="presParOf" srcId="{5B94EE1A-B4DB-4157-A066-44211C8F85D4}" destId="{54A68952-211D-469D-8F41-BD008CD74709}" srcOrd="1" destOrd="0" presId="urn:microsoft.com/office/officeart/2018/5/layout/IconCircleLabelList"/>
    <dgm:cxn modelId="{EF4A4E2A-2F0A-4032-A020-D21356F6603D}" type="presParOf" srcId="{5B94EE1A-B4DB-4157-A066-44211C8F85D4}" destId="{7D7A9E68-385D-4320-8D7E-251602D49CFF}" srcOrd="2" destOrd="0" presId="urn:microsoft.com/office/officeart/2018/5/layout/IconCircleLabelList"/>
    <dgm:cxn modelId="{EFC872E9-AB43-4308-B913-07E1BA94A104}" type="presParOf" srcId="{5B94EE1A-B4DB-4157-A066-44211C8F85D4}" destId="{60AF196D-0639-41C3-8BB4-A74859B5F1B3}" srcOrd="3" destOrd="0" presId="urn:microsoft.com/office/officeart/2018/5/layout/IconCircleLabelList"/>
    <dgm:cxn modelId="{9016A324-40FC-4BA0-87CF-A8241D486E1B}" type="presParOf" srcId="{2ADF5411-33D8-4D38-B510-A46E96E93CE2}" destId="{DC5D7757-AC93-441C-8277-EF8E21B7F2BB}" srcOrd="5" destOrd="0" presId="urn:microsoft.com/office/officeart/2018/5/layout/IconCircleLabelList"/>
    <dgm:cxn modelId="{EE062300-66D3-4930-90B2-23D89885ACEC}" type="presParOf" srcId="{2ADF5411-33D8-4D38-B510-A46E96E93CE2}" destId="{98287474-82F8-4B2B-A198-9EE6FE62DD8B}" srcOrd="6" destOrd="0" presId="urn:microsoft.com/office/officeart/2018/5/layout/IconCircleLabelList"/>
    <dgm:cxn modelId="{E6AF43CF-A081-4F95-92C4-0C2D7B3EFDDB}" type="presParOf" srcId="{98287474-82F8-4B2B-A198-9EE6FE62DD8B}" destId="{C7196906-ABF0-42BE-81F6-4A6A88AF0FC5}" srcOrd="0" destOrd="0" presId="urn:microsoft.com/office/officeart/2018/5/layout/IconCircleLabelList"/>
    <dgm:cxn modelId="{6B969FB3-D6D7-41E6-B2CE-66416B3CE573}" type="presParOf" srcId="{98287474-82F8-4B2B-A198-9EE6FE62DD8B}" destId="{103F46BB-CA7B-4A7A-BE46-72172FD689AB}" srcOrd="1" destOrd="0" presId="urn:microsoft.com/office/officeart/2018/5/layout/IconCircleLabelList"/>
    <dgm:cxn modelId="{DEDCEE14-5742-4330-B4C6-C1B0E347D716}" type="presParOf" srcId="{98287474-82F8-4B2B-A198-9EE6FE62DD8B}" destId="{BE52712D-16C5-4C3B-8F28-61D44F8B7E9E}" srcOrd="2" destOrd="0" presId="urn:microsoft.com/office/officeart/2018/5/layout/IconCircleLabelList"/>
    <dgm:cxn modelId="{77FA87A2-7DD7-47B4-A72C-F6C1FD0F88C4}" type="presParOf" srcId="{98287474-82F8-4B2B-A198-9EE6FE62DD8B}" destId="{E1322CDD-C750-42C4-BC00-8348335543C3}"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742EE41-397E-4239-9680-CC64CA821953}"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40103DBC-EE55-4C07-8169-DAA202518604}">
      <dgm:prSet phldrT="[Text]"/>
      <dgm:spPr/>
      <dgm:t>
        <a:bodyPr/>
        <a:lstStyle/>
        <a:p>
          <a:pPr>
            <a:lnSpc>
              <a:spcPct val="100000"/>
            </a:lnSpc>
          </a:pPr>
          <a:r>
            <a:rPr lang="en-GB" dirty="0"/>
            <a:t>Ariel Imagery depicting past and previous </a:t>
          </a:r>
          <a:r>
            <a:rPr lang="en-GB" dirty="0" err="1"/>
            <a:t>agri</a:t>
          </a:r>
          <a:r>
            <a:rPr lang="en-GB" dirty="0"/>
            <a:t>/hydrological management at Cors Caron</a:t>
          </a:r>
        </a:p>
      </dgm:t>
    </dgm:pt>
    <dgm:pt modelId="{FB654998-B83F-44E1-AD88-98D020E01152}" type="parTrans" cxnId="{5BEAE7A6-39A0-489A-A66C-D39D5A912A41}">
      <dgm:prSet/>
      <dgm:spPr/>
      <dgm:t>
        <a:bodyPr/>
        <a:lstStyle/>
        <a:p>
          <a:endParaRPr lang="en-GB"/>
        </a:p>
      </dgm:t>
    </dgm:pt>
    <dgm:pt modelId="{4C2A0DF3-5C39-41DA-A5A9-C25F005160A6}" type="sibTrans" cxnId="{5BEAE7A6-39A0-489A-A66C-D39D5A912A41}">
      <dgm:prSet/>
      <dgm:spPr/>
      <dgm:t>
        <a:bodyPr/>
        <a:lstStyle/>
        <a:p>
          <a:endParaRPr lang="en-GB"/>
        </a:p>
      </dgm:t>
    </dgm:pt>
    <dgm:pt modelId="{A5F6004B-8105-4CFC-A709-B16BDD4D479C}">
      <dgm:prSet phldrT="[Text]"/>
      <dgm:spPr/>
      <dgm:t>
        <a:bodyPr/>
        <a:lstStyle/>
        <a:p>
          <a:pPr>
            <a:lnSpc>
              <a:spcPct val="100000"/>
            </a:lnSpc>
          </a:pPr>
          <a:r>
            <a:rPr lang="en-GB" dirty="0">
              <a:latin typeface="Tw Cen MT" panose="020B0602020104020603" pitchFamily="34" charset="77"/>
            </a:rPr>
            <a:t>Involved an ongoing program </a:t>
          </a:r>
          <a:endParaRPr lang="en-GB" dirty="0"/>
        </a:p>
      </dgm:t>
    </dgm:pt>
    <dgm:pt modelId="{AC5C40B8-D3DF-4685-B5EA-3D874AD81DC5}" type="parTrans" cxnId="{DC57BE65-AC6D-4FDF-B423-A13B3CC9D566}">
      <dgm:prSet/>
      <dgm:spPr/>
      <dgm:t>
        <a:bodyPr/>
        <a:lstStyle/>
        <a:p>
          <a:endParaRPr lang="en-GB"/>
        </a:p>
      </dgm:t>
    </dgm:pt>
    <dgm:pt modelId="{F9266F25-7E4B-4BF4-B68C-14B64CBC7FD5}" type="sibTrans" cxnId="{DC57BE65-AC6D-4FDF-B423-A13B3CC9D566}">
      <dgm:prSet/>
      <dgm:spPr/>
      <dgm:t>
        <a:bodyPr/>
        <a:lstStyle/>
        <a:p>
          <a:endParaRPr lang="en-GB"/>
        </a:p>
      </dgm:t>
    </dgm:pt>
    <dgm:pt modelId="{4ED546A8-1538-4622-969C-3A6CBDFCD41F}">
      <dgm:prSet phldrT="[Text]"/>
      <dgm:spPr/>
      <dgm:t>
        <a:bodyPr/>
        <a:lstStyle/>
        <a:p>
          <a:pPr>
            <a:lnSpc>
              <a:spcPct val="100000"/>
            </a:lnSpc>
          </a:pPr>
          <a:r>
            <a:rPr lang="en-GB"/>
            <a:t>Hydrological Management 1980’s Onwards</a:t>
          </a:r>
          <a:endParaRPr lang="en-GB" dirty="0"/>
        </a:p>
      </dgm:t>
    </dgm:pt>
    <dgm:pt modelId="{3D35187A-1379-441B-9ADA-62A7404CE6BC}" type="parTrans" cxnId="{0CC61009-2FFD-4292-A682-ADA6A91CBA34}">
      <dgm:prSet/>
      <dgm:spPr/>
      <dgm:t>
        <a:bodyPr/>
        <a:lstStyle/>
        <a:p>
          <a:endParaRPr lang="en-GB"/>
        </a:p>
      </dgm:t>
    </dgm:pt>
    <dgm:pt modelId="{26660CD9-A455-48B3-90AF-E58ADDA1E030}" type="sibTrans" cxnId="{0CC61009-2FFD-4292-A682-ADA6A91CBA34}">
      <dgm:prSet/>
      <dgm:spPr/>
      <dgm:t>
        <a:bodyPr/>
        <a:lstStyle/>
        <a:p>
          <a:endParaRPr lang="en-GB"/>
        </a:p>
      </dgm:t>
    </dgm:pt>
    <dgm:pt modelId="{C108CF68-66F9-4F17-95D6-C969D5E7A7B5}">
      <dgm:prSet phldrT="[Text]"/>
      <dgm:spPr/>
      <dgm:t>
        <a:bodyPr/>
        <a:lstStyle/>
        <a:p>
          <a:pPr>
            <a:lnSpc>
              <a:spcPct val="100000"/>
            </a:lnSpc>
          </a:pPr>
          <a:r>
            <a:rPr lang="en-GB" dirty="0">
              <a:latin typeface="Tw Cen MT" panose="020B0602020104020603" pitchFamily="34" charset="77"/>
            </a:rPr>
            <a:t>Some of bunds were banked too high, causing them to dry out, crack and be ineffective and leading to changes in habitat ( as discussed in previous slide</a:t>
          </a:r>
          <a:endParaRPr lang="en-GB" dirty="0"/>
        </a:p>
      </dgm:t>
    </dgm:pt>
    <dgm:pt modelId="{C9024D4C-D4C2-4CE5-9102-A3542A80A2B7}" type="parTrans" cxnId="{D921FD32-42D6-48A7-90E1-B57A74355B62}">
      <dgm:prSet/>
      <dgm:spPr/>
      <dgm:t>
        <a:bodyPr/>
        <a:lstStyle/>
        <a:p>
          <a:endParaRPr lang="en-GB"/>
        </a:p>
      </dgm:t>
    </dgm:pt>
    <dgm:pt modelId="{FB295239-BB94-49B4-B007-0562495CFBFC}" type="sibTrans" cxnId="{D921FD32-42D6-48A7-90E1-B57A74355B62}">
      <dgm:prSet/>
      <dgm:spPr/>
      <dgm:t>
        <a:bodyPr/>
        <a:lstStyle/>
        <a:p>
          <a:endParaRPr lang="en-GB"/>
        </a:p>
      </dgm:t>
    </dgm:pt>
    <dgm:pt modelId="{08ACDB9E-30F9-4F60-9D6A-C22896A754FA}">
      <dgm:prSet phldrT="[Text]"/>
      <dgm:spPr/>
      <dgm:t>
        <a:bodyPr/>
        <a:lstStyle/>
        <a:p>
          <a:pPr>
            <a:lnSpc>
              <a:spcPct val="100000"/>
            </a:lnSpc>
          </a:pPr>
          <a:r>
            <a:rPr lang="en-GB" dirty="0"/>
            <a:t>Fig 6</a:t>
          </a:r>
          <a:r>
            <a:rPr lang="en-GB" dirty="0">
              <a:latin typeface="Tw Cen MT" panose="020B0602020104020603" pitchFamily="34" charset="77"/>
            </a:rPr>
            <a:t> shown opposite: </a:t>
          </a:r>
          <a:r>
            <a:rPr lang="en-US" dirty="0">
              <a:effectLst/>
              <a:latin typeface="Tw Cen MT" panose="020B0602020104020603" pitchFamily="34" charset="77"/>
              <a:ea typeface="Times New Roman" panose="02020603050405020304" pitchFamily="18" charset="0"/>
            </a:rPr>
            <a:t>Aerial photograph of Cors Caron near Tregaron, 1946.</a:t>
          </a:r>
          <a:r>
            <a:rPr lang="en-GB" dirty="0">
              <a:latin typeface="Tw Cen MT" panose="020B0602020104020603" pitchFamily="34" charset="77"/>
              <a:ea typeface="Times New Roman" panose="02020603050405020304" pitchFamily="18" charset="0"/>
            </a:rPr>
            <a:t>:</a:t>
          </a:r>
          <a:r>
            <a:rPr lang="en-US" dirty="0">
              <a:effectLst/>
              <a:latin typeface="Tw Cen MT" panose="020B0602020104020603" pitchFamily="34" charset="77"/>
              <a:ea typeface="Times New Roman" panose="02020603050405020304" pitchFamily="18" charset="0"/>
            </a:rPr>
            <a:t>Copyright: Welsh Government and RA.</a:t>
          </a:r>
          <a:endParaRPr lang="en-GB" dirty="0"/>
        </a:p>
      </dgm:t>
    </dgm:pt>
    <dgm:pt modelId="{37766489-00E0-495B-B47A-35717270C104}" type="parTrans" cxnId="{F5962F0D-FD7A-4A39-8873-FD2C96AF3E55}">
      <dgm:prSet/>
      <dgm:spPr/>
      <dgm:t>
        <a:bodyPr/>
        <a:lstStyle/>
        <a:p>
          <a:endParaRPr lang="en-GB"/>
        </a:p>
      </dgm:t>
    </dgm:pt>
    <dgm:pt modelId="{61735A6F-618D-4DA6-8454-34D02EA78C99}" type="sibTrans" cxnId="{F5962F0D-FD7A-4A39-8873-FD2C96AF3E55}">
      <dgm:prSet/>
      <dgm:spPr/>
      <dgm:t>
        <a:bodyPr/>
        <a:lstStyle/>
        <a:p>
          <a:endParaRPr lang="en-GB"/>
        </a:p>
      </dgm:t>
    </dgm:pt>
    <dgm:pt modelId="{26EAE252-83C7-43AC-981B-5DEA873C64BA}">
      <dgm:prSet/>
      <dgm:spPr/>
      <dgm:t>
        <a:bodyPr/>
        <a:lstStyle/>
        <a:p>
          <a:r>
            <a:rPr lang="en-GB" dirty="0">
              <a:latin typeface="Tw Cen MT" panose="020B0602020104020603" pitchFamily="34" charset="77"/>
            </a:rPr>
            <a:t>ditch blocking </a:t>
          </a:r>
        </a:p>
      </dgm:t>
    </dgm:pt>
    <dgm:pt modelId="{D9652666-A2CC-4C84-AF11-5066E1146F49}" type="parTrans" cxnId="{1B74B5CC-82A2-43E6-BFD8-935874EA2483}">
      <dgm:prSet/>
      <dgm:spPr/>
      <dgm:t>
        <a:bodyPr/>
        <a:lstStyle/>
        <a:p>
          <a:endParaRPr lang="en-GB"/>
        </a:p>
      </dgm:t>
    </dgm:pt>
    <dgm:pt modelId="{B0E9B497-A003-48A7-AD0F-EA9764E88676}" type="sibTrans" cxnId="{1B74B5CC-82A2-43E6-BFD8-935874EA2483}">
      <dgm:prSet/>
      <dgm:spPr/>
      <dgm:t>
        <a:bodyPr/>
        <a:lstStyle/>
        <a:p>
          <a:endParaRPr lang="en-GB"/>
        </a:p>
      </dgm:t>
    </dgm:pt>
    <dgm:pt modelId="{7CD07B96-733C-4AF9-9AD2-6F68997749A5}">
      <dgm:prSet/>
      <dgm:spPr/>
      <dgm:t>
        <a:bodyPr/>
        <a:lstStyle/>
        <a:p>
          <a:r>
            <a:rPr lang="en-GB" dirty="0">
              <a:latin typeface="Tw Cen MT" panose="020B0602020104020603" pitchFamily="34" charset="77"/>
            </a:rPr>
            <a:t>culvert installation </a:t>
          </a:r>
        </a:p>
      </dgm:t>
    </dgm:pt>
    <dgm:pt modelId="{BD072D3F-BB2B-4405-B767-70BDE415BBDE}" type="parTrans" cxnId="{1EBAE7D4-DAF8-49D9-AAA4-9FCDA14CFE41}">
      <dgm:prSet/>
      <dgm:spPr/>
      <dgm:t>
        <a:bodyPr/>
        <a:lstStyle/>
        <a:p>
          <a:endParaRPr lang="en-GB"/>
        </a:p>
      </dgm:t>
    </dgm:pt>
    <dgm:pt modelId="{D310ED1C-5DC3-471E-9F39-06C5962EE851}" type="sibTrans" cxnId="{1EBAE7D4-DAF8-49D9-AAA4-9FCDA14CFE41}">
      <dgm:prSet/>
      <dgm:spPr/>
      <dgm:t>
        <a:bodyPr/>
        <a:lstStyle/>
        <a:p>
          <a:endParaRPr lang="en-GB"/>
        </a:p>
      </dgm:t>
    </dgm:pt>
    <dgm:pt modelId="{7E5B5314-4ECB-4C0D-AE58-650DBD0153B7}">
      <dgm:prSet/>
      <dgm:spPr/>
      <dgm:t>
        <a:bodyPr/>
        <a:lstStyle/>
        <a:p>
          <a:r>
            <a:rPr lang="en-GB" dirty="0">
              <a:latin typeface="Tw Cen MT" panose="020B0602020104020603" pitchFamily="34" charset="77"/>
            </a:rPr>
            <a:t>pressure bunding of old peat work cutting areas</a:t>
          </a:r>
        </a:p>
      </dgm:t>
    </dgm:pt>
    <dgm:pt modelId="{0E3E521F-E487-404F-8D4C-15142EC6AC46}" type="parTrans" cxnId="{35059700-EF08-4A62-B04D-61E4539DC6FD}">
      <dgm:prSet/>
      <dgm:spPr/>
      <dgm:t>
        <a:bodyPr/>
        <a:lstStyle/>
        <a:p>
          <a:endParaRPr lang="en-GB"/>
        </a:p>
      </dgm:t>
    </dgm:pt>
    <dgm:pt modelId="{335A8E3D-7D77-4CD7-B151-FA5B184C3CB9}" type="sibTrans" cxnId="{35059700-EF08-4A62-B04D-61E4539DC6FD}">
      <dgm:prSet/>
      <dgm:spPr/>
      <dgm:t>
        <a:bodyPr/>
        <a:lstStyle/>
        <a:p>
          <a:endParaRPr lang="en-GB"/>
        </a:p>
      </dgm:t>
    </dgm:pt>
    <dgm:pt modelId="{C655552B-6B0E-4A21-BF2D-C23D21405759}">
      <dgm:prSet/>
      <dgm:spPr/>
      <dgm:t>
        <a:bodyPr/>
        <a:lstStyle/>
        <a:p>
          <a:pPr>
            <a:lnSpc>
              <a:spcPct val="100000"/>
            </a:lnSpc>
          </a:pPr>
          <a:r>
            <a:rPr lang="en-GB" b="1" dirty="0">
              <a:latin typeface="Tw Cen MT" panose="020B0602020104020603" pitchFamily="34" charset="77"/>
            </a:rPr>
            <a:t>Pool</a:t>
          </a:r>
          <a:r>
            <a:rPr lang="en-GB" dirty="0">
              <a:latin typeface="Tw Cen MT" panose="020B0602020104020603" pitchFamily="34" charset="77"/>
            </a:rPr>
            <a:t> features from blocked peat too for bog moss formation.</a:t>
          </a:r>
        </a:p>
      </dgm:t>
    </dgm:pt>
    <dgm:pt modelId="{7DD7576A-76ED-4C26-B88F-A9FB805BD9EC}" type="parTrans" cxnId="{A6B8E0F7-B13A-492B-89D4-F957BEFD2F42}">
      <dgm:prSet/>
      <dgm:spPr/>
      <dgm:t>
        <a:bodyPr/>
        <a:lstStyle/>
        <a:p>
          <a:endParaRPr lang="en-GB"/>
        </a:p>
      </dgm:t>
    </dgm:pt>
    <dgm:pt modelId="{CA383C03-2E31-4A26-ABD8-2A6C4470BF11}" type="sibTrans" cxnId="{A6B8E0F7-B13A-492B-89D4-F957BEFD2F42}">
      <dgm:prSet/>
      <dgm:spPr/>
      <dgm:t>
        <a:bodyPr/>
        <a:lstStyle/>
        <a:p>
          <a:endParaRPr lang="en-GB"/>
        </a:p>
      </dgm:t>
    </dgm:pt>
    <dgm:pt modelId="{1E636B71-3D9B-430E-AE41-66534BED4CA0}">
      <dgm:prSet phldrT="[Text]"/>
      <dgm:spPr/>
      <dgm:t>
        <a:bodyPr/>
        <a:lstStyle/>
        <a:p>
          <a:pPr>
            <a:lnSpc>
              <a:spcPct val="100000"/>
            </a:lnSpc>
          </a:pPr>
          <a:r>
            <a:rPr lang="en-GB"/>
            <a:t>Issues related to hydrological works</a:t>
          </a:r>
          <a:endParaRPr lang="en-GB" dirty="0"/>
        </a:p>
      </dgm:t>
    </dgm:pt>
    <dgm:pt modelId="{CCA69DD8-F713-44A5-B474-D3FA283135FB}" type="parTrans" cxnId="{BF33DD21-BF01-4326-A6C6-F5F3A3A40429}">
      <dgm:prSet/>
      <dgm:spPr/>
      <dgm:t>
        <a:bodyPr/>
        <a:lstStyle/>
        <a:p>
          <a:endParaRPr lang="en-GB"/>
        </a:p>
      </dgm:t>
    </dgm:pt>
    <dgm:pt modelId="{3B53B24B-D046-4D01-BAAC-5207A47E3662}" type="sibTrans" cxnId="{BF33DD21-BF01-4326-A6C6-F5F3A3A40429}">
      <dgm:prSet/>
      <dgm:spPr/>
      <dgm:t>
        <a:bodyPr/>
        <a:lstStyle/>
        <a:p>
          <a:endParaRPr lang="en-GB"/>
        </a:p>
      </dgm:t>
    </dgm:pt>
    <dgm:pt modelId="{801F460A-3E32-45BF-A17C-AEA48144998B}">
      <dgm:prSet phldrT="[Text]"/>
      <dgm:spPr/>
      <dgm:t>
        <a:bodyPr/>
        <a:lstStyle/>
        <a:p>
          <a:pPr>
            <a:lnSpc>
              <a:spcPct val="100000"/>
            </a:lnSpc>
          </a:pPr>
          <a:r>
            <a:rPr lang="en-GB" dirty="0"/>
            <a:t>Fig 7</a:t>
          </a:r>
          <a:r>
            <a:rPr lang="en-GB" dirty="0">
              <a:latin typeface="Tw Cen MT" panose="020B0602020104020603" pitchFamily="34" charset="77"/>
            </a:rPr>
            <a:t> shown below: Satellite image showing peripheral historic bund pools: Life for Welsh Bog Blog(2022) check citations</a:t>
          </a:r>
          <a:endParaRPr lang="en-GB" dirty="0"/>
        </a:p>
      </dgm:t>
    </dgm:pt>
    <dgm:pt modelId="{BBB5E5C8-9EDB-4988-AF2C-9B666C288B32}" type="parTrans" cxnId="{B976D758-5151-4155-B9F8-1A84AFB7A981}">
      <dgm:prSet/>
      <dgm:spPr/>
      <dgm:t>
        <a:bodyPr/>
        <a:lstStyle/>
        <a:p>
          <a:endParaRPr lang="en-GB"/>
        </a:p>
      </dgm:t>
    </dgm:pt>
    <dgm:pt modelId="{CD520F28-8591-4847-9E28-ADC4A61D6D72}" type="sibTrans" cxnId="{B976D758-5151-4155-B9F8-1A84AFB7A981}">
      <dgm:prSet/>
      <dgm:spPr/>
      <dgm:t>
        <a:bodyPr/>
        <a:lstStyle/>
        <a:p>
          <a:endParaRPr lang="en-GB"/>
        </a:p>
      </dgm:t>
    </dgm:pt>
    <dgm:pt modelId="{020FF549-A59C-42C7-B6C0-E9D65532BB04}" type="pres">
      <dgm:prSet presAssocID="{6742EE41-397E-4239-9680-CC64CA821953}" presName="Name0" presStyleCnt="0">
        <dgm:presLayoutVars>
          <dgm:dir/>
          <dgm:animLvl val="lvl"/>
          <dgm:resizeHandles val="exact"/>
        </dgm:presLayoutVars>
      </dgm:prSet>
      <dgm:spPr/>
    </dgm:pt>
    <dgm:pt modelId="{96C5CB54-CFFC-4AB5-BAEC-6D2E8B2620DE}" type="pres">
      <dgm:prSet presAssocID="{40103DBC-EE55-4C07-8169-DAA202518604}" presName="linNode" presStyleCnt="0"/>
      <dgm:spPr/>
    </dgm:pt>
    <dgm:pt modelId="{D78665E9-25BC-42CD-911A-E2A84B273935}" type="pres">
      <dgm:prSet presAssocID="{40103DBC-EE55-4C07-8169-DAA202518604}" presName="parentText" presStyleLbl="node1" presStyleIdx="0" presStyleCnt="3">
        <dgm:presLayoutVars>
          <dgm:chMax val="1"/>
          <dgm:bulletEnabled val="1"/>
        </dgm:presLayoutVars>
      </dgm:prSet>
      <dgm:spPr/>
    </dgm:pt>
    <dgm:pt modelId="{803C41B9-9ABB-44C4-99E0-9D2DB9A7F5EF}" type="pres">
      <dgm:prSet presAssocID="{40103DBC-EE55-4C07-8169-DAA202518604}" presName="descendantText" presStyleLbl="alignAccFollowNode1" presStyleIdx="0" presStyleCnt="3" custLinFactY="31983" custLinFactNeighborX="2317" custLinFactNeighborY="100000">
        <dgm:presLayoutVars>
          <dgm:bulletEnabled val="1"/>
        </dgm:presLayoutVars>
      </dgm:prSet>
      <dgm:spPr/>
    </dgm:pt>
    <dgm:pt modelId="{7BC69112-4739-4837-BBAA-DD4D0E33D383}" type="pres">
      <dgm:prSet presAssocID="{4C2A0DF3-5C39-41DA-A5A9-C25F005160A6}" presName="sp" presStyleCnt="0"/>
      <dgm:spPr/>
    </dgm:pt>
    <dgm:pt modelId="{B20C5A28-6E36-4A09-B668-5667D3F6D022}" type="pres">
      <dgm:prSet presAssocID="{4ED546A8-1538-4622-969C-3A6CBDFCD41F}" presName="linNode" presStyleCnt="0"/>
      <dgm:spPr/>
    </dgm:pt>
    <dgm:pt modelId="{FF896C35-7B12-4BA2-963B-98A26E451551}" type="pres">
      <dgm:prSet presAssocID="{4ED546A8-1538-4622-969C-3A6CBDFCD41F}" presName="parentText" presStyleLbl="node1" presStyleIdx="1" presStyleCnt="3">
        <dgm:presLayoutVars>
          <dgm:chMax val="1"/>
          <dgm:bulletEnabled val="1"/>
        </dgm:presLayoutVars>
      </dgm:prSet>
      <dgm:spPr/>
    </dgm:pt>
    <dgm:pt modelId="{24B9204F-6894-4EAF-B3BD-EB87A71A9514}" type="pres">
      <dgm:prSet presAssocID="{4ED546A8-1538-4622-969C-3A6CBDFCD41F}" presName="descendantText" presStyleLbl="alignAccFollowNode1" presStyleIdx="1" presStyleCnt="3" custLinFactY="40842" custLinFactNeighborX="3208" custLinFactNeighborY="100000">
        <dgm:presLayoutVars>
          <dgm:bulletEnabled val="1"/>
        </dgm:presLayoutVars>
      </dgm:prSet>
      <dgm:spPr/>
    </dgm:pt>
    <dgm:pt modelId="{776CE7C5-84DD-418E-AEFF-6F14A9ACBB54}" type="pres">
      <dgm:prSet presAssocID="{26660CD9-A455-48B3-90AF-E58ADDA1E030}" presName="sp" presStyleCnt="0"/>
      <dgm:spPr/>
    </dgm:pt>
    <dgm:pt modelId="{2298656B-1427-4A83-A940-323A99E81724}" type="pres">
      <dgm:prSet presAssocID="{1E636B71-3D9B-430E-AE41-66534BED4CA0}" presName="linNode" presStyleCnt="0"/>
      <dgm:spPr/>
    </dgm:pt>
    <dgm:pt modelId="{D86D2A62-EB5E-430C-A8EA-C5004BEE3C6F}" type="pres">
      <dgm:prSet presAssocID="{1E636B71-3D9B-430E-AE41-66534BED4CA0}" presName="parentText" presStyleLbl="node1" presStyleIdx="2" presStyleCnt="3" custAng="0">
        <dgm:presLayoutVars>
          <dgm:chMax val="1"/>
          <dgm:bulletEnabled val="1"/>
        </dgm:presLayoutVars>
      </dgm:prSet>
      <dgm:spPr/>
    </dgm:pt>
    <dgm:pt modelId="{69EC4C3A-93DC-4916-B00F-095E7AEB52D5}" type="pres">
      <dgm:prSet presAssocID="{1E636B71-3D9B-430E-AE41-66534BED4CA0}" presName="descendantText" presStyleLbl="alignAccFollowNode1" presStyleIdx="2" presStyleCnt="3" custLinFactY="-100000" custLinFactNeighborX="966" custLinFactNeighborY="-168295">
        <dgm:presLayoutVars>
          <dgm:bulletEnabled val="1"/>
        </dgm:presLayoutVars>
      </dgm:prSet>
      <dgm:spPr/>
    </dgm:pt>
  </dgm:ptLst>
  <dgm:cxnLst>
    <dgm:cxn modelId="{35059700-EF08-4A62-B04D-61E4539DC6FD}" srcId="{A5F6004B-8105-4CFC-A709-B16BDD4D479C}" destId="{7E5B5314-4ECB-4C0D-AE58-650DBD0153B7}" srcOrd="2" destOrd="0" parTransId="{0E3E521F-E487-404F-8D4C-15142EC6AC46}" sibTransId="{335A8E3D-7D77-4CD7-B151-FA5B184C3CB9}"/>
    <dgm:cxn modelId="{F25F5203-CCD9-4C2D-AA85-A982653FF6B2}" type="presOf" srcId="{6742EE41-397E-4239-9680-CC64CA821953}" destId="{020FF549-A59C-42C7-B6C0-E9D65532BB04}" srcOrd="0" destOrd="0" presId="urn:microsoft.com/office/officeart/2005/8/layout/vList5"/>
    <dgm:cxn modelId="{0CC61009-2FFD-4292-A682-ADA6A91CBA34}" srcId="{6742EE41-397E-4239-9680-CC64CA821953}" destId="{4ED546A8-1538-4622-969C-3A6CBDFCD41F}" srcOrd="1" destOrd="0" parTransId="{3D35187A-1379-441B-9ADA-62A7404CE6BC}" sibTransId="{26660CD9-A455-48B3-90AF-E58ADDA1E030}"/>
    <dgm:cxn modelId="{F5962F0D-FD7A-4A39-8873-FD2C96AF3E55}" srcId="{1E636B71-3D9B-430E-AE41-66534BED4CA0}" destId="{08ACDB9E-30F9-4F60-9D6A-C22896A754FA}" srcOrd="0" destOrd="0" parTransId="{37766489-00E0-495B-B47A-35717270C104}" sibTransId="{61735A6F-618D-4DA6-8454-34D02EA78C99}"/>
    <dgm:cxn modelId="{BF33DD21-BF01-4326-A6C6-F5F3A3A40429}" srcId="{6742EE41-397E-4239-9680-CC64CA821953}" destId="{1E636B71-3D9B-430E-AE41-66534BED4CA0}" srcOrd="2" destOrd="0" parTransId="{CCA69DD8-F713-44A5-B474-D3FA283135FB}" sibTransId="{3B53B24B-D046-4D01-BAAC-5207A47E3662}"/>
    <dgm:cxn modelId="{3EDFE22A-01D5-4659-99AC-031DD58FD6EB}" type="presOf" srcId="{4ED546A8-1538-4622-969C-3A6CBDFCD41F}" destId="{FF896C35-7B12-4BA2-963B-98A26E451551}" srcOrd="0" destOrd="0" presId="urn:microsoft.com/office/officeart/2005/8/layout/vList5"/>
    <dgm:cxn modelId="{D921FD32-42D6-48A7-90E1-B57A74355B62}" srcId="{4ED546A8-1538-4622-969C-3A6CBDFCD41F}" destId="{C108CF68-66F9-4F17-95D6-C969D5E7A7B5}" srcOrd="0" destOrd="0" parTransId="{C9024D4C-D4C2-4CE5-9102-A3542A80A2B7}" sibTransId="{FB295239-BB94-49B4-B007-0562495CFBFC}"/>
    <dgm:cxn modelId="{FD9FDA35-4F91-4705-923A-8E0BECD1106C}" type="presOf" srcId="{A5F6004B-8105-4CFC-A709-B16BDD4D479C}" destId="{803C41B9-9ABB-44C4-99E0-9D2DB9A7F5EF}" srcOrd="0" destOrd="0" presId="urn:microsoft.com/office/officeart/2005/8/layout/vList5"/>
    <dgm:cxn modelId="{9D07085D-EFFD-4292-B113-ABC2D31D4FCA}" type="presOf" srcId="{40103DBC-EE55-4C07-8169-DAA202518604}" destId="{D78665E9-25BC-42CD-911A-E2A84B273935}" srcOrd="0" destOrd="0" presId="urn:microsoft.com/office/officeart/2005/8/layout/vList5"/>
    <dgm:cxn modelId="{DC57BE65-AC6D-4FDF-B423-A13B3CC9D566}" srcId="{40103DBC-EE55-4C07-8169-DAA202518604}" destId="{A5F6004B-8105-4CFC-A709-B16BDD4D479C}" srcOrd="0" destOrd="0" parTransId="{AC5C40B8-D3DF-4685-B5EA-3D874AD81DC5}" sibTransId="{F9266F25-7E4B-4BF4-B68C-14B64CBC7FD5}"/>
    <dgm:cxn modelId="{FDE18D47-5DD5-4EAF-A6DA-E9231F01AB7D}" type="presOf" srcId="{C655552B-6B0E-4A21-BF2D-C23D21405759}" destId="{24B9204F-6894-4EAF-B3BD-EB87A71A9514}" srcOrd="0" destOrd="1" presId="urn:microsoft.com/office/officeart/2005/8/layout/vList5"/>
    <dgm:cxn modelId="{E80D2F4A-FBEE-480D-9500-F9BE0AD02479}" type="presOf" srcId="{C108CF68-66F9-4F17-95D6-C969D5E7A7B5}" destId="{24B9204F-6894-4EAF-B3BD-EB87A71A9514}" srcOrd="0" destOrd="0" presId="urn:microsoft.com/office/officeart/2005/8/layout/vList5"/>
    <dgm:cxn modelId="{5B2A594E-39A5-4C92-80AE-84DF2CCD2B0A}" type="presOf" srcId="{1E636B71-3D9B-430E-AE41-66534BED4CA0}" destId="{D86D2A62-EB5E-430C-A8EA-C5004BEE3C6F}" srcOrd="0" destOrd="0" presId="urn:microsoft.com/office/officeart/2005/8/layout/vList5"/>
    <dgm:cxn modelId="{B976D758-5151-4155-B9F8-1A84AFB7A981}" srcId="{1E636B71-3D9B-430E-AE41-66534BED4CA0}" destId="{801F460A-3E32-45BF-A17C-AEA48144998B}" srcOrd="1" destOrd="0" parTransId="{BBB5E5C8-9EDB-4988-AF2C-9B666C288B32}" sibTransId="{CD520F28-8591-4847-9E28-ADC4A61D6D72}"/>
    <dgm:cxn modelId="{88E984A4-6E7F-4B69-BE40-4AB499667F41}" type="presOf" srcId="{26EAE252-83C7-43AC-981B-5DEA873C64BA}" destId="{803C41B9-9ABB-44C4-99E0-9D2DB9A7F5EF}" srcOrd="0" destOrd="1" presId="urn:microsoft.com/office/officeart/2005/8/layout/vList5"/>
    <dgm:cxn modelId="{5BEAE7A6-39A0-489A-A66C-D39D5A912A41}" srcId="{6742EE41-397E-4239-9680-CC64CA821953}" destId="{40103DBC-EE55-4C07-8169-DAA202518604}" srcOrd="0" destOrd="0" parTransId="{FB654998-B83F-44E1-AD88-98D020E01152}" sibTransId="{4C2A0DF3-5C39-41DA-A5A9-C25F005160A6}"/>
    <dgm:cxn modelId="{C1CAD5AA-96F8-492E-A62F-11A9EAECE198}" type="presOf" srcId="{08ACDB9E-30F9-4F60-9D6A-C22896A754FA}" destId="{69EC4C3A-93DC-4916-B00F-095E7AEB52D5}" srcOrd="0" destOrd="0" presId="urn:microsoft.com/office/officeart/2005/8/layout/vList5"/>
    <dgm:cxn modelId="{A06AD4B9-F5CB-4771-8D36-A08D295ED610}" type="presOf" srcId="{7CD07B96-733C-4AF9-9AD2-6F68997749A5}" destId="{803C41B9-9ABB-44C4-99E0-9D2DB9A7F5EF}" srcOrd="0" destOrd="2" presId="urn:microsoft.com/office/officeart/2005/8/layout/vList5"/>
    <dgm:cxn modelId="{1B74B5CC-82A2-43E6-BFD8-935874EA2483}" srcId="{A5F6004B-8105-4CFC-A709-B16BDD4D479C}" destId="{26EAE252-83C7-43AC-981B-5DEA873C64BA}" srcOrd="0" destOrd="0" parTransId="{D9652666-A2CC-4C84-AF11-5066E1146F49}" sibTransId="{B0E9B497-A003-48A7-AD0F-EA9764E88676}"/>
    <dgm:cxn modelId="{1EBAE7D4-DAF8-49D9-AAA4-9FCDA14CFE41}" srcId="{A5F6004B-8105-4CFC-A709-B16BDD4D479C}" destId="{7CD07B96-733C-4AF9-9AD2-6F68997749A5}" srcOrd="1" destOrd="0" parTransId="{BD072D3F-BB2B-4405-B767-70BDE415BBDE}" sibTransId="{D310ED1C-5DC3-471E-9F39-06C5962EE851}"/>
    <dgm:cxn modelId="{D7A70BDF-63A9-46EA-8886-20BFF3070661}" type="presOf" srcId="{801F460A-3E32-45BF-A17C-AEA48144998B}" destId="{69EC4C3A-93DC-4916-B00F-095E7AEB52D5}" srcOrd="0" destOrd="1" presId="urn:microsoft.com/office/officeart/2005/8/layout/vList5"/>
    <dgm:cxn modelId="{A6B8E0F7-B13A-492B-89D4-F957BEFD2F42}" srcId="{4ED546A8-1538-4622-969C-3A6CBDFCD41F}" destId="{C655552B-6B0E-4A21-BF2D-C23D21405759}" srcOrd="1" destOrd="0" parTransId="{7DD7576A-76ED-4C26-B88F-A9FB805BD9EC}" sibTransId="{CA383C03-2E31-4A26-ABD8-2A6C4470BF11}"/>
    <dgm:cxn modelId="{B32553FD-386B-4A10-9141-653DB4445308}" type="presOf" srcId="{7E5B5314-4ECB-4C0D-AE58-650DBD0153B7}" destId="{803C41B9-9ABB-44C4-99E0-9D2DB9A7F5EF}" srcOrd="0" destOrd="3" presId="urn:microsoft.com/office/officeart/2005/8/layout/vList5"/>
    <dgm:cxn modelId="{FD28A98A-3362-4F59-990E-05B276263671}" type="presParOf" srcId="{020FF549-A59C-42C7-B6C0-E9D65532BB04}" destId="{96C5CB54-CFFC-4AB5-BAEC-6D2E8B2620DE}" srcOrd="0" destOrd="0" presId="urn:microsoft.com/office/officeart/2005/8/layout/vList5"/>
    <dgm:cxn modelId="{82BFB465-DFDF-46E5-A02B-184C9BC02F54}" type="presParOf" srcId="{96C5CB54-CFFC-4AB5-BAEC-6D2E8B2620DE}" destId="{D78665E9-25BC-42CD-911A-E2A84B273935}" srcOrd="0" destOrd="0" presId="urn:microsoft.com/office/officeart/2005/8/layout/vList5"/>
    <dgm:cxn modelId="{65C15145-E371-4A03-89BB-252AB2B7E8D5}" type="presParOf" srcId="{96C5CB54-CFFC-4AB5-BAEC-6D2E8B2620DE}" destId="{803C41B9-9ABB-44C4-99E0-9D2DB9A7F5EF}" srcOrd="1" destOrd="0" presId="urn:microsoft.com/office/officeart/2005/8/layout/vList5"/>
    <dgm:cxn modelId="{1CD2DD34-44F5-4EBC-8747-743713C1F428}" type="presParOf" srcId="{020FF549-A59C-42C7-B6C0-E9D65532BB04}" destId="{7BC69112-4739-4837-BBAA-DD4D0E33D383}" srcOrd="1" destOrd="0" presId="urn:microsoft.com/office/officeart/2005/8/layout/vList5"/>
    <dgm:cxn modelId="{6E2FEC15-6FBF-4C27-B6B5-A43C08DF43AD}" type="presParOf" srcId="{020FF549-A59C-42C7-B6C0-E9D65532BB04}" destId="{B20C5A28-6E36-4A09-B668-5667D3F6D022}" srcOrd="2" destOrd="0" presId="urn:microsoft.com/office/officeart/2005/8/layout/vList5"/>
    <dgm:cxn modelId="{3F2FD740-5E1B-4AA3-BC06-F2F956038CE5}" type="presParOf" srcId="{B20C5A28-6E36-4A09-B668-5667D3F6D022}" destId="{FF896C35-7B12-4BA2-963B-98A26E451551}" srcOrd="0" destOrd="0" presId="urn:microsoft.com/office/officeart/2005/8/layout/vList5"/>
    <dgm:cxn modelId="{58806E03-638C-4F1D-887F-C9D5CB48D8A3}" type="presParOf" srcId="{B20C5A28-6E36-4A09-B668-5667D3F6D022}" destId="{24B9204F-6894-4EAF-B3BD-EB87A71A9514}" srcOrd="1" destOrd="0" presId="urn:microsoft.com/office/officeart/2005/8/layout/vList5"/>
    <dgm:cxn modelId="{701E3720-AC7C-4247-A367-1CEA13107281}" type="presParOf" srcId="{020FF549-A59C-42C7-B6C0-E9D65532BB04}" destId="{776CE7C5-84DD-418E-AEFF-6F14A9ACBB54}" srcOrd="3" destOrd="0" presId="urn:microsoft.com/office/officeart/2005/8/layout/vList5"/>
    <dgm:cxn modelId="{23FB4124-2B51-4D31-87D5-82EEA906FD61}" type="presParOf" srcId="{020FF549-A59C-42C7-B6C0-E9D65532BB04}" destId="{2298656B-1427-4A83-A940-323A99E81724}" srcOrd="4" destOrd="0" presId="urn:microsoft.com/office/officeart/2005/8/layout/vList5"/>
    <dgm:cxn modelId="{7F9DA8B3-D37C-4597-888F-623F49FD5857}" type="presParOf" srcId="{2298656B-1427-4A83-A940-323A99E81724}" destId="{D86D2A62-EB5E-430C-A8EA-C5004BEE3C6F}" srcOrd="0" destOrd="0" presId="urn:microsoft.com/office/officeart/2005/8/layout/vList5"/>
    <dgm:cxn modelId="{A9D1E208-5939-4C61-8602-2672D5858931}" type="presParOf" srcId="{2298656B-1427-4A83-A940-323A99E81724}" destId="{69EC4C3A-93DC-4916-B00F-095E7AEB52D5}" srcOrd="1" destOrd="0" presId="urn:microsoft.com/office/officeart/2005/8/layout/vList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A59B760-1184-46E5-A34C-C9A47C7182F3}"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6153CB6F-62E3-4A80-9243-D6B93792FC98}">
      <dgm:prSet custT="1"/>
      <dgm:spPr/>
      <dgm:t>
        <a:bodyPr/>
        <a:lstStyle/>
        <a:p>
          <a:r>
            <a:rPr lang="en-GB" sz="1800" b="1" dirty="0"/>
            <a:t>Many invertebrate groups  e.g. butterflies feature on endangered species lists the world over.</a:t>
          </a:r>
          <a:endParaRPr lang="en-US" sz="1800" dirty="0"/>
        </a:p>
      </dgm:t>
    </dgm:pt>
    <dgm:pt modelId="{54505CBA-9E72-43E1-A115-CB09BD5B8F8C}" type="parTrans" cxnId="{26F09926-E669-4D2A-B5A8-C74EA698CB74}">
      <dgm:prSet/>
      <dgm:spPr/>
      <dgm:t>
        <a:bodyPr/>
        <a:lstStyle/>
        <a:p>
          <a:endParaRPr lang="en-US"/>
        </a:p>
      </dgm:t>
    </dgm:pt>
    <dgm:pt modelId="{1D9AD7EF-9199-429B-8599-116E083C64E3}" type="sibTrans" cxnId="{26F09926-E669-4D2A-B5A8-C74EA698CB74}">
      <dgm:prSet/>
      <dgm:spPr/>
      <dgm:t>
        <a:bodyPr/>
        <a:lstStyle/>
        <a:p>
          <a:endParaRPr lang="en-US"/>
        </a:p>
      </dgm:t>
    </dgm:pt>
    <dgm:pt modelId="{1C7A2BF4-8A41-47B4-9473-D672CB4A0F5E}">
      <dgm:prSet custT="1"/>
      <dgm:spPr/>
      <dgm:t>
        <a:bodyPr/>
        <a:lstStyle/>
        <a:p>
          <a:r>
            <a:rPr lang="en-GB" sz="1800" b="1" dirty="0"/>
            <a:t>In the literature wealth of studies showing use of specialist indicator species to evaluate peatbog restoration e.g. Odonata ‘dragonfly’ assemblages(Kreiger et al ,2019) &amp; (Assandri and Bazzi,2022) bog spiders (Burkmar,2019) &amp; (Boyce,2008)</a:t>
          </a:r>
          <a:endParaRPr lang="en-US" sz="1800" dirty="0"/>
        </a:p>
      </dgm:t>
    </dgm:pt>
    <dgm:pt modelId="{07A7CB8A-A70B-4210-BEDF-C90C6B2630BF}" type="parTrans" cxnId="{3658C44D-7844-420A-933F-47C504637647}">
      <dgm:prSet/>
      <dgm:spPr/>
      <dgm:t>
        <a:bodyPr/>
        <a:lstStyle/>
        <a:p>
          <a:endParaRPr lang="en-US"/>
        </a:p>
      </dgm:t>
    </dgm:pt>
    <dgm:pt modelId="{5F9F41D5-255A-440A-B740-52EC2CC37294}" type="sibTrans" cxnId="{3658C44D-7844-420A-933F-47C504637647}">
      <dgm:prSet/>
      <dgm:spPr/>
      <dgm:t>
        <a:bodyPr/>
        <a:lstStyle/>
        <a:p>
          <a:endParaRPr lang="en-US"/>
        </a:p>
      </dgm:t>
    </dgm:pt>
    <dgm:pt modelId="{BD63B807-28CE-4AFB-8804-D48317B1F817}">
      <dgm:prSet custT="1"/>
      <dgm:spPr/>
      <dgm:t>
        <a:bodyPr/>
        <a:lstStyle/>
        <a:p>
          <a:r>
            <a:rPr lang="en-GB" sz="1800" b="1" dirty="0"/>
            <a:t>Aims and objectives from the UN Decade on Ecosystem Restoration Report ,argue the case that studies made in protected areas and other effective area-based conservation initiatives ‘OECM’s could clarify decline in endangered species and help in ‘developing indicator species for monitoring restoration of recovering ecosystems (Dudley et al, 2021)</a:t>
          </a:r>
          <a:r>
            <a:rPr lang="en-GB" sz="1800" b="1" i="1" dirty="0"/>
            <a:t> </a:t>
          </a:r>
          <a:endParaRPr lang="en-US" sz="1800" dirty="0"/>
        </a:p>
      </dgm:t>
    </dgm:pt>
    <dgm:pt modelId="{32274C65-185B-4616-9572-28E3EB82152F}" type="parTrans" cxnId="{04CE97B6-E6DF-42E8-BF45-7F39CCCEF540}">
      <dgm:prSet/>
      <dgm:spPr/>
      <dgm:t>
        <a:bodyPr/>
        <a:lstStyle/>
        <a:p>
          <a:endParaRPr lang="en-US"/>
        </a:p>
      </dgm:t>
    </dgm:pt>
    <dgm:pt modelId="{971BEAA0-EB67-44B7-820C-FB9036CA124B}" type="sibTrans" cxnId="{04CE97B6-E6DF-42E8-BF45-7F39CCCEF540}">
      <dgm:prSet/>
      <dgm:spPr/>
      <dgm:t>
        <a:bodyPr/>
        <a:lstStyle/>
        <a:p>
          <a:endParaRPr lang="en-US"/>
        </a:p>
      </dgm:t>
    </dgm:pt>
    <dgm:pt modelId="{C5264DF8-1459-4C94-B8A1-767D64E6B6B4}">
      <dgm:prSet custT="1"/>
      <dgm:spPr/>
      <dgm:t>
        <a:bodyPr/>
        <a:lstStyle/>
        <a:p>
          <a:r>
            <a:rPr lang="en-GB" sz="1800" b="1" i="1" dirty="0"/>
            <a:t>Authors of the report restoration also assert that focus ‘purely on vegetation types without ensuring that constituent species are present will risk creating an inherently unstable ecosystem’</a:t>
          </a:r>
          <a:endParaRPr lang="en-US" sz="1800" dirty="0"/>
        </a:p>
      </dgm:t>
    </dgm:pt>
    <dgm:pt modelId="{DB65F744-314D-4AC5-B7EB-560BA8DAE866}" type="parTrans" cxnId="{6F6A7000-B25E-44ED-8E78-7D94A4DA6485}">
      <dgm:prSet/>
      <dgm:spPr/>
      <dgm:t>
        <a:bodyPr/>
        <a:lstStyle/>
        <a:p>
          <a:endParaRPr lang="en-US"/>
        </a:p>
      </dgm:t>
    </dgm:pt>
    <dgm:pt modelId="{F1F4413F-4BCC-4228-A2E3-3BF79CEADDFC}" type="sibTrans" cxnId="{6F6A7000-B25E-44ED-8E78-7D94A4DA6485}">
      <dgm:prSet/>
      <dgm:spPr/>
      <dgm:t>
        <a:bodyPr/>
        <a:lstStyle/>
        <a:p>
          <a:endParaRPr lang="en-US"/>
        </a:p>
      </dgm:t>
    </dgm:pt>
    <dgm:pt modelId="{1AF39BDB-DC6A-4A97-909B-33DD1BFBD682}" type="pres">
      <dgm:prSet presAssocID="{2A59B760-1184-46E5-A34C-C9A47C7182F3}" presName="Name0" presStyleCnt="0">
        <dgm:presLayoutVars>
          <dgm:dir/>
          <dgm:animLvl val="lvl"/>
          <dgm:resizeHandles val="exact"/>
        </dgm:presLayoutVars>
      </dgm:prSet>
      <dgm:spPr/>
    </dgm:pt>
    <dgm:pt modelId="{BA3B5D58-C7F6-4ED2-890D-3BBF92EF6E1A}" type="pres">
      <dgm:prSet presAssocID="{C5264DF8-1459-4C94-B8A1-767D64E6B6B4}" presName="boxAndChildren" presStyleCnt="0"/>
      <dgm:spPr/>
    </dgm:pt>
    <dgm:pt modelId="{19B6DEAF-9790-4FBF-93C2-B6890D8C4E19}" type="pres">
      <dgm:prSet presAssocID="{C5264DF8-1459-4C94-B8A1-767D64E6B6B4}" presName="parentTextBox" presStyleLbl="node1" presStyleIdx="0" presStyleCnt="4" custScaleY="215327"/>
      <dgm:spPr/>
    </dgm:pt>
    <dgm:pt modelId="{3E02BD96-DEAC-483F-B3D1-352D7252E281}" type="pres">
      <dgm:prSet presAssocID="{971BEAA0-EB67-44B7-820C-FB9036CA124B}" presName="sp" presStyleCnt="0"/>
      <dgm:spPr/>
    </dgm:pt>
    <dgm:pt modelId="{9058A4A6-9699-414E-98AF-990E2BEEAC76}" type="pres">
      <dgm:prSet presAssocID="{BD63B807-28CE-4AFB-8804-D48317B1F817}" presName="arrowAndChildren" presStyleCnt="0"/>
      <dgm:spPr/>
    </dgm:pt>
    <dgm:pt modelId="{CB523561-73EC-4ADF-B03E-BF7F0A132B8F}" type="pres">
      <dgm:prSet presAssocID="{BD63B807-28CE-4AFB-8804-D48317B1F817}" presName="parentTextArrow" presStyleLbl="node1" presStyleIdx="1" presStyleCnt="4" custScaleY="341469"/>
      <dgm:spPr/>
    </dgm:pt>
    <dgm:pt modelId="{873F69A7-009B-4080-ACBC-F8B5019FA74D}" type="pres">
      <dgm:prSet presAssocID="{5F9F41D5-255A-440A-B740-52EC2CC37294}" presName="sp" presStyleCnt="0"/>
      <dgm:spPr/>
    </dgm:pt>
    <dgm:pt modelId="{86A243D1-276B-43EA-986F-447F7A2D1C55}" type="pres">
      <dgm:prSet presAssocID="{1C7A2BF4-8A41-47B4-9473-D672CB4A0F5E}" presName="arrowAndChildren" presStyleCnt="0"/>
      <dgm:spPr/>
    </dgm:pt>
    <dgm:pt modelId="{C34A61F5-954A-4EBF-9E26-C834F18692A3}" type="pres">
      <dgm:prSet presAssocID="{1C7A2BF4-8A41-47B4-9473-D672CB4A0F5E}" presName="parentTextArrow" presStyleLbl="node1" presStyleIdx="2" presStyleCnt="4" custScaleY="258074"/>
      <dgm:spPr/>
    </dgm:pt>
    <dgm:pt modelId="{1873E035-2D48-466D-99EC-9D62F1B7341B}" type="pres">
      <dgm:prSet presAssocID="{1D9AD7EF-9199-429B-8599-116E083C64E3}" presName="sp" presStyleCnt="0"/>
      <dgm:spPr/>
    </dgm:pt>
    <dgm:pt modelId="{2FB577D9-6D07-49A1-91BE-66E35D27BE11}" type="pres">
      <dgm:prSet presAssocID="{6153CB6F-62E3-4A80-9243-D6B93792FC98}" presName="arrowAndChildren" presStyleCnt="0"/>
      <dgm:spPr/>
    </dgm:pt>
    <dgm:pt modelId="{4F6C4160-BC36-4F85-8A5D-D01DB0B22E37}" type="pres">
      <dgm:prSet presAssocID="{6153CB6F-62E3-4A80-9243-D6B93792FC98}" presName="parentTextArrow" presStyleLbl="node1" presStyleIdx="3" presStyleCnt="4" custLinFactNeighborX="264" custLinFactNeighborY="-14938"/>
      <dgm:spPr/>
    </dgm:pt>
  </dgm:ptLst>
  <dgm:cxnLst>
    <dgm:cxn modelId="{6F6A7000-B25E-44ED-8E78-7D94A4DA6485}" srcId="{2A59B760-1184-46E5-A34C-C9A47C7182F3}" destId="{C5264DF8-1459-4C94-B8A1-767D64E6B6B4}" srcOrd="3" destOrd="0" parTransId="{DB65F744-314D-4AC5-B7EB-560BA8DAE866}" sibTransId="{F1F4413F-4BCC-4228-A2E3-3BF79CEADDFC}"/>
    <dgm:cxn modelId="{D1DE4617-E06D-4068-80E2-329873AB21D1}" type="presOf" srcId="{BD63B807-28CE-4AFB-8804-D48317B1F817}" destId="{CB523561-73EC-4ADF-B03E-BF7F0A132B8F}" srcOrd="0" destOrd="0" presId="urn:microsoft.com/office/officeart/2005/8/layout/process4"/>
    <dgm:cxn modelId="{26F09926-E669-4D2A-B5A8-C74EA698CB74}" srcId="{2A59B760-1184-46E5-A34C-C9A47C7182F3}" destId="{6153CB6F-62E3-4A80-9243-D6B93792FC98}" srcOrd="0" destOrd="0" parTransId="{54505CBA-9E72-43E1-A115-CB09BD5B8F8C}" sibTransId="{1D9AD7EF-9199-429B-8599-116E083C64E3}"/>
    <dgm:cxn modelId="{A254625C-03EF-48DD-996F-5A7E5614417D}" type="presOf" srcId="{C5264DF8-1459-4C94-B8A1-767D64E6B6B4}" destId="{19B6DEAF-9790-4FBF-93C2-B6890D8C4E19}" srcOrd="0" destOrd="0" presId="urn:microsoft.com/office/officeart/2005/8/layout/process4"/>
    <dgm:cxn modelId="{3658C44D-7844-420A-933F-47C504637647}" srcId="{2A59B760-1184-46E5-A34C-C9A47C7182F3}" destId="{1C7A2BF4-8A41-47B4-9473-D672CB4A0F5E}" srcOrd="1" destOrd="0" parTransId="{07A7CB8A-A70B-4210-BEDF-C90C6B2630BF}" sibTransId="{5F9F41D5-255A-440A-B740-52EC2CC37294}"/>
    <dgm:cxn modelId="{0C16C257-3AE4-4676-A669-1B9AD9882815}" type="presOf" srcId="{6153CB6F-62E3-4A80-9243-D6B93792FC98}" destId="{4F6C4160-BC36-4F85-8A5D-D01DB0B22E37}" srcOrd="0" destOrd="0" presId="urn:microsoft.com/office/officeart/2005/8/layout/process4"/>
    <dgm:cxn modelId="{56616888-4420-4EC3-A9C6-6A08A264B4BF}" type="presOf" srcId="{2A59B760-1184-46E5-A34C-C9A47C7182F3}" destId="{1AF39BDB-DC6A-4A97-909B-33DD1BFBD682}" srcOrd="0" destOrd="0" presId="urn:microsoft.com/office/officeart/2005/8/layout/process4"/>
    <dgm:cxn modelId="{04CE97B6-E6DF-42E8-BF45-7F39CCCEF540}" srcId="{2A59B760-1184-46E5-A34C-C9A47C7182F3}" destId="{BD63B807-28CE-4AFB-8804-D48317B1F817}" srcOrd="2" destOrd="0" parTransId="{32274C65-185B-4616-9572-28E3EB82152F}" sibTransId="{971BEAA0-EB67-44B7-820C-FB9036CA124B}"/>
    <dgm:cxn modelId="{05E537D9-A59B-4817-A730-30CAD732C125}" type="presOf" srcId="{1C7A2BF4-8A41-47B4-9473-D672CB4A0F5E}" destId="{C34A61F5-954A-4EBF-9E26-C834F18692A3}" srcOrd="0" destOrd="0" presId="urn:microsoft.com/office/officeart/2005/8/layout/process4"/>
    <dgm:cxn modelId="{829FCB63-43EB-4E9A-B995-7D7D9C1065AC}" type="presParOf" srcId="{1AF39BDB-DC6A-4A97-909B-33DD1BFBD682}" destId="{BA3B5D58-C7F6-4ED2-890D-3BBF92EF6E1A}" srcOrd="0" destOrd="0" presId="urn:microsoft.com/office/officeart/2005/8/layout/process4"/>
    <dgm:cxn modelId="{366CB593-9BDC-47D7-AB4A-0E00B2B72543}" type="presParOf" srcId="{BA3B5D58-C7F6-4ED2-890D-3BBF92EF6E1A}" destId="{19B6DEAF-9790-4FBF-93C2-B6890D8C4E19}" srcOrd="0" destOrd="0" presId="urn:microsoft.com/office/officeart/2005/8/layout/process4"/>
    <dgm:cxn modelId="{AD25FF9F-FA0F-44AB-9D19-707C9AB8D742}" type="presParOf" srcId="{1AF39BDB-DC6A-4A97-909B-33DD1BFBD682}" destId="{3E02BD96-DEAC-483F-B3D1-352D7252E281}" srcOrd="1" destOrd="0" presId="urn:microsoft.com/office/officeart/2005/8/layout/process4"/>
    <dgm:cxn modelId="{8CB6925B-913D-495A-8905-58043F87EB2E}" type="presParOf" srcId="{1AF39BDB-DC6A-4A97-909B-33DD1BFBD682}" destId="{9058A4A6-9699-414E-98AF-990E2BEEAC76}" srcOrd="2" destOrd="0" presId="urn:microsoft.com/office/officeart/2005/8/layout/process4"/>
    <dgm:cxn modelId="{349DF0F9-32E6-42DF-9DEB-290D60EFA4A5}" type="presParOf" srcId="{9058A4A6-9699-414E-98AF-990E2BEEAC76}" destId="{CB523561-73EC-4ADF-B03E-BF7F0A132B8F}" srcOrd="0" destOrd="0" presId="urn:microsoft.com/office/officeart/2005/8/layout/process4"/>
    <dgm:cxn modelId="{58C33680-EF8A-4D6E-96B7-9259B88828C2}" type="presParOf" srcId="{1AF39BDB-DC6A-4A97-909B-33DD1BFBD682}" destId="{873F69A7-009B-4080-ACBC-F8B5019FA74D}" srcOrd="3" destOrd="0" presId="urn:microsoft.com/office/officeart/2005/8/layout/process4"/>
    <dgm:cxn modelId="{0D7F824C-698F-4B98-BC81-AFC079C4F4DC}" type="presParOf" srcId="{1AF39BDB-DC6A-4A97-909B-33DD1BFBD682}" destId="{86A243D1-276B-43EA-986F-447F7A2D1C55}" srcOrd="4" destOrd="0" presId="urn:microsoft.com/office/officeart/2005/8/layout/process4"/>
    <dgm:cxn modelId="{B3869676-FEEB-426D-9691-A4B9636BA08F}" type="presParOf" srcId="{86A243D1-276B-43EA-986F-447F7A2D1C55}" destId="{C34A61F5-954A-4EBF-9E26-C834F18692A3}" srcOrd="0" destOrd="0" presId="urn:microsoft.com/office/officeart/2005/8/layout/process4"/>
    <dgm:cxn modelId="{76C86B9D-CC08-4964-AE81-DFAE784F801F}" type="presParOf" srcId="{1AF39BDB-DC6A-4A97-909B-33DD1BFBD682}" destId="{1873E035-2D48-466D-99EC-9D62F1B7341B}" srcOrd="5" destOrd="0" presId="urn:microsoft.com/office/officeart/2005/8/layout/process4"/>
    <dgm:cxn modelId="{CB072426-6F66-4B0A-BEA4-94BD4DCAA083}" type="presParOf" srcId="{1AF39BDB-DC6A-4A97-909B-33DD1BFBD682}" destId="{2FB577D9-6D07-49A1-91BE-66E35D27BE11}" srcOrd="6" destOrd="0" presId="urn:microsoft.com/office/officeart/2005/8/layout/process4"/>
    <dgm:cxn modelId="{6C72BB9A-686B-40F0-BDDB-E7266D011606}" type="presParOf" srcId="{2FB577D9-6D07-49A1-91BE-66E35D27BE11}" destId="{4F6C4160-BC36-4F85-8A5D-D01DB0B22E37}"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414AA06-6CE9-4170-AEF1-F99BC23CCC87}" type="doc">
      <dgm:prSet loTypeId="urn:microsoft.com/office/officeart/2005/8/layout/process1" loCatId="process" qsTypeId="urn:microsoft.com/office/officeart/2005/8/quickstyle/simple1" qsCatId="simple" csTypeId="urn:microsoft.com/office/officeart/2005/8/colors/accent1_2" csCatId="accent1" phldr="1"/>
      <dgm:spPr/>
    </dgm:pt>
    <dgm:pt modelId="{6E8915A1-288D-4F67-9553-1CCF944550C8}">
      <dgm:prSet phldrT="[Text]" custT="1"/>
      <dgm:spPr/>
      <dgm:t>
        <a:bodyPr/>
        <a:lstStyle/>
        <a:p>
          <a:r>
            <a:rPr lang="en-GB" sz="1800" dirty="0"/>
            <a:t>LIFE as a multi-modal  conservation management approach, focusing on whole landscapes(800 hectares for CC) regarding restoration of Favourable Condition</a:t>
          </a:r>
        </a:p>
        <a:p>
          <a:r>
            <a:rPr lang="en-GB" sz="1800" b="1" dirty="0">
              <a:solidFill>
                <a:srgbClr val="FFFF00"/>
              </a:solidFill>
            </a:rPr>
            <a:t>Evaluation of LIFE works to date could therefore be indirectly achieved biotically by assessing  the’ habitat quality’ of the bog  for a well documented specialist species such as  CT( Large Heath Butterfly)</a:t>
          </a:r>
        </a:p>
        <a:p>
          <a:r>
            <a:rPr lang="en-GB" sz="1800" dirty="0"/>
            <a:t>(Dennis and Eales,1998</a:t>
          </a:r>
          <a:r>
            <a:rPr lang="en-GB" sz="1100" dirty="0"/>
            <a:t>)</a:t>
          </a:r>
        </a:p>
      </dgm:t>
    </dgm:pt>
    <dgm:pt modelId="{418BDD44-C1B1-4AD4-895F-062242A948B8}" type="parTrans" cxnId="{811B3944-00D2-417B-8489-59E354253354}">
      <dgm:prSet/>
      <dgm:spPr/>
      <dgm:t>
        <a:bodyPr/>
        <a:lstStyle/>
        <a:p>
          <a:endParaRPr lang="en-GB"/>
        </a:p>
      </dgm:t>
    </dgm:pt>
    <dgm:pt modelId="{61F185C7-781B-477F-AC27-7929F2A33275}" type="sibTrans" cxnId="{811B3944-00D2-417B-8489-59E354253354}">
      <dgm:prSet/>
      <dgm:spPr/>
      <dgm:t>
        <a:bodyPr/>
        <a:lstStyle/>
        <a:p>
          <a:endParaRPr lang="en-GB"/>
        </a:p>
      </dgm:t>
    </dgm:pt>
    <dgm:pt modelId="{5ADEA051-144B-4160-81F2-846943678EC6}">
      <dgm:prSet custT="1"/>
      <dgm:spPr/>
      <dgm:t>
        <a:bodyPr/>
        <a:lstStyle/>
        <a:p>
          <a:endParaRPr lang="en-US" sz="1800" dirty="0"/>
        </a:p>
        <a:p>
          <a:endParaRPr lang="en-US" sz="1800" dirty="0"/>
        </a:p>
        <a:p>
          <a:r>
            <a:rPr lang="en-US" sz="1800" b="1" dirty="0">
              <a:solidFill>
                <a:srgbClr val="FFFF00"/>
              </a:solidFill>
            </a:rPr>
            <a:t>Sedentary species, </a:t>
          </a:r>
          <a:r>
            <a:rPr lang="en-US" sz="1800" b="1" dirty="0" err="1">
              <a:solidFill>
                <a:srgbClr val="FFFF00"/>
              </a:solidFill>
            </a:rPr>
            <a:t>Coenonymphia</a:t>
          </a:r>
          <a:r>
            <a:rPr lang="en-US" sz="1800" b="1" dirty="0">
              <a:solidFill>
                <a:srgbClr val="FFFF00"/>
              </a:solidFill>
            </a:rPr>
            <a:t> tullia,only British butterfly with affinity for acid mire habitats.</a:t>
          </a:r>
        </a:p>
        <a:p>
          <a:r>
            <a:rPr lang="en-US" sz="1800" dirty="0"/>
            <a:t>Northern species, with largest population in Scotland, additional colonies in Northen England and North/ Mid Wales</a:t>
          </a:r>
        </a:p>
        <a:p>
          <a:r>
            <a:rPr lang="en-US" sz="1800" dirty="0"/>
            <a:t> Cors Fochino and Cors Caron are the only two lowland sites, with CC being the most Southerly population</a:t>
          </a:r>
        </a:p>
        <a:p>
          <a:r>
            <a:rPr lang="en-US" sz="1800" dirty="0"/>
            <a:t>(Boyce,2008)</a:t>
          </a:r>
        </a:p>
        <a:p>
          <a:endParaRPr lang="en-US" sz="1400" dirty="0"/>
        </a:p>
        <a:p>
          <a:endParaRPr lang="en-GB" sz="1600" dirty="0"/>
        </a:p>
      </dgm:t>
    </dgm:pt>
    <dgm:pt modelId="{20D27436-EC53-4F07-BD73-60E22F43CD4C}" type="parTrans" cxnId="{7BD0A192-2CD6-4578-B7D1-EA50FFD64598}">
      <dgm:prSet/>
      <dgm:spPr/>
      <dgm:t>
        <a:bodyPr/>
        <a:lstStyle/>
        <a:p>
          <a:endParaRPr lang="en-GB"/>
        </a:p>
      </dgm:t>
    </dgm:pt>
    <dgm:pt modelId="{E23043C0-22B6-4C55-B055-62C6F865742F}" type="sibTrans" cxnId="{7BD0A192-2CD6-4578-B7D1-EA50FFD64598}">
      <dgm:prSet/>
      <dgm:spPr/>
      <dgm:t>
        <a:bodyPr/>
        <a:lstStyle/>
        <a:p>
          <a:endParaRPr lang="en-GB"/>
        </a:p>
      </dgm:t>
    </dgm:pt>
    <dgm:pt modelId="{F5D35CF7-FBBE-4A6C-A104-B1B82EF795DB}">
      <dgm:prSet custT="1"/>
      <dgm:spPr/>
      <dgm:t>
        <a:bodyPr/>
        <a:lstStyle/>
        <a:p>
          <a:r>
            <a:rPr lang="en-GB" sz="1800" dirty="0"/>
            <a:t>Throughout the literature butterfly conservationists </a:t>
          </a:r>
          <a:r>
            <a:rPr lang="en-GB" sz="1800" b="1" dirty="0">
              <a:solidFill>
                <a:srgbClr val="FFFF00"/>
              </a:solidFill>
            </a:rPr>
            <a:t>stress importance of monitoring and putting in management strategies to improve the extent/ distribution of habitat patches at landscape scale</a:t>
          </a:r>
          <a:r>
            <a:rPr lang="en-GB" sz="1800" dirty="0"/>
            <a:t>, in addition to traditional focus on improving habitat quality for adults.</a:t>
          </a:r>
        </a:p>
        <a:p>
          <a:r>
            <a:rPr lang="en-GB" sz="1800" dirty="0"/>
            <a:t>(Fowles A.P and Smith R G., 2006)</a:t>
          </a:r>
        </a:p>
        <a:p>
          <a:r>
            <a:rPr lang="en-GB" sz="1800" dirty="0"/>
            <a:t>(</a:t>
          </a:r>
          <a:r>
            <a:rPr lang="en-GB" sz="1800" dirty="0" err="1"/>
            <a:t>Anthes</a:t>
          </a:r>
          <a:r>
            <a:rPr lang="en-GB" sz="1800" dirty="0"/>
            <a:t> et al, 2003)</a:t>
          </a:r>
        </a:p>
      </dgm:t>
    </dgm:pt>
    <dgm:pt modelId="{BD7CFE46-844E-4020-B957-9CA780CCAC79}" type="parTrans" cxnId="{A9313C47-8496-4C80-82DA-C1BFFAD3A537}">
      <dgm:prSet/>
      <dgm:spPr/>
      <dgm:t>
        <a:bodyPr/>
        <a:lstStyle/>
        <a:p>
          <a:endParaRPr lang="en-GB"/>
        </a:p>
      </dgm:t>
    </dgm:pt>
    <dgm:pt modelId="{267C19FF-2299-42E9-BD93-7E60C9B30D12}" type="sibTrans" cxnId="{A9313C47-8496-4C80-82DA-C1BFFAD3A537}">
      <dgm:prSet/>
      <dgm:spPr/>
      <dgm:t>
        <a:bodyPr/>
        <a:lstStyle/>
        <a:p>
          <a:endParaRPr lang="en-GB"/>
        </a:p>
      </dgm:t>
    </dgm:pt>
    <dgm:pt modelId="{05C6F3BC-4B4A-43D8-9B7B-A379B79F68D3}">
      <dgm:prSet custT="1"/>
      <dgm:spPr/>
      <dgm:t>
        <a:bodyPr/>
        <a:lstStyle/>
        <a:p>
          <a:r>
            <a:rPr lang="en-GB" sz="1800" dirty="0"/>
            <a:t>Contemporary research has built  on last 10 years of past research. </a:t>
          </a:r>
          <a:r>
            <a:rPr lang="en-GB" sz="1800" b="1" dirty="0">
              <a:solidFill>
                <a:srgbClr val="FFFF00"/>
              </a:solidFill>
            </a:rPr>
            <a:t>Created quantified habitat matrix data to assess conditions( and % of F/UF) habitat available for CT at lowland bog sites undergoing restoration works in  NW England, but similar to the concept of works being achieved at C Caron and other NRW sites</a:t>
          </a:r>
        </a:p>
        <a:p>
          <a:r>
            <a:rPr lang="en-GB" sz="1800" dirty="0"/>
            <a:t>(Osbourne et al,2022)</a:t>
          </a:r>
        </a:p>
      </dgm:t>
    </dgm:pt>
    <dgm:pt modelId="{F43E4D9F-2E95-4659-A01F-5167D85B1924}" type="parTrans" cxnId="{ED849079-6E3B-42C7-B81A-119073A7AEBD}">
      <dgm:prSet/>
      <dgm:spPr/>
      <dgm:t>
        <a:bodyPr/>
        <a:lstStyle/>
        <a:p>
          <a:endParaRPr lang="en-GB"/>
        </a:p>
      </dgm:t>
    </dgm:pt>
    <dgm:pt modelId="{C20E6473-3E0B-45E2-9F81-7DA0C09E375A}" type="sibTrans" cxnId="{ED849079-6E3B-42C7-B81A-119073A7AEBD}">
      <dgm:prSet/>
      <dgm:spPr/>
      <dgm:t>
        <a:bodyPr/>
        <a:lstStyle/>
        <a:p>
          <a:endParaRPr lang="en-GB"/>
        </a:p>
      </dgm:t>
    </dgm:pt>
    <dgm:pt modelId="{F21CD7E7-E7E4-4BDC-A197-BF2AEEAA8201}" type="pres">
      <dgm:prSet presAssocID="{9414AA06-6CE9-4170-AEF1-F99BC23CCC87}" presName="Name0" presStyleCnt="0">
        <dgm:presLayoutVars>
          <dgm:dir/>
          <dgm:resizeHandles val="exact"/>
        </dgm:presLayoutVars>
      </dgm:prSet>
      <dgm:spPr/>
    </dgm:pt>
    <dgm:pt modelId="{6653DEB5-D302-4665-9EF9-84D6B3FD39A9}" type="pres">
      <dgm:prSet presAssocID="{5ADEA051-144B-4160-81F2-846943678EC6}" presName="node" presStyleLbl="node1" presStyleIdx="0" presStyleCnt="4" custScaleX="176712" custScaleY="223929" custLinFactNeighborX="-185">
        <dgm:presLayoutVars>
          <dgm:bulletEnabled val="1"/>
        </dgm:presLayoutVars>
      </dgm:prSet>
      <dgm:spPr/>
    </dgm:pt>
    <dgm:pt modelId="{2E72F2EB-8B87-4D18-88E1-37438A9852F6}" type="pres">
      <dgm:prSet presAssocID="{E23043C0-22B6-4C55-B055-62C6F865742F}" presName="sibTrans" presStyleLbl="sibTrans2D1" presStyleIdx="0" presStyleCnt="3"/>
      <dgm:spPr/>
    </dgm:pt>
    <dgm:pt modelId="{F6D1C99B-72B0-4A97-ABE8-2C953516275A}" type="pres">
      <dgm:prSet presAssocID="{E23043C0-22B6-4C55-B055-62C6F865742F}" presName="connectorText" presStyleLbl="sibTrans2D1" presStyleIdx="0" presStyleCnt="3"/>
      <dgm:spPr/>
    </dgm:pt>
    <dgm:pt modelId="{3BE38C45-7138-4AF7-B23B-7220F06547E9}" type="pres">
      <dgm:prSet presAssocID="{F5D35CF7-FBBE-4A6C-A104-B1B82EF795DB}" presName="node" presStyleLbl="node1" presStyleIdx="1" presStyleCnt="4" custScaleX="170190" custScaleY="223314" custLinFactNeighborX="11232" custLinFactNeighborY="693">
        <dgm:presLayoutVars>
          <dgm:bulletEnabled val="1"/>
        </dgm:presLayoutVars>
      </dgm:prSet>
      <dgm:spPr/>
    </dgm:pt>
    <dgm:pt modelId="{25BD635C-C3B1-48FA-9386-B031BD499BC5}" type="pres">
      <dgm:prSet presAssocID="{267C19FF-2299-42E9-BD93-7E60C9B30D12}" presName="sibTrans" presStyleLbl="sibTrans2D1" presStyleIdx="1" presStyleCnt="3"/>
      <dgm:spPr/>
    </dgm:pt>
    <dgm:pt modelId="{0985E054-C8A4-4DCC-96E5-E85E18612FD4}" type="pres">
      <dgm:prSet presAssocID="{267C19FF-2299-42E9-BD93-7E60C9B30D12}" presName="connectorText" presStyleLbl="sibTrans2D1" presStyleIdx="1" presStyleCnt="3"/>
      <dgm:spPr/>
    </dgm:pt>
    <dgm:pt modelId="{203880EC-9270-4D04-8668-FC5A023F9B30}" type="pres">
      <dgm:prSet presAssocID="{6E8915A1-288D-4F67-9553-1CCF944550C8}" presName="node" presStyleLbl="node1" presStyleIdx="2" presStyleCnt="4" custScaleX="210303" custScaleY="223929">
        <dgm:presLayoutVars>
          <dgm:bulletEnabled val="1"/>
        </dgm:presLayoutVars>
      </dgm:prSet>
      <dgm:spPr/>
    </dgm:pt>
    <dgm:pt modelId="{0A9FEBAC-0824-4C07-8E04-E699364C0D43}" type="pres">
      <dgm:prSet presAssocID="{61F185C7-781B-477F-AC27-7929F2A33275}" presName="sibTrans" presStyleLbl="sibTrans2D1" presStyleIdx="2" presStyleCnt="3"/>
      <dgm:spPr/>
    </dgm:pt>
    <dgm:pt modelId="{FF1DD5F3-8A8C-4E5D-BDFD-788EE56227B8}" type="pres">
      <dgm:prSet presAssocID="{61F185C7-781B-477F-AC27-7929F2A33275}" presName="connectorText" presStyleLbl="sibTrans2D1" presStyleIdx="2" presStyleCnt="3"/>
      <dgm:spPr/>
    </dgm:pt>
    <dgm:pt modelId="{5028CF7C-AFE3-4073-9414-1910355C37B4}" type="pres">
      <dgm:prSet presAssocID="{05C6F3BC-4B4A-43D8-9B7B-A379B79F68D3}" presName="node" presStyleLbl="node1" presStyleIdx="3" presStyleCnt="4" custScaleX="169097" custScaleY="223929">
        <dgm:presLayoutVars>
          <dgm:bulletEnabled val="1"/>
        </dgm:presLayoutVars>
      </dgm:prSet>
      <dgm:spPr/>
    </dgm:pt>
  </dgm:ptLst>
  <dgm:cxnLst>
    <dgm:cxn modelId="{035E2B0B-2180-4FE5-9BAC-C1C3E6229DAA}" type="presOf" srcId="{61F185C7-781B-477F-AC27-7929F2A33275}" destId="{0A9FEBAC-0824-4C07-8E04-E699364C0D43}" srcOrd="0" destOrd="0" presId="urn:microsoft.com/office/officeart/2005/8/layout/process1"/>
    <dgm:cxn modelId="{F2DB112A-1063-40CC-B908-1704151F1104}" type="presOf" srcId="{05C6F3BC-4B4A-43D8-9B7B-A379B79F68D3}" destId="{5028CF7C-AFE3-4073-9414-1910355C37B4}" srcOrd="0" destOrd="0" presId="urn:microsoft.com/office/officeart/2005/8/layout/process1"/>
    <dgm:cxn modelId="{811B3944-00D2-417B-8489-59E354253354}" srcId="{9414AA06-6CE9-4170-AEF1-F99BC23CCC87}" destId="{6E8915A1-288D-4F67-9553-1CCF944550C8}" srcOrd="2" destOrd="0" parTransId="{418BDD44-C1B1-4AD4-895F-062242A948B8}" sibTransId="{61F185C7-781B-477F-AC27-7929F2A33275}"/>
    <dgm:cxn modelId="{A9313C47-8496-4C80-82DA-C1BFFAD3A537}" srcId="{9414AA06-6CE9-4170-AEF1-F99BC23CCC87}" destId="{F5D35CF7-FBBE-4A6C-A104-B1B82EF795DB}" srcOrd="1" destOrd="0" parTransId="{BD7CFE46-844E-4020-B957-9CA780CCAC79}" sibTransId="{267C19FF-2299-42E9-BD93-7E60C9B30D12}"/>
    <dgm:cxn modelId="{E2EA614E-CF3A-4ACC-AABE-A90CBE756099}" type="presOf" srcId="{9414AA06-6CE9-4170-AEF1-F99BC23CCC87}" destId="{F21CD7E7-E7E4-4BDC-A197-BF2AEEAA8201}" srcOrd="0" destOrd="0" presId="urn:microsoft.com/office/officeart/2005/8/layout/process1"/>
    <dgm:cxn modelId="{049B9352-17D8-4029-B16E-F255D4C5805D}" type="presOf" srcId="{E23043C0-22B6-4C55-B055-62C6F865742F}" destId="{F6D1C99B-72B0-4A97-ABE8-2C953516275A}" srcOrd="1" destOrd="0" presId="urn:microsoft.com/office/officeart/2005/8/layout/process1"/>
    <dgm:cxn modelId="{ED849079-6E3B-42C7-B81A-119073A7AEBD}" srcId="{9414AA06-6CE9-4170-AEF1-F99BC23CCC87}" destId="{05C6F3BC-4B4A-43D8-9B7B-A379B79F68D3}" srcOrd="3" destOrd="0" parTransId="{F43E4D9F-2E95-4659-A01F-5167D85B1924}" sibTransId="{C20E6473-3E0B-45E2-9F81-7DA0C09E375A}"/>
    <dgm:cxn modelId="{32A50782-EFE0-4ED6-9967-CE677033A2C1}" type="presOf" srcId="{267C19FF-2299-42E9-BD93-7E60C9B30D12}" destId="{0985E054-C8A4-4DCC-96E5-E85E18612FD4}" srcOrd="1" destOrd="0" presId="urn:microsoft.com/office/officeart/2005/8/layout/process1"/>
    <dgm:cxn modelId="{7BD0A192-2CD6-4578-B7D1-EA50FFD64598}" srcId="{9414AA06-6CE9-4170-AEF1-F99BC23CCC87}" destId="{5ADEA051-144B-4160-81F2-846943678EC6}" srcOrd="0" destOrd="0" parTransId="{20D27436-EC53-4F07-BD73-60E22F43CD4C}" sibTransId="{E23043C0-22B6-4C55-B055-62C6F865742F}"/>
    <dgm:cxn modelId="{54523295-F19D-4625-855C-D0CAEE0A5DA1}" type="presOf" srcId="{E23043C0-22B6-4C55-B055-62C6F865742F}" destId="{2E72F2EB-8B87-4D18-88E1-37438A9852F6}" srcOrd="0" destOrd="0" presId="urn:microsoft.com/office/officeart/2005/8/layout/process1"/>
    <dgm:cxn modelId="{13B54C9E-2DC7-48D0-9609-C0C6FFE52523}" type="presOf" srcId="{6E8915A1-288D-4F67-9553-1CCF944550C8}" destId="{203880EC-9270-4D04-8668-FC5A023F9B30}" srcOrd="0" destOrd="0" presId="urn:microsoft.com/office/officeart/2005/8/layout/process1"/>
    <dgm:cxn modelId="{6778279F-F0A4-486C-8D91-6A2C171C0A80}" type="presOf" srcId="{267C19FF-2299-42E9-BD93-7E60C9B30D12}" destId="{25BD635C-C3B1-48FA-9386-B031BD499BC5}" srcOrd="0" destOrd="0" presId="urn:microsoft.com/office/officeart/2005/8/layout/process1"/>
    <dgm:cxn modelId="{A51A87B6-58F6-41AE-A3DA-25915C9CDA09}" type="presOf" srcId="{F5D35CF7-FBBE-4A6C-A104-B1B82EF795DB}" destId="{3BE38C45-7138-4AF7-B23B-7220F06547E9}" srcOrd="0" destOrd="0" presId="urn:microsoft.com/office/officeart/2005/8/layout/process1"/>
    <dgm:cxn modelId="{ECD910DF-D0CF-4FCE-831C-C6D783B0C8B8}" type="presOf" srcId="{61F185C7-781B-477F-AC27-7929F2A33275}" destId="{FF1DD5F3-8A8C-4E5D-BDFD-788EE56227B8}" srcOrd="1" destOrd="0" presId="urn:microsoft.com/office/officeart/2005/8/layout/process1"/>
    <dgm:cxn modelId="{D595BBE4-7B71-4FE4-B2D5-1FCBA1DC1EDC}" type="presOf" srcId="{5ADEA051-144B-4160-81F2-846943678EC6}" destId="{6653DEB5-D302-4665-9EF9-84D6B3FD39A9}" srcOrd="0" destOrd="0" presId="urn:microsoft.com/office/officeart/2005/8/layout/process1"/>
    <dgm:cxn modelId="{42DAC2FC-0A2E-4DFB-ACCD-557A048F9555}" type="presParOf" srcId="{F21CD7E7-E7E4-4BDC-A197-BF2AEEAA8201}" destId="{6653DEB5-D302-4665-9EF9-84D6B3FD39A9}" srcOrd="0" destOrd="0" presId="urn:microsoft.com/office/officeart/2005/8/layout/process1"/>
    <dgm:cxn modelId="{C3C046D8-559B-4B05-8A4D-CD09A0D1D50B}" type="presParOf" srcId="{F21CD7E7-E7E4-4BDC-A197-BF2AEEAA8201}" destId="{2E72F2EB-8B87-4D18-88E1-37438A9852F6}" srcOrd="1" destOrd="0" presId="urn:microsoft.com/office/officeart/2005/8/layout/process1"/>
    <dgm:cxn modelId="{4A970711-ACEF-4223-B612-47B7DF903D97}" type="presParOf" srcId="{2E72F2EB-8B87-4D18-88E1-37438A9852F6}" destId="{F6D1C99B-72B0-4A97-ABE8-2C953516275A}" srcOrd="0" destOrd="0" presId="urn:microsoft.com/office/officeart/2005/8/layout/process1"/>
    <dgm:cxn modelId="{84C93251-30B6-436B-8E7F-DC874B3E246A}" type="presParOf" srcId="{F21CD7E7-E7E4-4BDC-A197-BF2AEEAA8201}" destId="{3BE38C45-7138-4AF7-B23B-7220F06547E9}" srcOrd="2" destOrd="0" presId="urn:microsoft.com/office/officeart/2005/8/layout/process1"/>
    <dgm:cxn modelId="{0667905D-BD85-4C71-8D78-55760BC1ED3E}" type="presParOf" srcId="{F21CD7E7-E7E4-4BDC-A197-BF2AEEAA8201}" destId="{25BD635C-C3B1-48FA-9386-B031BD499BC5}" srcOrd="3" destOrd="0" presId="urn:microsoft.com/office/officeart/2005/8/layout/process1"/>
    <dgm:cxn modelId="{FE8BEC67-F6AD-4933-9EEE-912439050B40}" type="presParOf" srcId="{25BD635C-C3B1-48FA-9386-B031BD499BC5}" destId="{0985E054-C8A4-4DCC-96E5-E85E18612FD4}" srcOrd="0" destOrd="0" presId="urn:microsoft.com/office/officeart/2005/8/layout/process1"/>
    <dgm:cxn modelId="{786F420D-B34C-4650-ACDE-090FB8E99441}" type="presParOf" srcId="{F21CD7E7-E7E4-4BDC-A197-BF2AEEAA8201}" destId="{203880EC-9270-4D04-8668-FC5A023F9B30}" srcOrd="4" destOrd="0" presId="urn:microsoft.com/office/officeart/2005/8/layout/process1"/>
    <dgm:cxn modelId="{69F7FCD3-8654-4C33-AC93-75E3035E99AB}" type="presParOf" srcId="{F21CD7E7-E7E4-4BDC-A197-BF2AEEAA8201}" destId="{0A9FEBAC-0824-4C07-8E04-E699364C0D43}" srcOrd="5" destOrd="0" presId="urn:microsoft.com/office/officeart/2005/8/layout/process1"/>
    <dgm:cxn modelId="{37CDE462-FF2D-44A9-8284-854FCCC7779C}" type="presParOf" srcId="{0A9FEBAC-0824-4C07-8E04-E699364C0D43}" destId="{FF1DD5F3-8A8C-4E5D-BDFD-788EE56227B8}" srcOrd="0" destOrd="0" presId="urn:microsoft.com/office/officeart/2005/8/layout/process1"/>
    <dgm:cxn modelId="{8897ECA4-D076-4986-886A-3DE271789A3B}" type="presParOf" srcId="{F21CD7E7-E7E4-4BDC-A197-BF2AEEAA8201}" destId="{5028CF7C-AFE3-4073-9414-1910355C37B4}" srcOrd="6" destOrd="0" presId="urn:microsoft.com/office/officeart/2005/8/layout/process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9014384-A1A6-46FC-AA86-45C389B4B421}"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42C38D57-097E-4897-9B9F-5D18CE9B3586}">
      <dgm:prSet custT="1"/>
      <dgm:spPr>
        <a:solidFill>
          <a:schemeClr val="bg2"/>
        </a:solidFill>
      </dgm:spPr>
      <dgm:t>
        <a:bodyPr/>
        <a:lstStyle/>
        <a:p>
          <a:pPr>
            <a:lnSpc>
              <a:spcPct val="100000"/>
            </a:lnSpc>
          </a:pPr>
          <a:r>
            <a:rPr lang="en-GB" sz="1400" dirty="0"/>
            <a:t>1</a:t>
          </a:r>
          <a:r>
            <a:rPr lang="en-GB" sz="1600" dirty="0"/>
            <a:t>. Recent evaluation of a European funded project to mechanically excavate American  red swamp crayfish (Procambarus clarkii) in Malta, highlights the primacy of building in impact evaluation and post project monitoring.</a:t>
          </a:r>
        </a:p>
        <a:p>
          <a:pPr>
            <a:lnSpc>
              <a:spcPct val="100000"/>
            </a:lnSpc>
          </a:pPr>
          <a:r>
            <a:rPr lang="en-GB" sz="1600" dirty="0"/>
            <a:t>(Caruana,A.,Camilleri,B.,Farrugia., &amp; Jones,J.P.G.,2024)</a:t>
          </a:r>
          <a:endParaRPr lang="en-US" sz="1600" dirty="0"/>
        </a:p>
      </dgm:t>
    </dgm:pt>
    <dgm:pt modelId="{C3C3A2AE-EBF6-4BE9-9072-88B83C77529D}" type="parTrans" cxnId="{760C67B0-96D4-411C-8E50-C31787E728E0}">
      <dgm:prSet/>
      <dgm:spPr/>
      <dgm:t>
        <a:bodyPr/>
        <a:lstStyle/>
        <a:p>
          <a:endParaRPr lang="en-US"/>
        </a:p>
      </dgm:t>
    </dgm:pt>
    <dgm:pt modelId="{84E8A32D-214B-4707-BE9E-A406103C63DB}" type="sibTrans" cxnId="{760C67B0-96D4-411C-8E50-C31787E728E0}">
      <dgm:prSet/>
      <dgm:spPr/>
      <dgm:t>
        <a:bodyPr/>
        <a:lstStyle/>
        <a:p>
          <a:pPr>
            <a:lnSpc>
              <a:spcPct val="100000"/>
            </a:lnSpc>
          </a:pPr>
          <a:endParaRPr lang="en-US"/>
        </a:p>
      </dgm:t>
    </dgm:pt>
    <dgm:pt modelId="{46943039-81B4-404B-8DAF-79FD24DFE209}">
      <dgm:prSet custT="1"/>
      <dgm:spPr>
        <a:solidFill>
          <a:schemeClr val="bg2"/>
        </a:solidFill>
      </dgm:spPr>
      <dgm:t>
        <a:bodyPr/>
        <a:lstStyle/>
        <a:p>
          <a:pPr>
            <a:lnSpc>
              <a:spcPct val="100000"/>
            </a:lnSpc>
          </a:pPr>
          <a:r>
            <a:rPr lang="en-GB" sz="1600" dirty="0"/>
            <a:t>2. Abiotic data has been collated by NRW staff /surveyors measuring water table levels and gas readings, </a:t>
          </a:r>
          <a:r>
            <a:rPr lang="en-GB" sz="1600" i="1" dirty="0"/>
            <a:t>with NRW reporting ‘Monitoring of water levels has shown an increase in mean annual water levels between 4cm-10cm following restoration work’(</a:t>
          </a:r>
          <a:r>
            <a:rPr lang="en-GB" sz="1600" dirty="0"/>
            <a:t>Natural Resources Wales</a:t>
          </a:r>
          <a:r>
            <a:rPr lang="en-GB" sz="1600"/>
            <a:t>,2025)</a:t>
          </a:r>
          <a:endParaRPr lang="en-US" sz="1600" dirty="0"/>
        </a:p>
      </dgm:t>
    </dgm:pt>
    <dgm:pt modelId="{181CA5C7-C7FD-4350-9CCD-F65C537531FD}" type="parTrans" cxnId="{9CDFF8BC-7CF2-46A6-9C9A-B5C0C55A7C26}">
      <dgm:prSet/>
      <dgm:spPr/>
      <dgm:t>
        <a:bodyPr/>
        <a:lstStyle/>
        <a:p>
          <a:endParaRPr lang="en-US"/>
        </a:p>
      </dgm:t>
    </dgm:pt>
    <dgm:pt modelId="{0FCE1FBB-EADA-458B-BD8B-8FEB7E3E13A4}" type="sibTrans" cxnId="{9CDFF8BC-7CF2-46A6-9C9A-B5C0C55A7C26}">
      <dgm:prSet/>
      <dgm:spPr/>
      <dgm:t>
        <a:bodyPr/>
        <a:lstStyle/>
        <a:p>
          <a:pPr>
            <a:lnSpc>
              <a:spcPct val="100000"/>
            </a:lnSpc>
          </a:pPr>
          <a:endParaRPr lang="en-US"/>
        </a:p>
      </dgm:t>
    </dgm:pt>
    <dgm:pt modelId="{22B8BA25-9323-46C2-AAE7-29BC71C54986}">
      <dgm:prSet custT="1"/>
      <dgm:spPr>
        <a:solidFill>
          <a:schemeClr val="bg2"/>
        </a:solidFill>
      </dgm:spPr>
      <dgm:t>
        <a:bodyPr/>
        <a:lstStyle/>
        <a:p>
          <a:pPr>
            <a:lnSpc>
              <a:spcPct val="100000"/>
            </a:lnSpc>
          </a:pPr>
          <a:r>
            <a:rPr lang="en-US" sz="1600" dirty="0"/>
            <a:t>3.</a:t>
          </a:r>
          <a:r>
            <a:rPr lang="en-GB" sz="1600" dirty="0"/>
            <a:t> Additional data to aid with future environmental monitoring  available for Wales via open sources geospatial data management and analysis tools such as ‘Earth Track’ App’ ( Living Earth’ Hub ,2025) providing mapping and monitoring information of landscapes from ‘Earth Observation (E.O). Data.</a:t>
          </a:r>
          <a:endParaRPr lang="en-US" sz="1600" dirty="0"/>
        </a:p>
      </dgm:t>
    </dgm:pt>
    <dgm:pt modelId="{A2E7598A-582D-4350-8C82-6A68608D968F}" type="parTrans" cxnId="{651BB0AB-5F52-43C6-BAB3-930FF8C2F10D}">
      <dgm:prSet/>
      <dgm:spPr/>
      <dgm:t>
        <a:bodyPr/>
        <a:lstStyle/>
        <a:p>
          <a:endParaRPr lang="en-US"/>
        </a:p>
      </dgm:t>
    </dgm:pt>
    <dgm:pt modelId="{FDB06AAA-8B24-443F-8C25-981D80A2E003}" type="sibTrans" cxnId="{651BB0AB-5F52-43C6-BAB3-930FF8C2F10D}">
      <dgm:prSet/>
      <dgm:spPr/>
      <dgm:t>
        <a:bodyPr/>
        <a:lstStyle/>
        <a:p>
          <a:pPr>
            <a:lnSpc>
              <a:spcPct val="100000"/>
            </a:lnSpc>
          </a:pPr>
          <a:endParaRPr lang="en-US"/>
        </a:p>
      </dgm:t>
    </dgm:pt>
    <dgm:pt modelId="{E64D32C1-358F-4B20-A4A7-F7AB48A467DB}">
      <dgm:prSet custT="1"/>
      <dgm:spPr>
        <a:solidFill>
          <a:schemeClr val="bg2"/>
        </a:solidFill>
      </dgm:spPr>
      <dgm:t>
        <a:bodyPr/>
        <a:lstStyle/>
        <a:p>
          <a:pPr>
            <a:lnSpc>
              <a:spcPct val="100000"/>
            </a:lnSpc>
          </a:pPr>
          <a:r>
            <a:rPr lang="en-GB" sz="1600" dirty="0"/>
            <a:t>4</a:t>
          </a:r>
          <a:r>
            <a:rPr lang="en-GB" sz="1600" b="0" dirty="0"/>
            <a:t>. A Technical review commissioned by the IUCN UK  Peatland programme  ‘Remote Sensing of Peatlands’ (Yallop A.R,,Thacker J.I.&amp; Clutterbuck, B.,2024)  &amp; provides an excellent evaluation of optical, radar and LIDAR techniques presently used for detecting changes in peatland condition and range of effects &amp; quantitative evaluation of site potential for improvements, monitoring of restoration works etc.</a:t>
          </a:r>
          <a:endParaRPr lang="en-US" sz="1600" b="0" dirty="0"/>
        </a:p>
      </dgm:t>
    </dgm:pt>
    <dgm:pt modelId="{F34031C9-2522-4102-B29C-40F34C279506}" type="parTrans" cxnId="{9F6C0828-B48B-4450-89B4-4F11371D68E3}">
      <dgm:prSet/>
      <dgm:spPr/>
      <dgm:t>
        <a:bodyPr/>
        <a:lstStyle/>
        <a:p>
          <a:endParaRPr lang="en-US"/>
        </a:p>
      </dgm:t>
    </dgm:pt>
    <dgm:pt modelId="{4F4AD0FA-FB69-4C4E-82B7-DC664145D52B}" type="sibTrans" cxnId="{9F6C0828-B48B-4450-89B4-4F11371D68E3}">
      <dgm:prSet/>
      <dgm:spPr/>
      <dgm:t>
        <a:bodyPr/>
        <a:lstStyle/>
        <a:p>
          <a:endParaRPr lang="en-US"/>
        </a:p>
      </dgm:t>
    </dgm:pt>
    <dgm:pt modelId="{9CE64C85-D2BE-4076-A6F4-4CBBE89AFCE3}" type="pres">
      <dgm:prSet presAssocID="{A9014384-A1A6-46FC-AA86-45C389B4B421}" presName="outerComposite" presStyleCnt="0">
        <dgm:presLayoutVars>
          <dgm:chMax val="5"/>
          <dgm:dir/>
          <dgm:resizeHandles val="exact"/>
        </dgm:presLayoutVars>
      </dgm:prSet>
      <dgm:spPr/>
    </dgm:pt>
    <dgm:pt modelId="{6B551768-41B2-47C4-B20B-5CCCD8508A6A}" type="pres">
      <dgm:prSet presAssocID="{A9014384-A1A6-46FC-AA86-45C389B4B421}" presName="dummyMaxCanvas" presStyleCnt="0">
        <dgm:presLayoutVars/>
      </dgm:prSet>
      <dgm:spPr/>
    </dgm:pt>
    <dgm:pt modelId="{384122A4-44EF-4743-BA66-CBCF24AF22ED}" type="pres">
      <dgm:prSet presAssocID="{A9014384-A1A6-46FC-AA86-45C389B4B421}" presName="FourNodes_1" presStyleLbl="node1" presStyleIdx="0" presStyleCnt="4" custLinFactNeighborY="0">
        <dgm:presLayoutVars>
          <dgm:bulletEnabled val="1"/>
        </dgm:presLayoutVars>
      </dgm:prSet>
      <dgm:spPr/>
    </dgm:pt>
    <dgm:pt modelId="{FAF7A02B-D34D-4359-A1DF-9B1489BDA7BF}" type="pres">
      <dgm:prSet presAssocID="{A9014384-A1A6-46FC-AA86-45C389B4B421}" presName="FourNodes_2" presStyleLbl="node1" presStyleIdx="1" presStyleCnt="4" custLinFactNeighborX="-1960" custLinFactNeighborY="-4931">
        <dgm:presLayoutVars>
          <dgm:bulletEnabled val="1"/>
        </dgm:presLayoutVars>
      </dgm:prSet>
      <dgm:spPr/>
    </dgm:pt>
    <dgm:pt modelId="{DA9861FA-6CFC-4094-9F37-2B44F1061370}" type="pres">
      <dgm:prSet presAssocID="{A9014384-A1A6-46FC-AA86-45C389B4B421}" presName="FourNodes_3" presStyleLbl="node1" presStyleIdx="2" presStyleCnt="4" custScaleX="93156" custScaleY="102281" custLinFactNeighborX="-3723" custLinFactNeighborY="-13465">
        <dgm:presLayoutVars>
          <dgm:bulletEnabled val="1"/>
        </dgm:presLayoutVars>
      </dgm:prSet>
      <dgm:spPr/>
    </dgm:pt>
    <dgm:pt modelId="{654D8413-AE60-44B1-AF39-E281B55C427F}" type="pres">
      <dgm:prSet presAssocID="{A9014384-A1A6-46FC-AA86-45C389B4B421}" presName="FourNodes_4" presStyleLbl="node1" presStyleIdx="3" presStyleCnt="4" custScaleX="102893" custScaleY="123853" custLinFactNeighborX="-48" custLinFactNeighborY="-10204">
        <dgm:presLayoutVars>
          <dgm:bulletEnabled val="1"/>
        </dgm:presLayoutVars>
      </dgm:prSet>
      <dgm:spPr/>
    </dgm:pt>
    <dgm:pt modelId="{64E8FDB3-D6E0-4ED2-9D1B-B0986A78A160}" type="pres">
      <dgm:prSet presAssocID="{A9014384-A1A6-46FC-AA86-45C389B4B421}" presName="FourConn_1-2" presStyleLbl="fgAccFollowNode1" presStyleIdx="0" presStyleCnt="3">
        <dgm:presLayoutVars>
          <dgm:bulletEnabled val="1"/>
        </dgm:presLayoutVars>
      </dgm:prSet>
      <dgm:spPr/>
    </dgm:pt>
    <dgm:pt modelId="{524AD756-7D0C-473A-82B9-2DE28F942142}" type="pres">
      <dgm:prSet presAssocID="{A9014384-A1A6-46FC-AA86-45C389B4B421}" presName="FourConn_2-3" presStyleLbl="fgAccFollowNode1" presStyleIdx="1" presStyleCnt="3">
        <dgm:presLayoutVars>
          <dgm:bulletEnabled val="1"/>
        </dgm:presLayoutVars>
      </dgm:prSet>
      <dgm:spPr/>
    </dgm:pt>
    <dgm:pt modelId="{913C6ECA-E3EE-4FDA-8DE0-D60CD3E29E4E}" type="pres">
      <dgm:prSet presAssocID="{A9014384-A1A6-46FC-AA86-45C389B4B421}" presName="FourConn_3-4" presStyleLbl="fgAccFollowNode1" presStyleIdx="2" presStyleCnt="3" custLinFactNeighborX="-9905" custLinFactNeighborY="6955">
        <dgm:presLayoutVars>
          <dgm:bulletEnabled val="1"/>
        </dgm:presLayoutVars>
      </dgm:prSet>
      <dgm:spPr/>
    </dgm:pt>
    <dgm:pt modelId="{81F26139-C8E3-4779-B230-C36B43F1114D}" type="pres">
      <dgm:prSet presAssocID="{A9014384-A1A6-46FC-AA86-45C389B4B421}" presName="FourNodes_1_text" presStyleLbl="node1" presStyleIdx="3" presStyleCnt="4">
        <dgm:presLayoutVars>
          <dgm:bulletEnabled val="1"/>
        </dgm:presLayoutVars>
      </dgm:prSet>
      <dgm:spPr/>
    </dgm:pt>
    <dgm:pt modelId="{6577F32F-2CB2-45F4-B859-4BD0BFCB9A2B}" type="pres">
      <dgm:prSet presAssocID="{A9014384-A1A6-46FC-AA86-45C389B4B421}" presName="FourNodes_2_text" presStyleLbl="node1" presStyleIdx="3" presStyleCnt="4">
        <dgm:presLayoutVars>
          <dgm:bulletEnabled val="1"/>
        </dgm:presLayoutVars>
      </dgm:prSet>
      <dgm:spPr/>
    </dgm:pt>
    <dgm:pt modelId="{925D4411-15C2-4788-A881-7A09A3FBA7DE}" type="pres">
      <dgm:prSet presAssocID="{A9014384-A1A6-46FC-AA86-45C389B4B421}" presName="FourNodes_3_text" presStyleLbl="node1" presStyleIdx="3" presStyleCnt="4">
        <dgm:presLayoutVars>
          <dgm:bulletEnabled val="1"/>
        </dgm:presLayoutVars>
      </dgm:prSet>
      <dgm:spPr/>
    </dgm:pt>
    <dgm:pt modelId="{D6162A7B-8DCA-4A9F-B326-A4E1C5D59754}" type="pres">
      <dgm:prSet presAssocID="{A9014384-A1A6-46FC-AA86-45C389B4B421}" presName="FourNodes_4_text" presStyleLbl="node1" presStyleIdx="3" presStyleCnt="4">
        <dgm:presLayoutVars>
          <dgm:bulletEnabled val="1"/>
        </dgm:presLayoutVars>
      </dgm:prSet>
      <dgm:spPr/>
    </dgm:pt>
  </dgm:ptLst>
  <dgm:cxnLst>
    <dgm:cxn modelId="{1C173E03-1788-4DBB-A3A6-D16F91E703DC}" type="presOf" srcId="{E64D32C1-358F-4B20-A4A7-F7AB48A467DB}" destId="{654D8413-AE60-44B1-AF39-E281B55C427F}" srcOrd="0" destOrd="0" presId="urn:microsoft.com/office/officeart/2005/8/layout/vProcess5"/>
    <dgm:cxn modelId="{9F6C0828-B48B-4450-89B4-4F11371D68E3}" srcId="{A9014384-A1A6-46FC-AA86-45C389B4B421}" destId="{E64D32C1-358F-4B20-A4A7-F7AB48A467DB}" srcOrd="3" destOrd="0" parTransId="{F34031C9-2522-4102-B29C-40F34C279506}" sibTransId="{4F4AD0FA-FB69-4C4E-82B7-DC664145D52B}"/>
    <dgm:cxn modelId="{EB21363B-C7EB-492C-93F9-B3A0B8DA10FA}" type="presOf" srcId="{E64D32C1-358F-4B20-A4A7-F7AB48A467DB}" destId="{D6162A7B-8DCA-4A9F-B326-A4E1C5D59754}" srcOrd="1" destOrd="0" presId="urn:microsoft.com/office/officeart/2005/8/layout/vProcess5"/>
    <dgm:cxn modelId="{FB6F715D-6A6E-4A47-9ECA-317C2986B8B2}" type="presOf" srcId="{A9014384-A1A6-46FC-AA86-45C389B4B421}" destId="{9CE64C85-D2BE-4076-A6F4-4CBBE89AFCE3}" srcOrd="0" destOrd="0" presId="urn:microsoft.com/office/officeart/2005/8/layout/vProcess5"/>
    <dgm:cxn modelId="{34310B61-0CF4-4BDC-BC9E-DB1D04C69816}" type="presOf" srcId="{42C38D57-097E-4897-9B9F-5D18CE9B3586}" destId="{81F26139-C8E3-4779-B230-C36B43F1114D}" srcOrd="1" destOrd="0" presId="urn:microsoft.com/office/officeart/2005/8/layout/vProcess5"/>
    <dgm:cxn modelId="{913BB064-05FD-4103-A239-C806EF7319F4}" type="presOf" srcId="{0FCE1FBB-EADA-458B-BD8B-8FEB7E3E13A4}" destId="{524AD756-7D0C-473A-82B9-2DE28F942142}" srcOrd="0" destOrd="0" presId="urn:microsoft.com/office/officeart/2005/8/layout/vProcess5"/>
    <dgm:cxn modelId="{DFA3A871-BB4A-442F-B2E6-E59841B6B836}" type="presOf" srcId="{84E8A32D-214B-4707-BE9E-A406103C63DB}" destId="{64E8FDB3-D6E0-4ED2-9D1B-B0986A78A160}" srcOrd="0" destOrd="0" presId="urn:microsoft.com/office/officeart/2005/8/layout/vProcess5"/>
    <dgm:cxn modelId="{9F67269C-29FF-4EBE-83AB-60F34AAFBBF8}" type="presOf" srcId="{46943039-81B4-404B-8DAF-79FD24DFE209}" destId="{6577F32F-2CB2-45F4-B859-4BD0BFCB9A2B}" srcOrd="1" destOrd="0" presId="urn:microsoft.com/office/officeart/2005/8/layout/vProcess5"/>
    <dgm:cxn modelId="{619263A7-CD9E-4765-9BBE-82AA095F8C06}" type="presOf" srcId="{22B8BA25-9323-46C2-AAE7-29BC71C54986}" destId="{DA9861FA-6CFC-4094-9F37-2B44F1061370}" srcOrd="0" destOrd="0" presId="urn:microsoft.com/office/officeart/2005/8/layout/vProcess5"/>
    <dgm:cxn modelId="{651BB0AB-5F52-43C6-BAB3-930FF8C2F10D}" srcId="{A9014384-A1A6-46FC-AA86-45C389B4B421}" destId="{22B8BA25-9323-46C2-AAE7-29BC71C54986}" srcOrd="2" destOrd="0" parTransId="{A2E7598A-582D-4350-8C82-6A68608D968F}" sibTransId="{FDB06AAA-8B24-443F-8C25-981D80A2E003}"/>
    <dgm:cxn modelId="{8DAE37AD-CBE8-4A5E-9355-E6DD9AC1FD03}" type="presOf" srcId="{42C38D57-097E-4897-9B9F-5D18CE9B3586}" destId="{384122A4-44EF-4743-BA66-CBCF24AF22ED}" srcOrd="0" destOrd="0" presId="urn:microsoft.com/office/officeart/2005/8/layout/vProcess5"/>
    <dgm:cxn modelId="{760C67B0-96D4-411C-8E50-C31787E728E0}" srcId="{A9014384-A1A6-46FC-AA86-45C389B4B421}" destId="{42C38D57-097E-4897-9B9F-5D18CE9B3586}" srcOrd="0" destOrd="0" parTransId="{C3C3A2AE-EBF6-4BE9-9072-88B83C77529D}" sibTransId="{84E8A32D-214B-4707-BE9E-A406103C63DB}"/>
    <dgm:cxn modelId="{40ED93B6-A9AA-4AF2-A714-46DEDC36D135}" type="presOf" srcId="{FDB06AAA-8B24-443F-8C25-981D80A2E003}" destId="{913C6ECA-E3EE-4FDA-8DE0-D60CD3E29E4E}" srcOrd="0" destOrd="0" presId="urn:microsoft.com/office/officeart/2005/8/layout/vProcess5"/>
    <dgm:cxn modelId="{9CDFF8BC-7CF2-46A6-9C9A-B5C0C55A7C26}" srcId="{A9014384-A1A6-46FC-AA86-45C389B4B421}" destId="{46943039-81B4-404B-8DAF-79FD24DFE209}" srcOrd="1" destOrd="0" parTransId="{181CA5C7-C7FD-4350-9CCD-F65C537531FD}" sibTransId="{0FCE1FBB-EADA-458B-BD8B-8FEB7E3E13A4}"/>
    <dgm:cxn modelId="{335D33C1-5AF2-43E4-A74C-AC1A3803EC33}" type="presOf" srcId="{46943039-81B4-404B-8DAF-79FD24DFE209}" destId="{FAF7A02B-D34D-4359-A1DF-9B1489BDA7BF}" srcOrd="0" destOrd="0" presId="urn:microsoft.com/office/officeart/2005/8/layout/vProcess5"/>
    <dgm:cxn modelId="{42C45EE3-E4D1-4FBD-B365-6FBAFD90E3BC}" type="presOf" srcId="{22B8BA25-9323-46C2-AAE7-29BC71C54986}" destId="{925D4411-15C2-4788-A881-7A09A3FBA7DE}" srcOrd="1" destOrd="0" presId="urn:microsoft.com/office/officeart/2005/8/layout/vProcess5"/>
    <dgm:cxn modelId="{8015839F-696C-40BE-B9F3-E3E8A3F5E6B1}" type="presParOf" srcId="{9CE64C85-D2BE-4076-A6F4-4CBBE89AFCE3}" destId="{6B551768-41B2-47C4-B20B-5CCCD8508A6A}" srcOrd="0" destOrd="0" presId="urn:microsoft.com/office/officeart/2005/8/layout/vProcess5"/>
    <dgm:cxn modelId="{E71B0579-2724-4BBE-BB70-DF20D65569DD}" type="presParOf" srcId="{9CE64C85-D2BE-4076-A6F4-4CBBE89AFCE3}" destId="{384122A4-44EF-4743-BA66-CBCF24AF22ED}" srcOrd="1" destOrd="0" presId="urn:microsoft.com/office/officeart/2005/8/layout/vProcess5"/>
    <dgm:cxn modelId="{B59904B5-E6E8-4216-8092-589CAD28EEF6}" type="presParOf" srcId="{9CE64C85-D2BE-4076-A6F4-4CBBE89AFCE3}" destId="{FAF7A02B-D34D-4359-A1DF-9B1489BDA7BF}" srcOrd="2" destOrd="0" presId="urn:microsoft.com/office/officeart/2005/8/layout/vProcess5"/>
    <dgm:cxn modelId="{4AEBF494-B901-4549-91A4-8009EE76ACFE}" type="presParOf" srcId="{9CE64C85-D2BE-4076-A6F4-4CBBE89AFCE3}" destId="{DA9861FA-6CFC-4094-9F37-2B44F1061370}" srcOrd="3" destOrd="0" presId="urn:microsoft.com/office/officeart/2005/8/layout/vProcess5"/>
    <dgm:cxn modelId="{6598EF0B-C01D-47FB-AB7F-F3721FF67550}" type="presParOf" srcId="{9CE64C85-D2BE-4076-A6F4-4CBBE89AFCE3}" destId="{654D8413-AE60-44B1-AF39-E281B55C427F}" srcOrd="4" destOrd="0" presId="urn:microsoft.com/office/officeart/2005/8/layout/vProcess5"/>
    <dgm:cxn modelId="{B23F5FC1-5841-4650-BC96-6456A08D7475}" type="presParOf" srcId="{9CE64C85-D2BE-4076-A6F4-4CBBE89AFCE3}" destId="{64E8FDB3-D6E0-4ED2-9D1B-B0986A78A160}" srcOrd="5" destOrd="0" presId="urn:microsoft.com/office/officeart/2005/8/layout/vProcess5"/>
    <dgm:cxn modelId="{CEAE9BE0-B3A4-4907-82FE-1B57735B4670}" type="presParOf" srcId="{9CE64C85-D2BE-4076-A6F4-4CBBE89AFCE3}" destId="{524AD756-7D0C-473A-82B9-2DE28F942142}" srcOrd="6" destOrd="0" presId="urn:microsoft.com/office/officeart/2005/8/layout/vProcess5"/>
    <dgm:cxn modelId="{A052B68C-58F3-46B8-9ED9-3292740BDD5C}" type="presParOf" srcId="{9CE64C85-D2BE-4076-A6F4-4CBBE89AFCE3}" destId="{913C6ECA-E3EE-4FDA-8DE0-D60CD3E29E4E}" srcOrd="7" destOrd="0" presId="urn:microsoft.com/office/officeart/2005/8/layout/vProcess5"/>
    <dgm:cxn modelId="{5E6A9F67-CAA3-4D5D-8D71-9C5F15E99A42}" type="presParOf" srcId="{9CE64C85-D2BE-4076-A6F4-4CBBE89AFCE3}" destId="{81F26139-C8E3-4779-B230-C36B43F1114D}" srcOrd="8" destOrd="0" presId="urn:microsoft.com/office/officeart/2005/8/layout/vProcess5"/>
    <dgm:cxn modelId="{47886516-EAA5-4AC2-9442-84BD87FB139D}" type="presParOf" srcId="{9CE64C85-D2BE-4076-A6F4-4CBBE89AFCE3}" destId="{6577F32F-2CB2-45F4-B859-4BD0BFCB9A2B}" srcOrd="9" destOrd="0" presId="urn:microsoft.com/office/officeart/2005/8/layout/vProcess5"/>
    <dgm:cxn modelId="{FDEE23BF-3605-4711-9D3D-F1BDF4B26F68}" type="presParOf" srcId="{9CE64C85-D2BE-4076-A6F4-4CBBE89AFCE3}" destId="{925D4411-15C2-4788-A881-7A09A3FBA7DE}" srcOrd="10" destOrd="0" presId="urn:microsoft.com/office/officeart/2005/8/layout/vProcess5"/>
    <dgm:cxn modelId="{CC5FBD84-2CAE-404D-9A4B-A03FDE16D952}" type="presParOf" srcId="{9CE64C85-D2BE-4076-A6F4-4CBBE89AFCE3}" destId="{D6162A7B-8DCA-4A9F-B326-A4E1C5D59754}" srcOrd="11" destOrd="0" presId="urn:microsoft.com/office/officeart/2005/8/layout/v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2675C11-724A-4267-B258-E4285743CEE3}" type="doc">
      <dgm:prSet loTypeId="urn:microsoft.com/office/officeart/2005/8/layout/vList5" loCatId="list" qsTypeId="urn:microsoft.com/office/officeart/2005/8/quickstyle/simple2" qsCatId="simple" csTypeId="urn:microsoft.com/office/officeart/2005/8/colors/colorful2" csCatId="colorful" phldr="1"/>
      <dgm:spPr/>
      <dgm:t>
        <a:bodyPr/>
        <a:lstStyle/>
        <a:p>
          <a:endParaRPr lang="en-GB"/>
        </a:p>
      </dgm:t>
    </dgm:pt>
    <dgm:pt modelId="{6B28DD2A-C1B3-44F4-90A9-A89F461C31F8}">
      <dgm:prSet phldrT="[Text]"/>
      <dgm:spPr/>
      <dgm:t>
        <a:bodyPr/>
        <a:lstStyle/>
        <a:p>
          <a:r>
            <a:rPr lang="en-GB" dirty="0"/>
            <a:t>Boyce Report,2008(unpublished)</a:t>
          </a:r>
        </a:p>
      </dgm:t>
    </dgm:pt>
    <dgm:pt modelId="{8938DDB6-D499-4D99-B03F-7C5C1243454C}" type="parTrans" cxnId="{D52A87F0-D19E-4EA5-8C45-1843D2D4E77C}">
      <dgm:prSet/>
      <dgm:spPr/>
      <dgm:t>
        <a:bodyPr/>
        <a:lstStyle/>
        <a:p>
          <a:endParaRPr lang="en-GB"/>
        </a:p>
      </dgm:t>
    </dgm:pt>
    <dgm:pt modelId="{7C94FAE8-0328-462E-B9FE-32655E585985}" type="sibTrans" cxnId="{D52A87F0-D19E-4EA5-8C45-1843D2D4E77C}">
      <dgm:prSet/>
      <dgm:spPr/>
      <dgm:t>
        <a:bodyPr/>
        <a:lstStyle/>
        <a:p>
          <a:endParaRPr lang="en-GB"/>
        </a:p>
      </dgm:t>
    </dgm:pt>
    <dgm:pt modelId="{67044B95-F78A-4274-A337-4340D5E4B24D}">
      <dgm:prSet phldrT="[Text]"/>
      <dgm:spPr/>
      <dgm:t>
        <a:bodyPr/>
        <a:lstStyle/>
        <a:p>
          <a:r>
            <a:rPr lang="en-US" dirty="0"/>
            <a:t>CT monitored at Cors Caron in 2008. </a:t>
          </a:r>
          <a:endParaRPr lang="en-GB" dirty="0"/>
        </a:p>
      </dgm:t>
    </dgm:pt>
    <dgm:pt modelId="{9DF58868-3777-4D1C-9778-A71EE4974833}" type="parTrans" cxnId="{AD712C8C-AD56-4D6E-9D2D-4C1AC1C961A2}">
      <dgm:prSet/>
      <dgm:spPr/>
      <dgm:t>
        <a:bodyPr/>
        <a:lstStyle/>
        <a:p>
          <a:endParaRPr lang="en-GB"/>
        </a:p>
      </dgm:t>
    </dgm:pt>
    <dgm:pt modelId="{F4F2A0D2-F88C-4884-A856-779D77E0F99A}" type="sibTrans" cxnId="{AD712C8C-AD56-4D6E-9D2D-4C1AC1C961A2}">
      <dgm:prSet/>
      <dgm:spPr/>
      <dgm:t>
        <a:bodyPr/>
        <a:lstStyle/>
        <a:p>
          <a:endParaRPr lang="en-GB"/>
        </a:p>
      </dgm:t>
    </dgm:pt>
    <dgm:pt modelId="{9D0793BC-E0AD-4987-9C33-EB05C62AB0FC}">
      <dgm:prSet phldrT="[Text]"/>
      <dgm:spPr/>
      <dgm:t>
        <a:bodyPr/>
        <a:lstStyle/>
        <a:p>
          <a:r>
            <a:rPr lang="en-US" dirty="0"/>
            <a:t>Monitoring of Coenonympha tullia on the Cors Caron SSSI, as part of a CCW programme to define SSSI invertebrate features and develop appropriate monitoring methods. </a:t>
          </a:r>
          <a:endParaRPr lang="en-GB" dirty="0"/>
        </a:p>
      </dgm:t>
    </dgm:pt>
    <dgm:pt modelId="{B8E2B7B7-DFAA-4DC4-A66E-3F441198325C}" type="parTrans" cxnId="{58DC26B2-1283-4CCD-8D7F-0DF4921262B8}">
      <dgm:prSet/>
      <dgm:spPr/>
      <dgm:t>
        <a:bodyPr/>
        <a:lstStyle/>
        <a:p>
          <a:endParaRPr lang="en-GB"/>
        </a:p>
      </dgm:t>
    </dgm:pt>
    <dgm:pt modelId="{833FEC41-8121-4840-9FE6-26916E4D204F}" type="sibTrans" cxnId="{58DC26B2-1283-4CCD-8D7F-0DF4921262B8}">
      <dgm:prSet/>
      <dgm:spPr/>
      <dgm:t>
        <a:bodyPr/>
        <a:lstStyle/>
        <a:p>
          <a:endParaRPr lang="en-GB"/>
        </a:p>
      </dgm:t>
    </dgm:pt>
    <dgm:pt modelId="{5A156CE1-D5DB-447D-ADC8-809075BCEB71}">
      <dgm:prSet phldrT="[Text]"/>
      <dgm:spPr/>
      <dgm:t>
        <a:bodyPr/>
        <a:lstStyle/>
        <a:p>
          <a:r>
            <a:rPr lang="en-GB" dirty="0"/>
            <a:t>Polkey Report,2017(unpublished)</a:t>
          </a:r>
        </a:p>
      </dgm:t>
    </dgm:pt>
    <dgm:pt modelId="{E7CCBCD6-AFF0-4732-9AD5-221AA2C5248E}" type="parTrans" cxnId="{6DBE9E9C-E8F9-42A5-8F00-7AFD096F00A1}">
      <dgm:prSet/>
      <dgm:spPr/>
      <dgm:t>
        <a:bodyPr/>
        <a:lstStyle/>
        <a:p>
          <a:endParaRPr lang="en-GB"/>
        </a:p>
      </dgm:t>
    </dgm:pt>
    <dgm:pt modelId="{98F43EA3-7711-4BAE-AD48-75452BFCDE50}" type="sibTrans" cxnId="{6DBE9E9C-E8F9-42A5-8F00-7AFD096F00A1}">
      <dgm:prSet/>
      <dgm:spPr/>
      <dgm:t>
        <a:bodyPr/>
        <a:lstStyle/>
        <a:p>
          <a:endParaRPr lang="en-GB"/>
        </a:p>
      </dgm:t>
    </dgm:pt>
    <dgm:pt modelId="{AEFAB933-42A6-411D-B9E5-E158B11F8B38}">
      <dgm:prSet phldrT="[Text]"/>
      <dgm:spPr/>
      <dgm:t>
        <a:bodyPr/>
        <a:lstStyle/>
        <a:p>
          <a:r>
            <a:rPr lang="en-US" b="1" dirty="0"/>
            <a:t>CT monitoring at Cors Caron resumed in 2017 after a 16-year gap. </a:t>
          </a:r>
          <a:endParaRPr lang="en-GB" b="1" dirty="0"/>
        </a:p>
      </dgm:t>
    </dgm:pt>
    <dgm:pt modelId="{FC06FB16-7A27-418A-8DC6-F7698291745F}" type="parTrans" cxnId="{3C3D045C-83BD-4267-9043-02A1C3180736}">
      <dgm:prSet/>
      <dgm:spPr/>
      <dgm:t>
        <a:bodyPr/>
        <a:lstStyle/>
        <a:p>
          <a:endParaRPr lang="en-GB"/>
        </a:p>
      </dgm:t>
    </dgm:pt>
    <dgm:pt modelId="{487C4BB0-CE0E-419F-B3F2-9327DE024C7B}" type="sibTrans" cxnId="{3C3D045C-83BD-4267-9043-02A1C3180736}">
      <dgm:prSet/>
      <dgm:spPr/>
      <dgm:t>
        <a:bodyPr/>
        <a:lstStyle/>
        <a:p>
          <a:endParaRPr lang="en-GB"/>
        </a:p>
      </dgm:t>
    </dgm:pt>
    <dgm:pt modelId="{DFE45527-31C4-4A5F-AA67-BA7BC7E1ECC8}">
      <dgm:prSet phldrT="[Text]"/>
      <dgm:spPr/>
      <dgm:t>
        <a:bodyPr/>
        <a:lstStyle/>
        <a:p>
          <a:r>
            <a:rPr lang="en-US" dirty="0"/>
            <a:t>Previously monitoring using the same (Institute of Terrestrial Ecology Butterfly Transect) methodology  </a:t>
          </a:r>
          <a:r>
            <a:rPr lang="en-US" b="1" dirty="0">
              <a:solidFill>
                <a:srgbClr val="002060"/>
              </a:solidFill>
            </a:rPr>
            <a:t>carried out from 1987 to 2001. </a:t>
          </a:r>
          <a:endParaRPr lang="en-GB" b="1" dirty="0">
            <a:solidFill>
              <a:srgbClr val="002060"/>
            </a:solidFill>
          </a:endParaRPr>
        </a:p>
      </dgm:t>
    </dgm:pt>
    <dgm:pt modelId="{2A37D92D-6352-4A5C-AEEB-9D1729114885}" type="parTrans" cxnId="{C6373066-1649-4F43-A28C-ED85B91B9571}">
      <dgm:prSet/>
      <dgm:spPr/>
      <dgm:t>
        <a:bodyPr/>
        <a:lstStyle/>
        <a:p>
          <a:endParaRPr lang="en-GB"/>
        </a:p>
      </dgm:t>
    </dgm:pt>
    <dgm:pt modelId="{3C6DC01C-0DD2-474E-800F-DF61BFEC8398}" type="sibTrans" cxnId="{C6373066-1649-4F43-A28C-ED85B91B9571}">
      <dgm:prSet/>
      <dgm:spPr/>
      <dgm:t>
        <a:bodyPr/>
        <a:lstStyle/>
        <a:p>
          <a:endParaRPr lang="en-GB"/>
        </a:p>
      </dgm:t>
    </dgm:pt>
    <dgm:pt modelId="{14F6060A-2D73-4F74-B12F-73676E8E10DE}">
      <dgm:prSet/>
      <dgm:spPr/>
      <dgm:t>
        <a:bodyPr/>
        <a:lstStyle/>
        <a:p>
          <a:r>
            <a:rPr lang="en-US"/>
            <a:t>Defined favourable condition &amp; set a lower limit of acceptable change</a:t>
          </a:r>
        </a:p>
      </dgm:t>
    </dgm:pt>
    <dgm:pt modelId="{DFF6816B-C98D-443E-9FA9-B8D28EA93D8A}" type="parTrans" cxnId="{8606E326-EFEB-4644-8BCA-B94123B61796}">
      <dgm:prSet/>
      <dgm:spPr/>
      <dgm:t>
        <a:bodyPr/>
        <a:lstStyle/>
        <a:p>
          <a:endParaRPr lang="en-GB"/>
        </a:p>
      </dgm:t>
    </dgm:pt>
    <dgm:pt modelId="{6C1268E2-AE33-40C9-8DCF-151DF3B6BBC1}" type="sibTrans" cxnId="{8606E326-EFEB-4644-8BCA-B94123B61796}">
      <dgm:prSet/>
      <dgm:spPr/>
      <dgm:t>
        <a:bodyPr/>
        <a:lstStyle/>
        <a:p>
          <a:endParaRPr lang="en-GB"/>
        </a:p>
      </dgm:t>
    </dgm:pt>
    <dgm:pt modelId="{AD321708-C02C-494D-9A03-1C1CBB8B47FD}">
      <dgm:prSet/>
      <dgm:spPr/>
      <dgm:t>
        <a:bodyPr/>
        <a:lstStyle/>
        <a:p>
          <a:r>
            <a:rPr lang="en-US"/>
            <a:t>Trialed and recommended a monitoring method for the site feature. </a:t>
          </a:r>
        </a:p>
      </dgm:t>
    </dgm:pt>
    <dgm:pt modelId="{6DE35342-3D55-4038-BA37-D5E9E3559C9B}" type="parTrans" cxnId="{D48E14CE-ED98-452F-AFA4-12D460A30E7E}">
      <dgm:prSet/>
      <dgm:spPr/>
      <dgm:t>
        <a:bodyPr/>
        <a:lstStyle/>
        <a:p>
          <a:endParaRPr lang="en-GB"/>
        </a:p>
      </dgm:t>
    </dgm:pt>
    <dgm:pt modelId="{F2650AEC-8FC8-4241-A251-9B6D3EA217B3}" type="sibTrans" cxnId="{D48E14CE-ED98-452F-AFA4-12D460A30E7E}">
      <dgm:prSet/>
      <dgm:spPr/>
      <dgm:t>
        <a:bodyPr/>
        <a:lstStyle/>
        <a:p>
          <a:endParaRPr lang="en-GB"/>
        </a:p>
      </dgm:t>
    </dgm:pt>
    <dgm:pt modelId="{DAF72C7A-5AF9-4D15-878F-5DBCC22FFF01}">
      <dgm:prSet/>
      <dgm:spPr/>
      <dgm:t>
        <a:bodyPr/>
        <a:lstStyle/>
        <a:p>
          <a:r>
            <a:rPr lang="en-US" dirty="0"/>
            <a:t>Assessed, defined and set a lower limit of acceptable change for habitat suitable for CT at Cors Caron. </a:t>
          </a:r>
        </a:p>
      </dgm:t>
    </dgm:pt>
    <dgm:pt modelId="{3038320D-760B-481E-90F7-80C12DDD34E4}" type="parTrans" cxnId="{55DE16C3-8934-40FD-B22F-2F10D044B1EC}">
      <dgm:prSet/>
      <dgm:spPr/>
      <dgm:t>
        <a:bodyPr/>
        <a:lstStyle/>
        <a:p>
          <a:endParaRPr lang="en-GB"/>
        </a:p>
      </dgm:t>
    </dgm:pt>
    <dgm:pt modelId="{E0B4AFD4-2FEB-4FC6-B21B-A871FB36EACB}" type="sibTrans" cxnId="{55DE16C3-8934-40FD-B22F-2F10D044B1EC}">
      <dgm:prSet/>
      <dgm:spPr/>
      <dgm:t>
        <a:bodyPr/>
        <a:lstStyle/>
        <a:p>
          <a:endParaRPr lang="en-GB"/>
        </a:p>
      </dgm:t>
    </dgm:pt>
    <dgm:pt modelId="{3ECE7F69-BF2B-4ED3-BC2D-1805C22C9937}">
      <dgm:prSet/>
      <dgm:spPr/>
      <dgm:t>
        <a:bodyPr/>
        <a:lstStyle/>
        <a:p>
          <a:r>
            <a:rPr lang="en-US" dirty="0"/>
            <a:t>The 2017 monitoring data (despite 16-year gap) implied a continued stable CT population. </a:t>
          </a:r>
        </a:p>
      </dgm:t>
    </dgm:pt>
    <dgm:pt modelId="{7F50E7A1-F382-433A-9FC8-89762F10DA29}" type="parTrans" cxnId="{53570D4C-511B-4629-B41D-CA2FF1C98D0E}">
      <dgm:prSet/>
      <dgm:spPr/>
      <dgm:t>
        <a:bodyPr/>
        <a:lstStyle/>
        <a:p>
          <a:endParaRPr lang="en-GB"/>
        </a:p>
      </dgm:t>
    </dgm:pt>
    <dgm:pt modelId="{7FF51E6D-EE62-46B3-98EA-8A2628F56E25}" type="sibTrans" cxnId="{53570D4C-511B-4629-B41D-CA2FF1C98D0E}">
      <dgm:prSet/>
      <dgm:spPr/>
      <dgm:t>
        <a:bodyPr/>
        <a:lstStyle/>
        <a:p>
          <a:endParaRPr lang="en-GB"/>
        </a:p>
      </dgm:t>
    </dgm:pt>
    <dgm:pt modelId="{DFFE3960-24F0-4A14-8B94-BE4AE974FD7D}">
      <dgm:prSet/>
      <dgm:spPr/>
      <dgm:t>
        <a:bodyPr/>
        <a:lstStyle/>
        <a:p>
          <a:r>
            <a:rPr lang="en-US" dirty="0"/>
            <a:t>Also confirmed previous anecdotal records of Large Heath being more widely distributed on Cors Caron than previous monitoring had reflected </a:t>
          </a:r>
          <a:r>
            <a:rPr lang="en-US" b="1" dirty="0">
              <a:solidFill>
                <a:srgbClr val="002060"/>
              </a:solidFill>
            </a:rPr>
            <a:t>but no conclusions can be drawn about changes in range due to the geographic limitations of 1987-2001 monitoring.</a:t>
          </a:r>
        </a:p>
      </dgm:t>
    </dgm:pt>
    <dgm:pt modelId="{0920A291-D807-47CC-9A8C-05AD2E9EC387}" type="parTrans" cxnId="{8BFF85E7-2D77-41FB-8BA4-C586E0E73A3C}">
      <dgm:prSet/>
      <dgm:spPr/>
      <dgm:t>
        <a:bodyPr/>
        <a:lstStyle/>
        <a:p>
          <a:endParaRPr lang="en-GB"/>
        </a:p>
      </dgm:t>
    </dgm:pt>
    <dgm:pt modelId="{92C53D61-ECBC-4510-B030-655389546509}" type="sibTrans" cxnId="{8BFF85E7-2D77-41FB-8BA4-C586E0E73A3C}">
      <dgm:prSet/>
      <dgm:spPr/>
      <dgm:t>
        <a:bodyPr/>
        <a:lstStyle/>
        <a:p>
          <a:endParaRPr lang="en-GB"/>
        </a:p>
      </dgm:t>
    </dgm:pt>
    <dgm:pt modelId="{B1959E2C-66FA-4E3C-8BB7-37FEC364E74A}">
      <dgm:prSet/>
      <dgm:spPr/>
      <dgm:t>
        <a:bodyPr/>
        <a:lstStyle/>
        <a:p>
          <a:r>
            <a:rPr lang="en-US" b="1" dirty="0">
              <a:solidFill>
                <a:srgbClr val="002060"/>
              </a:solidFill>
            </a:rPr>
            <a:t>However, no further habitat assessments using this methodology carried out until 2024 resulting in paucity of data.</a:t>
          </a:r>
        </a:p>
      </dgm:t>
    </dgm:pt>
    <dgm:pt modelId="{BB85EACD-8446-4427-8048-6057CA83863B}" type="parTrans" cxnId="{ECFF3E97-D0C0-4AFE-9B60-0670F2161F74}">
      <dgm:prSet/>
      <dgm:spPr/>
      <dgm:t>
        <a:bodyPr/>
        <a:lstStyle/>
        <a:p>
          <a:endParaRPr lang="en-GB"/>
        </a:p>
      </dgm:t>
    </dgm:pt>
    <dgm:pt modelId="{06A6D5D2-AAB9-42A4-B4FB-1CF860B46104}" type="sibTrans" cxnId="{ECFF3E97-D0C0-4AFE-9B60-0670F2161F74}">
      <dgm:prSet/>
      <dgm:spPr/>
      <dgm:t>
        <a:bodyPr/>
        <a:lstStyle/>
        <a:p>
          <a:endParaRPr lang="en-GB"/>
        </a:p>
      </dgm:t>
    </dgm:pt>
    <dgm:pt modelId="{58C0D23E-CF5A-43B8-88B9-6BA1299B0745}" type="pres">
      <dgm:prSet presAssocID="{42675C11-724A-4267-B258-E4285743CEE3}" presName="Name0" presStyleCnt="0">
        <dgm:presLayoutVars>
          <dgm:dir/>
          <dgm:animLvl val="lvl"/>
          <dgm:resizeHandles val="exact"/>
        </dgm:presLayoutVars>
      </dgm:prSet>
      <dgm:spPr/>
    </dgm:pt>
    <dgm:pt modelId="{32A8BF99-238D-4E09-988D-07A50C67C371}" type="pres">
      <dgm:prSet presAssocID="{6B28DD2A-C1B3-44F4-90A9-A89F461C31F8}" presName="linNode" presStyleCnt="0"/>
      <dgm:spPr/>
    </dgm:pt>
    <dgm:pt modelId="{1900E3AC-A622-4433-82EA-AD48795DAFAB}" type="pres">
      <dgm:prSet presAssocID="{6B28DD2A-C1B3-44F4-90A9-A89F461C31F8}" presName="parentText" presStyleLbl="node1" presStyleIdx="0" presStyleCnt="2">
        <dgm:presLayoutVars>
          <dgm:chMax val="1"/>
          <dgm:bulletEnabled val="1"/>
        </dgm:presLayoutVars>
      </dgm:prSet>
      <dgm:spPr/>
    </dgm:pt>
    <dgm:pt modelId="{BD1DCA50-5D00-4314-AC08-43C8B62EB6A5}" type="pres">
      <dgm:prSet presAssocID="{6B28DD2A-C1B3-44F4-90A9-A89F461C31F8}" presName="descendantText" presStyleLbl="alignAccFollowNode1" presStyleIdx="0" presStyleCnt="2" custLinFactNeighborX="513" custLinFactNeighborY="-205">
        <dgm:presLayoutVars>
          <dgm:bulletEnabled val="1"/>
        </dgm:presLayoutVars>
      </dgm:prSet>
      <dgm:spPr/>
    </dgm:pt>
    <dgm:pt modelId="{B34CDEBC-E5B6-4309-917A-CB48D989749C}" type="pres">
      <dgm:prSet presAssocID="{7C94FAE8-0328-462E-B9FE-32655E585985}" presName="sp" presStyleCnt="0"/>
      <dgm:spPr/>
    </dgm:pt>
    <dgm:pt modelId="{3A1DD0FA-2727-47D6-9ADC-6FD75A3B0A5D}" type="pres">
      <dgm:prSet presAssocID="{5A156CE1-D5DB-447D-ADC8-809075BCEB71}" presName="linNode" presStyleCnt="0"/>
      <dgm:spPr/>
    </dgm:pt>
    <dgm:pt modelId="{6775FCE5-E9D0-4005-923A-4DFDCCA0FD48}" type="pres">
      <dgm:prSet presAssocID="{5A156CE1-D5DB-447D-ADC8-809075BCEB71}" presName="parentText" presStyleLbl="node1" presStyleIdx="1" presStyleCnt="2">
        <dgm:presLayoutVars>
          <dgm:chMax val="1"/>
          <dgm:bulletEnabled val="1"/>
        </dgm:presLayoutVars>
      </dgm:prSet>
      <dgm:spPr/>
    </dgm:pt>
    <dgm:pt modelId="{32DBF7A6-07A4-4496-A53F-4069A8E985B8}" type="pres">
      <dgm:prSet presAssocID="{5A156CE1-D5DB-447D-ADC8-809075BCEB71}" presName="descendantText" presStyleLbl="alignAccFollowNode1" presStyleIdx="1" presStyleCnt="2">
        <dgm:presLayoutVars>
          <dgm:bulletEnabled val="1"/>
        </dgm:presLayoutVars>
      </dgm:prSet>
      <dgm:spPr/>
    </dgm:pt>
  </dgm:ptLst>
  <dgm:cxnLst>
    <dgm:cxn modelId="{2017DB19-007B-4363-A9F6-72928BE14E30}" type="presOf" srcId="{DFE45527-31C4-4A5F-AA67-BA7BC7E1ECC8}" destId="{32DBF7A6-07A4-4496-A53F-4069A8E985B8}" srcOrd="0" destOrd="1" presId="urn:microsoft.com/office/officeart/2005/8/layout/vList5"/>
    <dgm:cxn modelId="{8606E326-EFEB-4644-8BCA-B94123B61796}" srcId="{6B28DD2A-C1B3-44F4-90A9-A89F461C31F8}" destId="{14F6060A-2D73-4F74-B12F-73676E8E10DE}" srcOrd="2" destOrd="0" parTransId="{DFF6816B-C98D-443E-9FA9-B8D28EA93D8A}" sibTransId="{6C1268E2-AE33-40C9-8DCF-151DF3B6BBC1}"/>
    <dgm:cxn modelId="{D0C8AE27-BFC2-43A3-A433-8C9BAA13FE58}" type="presOf" srcId="{AEFAB933-42A6-411D-B9E5-E158B11F8B38}" destId="{32DBF7A6-07A4-4496-A53F-4069A8E985B8}" srcOrd="0" destOrd="0" presId="urn:microsoft.com/office/officeart/2005/8/layout/vList5"/>
    <dgm:cxn modelId="{D80ECE28-4C25-49E0-9015-6D376E732361}" type="presOf" srcId="{DFFE3960-24F0-4A14-8B94-BE4AE974FD7D}" destId="{32DBF7A6-07A4-4496-A53F-4069A8E985B8}" srcOrd="0" destOrd="3" presId="urn:microsoft.com/office/officeart/2005/8/layout/vList5"/>
    <dgm:cxn modelId="{4BF8392C-833B-45C7-9C72-EF5847B3D10F}" type="presOf" srcId="{AD321708-C02C-494D-9A03-1C1CBB8B47FD}" destId="{BD1DCA50-5D00-4314-AC08-43C8B62EB6A5}" srcOrd="0" destOrd="3" presId="urn:microsoft.com/office/officeart/2005/8/layout/vList5"/>
    <dgm:cxn modelId="{28C16031-585C-448B-9C08-51F9BC52564E}" type="presOf" srcId="{5A156CE1-D5DB-447D-ADC8-809075BCEB71}" destId="{6775FCE5-E9D0-4005-923A-4DFDCCA0FD48}" srcOrd="0" destOrd="0" presId="urn:microsoft.com/office/officeart/2005/8/layout/vList5"/>
    <dgm:cxn modelId="{3C3D045C-83BD-4267-9043-02A1C3180736}" srcId="{5A156CE1-D5DB-447D-ADC8-809075BCEB71}" destId="{AEFAB933-42A6-411D-B9E5-E158B11F8B38}" srcOrd="0" destOrd="0" parTransId="{FC06FB16-7A27-418A-8DC6-F7698291745F}" sibTransId="{487C4BB0-CE0E-419F-B3F2-9327DE024C7B}"/>
    <dgm:cxn modelId="{C6373066-1649-4F43-A28C-ED85B91B9571}" srcId="{5A156CE1-D5DB-447D-ADC8-809075BCEB71}" destId="{DFE45527-31C4-4A5F-AA67-BA7BC7E1ECC8}" srcOrd="1" destOrd="0" parTransId="{2A37D92D-6352-4A5C-AEEB-9D1729114885}" sibTransId="{3C6DC01C-0DD2-474E-800F-DF61BFEC8398}"/>
    <dgm:cxn modelId="{53570D4C-511B-4629-B41D-CA2FF1C98D0E}" srcId="{5A156CE1-D5DB-447D-ADC8-809075BCEB71}" destId="{3ECE7F69-BF2B-4ED3-BC2D-1805C22C9937}" srcOrd="2" destOrd="0" parTransId="{7F50E7A1-F382-433A-9FC8-89762F10DA29}" sibTransId="{7FF51E6D-EE62-46B3-98EA-8A2628F56E25}"/>
    <dgm:cxn modelId="{314E626F-C618-4FDD-A678-B0A5C5EF23AE}" type="presOf" srcId="{3ECE7F69-BF2B-4ED3-BC2D-1805C22C9937}" destId="{32DBF7A6-07A4-4496-A53F-4069A8E985B8}" srcOrd="0" destOrd="2" presId="urn:microsoft.com/office/officeart/2005/8/layout/vList5"/>
    <dgm:cxn modelId="{AD712C8C-AD56-4D6E-9D2D-4C1AC1C961A2}" srcId="{6B28DD2A-C1B3-44F4-90A9-A89F461C31F8}" destId="{67044B95-F78A-4274-A337-4340D5E4B24D}" srcOrd="0" destOrd="0" parTransId="{9DF58868-3777-4D1C-9778-A71EE4974833}" sibTransId="{F4F2A0D2-F88C-4884-A856-779D77E0F99A}"/>
    <dgm:cxn modelId="{ECFF3E97-D0C0-4AFE-9B60-0670F2161F74}" srcId="{6B28DD2A-C1B3-44F4-90A9-A89F461C31F8}" destId="{B1959E2C-66FA-4E3C-8BB7-37FEC364E74A}" srcOrd="5" destOrd="0" parTransId="{BB85EACD-8446-4427-8048-6057CA83863B}" sibTransId="{06A6D5D2-AAB9-42A4-B4FB-1CF860B46104}"/>
    <dgm:cxn modelId="{6DBE9E9C-E8F9-42A5-8F00-7AFD096F00A1}" srcId="{42675C11-724A-4267-B258-E4285743CEE3}" destId="{5A156CE1-D5DB-447D-ADC8-809075BCEB71}" srcOrd="1" destOrd="0" parTransId="{E7CCBCD6-AFF0-4732-9AD5-221AA2C5248E}" sibTransId="{98F43EA3-7711-4BAE-AD48-75452BFCDE50}"/>
    <dgm:cxn modelId="{8C56EA9C-4509-4679-93F4-483CE738B0F3}" type="presOf" srcId="{DAF72C7A-5AF9-4D15-878F-5DBCC22FFF01}" destId="{BD1DCA50-5D00-4314-AC08-43C8B62EB6A5}" srcOrd="0" destOrd="4" presId="urn:microsoft.com/office/officeart/2005/8/layout/vList5"/>
    <dgm:cxn modelId="{58DC26B2-1283-4CCD-8D7F-0DF4921262B8}" srcId="{6B28DD2A-C1B3-44F4-90A9-A89F461C31F8}" destId="{9D0793BC-E0AD-4987-9C33-EB05C62AB0FC}" srcOrd="1" destOrd="0" parTransId="{B8E2B7B7-DFAA-4DC4-A66E-3F441198325C}" sibTransId="{833FEC41-8121-4840-9FE6-26916E4D204F}"/>
    <dgm:cxn modelId="{55DE16C3-8934-40FD-B22F-2F10D044B1EC}" srcId="{6B28DD2A-C1B3-44F4-90A9-A89F461C31F8}" destId="{DAF72C7A-5AF9-4D15-878F-5DBCC22FFF01}" srcOrd="4" destOrd="0" parTransId="{3038320D-760B-481E-90F7-80C12DDD34E4}" sibTransId="{E0B4AFD4-2FEB-4FC6-B21B-A871FB36EACB}"/>
    <dgm:cxn modelId="{668401C5-0C2D-40DF-B65D-6F234E5D9C8C}" type="presOf" srcId="{67044B95-F78A-4274-A337-4340D5E4B24D}" destId="{BD1DCA50-5D00-4314-AC08-43C8B62EB6A5}" srcOrd="0" destOrd="0" presId="urn:microsoft.com/office/officeart/2005/8/layout/vList5"/>
    <dgm:cxn modelId="{D48E14CE-ED98-452F-AFA4-12D460A30E7E}" srcId="{6B28DD2A-C1B3-44F4-90A9-A89F461C31F8}" destId="{AD321708-C02C-494D-9A03-1C1CBB8B47FD}" srcOrd="3" destOrd="0" parTransId="{6DE35342-3D55-4038-BA37-D5E9E3559C9B}" sibTransId="{F2650AEC-8FC8-4241-A251-9B6D3EA217B3}"/>
    <dgm:cxn modelId="{B22DBCD8-ACDE-4D19-8F12-438A77D73328}" type="presOf" srcId="{B1959E2C-66FA-4E3C-8BB7-37FEC364E74A}" destId="{BD1DCA50-5D00-4314-AC08-43C8B62EB6A5}" srcOrd="0" destOrd="5" presId="urn:microsoft.com/office/officeart/2005/8/layout/vList5"/>
    <dgm:cxn modelId="{8BFF85E7-2D77-41FB-8BA4-C586E0E73A3C}" srcId="{5A156CE1-D5DB-447D-ADC8-809075BCEB71}" destId="{DFFE3960-24F0-4A14-8B94-BE4AE974FD7D}" srcOrd="3" destOrd="0" parTransId="{0920A291-D807-47CC-9A8C-05AD2E9EC387}" sibTransId="{92C53D61-ECBC-4510-B030-655389546509}"/>
    <dgm:cxn modelId="{C1AD58E9-8950-451F-ACC5-62E8F5EF3AC4}" type="presOf" srcId="{6B28DD2A-C1B3-44F4-90A9-A89F461C31F8}" destId="{1900E3AC-A622-4433-82EA-AD48795DAFAB}" srcOrd="0" destOrd="0" presId="urn:microsoft.com/office/officeart/2005/8/layout/vList5"/>
    <dgm:cxn modelId="{B018A5EC-2073-43E2-99EA-CE39E3A1925B}" type="presOf" srcId="{9D0793BC-E0AD-4987-9C33-EB05C62AB0FC}" destId="{BD1DCA50-5D00-4314-AC08-43C8B62EB6A5}" srcOrd="0" destOrd="1" presId="urn:microsoft.com/office/officeart/2005/8/layout/vList5"/>
    <dgm:cxn modelId="{D52A87F0-D19E-4EA5-8C45-1843D2D4E77C}" srcId="{42675C11-724A-4267-B258-E4285743CEE3}" destId="{6B28DD2A-C1B3-44F4-90A9-A89F461C31F8}" srcOrd="0" destOrd="0" parTransId="{8938DDB6-D499-4D99-B03F-7C5C1243454C}" sibTransId="{7C94FAE8-0328-462E-B9FE-32655E585985}"/>
    <dgm:cxn modelId="{DF3F94F9-3F7A-470F-BFF7-DFC51484FFF2}" type="presOf" srcId="{14F6060A-2D73-4F74-B12F-73676E8E10DE}" destId="{BD1DCA50-5D00-4314-AC08-43C8B62EB6A5}" srcOrd="0" destOrd="2" presId="urn:microsoft.com/office/officeart/2005/8/layout/vList5"/>
    <dgm:cxn modelId="{85179EFF-3C09-43FD-8550-5C8331A21C6E}" type="presOf" srcId="{42675C11-724A-4267-B258-E4285743CEE3}" destId="{58C0D23E-CF5A-43B8-88B9-6BA1299B0745}" srcOrd="0" destOrd="0" presId="urn:microsoft.com/office/officeart/2005/8/layout/vList5"/>
    <dgm:cxn modelId="{D982C78E-7526-42EC-A653-E0511D63F823}" type="presParOf" srcId="{58C0D23E-CF5A-43B8-88B9-6BA1299B0745}" destId="{32A8BF99-238D-4E09-988D-07A50C67C371}" srcOrd="0" destOrd="0" presId="urn:microsoft.com/office/officeart/2005/8/layout/vList5"/>
    <dgm:cxn modelId="{7931CEEA-461C-4CB4-AB71-D5968DC5B677}" type="presParOf" srcId="{32A8BF99-238D-4E09-988D-07A50C67C371}" destId="{1900E3AC-A622-4433-82EA-AD48795DAFAB}" srcOrd="0" destOrd="0" presId="urn:microsoft.com/office/officeart/2005/8/layout/vList5"/>
    <dgm:cxn modelId="{9FBFB7BA-18EB-4FF4-ACFF-269E6E517560}" type="presParOf" srcId="{32A8BF99-238D-4E09-988D-07A50C67C371}" destId="{BD1DCA50-5D00-4314-AC08-43C8B62EB6A5}" srcOrd="1" destOrd="0" presId="urn:microsoft.com/office/officeart/2005/8/layout/vList5"/>
    <dgm:cxn modelId="{FA04C1B7-F741-4808-820E-4C243A044977}" type="presParOf" srcId="{58C0D23E-CF5A-43B8-88B9-6BA1299B0745}" destId="{B34CDEBC-E5B6-4309-917A-CB48D989749C}" srcOrd="1" destOrd="0" presId="urn:microsoft.com/office/officeart/2005/8/layout/vList5"/>
    <dgm:cxn modelId="{C5FB3CE5-855E-44C3-A10E-E57C6BD93278}" type="presParOf" srcId="{58C0D23E-CF5A-43B8-88B9-6BA1299B0745}" destId="{3A1DD0FA-2727-47D6-9ADC-6FD75A3B0A5D}" srcOrd="2" destOrd="0" presId="urn:microsoft.com/office/officeart/2005/8/layout/vList5"/>
    <dgm:cxn modelId="{B1977B1A-3CC1-41DB-9360-06DE336FF270}" type="presParOf" srcId="{3A1DD0FA-2727-47D6-9ADC-6FD75A3B0A5D}" destId="{6775FCE5-E9D0-4005-923A-4DFDCCA0FD48}" srcOrd="0" destOrd="0" presId="urn:microsoft.com/office/officeart/2005/8/layout/vList5"/>
    <dgm:cxn modelId="{3A9976FC-B30D-424E-9904-2253C8E10787}" type="presParOf" srcId="{3A1DD0FA-2727-47D6-9ADC-6FD75A3B0A5D}" destId="{32DBF7A6-07A4-4496-A53F-4069A8E985B8}" srcOrd="1" destOrd="0" presId="urn:microsoft.com/office/officeart/2005/8/layout/vList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0AA5F33-F539-416B-B667-A6FC6CABD2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7CB9E96-F4D3-4237-8B2F-AAB08A876AA6}">
      <dgm:prSet/>
      <dgm:spPr/>
      <dgm:t>
        <a:bodyPr/>
        <a:lstStyle/>
        <a:p>
          <a:pPr>
            <a:lnSpc>
              <a:spcPct val="100000"/>
            </a:lnSpc>
            <a:defRPr cap="all"/>
          </a:pPr>
          <a:r>
            <a:rPr lang="en-GB" b="1" dirty="0">
              <a:solidFill>
                <a:schemeClr val="tx1"/>
              </a:solidFill>
            </a:rPr>
            <a:t>1</a:t>
          </a:r>
          <a:r>
            <a:rPr lang="en-GB" dirty="0">
              <a:solidFill>
                <a:schemeClr val="tx1"/>
              </a:solidFill>
            </a:rPr>
            <a:t>)</a:t>
          </a:r>
          <a:r>
            <a:rPr lang="en-GB" b="1" dirty="0">
              <a:solidFill>
                <a:schemeClr val="tx1"/>
              </a:solidFill>
            </a:rPr>
            <a:t>Use current literature to evaluate understanding of the use of CT as a specialist indicator species to evaluate FC of restored /existing peatbog conditions. from annual adult index data and habitat quality% surveys.</a:t>
          </a:r>
          <a:endParaRPr lang="en-US" b="1" dirty="0">
            <a:solidFill>
              <a:schemeClr val="tx1"/>
            </a:solidFill>
          </a:endParaRPr>
        </a:p>
      </dgm:t>
    </dgm:pt>
    <dgm:pt modelId="{39186E90-117E-49F0-91DF-B50922963CBC}" type="parTrans" cxnId="{220B9D1C-EE87-498F-9FE0-24AA82449E22}">
      <dgm:prSet/>
      <dgm:spPr/>
      <dgm:t>
        <a:bodyPr/>
        <a:lstStyle/>
        <a:p>
          <a:endParaRPr lang="en-US"/>
        </a:p>
      </dgm:t>
    </dgm:pt>
    <dgm:pt modelId="{5DFAE3BA-6959-43E4-B4F0-2C93049BF084}" type="sibTrans" cxnId="{220B9D1C-EE87-498F-9FE0-24AA82449E22}">
      <dgm:prSet phldrT="1"/>
      <dgm:spPr/>
      <dgm:t>
        <a:bodyPr/>
        <a:lstStyle/>
        <a:p>
          <a:endParaRPr lang="en-US"/>
        </a:p>
      </dgm:t>
    </dgm:pt>
    <dgm:pt modelId="{1DCE1578-D5E3-4ED2-968F-A5A3C956A944}">
      <dgm:prSet/>
      <dgm:spPr/>
      <dgm:t>
        <a:bodyPr/>
        <a:lstStyle/>
        <a:p>
          <a:pPr>
            <a:lnSpc>
              <a:spcPct val="100000"/>
            </a:lnSpc>
            <a:defRPr cap="all"/>
          </a:pPr>
          <a:r>
            <a:rPr lang="en-GB" b="1" dirty="0"/>
            <a:t>2) Repeat existing transect methodologies as described in (Boyce, 2008 /Polkey, 2018) to collate 2024 adult CT numbers and correlate with existing survey data collated previously at CCNNR</a:t>
          </a:r>
          <a:endParaRPr lang="en-US" b="1" dirty="0"/>
        </a:p>
      </dgm:t>
    </dgm:pt>
    <dgm:pt modelId="{C8D5D9A6-7713-44BD-B7A9-56471C089E3B}" type="parTrans" cxnId="{C8EDFC3A-AC69-4F60-AE0B-105F3E100F14}">
      <dgm:prSet/>
      <dgm:spPr/>
      <dgm:t>
        <a:bodyPr/>
        <a:lstStyle/>
        <a:p>
          <a:endParaRPr lang="en-US"/>
        </a:p>
      </dgm:t>
    </dgm:pt>
    <dgm:pt modelId="{47FFFBDA-C43B-4391-BF90-2EF0340367C6}" type="sibTrans" cxnId="{C8EDFC3A-AC69-4F60-AE0B-105F3E100F14}">
      <dgm:prSet phldrT="2"/>
      <dgm:spPr/>
      <dgm:t>
        <a:bodyPr/>
        <a:lstStyle/>
        <a:p>
          <a:endParaRPr lang="en-US"/>
        </a:p>
      </dgm:t>
    </dgm:pt>
    <dgm:pt modelId="{27BB2D84-86B6-4531-89DF-5D9F48E1CA37}">
      <dgm:prSet/>
      <dgm:spPr/>
      <dgm:t>
        <a:bodyPr/>
        <a:lstStyle/>
        <a:p>
          <a:pPr>
            <a:lnSpc>
              <a:spcPct val="100000"/>
            </a:lnSpc>
            <a:defRPr cap="all"/>
          </a:pPr>
          <a:r>
            <a:rPr lang="en-GB" b="1" dirty="0"/>
            <a:t>4) Using Boyce  transect methodologies to score Habitat quality habitat % figures for CT larval food and shelter source Eriophorum vaginatum (Hares- tail Cotton grass) and Molina caerulea Purple Moor Grass (PMG)</a:t>
          </a:r>
          <a:endParaRPr lang="en-US" b="1" dirty="0"/>
        </a:p>
      </dgm:t>
    </dgm:pt>
    <dgm:pt modelId="{988911B6-0DCC-404C-BCB5-5E2BCDE59D53}" type="parTrans" cxnId="{3FC5A439-0434-4A1B-8E82-6787FDC73C5F}">
      <dgm:prSet/>
      <dgm:spPr/>
      <dgm:t>
        <a:bodyPr/>
        <a:lstStyle/>
        <a:p>
          <a:endParaRPr lang="en-US"/>
        </a:p>
      </dgm:t>
    </dgm:pt>
    <dgm:pt modelId="{25220588-EA1A-46BE-A761-B9CD36D03314}" type="sibTrans" cxnId="{3FC5A439-0434-4A1B-8E82-6787FDC73C5F}">
      <dgm:prSet phldrT="4"/>
      <dgm:spPr/>
      <dgm:t>
        <a:bodyPr/>
        <a:lstStyle/>
        <a:p>
          <a:endParaRPr lang="en-US"/>
        </a:p>
      </dgm:t>
    </dgm:pt>
    <dgm:pt modelId="{126DDF52-9CA3-4D08-847A-6AD4C5492424}">
      <dgm:prSet/>
      <dgm:spPr/>
      <dgm:t>
        <a:bodyPr/>
        <a:lstStyle/>
        <a:p>
          <a:pPr>
            <a:lnSpc>
              <a:spcPct val="100000"/>
            </a:lnSpc>
            <a:defRPr cap="all"/>
          </a:pPr>
          <a:r>
            <a:rPr lang="en-GB" dirty="0"/>
            <a:t>5</a:t>
          </a:r>
          <a:r>
            <a:rPr lang="en-GB" b="1" dirty="0"/>
            <a:t>) Evaluate premise of using quality habitat % data to establish new baseline for future monitoring( via correlation with adult count data)</a:t>
          </a:r>
          <a:endParaRPr lang="en-US" b="1" dirty="0"/>
        </a:p>
      </dgm:t>
    </dgm:pt>
    <dgm:pt modelId="{83AB3DCC-2305-48E5-876A-8271EB7B5408}" type="parTrans" cxnId="{45E9AABE-B1D2-4340-B34E-18E784E2E8CC}">
      <dgm:prSet/>
      <dgm:spPr/>
      <dgm:t>
        <a:bodyPr/>
        <a:lstStyle/>
        <a:p>
          <a:endParaRPr lang="en-US"/>
        </a:p>
      </dgm:t>
    </dgm:pt>
    <dgm:pt modelId="{71BEBF7F-BD54-4BAE-9F2F-AAE35F3B8A9A}" type="sibTrans" cxnId="{45E9AABE-B1D2-4340-B34E-18E784E2E8CC}">
      <dgm:prSet phldrT="5"/>
      <dgm:spPr/>
      <dgm:t>
        <a:bodyPr/>
        <a:lstStyle/>
        <a:p>
          <a:endParaRPr lang="en-US"/>
        </a:p>
      </dgm:t>
    </dgm:pt>
    <dgm:pt modelId="{F33E2395-E3FA-4E5F-A623-D997C551450E}">
      <dgm:prSet/>
      <dgm:spPr/>
      <dgm:t>
        <a:bodyPr/>
        <a:lstStyle/>
        <a:p>
          <a:pPr>
            <a:lnSpc>
              <a:spcPct val="100000"/>
            </a:lnSpc>
            <a:defRPr cap="all"/>
          </a:pPr>
          <a:r>
            <a:rPr lang="en-GB" b="1" dirty="0"/>
            <a:t>3) Utilising Polkey’s transects from the 2017 data to count adult numbers for CT for the 2024 flight seasons &amp; obtain AES. </a:t>
          </a:r>
          <a:endParaRPr lang="en-US" b="1" dirty="0"/>
        </a:p>
      </dgm:t>
    </dgm:pt>
    <dgm:pt modelId="{8EAE370B-ADCB-4C48-93CD-9899B01C6FEE}" type="parTrans" cxnId="{8447313F-6065-4E30-97D1-A0AAF294567E}">
      <dgm:prSet/>
      <dgm:spPr/>
      <dgm:t>
        <a:bodyPr/>
        <a:lstStyle/>
        <a:p>
          <a:endParaRPr lang="en-GB"/>
        </a:p>
      </dgm:t>
    </dgm:pt>
    <dgm:pt modelId="{2AF2C90E-BA53-48BF-9CBA-A9F8F3AF45EC}" type="sibTrans" cxnId="{8447313F-6065-4E30-97D1-A0AAF294567E}">
      <dgm:prSet phldrT="3"/>
      <dgm:spPr/>
      <dgm:t>
        <a:bodyPr/>
        <a:lstStyle/>
        <a:p>
          <a:endParaRPr lang="en-GB"/>
        </a:p>
      </dgm:t>
    </dgm:pt>
    <dgm:pt modelId="{0525A5FC-4FA9-4621-8486-AACC558EDD93}">
      <dgm:prSet/>
      <dgm:spPr/>
      <dgm:t>
        <a:bodyPr/>
        <a:lstStyle/>
        <a:p>
          <a:pPr>
            <a:lnSpc>
              <a:spcPct val="100000"/>
            </a:lnSpc>
            <a:defRPr cap="all"/>
          </a:pPr>
          <a:r>
            <a:rPr lang="en-GB" b="1" dirty="0"/>
            <a:t>6) Assess suitability of  both methods to be utilised in conjunction with Citizen Science approaches with a view to facilitating ability to gather larger data sets in the future.</a:t>
          </a:r>
          <a:endParaRPr lang="en-US" b="1" dirty="0"/>
        </a:p>
      </dgm:t>
    </dgm:pt>
    <dgm:pt modelId="{AB90EE61-9732-48AE-BE0B-803730C7D33A}" type="parTrans" cxnId="{5DDC6BB3-3D78-4E5D-963F-02488408B618}">
      <dgm:prSet/>
      <dgm:spPr/>
      <dgm:t>
        <a:bodyPr/>
        <a:lstStyle/>
        <a:p>
          <a:endParaRPr lang="en-GB"/>
        </a:p>
      </dgm:t>
    </dgm:pt>
    <dgm:pt modelId="{491C63CD-ECE7-4D4D-8F76-44276C95E951}" type="sibTrans" cxnId="{5DDC6BB3-3D78-4E5D-963F-02488408B618}">
      <dgm:prSet phldrT="6"/>
      <dgm:spPr/>
      <dgm:t>
        <a:bodyPr/>
        <a:lstStyle/>
        <a:p>
          <a:endParaRPr lang="en-GB"/>
        </a:p>
      </dgm:t>
    </dgm:pt>
    <dgm:pt modelId="{34474B88-0DCE-4DA4-82BF-92FF2777CA0D}">
      <dgm:prSet/>
      <dgm:spPr/>
      <dgm:t>
        <a:bodyPr/>
        <a:lstStyle/>
        <a:p>
          <a:pPr>
            <a:lnSpc>
              <a:spcPct val="100000"/>
            </a:lnSpc>
            <a:defRPr cap="all"/>
          </a:pPr>
          <a:r>
            <a:rPr lang="en-GB" b="1" dirty="0"/>
            <a:t>7 )utilise data  from 2024 baselines   &amp; method assessments  to evaluate  success of present and past ecological restoration measures to date  &amp; potentially  form  basis of new methodology</a:t>
          </a:r>
          <a:endParaRPr lang="en-US" b="1" dirty="0"/>
        </a:p>
      </dgm:t>
    </dgm:pt>
    <dgm:pt modelId="{82211D38-145C-4746-A751-4DC5C8087270}" type="parTrans" cxnId="{E0995A37-1245-440B-8118-277E57F632BE}">
      <dgm:prSet/>
      <dgm:spPr/>
      <dgm:t>
        <a:bodyPr/>
        <a:lstStyle/>
        <a:p>
          <a:endParaRPr lang="en-GB"/>
        </a:p>
      </dgm:t>
    </dgm:pt>
    <dgm:pt modelId="{EF20C562-1A26-4A61-8973-CB50D3459034}" type="sibTrans" cxnId="{E0995A37-1245-440B-8118-277E57F632BE}">
      <dgm:prSet/>
      <dgm:spPr/>
      <dgm:t>
        <a:bodyPr/>
        <a:lstStyle/>
        <a:p>
          <a:endParaRPr lang="en-GB"/>
        </a:p>
      </dgm:t>
    </dgm:pt>
    <dgm:pt modelId="{B32DC372-3E1F-42F3-AD5E-53488B659476}" type="pres">
      <dgm:prSet presAssocID="{90AA5F33-F539-416B-B667-A6FC6CABD22B}" presName="root" presStyleCnt="0">
        <dgm:presLayoutVars>
          <dgm:dir/>
          <dgm:resizeHandles val="exact"/>
        </dgm:presLayoutVars>
      </dgm:prSet>
      <dgm:spPr/>
    </dgm:pt>
    <dgm:pt modelId="{99EBCC2D-9061-4EC5-82D4-3A6240C11D3F}" type="pres">
      <dgm:prSet presAssocID="{D7CB9E96-F4D3-4237-8B2F-AAB08A876AA6}" presName="compNode" presStyleCnt="0"/>
      <dgm:spPr/>
    </dgm:pt>
    <dgm:pt modelId="{B65D7731-FBE5-483D-818B-B0A75A55663B}" type="pres">
      <dgm:prSet presAssocID="{D7CB9E96-F4D3-4237-8B2F-AAB08A876AA6}" presName="iconBgRect" presStyleLbl="bgShp" presStyleIdx="0" presStyleCnt="7"/>
      <dgm:spPr>
        <a:prstGeom prst="round2DiagRect">
          <a:avLst>
            <a:gd name="adj1" fmla="val 29727"/>
            <a:gd name="adj2" fmla="val 0"/>
          </a:avLst>
        </a:prstGeom>
      </dgm:spPr>
    </dgm:pt>
    <dgm:pt modelId="{10533592-C317-4E5E-80A6-A685F8713A82}" type="pres">
      <dgm:prSet presAssocID="{D7CB9E96-F4D3-4237-8B2F-AAB08A876AA6}"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391EA6DF-ABBF-4697-A412-36BF33C52E09}" type="pres">
      <dgm:prSet presAssocID="{D7CB9E96-F4D3-4237-8B2F-AAB08A876AA6}" presName="spaceRect" presStyleCnt="0"/>
      <dgm:spPr/>
    </dgm:pt>
    <dgm:pt modelId="{8D152E21-874E-4439-BEAA-50342F0A6C96}" type="pres">
      <dgm:prSet presAssocID="{D7CB9E96-F4D3-4237-8B2F-AAB08A876AA6}" presName="textRect" presStyleLbl="revTx" presStyleIdx="0" presStyleCnt="7">
        <dgm:presLayoutVars>
          <dgm:chMax val="1"/>
          <dgm:chPref val="1"/>
        </dgm:presLayoutVars>
      </dgm:prSet>
      <dgm:spPr/>
    </dgm:pt>
    <dgm:pt modelId="{42325B8E-5EC9-4392-9119-3F089146123C}" type="pres">
      <dgm:prSet presAssocID="{5DFAE3BA-6959-43E4-B4F0-2C93049BF084}" presName="sibTrans" presStyleCnt="0"/>
      <dgm:spPr/>
    </dgm:pt>
    <dgm:pt modelId="{52FB4244-DBE6-4FF5-B861-E65602A63C61}" type="pres">
      <dgm:prSet presAssocID="{1DCE1578-D5E3-4ED2-968F-A5A3C956A944}" presName="compNode" presStyleCnt="0"/>
      <dgm:spPr/>
    </dgm:pt>
    <dgm:pt modelId="{30128D34-D444-4A63-BAF1-1D879767426A}" type="pres">
      <dgm:prSet presAssocID="{1DCE1578-D5E3-4ED2-968F-A5A3C956A944}" presName="iconBgRect" presStyleLbl="bgShp" presStyleIdx="1" presStyleCnt="7"/>
      <dgm:spPr>
        <a:prstGeom prst="round2DiagRect">
          <a:avLst>
            <a:gd name="adj1" fmla="val 29727"/>
            <a:gd name="adj2" fmla="val 0"/>
          </a:avLst>
        </a:prstGeom>
      </dgm:spPr>
    </dgm:pt>
    <dgm:pt modelId="{FF6F497F-4989-4D04-B77E-65304DE5DED9}" type="pres">
      <dgm:prSet presAssocID="{1DCE1578-D5E3-4ED2-968F-A5A3C956A944}"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622715F7-12BB-4C66-8303-2126BE0DBD02}" type="pres">
      <dgm:prSet presAssocID="{1DCE1578-D5E3-4ED2-968F-A5A3C956A944}" presName="spaceRect" presStyleCnt="0"/>
      <dgm:spPr/>
    </dgm:pt>
    <dgm:pt modelId="{19882EB9-6AC1-4AD2-B10E-1D538D57BE81}" type="pres">
      <dgm:prSet presAssocID="{1DCE1578-D5E3-4ED2-968F-A5A3C956A944}" presName="textRect" presStyleLbl="revTx" presStyleIdx="1" presStyleCnt="7">
        <dgm:presLayoutVars>
          <dgm:chMax val="1"/>
          <dgm:chPref val="1"/>
        </dgm:presLayoutVars>
      </dgm:prSet>
      <dgm:spPr/>
    </dgm:pt>
    <dgm:pt modelId="{C5ADF05B-245E-442B-A887-6314108B560C}" type="pres">
      <dgm:prSet presAssocID="{47FFFBDA-C43B-4391-BF90-2EF0340367C6}" presName="sibTrans" presStyleCnt="0"/>
      <dgm:spPr/>
    </dgm:pt>
    <dgm:pt modelId="{A4AD30B7-8053-45BD-BDBF-A4F9935E5C00}" type="pres">
      <dgm:prSet presAssocID="{F33E2395-E3FA-4E5F-A623-D997C551450E}" presName="compNode" presStyleCnt="0"/>
      <dgm:spPr/>
    </dgm:pt>
    <dgm:pt modelId="{AC0C2D5B-8F5A-45F2-AE56-6C415389CC23}" type="pres">
      <dgm:prSet presAssocID="{F33E2395-E3FA-4E5F-A623-D997C551450E}" presName="iconBgRect" presStyleLbl="bgShp" presStyleIdx="2" presStyleCnt="7"/>
      <dgm:spPr>
        <a:prstGeom prst="round2DiagRect">
          <a:avLst>
            <a:gd name="adj1" fmla="val 29727"/>
            <a:gd name="adj2" fmla="val 0"/>
          </a:avLst>
        </a:prstGeom>
      </dgm:spPr>
    </dgm:pt>
    <dgm:pt modelId="{AF5C4A0F-936D-4D8E-BEE5-295DE1478D08}" type="pres">
      <dgm:prSet presAssocID="{F33E2395-E3FA-4E5F-A623-D997C551450E}" presName="iconRect" presStyleLbl="node1" presStyleIdx="2" presStyleCnt="7"/>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Bug with solid fill"/>
        </a:ext>
      </dgm:extLst>
    </dgm:pt>
    <dgm:pt modelId="{2D2E843F-6129-474D-8D27-E6EA4A0D622E}" type="pres">
      <dgm:prSet presAssocID="{F33E2395-E3FA-4E5F-A623-D997C551450E}" presName="spaceRect" presStyleCnt="0"/>
      <dgm:spPr/>
    </dgm:pt>
    <dgm:pt modelId="{473C795D-3232-4A16-B932-2FFC2346E92E}" type="pres">
      <dgm:prSet presAssocID="{F33E2395-E3FA-4E5F-A623-D997C551450E}" presName="textRect" presStyleLbl="revTx" presStyleIdx="2" presStyleCnt="7">
        <dgm:presLayoutVars>
          <dgm:chMax val="1"/>
          <dgm:chPref val="1"/>
        </dgm:presLayoutVars>
      </dgm:prSet>
      <dgm:spPr/>
    </dgm:pt>
    <dgm:pt modelId="{D93CAFF5-C105-413A-960F-3A6264DADCDD}" type="pres">
      <dgm:prSet presAssocID="{2AF2C90E-BA53-48BF-9CBA-A9F8F3AF45EC}" presName="sibTrans" presStyleCnt="0"/>
      <dgm:spPr/>
    </dgm:pt>
    <dgm:pt modelId="{ABC15F1C-A154-489C-952D-B88BE6FFC47F}" type="pres">
      <dgm:prSet presAssocID="{27BB2D84-86B6-4531-89DF-5D9F48E1CA37}" presName="compNode" presStyleCnt="0"/>
      <dgm:spPr/>
    </dgm:pt>
    <dgm:pt modelId="{F0D62FA9-6918-4642-82F8-C8B764E8D4EB}" type="pres">
      <dgm:prSet presAssocID="{27BB2D84-86B6-4531-89DF-5D9F48E1CA37}" presName="iconBgRect" presStyleLbl="bgShp" presStyleIdx="3" presStyleCnt="7"/>
      <dgm:spPr>
        <a:prstGeom prst="round2DiagRect">
          <a:avLst>
            <a:gd name="adj1" fmla="val 29727"/>
            <a:gd name="adj2" fmla="val 0"/>
          </a:avLst>
        </a:prstGeom>
      </dgm:spPr>
    </dgm:pt>
    <dgm:pt modelId="{C8802B72-8DC6-468B-8B5B-6A933CD79373}" type="pres">
      <dgm:prSet presAssocID="{27BB2D84-86B6-4531-89DF-5D9F48E1CA37}"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atistics"/>
        </a:ext>
      </dgm:extLst>
    </dgm:pt>
    <dgm:pt modelId="{631C1ACC-6D3D-4617-8EF9-C504FEC161D2}" type="pres">
      <dgm:prSet presAssocID="{27BB2D84-86B6-4531-89DF-5D9F48E1CA37}" presName="spaceRect" presStyleCnt="0"/>
      <dgm:spPr/>
    </dgm:pt>
    <dgm:pt modelId="{3EBB3071-9E7C-4068-8307-941D78E6B050}" type="pres">
      <dgm:prSet presAssocID="{27BB2D84-86B6-4531-89DF-5D9F48E1CA37}" presName="textRect" presStyleLbl="revTx" presStyleIdx="3" presStyleCnt="7">
        <dgm:presLayoutVars>
          <dgm:chMax val="1"/>
          <dgm:chPref val="1"/>
        </dgm:presLayoutVars>
      </dgm:prSet>
      <dgm:spPr/>
    </dgm:pt>
    <dgm:pt modelId="{9E2F1DBC-99B2-4D70-88AF-FE99587B69FB}" type="pres">
      <dgm:prSet presAssocID="{25220588-EA1A-46BE-A761-B9CD36D03314}" presName="sibTrans" presStyleCnt="0"/>
      <dgm:spPr/>
    </dgm:pt>
    <dgm:pt modelId="{CB995877-AF1B-4690-97D9-A78A8EF38045}" type="pres">
      <dgm:prSet presAssocID="{126DDF52-9CA3-4D08-847A-6AD4C5492424}" presName="compNode" presStyleCnt="0"/>
      <dgm:spPr/>
    </dgm:pt>
    <dgm:pt modelId="{5562BCD1-9143-4048-9601-FBC68401BA22}" type="pres">
      <dgm:prSet presAssocID="{126DDF52-9CA3-4D08-847A-6AD4C5492424}" presName="iconBgRect" presStyleLbl="bgShp" presStyleIdx="4" presStyleCnt="7"/>
      <dgm:spPr>
        <a:prstGeom prst="round2DiagRect">
          <a:avLst>
            <a:gd name="adj1" fmla="val 29727"/>
            <a:gd name="adj2" fmla="val 0"/>
          </a:avLst>
        </a:prstGeom>
      </dgm:spPr>
    </dgm:pt>
    <dgm:pt modelId="{67F0F670-8376-46A7-8A18-08341D3FF306}" type="pres">
      <dgm:prSet presAssocID="{126DDF52-9CA3-4D08-847A-6AD4C5492424}"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Airplane"/>
        </a:ext>
      </dgm:extLst>
    </dgm:pt>
    <dgm:pt modelId="{A2BB88D2-FAA5-4D1A-88E3-74CAA0410678}" type="pres">
      <dgm:prSet presAssocID="{126DDF52-9CA3-4D08-847A-6AD4C5492424}" presName="spaceRect" presStyleCnt="0"/>
      <dgm:spPr/>
    </dgm:pt>
    <dgm:pt modelId="{524E6169-AEDF-46D2-861D-9B646296F3D7}" type="pres">
      <dgm:prSet presAssocID="{126DDF52-9CA3-4D08-847A-6AD4C5492424}" presName="textRect" presStyleLbl="revTx" presStyleIdx="4" presStyleCnt="7">
        <dgm:presLayoutVars>
          <dgm:chMax val="1"/>
          <dgm:chPref val="1"/>
        </dgm:presLayoutVars>
      </dgm:prSet>
      <dgm:spPr/>
    </dgm:pt>
    <dgm:pt modelId="{E732062B-483A-4549-9E02-48694320B472}" type="pres">
      <dgm:prSet presAssocID="{71BEBF7F-BD54-4BAE-9F2F-AAE35F3B8A9A}" presName="sibTrans" presStyleCnt="0"/>
      <dgm:spPr/>
    </dgm:pt>
    <dgm:pt modelId="{9EF08DDC-9462-40FE-A7F3-293783B47EDC}" type="pres">
      <dgm:prSet presAssocID="{0525A5FC-4FA9-4621-8486-AACC558EDD93}" presName="compNode" presStyleCnt="0"/>
      <dgm:spPr/>
    </dgm:pt>
    <dgm:pt modelId="{A898EDEE-24F4-4940-AC2F-C243A22A0E55}" type="pres">
      <dgm:prSet presAssocID="{0525A5FC-4FA9-4621-8486-AACC558EDD93}" presName="iconBgRect" presStyleLbl="bgShp" presStyleIdx="5" presStyleCnt="7"/>
      <dgm:spPr>
        <a:prstGeom prst="round2DiagRect">
          <a:avLst>
            <a:gd name="adj1" fmla="val 29727"/>
            <a:gd name="adj2" fmla="val 0"/>
          </a:avLst>
        </a:prstGeom>
      </dgm:spPr>
    </dgm:pt>
    <dgm:pt modelId="{EC4FA0DE-911A-4D31-B79F-897D362F9178}" type="pres">
      <dgm:prSet presAssocID="{0525A5FC-4FA9-4621-8486-AACC558EDD93}"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icroscope"/>
        </a:ext>
      </dgm:extLst>
    </dgm:pt>
    <dgm:pt modelId="{A5110568-CCE5-439E-BC10-9A3AA137741A}" type="pres">
      <dgm:prSet presAssocID="{0525A5FC-4FA9-4621-8486-AACC558EDD93}" presName="spaceRect" presStyleCnt="0"/>
      <dgm:spPr/>
    </dgm:pt>
    <dgm:pt modelId="{D49B9807-90A7-44A2-BE9C-13DB4706C728}" type="pres">
      <dgm:prSet presAssocID="{0525A5FC-4FA9-4621-8486-AACC558EDD93}" presName="textRect" presStyleLbl="revTx" presStyleIdx="5" presStyleCnt="7">
        <dgm:presLayoutVars>
          <dgm:chMax val="1"/>
          <dgm:chPref val="1"/>
        </dgm:presLayoutVars>
      </dgm:prSet>
      <dgm:spPr/>
    </dgm:pt>
    <dgm:pt modelId="{22569523-FE38-4D84-BDA7-C0B3F83A1E98}" type="pres">
      <dgm:prSet presAssocID="{491C63CD-ECE7-4D4D-8F76-44276C95E951}" presName="sibTrans" presStyleCnt="0"/>
      <dgm:spPr/>
    </dgm:pt>
    <dgm:pt modelId="{696BE1C4-4097-4125-967D-973093C4F63C}" type="pres">
      <dgm:prSet presAssocID="{34474B88-0DCE-4DA4-82BF-92FF2777CA0D}" presName="compNode" presStyleCnt="0"/>
      <dgm:spPr/>
    </dgm:pt>
    <dgm:pt modelId="{60A45730-AF73-46DE-8F36-C2F31CAD6C40}" type="pres">
      <dgm:prSet presAssocID="{34474B88-0DCE-4DA4-82BF-92FF2777CA0D}" presName="iconBgRect" presStyleLbl="bgShp" presStyleIdx="6" presStyleCnt="7"/>
      <dgm:spPr>
        <a:prstGeom prst="round2DiagRect">
          <a:avLst>
            <a:gd name="adj1" fmla="val 29727"/>
            <a:gd name="adj2" fmla="val 0"/>
          </a:avLst>
        </a:prstGeom>
      </dgm:spPr>
    </dgm:pt>
    <dgm:pt modelId="{3C1DD7E2-260C-4CDE-A1F6-8D606A181A9B}" type="pres">
      <dgm:prSet presAssocID="{34474B88-0DCE-4DA4-82BF-92FF2777CA0D}"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usiness Growth"/>
        </a:ext>
      </dgm:extLst>
    </dgm:pt>
    <dgm:pt modelId="{32E56D98-078C-4EB7-885C-57FB1040463F}" type="pres">
      <dgm:prSet presAssocID="{34474B88-0DCE-4DA4-82BF-92FF2777CA0D}" presName="spaceRect" presStyleCnt="0"/>
      <dgm:spPr/>
    </dgm:pt>
    <dgm:pt modelId="{645F4691-78F3-4B66-868F-8C1916256057}" type="pres">
      <dgm:prSet presAssocID="{34474B88-0DCE-4DA4-82BF-92FF2777CA0D}" presName="textRect" presStyleLbl="revTx" presStyleIdx="6" presStyleCnt="7">
        <dgm:presLayoutVars>
          <dgm:chMax val="1"/>
          <dgm:chPref val="1"/>
        </dgm:presLayoutVars>
      </dgm:prSet>
      <dgm:spPr/>
    </dgm:pt>
  </dgm:ptLst>
  <dgm:cxnLst>
    <dgm:cxn modelId="{A330C70D-C3CA-4390-8BB5-DC7851974DFF}" type="presOf" srcId="{126DDF52-9CA3-4D08-847A-6AD4C5492424}" destId="{524E6169-AEDF-46D2-861D-9B646296F3D7}" srcOrd="0" destOrd="0" presId="urn:microsoft.com/office/officeart/2018/5/layout/IconLeafLabelList"/>
    <dgm:cxn modelId="{4BC53419-AD5F-4F0D-8433-13BE6B2E90AE}" type="presOf" srcId="{0525A5FC-4FA9-4621-8486-AACC558EDD93}" destId="{D49B9807-90A7-44A2-BE9C-13DB4706C728}" srcOrd="0" destOrd="0" presId="urn:microsoft.com/office/officeart/2018/5/layout/IconLeafLabelList"/>
    <dgm:cxn modelId="{220B9D1C-EE87-498F-9FE0-24AA82449E22}" srcId="{90AA5F33-F539-416B-B667-A6FC6CABD22B}" destId="{D7CB9E96-F4D3-4237-8B2F-AAB08A876AA6}" srcOrd="0" destOrd="0" parTransId="{39186E90-117E-49F0-91DF-B50922963CBC}" sibTransId="{5DFAE3BA-6959-43E4-B4F0-2C93049BF084}"/>
    <dgm:cxn modelId="{31C91A1D-2D54-42C5-89DC-371602EAE1DD}" type="presOf" srcId="{D7CB9E96-F4D3-4237-8B2F-AAB08A876AA6}" destId="{8D152E21-874E-4439-BEAA-50342F0A6C96}" srcOrd="0" destOrd="0" presId="urn:microsoft.com/office/officeart/2018/5/layout/IconLeafLabelList"/>
    <dgm:cxn modelId="{5D6EC133-BDB7-4075-8988-B5430C53D550}" type="presOf" srcId="{F33E2395-E3FA-4E5F-A623-D997C551450E}" destId="{473C795D-3232-4A16-B932-2FFC2346E92E}" srcOrd="0" destOrd="0" presId="urn:microsoft.com/office/officeart/2018/5/layout/IconLeafLabelList"/>
    <dgm:cxn modelId="{E0995A37-1245-440B-8118-277E57F632BE}" srcId="{90AA5F33-F539-416B-B667-A6FC6CABD22B}" destId="{34474B88-0DCE-4DA4-82BF-92FF2777CA0D}" srcOrd="6" destOrd="0" parTransId="{82211D38-145C-4746-A751-4DC5C8087270}" sibTransId="{EF20C562-1A26-4A61-8973-CB50D3459034}"/>
    <dgm:cxn modelId="{3FC5A439-0434-4A1B-8E82-6787FDC73C5F}" srcId="{90AA5F33-F539-416B-B667-A6FC6CABD22B}" destId="{27BB2D84-86B6-4531-89DF-5D9F48E1CA37}" srcOrd="3" destOrd="0" parTransId="{988911B6-0DCC-404C-BCB5-5E2BCDE59D53}" sibTransId="{25220588-EA1A-46BE-A761-B9CD36D03314}"/>
    <dgm:cxn modelId="{C8EDFC3A-AC69-4F60-AE0B-105F3E100F14}" srcId="{90AA5F33-F539-416B-B667-A6FC6CABD22B}" destId="{1DCE1578-D5E3-4ED2-968F-A5A3C956A944}" srcOrd="1" destOrd="0" parTransId="{C8D5D9A6-7713-44BD-B7A9-56471C089E3B}" sibTransId="{47FFFBDA-C43B-4391-BF90-2EF0340367C6}"/>
    <dgm:cxn modelId="{8447313F-6065-4E30-97D1-A0AAF294567E}" srcId="{90AA5F33-F539-416B-B667-A6FC6CABD22B}" destId="{F33E2395-E3FA-4E5F-A623-D997C551450E}" srcOrd="2" destOrd="0" parTransId="{8EAE370B-ADCB-4C48-93CD-9899B01C6FEE}" sibTransId="{2AF2C90E-BA53-48BF-9CBA-A9F8F3AF45EC}"/>
    <dgm:cxn modelId="{7327B47D-DDC2-4B22-B749-A3B2DBF5A8BA}" type="presOf" srcId="{34474B88-0DCE-4DA4-82BF-92FF2777CA0D}" destId="{645F4691-78F3-4B66-868F-8C1916256057}" srcOrd="0" destOrd="0" presId="urn:microsoft.com/office/officeart/2018/5/layout/IconLeafLabelList"/>
    <dgm:cxn modelId="{485281A4-37A9-42B8-9F42-051FF158B927}" type="presOf" srcId="{90AA5F33-F539-416B-B667-A6FC6CABD22B}" destId="{B32DC372-3E1F-42F3-AD5E-53488B659476}" srcOrd="0" destOrd="0" presId="urn:microsoft.com/office/officeart/2018/5/layout/IconLeafLabelList"/>
    <dgm:cxn modelId="{5DDC6BB3-3D78-4E5D-963F-02488408B618}" srcId="{90AA5F33-F539-416B-B667-A6FC6CABD22B}" destId="{0525A5FC-4FA9-4621-8486-AACC558EDD93}" srcOrd="5" destOrd="0" parTransId="{AB90EE61-9732-48AE-BE0B-803730C7D33A}" sibTransId="{491C63CD-ECE7-4D4D-8F76-44276C95E951}"/>
    <dgm:cxn modelId="{45E9AABE-B1D2-4340-B34E-18E784E2E8CC}" srcId="{90AA5F33-F539-416B-B667-A6FC6CABD22B}" destId="{126DDF52-9CA3-4D08-847A-6AD4C5492424}" srcOrd="4" destOrd="0" parTransId="{83AB3DCC-2305-48E5-876A-8271EB7B5408}" sibTransId="{71BEBF7F-BD54-4BAE-9F2F-AAE35F3B8A9A}"/>
    <dgm:cxn modelId="{332406C8-24D5-43E8-8812-CBFEB76342E6}" type="presOf" srcId="{27BB2D84-86B6-4531-89DF-5D9F48E1CA37}" destId="{3EBB3071-9E7C-4068-8307-941D78E6B050}" srcOrd="0" destOrd="0" presId="urn:microsoft.com/office/officeart/2018/5/layout/IconLeafLabelList"/>
    <dgm:cxn modelId="{1F5396DB-446C-404E-9C43-402A5BCDD530}" type="presOf" srcId="{1DCE1578-D5E3-4ED2-968F-A5A3C956A944}" destId="{19882EB9-6AC1-4AD2-B10E-1D538D57BE81}" srcOrd="0" destOrd="0" presId="urn:microsoft.com/office/officeart/2018/5/layout/IconLeafLabelList"/>
    <dgm:cxn modelId="{010E48D3-5EC2-40B1-99A8-269BA968156D}" type="presParOf" srcId="{B32DC372-3E1F-42F3-AD5E-53488B659476}" destId="{99EBCC2D-9061-4EC5-82D4-3A6240C11D3F}" srcOrd="0" destOrd="0" presId="urn:microsoft.com/office/officeart/2018/5/layout/IconLeafLabelList"/>
    <dgm:cxn modelId="{2DB2B72B-C44C-4A1D-824A-8E9BFEBF1BF2}" type="presParOf" srcId="{99EBCC2D-9061-4EC5-82D4-3A6240C11D3F}" destId="{B65D7731-FBE5-483D-818B-B0A75A55663B}" srcOrd="0" destOrd="0" presId="urn:microsoft.com/office/officeart/2018/5/layout/IconLeafLabelList"/>
    <dgm:cxn modelId="{E58E99DB-88AC-4B6C-B7E7-CDF3ED8BCF3D}" type="presParOf" srcId="{99EBCC2D-9061-4EC5-82D4-3A6240C11D3F}" destId="{10533592-C317-4E5E-80A6-A685F8713A82}" srcOrd="1" destOrd="0" presId="urn:microsoft.com/office/officeart/2018/5/layout/IconLeafLabelList"/>
    <dgm:cxn modelId="{138AE51A-2DF5-4CD6-B41A-19954BA147E7}" type="presParOf" srcId="{99EBCC2D-9061-4EC5-82D4-3A6240C11D3F}" destId="{391EA6DF-ABBF-4697-A412-36BF33C52E09}" srcOrd="2" destOrd="0" presId="urn:microsoft.com/office/officeart/2018/5/layout/IconLeafLabelList"/>
    <dgm:cxn modelId="{5B1FBA13-38AE-48FC-89A2-7D4FB841F79D}" type="presParOf" srcId="{99EBCC2D-9061-4EC5-82D4-3A6240C11D3F}" destId="{8D152E21-874E-4439-BEAA-50342F0A6C96}" srcOrd="3" destOrd="0" presId="urn:microsoft.com/office/officeart/2018/5/layout/IconLeafLabelList"/>
    <dgm:cxn modelId="{5787F4A5-9BF5-4DC5-B3A8-F90C84BDD945}" type="presParOf" srcId="{B32DC372-3E1F-42F3-AD5E-53488B659476}" destId="{42325B8E-5EC9-4392-9119-3F089146123C}" srcOrd="1" destOrd="0" presId="urn:microsoft.com/office/officeart/2018/5/layout/IconLeafLabelList"/>
    <dgm:cxn modelId="{C1B09E1C-B258-4817-83CB-47BBF81325AE}" type="presParOf" srcId="{B32DC372-3E1F-42F3-AD5E-53488B659476}" destId="{52FB4244-DBE6-4FF5-B861-E65602A63C61}" srcOrd="2" destOrd="0" presId="urn:microsoft.com/office/officeart/2018/5/layout/IconLeafLabelList"/>
    <dgm:cxn modelId="{EEADF688-6488-427B-9672-08CA63715FB4}" type="presParOf" srcId="{52FB4244-DBE6-4FF5-B861-E65602A63C61}" destId="{30128D34-D444-4A63-BAF1-1D879767426A}" srcOrd="0" destOrd="0" presId="urn:microsoft.com/office/officeart/2018/5/layout/IconLeafLabelList"/>
    <dgm:cxn modelId="{F4B4CD04-CDCB-45D5-B9B6-83531C4EA258}" type="presParOf" srcId="{52FB4244-DBE6-4FF5-B861-E65602A63C61}" destId="{FF6F497F-4989-4D04-B77E-65304DE5DED9}" srcOrd="1" destOrd="0" presId="urn:microsoft.com/office/officeart/2018/5/layout/IconLeafLabelList"/>
    <dgm:cxn modelId="{6054896D-C873-4A31-8DF2-3F147E7BC682}" type="presParOf" srcId="{52FB4244-DBE6-4FF5-B861-E65602A63C61}" destId="{622715F7-12BB-4C66-8303-2126BE0DBD02}" srcOrd="2" destOrd="0" presId="urn:microsoft.com/office/officeart/2018/5/layout/IconLeafLabelList"/>
    <dgm:cxn modelId="{84164E4E-EF8F-4C26-8652-89DAF30B318E}" type="presParOf" srcId="{52FB4244-DBE6-4FF5-B861-E65602A63C61}" destId="{19882EB9-6AC1-4AD2-B10E-1D538D57BE81}" srcOrd="3" destOrd="0" presId="urn:microsoft.com/office/officeart/2018/5/layout/IconLeafLabelList"/>
    <dgm:cxn modelId="{F1DA0198-0DF7-4DF8-86B4-FB3FB5F064BD}" type="presParOf" srcId="{B32DC372-3E1F-42F3-AD5E-53488B659476}" destId="{C5ADF05B-245E-442B-A887-6314108B560C}" srcOrd="3" destOrd="0" presId="urn:microsoft.com/office/officeart/2018/5/layout/IconLeafLabelList"/>
    <dgm:cxn modelId="{970FD08E-E632-4CD0-A3E3-2538F801AC46}" type="presParOf" srcId="{B32DC372-3E1F-42F3-AD5E-53488B659476}" destId="{A4AD30B7-8053-45BD-BDBF-A4F9935E5C00}" srcOrd="4" destOrd="0" presId="urn:microsoft.com/office/officeart/2018/5/layout/IconLeafLabelList"/>
    <dgm:cxn modelId="{EC5512A0-B69C-41E8-B21C-715BB58551B8}" type="presParOf" srcId="{A4AD30B7-8053-45BD-BDBF-A4F9935E5C00}" destId="{AC0C2D5B-8F5A-45F2-AE56-6C415389CC23}" srcOrd="0" destOrd="0" presId="urn:microsoft.com/office/officeart/2018/5/layout/IconLeafLabelList"/>
    <dgm:cxn modelId="{C07C23C7-10AA-41C6-944C-47C4E4AA94EF}" type="presParOf" srcId="{A4AD30B7-8053-45BD-BDBF-A4F9935E5C00}" destId="{AF5C4A0F-936D-4D8E-BEE5-295DE1478D08}" srcOrd="1" destOrd="0" presId="urn:microsoft.com/office/officeart/2018/5/layout/IconLeafLabelList"/>
    <dgm:cxn modelId="{A966DFDB-0A09-48FA-B3DF-1C85AAA36F6A}" type="presParOf" srcId="{A4AD30B7-8053-45BD-BDBF-A4F9935E5C00}" destId="{2D2E843F-6129-474D-8D27-E6EA4A0D622E}" srcOrd="2" destOrd="0" presId="urn:microsoft.com/office/officeart/2018/5/layout/IconLeafLabelList"/>
    <dgm:cxn modelId="{5E797361-BEB4-40FD-9A1D-769985233750}" type="presParOf" srcId="{A4AD30B7-8053-45BD-BDBF-A4F9935E5C00}" destId="{473C795D-3232-4A16-B932-2FFC2346E92E}" srcOrd="3" destOrd="0" presId="urn:microsoft.com/office/officeart/2018/5/layout/IconLeafLabelList"/>
    <dgm:cxn modelId="{A945184A-664E-4A19-B02F-5DCFCF8C281F}" type="presParOf" srcId="{B32DC372-3E1F-42F3-AD5E-53488B659476}" destId="{D93CAFF5-C105-413A-960F-3A6264DADCDD}" srcOrd="5" destOrd="0" presId="urn:microsoft.com/office/officeart/2018/5/layout/IconLeafLabelList"/>
    <dgm:cxn modelId="{AAC94956-EE82-4A03-94B5-01AADDCA39D9}" type="presParOf" srcId="{B32DC372-3E1F-42F3-AD5E-53488B659476}" destId="{ABC15F1C-A154-489C-952D-B88BE6FFC47F}" srcOrd="6" destOrd="0" presId="urn:microsoft.com/office/officeart/2018/5/layout/IconLeafLabelList"/>
    <dgm:cxn modelId="{478E804A-92A4-44A5-B412-966B93B922B2}" type="presParOf" srcId="{ABC15F1C-A154-489C-952D-B88BE6FFC47F}" destId="{F0D62FA9-6918-4642-82F8-C8B764E8D4EB}" srcOrd="0" destOrd="0" presId="urn:microsoft.com/office/officeart/2018/5/layout/IconLeafLabelList"/>
    <dgm:cxn modelId="{81E5550F-44C0-4538-8D36-25F79C91295B}" type="presParOf" srcId="{ABC15F1C-A154-489C-952D-B88BE6FFC47F}" destId="{C8802B72-8DC6-468B-8B5B-6A933CD79373}" srcOrd="1" destOrd="0" presId="urn:microsoft.com/office/officeart/2018/5/layout/IconLeafLabelList"/>
    <dgm:cxn modelId="{C688D255-63A5-4A7F-B53D-B5C1687103BF}" type="presParOf" srcId="{ABC15F1C-A154-489C-952D-B88BE6FFC47F}" destId="{631C1ACC-6D3D-4617-8EF9-C504FEC161D2}" srcOrd="2" destOrd="0" presId="urn:microsoft.com/office/officeart/2018/5/layout/IconLeafLabelList"/>
    <dgm:cxn modelId="{43F3C4B0-5AFA-4EC5-B88F-6D7E414281E8}" type="presParOf" srcId="{ABC15F1C-A154-489C-952D-B88BE6FFC47F}" destId="{3EBB3071-9E7C-4068-8307-941D78E6B050}" srcOrd="3" destOrd="0" presId="urn:microsoft.com/office/officeart/2018/5/layout/IconLeafLabelList"/>
    <dgm:cxn modelId="{6A5F7C5F-6E58-4940-A815-EA7A273B6DF8}" type="presParOf" srcId="{B32DC372-3E1F-42F3-AD5E-53488B659476}" destId="{9E2F1DBC-99B2-4D70-88AF-FE99587B69FB}" srcOrd="7" destOrd="0" presId="urn:microsoft.com/office/officeart/2018/5/layout/IconLeafLabelList"/>
    <dgm:cxn modelId="{77E3D998-CD70-4DE7-ABF1-50C7620E8745}" type="presParOf" srcId="{B32DC372-3E1F-42F3-AD5E-53488B659476}" destId="{CB995877-AF1B-4690-97D9-A78A8EF38045}" srcOrd="8" destOrd="0" presId="urn:microsoft.com/office/officeart/2018/5/layout/IconLeafLabelList"/>
    <dgm:cxn modelId="{A88B7036-7D0E-49B1-8EE7-F999CD4BFC50}" type="presParOf" srcId="{CB995877-AF1B-4690-97D9-A78A8EF38045}" destId="{5562BCD1-9143-4048-9601-FBC68401BA22}" srcOrd="0" destOrd="0" presId="urn:microsoft.com/office/officeart/2018/5/layout/IconLeafLabelList"/>
    <dgm:cxn modelId="{56ADBA36-8F69-4703-BFD5-F7559B6DF79C}" type="presParOf" srcId="{CB995877-AF1B-4690-97D9-A78A8EF38045}" destId="{67F0F670-8376-46A7-8A18-08341D3FF306}" srcOrd="1" destOrd="0" presId="urn:microsoft.com/office/officeart/2018/5/layout/IconLeafLabelList"/>
    <dgm:cxn modelId="{7B734D87-C0A8-4337-A849-517DDCAFD6FB}" type="presParOf" srcId="{CB995877-AF1B-4690-97D9-A78A8EF38045}" destId="{A2BB88D2-FAA5-4D1A-88E3-74CAA0410678}" srcOrd="2" destOrd="0" presId="urn:microsoft.com/office/officeart/2018/5/layout/IconLeafLabelList"/>
    <dgm:cxn modelId="{1101B62A-F0EE-4720-A0D6-7BB17A9CBA45}" type="presParOf" srcId="{CB995877-AF1B-4690-97D9-A78A8EF38045}" destId="{524E6169-AEDF-46D2-861D-9B646296F3D7}" srcOrd="3" destOrd="0" presId="urn:microsoft.com/office/officeart/2018/5/layout/IconLeafLabelList"/>
    <dgm:cxn modelId="{95EA180C-43F5-4310-A6E2-E38BD35F2981}" type="presParOf" srcId="{B32DC372-3E1F-42F3-AD5E-53488B659476}" destId="{E732062B-483A-4549-9E02-48694320B472}" srcOrd="9" destOrd="0" presId="urn:microsoft.com/office/officeart/2018/5/layout/IconLeafLabelList"/>
    <dgm:cxn modelId="{6BE833D5-F123-4603-A109-9E28A64E70CC}" type="presParOf" srcId="{B32DC372-3E1F-42F3-AD5E-53488B659476}" destId="{9EF08DDC-9462-40FE-A7F3-293783B47EDC}" srcOrd="10" destOrd="0" presId="urn:microsoft.com/office/officeart/2018/5/layout/IconLeafLabelList"/>
    <dgm:cxn modelId="{7A6B41C5-2737-4006-92F6-59094B36D26C}" type="presParOf" srcId="{9EF08DDC-9462-40FE-A7F3-293783B47EDC}" destId="{A898EDEE-24F4-4940-AC2F-C243A22A0E55}" srcOrd="0" destOrd="0" presId="urn:microsoft.com/office/officeart/2018/5/layout/IconLeafLabelList"/>
    <dgm:cxn modelId="{ED55360F-80C4-4BC4-99AD-62698F88DD26}" type="presParOf" srcId="{9EF08DDC-9462-40FE-A7F3-293783B47EDC}" destId="{EC4FA0DE-911A-4D31-B79F-897D362F9178}" srcOrd="1" destOrd="0" presId="urn:microsoft.com/office/officeart/2018/5/layout/IconLeafLabelList"/>
    <dgm:cxn modelId="{88F9DC8A-881B-4292-9AFA-B2AA264C9732}" type="presParOf" srcId="{9EF08DDC-9462-40FE-A7F3-293783B47EDC}" destId="{A5110568-CCE5-439E-BC10-9A3AA137741A}" srcOrd="2" destOrd="0" presId="urn:microsoft.com/office/officeart/2018/5/layout/IconLeafLabelList"/>
    <dgm:cxn modelId="{DF70E55B-557C-4747-84AC-FEEBBBA75A39}" type="presParOf" srcId="{9EF08DDC-9462-40FE-A7F3-293783B47EDC}" destId="{D49B9807-90A7-44A2-BE9C-13DB4706C728}" srcOrd="3" destOrd="0" presId="urn:microsoft.com/office/officeart/2018/5/layout/IconLeafLabelList"/>
    <dgm:cxn modelId="{80A3559B-1F30-4F25-997B-635650CB88D5}" type="presParOf" srcId="{B32DC372-3E1F-42F3-AD5E-53488B659476}" destId="{22569523-FE38-4D84-BDA7-C0B3F83A1E98}" srcOrd="11" destOrd="0" presId="urn:microsoft.com/office/officeart/2018/5/layout/IconLeafLabelList"/>
    <dgm:cxn modelId="{C20260FB-66B9-4E6C-9D27-BCEB2F288341}" type="presParOf" srcId="{B32DC372-3E1F-42F3-AD5E-53488B659476}" destId="{696BE1C4-4097-4125-967D-973093C4F63C}" srcOrd="12" destOrd="0" presId="urn:microsoft.com/office/officeart/2018/5/layout/IconLeafLabelList"/>
    <dgm:cxn modelId="{CCF76CB4-D134-40B5-8FAE-07F58EA67F6E}" type="presParOf" srcId="{696BE1C4-4097-4125-967D-973093C4F63C}" destId="{60A45730-AF73-46DE-8F36-C2F31CAD6C40}" srcOrd="0" destOrd="0" presId="urn:microsoft.com/office/officeart/2018/5/layout/IconLeafLabelList"/>
    <dgm:cxn modelId="{AD3C216C-395B-4291-9DC5-CF329FD33F32}" type="presParOf" srcId="{696BE1C4-4097-4125-967D-973093C4F63C}" destId="{3C1DD7E2-260C-4CDE-A1F6-8D606A181A9B}" srcOrd="1" destOrd="0" presId="urn:microsoft.com/office/officeart/2018/5/layout/IconLeafLabelList"/>
    <dgm:cxn modelId="{C842BCFA-957D-451B-B8A6-F13404C80D09}" type="presParOf" srcId="{696BE1C4-4097-4125-967D-973093C4F63C}" destId="{32E56D98-078C-4EB7-885C-57FB1040463F}" srcOrd="2" destOrd="0" presId="urn:microsoft.com/office/officeart/2018/5/layout/IconLeafLabelList"/>
    <dgm:cxn modelId="{421EE90E-A0DF-43E0-B916-4CAC0F7C6690}" type="presParOf" srcId="{696BE1C4-4097-4125-967D-973093C4F63C}" destId="{645F4691-78F3-4B66-868F-8C1916256057}" srcOrd="3" destOrd="0" presId="urn:microsoft.com/office/officeart/2018/5/layout/IconLeaf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0BFC4C8-F19D-46EB-B86A-628EBB93916A}" type="doc">
      <dgm:prSet loTypeId="urn:microsoft.com/office/officeart/2005/8/layout/matrix2" loCatId="matrix" qsTypeId="urn:microsoft.com/office/officeart/2005/8/quickstyle/simple1" qsCatId="simple" csTypeId="urn:microsoft.com/office/officeart/2005/8/colors/accent1_2" csCatId="accent1" phldr="1"/>
      <dgm:spPr/>
      <dgm:t>
        <a:bodyPr/>
        <a:lstStyle/>
        <a:p>
          <a:endParaRPr lang="en-US"/>
        </a:p>
      </dgm:t>
    </dgm:pt>
    <dgm:pt modelId="{20116645-F908-46B9-85B1-175BC66DD743}">
      <dgm:prSet/>
      <dgm:spPr/>
      <dgm:t>
        <a:bodyPr/>
        <a:lstStyle/>
        <a:p>
          <a:pPr>
            <a:lnSpc>
              <a:spcPct val="100000"/>
            </a:lnSpc>
          </a:pPr>
          <a:r>
            <a:rPr lang="en-US" dirty="0"/>
            <a:t>Primary strategy: Conduct thorough Literature Review:</a:t>
          </a:r>
        </a:p>
      </dgm:t>
    </dgm:pt>
    <dgm:pt modelId="{C7B14A3C-D496-433F-8A8A-A0AF74D7B4CD}" type="parTrans" cxnId="{4E4D47A6-4567-47FB-BE0A-BCDEBB8942FD}">
      <dgm:prSet/>
      <dgm:spPr/>
      <dgm:t>
        <a:bodyPr/>
        <a:lstStyle/>
        <a:p>
          <a:endParaRPr lang="en-US"/>
        </a:p>
      </dgm:t>
    </dgm:pt>
    <dgm:pt modelId="{DF7BC952-E3B3-40BB-A75F-D30D6A31F632}" type="sibTrans" cxnId="{4E4D47A6-4567-47FB-BE0A-BCDEBB8942FD}">
      <dgm:prSet/>
      <dgm:spPr/>
      <dgm:t>
        <a:bodyPr/>
        <a:lstStyle/>
        <a:p>
          <a:endParaRPr lang="en-US"/>
        </a:p>
      </dgm:t>
    </dgm:pt>
    <dgm:pt modelId="{79665285-0B9D-48EA-9C0C-63DA22046782}">
      <dgm:prSet/>
      <dgm:spPr/>
      <dgm:t>
        <a:bodyPr/>
        <a:lstStyle/>
        <a:p>
          <a:pPr>
            <a:lnSpc>
              <a:spcPct val="100000"/>
            </a:lnSpc>
          </a:pPr>
          <a:r>
            <a:rPr lang="en-US" dirty="0"/>
            <a:t>To research role of Coenonympha Tullia as a specialist indicator species to  monitor works , butterfly count and habitat assessment methodologies.</a:t>
          </a:r>
        </a:p>
      </dgm:t>
    </dgm:pt>
    <dgm:pt modelId="{0AE1D62F-18CB-42D9-9471-596E8A0E4E65}" type="parTrans" cxnId="{93BDF355-13F2-4933-97B3-9A45E7B81D0E}">
      <dgm:prSet/>
      <dgm:spPr/>
      <dgm:t>
        <a:bodyPr/>
        <a:lstStyle/>
        <a:p>
          <a:endParaRPr lang="en-US"/>
        </a:p>
      </dgm:t>
    </dgm:pt>
    <dgm:pt modelId="{E72E8F30-7BBD-4FFC-820A-26479DEF719D}" type="sibTrans" cxnId="{93BDF355-13F2-4933-97B3-9A45E7B81D0E}">
      <dgm:prSet/>
      <dgm:spPr/>
      <dgm:t>
        <a:bodyPr/>
        <a:lstStyle/>
        <a:p>
          <a:endParaRPr lang="en-US"/>
        </a:p>
      </dgm:t>
    </dgm:pt>
    <dgm:pt modelId="{3808A590-6930-4315-BE72-EED497D0E8D9}">
      <dgm:prSet/>
      <dgm:spPr/>
      <dgm:t>
        <a:bodyPr/>
        <a:lstStyle/>
        <a:p>
          <a:pPr>
            <a:lnSpc>
              <a:spcPct val="100000"/>
            </a:lnSpc>
          </a:pPr>
          <a:r>
            <a:rPr lang="en-US"/>
            <a:t>Using Boyce(2008)/Polkey(2017) Methodologies:</a:t>
          </a:r>
        </a:p>
      </dgm:t>
    </dgm:pt>
    <dgm:pt modelId="{B2106C11-7E38-468B-9CE0-7207F6876C78}" type="parTrans" cxnId="{FA205920-C6D4-434C-AD28-44F7080F3EB5}">
      <dgm:prSet/>
      <dgm:spPr/>
      <dgm:t>
        <a:bodyPr/>
        <a:lstStyle/>
        <a:p>
          <a:endParaRPr lang="en-US"/>
        </a:p>
      </dgm:t>
    </dgm:pt>
    <dgm:pt modelId="{DA4DA566-EC3A-4FB2-9163-415192AF51A0}" type="sibTrans" cxnId="{FA205920-C6D4-434C-AD28-44F7080F3EB5}">
      <dgm:prSet/>
      <dgm:spPr/>
      <dgm:t>
        <a:bodyPr/>
        <a:lstStyle/>
        <a:p>
          <a:endParaRPr lang="en-US"/>
        </a:p>
      </dgm:t>
    </dgm:pt>
    <dgm:pt modelId="{5DA7B86E-E640-41DB-B912-6927286A6116}">
      <dgm:prSet/>
      <dgm:spPr/>
      <dgm:t>
        <a:bodyPr/>
        <a:lstStyle/>
        <a:p>
          <a:pPr>
            <a:lnSpc>
              <a:spcPct val="100000"/>
            </a:lnSpc>
          </a:pPr>
          <a:r>
            <a:rPr lang="en-US"/>
            <a:t>Conduct adult count data collection habitat quadrat surveys using rapid assessment techniques and rules.</a:t>
          </a:r>
        </a:p>
      </dgm:t>
    </dgm:pt>
    <dgm:pt modelId="{FF08846A-86F8-4DD3-9968-0FFB211BE65C}" type="parTrans" cxnId="{972EF50B-27A3-404F-901E-584023FB153E}">
      <dgm:prSet/>
      <dgm:spPr/>
      <dgm:t>
        <a:bodyPr/>
        <a:lstStyle/>
        <a:p>
          <a:endParaRPr lang="en-US"/>
        </a:p>
      </dgm:t>
    </dgm:pt>
    <dgm:pt modelId="{4CD5F4A3-320A-49DE-9BF4-4F1D93E8A7D9}" type="sibTrans" cxnId="{972EF50B-27A3-404F-901E-584023FB153E}">
      <dgm:prSet/>
      <dgm:spPr/>
      <dgm:t>
        <a:bodyPr/>
        <a:lstStyle/>
        <a:p>
          <a:endParaRPr lang="en-US"/>
        </a:p>
      </dgm:t>
    </dgm:pt>
    <dgm:pt modelId="{D6AEE83C-125A-4C55-92D1-84DED7B12D9C}">
      <dgm:prSet/>
      <dgm:spPr/>
      <dgm:t>
        <a:bodyPr/>
        <a:lstStyle/>
        <a:p>
          <a:pPr>
            <a:lnSpc>
              <a:spcPct val="100000"/>
            </a:lnSpc>
          </a:pPr>
          <a:r>
            <a:rPr lang="en-US" dirty="0"/>
            <a:t>Assess transect conditions and suitability for use of Citizen Scientists approaches </a:t>
          </a:r>
        </a:p>
      </dgm:t>
    </dgm:pt>
    <dgm:pt modelId="{5F63D985-1BEB-404E-ADC1-206CEB175E8C}" type="parTrans" cxnId="{6713E2EA-9B94-4700-BDBD-A058EA36554D}">
      <dgm:prSet/>
      <dgm:spPr/>
      <dgm:t>
        <a:bodyPr/>
        <a:lstStyle/>
        <a:p>
          <a:endParaRPr lang="en-US"/>
        </a:p>
      </dgm:t>
    </dgm:pt>
    <dgm:pt modelId="{D02F5EB6-B764-4575-89AB-49F18D09F257}" type="sibTrans" cxnId="{6713E2EA-9B94-4700-BDBD-A058EA36554D}">
      <dgm:prSet/>
      <dgm:spPr/>
      <dgm:t>
        <a:bodyPr/>
        <a:lstStyle/>
        <a:p>
          <a:endParaRPr lang="en-US"/>
        </a:p>
      </dgm:t>
    </dgm:pt>
    <dgm:pt modelId="{C266D162-19C9-4FB9-8051-2E97288ECF50}">
      <dgm:prSet/>
      <dgm:spPr/>
      <dgm:t>
        <a:bodyPr/>
        <a:lstStyle/>
        <a:p>
          <a:pPr>
            <a:lnSpc>
              <a:spcPct val="100000"/>
            </a:lnSpc>
          </a:pPr>
          <a:r>
            <a:rPr lang="en-US"/>
            <a:t>considering UKBMS protocols/analytical methodologies.(UKBMS.2025)</a:t>
          </a:r>
        </a:p>
      </dgm:t>
    </dgm:pt>
    <dgm:pt modelId="{D777A841-C231-466A-AB86-C362BD53E568}" type="parTrans" cxnId="{895D9F93-C10D-4CCF-8A9F-F70FE3C01CA2}">
      <dgm:prSet/>
      <dgm:spPr/>
      <dgm:t>
        <a:bodyPr/>
        <a:lstStyle/>
        <a:p>
          <a:endParaRPr lang="en-US"/>
        </a:p>
      </dgm:t>
    </dgm:pt>
    <dgm:pt modelId="{ABC936E6-EB27-436A-B3E4-AAB4A8FBCD36}" type="sibTrans" cxnId="{895D9F93-C10D-4CCF-8A9F-F70FE3C01CA2}">
      <dgm:prSet/>
      <dgm:spPr/>
      <dgm:t>
        <a:bodyPr/>
        <a:lstStyle/>
        <a:p>
          <a:endParaRPr lang="en-US"/>
        </a:p>
      </dgm:t>
    </dgm:pt>
    <dgm:pt modelId="{334CBC88-58F6-4AC9-A8A6-16C4AC2A16E1}">
      <dgm:prSet/>
      <dgm:spPr/>
      <dgm:t>
        <a:bodyPr/>
        <a:lstStyle/>
        <a:p>
          <a:pPr>
            <a:lnSpc>
              <a:spcPct val="100000"/>
            </a:lnSpc>
          </a:pPr>
          <a:r>
            <a:rPr lang="en-US" dirty="0"/>
            <a:t>Carry out Data Analysis from results and formation of conclusion and future recommendations from findings.</a:t>
          </a:r>
        </a:p>
      </dgm:t>
    </dgm:pt>
    <dgm:pt modelId="{5ACED034-EEBF-4FA1-9999-5009CB6B2CAF}" type="parTrans" cxnId="{65891D2E-45EC-4702-B025-42E3C84F640A}">
      <dgm:prSet/>
      <dgm:spPr/>
      <dgm:t>
        <a:bodyPr/>
        <a:lstStyle/>
        <a:p>
          <a:endParaRPr lang="en-US"/>
        </a:p>
      </dgm:t>
    </dgm:pt>
    <dgm:pt modelId="{640E71C0-86A7-4AC3-9332-C041B9A4C048}" type="sibTrans" cxnId="{65891D2E-45EC-4702-B025-42E3C84F640A}">
      <dgm:prSet/>
      <dgm:spPr/>
      <dgm:t>
        <a:bodyPr/>
        <a:lstStyle/>
        <a:p>
          <a:endParaRPr lang="en-US"/>
        </a:p>
      </dgm:t>
    </dgm:pt>
    <dgm:pt modelId="{5434A88C-7297-406C-9262-C9A05935E85A}" type="pres">
      <dgm:prSet presAssocID="{60BFC4C8-F19D-46EB-B86A-628EBB93916A}" presName="matrix" presStyleCnt="0">
        <dgm:presLayoutVars>
          <dgm:chMax val="1"/>
          <dgm:dir/>
          <dgm:resizeHandles val="exact"/>
        </dgm:presLayoutVars>
      </dgm:prSet>
      <dgm:spPr/>
    </dgm:pt>
    <dgm:pt modelId="{D5E1EACC-1FDB-40D6-9E09-6BFE07251520}" type="pres">
      <dgm:prSet presAssocID="{60BFC4C8-F19D-46EB-B86A-628EBB93916A}" presName="axisShape" presStyleLbl="bgShp" presStyleIdx="0" presStyleCnt="1"/>
      <dgm:spPr/>
    </dgm:pt>
    <dgm:pt modelId="{559E60F1-0231-40DF-9653-2E34EA013E13}" type="pres">
      <dgm:prSet presAssocID="{60BFC4C8-F19D-46EB-B86A-628EBB93916A}" presName="rect1" presStyleLbl="node1" presStyleIdx="0" presStyleCnt="4" custScaleX="122273" custScaleY="102580" custLinFactNeighborX="-11983" custLinFactNeighborY="-3739">
        <dgm:presLayoutVars>
          <dgm:chMax val="0"/>
          <dgm:chPref val="0"/>
          <dgm:bulletEnabled val="1"/>
        </dgm:presLayoutVars>
      </dgm:prSet>
      <dgm:spPr/>
    </dgm:pt>
    <dgm:pt modelId="{5196B3BC-24C6-42B3-9B39-2B719CD2A6CC}" type="pres">
      <dgm:prSet presAssocID="{60BFC4C8-F19D-46EB-B86A-628EBB93916A}" presName="rect2" presStyleLbl="node1" presStyleIdx="1" presStyleCnt="4" custScaleX="113599" custLinFactNeighborX="12405" custLinFactNeighborY="-2898">
        <dgm:presLayoutVars>
          <dgm:chMax val="0"/>
          <dgm:chPref val="0"/>
          <dgm:bulletEnabled val="1"/>
        </dgm:presLayoutVars>
      </dgm:prSet>
      <dgm:spPr/>
    </dgm:pt>
    <dgm:pt modelId="{963DEC8E-C6FD-48E8-BF9E-871BB8088661}" type="pres">
      <dgm:prSet presAssocID="{60BFC4C8-F19D-46EB-B86A-628EBB93916A}" presName="rect3" presStyleLbl="node1" presStyleIdx="2" presStyleCnt="4" custScaleX="116425" custLinFactNeighborX="-13875" custLinFactNeighborY="5498">
        <dgm:presLayoutVars>
          <dgm:chMax val="0"/>
          <dgm:chPref val="0"/>
          <dgm:bulletEnabled val="1"/>
        </dgm:presLayoutVars>
      </dgm:prSet>
      <dgm:spPr/>
    </dgm:pt>
    <dgm:pt modelId="{B7EF1037-2222-44EE-8ABF-7DB17E96F47E}" type="pres">
      <dgm:prSet presAssocID="{60BFC4C8-F19D-46EB-B86A-628EBB93916A}" presName="rect4" presStyleLbl="node1" presStyleIdx="3" presStyleCnt="4" custScaleX="123916" custLinFactNeighborX="10646" custLinFactNeighborY="3930">
        <dgm:presLayoutVars>
          <dgm:chMax val="0"/>
          <dgm:chPref val="0"/>
          <dgm:bulletEnabled val="1"/>
        </dgm:presLayoutVars>
      </dgm:prSet>
      <dgm:spPr/>
    </dgm:pt>
  </dgm:ptLst>
  <dgm:cxnLst>
    <dgm:cxn modelId="{972EF50B-27A3-404F-901E-584023FB153E}" srcId="{3808A590-6930-4315-BE72-EED497D0E8D9}" destId="{5DA7B86E-E640-41DB-B912-6927286A6116}" srcOrd="0" destOrd="0" parTransId="{FF08846A-86F8-4DD3-9968-0FFB211BE65C}" sibTransId="{4CD5F4A3-320A-49DE-9BF4-4F1D93E8A7D9}"/>
    <dgm:cxn modelId="{68212912-5B1D-4D9D-9795-8A94312BA305}" type="presOf" srcId="{334CBC88-58F6-4AC9-A8A6-16C4AC2A16E1}" destId="{B7EF1037-2222-44EE-8ABF-7DB17E96F47E}" srcOrd="0" destOrd="0" presId="urn:microsoft.com/office/officeart/2005/8/layout/matrix2"/>
    <dgm:cxn modelId="{FA205920-C6D4-434C-AD28-44F7080F3EB5}" srcId="{60BFC4C8-F19D-46EB-B86A-628EBB93916A}" destId="{3808A590-6930-4315-BE72-EED497D0E8D9}" srcOrd="1" destOrd="0" parTransId="{B2106C11-7E38-468B-9CE0-7207F6876C78}" sibTransId="{DA4DA566-EC3A-4FB2-9163-415192AF51A0}"/>
    <dgm:cxn modelId="{65891D2E-45EC-4702-B025-42E3C84F640A}" srcId="{60BFC4C8-F19D-46EB-B86A-628EBB93916A}" destId="{334CBC88-58F6-4AC9-A8A6-16C4AC2A16E1}" srcOrd="3" destOrd="0" parTransId="{5ACED034-EEBF-4FA1-9999-5009CB6B2CAF}" sibTransId="{640E71C0-86A7-4AC3-9332-C041B9A4C048}"/>
    <dgm:cxn modelId="{F301BE6C-1511-4CC1-9820-34BCF9A4D22C}" type="presOf" srcId="{20116645-F908-46B9-85B1-175BC66DD743}" destId="{559E60F1-0231-40DF-9653-2E34EA013E13}" srcOrd="0" destOrd="0" presId="urn:microsoft.com/office/officeart/2005/8/layout/matrix2"/>
    <dgm:cxn modelId="{D574C152-FDC9-4965-916E-83C6D62381C2}" type="presOf" srcId="{D6AEE83C-125A-4C55-92D1-84DED7B12D9C}" destId="{963DEC8E-C6FD-48E8-BF9E-871BB8088661}" srcOrd="0" destOrd="0" presId="urn:microsoft.com/office/officeart/2005/8/layout/matrix2"/>
    <dgm:cxn modelId="{93BDF355-13F2-4933-97B3-9A45E7B81D0E}" srcId="{20116645-F908-46B9-85B1-175BC66DD743}" destId="{79665285-0B9D-48EA-9C0C-63DA22046782}" srcOrd="0" destOrd="0" parTransId="{0AE1D62F-18CB-42D9-9471-596E8A0E4E65}" sibTransId="{E72E8F30-7BBD-4FFC-820A-26479DEF719D}"/>
    <dgm:cxn modelId="{89D5B859-C09B-4184-A060-65054A8C39A6}" type="presOf" srcId="{60BFC4C8-F19D-46EB-B86A-628EBB93916A}" destId="{5434A88C-7297-406C-9262-C9A05935E85A}" srcOrd="0" destOrd="0" presId="urn:microsoft.com/office/officeart/2005/8/layout/matrix2"/>
    <dgm:cxn modelId="{08DB365A-DC33-49B3-AF1F-DDA12E691408}" type="presOf" srcId="{C266D162-19C9-4FB9-8051-2E97288ECF50}" destId="{963DEC8E-C6FD-48E8-BF9E-871BB8088661}" srcOrd="0" destOrd="1" presId="urn:microsoft.com/office/officeart/2005/8/layout/matrix2"/>
    <dgm:cxn modelId="{895D9F93-C10D-4CCF-8A9F-F70FE3C01CA2}" srcId="{D6AEE83C-125A-4C55-92D1-84DED7B12D9C}" destId="{C266D162-19C9-4FB9-8051-2E97288ECF50}" srcOrd="0" destOrd="0" parTransId="{D777A841-C231-466A-AB86-C362BD53E568}" sibTransId="{ABC936E6-EB27-436A-B3E4-AAB4A8FBCD36}"/>
    <dgm:cxn modelId="{4E4D47A6-4567-47FB-BE0A-BCDEBB8942FD}" srcId="{60BFC4C8-F19D-46EB-B86A-628EBB93916A}" destId="{20116645-F908-46B9-85B1-175BC66DD743}" srcOrd="0" destOrd="0" parTransId="{C7B14A3C-D496-433F-8A8A-A0AF74D7B4CD}" sibTransId="{DF7BC952-E3B3-40BB-A75F-D30D6A31F632}"/>
    <dgm:cxn modelId="{9E6C5BBA-BEE7-48C1-A8E4-67A47883E947}" type="presOf" srcId="{5DA7B86E-E640-41DB-B912-6927286A6116}" destId="{5196B3BC-24C6-42B3-9B39-2B719CD2A6CC}" srcOrd="0" destOrd="1" presId="urn:microsoft.com/office/officeart/2005/8/layout/matrix2"/>
    <dgm:cxn modelId="{072072DA-DB4D-4825-ADE9-6D9A24880E4F}" type="presOf" srcId="{79665285-0B9D-48EA-9C0C-63DA22046782}" destId="{559E60F1-0231-40DF-9653-2E34EA013E13}" srcOrd="0" destOrd="1" presId="urn:microsoft.com/office/officeart/2005/8/layout/matrix2"/>
    <dgm:cxn modelId="{85CB61EA-082C-4D28-ACC9-0A7AA093656E}" type="presOf" srcId="{3808A590-6930-4315-BE72-EED497D0E8D9}" destId="{5196B3BC-24C6-42B3-9B39-2B719CD2A6CC}" srcOrd="0" destOrd="0" presId="urn:microsoft.com/office/officeart/2005/8/layout/matrix2"/>
    <dgm:cxn modelId="{6713E2EA-9B94-4700-BDBD-A058EA36554D}" srcId="{60BFC4C8-F19D-46EB-B86A-628EBB93916A}" destId="{D6AEE83C-125A-4C55-92D1-84DED7B12D9C}" srcOrd="2" destOrd="0" parTransId="{5F63D985-1BEB-404E-ADC1-206CEB175E8C}" sibTransId="{D02F5EB6-B764-4575-89AB-49F18D09F257}"/>
    <dgm:cxn modelId="{6A07FC0D-C2C2-48DC-BBFB-88D3AEB1B047}" type="presParOf" srcId="{5434A88C-7297-406C-9262-C9A05935E85A}" destId="{D5E1EACC-1FDB-40D6-9E09-6BFE07251520}" srcOrd="0" destOrd="0" presId="urn:microsoft.com/office/officeart/2005/8/layout/matrix2"/>
    <dgm:cxn modelId="{0544E904-325A-48C3-A634-495820843DFE}" type="presParOf" srcId="{5434A88C-7297-406C-9262-C9A05935E85A}" destId="{559E60F1-0231-40DF-9653-2E34EA013E13}" srcOrd="1" destOrd="0" presId="urn:microsoft.com/office/officeart/2005/8/layout/matrix2"/>
    <dgm:cxn modelId="{28C493CF-75B8-43B8-B42E-30789730CC70}" type="presParOf" srcId="{5434A88C-7297-406C-9262-C9A05935E85A}" destId="{5196B3BC-24C6-42B3-9B39-2B719CD2A6CC}" srcOrd="2" destOrd="0" presId="urn:microsoft.com/office/officeart/2005/8/layout/matrix2"/>
    <dgm:cxn modelId="{BC0CBF0B-5ADA-470B-8334-AEEA7B329544}" type="presParOf" srcId="{5434A88C-7297-406C-9262-C9A05935E85A}" destId="{963DEC8E-C6FD-48E8-BF9E-871BB8088661}" srcOrd="3" destOrd="0" presId="urn:microsoft.com/office/officeart/2005/8/layout/matrix2"/>
    <dgm:cxn modelId="{3E8DDA3E-80E3-4848-BCFF-AEA5667F8CF1}" type="presParOf" srcId="{5434A88C-7297-406C-9262-C9A05935E85A}" destId="{B7EF1037-2222-44EE-8ABF-7DB17E96F47E}" srcOrd="4" destOrd="0" presId="urn:microsoft.com/office/officeart/2005/8/layout/matrix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7F89077-8FDD-4D63-9267-89BB553A4633}"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80F97F65-6C40-43C8-9E66-3B707CD18DCE}">
      <dgm:prSet phldrT="[Text]"/>
      <dgm:spPr>
        <a:solidFill>
          <a:schemeClr val="bg2"/>
        </a:solidFill>
      </dgm:spPr>
      <dgm:t>
        <a:bodyPr/>
        <a:lstStyle/>
        <a:p>
          <a:r>
            <a:rPr lang="en-GB" dirty="0"/>
            <a:t>Large Heath(CT) Population 2017</a:t>
          </a:r>
        </a:p>
      </dgm:t>
    </dgm:pt>
    <dgm:pt modelId="{C3DDC038-61C3-49D8-953C-8DD3E0AAA7B2}" type="parTrans" cxnId="{9B314F64-060A-4C2E-84C3-8971506A6B80}">
      <dgm:prSet/>
      <dgm:spPr/>
      <dgm:t>
        <a:bodyPr/>
        <a:lstStyle/>
        <a:p>
          <a:endParaRPr lang="en-GB"/>
        </a:p>
      </dgm:t>
    </dgm:pt>
    <dgm:pt modelId="{0E439FCB-90F9-41DA-B861-1D27B2D9A149}" type="sibTrans" cxnId="{9B314F64-060A-4C2E-84C3-8971506A6B80}">
      <dgm:prSet/>
      <dgm:spPr/>
      <dgm:t>
        <a:bodyPr/>
        <a:lstStyle/>
        <a:p>
          <a:endParaRPr lang="en-GB"/>
        </a:p>
      </dgm:t>
    </dgm:pt>
    <dgm:pt modelId="{82F57B53-579E-4637-8C4C-BC7B80061F89}">
      <dgm:prSet phldrT="[Text]"/>
      <dgm:spPr>
        <a:solidFill>
          <a:schemeClr val="tx2">
            <a:lumMod val="40000"/>
            <a:lumOff val="60000"/>
            <a:alpha val="90000"/>
          </a:schemeClr>
        </a:solidFill>
      </dgm:spPr>
      <dgm:t>
        <a:bodyPr/>
        <a:lstStyle/>
        <a:p>
          <a:r>
            <a:rPr lang="en-GB" dirty="0"/>
            <a:t>Average Index</a:t>
          </a:r>
        </a:p>
      </dgm:t>
    </dgm:pt>
    <dgm:pt modelId="{B3847E93-9A1A-4408-8EBD-AA01CCBDD4BA}" type="parTrans" cxnId="{BDE9464D-5A00-4DB0-A515-D04B03BF8A8B}">
      <dgm:prSet/>
      <dgm:spPr/>
      <dgm:t>
        <a:bodyPr/>
        <a:lstStyle/>
        <a:p>
          <a:endParaRPr lang="en-GB"/>
        </a:p>
      </dgm:t>
    </dgm:pt>
    <dgm:pt modelId="{3687B9CD-30BA-437E-9132-8437275560EF}" type="sibTrans" cxnId="{BDE9464D-5A00-4DB0-A515-D04B03BF8A8B}">
      <dgm:prSet/>
      <dgm:spPr/>
      <dgm:t>
        <a:bodyPr/>
        <a:lstStyle/>
        <a:p>
          <a:endParaRPr lang="en-GB"/>
        </a:p>
      </dgm:t>
    </dgm:pt>
    <dgm:pt modelId="{8A404E22-1E77-42C3-A52C-AD59C9734165}">
      <dgm:prSet phldrT="[Text]"/>
      <dgm:spPr>
        <a:solidFill>
          <a:schemeClr val="tx2">
            <a:lumMod val="40000"/>
            <a:lumOff val="60000"/>
            <a:alpha val="90000"/>
          </a:schemeClr>
        </a:solidFill>
      </dgm:spPr>
      <dgm:t>
        <a:bodyPr/>
        <a:lstStyle/>
        <a:p>
          <a:r>
            <a:rPr lang="en-GB" dirty="0"/>
            <a:t>Southeast Bog:</a:t>
          </a:r>
        </a:p>
      </dgm:t>
    </dgm:pt>
    <dgm:pt modelId="{D922CCBD-E2F7-4FE0-8027-C5A73BC22F64}" type="parTrans" cxnId="{1690ECE3-967E-4F66-A491-299748FB1F60}">
      <dgm:prSet/>
      <dgm:spPr/>
      <dgm:t>
        <a:bodyPr/>
        <a:lstStyle/>
        <a:p>
          <a:endParaRPr lang="en-GB"/>
        </a:p>
      </dgm:t>
    </dgm:pt>
    <dgm:pt modelId="{645BAE36-FE9B-491B-9F43-79D2DCB2DA39}" type="sibTrans" cxnId="{1690ECE3-967E-4F66-A491-299748FB1F60}">
      <dgm:prSet/>
      <dgm:spPr/>
      <dgm:t>
        <a:bodyPr/>
        <a:lstStyle/>
        <a:p>
          <a:endParaRPr lang="en-GB"/>
        </a:p>
      </dgm:t>
    </dgm:pt>
    <dgm:pt modelId="{53BE5ECA-E0C0-4472-824C-C863F1501A42}">
      <dgm:prSet phldrT="[Text]"/>
      <dgm:spPr>
        <a:solidFill>
          <a:schemeClr val="bg2"/>
        </a:solidFill>
      </dgm:spPr>
      <dgm:t>
        <a:bodyPr/>
        <a:lstStyle/>
        <a:p>
          <a:r>
            <a:rPr lang="en-GB" dirty="0"/>
            <a:t>Large Heath(CT)Population – Ad hoc 2018</a:t>
          </a:r>
        </a:p>
      </dgm:t>
    </dgm:pt>
    <dgm:pt modelId="{75268FA1-491B-44F0-A588-08B2CD662AF8}" type="parTrans" cxnId="{D5B60CBC-AEAA-4BB6-B2F8-45196C0F500B}">
      <dgm:prSet/>
      <dgm:spPr/>
      <dgm:t>
        <a:bodyPr/>
        <a:lstStyle/>
        <a:p>
          <a:endParaRPr lang="en-GB"/>
        </a:p>
      </dgm:t>
    </dgm:pt>
    <dgm:pt modelId="{FD748985-FDD0-4ADB-BE13-327F06A28658}" type="sibTrans" cxnId="{D5B60CBC-AEAA-4BB6-B2F8-45196C0F500B}">
      <dgm:prSet/>
      <dgm:spPr/>
      <dgm:t>
        <a:bodyPr/>
        <a:lstStyle/>
        <a:p>
          <a:endParaRPr lang="en-GB"/>
        </a:p>
      </dgm:t>
    </dgm:pt>
    <dgm:pt modelId="{9144487B-64B5-481D-89CA-2A343B2403A6}">
      <dgm:prSet phldrT="[Text]"/>
      <dgm:spPr>
        <a:solidFill>
          <a:schemeClr val="tx2">
            <a:lumMod val="40000"/>
            <a:lumOff val="60000"/>
            <a:alpha val="90000"/>
          </a:schemeClr>
        </a:solidFill>
      </dgm:spPr>
      <dgm:t>
        <a:bodyPr/>
        <a:lstStyle/>
        <a:p>
          <a:r>
            <a:rPr lang="en-GB" dirty="0"/>
            <a:t>Timed surveys/full sun/no wind/above 20 degrees</a:t>
          </a:r>
        </a:p>
      </dgm:t>
    </dgm:pt>
    <dgm:pt modelId="{D97DEBDB-E27D-4966-9E76-1013E5A7F28F}" type="parTrans" cxnId="{048E907C-5A73-4E2A-9DB6-3AD67674085B}">
      <dgm:prSet/>
      <dgm:spPr/>
      <dgm:t>
        <a:bodyPr/>
        <a:lstStyle/>
        <a:p>
          <a:endParaRPr lang="en-GB"/>
        </a:p>
      </dgm:t>
    </dgm:pt>
    <dgm:pt modelId="{76E261EC-EDBF-4F68-9230-49E84101866C}" type="sibTrans" cxnId="{048E907C-5A73-4E2A-9DB6-3AD67674085B}">
      <dgm:prSet/>
      <dgm:spPr/>
      <dgm:t>
        <a:bodyPr/>
        <a:lstStyle/>
        <a:p>
          <a:endParaRPr lang="en-GB"/>
        </a:p>
      </dgm:t>
    </dgm:pt>
    <dgm:pt modelId="{277D03FC-8478-4C8D-8997-D645A0D566CB}">
      <dgm:prSet phldrT="[Text]"/>
      <dgm:spPr>
        <a:solidFill>
          <a:schemeClr val="tx2">
            <a:lumMod val="40000"/>
            <a:lumOff val="60000"/>
            <a:alpha val="90000"/>
          </a:schemeClr>
        </a:solidFill>
      </dgm:spPr>
      <dgm:t>
        <a:bodyPr/>
        <a:lstStyle/>
        <a:p>
          <a:r>
            <a:rPr lang="en-GB" dirty="0"/>
            <a:t>Southeast Bog</a:t>
          </a:r>
        </a:p>
      </dgm:t>
    </dgm:pt>
    <dgm:pt modelId="{95790B3C-06F2-484D-A5A6-9C032D1ACB19}" type="parTrans" cxnId="{4E2ED853-FD19-423F-BE6E-E2CDA1D8349F}">
      <dgm:prSet/>
      <dgm:spPr/>
      <dgm:t>
        <a:bodyPr/>
        <a:lstStyle/>
        <a:p>
          <a:endParaRPr lang="en-GB"/>
        </a:p>
      </dgm:t>
    </dgm:pt>
    <dgm:pt modelId="{FD5E4D3C-7970-4C5C-8B28-E8E488472A33}" type="sibTrans" cxnId="{4E2ED853-FD19-423F-BE6E-E2CDA1D8349F}">
      <dgm:prSet/>
      <dgm:spPr/>
      <dgm:t>
        <a:bodyPr/>
        <a:lstStyle/>
        <a:p>
          <a:endParaRPr lang="en-GB"/>
        </a:p>
      </dgm:t>
    </dgm:pt>
    <dgm:pt modelId="{305F7A5D-6758-43E7-9050-5F983A83B499}">
      <dgm:prSet phldrT="[Text]"/>
      <dgm:spPr>
        <a:solidFill>
          <a:schemeClr val="bg2"/>
        </a:solidFill>
      </dgm:spPr>
      <dgm:t>
        <a:bodyPr/>
        <a:lstStyle/>
        <a:p>
          <a:r>
            <a:rPr lang="en-GB" dirty="0"/>
            <a:t>1987-2001</a:t>
          </a:r>
        </a:p>
      </dgm:t>
    </dgm:pt>
    <dgm:pt modelId="{A9B2AAED-0A15-4545-8F8B-A57A53E0DF32}" type="parTrans" cxnId="{27CF26C6-4C04-41D7-BA50-127968BF35D2}">
      <dgm:prSet/>
      <dgm:spPr/>
      <dgm:t>
        <a:bodyPr/>
        <a:lstStyle/>
        <a:p>
          <a:endParaRPr lang="en-GB"/>
        </a:p>
      </dgm:t>
    </dgm:pt>
    <dgm:pt modelId="{89634836-8BF2-4C6D-9B61-757FE03CC028}" type="sibTrans" cxnId="{27CF26C6-4C04-41D7-BA50-127968BF35D2}">
      <dgm:prSet/>
      <dgm:spPr/>
      <dgm:t>
        <a:bodyPr/>
        <a:lstStyle/>
        <a:p>
          <a:endParaRPr lang="en-GB"/>
        </a:p>
      </dgm:t>
    </dgm:pt>
    <dgm:pt modelId="{B6D2B91C-6416-429C-8F5F-E9C6019EEE6E}">
      <dgm:prSet phldrT="[Text]"/>
      <dgm:spPr>
        <a:solidFill>
          <a:schemeClr val="tx2">
            <a:lumMod val="40000"/>
            <a:lumOff val="60000"/>
            <a:alpha val="90000"/>
          </a:schemeClr>
        </a:solidFill>
      </dgm:spPr>
      <dgm:t>
        <a:bodyPr/>
        <a:lstStyle/>
        <a:p>
          <a:r>
            <a:rPr lang="en-GB" dirty="0"/>
            <a:t>Average Index Amended:</a:t>
          </a:r>
        </a:p>
      </dgm:t>
    </dgm:pt>
    <dgm:pt modelId="{2DDE30FA-E65B-4296-92A7-D676E8553C84}" type="parTrans" cxnId="{AD3C4DA8-27D8-4185-BF58-D527AB84D618}">
      <dgm:prSet/>
      <dgm:spPr/>
      <dgm:t>
        <a:bodyPr/>
        <a:lstStyle/>
        <a:p>
          <a:endParaRPr lang="en-GB"/>
        </a:p>
      </dgm:t>
    </dgm:pt>
    <dgm:pt modelId="{298515ED-C45C-42D1-931C-5E1907B050EB}" type="sibTrans" cxnId="{AD3C4DA8-27D8-4185-BF58-D527AB84D618}">
      <dgm:prSet/>
      <dgm:spPr/>
      <dgm:t>
        <a:bodyPr/>
        <a:lstStyle/>
        <a:p>
          <a:endParaRPr lang="en-GB"/>
        </a:p>
      </dgm:t>
    </dgm:pt>
    <dgm:pt modelId="{C9801930-0BEA-452E-B3F4-598D8E1F9520}">
      <dgm:prSet phldrT="[Text]"/>
      <dgm:spPr>
        <a:solidFill>
          <a:schemeClr val="tx2">
            <a:lumMod val="40000"/>
            <a:lumOff val="60000"/>
            <a:alpha val="90000"/>
          </a:schemeClr>
        </a:solidFill>
      </dgm:spPr>
      <dgm:t>
        <a:bodyPr/>
        <a:lstStyle/>
        <a:p>
          <a:r>
            <a:rPr lang="en-US" dirty="0"/>
            <a:t>Well exceed the lower limit of acceptable change for the Large Heath SSSI feature.</a:t>
          </a:r>
          <a:endParaRPr lang="en-GB" dirty="0"/>
        </a:p>
      </dgm:t>
    </dgm:pt>
    <dgm:pt modelId="{58150563-017B-4F14-B774-298986A2179B}" type="parTrans" cxnId="{D8208CE8-759B-4383-BB2F-69AE3068CEB1}">
      <dgm:prSet/>
      <dgm:spPr/>
      <dgm:t>
        <a:bodyPr/>
        <a:lstStyle/>
        <a:p>
          <a:endParaRPr lang="en-GB"/>
        </a:p>
      </dgm:t>
    </dgm:pt>
    <dgm:pt modelId="{FEA9E915-DFF9-44A7-A934-17A39C3D7166}" type="sibTrans" cxnId="{D8208CE8-759B-4383-BB2F-69AE3068CEB1}">
      <dgm:prSet/>
      <dgm:spPr/>
      <dgm:t>
        <a:bodyPr/>
        <a:lstStyle/>
        <a:p>
          <a:endParaRPr lang="en-GB"/>
        </a:p>
      </dgm:t>
    </dgm:pt>
    <dgm:pt modelId="{E4206670-32F4-4CDD-8010-7F26640378A1}">
      <dgm:prSet phldrT="[Text]"/>
      <dgm:spPr>
        <a:solidFill>
          <a:schemeClr val="tx2">
            <a:lumMod val="40000"/>
            <a:lumOff val="60000"/>
            <a:alpha val="90000"/>
          </a:schemeClr>
        </a:solidFill>
      </dgm:spPr>
      <dgm:t>
        <a:bodyPr/>
        <a:lstStyle/>
        <a:p>
          <a:r>
            <a:rPr lang="en-GB" dirty="0"/>
            <a:t>47</a:t>
          </a:r>
        </a:p>
      </dgm:t>
    </dgm:pt>
    <dgm:pt modelId="{7973B688-CD1A-4A0C-A2F2-D478065994A8}" type="parTrans" cxnId="{317342DF-DDBB-4961-8AA8-696FA6D90718}">
      <dgm:prSet/>
      <dgm:spPr/>
      <dgm:t>
        <a:bodyPr/>
        <a:lstStyle/>
        <a:p>
          <a:endParaRPr lang="en-GB"/>
        </a:p>
      </dgm:t>
    </dgm:pt>
    <dgm:pt modelId="{CA20D2DE-FA8F-4CEA-B09B-1881BF321B22}" type="sibTrans" cxnId="{317342DF-DDBB-4961-8AA8-696FA6D90718}">
      <dgm:prSet/>
      <dgm:spPr/>
      <dgm:t>
        <a:bodyPr/>
        <a:lstStyle/>
        <a:p>
          <a:endParaRPr lang="en-GB"/>
        </a:p>
      </dgm:t>
    </dgm:pt>
    <dgm:pt modelId="{DCBA8F0C-33CE-407A-A248-48AC864B6932}">
      <dgm:prSet phldrT="[Text]"/>
      <dgm:spPr>
        <a:solidFill>
          <a:schemeClr val="tx2">
            <a:lumMod val="40000"/>
            <a:lumOff val="60000"/>
            <a:alpha val="90000"/>
          </a:schemeClr>
        </a:solidFill>
      </dgm:spPr>
      <dgm:t>
        <a:bodyPr/>
        <a:lstStyle/>
        <a:p>
          <a:r>
            <a:rPr lang="en-GB" dirty="0"/>
            <a:t>7</a:t>
          </a:r>
        </a:p>
      </dgm:t>
    </dgm:pt>
    <dgm:pt modelId="{15999220-6404-43F4-97D4-176A381B9846}" type="parTrans" cxnId="{1F65925C-D89E-4D3D-90C0-6F259518CF6E}">
      <dgm:prSet/>
      <dgm:spPr/>
      <dgm:t>
        <a:bodyPr/>
        <a:lstStyle/>
        <a:p>
          <a:endParaRPr lang="en-GB"/>
        </a:p>
      </dgm:t>
    </dgm:pt>
    <dgm:pt modelId="{D9BBF865-51FD-4F7A-842C-111D86E3EAF0}" type="sibTrans" cxnId="{1F65925C-D89E-4D3D-90C0-6F259518CF6E}">
      <dgm:prSet/>
      <dgm:spPr/>
      <dgm:t>
        <a:bodyPr/>
        <a:lstStyle/>
        <a:p>
          <a:endParaRPr lang="en-GB"/>
        </a:p>
      </dgm:t>
    </dgm:pt>
    <dgm:pt modelId="{B7EA4895-A498-4C51-A3BA-41FD2D823C59}">
      <dgm:prSet phldrT="[Text]"/>
      <dgm:spPr>
        <a:solidFill>
          <a:schemeClr val="tx2">
            <a:lumMod val="40000"/>
            <a:lumOff val="60000"/>
            <a:alpha val="90000"/>
          </a:schemeClr>
        </a:solidFill>
      </dgm:spPr>
      <dgm:t>
        <a:bodyPr/>
        <a:lstStyle/>
        <a:p>
          <a:r>
            <a:rPr lang="en-GB" dirty="0"/>
            <a:t>Northeast Bog:</a:t>
          </a:r>
        </a:p>
      </dgm:t>
    </dgm:pt>
    <dgm:pt modelId="{F8B350DF-A615-44D7-AB96-59A4E172399C}" type="parTrans" cxnId="{B4E6DB2C-7472-459D-9CBE-4151DBE3EA8A}">
      <dgm:prSet/>
      <dgm:spPr/>
      <dgm:t>
        <a:bodyPr/>
        <a:lstStyle/>
        <a:p>
          <a:endParaRPr lang="en-GB"/>
        </a:p>
      </dgm:t>
    </dgm:pt>
    <dgm:pt modelId="{54DF463E-D8EF-4D98-978D-C26ADA32C591}" type="sibTrans" cxnId="{B4E6DB2C-7472-459D-9CBE-4151DBE3EA8A}">
      <dgm:prSet/>
      <dgm:spPr/>
      <dgm:t>
        <a:bodyPr/>
        <a:lstStyle/>
        <a:p>
          <a:endParaRPr lang="en-GB"/>
        </a:p>
      </dgm:t>
    </dgm:pt>
    <dgm:pt modelId="{8A5FD2CB-B602-452A-9104-A52E101938DC}">
      <dgm:prSet phldrT="[Text]"/>
      <dgm:spPr>
        <a:solidFill>
          <a:schemeClr val="tx2">
            <a:lumMod val="40000"/>
            <a:lumOff val="60000"/>
            <a:alpha val="90000"/>
          </a:schemeClr>
        </a:solidFill>
      </dgm:spPr>
      <dgm:t>
        <a:bodyPr/>
        <a:lstStyle/>
        <a:p>
          <a:r>
            <a:rPr lang="en-GB" dirty="0"/>
            <a:t>12</a:t>
          </a:r>
        </a:p>
      </dgm:t>
    </dgm:pt>
    <dgm:pt modelId="{EC8024A3-92B0-4A65-AE2D-95F1196DFE38}" type="parTrans" cxnId="{60A23B10-12D8-4A17-86BB-DDD3F4100D69}">
      <dgm:prSet/>
      <dgm:spPr/>
      <dgm:t>
        <a:bodyPr/>
        <a:lstStyle/>
        <a:p>
          <a:endParaRPr lang="en-GB"/>
        </a:p>
      </dgm:t>
    </dgm:pt>
    <dgm:pt modelId="{7583CDA6-328B-4857-8C8E-3CE038EE2AF1}" type="sibTrans" cxnId="{60A23B10-12D8-4A17-86BB-DDD3F4100D69}">
      <dgm:prSet/>
      <dgm:spPr/>
      <dgm:t>
        <a:bodyPr/>
        <a:lstStyle/>
        <a:p>
          <a:endParaRPr lang="en-GB"/>
        </a:p>
      </dgm:t>
    </dgm:pt>
    <dgm:pt modelId="{4755927E-E8AF-4E93-912A-92F62CA66D22}">
      <dgm:prSet phldrT="[Text]"/>
      <dgm:spPr>
        <a:solidFill>
          <a:schemeClr val="tx2">
            <a:lumMod val="40000"/>
            <a:lumOff val="60000"/>
            <a:alpha val="90000"/>
          </a:schemeClr>
        </a:solidFill>
      </dgm:spPr>
      <dgm:t>
        <a:bodyPr/>
        <a:lstStyle/>
        <a:p>
          <a:r>
            <a:rPr lang="en-GB" dirty="0"/>
            <a:t>West Bog:</a:t>
          </a:r>
        </a:p>
      </dgm:t>
    </dgm:pt>
    <dgm:pt modelId="{960DED3E-90F9-45D5-83A5-9D53CD865CF6}" type="parTrans" cxnId="{46793655-11A6-454D-9113-5B83EAD3A501}">
      <dgm:prSet/>
      <dgm:spPr/>
      <dgm:t>
        <a:bodyPr/>
        <a:lstStyle/>
        <a:p>
          <a:endParaRPr lang="en-GB"/>
        </a:p>
      </dgm:t>
    </dgm:pt>
    <dgm:pt modelId="{6EA316DC-E5AF-4C41-A6FE-BDC72C26A856}" type="sibTrans" cxnId="{46793655-11A6-454D-9113-5B83EAD3A501}">
      <dgm:prSet/>
      <dgm:spPr/>
      <dgm:t>
        <a:bodyPr/>
        <a:lstStyle/>
        <a:p>
          <a:endParaRPr lang="en-GB"/>
        </a:p>
      </dgm:t>
    </dgm:pt>
    <dgm:pt modelId="{F134285D-D20B-4975-896A-73EC5A0D7E7E}">
      <dgm:prSet phldrT="[Text]"/>
      <dgm:spPr>
        <a:solidFill>
          <a:schemeClr val="tx2">
            <a:lumMod val="40000"/>
            <a:lumOff val="60000"/>
            <a:alpha val="90000"/>
          </a:schemeClr>
        </a:solidFill>
      </dgm:spPr>
      <dgm:t>
        <a:bodyPr/>
        <a:lstStyle/>
        <a:p>
          <a:endParaRPr lang="en-GB" dirty="0"/>
        </a:p>
      </dgm:t>
    </dgm:pt>
    <dgm:pt modelId="{24A22D52-5041-47F6-A6CA-44D7070ABDF7}" type="parTrans" cxnId="{1CDE4878-8F3E-4799-B7C0-4E833E9C6B8A}">
      <dgm:prSet/>
      <dgm:spPr/>
      <dgm:t>
        <a:bodyPr/>
        <a:lstStyle/>
        <a:p>
          <a:endParaRPr lang="en-GB"/>
        </a:p>
      </dgm:t>
    </dgm:pt>
    <dgm:pt modelId="{C2AE9C83-205F-4112-AE25-ED8B8F988CBF}" type="sibTrans" cxnId="{1CDE4878-8F3E-4799-B7C0-4E833E9C6B8A}">
      <dgm:prSet/>
      <dgm:spPr/>
      <dgm:t>
        <a:bodyPr/>
        <a:lstStyle/>
        <a:p>
          <a:endParaRPr lang="en-GB"/>
        </a:p>
      </dgm:t>
    </dgm:pt>
    <dgm:pt modelId="{E909FEF4-5098-4965-A6E3-2BF2DD0E2F99}">
      <dgm:prSet phldrT="[Text]"/>
      <dgm:spPr>
        <a:solidFill>
          <a:schemeClr val="tx2">
            <a:lumMod val="40000"/>
            <a:lumOff val="60000"/>
            <a:alpha val="90000"/>
          </a:schemeClr>
        </a:solidFill>
      </dgm:spPr>
      <dgm:t>
        <a:bodyPr/>
        <a:lstStyle/>
        <a:p>
          <a:r>
            <a:rPr lang="en-GB" dirty="0"/>
            <a:t>West Bog:</a:t>
          </a:r>
        </a:p>
      </dgm:t>
    </dgm:pt>
    <dgm:pt modelId="{E2039C8F-2A4C-484C-8B11-2BCFED7B8F4F}" type="parTrans" cxnId="{DFDF747C-0003-4859-AAC3-0A8C6B1A8B0C}">
      <dgm:prSet/>
      <dgm:spPr/>
      <dgm:t>
        <a:bodyPr/>
        <a:lstStyle/>
        <a:p>
          <a:endParaRPr lang="en-GB"/>
        </a:p>
      </dgm:t>
    </dgm:pt>
    <dgm:pt modelId="{A7CF4E79-D12A-4738-BF35-15FC9C54C49E}" type="sibTrans" cxnId="{DFDF747C-0003-4859-AAC3-0A8C6B1A8B0C}">
      <dgm:prSet/>
      <dgm:spPr/>
      <dgm:t>
        <a:bodyPr/>
        <a:lstStyle/>
        <a:p>
          <a:endParaRPr lang="en-GB"/>
        </a:p>
      </dgm:t>
    </dgm:pt>
    <dgm:pt modelId="{E867F1B0-CED4-4065-9AE9-99E2E877200C}">
      <dgm:prSet phldrT="[Text]"/>
      <dgm:spPr>
        <a:solidFill>
          <a:schemeClr val="tx2">
            <a:lumMod val="40000"/>
            <a:lumOff val="60000"/>
            <a:alpha val="90000"/>
          </a:schemeClr>
        </a:solidFill>
      </dgm:spPr>
      <dgm:t>
        <a:bodyPr/>
        <a:lstStyle/>
        <a:p>
          <a:r>
            <a:rPr lang="en-GB" dirty="0"/>
            <a:t>139</a:t>
          </a:r>
        </a:p>
      </dgm:t>
    </dgm:pt>
    <dgm:pt modelId="{36ADA554-6465-4B5E-8FF2-BB8BC608D5C3}" type="parTrans" cxnId="{821D21E2-7850-46E2-AFC1-F2CA9CD1EFD9}">
      <dgm:prSet/>
      <dgm:spPr/>
      <dgm:t>
        <a:bodyPr/>
        <a:lstStyle/>
        <a:p>
          <a:endParaRPr lang="en-GB"/>
        </a:p>
      </dgm:t>
    </dgm:pt>
    <dgm:pt modelId="{26DD10DE-1FA4-4409-B52C-89E2F14D6073}" type="sibTrans" cxnId="{821D21E2-7850-46E2-AFC1-F2CA9CD1EFD9}">
      <dgm:prSet/>
      <dgm:spPr/>
      <dgm:t>
        <a:bodyPr/>
        <a:lstStyle/>
        <a:p>
          <a:endParaRPr lang="en-GB"/>
        </a:p>
      </dgm:t>
    </dgm:pt>
    <dgm:pt modelId="{0E43181B-26F2-4AFE-9938-AB5B11EB0763}">
      <dgm:prSet phldrT="[Text]"/>
      <dgm:spPr>
        <a:solidFill>
          <a:schemeClr val="tx2">
            <a:lumMod val="40000"/>
            <a:lumOff val="60000"/>
            <a:alpha val="90000"/>
          </a:schemeClr>
        </a:solidFill>
      </dgm:spPr>
      <dgm:t>
        <a:bodyPr/>
        <a:lstStyle/>
        <a:p>
          <a:r>
            <a:rPr lang="en-GB" dirty="0"/>
            <a:t>Stations 2-3</a:t>
          </a:r>
        </a:p>
      </dgm:t>
    </dgm:pt>
    <dgm:pt modelId="{5FF489D6-BD80-4DF8-8D9E-B7FE5B61D45F}" type="parTrans" cxnId="{310CE492-4552-4C90-81B0-D2E31C43BF6A}">
      <dgm:prSet/>
      <dgm:spPr/>
      <dgm:t>
        <a:bodyPr/>
        <a:lstStyle/>
        <a:p>
          <a:endParaRPr lang="en-GB"/>
        </a:p>
      </dgm:t>
    </dgm:pt>
    <dgm:pt modelId="{9A6AEEE0-524F-474F-9A5B-CF0F74F38CB6}" type="sibTrans" cxnId="{310CE492-4552-4C90-81B0-D2E31C43BF6A}">
      <dgm:prSet/>
      <dgm:spPr/>
      <dgm:t>
        <a:bodyPr/>
        <a:lstStyle/>
        <a:p>
          <a:endParaRPr lang="en-GB"/>
        </a:p>
      </dgm:t>
    </dgm:pt>
    <dgm:pt modelId="{198FB94A-20DC-4477-8947-9DB3575F034C}">
      <dgm:prSet phldrT="[Text]"/>
      <dgm:spPr>
        <a:solidFill>
          <a:schemeClr val="tx2">
            <a:lumMod val="40000"/>
            <a:lumOff val="60000"/>
            <a:alpha val="90000"/>
          </a:schemeClr>
        </a:solidFill>
      </dgm:spPr>
      <dgm:t>
        <a:bodyPr/>
        <a:lstStyle/>
        <a:p>
          <a:r>
            <a:rPr lang="en-GB" dirty="0"/>
            <a:t>Station 1</a:t>
          </a:r>
        </a:p>
      </dgm:t>
    </dgm:pt>
    <dgm:pt modelId="{B2588532-408D-4497-9366-50E11FE60FFC}" type="parTrans" cxnId="{96459C72-117C-49B6-8956-69A5972B2D08}">
      <dgm:prSet/>
      <dgm:spPr/>
      <dgm:t>
        <a:bodyPr/>
        <a:lstStyle/>
        <a:p>
          <a:endParaRPr lang="en-GB"/>
        </a:p>
      </dgm:t>
    </dgm:pt>
    <dgm:pt modelId="{9C09F688-0D43-453F-A53B-D034E13228FA}" type="sibTrans" cxnId="{96459C72-117C-49B6-8956-69A5972B2D08}">
      <dgm:prSet/>
      <dgm:spPr/>
      <dgm:t>
        <a:bodyPr/>
        <a:lstStyle/>
        <a:p>
          <a:endParaRPr lang="en-GB"/>
        </a:p>
      </dgm:t>
    </dgm:pt>
    <dgm:pt modelId="{B6FE8084-A1BB-4B6D-AC89-AFB51312728D}">
      <dgm:prSet phldrT="[Text]"/>
      <dgm:spPr>
        <a:solidFill>
          <a:schemeClr val="tx2">
            <a:lumMod val="40000"/>
            <a:lumOff val="60000"/>
            <a:alpha val="90000"/>
          </a:schemeClr>
        </a:solidFill>
      </dgm:spPr>
      <dgm:t>
        <a:bodyPr/>
        <a:lstStyle/>
        <a:p>
          <a:r>
            <a:rPr lang="en-GB" dirty="0"/>
            <a:t>Station4</a:t>
          </a:r>
        </a:p>
      </dgm:t>
    </dgm:pt>
    <dgm:pt modelId="{F0FBBADE-9BA1-4894-BCB9-DD25FF104CB9}" type="parTrans" cxnId="{186B5DEC-7E67-4991-8F15-869A8BC1F429}">
      <dgm:prSet/>
      <dgm:spPr/>
      <dgm:t>
        <a:bodyPr/>
        <a:lstStyle/>
        <a:p>
          <a:endParaRPr lang="en-GB"/>
        </a:p>
      </dgm:t>
    </dgm:pt>
    <dgm:pt modelId="{EA9860FC-BA8F-4615-8E70-E02B2A359063}" type="sibTrans" cxnId="{186B5DEC-7E67-4991-8F15-869A8BC1F429}">
      <dgm:prSet/>
      <dgm:spPr/>
      <dgm:t>
        <a:bodyPr/>
        <a:lstStyle/>
        <a:p>
          <a:endParaRPr lang="en-GB"/>
        </a:p>
      </dgm:t>
    </dgm:pt>
    <dgm:pt modelId="{9CED53A3-4028-43A4-9176-0DDD8E8C821D}">
      <dgm:prSet phldrT="[Text]"/>
      <dgm:spPr>
        <a:solidFill>
          <a:schemeClr val="tx2">
            <a:lumMod val="40000"/>
            <a:lumOff val="60000"/>
            <a:alpha val="90000"/>
          </a:schemeClr>
        </a:solidFill>
      </dgm:spPr>
      <dgm:t>
        <a:bodyPr/>
        <a:lstStyle/>
        <a:p>
          <a:r>
            <a:rPr lang="en-GB" dirty="0"/>
            <a:t>96</a:t>
          </a:r>
        </a:p>
      </dgm:t>
    </dgm:pt>
    <dgm:pt modelId="{1D671611-1AAA-474D-A6B5-012CDFD5B877}" type="parTrans" cxnId="{EC2F0FFD-7E60-481A-AD01-17B3EF58D95C}">
      <dgm:prSet/>
      <dgm:spPr/>
      <dgm:t>
        <a:bodyPr/>
        <a:lstStyle/>
        <a:p>
          <a:endParaRPr lang="en-GB"/>
        </a:p>
      </dgm:t>
    </dgm:pt>
    <dgm:pt modelId="{4C7C29A6-E6B2-46BD-90CE-43F3776DBB01}" type="sibTrans" cxnId="{EC2F0FFD-7E60-481A-AD01-17B3EF58D95C}">
      <dgm:prSet/>
      <dgm:spPr/>
      <dgm:t>
        <a:bodyPr/>
        <a:lstStyle/>
        <a:p>
          <a:endParaRPr lang="en-GB"/>
        </a:p>
      </dgm:t>
    </dgm:pt>
    <dgm:pt modelId="{BB543B14-5EBA-4248-8B5D-122F318DB591}">
      <dgm:prSet phldrT="[Text]"/>
      <dgm:spPr>
        <a:solidFill>
          <a:schemeClr val="tx2">
            <a:lumMod val="40000"/>
            <a:lumOff val="60000"/>
            <a:alpha val="90000"/>
          </a:schemeClr>
        </a:solidFill>
      </dgm:spPr>
      <dgm:t>
        <a:bodyPr/>
        <a:lstStyle/>
        <a:p>
          <a:r>
            <a:rPr lang="en-GB" dirty="0"/>
            <a:t>49 in 45 mins</a:t>
          </a:r>
        </a:p>
      </dgm:t>
    </dgm:pt>
    <dgm:pt modelId="{BF272F68-20F6-44AD-BEFC-01E4D00E77CD}" type="parTrans" cxnId="{DAE5E4AC-19D0-4CAD-9918-94EFE46E643A}">
      <dgm:prSet/>
      <dgm:spPr/>
      <dgm:t>
        <a:bodyPr/>
        <a:lstStyle/>
        <a:p>
          <a:endParaRPr lang="en-GB"/>
        </a:p>
      </dgm:t>
    </dgm:pt>
    <dgm:pt modelId="{FBC3A511-6173-4341-A49A-B950BAA9813E}" type="sibTrans" cxnId="{DAE5E4AC-19D0-4CAD-9918-94EFE46E643A}">
      <dgm:prSet/>
      <dgm:spPr/>
      <dgm:t>
        <a:bodyPr/>
        <a:lstStyle/>
        <a:p>
          <a:endParaRPr lang="en-GB"/>
        </a:p>
      </dgm:t>
    </dgm:pt>
    <dgm:pt modelId="{E4DCEF69-12E6-45BD-9B38-BEB760730EF3}">
      <dgm:prSet phldrT="[Text]"/>
      <dgm:spPr>
        <a:solidFill>
          <a:schemeClr val="tx2">
            <a:lumMod val="40000"/>
            <a:lumOff val="60000"/>
            <a:alpha val="90000"/>
          </a:schemeClr>
        </a:solidFill>
      </dgm:spPr>
      <dgm:t>
        <a:bodyPr/>
        <a:lstStyle/>
        <a:p>
          <a:endParaRPr lang="en-GB" dirty="0"/>
        </a:p>
      </dgm:t>
    </dgm:pt>
    <dgm:pt modelId="{BBC06718-0923-45CE-A73D-A0B2FD3FBEE1}" type="parTrans" cxnId="{B31B2ECC-2C88-463C-9B48-3D3E7D9B3B7D}">
      <dgm:prSet/>
      <dgm:spPr/>
      <dgm:t>
        <a:bodyPr/>
        <a:lstStyle/>
        <a:p>
          <a:endParaRPr lang="en-GB"/>
        </a:p>
      </dgm:t>
    </dgm:pt>
    <dgm:pt modelId="{8D4B32EA-E565-4754-A32F-75DB46AF1C72}" type="sibTrans" cxnId="{B31B2ECC-2C88-463C-9B48-3D3E7D9B3B7D}">
      <dgm:prSet/>
      <dgm:spPr/>
      <dgm:t>
        <a:bodyPr/>
        <a:lstStyle/>
        <a:p>
          <a:endParaRPr lang="en-GB"/>
        </a:p>
      </dgm:t>
    </dgm:pt>
    <dgm:pt modelId="{C1086C47-6818-425E-B9C9-AAE4A688DDD5}">
      <dgm:prSet phldrT="[Text]"/>
      <dgm:spPr>
        <a:solidFill>
          <a:schemeClr val="tx2">
            <a:lumMod val="40000"/>
            <a:lumOff val="60000"/>
            <a:alpha val="90000"/>
          </a:schemeClr>
        </a:solidFill>
      </dgm:spPr>
      <dgm:t>
        <a:bodyPr/>
        <a:lstStyle/>
        <a:p>
          <a:r>
            <a:rPr lang="en-GB" dirty="0"/>
            <a:t>15 in 30 mins</a:t>
          </a:r>
        </a:p>
      </dgm:t>
    </dgm:pt>
    <dgm:pt modelId="{7EE691DF-850C-4B4A-8566-12540E6AB5AC}" type="parTrans" cxnId="{442CE461-095D-40D2-834F-73007CF9992E}">
      <dgm:prSet/>
      <dgm:spPr/>
      <dgm:t>
        <a:bodyPr/>
        <a:lstStyle/>
        <a:p>
          <a:endParaRPr lang="en-GB"/>
        </a:p>
      </dgm:t>
    </dgm:pt>
    <dgm:pt modelId="{F182D9E4-AB2F-4D87-AD67-999B91E6D3AC}" type="sibTrans" cxnId="{442CE461-095D-40D2-834F-73007CF9992E}">
      <dgm:prSet/>
      <dgm:spPr/>
      <dgm:t>
        <a:bodyPr/>
        <a:lstStyle/>
        <a:p>
          <a:endParaRPr lang="en-GB"/>
        </a:p>
      </dgm:t>
    </dgm:pt>
    <dgm:pt modelId="{B2D98B78-F7DA-4ADD-82A5-1FC76830D469}">
      <dgm:prSet phldrT="[Text]"/>
      <dgm:spPr>
        <a:solidFill>
          <a:schemeClr val="tx2">
            <a:lumMod val="40000"/>
            <a:lumOff val="60000"/>
            <a:alpha val="90000"/>
          </a:schemeClr>
        </a:solidFill>
      </dgm:spPr>
      <dgm:t>
        <a:bodyPr/>
        <a:lstStyle/>
        <a:p>
          <a:endParaRPr lang="en-GB" dirty="0"/>
        </a:p>
      </dgm:t>
    </dgm:pt>
    <dgm:pt modelId="{3F682522-A455-4FDF-B84D-3D368F667E2B}" type="parTrans" cxnId="{AAF0EDEC-1BD2-4154-A942-BB2011429347}">
      <dgm:prSet/>
      <dgm:spPr/>
      <dgm:t>
        <a:bodyPr/>
        <a:lstStyle/>
        <a:p>
          <a:endParaRPr lang="en-GB"/>
        </a:p>
      </dgm:t>
    </dgm:pt>
    <dgm:pt modelId="{839D39D4-66EE-44DE-82EE-0006BA022D3D}" type="sibTrans" cxnId="{AAF0EDEC-1BD2-4154-A942-BB2011429347}">
      <dgm:prSet/>
      <dgm:spPr/>
      <dgm:t>
        <a:bodyPr/>
        <a:lstStyle/>
        <a:p>
          <a:endParaRPr lang="en-GB"/>
        </a:p>
      </dgm:t>
    </dgm:pt>
    <dgm:pt modelId="{44C39CDE-A5B8-4CC8-8F58-A8B39E0F19F0}">
      <dgm:prSet phldrT="[Text]"/>
      <dgm:spPr>
        <a:solidFill>
          <a:schemeClr val="tx2">
            <a:lumMod val="40000"/>
            <a:lumOff val="60000"/>
            <a:alpha val="90000"/>
          </a:schemeClr>
        </a:solidFill>
      </dgm:spPr>
      <dgm:t>
        <a:bodyPr/>
        <a:lstStyle/>
        <a:p>
          <a:r>
            <a:rPr lang="en-GB" dirty="0"/>
            <a:t>W</a:t>
          </a:r>
          <a:r>
            <a:rPr lang="en-US" dirty="0"/>
            <a:t>ell exceed the lower limit of acceptable change for the Large Heath SSSI feature.</a:t>
          </a:r>
          <a:endParaRPr lang="en-GB" dirty="0"/>
        </a:p>
      </dgm:t>
    </dgm:pt>
    <dgm:pt modelId="{25C8C168-8046-4061-94C1-143FC06011C4}" type="parTrans" cxnId="{B59131CA-EF2B-4DE8-AB3B-ABAF4F29F199}">
      <dgm:prSet/>
      <dgm:spPr/>
      <dgm:t>
        <a:bodyPr/>
        <a:lstStyle/>
        <a:p>
          <a:endParaRPr lang="en-GB"/>
        </a:p>
      </dgm:t>
    </dgm:pt>
    <dgm:pt modelId="{FC9E95E8-C540-43D8-B5F2-110023456E79}" type="sibTrans" cxnId="{B59131CA-EF2B-4DE8-AB3B-ABAF4F29F199}">
      <dgm:prSet/>
      <dgm:spPr/>
      <dgm:t>
        <a:bodyPr/>
        <a:lstStyle/>
        <a:p>
          <a:endParaRPr lang="en-GB"/>
        </a:p>
      </dgm:t>
    </dgm:pt>
    <dgm:pt modelId="{BF115792-E9D9-4272-A5D7-C39FBE672EB6}">
      <dgm:prSet phldrT="[Text]"/>
      <dgm:spPr>
        <a:solidFill>
          <a:schemeClr val="tx2">
            <a:lumMod val="40000"/>
            <a:lumOff val="60000"/>
            <a:alpha val="90000"/>
          </a:schemeClr>
        </a:solidFill>
      </dgm:spPr>
      <dgm:t>
        <a:bodyPr/>
        <a:lstStyle/>
        <a:p>
          <a:endParaRPr lang="en-GB" dirty="0"/>
        </a:p>
      </dgm:t>
    </dgm:pt>
    <dgm:pt modelId="{4262464D-39C1-46EE-A700-FE905CD69DF7}" type="parTrans" cxnId="{EB4A85DC-0AF5-4CDC-AB12-C559FBEB7FC9}">
      <dgm:prSet/>
      <dgm:spPr/>
      <dgm:t>
        <a:bodyPr/>
        <a:lstStyle/>
        <a:p>
          <a:endParaRPr lang="en-GB"/>
        </a:p>
      </dgm:t>
    </dgm:pt>
    <dgm:pt modelId="{A8AABC7C-E171-47DF-8D11-4205A9E5C2CA}" type="sibTrans" cxnId="{EB4A85DC-0AF5-4CDC-AB12-C559FBEB7FC9}">
      <dgm:prSet/>
      <dgm:spPr/>
      <dgm:t>
        <a:bodyPr/>
        <a:lstStyle/>
        <a:p>
          <a:endParaRPr lang="en-GB"/>
        </a:p>
      </dgm:t>
    </dgm:pt>
    <dgm:pt modelId="{25B18875-B8E9-424E-B576-F5AB64E96B09}">
      <dgm:prSet phldrT="[Text]"/>
      <dgm:spPr>
        <a:solidFill>
          <a:schemeClr val="tx2">
            <a:lumMod val="40000"/>
            <a:lumOff val="60000"/>
            <a:alpha val="90000"/>
          </a:schemeClr>
        </a:solidFill>
      </dgm:spPr>
      <dgm:t>
        <a:bodyPr/>
        <a:lstStyle/>
        <a:p>
          <a:endParaRPr lang="en-GB" dirty="0"/>
        </a:p>
      </dgm:t>
    </dgm:pt>
    <dgm:pt modelId="{C79F2268-5C2E-4D47-9C16-1F014AC5EEFF}" type="parTrans" cxnId="{8A378E82-A5C4-4DD3-AE4F-9031F73C0A07}">
      <dgm:prSet/>
      <dgm:spPr/>
      <dgm:t>
        <a:bodyPr/>
        <a:lstStyle/>
        <a:p>
          <a:endParaRPr lang="en-GB"/>
        </a:p>
      </dgm:t>
    </dgm:pt>
    <dgm:pt modelId="{6F98D9B2-315F-4E07-A485-C26358D6717F}" type="sibTrans" cxnId="{8A378E82-A5C4-4DD3-AE4F-9031F73C0A07}">
      <dgm:prSet/>
      <dgm:spPr/>
      <dgm:t>
        <a:bodyPr/>
        <a:lstStyle/>
        <a:p>
          <a:endParaRPr lang="en-GB"/>
        </a:p>
      </dgm:t>
    </dgm:pt>
    <dgm:pt modelId="{D5B741AB-A509-489C-9EA1-CCF1F8D219C2}">
      <dgm:prSet phldrT="[Text]"/>
      <dgm:spPr>
        <a:solidFill>
          <a:schemeClr val="tx2">
            <a:lumMod val="40000"/>
            <a:lumOff val="60000"/>
            <a:alpha val="90000"/>
          </a:schemeClr>
        </a:solidFill>
      </dgm:spPr>
      <dgm:t>
        <a:bodyPr/>
        <a:lstStyle/>
        <a:p>
          <a:endParaRPr lang="en-GB" dirty="0"/>
        </a:p>
      </dgm:t>
    </dgm:pt>
    <dgm:pt modelId="{9E3D9F70-337A-4914-AE2F-E83A064A0402}" type="parTrans" cxnId="{16D798A2-30F6-44A8-9568-B9995CDB648B}">
      <dgm:prSet/>
      <dgm:spPr/>
      <dgm:t>
        <a:bodyPr/>
        <a:lstStyle/>
        <a:p>
          <a:endParaRPr lang="en-GB"/>
        </a:p>
      </dgm:t>
    </dgm:pt>
    <dgm:pt modelId="{2A335448-2DC7-456E-B96C-FDF4F79D8F65}" type="sibTrans" cxnId="{16D798A2-30F6-44A8-9568-B9995CDB648B}">
      <dgm:prSet/>
      <dgm:spPr/>
      <dgm:t>
        <a:bodyPr/>
        <a:lstStyle/>
        <a:p>
          <a:endParaRPr lang="en-GB"/>
        </a:p>
      </dgm:t>
    </dgm:pt>
    <dgm:pt modelId="{A302BC64-685A-4AA6-8949-C6CAD9F09591}">
      <dgm:prSet phldrT="[Text]"/>
      <dgm:spPr>
        <a:solidFill>
          <a:schemeClr val="tx2">
            <a:lumMod val="40000"/>
            <a:lumOff val="60000"/>
            <a:alpha val="90000"/>
          </a:schemeClr>
        </a:solidFill>
      </dgm:spPr>
      <dgm:t>
        <a:bodyPr/>
        <a:lstStyle/>
        <a:p>
          <a:endParaRPr lang="en-GB" dirty="0"/>
        </a:p>
      </dgm:t>
    </dgm:pt>
    <dgm:pt modelId="{9CAD4C89-D425-4F11-8C90-3F0A9981E5D0}" type="parTrans" cxnId="{B2B100D6-256C-4C43-A198-C67AD3C8D9D1}">
      <dgm:prSet/>
      <dgm:spPr/>
      <dgm:t>
        <a:bodyPr/>
        <a:lstStyle/>
        <a:p>
          <a:endParaRPr lang="en-GB"/>
        </a:p>
      </dgm:t>
    </dgm:pt>
    <dgm:pt modelId="{610BCD50-2BBA-44A0-BB49-8131624048B5}" type="sibTrans" cxnId="{B2B100D6-256C-4C43-A198-C67AD3C8D9D1}">
      <dgm:prSet/>
      <dgm:spPr/>
      <dgm:t>
        <a:bodyPr/>
        <a:lstStyle/>
        <a:p>
          <a:endParaRPr lang="en-GB"/>
        </a:p>
      </dgm:t>
    </dgm:pt>
    <dgm:pt modelId="{EDB0AD04-1429-4B5C-956F-1F3AB0AFBE78}">
      <dgm:prSet phldrT="[Text]"/>
      <dgm:spPr>
        <a:solidFill>
          <a:schemeClr val="tx2">
            <a:lumMod val="40000"/>
            <a:lumOff val="60000"/>
            <a:alpha val="90000"/>
          </a:schemeClr>
        </a:solidFill>
      </dgm:spPr>
      <dgm:t>
        <a:bodyPr/>
        <a:lstStyle/>
        <a:p>
          <a:r>
            <a:rPr lang="en-GB" dirty="0"/>
            <a:t>W</a:t>
          </a:r>
          <a:r>
            <a:rPr lang="en-US" dirty="0"/>
            <a:t>ell exceed the lower limit of acceptable change for the Large Heath SSSI feature.</a:t>
          </a:r>
          <a:endParaRPr lang="en-GB" dirty="0"/>
        </a:p>
      </dgm:t>
    </dgm:pt>
    <dgm:pt modelId="{E0B61D4F-BAB0-44E9-A3E7-AD390A333103}" type="parTrans" cxnId="{0875FAE9-B40B-481D-94B0-4E3028A2C064}">
      <dgm:prSet/>
      <dgm:spPr/>
      <dgm:t>
        <a:bodyPr/>
        <a:lstStyle/>
        <a:p>
          <a:endParaRPr lang="en-GB"/>
        </a:p>
      </dgm:t>
    </dgm:pt>
    <dgm:pt modelId="{5AD514D5-69DE-42FB-9A19-48EE05927F7B}" type="sibTrans" cxnId="{0875FAE9-B40B-481D-94B0-4E3028A2C064}">
      <dgm:prSet/>
      <dgm:spPr/>
      <dgm:t>
        <a:bodyPr/>
        <a:lstStyle/>
        <a:p>
          <a:endParaRPr lang="en-GB"/>
        </a:p>
      </dgm:t>
    </dgm:pt>
    <dgm:pt modelId="{FEF5EBBF-911B-4C5F-B616-44E69D72E9D7}">
      <dgm:prSet phldrT="[Text]"/>
      <dgm:spPr>
        <a:solidFill>
          <a:schemeClr val="tx2">
            <a:lumMod val="40000"/>
            <a:lumOff val="60000"/>
            <a:alpha val="90000"/>
          </a:schemeClr>
        </a:solidFill>
      </dgm:spPr>
      <dgm:t>
        <a:bodyPr/>
        <a:lstStyle/>
        <a:p>
          <a:endParaRPr lang="en-GB" dirty="0"/>
        </a:p>
      </dgm:t>
    </dgm:pt>
    <dgm:pt modelId="{68569C39-1498-46F3-91EB-D820C89F1BB7}" type="parTrans" cxnId="{83706AC4-EB40-4A82-B53D-CAA38847D1A6}">
      <dgm:prSet/>
      <dgm:spPr/>
      <dgm:t>
        <a:bodyPr/>
        <a:lstStyle/>
        <a:p>
          <a:endParaRPr lang="en-GB"/>
        </a:p>
      </dgm:t>
    </dgm:pt>
    <dgm:pt modelId="{2A664960-6C98-4C52-9CAB-2AF43E7E469B}" type="sibTrans" cxnId="{83706AC4-EB40-4A82-B53D-CAA38847D1A6}">
      <dgm:prSet/>
      <dgm:spPr/>
      <dgm:t>
        <a:bodyPr/>
        <a:lstStyle/>
        <a:p>
          <a:endParaRPr lang="en-GB"/>
        </a:p>
      </dgm:t>
    </dgm:pt>
    <dgm:pt modelId="{B1B70D44-E29D-4804-8F87-ABE50B672D67}">
      <dgm:prSet phldrT="[Text]"/>
      <dgm:spPr>
        <a:solidFill>
          <a:schemeClr val="tx2">
            <a:lumMod val="40000"/>
            <a:lumOff val="60000"/>
            <a:alpha val="90000"/>
          </a:schemeClr>
        </a:solidFill>
      </dgm:spPr>
      <dgm:t>
        <a:bodyPr/>
        <a:lstStyle/>
        <a:p>
          <a:endParaRPr lang="en-GB" dirty="0"/>
        </a:p>
      </dgm:t>
    </dgm:pt>
    <dgm:pt modelId="{09C246EA-EB04-47A1-9AA3-0AE7228C321E}" type="parTrans" cxnId="{C00F6F8A-0558-4B96-A7E9-44BB52376D99}">
      <dgm:prSet/>
      <dgm:spPr/>
      <dgm:t>
        <a:bodyPr/>
        <a:lstStyle/>
        <a:p>
          <a:endParaRPr lang="en-GB"/>
        </a:p>
      </dgm:t>
    </dgm:pt>
    <dgm:pt modelId="{DD7F4E5B-37A0-48C4-BBBD-8ECBE250F098}" type="sibTrans" cxnId="{C00F6F8A-0558-4B96-A7E9-44BB52376D99}">
      <dgm:prSet/>
      <dgm:spPr/>
      <dgm:t>
        <a:bodyPr/>
        <a:lstStyle/>
        <a:p>
          <a:endParaRPr lang="en-GB"/>
        </a:p>
      </dgm:t>
    </dgm:pt>
    <dgm:pt modelId="{612F35C9-77F0-44E2-AA45-184943F60FF2}">
      <dgm:prSet phldrT="[Text]"/>
      <dgm:spPr>
        <a:solidFill>
          <a:schemeClr val="tx2">
            <a:lumMod val="40000"/>
            <a:lumOff val="60000"/>
            <a:alpha val="90000"/>
          </a:schemeClr>
        </a:solidFill>
      </dgm:spPr>
      <dgm:t>
        <a:bodyPr/>
        <a:lstStyle/>
        <a:p>
          <a:endParaRPr lang="en-GB" dirty="0"/>
        </a:p>
      </dgm:t>
    </dgm:pt>
    <dgm:pt modelId="{7DEE811A-2749-444F-8BC0-C4A59FE7A9BC}" type="parTrans" cxnId="{14BC8798-B9CA-4BE3-B129-7DD2B1D5E431}">
      <dgm:prSet/>
      <dgm:spPr/>
      <dgm:t>
        <a:bodyPr/>
        <a:lstStyle/>
        <a:p>
          <a:endParaRPr lang="en-GB"/>
        </a:p>
      </dgm:t>
    </dgm:pt>
    <dgm:pt modelId="{337273F1-0434-4784-AF09-C38C46FE62F0}" type="sibTrans" cxnId="{14BC8798-B9CA-4BE3-B129-7DD2B1D5E431}">
      <dgm:prSet/>
      <dgm:spPr/>
      <dgm:t>
        <a:bodyPr/>
        <a:lstStyle/>
        <a:p>
          <a:endParaRPr lang="en-GB"/>
        </a:p>
      </dgm:t>
    </dgm:pt>
    <dgm:pt modelId="{D6B9CF27-7FDD-4046-836D-78D40299A6B8}">
      <dgm:prSet phldrT="[Text]"/>
      <dgm:spPr>
        <a:solidFill>
          <a:schemeClr val="tx2">
            <a:lumMod val="40000"/>
            <a:lumOff val="60000"/>
            <a:alpha val="90000"/>
          </a:schemeClr>
        </a:solidFill>
      </dgm:spPr>
      <dgm:t>
        <a:bodyPr/>
        <a:lstStyle/>
        <a:p>
          <a:endParaRPr lang="en-GB" dirty="0"/>
        </a:p>
      </dgm:t>
    </dgm:pt>
    <dgm:pt modelId="{0DD2DDEE-ABEE-418D-80D6-6D09F74BBBD4}" type="parTrans" cxnId="{B6129B44-BCAC-4A87-BDAD-A4071AF7AFC0}">
      <dgm:prSet/>
      <dgm:spPr/>
      <dgm:t>
        <a:bodyPr/>
        <a:lstStyle/>
        <a:p>
          <a:endParaRPr lang="en-GB"/>
        </a:p>
      </dgm:t>
    </dgm:pt>
    <dgm:pt modelId="{8088B086-F425-4447-AEEF-5521778D7465}" type="sibTrans" cxnId="{B6129B44-BCAC-4A87-BDAD-A4071AF7AFC0}">
      <dgm:prSet/>
      <dgm:spPr/>
      <dgm:t>
        <a:bodyPr/>
        <a:lstStyle/>
        <a:p>
          <a:endParaRPr lang="en-GB"/>
        </a:p>
      </dgm:t>
    </dgm:pt>
    <dgm:pt modelId="{FAA7D203-E49F-4B7D-BB8B-DEE727AA1F7B}">
      <dgm:prSet phldrT="[Text]"/>
      <dgm:spPr>
        <a:solidFill>
          <a:schemeClr val="tx2">
            <a:lumMod val="40000"/>
            <a:lumOff val="60000"/>
            <a:alpha val="90000"/>
          </a:schemeClr>
        </a:solidFill>
      </dgm:spPr>
      <dgm:t>
        <a:bodyPr/>
        <a:lstStyle/>
        <a:p>
          <a:endParaRPr lang="en-GB" dirty="0"/>
        </a:p>
      </dgm:t>
    </dgm:pt>
    <dgm:pt modelId="{FF286245-F0D2-4596-8BDB-79A3A11A1A1E}" type="parTrans" cxnId="{045FB4D4-7098-4DAC-8E70-C37627F54D53}">
      <dgm:prSet/>
      <dgm:spPr/>
      <dgm:t>
        <a:bodyPr/>
        <a:lstStyle/>
        <a:p>
          <a:endParaRPr lang="en-GB"/>
        </a:p>
      </dgm:t>
    </dgm:pt>
    <dgm:pt modelId="{690304E6-F5DF-46C7-825A-544527E9B5C0}" type="sibTrans" cxnId="{045FB4D4-7098-4DAC-8E70-C37627F54D53}">
      <dgm:prSet/>
      <dgm:spPr/>
      <dgm:t>
        <a:bodyPr/>
        <a:lstStyle/>
        <a:p>
          <a:endParaRPr lang="en-GB"/>
        </a:p>
      </dgm:t>
    </dgm:pt>
    <dgm:pt modelId="{B336D4ED-3EF0-4FB9-9B93-D32D27DEB187}">
      <dgm:prSet phldrT="[Text]"/>
      <dgm:spPr>
        <a:solidFill>
          <a:schemeClr val="tx2">
            <a:lumMod val="40000"/>
            <a:lumOff val="60000"/>
            <a:alpha val="90000"/>
          </a:schemeClr>
        </a:solidFill>
      </dgm:spPr>
      <dgm:t>
        <a:bodyPr/>
        <a:lstStyle/>
        <a:p>
          <a:endParaRPr lang="en-GB" dirty="0"/>
        </a:p>
      </dgm:t>
    </dgm:pt>
    <dgm:pt modelId="{3F61BB20-D134-4181-AF6D-29AE2BBB96DE}" type="parTrans" cxnId="{00117634-8675-4D9E-A7FA-0468183EC5E8}">
      <dgm:prSet/>
      <dgm:spPr/>
      <dgm:t>
        <a:bodyPr/>
        <a:lstStyle/>
        <a:p>
          <a:endParaRPr lang="en-GB"/>
        </a:p>
      </dgm:t>
    </dgm:pt>
    <dgm:pt modelId="{4E13D7D1-F8BE-4EFC-91BC-ED14CEB0A3C3}" type="sibTrans" cxnId="{00117634-8675-4D9E-A7FA-0468183EC5E8}">
      <dgm:prSet/>
      <dgm:spPr/>
      <dgm:t>
        <a:bodyPr/>
        <a:lstStyle/>
        <a:p>
          <a:endParaRPr lang="en-GB"/>
        </a:p>
      </dgm:t>
    </dgm:pt>
    <dgm:pt modelId="{A67D84BB-5F97-46C5-A6AB-A09C4F258468}">
      <dgm:prSet phldrT="[Text]"/>
      <dgm:spPr>
        <a:solidFill>
          <a:schemeClr val="tx2">
            <a:lumMod val="40000"/>
            <a:lumOff val="60000"/>
            <a:alpha val="90000"/>
          </a:schemeClr>
        </a:solidFill>
      </dgm:spPr>
      <dgm:t>
        <a:bodyPr/>
        <a:lstStyle/>
        <a:p>
          <a:endParaRPr lang="en-GB" dirty="0"/>
        </a:p>
      </dgm:t>
    </dgm:pt>
    <dgm:pt modelId="{0490F1AC-C765-44D0-B48F-F59EC838AF8E}" type="parTrans" cxnId="{BD17009A-7E24-4A0D-B504-7FCFED7BAF0B}">
      <dgm:prSet/>
      <dgm:spPr/>
      <dgm:t>
        <a:bodyPr/>
        <a:lstStyle/>
        <a:p>
          <a:endParaRPr lang="en-GB"/>
        </a:p>
      </dgm:t>
    </dgm:pt>
    <dgm:pt modelId="{2BDF1025-F27A-4574-AD4F-E34A241311E6}" type="sibTrans" cxnId="{BD17009A-7E24-4A0D-B504-7FCFED7BAF0B}">
      <dgm:prSet/>
      <dgm:spPr/>
      <dgm:t>
        <a:bodyPr/>
        <a:lstStyle/>
        <a:p>
          <a:endParaRPr lang="en-GB"/>
        </a:p>
      </dgm:t>
    </dgm:pt>
    <dgm:pt modelId="{5DE51978-EFC2-4E5E-B3AF-352CCADC7F72}">
      <dgm:prSet phldrT="[Text]"/>
      <dgm:spPr>
        <a:solidFill>
          <a:schemeClr val="tx2">
            <a:lumMod val="40000"/>
            <a:lumOff val="60000"/>
            <a:alpha val="90000"/>
          </a:schemeClr>
        </a:solidFill>
      </dgm:spPr>
      <dgm:t>
        <a:bodyPr/>
        <a:lstStyle/>
        <a:p>
          <a:endParaRPr lang="en-GB" dirty="0"/>
        </a:p>
      </dgm:t>
    </dgm:pt>
    <dgm:pt modelId="{3175418A-EC4C-44DE-8939-4254B32ACC74}" type="parTrans" cxnId="{89F1554D-0DA4-46F6-B175-586E5B293C6F}">
      <dgm:prSet/>
      <dgm:spPr/>
      <dgm:t>
        <a:bodyPr/>
        <a:lstStyle/>
        <a:p>
          <a:endParaRPr lang="en-GB"/>
        </a:p>
      </dgm:t>
    </dgm:pt>
    <dgm:pt modelId="{49C4A43B-B958-44F3-A211-59D6E5C33C31}" type="sibTrans" cxnId="{89F1554D-0DA4-46F6-B175-586E5B293C6F}">
      <dgm:prSet/>
      <dgm:spPr/>
      <dgm:t>
        <a:bodyPr/>
        <a:lstStyle/>
        <a:p>
          <a:endParaRPr lang="en-GB"/>
        </a:p>
      </dgm:t>
    </dgm:pt>
    <dgm:pt modelId="{5BEB164B-B4B4-4ABC-A007-38C2320C2709}">
      <dgm:prSet phldrT="[Text]"/>
      <dgm:spPr>
        <a:solidFill>
          <a:schemeClr val="tx2">
            <a:lumMod val="40000"/>
            <a:lumOff val="60000"/>
            <a:alpha val="90000"/>
          </a:schemeClr>
        </a:solidFill>
      </dgm:spPr>
      <dgm:t>
        <a:bodyPr/>
        <a:lstStyle/>
        <a:p>
          <a:endParaRPr lang="en-GB" dirty="0"/>
        </a:p>
      </dgm:t>
    </dgm:pt>
    <dgm:pt modelId="{5077372D-3940-469C-90F9-886C1E943AC5}" type="parTrans" cxnId="{5988814B-8F28-481A-AA36-7B0F3B05A206}">
      <dgm:prSet/>
      <dgm:spPr/>
      <dgm:t>
        <a:bodyPr/>
        <a:lstStyle/>
        <a:p>
          <a:endParaRPr lang="en-GB"/>
        </a:p>
      </dgm:t>
    </dgm:pt>
    <dgm:pt modelId="{86A85256-6BA8-4184-94D2-E058065F58B7}" type="sibTrans" cxnId="{5988814B-8F28-481A-AA36-7B0F3B05A206}">
      <dgm:prSet/>
      <dgm:spPr/>
      <dgm:t>
        <a:bodyPr/>
        <a:lstStyle/>
        <a:p>
          <a:endParaRPr lang="en-GB"/>
        </a:p>
      </dgm:t>
    </dgm:pt>
    <dgm:pt modelId="{C46A67F6-20A4-4CDA-933A-10268EE3FAEF}">
      <dgm:prSet phldrT="[Text]"/>
      <dgm:spPr>
        <a:solidFill>
          <a:schemeClr val="tx2">
            <a:lumMod val="40000"/>
            <a:lumOff val="60000"/>
            <a:alpha val="90000"/>
          </a:schemeClr>
        </a:solidFill>
      </dgm:spPr>
      <dgm:t>
        <a:bodyPr/>
        <a:lstStyle/>
        <a:p>
          <a:endParaRPr lang="en-GB" dirty="0"/>
        </a:p>
      </dgm:t>
    </dgm:pt>
    <dgm:pt modelId="{BD956575-8276-48AF-B8E8-CD60D1DCD987}" type="parTrans" cxnId="{1EAB9ECA-0E16-4EF0-A61D-D8DE0AA4E312}">
      <dgm:prSet/>
      <dgm:spPr/>
      <dgm:t>
        <a:bodyPr/>
        <a:lstStyle/>
        <a:p>
          <a:endParaRPr lang="en-GB"/>
        </a:p>
      </dgm:t>
    </dgm:pt>
    <dgm:pt modelId="{06503FC0-4B3B-4BC8-B945-2E8E158675D5}" type="sibTrans" cxnId="{1EAB9ECA-0E16-4EF0-A61D-D8DE0AA4E312}">
      <dgm:prSet/>
      <dgm:spPr/>
      <dgm:t>
        <a:bodyPr/>
        <a:lstStyle/>
        <a:p>
          <a:endParaRPr lang="en-GB"/>
        </a:p>
      </dgm:t>
    </dgm:pt>
    <dgm:pt modelId="{9B5175B1-C989-4647-A500-9907E6A6F464}">
      <dgm:prSet phldrT="[Text]"/>
      <dgm:spPr>
        <a:solidFill>
          <a:schemeClr val="tx2">
            <a:lumMod val="40000"/>
            <a:lumOff val="60000"/>
            <a:alpha val="90000"/>
          </a:schemeClr>
        </a:solidFill>
      </dgm:spPr>
      <dgm:t>
        <a:bodyPr/>
        <a:lstStyle/>
        <a:p>
          <a:endParaRPr lang="en-GB" dirty="0"/>
        </a:p>
      </dgm:t>
    </dgm:pt>
    <dgm:pt modelId="{19EB4828-4A74-4768-A4D9-019755FCC250}" type="parTrans" cxnId="{B01912AF-2EDA-4B5F-B27F-37186502E6E8}">
      <dgm:prSet/>
      <dgm:spPr/>
      <dgm:t>
        <a:bodyPr/>
        <a:lstStyle/>
        <a:p>
          <a:endParaRPr lang="en-GB"/>
        </a:p>
      </dgm:t>
    </dgm:pt>
    <dgm:pt modelId="{2AD0741C-AB70-4A59-B585-6B897896FF49}" type="sibTrans" cxnId="{B01912AF-2EDA-4B5F-B27F-37186502E6E8}">
      <dgm:prSet/>
      <dgm:spPr/>
      <dgm:t>
        <a:bodyPr/>
        <a:lstStyle/>
        <a:p>
          <a:endParaRPr lang="en-GB"/>
        </a:p>
      </dgm:t>
    </dgm:pt>
    <dgm:pt modelId="{F84B2E39-2051-4725-BC2A-57013D0E0220}">
      <dgm:prSet phldrT="[Text]"/>
      <dgm:spPr>
        <a:solidFill>
          <a:schemeClr val="tx2">
            <a:lumMod val="40000"/>
            <a:lumOff val="60000"/>
            <a:alpha val="90000"/>
          </a:schemeClr>
        </a:solidFill>
      </dgm:spPr>
      <dgm:t>
        <a:bodyPr/>
        <a:lstStyle/>
        <a:p>
          <a:endParaRPr lang="en-GB" dirty="0"/>
        </a:p>
      </dgm:t>
    </dgm:pt>
    <dgm:pt modelId="{44F51C14-8C03-41D1-95DA-E09787F046C9}" type="parTrans" cxnId="{0FDD2671-BDA3-41F0-A328-183C951E8CF5}">
      <dgm:prSet/>
      <dgm:spPr/>
      <dgm:t>
        <a:bodyPr/>
        <a:lstStyle/>
        <a:p>
          <a:endParaRPr lang="en-GB"/>
        </a:p>
      </dgm:t>
    </dgm:pt>
    <dgm:pt modelId="{C45B91F4-7EBF-4E52-9E7E-F2F6C675C531}" type="sibTrans" cxnId="{0FDD2671-BDA3-41F0-A328-183C951E8CF5}">
      <dgm:prSet/>
      <dgm:spPr/>
      <dgm:t>
        <a:bodyPr/>
        <a:lstStyle/>
        <a:p>
          <a:endParaRPr lang="en-GB"/>
        </a:p>
      </dgm:t>
    </dgm:pt>
    <dgm:pt modelId="{D477E77C-5812-4191-A8B5-C4E6EBA4D3D7}">
      <dgm:prSet phldrT="[Text]"/>
      <dgm:spPr>
        <a:solidFill>
          <a:schemeClr val="tx2">
            <a:lumMod val="40000"/>
            <a:lumOff val="60000"/>
            <a:alpha val="90000"/>
          </a:schemeClr>
        </a:solidFill>
      </dgm:spPr>
      <dgm:t>
        <a:bodyPr/>
        <a:lstStyle/>
        <a:p>
          <a:endParaRPr lang="en-GB" dirty="0"/>
        </a:p>
      </dgm:t>
    </dgm:pt>
    <dgm:pt modelId="{7420F82B-4935-4997-8557-86DF8ED955DB}" type="parTrans" cxnId="{B2120107-6725-4328-A53D-C9AAF41603D4}">
      <dgm:prSet/>
      <dgm:spPr/>
      <dgm:t>
        <a:bodyPr/>
        <a:lstStyle/>
        <a:p>
          <a:endParaRPr lang="en-GB"/>
        </a:p>
      </dgm:t>
    </dgm:pt>
    <dgm:pt modelId="{B10C20C1-C709-43D9-9636-3D7424BE6886}" type="sibTrans" cxnId="{B2120107-6725-4328-A53D-C9AAF41603D4}">
      <dgm:prSet/>
      <dgm:spPr/>
      <dgm:t>
        <a:bodyPr/>
        <a:lstStyle/>
        <a:p>
          <a:endParaRPr lang="en-GB"/>
        </a:p>
      </dgm:t>
    </dgm:pt>
    <dgm:pt modelId="{886AF694-DB6E-48AC-A73C-702BFF879867}" type="pres">
      <dgm:prSet presAssocID="{67F89077-8FDD-4D63-9267-89BB553A4633}" presName="Name0" presStyleCnt="0">
        <dgm:presLayoutVars>
          <dgm:dir/>
          <dgm:animLvl val="lvl"/>
          <dgm:resizeHandles val="exact"/>
        </dgm:presLayoutVars>
      </dgm:prSet>
      <dgm:spPr/>
    </dgm:pt>
    <dgm:pt modelId="{63FFB6A4-B95A-45ED-A3C0-39DDB5A4242B}" type="pres">
      <dgm:prSet presAssocID="{80F97F65-6C40-43C8-9E66-3B707CD18DCE}" presName="composite" presStyleCnt="0"/>
      <dgm:spPr/>
    </dgm:pt>
    <dgm:pt modelId="{7A26D14A-F09A-45A1-9EAA-A70D9C3DFD32}" type="pres">
      <dgm:prSet presAssocID="{80F97F65-6C40-43C8-9E66-3B707CD18DCE}" presName="parTx" presStyleLbl="alignNode1" presStyleIdx="0" presStyleCnt="3" custScaleX="98739" custScaleY="115843" custLinFactNeighborX="-2594" custLinFactNeighborY="3828">
        <dgm:presLayoutVars>
          <dgm:chMax val="0"/>
          <dgm:chPref val="0"/>
          <dgm:bulletEnabled val="1"/>
        </dgm:presLayoutVars>
      </dgm:prSet>
      <dgm:spPr/>
    </dgm:pt>
    <dgm:pt modelId="{AF146B63-3A4D-4A65-B85D-00F24DBB3E49}" type="pres">
      <dgm:prSet presAssocID="{80F97F65-6C40-43C8-9E66-3B707CD18DCE}" presName="desTx" presStyleLbl="alignAccFollowNode1" presStyleIdx="0" presStyleCnt="3">
        <dgm:presLayoutVars>
          <dgm:bulletEnabled val="1"/>
        </dgm:presLayoutVars>
      </dgm:prSet>
      <dgm:spPr/>
    </dgm:pt>
    <dgm:pt modelId="{485CAB89-AC43-4C05-8700-7E533160899E}" type="pres">
      <dgm:prSet presAssocID="{0E439FCB-90F9-41DA-B861-1D27B2D9A149}" presName="space" presStyleCnt="0"/>
      <dgm:spPr/>
    </dgm:pt>
    <dgm:pt modelId="{A4AE1C68-FDA6-4675-AA59-0AB4F60BEA6E}" type="pres">
      <dgm:prSet presAssocID="{53BE5ECA-E0C0-4472-824C-C863F1501A42}" presName="composite" presStyleCnt="0"/>
      <dgm:spPr/>
    </dgm:pt>
    <dgm:pt modelId="{EDAFC056-6EDB-4323-8346-1DA2D1D9FE95}" type="pres">
      <dgm:prSet presAssocID="{53BE5ECA-E0C0-4472-824C-C863F1501A42}" presName="parTx" presStyleLbl="alignNode1" presStyleIdx="1" presStyleCnt="3" custLinFactNeighborX="-1319" custLinFactNeighborY="-7401">
        <dgm:presLayoutVars>
          <dgm:chMax val="0"/>
          <dgm:chPref val="0"/>
          <dgm:bulletEnabled val="1"/>
        </dgm:presLayoutVars>
      </dgm:prSet>
      <dgm:spPr/>
    </dgm:pt>
    <dgm:pt modelId="{E1E6DC29-2BA7-4706-B471-53E4D684F544}" type="pres">
      <dgm:prSet presAssocID="{53BE5ECA-E0C0-4472-824C-C863F1501A42}" presName="desTx" presStyleLbl="alignAccFollowNode1" presStyleIdx="1" presStyleCnt="3">
        <dgm:presLayoutVars>
          <dgm:bulletEnabled val="1"/>
        </dgm:presLayoutVars>
      </dgm:prSet>
      <dgm:spPr/>
    </dgm:pt>
    <dgm:pt modelId="{EB1F6942-D9EF-474A-A9BF-CFE56AB48D79}" type="pres">
      <dgm:prSet presAssocID="{FD748985-FDD0-4ADB-BE13-327F06A28658}" presName="space" presStyleCnt="0"/>
      <dgm:spPr/>
    </dgm:pt>
    <dgm:pt modelId="{1D685B3B-0E56-4B8D-8A6F-1EE6D10E1F54}" type="pres">
      <dgm:prSet presAssocID="{305F7A5D-6758-43E7-9050-5F983A83B499}" presName="composite" presStyleCnt="0"/>
      <dgm:spPr/>
    </dgm:pt>
    <dgm:pt modelId="{8901B191-A01B-4C93-ADC6-A405095B26FF}" type="pres">
      <dgm:prSet presAssocID="{305F7A5D-6758-43E7-9050-5F983A83B499}" presName="parTx" presStyleLbl="alignNode1" presStyleIdx="2" presStyleCnt="3">
        <dgm:presLayoutVars>
          <dgm:chMax val="0"/>
          <dgm:chPref val="0"/>
          <dgm:bulletEnabled val="1"/>
        </dgm:presLayoutVars>
      </dgm:prSet>
      <dgm:spPr/>
    </dgm:pt>
    <dgm:pt modelId="{BEC3B598-EF73-4601-9161-74ADA19F49C8}" type="pres">
      <dgm:prSet presAssocID="{305F7A5D-6758-43E7-9050-5F983A83B499}" presName="desTx" presStyleLbl="alignAccFollowNode1" presStyleIdx="2" presStyleCnt="3">
        <dgm:presLayoutVars>
          <dgm:bulletEnabled val="1"/>
        </dgm:presLayoutVars>
      </dgm:prSet>
      <dgm:spPr/>
    </dgm:pt>
  </dgm:ptLst>
  <dgm:cxnLst>
    <dgm:cxn modelId="{37481E02-B15F-43AB-AD14-C220772DC0B1}" type="presOf" srcId="{C9801930-0BEA-452E-B3F4-598D8E1F9520}" destId="{BEC3B598-EF73-4601-9161-74ADA19F49C8}" srcOrd="0" destOrd="12" presId="urn:microsoft.com/office/officeart/2005/8/layout/hList1"/>
    <dgm:cxn modelId="{B2120107-6725-4328-A53D-C9AAF41603D4}" srcId="{80F97F65-6C40-43C8-9E66-3B707CD18DCE}" destId="{D477E77C-5812-4191-A8B5-C4E6EBA4D3D7}" srcOrd="12" destOrd="0" parTransId="{7420F82B-4935-4997-8557-86DF8ED955DB}" sibTransId="{B10C20C1-C709-43D9-9636-3D7424BE6886}"/>
    <dgm:cxn modelId="{212E660B-81D1-4C23-BFF4-B082C70C5162}" type="presOf" srcId="{612F35C9-77F0-44E2-AA45-184943F60FF2}" destId="{BEC3B598-EF73-4601-9161-74ADA19F49C8}" srcOrd="0" destOrd="4" presId="urn:microsoft.com/office/officeart/2005/8/layout/hList1"/>
    <dgm:cxn modelId="{E9DD300C-5E51-4D9D-9433-FFD084CA9D08}" type="presOf" srcId="{0E43181B-26F2-4AFE-9938-AB5B11EB0763}" destId="{AF146B63-3A4D-4A65-B85D-00F24DBB3E49}" srcOrd="0" destOrd="4" presId="urn:microsoft.com/office/officeart/2005/8/layout/hList1"/>
    <dgm:cxn modelId="{4CC9F80D-4290-4B58-A11E-0E51C994AEA2}" type="presOf" srcId="{E4DCEF69-12E6-45BD-9B38-BEB760730EF3}" destId="{E1E6DC29-2BA7-4706-B471-53E4D684F544}" srcOrd="0" destOrd="4" presId="urn:microsoft.com/office/officeart/2005/8/layout/hList1"/>
    <dgm:cxn modelId="{60A23B10-12D8-4A17-86BB-DDD3F4100D69}" srcId="{80F97F65-6C40-43C8-9E66-3B707CD18DCE}" destId="{8A5FD2CB-B602-452A-9104-A52E101938DC}" srcOrd="11" destOrd="0" parTransId="{EC8024A3-92B0-4A65-AE2D-95F1196DFE38}" sibTransId="{7583CDA6-328B-4857-8C8E-3CE038EE2AF1}"/>
    <dgm:cxn modelId="{D9171C11-82EC-4C8D-BFE0-AE6C83036D2D}" type="presOf" srcId="{E867F1B0-CED4-4065-9AE9-99E2E877200C}" destId="{AF146B63-3A4D-4A65-B85D-00F24DBB3E49}" srcOrd="0" destOrd="2" presId="urn:microsoft.com/office/officeart/2005/8/layout/hList1"/>
    <dgm:cxn modelId="{EB01E816-95AA-4FB4-8C0E-6C67E5731DA9}" type="presOf" srcId="{DCBA8F0C-33CE-407A-A248-48AC864B6932}" destId="{AF146B63-3A4D-4A65-B85D-00F24DBB3E49}" srcOrd="0" destOrd="8" presId="urn:microsoft.com/office/officeart/2005/8/layout/hList1"/>
    <dgm:cxn modelId="{D45DCB1B-322D-42CA-B14C-90E8A2E2DCA3}" type="presOf" srcId="{B2D98B78-F7DA-4ADD-82A5-1FC76830D469}" destId="{AF146B63-3A4D-4A65-B85D-00F24DBB3E49}" srcOrd="0" destOrd="14" presId="urn:microsoft.com/office/officeart/2005/8/layout/hList1"/>
    <dgm:cxn modelId="{7E579E1C-9FD3-44B7-B3CF-775EE02AE35A}" type="presOf" srcId="{A302BC64-685A-4AA6-8949-C6CAD9F09591}" destId="{E1E6DC29-2BA7-4706-B471-53E4D684F544}" srcOrd="0" destOrd="9" presId="urn:microsoft.com/office/officeart/2005/8/layout/hList1"/>
    <dgm:cxn modelId="{9B3EDA1E-4B8B-4625-9895-20E568B8A858}" type="presOf" srcId="{8A5FD2CB-B602-452A-9104-A52E101938DC}" destId="{AF146B63-3A4D-4A65-B85D-00F24DBB3E49}" srcOrd="0" destOrd="11" presId="urn:microsoft.com/office/officeart/2005/8/layout/hList1"/>
    <dgm:cxn modelId="{090BA422-4A67-4A22-8899-1EE182D5C628}" type="presOf" srcId="{5DE51978-EFC2-4E5E-B3AF-352CCADC7F72}" destId="{BEC3B598-EF73-4601-9161-74ADA19F49C8}" srcOrd="0" destOrd="9" presId="urn:microsoft.com/office/officeart/2005/8/layout/hList1"/>
    <dgm:cxn modelId="{B4E6DB2C-7472-459D-9CBE-4151DBE3EA8A}" srcId="{80F97F65-6C40-43C8-9E66-3B707CD18DCE}" destId="{B7EA4895-A498-4C51-A3BA-41FD2D823C59}" srcOrd="9" destOrd="0" parTransId="{F8B350DF-A615-44D7-AB96-59A4E172399C}" sibTransId="{54DF463E-D8EF-4D98-978D-C26ADA32C591}"/>
    <dgm:cxn modelId="{C12C402E-5259-4D3C-8C5A-D0EF35C603E7}" type="presOf" srcId="{4755927E-E8AF-4E93-912A-92F62CA66D22}" destId="{E1E6DC29-2BA7-4706-B471-53E4D684F544}" srcOrd="0" destOrd="2" presId="urn:microsoft.com/office/officeart/2005/8/layout/hList1"/>
    <dgm:cxn modelId="{DF7AD931-0E50-45AF-9518-3533F76170DB}" type="presOf" srcId="{9CED53A3-4028-43A4-9176-0DDD8E8C821D}" destId="{BEC3B598-EF73-4601-9161-74ADA19F49C8}" srcOrd="0" destOrd="2" presId="urn:microsoft.com/office/officeart/2005/8/layout/hList1"/>
    <dgm:cxn modelId="{00117634-8675-4D9E-A7FA-0468183EC5E8}" srcId="{305F7A5D-6758-43E7-9050-5F983A83B499}" destId="{B336D4ED-3EF0-4FB9-9B93-D32D27DEB187}" srcOrd="7" destOrd="0" parTransId="{3F61BB20-D134-4181-AF6D-29AE2BBB96DE}" sibTransId="{4E13D7D1-F8BE-4EFC-91BC-ED14CEB0A3C3}"/>
    <dgm:cxn modelId="{B4618434-74AF-4EEB-8E95-DD250FDD764A}" type="presOf" srcId="{B6FE8084-A1BB-4B6D-AC89-AFB51312728D}" destId="{AF146B63-3A4D-4A65-B85D-00F24DBB3E49}" srcOrd="0" destOrd="10" presId="urn:microsoft.com/office/officeart/2005/8/layout/hList1"/>
    <dgm:cxn modelId="{B59AB240-6882-4591-9874-509F0ACB52EE}" type="presOf" srcId="{8A404E22-1E77-42C3-A52C-AD59C9734165}" destId="{AF146B63-3A4D-4A65-B85D-00F24DBB3E49}" srcOrd="0" destOrd="6" presId="urn:microsoft.com/office/officeart/2005/8/layout/hList1"/>
    <dgm:cxn modelId="{1F65925C-D89E-4D3D-90C0-6F259518CF6E}" srcId="{80F97F65-6C40-43C8-9E66-3B707CD18DCE}" destId="{DCBA8F0C-33CE-407A-A248-48AC864B6932}" srcOrd="8" destOrd="0" parTransId="{15999220-6404-43F4-97D4-176A381B9846}" sibTransId="{D9BBF865-51FD-4F7A-842C-111D86E3EAF0}"/>
    <dgm:cxn modelId="{4E390D5E-280E-4BB0-B50D-957082414ACD}" type="presOf" srcId="{FEF5EBBF-911B-4C5F-B616-44E69D72E9D7}" destId="{BEC3B598-EF73-4601-9161-74ADA19F49C8}" srcOrd="0" destOrd="11" presId="urn:microsoft.com/office/officeart/2005/8/layout/hList1"/>
    <dgm:cxn modelId="{1E60A341-C6F0-41D7-9212-436BAB4F9A40}" type="presOf" srcId="{BF115792-E9D9-4272-A5D7-C39FBE672EB6}" destId="{E1E6DC29-2BA7-4706-B471-53E4D684F544}" srcOrd="0" destOrd="12" presId="urn:microsoft.com/office/officeart/2005/8/layout/hList1"/>
    <dgm:cxn modelId="{442CE461-095D-40D2-834F-73007CF9992E}" srcId="{53BE5ECA-E0C0-4472-824C-C863F1501A42}" destId="{C1086C47-6818-425E-B9C9-AAE4A688DDD5}" srcOrd="6" destOrd="0" parTransId="{7EE691DF-850C-4B4A-8566-12540E6AB5AC}" sibTransId="{F182D9E4-AB2F-4D87-AD67-999B91E6D3AC}"/>
    <dgm:cxn modelId="{16C54543-BA30-4CE0-BEAC-16C9D7FA72E9}" type="presOf" srcId="{198FB94A-20DC-4477-8947-9DB3575F034C}" destId="{AF146B63-3A4D-4A65-B85D-00F24DBB3E49}" srcOrd="0" destOrd="7" presId="urn:microsoft.com/office/officeart/2005/8/layout/hList1"/>
    <dgm:cxn modelId="{8DD45663-C981-4A77-934B-C58686CDA534}" type="presOf" srcId="{67F89077-8FDD-4D63-9267-89BB553A4633}" destId="{886AF694-DB6E-48AC-A73C-702BFF879867}" srcOrd="0" destOrd="0" presId="urn:microsoft.com/office/officeart/2005/8/layout/hList1"/>
    <dgm:cxn modelId="{9B314F64-060A-4C2E-84C3-8971506A6B80}" srcId="{67F89077-8FDD-4D63-9267-89BB553A4633}" destId="{80F97F65-6C40-43C8-9E66-3B707CD18DCE}" srcOrd="0" destOrd="0" parTransId="{C3DDC038-61C3-49D8-953C-8DD3E0AAA7B2}" sibTransId="{0E439FCB-90F9-41DA-B861-1D27B2D9A149}"/>
    <dgm:cxn modelId="{B6129B44-BCAC-4A87-BDAD-A4071AF7AFC0}" srcId="{305F7A5D-6758-43E7-9050-5F983A83B499}" destId="{D6B9CF27-7FDD-4046-836D-78D40299A6B8}" srcOrd="5" destOrd="0" parTransId="{0DD2DDEE-ABEE-418D-80D6-6D09F74BBBD4}" sibTransId="{8088B086-F425-4447-AEEF-5521778D7465}"/>
    <dgm:cxn modelId="{AD02F665-F251-4CE1-A595-2BBA0C6FF83C}" type="presOf" srcId="{B336D4ED-3EF0-4FB9-9B93-D32D27DEB187}" destId="{BEC3B598-EF73-4601-9161-74ADA19F49C8}" srcOrd="0" destOrd="7" presId="urn:microsoft.com/office/officeart/2005/8/layout/hList1"/>
    <dgm:cxn modelId="{B2C7EC67-26C1-41FC-87DC-5792F4431393}" type="presOf" srcId="{44C39CDE-A5B8-4CC8-8F58-A8B39E0F19F0}" destId="{AF146B63-3A4D-4A65-B85D-00F24DBB3E49}" srcOrd="0" destOrd="13" presId="urn:microsoft.com/office/officeart/2005/8/layout/hList1"/>
    <dgm:cxn modelId="{5988814B-8F28-481A-AA36-7B0F3B05A206}" srcId="{305F7A5D-6758-43E7-9050-5F983A83B499}" destId="{5BEB164B-B4B4-4ABC-A007-38C2320C2709}" srcOrd="10" destOrd="0" parTransId="{5077372D-3940-469C-90F9-886C1E943AC5}" sibTransId="{86A85256-6BA8-4184-94D2-E058065F58B7}"/>
    <dgm:cxn modelId="{BDE9464D-5A00-4DB0-A515-D04B03BF8A8B}" srcId="{80F97F65-6C40-43C8-9E66-3B707CD18DCE}" destId="{82F57B53-579E-4637-8C4C-BC7B80061F89}" srcOrd="1" destOrd="0" parTransId="{B3847E93-9A1A-4408-8EBD-AA01CCBDD4BA}" sibTransId="{3687B9CD-30BA-437E-9132-8437275560EF}"/>
    <dgm:cxn modelId="{89F1554D-0DA4-46F6-B175-586E5B293C6F}" srcId="{305F7A5D-6758-43E7-9050-5F983A83B499}" destId="{5DE51978-EFC2-4E5E-B3AF-352CCADC7F72}" srcOrd="9" destOrd="0" parTransId="{3175418A-EC4C-44DE-8939-4254B32ACC74}" sibTransId="{49C4A43B-B958-44F3-A211-59D6E5C33C31}"/>
    <dgm:cxn modelId="{24B22B70-6203-4656-A653-B138322A2679}" type="presOf" srcId="{9B5175B1-C989-4647-A500-9907E6A6F464}" destId="{E1E6DC29-2BA7-4706-B471-53E4D684F544}" srcOrd="0" destOrd="0" presId="urn:microsoft.com/office/officeart/2005/8/layout/hList1"/>
    <dgm:cxn modelId="{0FDD2671-BDA3-41F0-A328-183C951E8CF5}" srcId="{305F7A5D-6758-43E7-9050-5F983A83B499}" destId="{F84B2E39-2051-4725-BC2A-57013D0E0220}" srcOrd="0" destOrd="0" parTransId="{44F51C14-8C03-41D1-95DA-E09787F046C9}" sibTransId="{C45B91F4-7EBF-4E52-9E7E-F2F6C675C531}"/>
    <dgm:cxn modelId="{96459C72-117C-49B6-8956-69A5972B2D08}" srcId="{80F97F65-6C40-43C8-9E66-3B707CD18DCE}" destId="{198FB94A-20DC-4477-8947-9DB3575F034C}" srcOrd="7" destOrd="0" parTransId="{B2588532-408D-4497-9366-50E11FE60FFC}" sibTransId="{9C09F688-0D43-453F-A53B-D034E13228FA}"/>
    <dgm:cxn modelId="{F2594D73-ADD7-4CF7-831F-73888783942D}" type="presOf" srcId="{C1086C47-6818-425E-B9C9-AAE4A688DDD5}" destId="{E1E6DC29-2BA7-4706-B471-53E4D684F544}" srcOrd="0" destOrd="6" presId="urn:microsoft.com/office/officeart/2005/8/layout/hList1"/>
    <dgm:cxn modelId="{4E2ED853-FD19-423F-BE6E-E2CDA1D8349F}" srcId="{53BE5ECA-E0C0-4472-824C-C863F1501A42}" destId="{277D03FC-8478-4C8D-8997-D645A0D566CB}" srcOrd="5" destOrd="0" parTransId="{95790B3C-06F2-484D-A5A6-9C032D1ACB19}" sibTransId="{FD5E4D3C-7970-4C5C-8B28-E8E488472A33}"/>
    <dgm:cxn modelId="{566DF474-0F53-4A6C-92E8-9DD2EFD4F01F}" type="presOf" srcId="{5BEB164B-B4B4-4ABC-A007-38C2320C2709}" destId="{BEC3B598-EF73-4601-9161-74ADA19F49C8}" srcOrd="0" destOrd="10" presId="urn:microsoft.com/office/officeart/2005/8/layout/hList1"/>
    <dgm:cxn modelId="{46793655-11A6-454D-9113-5B83EAD3A501}" srcId="{53BE5ECA-E0C0-4472-824C-C863F1501A42}" destId="{4755927E-E8AF-4E93-912A-92F62CA66D22}" srcOrd="2" destOrd="0" parTransId="{960DED3E-90F9-45D5-83A5-9D53CD865CF6}" sibTransId="{6EA316DC-E5AF-4C41-A6FE-BDC72C26A856}"/>
    <dgm:cxn modelId="{1CDE4878-8F3E-4799-B7C0-4E833E9C6B8A}" srcId="{80F97F65-6C40-43C8-9E66-3B707CD18DCE}" destId="{F134285D-D20B-4975-896A-73EC5A0D7E7E}" srcOrd="0" destOrd="0" parTransId="{24A22D52-5041-47F6-A6CA-44D7070ABDF7}" sibTransId="{C2AE9C83-205F-4112-AE25-ED8B8F988CBF}"/>
    <dgm:cxn modelId="{DFDF747C-0003-4859-AAC3-0A8C6B1A8B0C}" srcId="{80F97F65-6C40-43C8-9E66-3B707CD18DCE}" destId="{E909FEF4-5098-4965-A6E3-2BF2DD0E2F99}" srcOrd="3" destOrd="0" parTransId="{E2039C8F-2A4C-484C-8B11-2BCFED7B8F4F}" sibTransId="{A7CF4E79-D12A-4738-BF35-15FC9C54C49E}"/>
    <dgm:cxn modelId="{048E907C-5A73-4E2A-9DB6-3AD67674085B}" srcId="{53BE5ECA-E0C0-4472-824C-C863F1501A42}" destId="{9144487B-64B5-481D-89CA-2A343B2403A6}" srcOrd="1" destOrd="0" parTransId="{D97DEBDB-E27D-4966-9E76-1013E5A7F28F}" sibTransId="{76E261EC-EDBF-4F68-9230-49E84101866C}"/>
    <dgm:cxn modelId="{8A378E82-A5C4-4DD3-AE4F-9031F73C0A07}" srcId="{53BE5ECA-E0C0-4472-824C-C863F1501A42}" destId="{25B18875-B8E9-424E-B576-F5AB64E96B09}" srcOrd="7" destOrd="0" parTransId="{C79F2268-5C2E-4D47-9C16-1F014AC5EEFF}" sibTransId="{6F98D9B2-315F-4E07-A485-C26358D6717F}"/>
    <dgm:cxn modelId="{DEA55383-C07F-4574-94CF-602ADA72B055}" type="presOf" srcId="{D6B9CF27-7FDD-4046-836D-78D40299A6B8}" destId="{BEC3B598-EF73-4601-9161-74ADA19F49C8}" srcOrd="0" destOrd="5" presId="urn:microsoft.com/office/officeart/2005/8/layout/hList1"/>
    <dgm:cxn modelId="{C00F6F8A-0558-4B96-A7E9-44BB52376D99}" srcId="{305F7A5D-6758-43E7-9050-5F983A83B499}" destId="{B1B70D44-E29D-4804-8F87-ABE50B672D67}" srcOrd="3" destOrd="0" parTransId="{09C246EA-EB04-47A1-9AA3-0AE7228C321E}" sibTransId="{DD7F4E5B-37A0-48C4-BBBD-8ECBE250F098}"/>
    <dgm:cxn modelId="{B9044B8B-30A8-45DA-99BE-8A6FBF02D330}" type="presOf" srcId="{C46A67F6-20A4-4CDA-933A-10268EE3FAEF}" destId="{E1E6DC29-2BA7-4706-B471-53E4D684F544}" srcOrd="0" destOrd="10" presId="urn:microsoft.com/office/officeart/2005/8/layout/hList1"/>
    <dgm:cxn modelId="{310CE492-4552-4C90-81B0-D2E31C43BF6A}" srcId="{80F97F65-6C40-43C8-9E66-3B707CD18DCE}" destId="{0E43181B-26F2-4AFE-9938-AB5B11EB0763}" srcOrd="4" destOrd="0" parTransId="{5FF489D6-BD80-4DF8-8D9E-B7FE5B61D45F}" sibTransId="{9A6AEEE0-524F-474F-9A5B-CF0F74F38CB6}"/>
    <dgm:cxn modelId="{7CC65593-FEB7-4FD5-BFF3-55196C2BDF99}" type="presOf" srcId="{F134285D-D20B-4975-896A-73EC5A0D7E7E}" destId="{AF146B63-3A4D-4A65-B85D-00F24DBB3E49}" srcOrd="0" destOrd="0" presId="urn:microsoft.com/office/officeart/2005/8/layout/hList1"/>
    <dgm:cxn modelId="{14BC8798-B9CA-4BE3-B129-7DD2B1D5E431}" srcId="{305F7A5D-6758-43E7-9050-5F983A83B499}" destId="{612F35C9-77F0-44E2-AA45-184943F60FF2}" srcOrd="4" destOrd="0" parTransId="{7DEE811A-2749-444F-8BC0-C4A59FE7A9BC}" sibTransId="{337273F1-0434-4784-AF09-C38C46FE62F0}"/>
    <dgm:cxn modelId="{BD17009A-7E24-4A0D-B504-7FCFED7BAF0B}" srcId="{305F7A5D-6758-43E7-9050-5F983A83B499}" destId="{A67D84BB-5F97-46C5-A6AB-A09C4F258468}" srcOrd="8" destOrd="0" parTransId="{0490F1AC-C765-44D0-B48F-F59EC838AF8E}" sibTransId="{2BDF1025-F27A-4574-AD4F-E34A241311E6}"/>
    <dgm:cxn modelId="{AD18CD9A-66F7-4764-BBBD-1B8719D86A8B}" type="presOf" srcId="{E4206670-32F4-4CDD-8010-7F26640378A1}" destId="{AF146B63-3A4D-4A65-B85D-00F24DBB3E49}" srcOrd="0" destOrd="5" presId="urn:microsoft.com/office/officeart/2005/8/layout/hList1"/>
    <dgm:cxn modelId="{83342E9D-ACD8-4833-B1F1-8C5FC69374B8}" type="presOf" srcId="{E909FEF4-5098-4965-A6E3-2BF2DD0E2F99}" destId="{AF146B63-3A4D-4A65-B85D-00F24DBB3E49}" srcOrd="0" destOrd="3" presId="urn:microsoft.com/office/officeart/2005/8/layout/hList1"/>
    <dgm:cxn modelId="{16D798A2-30F6-44A8-9568-B9995CDB648B}" srcId="{53BE5ECA-E0C0-4472-824C-C863F1501A42}" destId="{D5B741AB-A509-489C-9EA1-CCF1F8D219C2}" srcOrd="8" destOrd="0" parTransId="{9E3D9F70-337A-4914-AE2F-E83A064A0402}" sibTransId="{2A335448-2DC7-456E-B96C-FDF4F79D8F65}"/>
    <dgm:cxn modelId="{A70E0FA3-C648-411C-9675-19D41C59C8FC}" type="presOf" srcId="{EDB0AD04-1429-4B5C-956F-1F3AB0AFBE78}" destId="{E1E6DC29-2BA7-4706-B471-53E4D684F544}" srcOrd="0" destOrd="11" presId="urn:microsoft.com/office/officeart/2005/8/layout/hList1"/>
    <dgm:cxn modelId="{AB3997A5-8FC1-4D0D-A441-A83E6D8E462B}" type="presOf" srcId="{BB543B14-5EBA-4248-8B5D-122F318DB591}" destId="{E1E6DC29-2BA7-4706-B471-53E4D684F544}" srcOrd="0" destOrd="3" presId="urn:microsoft.com/office/officeart/2005/8/layout/hList1"/>
    <dgm:cxn modelId="{AD3C4DA8-27D8-4185-BF58-D527AB84D618}" srcId="{305F7A5D-6758-43E7-9050-5F983A83B499}" destId="{B6D2B91C-6416-429C-8F5F-E9C6019EEE6E}" srcOrd="1" destOrd="0" parTransId="{2DDE30FA-E65B-4296-92A7-D676E8553C84}" sibTransId="{298515ED-C45C-42D1-931C-5E1907B050EB}"/>
    <dgm:cxn modelId="{59CE53AC-662A-454A-B175-98161F3AB600}" type="presOf" srcId="{82F57B53-579E-4637-8C4C-BC7B80061F89}" destId="{AF146B63-3A4D-4A65-B85D-00F24DBB3E49}" srcOrd="0" destOrd="1" presId="urn:microsoft.com/office/officeart/2005/8/layout/hList1"/>
    <dgm:cxn modelId="{DAE5E4AC-19D0-4CAD-9918-94EFE46E643A}" srcId="{53BE5ECA-E0C0-4472-824C-C863F1501A42}" destId="{BB543B14-5EBA-4248-8B5D-122F318DB591}" srcOrd="3" destOrd="0" parTransId="{BF272F68-20F6-44AD-BEFC-01E4D00E77CD}" sibTransId="{FBC3A511-6173-4341-A49A-B950BAA9813E}"/>
    <dgm:cxn modelId="{B06669AD-58E6-410E-9C00-3E09E75D934A}" type="presOf" srcId="{277D03FC-8478-4C8D-8997-D645A0D566CB}" destId="{E1E6DC29-2BA7-4706-B471-53E4D684F544}" srcOrd="0" destOrd="5" presId="urn:microsoft.com/office/officeart/2005/8/layout/hList1"/>
    <dgm:cxn modelId="{C8B9BDAE-BF93-498B-8A0F-E2AB0AB1DA2D}" type="presOf" srcId="{B7EA4895-A498-4C51-A3BA-41FD2D823C59}" destId="{AF146B63-3A4D-4A65-B85D-00F24DBB3E49}" srcOrd="0" destOrd="9" presId="urn:microsoft.com/office/officeart/2005/8/layout/hList1"/>
    <dgm:cxn modelId="{B01912AF-2EDA-4B5F-B27F-37186502E6E8}" srcId="{53BE5ECA-E0C0-4472-824C-C863F1501A42}" destId="{9B5175B1-C989-4647-A500-9907E6A6F464}" srcOrd="0" destOrd="0" parTransId="{19EB4828-4A74-4768-A4D9-019755FCC250}" sibTransId="{2AD0741C-AB70-4A59-B585-6B897896FF49}"/>
    <dgm:cxn modelId="{AE0CF7AF-ED47-48D9-8B5D-031B9C6A4045}" type="presOf" srcId="{305F7A5D-6758-43E7-9050-5F983A83B499}" destId="{8901B191-A01B-4C93-ADC6-A405095B26FF}" srcOrd="0" destOrd="0" presId="urn:microsoft.com/office/officeart/2005/8/layout/hList1"/>
    <dgm:cxn modelId="{E207CCBA-7606-43ED-8264-4FEAB267C9EE}" type="presOf" srcId="{D5B741AB-A509-489C-9EA1-CCF1F8D219C2}" destId="{E1E6DC29-2BA7-4706-B471-53E4D684F544}" srcOrd="0" destOrd="8" presId="urn:microsoft.com/office/officeart/2005/8/layout/hList1"/>
    <dgm:cxn modelId="{D5B60CBC-AEAA-4BB6-B2F8-45196C0F500B}" srcId="{67F89077-8FDD-4D63-9267-89BB553A4633}" destId="{53BE5ECA-E0C0-4472-824C-C863F1501A42}" srcOrd="1" destOrd="0" parTransId="{75268FA1-491B-44F0-A588-08B2CD662AF8}" sibTransId="{FD748985-FDD0-4ADB-BE13-327F06A28658}"/>
    <dgm:cxn modelId="{83706AC4-EB40-4A82-B53D-CAA38847D1A6}" srcId="{305F7A5D-6758-43E7-9050-5F983A83B499}" destId="{FEF5EBBF-911B-4C5F-B616-44E69D72E9D7}" srcOrd="11" destOrd="0" parTransId="{68569C39-1498-46F3-91EB-D820C89F1BB7}" sibTransId="{2A664960-6C98-4C52-9CAB-2AF43E7E469B}"/>
    <dgm:cxn modelId="{27CF26C6-4C04-41D7-BA50-127968BF35D2}" srcId="{67F89077-8FDD-4D63-9267-89BB553A4633}" destId="{305F7A5D-6758-43E7-9050-5F983A83B499}" srcOrd="2" destOrd="0" parTransId="{A9B2AAED-0A15-4545-8F8B-A57A53E0DF32}" sibTransId="{89634836-8BF2-4C6D-9B61-757FE03CC028}"/>
    <dgm:cxn modelId="{B59131CA-EF2B-4DE8-AB3B-ABAF4F29F199}" srcId="{80F97F65-6C40-43C8-9E66-3B707CD18DCE}" destId="{44C39CDE-A5B8-4CC8-8F58-A8B39E0F19F0}" srcOrd="13" destOrd="0" parTransId="{25C8C168-8046-4061-94C1-143FC06011C4}" sibTransId="{FC9E95E8-C540-43D8-B5F2-110023456E79}"/>
    <dgm:cxn modelId="{1EAB9ECA-0E16-4EF0-A61D-D8DE0AA4E312}" srcId="{53BE5ECA-E0C0-4472-824C-C863F1501A42}" destId="{C46A67F6-20A4-4CDA-933A-10268EE3FAEF}" srcOrd="10" destOrd="0" parTransId="{BD956575-8276-48AF-B8E8-CD60D1DCD987}" sibTransId="{06503FC0-4B3B-4BC8-B945-2E8E158675D5}"/>
    <dgm:cxn modelId="{B31B2ECC-2C88-463C-9B48-3D3E7D9B3B7D}" srcId="{53BE5ECA-E0C0-4472-824C-C863F1501A42}" destId="{E4DCEF69-12E6-45BD-9B38-BEB760730EF3}" srcOrd="4" destOrd="0" parTransId="{BBC06718-0923-45CE-A73D-A0B2FD3FBEE1}" sibTransId="{8D4B32EA-E565-4754-A32F-75DB46AF1C72}"/>
    <dgm:cxn modelId="{B369D8D2-014F-44EA-85BC-2E6C58C49940}" type="presOf" srcId="{B6D2B91C-6416-429C-8F5F-E9C6019EEE6E}" destId="{BEC3B598-EF73-4601-9161-74ADA19F49C8}" srcOrd="0" destOrd="1" presId="urn:microsoft.com/office/officeart/2005/8/layout/hList1"/>
    <dgm:cxn modelId="{FB8F2BD3-7AC1-4D16-9093-7B50E6A9784A}" type="presOf" srcId="{A67D84BB-5F97-46C5-A6AB-A09C4F258468}" destId="{BEC3B598-EF73-4601-9161-74ADA19F49C8}" srcOrd="0" destOrd="8" presId="urn:microsoft.com/office/officeart/2005/8/layout/hList1"/>
    <dgm:cxn modelId="{17DEF7D3-CFD6-4F5E-AA71-1497B2AFBF00}" type="presOf" srcId="{FAA7D203-E49F-4B7D-BB8B-DEE727AA1F7B}" destId="{BEC3B598-EF73-4601-9161-74ADA19F49C8}" srcOrd="0" destOrd="6" presId="urn:microsoft.com/office/officeart/2005/8/layout/hList1"/>
    <dgm:cxn modelId="{045FB4D4-7098-4DAC-8E70-C37627F54D53}" srcId="{305F7A5D-6758-43E7-9050-5F983A83B499}" destId="{FAA7D203-E49F-4B7D-BB8B-DEE727AA1F7B}" srcOrd="6" destOrd="0" parTransId="{FF286245-F0D2-4596-8BDB-79A3A11A1A1E}" sibTransId="{690304E6-F5DF-46C7-825A-544527E9B5C0}"/>
    <dgm:cxn modelId="{B2B100D6-256C-4C43-A198-C67AD3C8D9D1}" srcId="{53BE5ECA-E0C0-4472-824C-C863F1501A42}" destId="{A302BC64-685A-4AA6-8949-C6CAD9F09591}" srcOrd="9" destOrd="0" parTransId="{9CAD4C89-D425-4F11-8C90-3F0A9981E5D0}" sibTransId="{610BCD50-2BBA-44A0-BB49-8131624048B5}"/>
    <dgm:cxn modelId="{FA3E13D7-02C8-43C1-A3A3-25D591A67135}" type="presOf" srcId="{53BE5ECA-E0C0-4472-824C-C863F1501A42}" destId="{EDAFC056-6EDB-4323-8346-1DA2D1D9FE95}" srcOrd="0" destOrd="0" presId="urn:microsoft.com/office/officeart/2005/8/layout/hList1"/>
    <dgm:cxn modelId="{DF1E23DC-B80D-4817-A83D-1053588A08BB}" type="presOf" srcId="{B1B70D44-E29D-4804-8F87-ABE50B672D67}" destId="{BEC3B598-EF73-4601-9161-74ADA19F49C8}" srcOrd="0" destOrd="3" presId="urn:microsoft.com/office/officeart/2005/8/layout/hList1"/>
    <dgm:cxn modelId="{EB4A85DC-0AF5-4CDC-AB12-C559FBEB7FC9}" srcId="{53BE5ECA-E0C0-4472-824C-C863F1501A42}" destId="{BF115792-E9D9-4272-A5D7-C39FBE672EB6}" srcOrd="12" destOrd="0" parTransId="{4262464D-39C1-46EE-A700-FE905CD69DF7}" sibTransId="{A8AABC7C-E171-47DF-8D11-4205A9E5C2CA}"/>
    <dgm:cxn modelId="{317342DF-DDBB-4961-8AA8-696FA6D90718}" srcId="{80F97F65-6C40-43C8-9E66-3B707CD18DCE}" destId="{E4206670-32F4-4CDD-8010-7F26640378A1}" srcOrd="5" destOrd="0" parTransId="{7973B688-CD1A-4A0C-A2F2-D478065994A8}" sibTransId="{CA20D2DE-FA8F-4CEA-B09B-1881BF321B22}"/>
    <dgm:cxn modelId="{B066FAE1-14BF-4D45-86AB-2F4619EA00E3}" type="presOf" srcId="{F84B2E39-2051-4725-BC2A-57013D0E0220}" destId="{BEC3B598-EF73-4601-9161-74ADA19F49C8}" srcOrd="0" destOrd="0" presId="urn:microsoft.com/office/officeart/2005/8/layout/hList1"/>
    <dgm:cxn modelId="{821D21E2-7850-46E2-AFC1-F2CA9CD1EFD9}" srcId="{80F97F65-6C40-43C8-9E66-3B707CD18DCE}" destId="{E867F1B0-CED4-4065-9AE9-99E2E877200C}" srcOrd="2" destOrd="0" parTransId="{36ADA554-6465-4B5E-8FF2-BB8BC608D5C3}" sibTransId="{26DD10DE-1FA4-4409-B52C-89E2F14D6073}"/>
    <dgm:cxn modelId="{1690ECE3-967E-4F66-A491-299748FB1F60}" srcId="{80F97F65-6C40-43C8-9E66-3B707CD18DCE}" destId="{8A404E22-1E77-42C3-A52C-AD59C9734165}" srcOrd="6" destOrd="0" parTransId="{D922CCBD-E2F7-4FE0-8027-C5A73BC22F64}" sibTransId="{645BAE36-FE9B-491B-9F43-79D2DCB2DA39}"/>
    <dgm:cxn modelId="{66C969E6-024F-4EED-8DCB-ADDF0D6CCD81}" type="presOf" srcId="{80F97F65-6C40-43C8-9E66-3B707CD18DCE}" destId="{7A26D14A-F09A-45A1-9EAA-A70D9C3DFD32}" srcOrd="0" destOrd="0" presId="urn:microsoft.com/office/officeart/2005/8/layout/hList1"/>
    <dgm:cxn modelId="{F90ACEE7-2419-4375-98CD-7F3D916A9692}" type="presOf" srcId="{25B18875-B8E9-424E-B576-F5AB64E96B09}" destId="{E1E6DC29-2BA7-4706-B471-53E4D684F544}" srcOrd="0" destOrd="7" presId="urn:microsoft.com/office/officeart/2005/8/layout/hList1"/>
    <dgm:cxn modelId="{D8208CE8-759B-4383-BB2F-69AE3068CEB1}" srcId="{305F7A5D-6758-43E7-9050-5F983A83B499}" destId="{C9801930-0BEA-452E-B3F4-598D8E1F9520}" srcOrd="12" destOrd="0" parTransId="{58150563-017B-4F14-B774-298986A2179B}" sibTransId="{FEA9E915-DFF9-44A7-A934-17A39C3D7166}"/>
    <dgm:cxn modelId="{0875FAE9-B40B-481D-94B0-4E3028A2C064}" srcId="{53BE5ECA-E0C0-4472-824C-C863F1501A42}" destId="{EDB0AD04-1429-4B5C-956F-1F3AB0AFBE78}" srcOrd="11" destOrd="0" parTransId="{E0B61D4F-BAB0-44E9-A3E7-AD390A333103}" sibTransId="{5AD514D5-69DE-42FB-9A19-48EE05927F7B}"/>
    <dgm:cxn modelId="{186B5DEC-7E67-4991-8F15-869A8BC1F429}" srcId="{80F97F65-6C40-43C8-9E66-3B707CD18DCE}" destId="{B6FE8084-A1BB-4B6D-AC89-AFB51312728D}" srcOrd="10" destOrd="0" parTransId="{F0FBBADE-9BA1-4894-BCB9-DD25FF104CB9}" sibTransId="{EA9860FC-BA8F-4615-8E70-E02B2A359063}"/>
    <dgm:cxn modelId="{AAF0EDEC-1BD2-4154-A942-BB2011429347}" srcId="{80F97F65-6C40-43C8-9E66-3B707CD18DCE}" destId="{B2D98B78-F7DA-4ADD-82A5-1FC76830D469}" srcOrd="14" destOrd="0" parTransId="{3F682522-A455-4FDF-B84D-3D368F667E2B}" sibTransId="{839D39D4-66EE-44DE-82EE-0006BA022D3D}"/>
    <dgm:cxn modelId="{EA61EBF4-3262-4BE6-BC3D-09341B6D150C}" type="presOf" srcId="{9144487B-64B5-481D-89CA-2A343B2403A6}" destId="{E1E6DC29-2BA7-4706-B471-53E4D684F544}" srcOrd="0" destOrd="1" presId="urn:microsoft.com/office/officeart/2005/8/layout/hList1"/>
    <dgm:cxn modelId="{6D9D20F5-C19B-473D-9B3C-1BE8C4E568FA}" type="presOf" srcId="{D477E77C-5812-4191-A8B5-C4E6EBA4D3D7}" destId="{AF146B63-3A4D-4A65-B85D-00F24DBB3E49}" srcOrd="0" destOrd="12" presId="urn:microsoft.com/office/officeart/2005/8/layout/hList1"/>
    <dgm:cxn modelId="{EC2F0FFD-7E60-481A-AD01-17B3EF58D95C}" srcId="{305F7A5D-6758-43E7-9050-5F983A83B499}" destId="{9CED53A3-4028-43A4-9176-0DDD8E8C821D}" srcOrd="2" destOrd="0" parTransId="{1D671611-1AAA-474D-A6B5-012CDFD5B877}" sibTransId="{4C7C29A6-E6B2-46BD-90CE-43F3776DBB01}"/>
    <dgm:cxn modelId="{14E23CBC-FCE3-49FB-A59C-CC6E6396BB32}" type="presParOf" srcId="{886AF694-DB6E-48AC-A73C-702BFF879867}" destId="{63FFB6A4-B95A-45ED-A3C0-39DDB5A4242B}" srcOrd="0" destOrd="0" presId="urn:microsoft.com/office/officeart/2005/8/layout/hList1"/>
    <dgm:cxn modelId="{C4EC587A-9348-4108-A26F-F4A6ED252BE7}" type="presParOf" srcId="{63FFB6A4-B95A-45ED-A3C0-39DDB5A4242B}" destId="{7A26D14A-F09A-45A1-9EAA-A70D9C3DFD32}" srcOrd="0" destOrd="0" presId="urn:microsoft.com/office/officeart/2005/8/layout/hList1"/>
    <dgm:cxn modelId="{2CCE8ADA-3F23-4102-9123-20607CE99932}" type="presParOf" srcId="{63FFB6A4-B95A-45ED-A3C0-39DDB5A4242B}" destId="{AF146B63-3A4D-4A65-B85D-00F24DBB3E49}" srcOrd="1" destOrd="0" presId="urn:microsoft.com/office/officeart/2005/8/layout/hList1"/>
    <dgm:cxn modelId="{18931B94-890B-47AF-8D65-F5A4FCE24576}" type="presParOf" srcId="{886AF694-DB6E-48AC-A73C-702BFF879867}" destId="{485CAB89-AC43-4C05-8700-7E533160899E}" srcOrd="1" destOrd="0" presId="urn:microsoft.com/office/officeart/2005/8/layout/hList1"/>
    <dgm:cxn modelId="{0D598B52-2215-49AD-9288-B03BF6291288}" type="presParOf" srcId="{886AF694-DB6E-48AC-A73C-702BFF879867}" destId="{A4AE1C68-FDA6-4675-AA59-0AB4F60BEA6E}" srcOrd="2" destOrd="0" presId="urn:microsoft.com/office/officeart/2005/8/layout/hList1"/>
    <dgm:cxn modelId="{67B2A61B-1385-4CF6-9FFA-A3974C1CB2AA}" type="presParOf" srcId="{A4AE1C68-FDA6-4675-AA59-0AB4F60BEA6E}" destId="{EDAFC056-6EDB-4323-8346-1DA2D1D9FE95}" srcOrd="0" destOrd="0" presId="urn:microsoft.com/office/officeart/2005/8/layout/hList1"/>
    <dgm:cxn modelId="{0FD9291C-FA97-4DA7-A940-C73B6B316B66}" type="presParOf" srcId="{A4AE1C68-FDA6-4675-AA59-0AB4F60BEA6E}" destId="{E1E6DC29-2BA7-4706-B471-53E4D684F544}" srcOrd="1" destOrd="0" presId="urn:microsoft.com/office/officeart/2005/8/layout/hList1"/>
    <dgm:cxn modelId="{B59D8DFB-BC32-4AE2-BB7F-7558D1EAC6E9}" type="presParOf" srcId="{886AF694-DB6E-48AC-A73C-702BFF879867}" destId="{EB1F6942-D9EF-474A-A9BF-CFE56AB48D79}" srcOrd="3" destOrd="0" presId="urn:microsoft.com/office/officeart/2005/8/layout/hList1"/>
    <dgm:cxn modelId="{89DA730D-A358-4DDD-9E46-09BE6727F162}" type="presParOf" srcId="{886AF694-DB6E-48AC-A73C-702BFF879867}" destId="{1D685B3B-0E56-4B8D-8A6F-1EE6D10E1F54}" srcOrd="4" destOrd="0" presId="urn:microsoft.com/office/officeart/2005/8/layout/hList1"/>
    <dgm:cxn modelId="{7BF64A18-CA96-416D-A591-2566694959D7}" type="presParOf" srcId="{1D685B3B-0E56-4B8D-8A6F-1EE6D10E1F54}" destId="{8901B191-A01B-4C93-ADC6-A405095B26FF}" srcOrd="0" destOrd="0" presId="urn:microsoft.com/office/officeart/2005/8/layout/hList1"/>
    <dgm:cxn modelId="{86FC7974-891F-4BE0-ADD3-06B5C7EAA81B}" type="presParOf" srcId="{1D685B3B-0E56-4B8D-8A6F-1EE6D10E1F54}" destId="{BEC3B598-EF73-4601-9161-74ADA19F49C8}"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A734BC1-C644-47B2-A08F-81AA954A0818}" type="doc">
      <dgm:prSet loTypeId="urn:microsoft.com/office/officeart/2005/8/layout/default" loCatId="list" qsTypeId="urn:microsoft.com/office/officeart/2005/8/quickstyle/simple5" qsCatId="simple" csTypeId="urn:microsoft.com/office/officeart/2005/8/colors/colorful1" csCatId="colorful" phldr="1"/>
      <dgm:spPr/>
      <dgm:t>
        <a:bodyPr/>
        <a:lstStyle/>
        <a:p>
          <a:endParaRPr lang="en-US"/>
        </a:p>
      </dgm:t>
    </dgm:pt>
    <dgm:pt modelId="{954BE8C3-CDC8-4DB8-BD97-6B7061E9646F}">
      <dgm:prSet/>
      <dgm:spPr/>
      <dgm:t>
        <a:bodyPr/>
        <a:lstStyle/>
        <a:p>
          <a:r>
            <a:rPr lang="en-US" dirty="0"/>
            <a:t>Comparison with the annual estimated summary from 2017 demonstrates a net adult CT abundance increase of x 71% (with overall  annual summary count of </a:t>
          </a:r>
          <a:r>
            <a:rPr lang="en-US" b="1" dirty="0">
              <a:solidFill>
                <a:srgbClr val="002060"/>
              </a:solidFill>
            </a:rPr>
            <a:t>147 butterflies for the flight season.</a:t>
          </a:r>
        </a:p>
      </dgm:t>
    </dgm:pt>
    <dgm:pt modelId="{CACA9D63-1459-4AFA-9F1E-0909C858328D}" type="parTrans" cxnId="{A261AEBC-0834-4714-897F-9DFF84F88A08}">
      <dgm:prSet/>
      <dgm:spPr/>
      <dgm:t>
        <a:bodyPr/>
        <a:lstStyle/>
        <a:p>
          <a:endParaRPr lang="en-US"/>
        </a:p>
      </dgm:t>
    </dgm:pt>
    <dgm:pt modelId="{8E16B79B-55CE-4677-BF1E-6E2658D50052}" type="sibTrans" cxnId="{A261AEBC-0834-4714-897F-9DFF84F88A08}">
      <dgm:prSet/>
      <dgm:spPr/>
      <dgm:t>
        <a:bodyPr/>
        <a:lstStyle/>
        <a:p>
          <a:endParaRPr lang="en-US"/>
        </a:p>
      </dgm:t>
    </dgm:pt>
    <dgm:pt modelId="{4E45388E-80F7-4D63-93DD-C01785900885}">
      <dgm:prSet/>
      <dgm:spPr/>
      <dgm:t>
        <a:bodyPr/>
        <a:lstStyle/>
        <a:p>
          <a:r>
            <a:rPr lang="en-US" dirty="0"/>
            <a:t>Does not Including ad hoc counts totaling </a:t>
          </a:r>
          <a:r>
            <a:rPr lang="en-US" b="1" dirty="0">
              <a:solidFill>
                <a:srgbClr val="002060"/>
              </a:solidFill>
            </a:rPr>
            <a:t>21 CT adults </a:t>
          </a:r>
          <a:r>
            <a:rPr lang="en-US" dirty="0"/>
            <a:t>logged during habitat surveys carried out concurrently as the adult counts during the study, totaling </a:t>
          </a:r>
          <a:r>
            <a:rPr lang="en-US" b="1" dirty="0">
              <a:solidFill>
                <a:srgbClr val="002060"/>
              </a:solidFill>
            </a:rPr>
            <a:t>168 butterflies for the 2024 flight period. </a:t>
          </a:r>
        </a:p>
      </dgm:t>
    </dgm:pt>
    <dgm:pt modelId="{2EBA54F3-B311-4661-965F-26C993D11331}" type="parTrans" cxnId="{A8310A9F-0D1F-4E0F-BE6A-EE0E563663A1}">
      <dgm:prSet/>
      <dgm:spPr/>
      <dgm:t>
        <a:bodyPr/>
        <a:lstStyle/>
        <a:p>
          <a:endParaRPr lang="en-US"/>
        </a:p>
      </dgm:t>
    </dgm:pt>
    <dgm:pt modelId="{D707EFC9-D58F-4383-8DAC-A0541842BEA7}" type="sibTrans" cxnId="{A8310A9F-0D1F-4E0F-BE6A-EE0E563663A1}">
      <dgm:prSet/>
      <dgm:spPr/>
      <dgm:t>
        <a:bodyPr/>
        <a:lstStyle/>
        <a:p>
          <a:endParaRPr lang="en-US"/>
        </a:p>
      </dgm:t>
    </dgm:pt>
    <dgm:pt modelId="{9A200FDB-A400-469A-8162-B89C7C3D9B32}">
      <dgm:prSet/>
      <dgm:spPr/>
      <dgm:t>
        <a:bodyPr/>
        <a:lstStyle/>
        <a:p>
          <a:r>
            <a:rPr lang="en-GB" dirty="0"/>
            <a:t>Additional numbers cannot be officially counted as the transects utilised for reassessment of the habitat quadrats (Boyce ,2008) presently </a:t>
          </a:r>
          <a:r>
            <a:rPr lang="en-GB" b="1" dirty="0">
              <a:solidFill>
                <a:srgbClr val="002060"/>
              </a:solidFill>
            </a:rPr>
            <a:t>not used for the purpose of logging data to contribute regional and national analysis (UKBMS,2025)  </a:t>
          </a:r>
          <a:endParaRPr lang="en-US" b="1" dirty="0">
            <a:solidFill>
              <a:srgbClr val="002060"/>
            </a:solidFill>
          </a:endParaRPr>
        </a:p>
      </dgm:t>
    </dgm:pt>
    <dgm:pt modelId="{FBBD0961-76D3-46A9-B9E3-0F44DC9131D6}" type="parTrans" cxnId="{B3598596-D4BC-4103-B7AC-0C10B95A2C6E}">
      <dgm:prSet/>
      <dgm:spPr/>
      <dgm:t>
        <a:bodyPr/>
        <a:lstStyle/>
        <a:p>
          <a:endParaRPr lang="en-US"/>
        </a:p>
      </dgm:t>
    </dgm:pt>
    <dgm:pt modelId="{3CD117C8-CE99-4D5B-A6CB-72A0AA5CD961}" type="sibTrans" cxnId="{B3598596-D4BC-4103-B7AC-0C10B95A2C6E}">
      <dgm:prSet/>
      <dgm:spPr/>
      <dgm:t>
        <a:bodyPr/>
        <a:lstStyle/>
        <a:p>
          <a:endParaRPr lang="en-US"/>
        </a:p>
      </dgm:t>
    </dgm:pt>
    <dgm:pt modelId="{ABD9D320-1A56-441A-993C-7C67C45FE5EE}">
      <dgm:prSet/>
      <dgm:spPr/>
      <dgm:t>
        <a:bodyPr/>
        <a:lstStyle/>
        <a:p>
          <a:r>
            <a:rPr lang="en-GB" dirty="0"/>
            <a:t>Only comparison of overall ‘</a:t>
          </a:r>
          <a:r>
            <a:rPr lang="en-GB" b="1" dirty="0"/>
            <a:t>annual estimated summaries</a:t>
          </a:r>
          <a:r>
            <a:rPr lang="en-GB" dirty="0"/>
            <a:t>’ possible  due to previous butterfly counts  carried out in sample areas 1-4 (Polkey 2017&amp; Boyce 2008) utilising timed ‘</a:t>
          </a:r>
          <a:r>
            <a:rPr lang="en-GB" b="1" dirty="0">
              <a:solidFill>
                <a:srgbClr val="002060"/>
              </a:solidFill>
            </a:rPr>
            <a:t>W walk method</a:t>
          </a:r>
          <a:r>
            <a:rPr lang="en-GB" dirty="0"/>
            <a:t>’, rather than the </a:t>
          </a:r>
          <a:r>
            <a:rPr lang="en-GB" b="1" dirty="0">
              <a:solidFill>
                <a:srgbClr val="002060"/>
              </a:solidFill>
            </a:rPr>
            <a:t>Pollard Walk </a:t>
          </a:r>
          <a:r>
            <a:rPr lang="en-GB" dirty="0"/>
            <a:t>methodology ‘employed along transects 1-7 in 2024.</a:t>
          </a:r>
          <a:endParaRPr lang="en-US" dirty="0"/>
        </a:p>
      </dgm:t>
    </dgm:pt>
    <dgm:pt modelId="{E31D4344-240B-4A2C-BD29-69A0DF996A76}" type="parTrans" cxnId="{F4B77925-886A-4CE7-BCCC-B90C3EC46B5F}">
      <dgm:prSet/>
      <dgm:spPr/>
      <dgm:t>
        <a:bodyPr/>
        <a:lstStyle/>
        <a:p>
          <a:endParaRPr lang="en-US"/>
        </a:p>
      </dgm:t>
    </dgm:pt>
    <dgm:pt modelId="{3B66D441-D0EA-4700-B581-6317E0799B78}" type="sibTrans" cxnId="{F4B77925-886A-4CE7-BCCC-B90C3EC46B5F}">
      <dgm:prSet/>
      <dgm:spPr/>
      <dgm:t>
        <a:bodyPr/>
        <a:lstStyle/>
        <a:p>
          <a:endParaRPr lang="en-US"/>
        </a:p>
      </dgm:t>
    </dgm:pt>
    <dgm:pt modelId="{9C638667-32F7-4546-831F-2CC5E3C43055}">
      <dgm:prSet/>
      <dgm:spPr/>
      <dgm:t>
        <a:bodyPr/>
        <a:lstStyle/>
        <a:p>
          <a:r>
            <a:rPr lang="en-US" dirty="0"/>
            <a:t>Polkey 2017 transect data (1-7) also </a:t>
          </a:r>
          <a:r>
            <a:rPr lang="en-US" b="1" dirty="0">
              <a:solidFill>
                <a:srgbClr val="002060"/>
              </a:solidFill>
            </a:rPr>
            <a:t>missing</a:t>
          </a:r>
          <a:r>
            <a:rPr lang="en-US" dirty="0"/>
            <a:t> from original research report &amp; no  original copies lodged at NRW archives.</a:t>
          </a:r>
        </a:p>
      </dgm:t>
    </dgm:pt>
    <dgm:pt modelId="{69A4F003-9CB0-42CF-A82E-B4C6FADA1384}" type="parTrans" cxnId="{9934EC32-26A7-4C56-94C4-4D8E0B75D76A}">
      <dgm:prSet/>
      <dgm:spPr/>
      <dgm:t>
        <a:bodyPr/>
        <a:lstStyle/>
        <a:p>
          <a:endParaRPr lang="en-GB"/>
        </a:p>
      </dgm:t>
    </dgm:pt>
    <dgm:pt modelId="{732CDA37-3BDE-4786-BF32-C22903DD7913}" type="sibTrans" cxnId="{9934EC32-26A7-4C56-94C4-4D8E0B75D76A}">
      <dgm:prSet/>
      <dgm:spPr/>
      <dgm:t>
        <a:bodyPr/>
        <a:lstStyle/>
        <a:p>
          <a:endParaRPr lang="en-GB"/>
        </a:p>
      </dgm:t>
    </dgm:pt>
    <dgm:pt modelId="{3BF017CD-DAAA-4837-ACD6-3CC69C7359A3}" type="pres">
      <dgm:prSet presAssocID="{5A734BC1-C644-47B2-A08F-81AA954A0818}" presName="diagram" presStyleCnt="0">
        <dgm:presLayoutVars>
          <dgm:dir/>
          <dgm:resizeHandles val="exact"/>
        </dgm:presLayoutVars>
      </dgm:prSet>
      <dgm:spPr/>
    </dgm:pt>
    <dgm:pt modelId="{C0FB03B6-0923-4A48-8FCC-D17655FD116A}" type="pres">
      <dgm:prSet presAssocID="{954BE8C3-CDC8-4DB8-BD97-6B7061E9646F}" presName="node" presStyleLbl="node1" presStyleIdx="0" presStyleCnt="5">
        <dgm:presLayoutVars>
          <dgm:bulletEnabled val="1"/>
        </dgm:presLayoutVars>
      </dgm:prSet>
      <dgm:spPr/>
    </dgm:pt>
    <dgm:pt modelId="{59A2D60C-FF3E-49AB-9844-F8F2F8C8E117}" type="pres">
      <dgm:prSet presAssocID="{8E16B79B-55CE-4677-BF1E-6E2658D50052}" presName="sibTrans" presStyleCnt="0"/>
      <dgm:spPr/>
    </dgm:pt>
    <dgm:pt modelId="{ABADFC2F-B356-4249-8DC9-937EB31A150B}" type="pres">
      <dgm:prSet presAssocID="{9C638667-32F7-4546-831F-2CC5E3C43055}" presName="node" presStyleLbl="node1" presStyleIdx="1" presStyleCnt="5">
        <dgm:presLayoutVars>
          <dgm:bulletEnabled val="1"/>
        </dgm:presLayoutVars>
      </dgm:prSet>
      <dgm:spPr/>
    </dgm:pt>
    <dgm:pt modelId="{800B3281-37AD-4D80-A700-5E747E4E9152}" type="pres">
      <dgm:prSet presAssocID="{732CDA37-3BDE-4786-BF32-C22903DD7913}" presName="sibTrans" presStyleCnt="0"/>
      <dgm:spPr/>
    </dgm:pt>
    <dgm:pt modelId="{03686B62-3F9B-4277-BA02-2A5002D7477E}" type="pres">
      <dgm:prSet presAssocID="{4E45388E-80F7-4D63-93DD-C01785900885}" presName="node" presStyleLbl="node1" presStyleIdx="2" presStyleCnt="5" custLinFactNeighborX="1069" custLinFactNeighborY="-2132">
        <dgm:presLayoutVars>
          <dgm:bulletEnabled val="1"/>
        </dgm:presLayoutVars>
      </dgm:prSet>
      <dgm:spPr/>
    </dgm:pt>
    <dgm:pt modelId="{0A05C630-7EF8-4044-94D2-3F91CB276235}" type="pres">
      <dgm:prSet presAssocID="{D707EFC9-D58F-4383-8DAC-A0541842BEA7}" presName="sibTrans" presStyleCnt="0"/>
      <dgm:spPr/>
    </dgm:pt>
    <dgm:pt modelId="{DB66E2E2-E1C9-4138-B29A-7999E454F8CA}" type="pres">
      <dgm:prSet presAssocID="{9A200FDB-A400-469A-8162-B89C7C3D9B32}" presName="node" presStyleLbl="node1" presStyleIdx="3" presStyleCnt="5">
        <dgm:presLayoutVars>
          <dgm:bulletEnabled val="1"/>
        </dgm:presLayoutVars>
      </dgm:prSet>
      <dgm:spPr/>
    </dgm:pt>
    <dgm:pt modelId="{48009A5E-553B-4EAA-A7E9-BD4E7AEF27D0}" type="pres">
      <dgm:prSet presAssocID="{3CD117C8-CE99-4D5B-A6CB-72A0AA5CD961}" presName="sibTrans" presStyleCnt="0"/>
      <dgm:spPr/>
    </dgm:pt>
    <dgm:pt modelId="{60EBBE40-0B6D-4C88-B203-4B1C1358ADCE}" type="pres">
      <dgm:prSet presAssocID="{ABD9D320-1A56-441A-993C-7C67C45FE5EE}" presName="node" presStyleLbl="node1" presStyleIdx="4" presStyleCnt="5">
        <dgm:presLayoutVars>
          <dgm:bulletEnabled val="1"/>
        </dgm:presLayoutVars>
      </dgm:prSet>
      <dgm:spPr/>
    </dgm:pt>
  </dgm:ptLst>
  <dgm:cxnLst>
    <dgm:cxn modelId="{F4B77925-886A-4CE7-BCCC-B90C3EC46B5F}" srcId="{5A734BC1-C644-47B2-A08F-81AA954A0818}" destId="{ABD9D320-1A56-441A-993C-7C67C45FE5EE}" srcOrd="4" destOrd="0" parTransId="{E31D4344-240B-4A2C-BD29-69A0DF996A76}" sibTransId="{3B66D441-D0EA-4700-B581-6317E0799B78}"/>
    <dgm:cxn modelId="{9934EC32-26A7-4C56-94C4-4D8E0B75D76A}" srcId="{5A734BC1-C644-47B2-A08F-81AA954A0818}" destId="{9C638667-32F7-4546-831F-2CC5E3C43055}" srcOrd="1" destOrd="0" parTransId="{69A4F003-9CB0-42CF-A82E-B4C6FADA1384}" sibTransId="{732CDA37-3BDE-4786-BF32-C22903DD7913}"/>
    <dgm:cxn modelId="{B3598596-D4BC-4103-B7AC-0C10B95A2C6E}" srcId="{5A734BC1-C644-47B2-A08F-81AA954A0818}" destId="{9A200FDB-A400-469A-8162-B89C7C3D9B32}" srcOrd="3" destOrd="0" parTransId="{FBBD0961-76D3-46A9-B9E3-0F44DC9131D6}" sibTransId="{3CD117C8-CE99-4D5B-A6CB-72A0AA5CD961}"/>
    <dgm:cxn modelId="{A8310A9F-0D1F-4E0F-BE6A-EE0E563663A1}" srcId="{5A734BC1-C644-47B2-A08F-81AA954A0818}" destId="{4E45388E-80F7-4D63-93DD-C01785900885}" srcOrd="2" destOrd="0" parTransId="{2EBA54F3-B311-4661-965F-26C993D11331}" sibTransId="{D707EFC9-D58F-4383-8DAC-A0541842BEA7}"/>
    <dgm:cxn modelId="{A261AEBC-0834-4714-897F-9DFF84F88A08}" srcId="{5A734BC1-C644-47B2-A08F-81AA954A0818}" destId="{954BE8C3-CDC8-4DB8-BD97-6B7061E9646F}" srcOrd="0" destOrd="0" parTransId="{CACA9D63-1459-4AFA-9F1E-0909C858328D}" sibTransId="{8E16B79B-55CE-4677-BF1E-6E2658D50052}"/>
    <dgm:cxn modelId="{DF858DC1-9583-45A0-A8F0-2B86EED45A30}" type="presOf" srcId="{9C638667-32F7-4546-831F-2CC5E3C43055}" destId="{ABADFC2F-B356-4249-8DC9-937EB31A150B}" srcOrd="0" destOrd="0" presId="urn:microsoft.com/office/officeart/2005/8/layout/default"/>
    <dgm:cxn modelId="{E1861AC4-EDF5-40FD-874E-94699464EDAB}" type="presOf" srcId="{ABD9D320-1A56-441A-993C-7C67C45FE5EE}" destId="{60EBBE40-0B6D-4C88-B203-4B1C1358ADCE}" srcOrd="0" destOrd="0" presId="urn:microsoft.com/office/officeart/2005/8/layout/default"/>
    <dgm:cxn modelId="{599F36C4-F3A8-49AD-97A7-2E8E081C2704}" type="presOf" srcId="{954BE8C3-CDC8-4DB8-BD97-6B7061E9646F}" destId="{C0FB03B6-0923-4A48-8FCC-D17655FD116A}" srcOrd="0" destOrd="0" presId="urn:microsoft.com/office/officeart/2005/8/layout/default"/>
    <dgm:cxn modelId="{A54EB7DD-52DF-4F5A-9616-E680B375E1C3}" type="presOf" srcId="{9A200FDB-A400-469A-8162-B89C7C3D9B32}" destId="{DB66E2E2-E1C9-4138-B29A-7999E454F8CA}" srcOrd="0" destOrd="0" presId="urn:microsoft.com/office/officeart/2005/8/layout/default"/>
    <dgm:cxn modelId="{77CDEFE7-DCD4-4948-96A6-5167D419D45D}" type="presOf" srcId="{4E45388E-80F7-4D63-93DD-C01785900885}" destId="{03686B62-3F9B-4277-BA02-2A5002D7477E}" srcOrd="0" destOrd="0" presId="urn:microsoft.com/office/officeart/2005/8/layout/default"/>
    <dgm:cxn modelId="{EF690EF8-1D0A-4F9B-AD7F-CE7A760604AE}" type="presOf" srcId="{5A734BC1-C644-47B2-A08F-81AA954A0818}" destId="{3BF017CD-DAAA-4837-ACD6-3CC69C7359A3}" srcOrd="0" destOrd="0" presId="urn:microsoft.com/office/officeart/2005/8/layout/default"/>
    <dgm:cxn modelId="{23966ED4-C6D2-4F1B-974C-CF8742045390}" type="presParOf" srcId="{3BF017CD-DAAA-4837-ACD6-3CC69C7359A3}" destId="{C0FB03B6-0923-4A48-8FCC-D17655FD116A}" srcOrd="0" destOrd="0" presId="urn:microsoft.com/office/officeart/2005/8/layout/default"/>
    <dgm:cxn modelId="{6BC4DEC9-DFCD-43C8-9521-FC17D53C25D7}" type="presParOf" srcId="{3BF017CD-DAAA-4837-ACD6-3CC69C7359A3}" destId="{59A2D60C-FF3E-49AB-9844-F8F2F8C8E117}" srcOrd="1" destOrd="0" presId="urn:microsoft.com/office/officeart/2005/8/layout/default"/>
    <dgm:cxn modelId="{3EB8C69E-7BB8-4E79-B854-5B65D7689123}" type="presParOf" srcId="{3BF017CD-DAAA-4837-ACD6-3CC69C7359A3}" destId="{ABADFC2F-B356-4249-8DC9-937EB31A150B}" srcOrd="2" destOrd="0" presId="urn:microsoft.com/office/officeart/2005/8/layout/default"/>
    <dgm:cxn modelId="{98DFF17D-BAC2-4E75-B80A-1BA96758B7BF}" type="presParOf" srcId="{3BF017CD-DAAA-4837-ACD6-3CC69C7359A3}" destId="{800B3281-37AD-4D80-A700-5E747E4E9152}" srcOrd="3" destOrd="0" presId="urn:microsoft.com/office/officeart/2005/8/layout/default"/>
    <dgm:cxn modelId="{AEC528C6-F617-4E01-860C-CB7281FC534D}" type="presParOf" srcId="{3BF017CD-DAAA-4837-ACD6-3CC69C7359A3}" destId="{03686B62-3F9B-4277-BA02-2A5002D7477E}" srcOrd="4" destOrd="0" presId="urn:microsoft.com/office/officeart/2005/8/layout/default"/>
    <dgm:cxn modelId="{0B84FA56-4022-4B72-96BD-E451550B9DCC}" type="presParOf" srcId="{3BF017CD-DAAA-4837-ACD6-3CC69C7359A3}" destId="{0A05C630-7EF8-4044-94D2-3F91CB276235}" srcOrd="5" destOrd="0" presId="urn:microsoft.com/office/officeart/2005/8/layout/default"/>
    <dgm:cxn modelId="{95E77A62-DDAD-4C9E-8A3E-6894DC92682F}" type="presParOf" srcId="{3BF017CD-DAAA-4837-ACD6-3CC69C7359A3}" destId="{DB66E2E2-E1C9-4138-B29A-7999E454F8CA}" srcOrd="6" destOrd="0" presId="urn:microsoft.com/office/officeart/2005/8/layout/default"/>
    <dgm:cxn modelId="{B6D1ABD0-79CE-4998-8662-AA6D81844391}" type="presParOf" srcId="{3BF017CD-DAAA-4837-ACD6-3CC69C7359A3}" destId="{48009A5E-553B-4EAA-A7E9-BD4E7AEF27D0}" srcOrd="7" destOrd="0" presId="urn:microsoft.com/office/officeart/2005/8/layout/default"/>
    <dgm:cxn modelId="{0BDF7C40-8B18-476A-8390-209B7624B941}" type="presParOf" srcId="{3BF017CD-DAAA-4837-ACD6-3CC69C7359A3}" destId="{60EBBE40-0B6D-4C88-B203-4B1C1358ADCE}" srcOrd="8"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739A14B-B522-48E6-9925-44E584276E2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2E54EDB-825B-423B-B89E-94225720ACCF}">
      <dgm:prSet custT="1"/>
      <dgm:spPr/>
      <dgm:t>
        <a:bodyPr/>
        <a:lstStyle/>
        <a:p>
          <a:pPr>
            <a:lnSpc>
              <a:spcPct val="100000"/>
            </a:lnSpc>
          </a:pPr>
          <a:r>
            <a:rPr lang="en-US" sz="1800" b="1" i="1" baseline="0" dirty="0">
              <a:solidFill>
                <a:schemeClr val="bg2"/>
              </a:solidFill>
            </a:rPr>
            <a:t>Main Aim achieved: assessed favourable condition for the site as a whole with CT also gathered new baseline data to facilitate review and enable potential adjustment of existing methods for future monitoring</a:t>
          </a:r>
          <a:r>
            <a:rPr lang="en-US" sz="1600" b="1" i="1" baseline="0" dirty="0">
              <a:solidFill>
                <a:schemeClr val="bg2"/>
              </a:solidFill>
            </a:rPr>
            <a:t>. </a:t>
          </a:r>
          <a:endParaRPr lang="en-US" sz="1600" dirty="0">
            <a:solidFill>
              <a:schemeClr val="bg2"/>
            </a:solidFill>
          </a:endParaRPr>
        </a:p>
      </dgm:t>
    </dgm:pt>
    <dgm:pt modelId="{E18DDF70-81E8-4BCB-9278-0CBC3E78E200}" type="parTrans" cxnId="{0B0BD9EE-F212-4DC1-81B6-9DF883B7DB63}">
      <dgm:prSet/>
      <dgm:spPr/>
      <dgm:t>
        <a:bodyPr/>
        <a:lstStyle/>
        <a:p>
          <a:endParaRPr lang="en-US"/>
        </a:p>
      </dgm:t>
    </dgm:pt>
    <dgm:pt modelId="{08022F94-6098-4D64-9B21-C103D0EB20EB}" type="sibTrans" cxnId="{0B0BD9EE-F212-4DC1-81B6-9DF883B7DB63}">
      <dgm:prSet/>
      <dgm:spPr/>
      <dgm:t>
        <a:bodyPr/>
        <a:lstStyle/>
        <a:p>
          <a:endParaRPr lang="en-US"/>
        </a:p>
      </dgm:t>
    </dgm:pt>
    <dgm:pt modelId="{52BAB275-24A3-40CC-BA05-D0B40DA79573}">
      <dgm:prSet custT="1"/>
      <dgm:spPr>
        <a:solidFill>
          <a:schemeClr val="bg2">
            <a:lumMod val="40000"/>
            <a:lumOff val="60000"/>
          </a:schemeClr>
        </a:solidFill>
      </dgm:spPr>
      <dgm:t>
        <a:bodyPr/>
        <a:lstStyle/>
        <a:p>
          <a:pPr>
            <a:lnSpc>
              <a:spcPct val="100000"/>
            </a:lnSpc>
          </a:pPr>
          <a:endParaRPr lang="en-US" sz="1800" b="1" i="1" baseline="0" dirty="0"/>
        </a:p>
        <a:p>
          <a:pPr>
            <a:lnSpc>
              <a:spcPct val="100000"/>
            </a:lnSpc>
          </a:pPr>
          <a:r>
            <a:rPr lang="en-US" sz="1800" b="1" i="1" baseline="0" dirty="0">
              <a:solidFill>
                <a:schemeClr val="bg2"/>
              </a:solidFill>
            </a:rPr>
            <a:t>Restoration Impact: Indication of continuing favourable recovering status for raised bog mire, with improvements due to past ecosystem restoration measures and controlling poor agricultural practices.</a:t>
          </a:r>
          <a:endParaRPr lang="en-US" sz="1800" dirty="0">
            <a:solidFill>
              <a:schemeClr val="bg2"/>
            </a:solidFill>
          </a:endParaRPr>
        </a:p>
      </dgm:t>
    </dgm:pt>
    <dgm:pt modelId="{94E396AF-6248-4740-9D41-0DE020F92C15}" type="parTrans" cxnId="{5A4DA136-9D47-470C-92C5-AD63C8E9DBAF}">
      <dgm:prSet/>
      <dgm:spPr/>
      <dgm:t>
        <a:bodyPr/>
        <a:lstStyle/>
        <a:p>
          <a:endParaRPr lang="en-US"/>
        </a:p>
      </dgm:t>
    </dgm:pt>
    <dgm:pt modelId="{C5A371D9-AEA4-4E2D-A592-59B1D431F97C}" type="sibTrans" cxnId="{5A4DA136-9D47-470C-92C5-AD63C8E9DBAF}">
      <dgm:prSet/>
      <dgm:spPr/>
      <dgm:t>
        <a:bodyPr/>
        <a:lstStyle/>
        <a:p>
          <a:endParaRPr lang="en-US"/>
        </a:p>
      </dgm:t>
    </dgm:pt>
    <dgm:pt modelId="{AE3A0C54-A257-4CB0-AB77-4ABD7CB75136}" type="pres">
      <dgm:prSet presAssocID="{B739A14B-B522-48E6-9925-44E584276E2A}" presName="root" presStyleCnt="0">
        <dgm:presLayoutVars>
          <dgm:dir/>
          <dgm:resizeHandles val="exact"/>
        </dgm:presLayoutVars>
      </dgm:prSet>
      <dgm:spPr/>
    </dgm:pt>
    <dgm:pt modelId="{1B6AFFD7-CBEF-4847-A42A-5B36A6CDB276}" type="pres">
      <dgm:prSet presAssocID="{A2E54EDB-825B-423B-B89E-94225720ACCF}" presName="compNode" presStyleCnt="0"/>
      <dgm:spPr/>
    </dgm:pt>
    <dgm:pt modelId="{36E2534E-FDC8-416A-A2BD-DADCD424C671}" type="pres">
      <dgm:prSet presAssocID="{A2E54EDB-825B-423B-B89E-94225720ACCF}" presName="bgRect" presStyleLbl="bgShp" presStyleIdx="0" presStyleCnt="2"/>
      <dgm:spPr>
        <a:solidFill>
          <a:schemeClr val="bg2">
            <a:lumMod val="40000"/>
            <a:lumOff val="60000"/>
          </a:schemeClr>
        </a:solidFill>
      </dgm:spPr>
    </dgm:pt>
    <dgm:pt modelId="{D81FA695-F8F5-4597-ADDB-0A5DD1274200}" type="pres">
      <dgm:prSet presAssocID="{A2E54EDB-825B-423B-B89E-94225720ACC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solidFill>
            <a:schemeClr val="bg2"/>
          </a:solidFill>
        </a:ln>
      </dgm:spPr>
      <dgm:extLst>
        <a:ext uri="{E40237B7-FDA0-4F09-8148-C483321AD2D9}">
          <dgm14:cNvPr xmlns:dgm14="http://schemas.microsoft.com/office/drawing/2010/diagram" id="0" name="" descr="Presentation with Checklist"/>
        </a:ext>
      </dgm:extLst>
    </dgm:pt>
    <dgm:pt modelId="{AA9B6667-E05B-47E7-9C7F-8851C4F2E2BA}" type="pres">
      <dgm:prSet presAssocID="{A2E54EDB-825B-423B-B89E-94225720ACCF}" presName="spaceRect" presStyleCnt="0"/>
      <dgm:spPr/>
    </dgm:pt>
    <dgm:pt modelId="{4CE81FE3-2636-45A1-A521-A8B908763185}" type="pres">
      <dgm:prSet presAssocID="{A2E54EDB-825B-423B-B89E-94225720ACCF}" presName="parTx" presStyleLbl="revTx" presStyleIdx="0" presStyleCnt="2">
        <dgm:presLayoutVars>
          <dgm:chMax val="0"/>
          <dgm:chPref val="0"/>
        </dgm:presLayoutVars>
      </dgm:prSet>
      <dgm:spPr/>
    </dgm:pt>
    <dgm:pt modelId="{0E9BA40D-C4B3-4CEB-A95E-B2EAA601794C}" type="pres">
      <dgm:prSet presAssocID="{08022F94-6098-4D64-9B21-C103D0EB20EB}" presName="sibTrans" presStyleCnt="0"/>
      <dgm:spPr/>
    </dgm:pt>
    <dgm:pt modelId="{D5285983-EE43-4449-A7CA-63BF9E4E3108}" type="pres">
      <dgm:prSet presAssocID="{52BAB275-24A3-40CC-BA05-D0B40DA79573}" presName="compNode" presStyleCnt="0"/>
      <dgm:spPr/>
    </dgm:pt>
    <dgm:pt modelId="{1F726FAE-0205-44C0-87D0-FB2835249785}" type="pres">
      <dgm:prSet presAssocID="{52BAB275-24A3-40CC-BA05-D0B40DA79573}" presName="bgRect" presStyleLbl="bgShp" presStyleIdx="1" presStyleCnt="2"/>
      <dgm:spPr>
        <a:solidFill>
          <a:schemeClr val="bg2">
            <a:lumMod val="40000"/>
            <a:lumOff val="60000"/>
          </a:schemeClr>
        </a:solidFill>
      </dgm:spPr>
    </dgm:pt>
    <dgm:pt modelId="{812014F5-C1EC-45CE-B307-39693EE8D676}" type="pres">
      <dgm:prSet presAssocID="{52BAB275-24A3-40CC-BA05-D0B40DA7957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solidFill>
            <a:schemeClr val="bg2"/>
          </a:solidFill>
        </a:ln>
      </dgm:spPr>
      <dgm:extLst>
        <a:ext uri="{E40237B7-FDA0-4F09-8148-C483321AD2D9}">
          <dgm14:cNvPr xmlns:dgm14="http://schemas.microsoft.com/office/drawing/2010/diagram" id="0" name="" descr="Plant"/>
        </a:ext>
      </dgm:extLst>
    </dgm:pt>
    <dgm:pt modelId="{5CDC9AA7-59CA-4AD8-A49D-42E03A77B294}" type="pres">
      <dgm:prSet presAssocID="{52BAB275-24A3-40CC-BA05-D0B40DA79573}" presName="spaceRect" presStyleCnt="0"/>
      <dgm:spPr/>
    </dgm:pt>
    <dgm:pt modelId="{8067D339-AB2D-4EFB-B0BC-3AB470BEADB8}" type="pres">
      <dgm:prSet presAssocID="{52BAB275-24A3-40CC-BA05-D0B40DA79573}" presName="parTx" presStyleLbl="revTx" presStyleIdx="1" presStyleCnt="2">
        <dgm:presLayoutVars>
          <dgm:chMax val="0"/>
          <dgm:chPref val="0"/>
        </dgm:presLayoutVars>
      </dgm:prSet>
      <dgm:spPr/>
    </dgm:pt>
  </dgm:ptLst>
  <dgm:cxnLst>
    <dgm:cxn modelId="{5A4DA136-9D47-470C-92C5-AD63C8E9DBAF}" srcId="{B739A14B-B522-48E6-9925-44E584276E2A}" destId="{52BAB275-24A3-40CC-BA05-D0B40DA79573}" srcOrd="1" destOrd="0" parTransId="{94E396AF-6248-4740-9D41-0DE020F92C15}" sibTransId="{C5A371D9-AEA4-4E2D-A592-59B1D431F97C}"/>
    <dgm:cxn modelId="{F19D634B-8FA7-4087-99AB-BE8CDF56F4AA}" type="presOf" srcId="{B739A14B-B522-48E6-9925-44E584276E2A}" destId="{AE3A0C54-A257-4CB0-AB77-4ABD7CB75136}" srcOrd="0" destOrd="0" presId="urn:microsoft.com/office/officeart/2018/2/layout/IconVerticalSolidList"/>
    <dgm:cxn modelId="{257E7DD5-9EAF-4229-B796-C93D9C30D59E}" type="presOf" srcId="{52BAB275-24A3-40CC-BA05-D0B40DA79573}" destId="{8067D339-AB2D-4EFB-B0BC-3AB470BEADB8}" srcOrd="0" destOrd="0" presId="urn:microsoft.com/office/officeart/2018/2/layout/IconVerticalSolidList"/>
    <dgm:cxn modelId="{CAD978DB-8C53-455C-B003-30EFDCF39557}" type="presOf" srcId="{A2E54EDB-825B-423B-B89E-94225720ACCF}" destId="{4CE81FE3-2636-45A1-A521-A8B908763185}" srcOrd="0" destOrd="0" presId="urn:microsoft.com/office/officeart/2018/2/layout/IconVerticalSolidList"/>
    <dgm:cxn modelId="{0B0BD9EE-F212-4DC1-81B6-9DF883B7DB63}" srcId="{B739A14B-B522-48E6-9925-44E584276E2A}" destId="{A2E54EDB-825B-423B-B89E-94225720ACCF}" srcOrd="0" destOrd="0" parTransId="{E18DDF70-81E8-4BCB-9278-0CBC3E78E200}" sibTransId="{08022F94-6098-4D64-9B21-C103D0EB20EB}"/>
    <dgm:cxn modelId="{8A17B284-209C-49FF-B3BD-AEC33CD509D0}" type="presParOf" srcId="{AE3A0C54-A257-4CB0-AB77-4ABD7CB75136}" destId="{1B6AFFD7-CBEF-4847-A42A-5B36A6CDB276}" srcOrd="0" destOrd="0" presId="urn:microsoft.com/office/officeart/2018/2/layout/IconVerticalSolidList"/>
    <dgm:cxn modelId="{67E084DF-36AD-4323-BD1B-B9B2895A38C9}" type="presParOf" srcId="{1B6AFFD7-CBEF-4847-A42A-5B36A6CDB276}" destId="{36E2534E-FDC8-416A-A2BD-DADCD424C671}" srcOrd="0" destOrd="0" presId="urn:microsoft.com/office/officeart/2018/2/layout/IconVerticalSolidList"/>
    <dgm:cxn modelId="{E42AA529-A9EF-402C-88F5-F67F059CAB4E}" type="presParOf" srcId="{1B6AFFD7-CBEF-4847-A42A-5B36A6CDB276}" destId="{D81FA695-F8F5-4597-ADDB-0A5DD1274200}" srcOrd="1" destOrd="0" presId="urn:microsoft.com/office/officeart/2018/2/layout/IconVerticalSolidList"/>
    <dgm:cxn modelId="{5140550A-1EBD-4811-B018-1D64CB072427}" type="presParOf" srcId="{1B6AFFD7-CBEF-4847-A42A-5B36A6CDB276}" destId="{AA9B6667-E05B-47E7-9C7F-8851C4F2E2BA}" srcOrd="2" destOrd="0" presId="urn:microsoft.com/office/officeart/2018/2/layout/IconVerticalSolidList"/>
    <dgm:cxn modelId="{0CD1FD19-40C1-4316-8269-0D5CEAB2B8D0}" type="presParOf" srcId="{1B6AFFD7-CBEF-4847-A42A-5B36A6CDB276}" destId="{4CE81FE3-2636-45A1-A521-A8B908763185}" srcOrd="3" destOrd="0" presId="urn:microsoft.com/office/officeart/2018/2/layout/IconVerticalSolidList"/>
    <dgm:cxn modelId="{4E39E1AE-10B9-47E6-AC4C-5F64D8D76C50}" type="presParOf" srcId="{AE3A0C54-A257-4CB0-AB77-4ABD7CB75136}" destId="{0E9BA40D-C4B3-4CEB-A95E-B2EAA601794C}" srcOrd="1" destOrd="0" presId="urn:microsoft.com/office/officeart/2018/2/layout/IconVerticalSolidList"/>
    <dgm:cxn modelId="{1EABAE6E-F7DD-4A7D-9ECA-1D3959170C35}" type="presParOf" srcId="{AE3A0C54-A257-4CB0-AB77-4ABD7CB75136}" destId="{D5285983-EE43-4449-A7CA-63BF9E4E3108}" srcOrd="2" destOrd="0" presId="urn:microsoft.com/office/officeart/2018/2/layout/IconVerticalSolidList"/>
    <dgm:cxn modelId="{1F4C8FF9-517F-47DD-A508-5C362D405838}" type="presParOf" srcId="{D5285983-EE43-4449-A7CA-63BF9E4E3108}" destId="{1F726FAE-0205-44C0-87D0-FB2835249785}" srcOrd="0" destOrd="0" presId="urn:microsoft.com/office/officeart/2018/2/layout/IconVerticalSolidList"/>
    <dgm:cxn modelId="{5CEE7103-2E25-42AF-9637-9CF63167B257}" type="presParOf" srcId="{D5285983-EE43-4449-A7CA-63BF9E4E3108}" destId="{812014F5-C1EC-45CE-B307-39693EE8D676}" srcOrd="1" destOrd="0" presId="urn:microsoft.com/office/officeart/2018/2/layout/IconVerticalSolidList"/>
    <dgm:cxn modelId="{ECD70F2E-8741-45F3-9BE4-51785C82EB10}" type="presParOf" srcId="{D5285983-EE43-4449-A7CA-63BF9E4E3108}" destId="{5CDC9AA7-59CA-4AD8-A49D-42E03A77B294}" srcOrd="2" destOrd="0" presId="urn:microsoft.com/office/officeart/2018/2/layout/IconVerticalSolidList"/>
    <dgm:cxn modelId="{FDCF6BE4-8BA2-435A-96AF-23D6F508AB94}" type="presParOf" srcId="{D5285983-EE43-4449-A7CA-63BF9E4E3108}" destId="{8067D339-AB2D-4EFB-B0BC-3AB470BEADB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B8BE41E-FBD1-40F3-834F-799DF07F377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F1A03A13-998F-4373-9A56-C2903AC9C0A9}">
      <dgm:prSet custT="1"/>
      <dgm:spPr>
        <a:solidFill>
          <a:schemeClr val="bg2">
            <a:lumMod val="75000"/>
          </a:schemeClr>
        </a:solidFill>
      </dgm:spPr>
      <dgm:t>
        <a:bodyPr/>
        <a:lstStyle/>
        <a:p>
          <a:r>
            <a:rPr lang="en-US" sz="1400" b="1" i="0" baseline="0" dirty="0">
              <a:solidFill>
                <a:schemeClr val="tx1"/>
              </a:solidFill>
            </a:rPr>
            <a:t>CT adult counts from 2024 survey  numbers appears to show increase over site as a whole showing 71% net adult CT abundance increase since with the West Bog having largest population increases.</a:t>
          </a:r>
        </a:p>
        <a:p>
          <a:r>
            <a:rPr lang="en-US" sz="1400" b="1" i="0" baseline="0" dirty="0">
              <a:solidFill>
                <a:schemeClr val="tx1"/>
              </a:solidFill>
            </a:rPr>
            <a:t>However as recent restoration works staggered :with West Bog finishing 2022/Southeast/Northeast 2024 it may be relatively soon to be  noting change in adult counts (Lyons,2023)due to recent NRW works but may indicate improvements due to those preceding.</a:t>
          </a:r>
          <a:endParaRPr lang="en-US" sz="1400" b="1" dirty="0">
            <a:solidFill>
              <a:schemeClr val="tx1"/>
            </a:solidFill>
          </a:endParaRPr>
        </a:p>
      </dgm:t>
    </dgm:pt>
    <dgm:pt modelId="{D9179D31-1B3E-403F-B7B5-9927B486D5F7}" type="parTrans" cxnId="{9CDB5759-1732-4EE9-946B-FB642C2A204B}">
      <dgm:prSet/>
      <dgm:spPr/>
      <dgm:t>
        <a:bodyPr/>
        <a:lstStyle/>
        <a:p>
          <a:endParaRPr lang="en-US"/>
        </a:p>
      </dgm:t>
    </dgm:pt>
    <dgm:pt modelId="{480C013F-1FE6-4919-B7C9-A7F01229BE37}" type="sibTrans" cxnId="{9CDB5759-1732-4EE9-946B-FB642C2A204B}">
      <dgm:prSet/>
      <dgm:spPr/>
      <dgm:t>
        <a:bodyPr/>
        <a:lstStyle/>
        <a:p>
          <a:endParaRPr lang="en-US"/>
        </a:p>
      </dgm:t>
    </dgm:pt>
    <dgm:pt modelId="{C5BABF4D-A0D1-404A-A0EE-8DDCAB19DA95}">
      <dgm:prSet custT="1"/>
      <dgm:spPr>
        <a:solidFill>
          <a:schemeClr val="bg2">
            <a:lumMod val="75000"/>
          </a:schemeClr>
        </a:solidFill>
      </dgm:spPr>
      <dgm:t>
        <a:bodyPr/>
        <a:lstStyle/>
        <a:p>
          <a:pPr algn="ctr"/>
          <a:r>
            <a:rPr lang="en-US" sz="1400" b="1" i="0" baseline="0" dirty="0">
              <a:solidFill>
                <a:schemeClr val="bg2">
                  <a:lumMod val="40000"/>
                  <a:lumOff val="60000"/>
                </a:schemeClr>
              </a:solidFill>
            </a:rPr>
            <a:t>Habitat assessments:</a:t>
          </a:r>
          <a:endParaRPr lang="en-US" sz="1400" dirty="0">
            <a:solidFill>
              <a:schemeClr val="bg2">
                <a:lumMod val="40000"/>
                <a:lumOff val="60000"/>
              </a:schemeClr>
            </a:solidFill>
          </a:endParaRPr>
        </a:p>
      </dgm:t>
    </dgm:pt>
    <dgm:pt modelId="{4758AF45-89B6-487A-843D-EECBECF09BB8}" type="parTrans" cxnId="{02043207-0E95-4789-86A4-83E6FFB87EBC}">
      <dgm:prSet/>
      <dgm:spPr/>
      <dgm:t>
        <a:bodyPr/>
        <a:lstStyle/>
        <a:p>
          <a:endParaRPr lang="en-US"/>
        </a:p>
      </dgm:t>
    </dgm:pt>
    <dgm:pt modelId="{36D8D634-E7C9-42F9-A342-FC7AC5847829}" type="sibTrans" cxnId="{02043207-0E95-4789-86A4-83E6FFB87EBC}">
      <dgm:prSet/>
      <dgm:spPr/>
      <dgm:t>
        <a:bodyPr/>
        <a:lstStyle/>
        <a:p>
          <a:endParaRPr lang="en-US"/>
        </a:p>
      </dgm:t>
    </dgm:pt>
    <dgm:pt modelId="{B66DD264-8EA6-479C-B19A-DCCE2F380401}">
      <dgm:prSet custT="1"/>
      <dgm:spPr>
        <a:solidFill>
          <a:schemeClr val="bg2">
            <a:lumMod val="75000"/>
          </a:schemeClr>
        </a:solidFill>
      </dgm:spPr>
      <dgm:t>
        <a:bodyPr/>
        <a:lstStyle/>
        <a:p>
          <a:pPr algn="ctr"/>
          <a:r>
            <a:rPr lang="en-US" sz="1400" b="1" i="0" baseline="0" dirty="0"/>
            <a:t>Comparison pass/fail  habitat status for West bog &amp; Southeast bog </a:t>
          </a:r>
          <a:r>
            <a:rPr lang="en-US" sz="1400" b="1" i="0" baseline="0" dirty="0">
              <a:solidFill>
                <a:schemeClr val="bg2">
                  <a:lumMod val="40000"/>
                  <a:lumOff val="60000"/>
                </a:schemeClr>
              </a:solidFill>
            </a:rPr>
            <a:t>showing FC improvement, </a:t>
          </a:r>
          <a:r>
            <a:rPr lang="en-US" sz="1400" b="1" i="0" baseline="0" dirty="0"/>
            <a:t>Northeast bog holding steady from Boyce 2008 &amp; remnant  Bog in </a:t>
          </a:r>
          <a:r>
            <a:rPr lang="en-US" sz="1400" b="1" i="0" baseline="0" dirty="0">
              <a:solidFill>
                <a:schemeClr val="bg2">
                  <a:lumMod val="40000"/>
                  <a:lumOff val="60000"/>
                </a:schemeClr>
              </a:solidFill>
            </a:rPr>
            <a:t>unfavourable condition, </a:t>
          </a:r>
          <a:r>
            <a:rPr lang="en-US" sz="1400" b="1" i="0" baseline="0" dirty="0"/>
            <a:t>(first assessed 2024)</a:t>
          </a:r>
          <a:endParaRPr lang="en-US" sz="1400" b="1" dirty="0"/>
        </a:p>
      </dgm:t>
    </dgm:pt>
    <dgm:pt modelId="{702995D2-A091-4455-95B4-E118B7D22756}" type="parTrans" cxnId="{5D93C2F6-B96E-4609-9CE5-CFC1AB2849E4}">
      <dgm:prSet/>
      <dgm:spPr/>
      <dgm:t>
        <a:bodyPr/>
        <a:lstStyle/>
        <a:p>
          <a:endParaRPr lang="en-US"/>
        </a:p>
      </dgm:t>
    </dgm:pt>
    <dgm:pt modelId="{DF8E8E2F-5349-44F0-90F8-77755F5FA95A}" type="sibTrans" cxnId="{5D93C2F6-B96E-4609-9CE5-CFC1AB2849E4}">
      <dgm:prSet/>
      <dgm:spPr/>
      <dgm:t>
        <a:bodyPr/>
        <a:lstStyle/>
        <a:p>
          <a:endParaRPr lang="en-US"/>
        </a:p>
      </dgm:t>
    </dgm:pt>
    <dgm:pt modelId="{58011C43-DC1F-4AB2-87B6-57939643A322}">
      <dgm:prSet custT="1"/>
      <dgm:spPr>
        <a:solidFill>
          <a:schemeClr val="bg2">
            <a:lumMod val="75000"/>
          </a:schemeClr>
        </a:solidFill>
      </dgm:spPr>
      <dgm:t>
        <a:bodyPr/>
        <a:lstStyle/>
        <a:p>
          <a:pPr algn="ctr"/>
          <a:r>
            <a:rPr lang="en-US" sz="1400" b="1" i="0" baseline="0" dirty="0"/>
            <a:t>Additional assessments from 2024 survey for larval food source show Northeast, West bogs  over double the  midpoint  figure established by (Osbourne et al, 2022) &amp; Southeast bog lowest but at equal to established midpoint.</a:t>
          </a:r>
          <a:endParaRPr lang="en-US" sz="1400" b="1" dirty="0"/>
        </a:p>
      </dgm:t>
    </dgm:pt>
    <dgm:pt modelId="{97761613-1B7E-4722-898D-98EE1C29B66D}" type="parTrans" cxnId="{D5996371-ABA7-48C8-BEDB-266EDC982966}">
      <dgm:prSet/>
      <dgm:spPr/>
      <dgm:t>
        <a:bodyPr/>
        <a:lstStyle/>
        <a:p>
          <a:endParaRPr lang="en-US"/>
        </a:p>
      </dgm:t>
    </dgm:pt>
    <dgm:pt modelId="{C1995A38-4887-4EC4-B664-07C02110DC76}" type="sibTrans" cxnId="{D5996371-ABA7-48C8-BEDB-266EDC982966}">
      <dgm:prSet/>
      <dgm:spPr/>
      <dgm:t>
        <a:bodyPr/>
        <a:lstStyle/>
        <a:p>
          <a:endParaRPr lang="en-US"/>
        </a:p>
      </dgm:t>
    </dgm:pt>
    <dgm:pt modelId="{1B70484A-6D6B-4EE6-91FB-7C4ABC14901C}">
      <dgm:prSet custT="1"/>
      <dgm:spPr>
        <a:solidFill>
          <a:schemeClr val="bg2">
            <a:lumMod val="75000"/>
          </a:schemeClr>
        </a:solidFill>
      </dgm:spPr>
      <dgm:t>
        <a:bodyPr/>
        <a:lstStyle/>
        <a:p>
          <a:r>
            <a:rPr lang="en-US" sz="1400" b="1" i="0" baseline="0" dirty="0">
              <a:solidFill>
                <a:schemeClr val="bg2">
                  <a:lumMod val="40000"/>
                  <a:lumOff val="60000"/>
                </a:schemeClr>
              </a:solidFill>
            </a:rPr>
            <a:t>Data Generation: </a:t>
          </a:r>
        </a:p>
        <a:p>
          <a:r>
            <a:rPr lang="en-US" sz="1400" b="1" i="0" baseline="0" dirty="0"/>
            <a:t>Facilitated further adult count &amp; habitat data for CT  which as an SSSI species, addresses under-recording issues identified by NRW.</a:t>
          </a:r>
        </a:p>
        <a:p>
          <a:r>
            <a:rPr lang="en-US" sz="1400" b="1" i="0" baseline="0" dirty="0"/>
            <a:t>However overall paucity of past data &amp; lack of consistency in collation has limited range of statistical analysis possible with 2024 survey results.</a:t>
          </a:r>
        </a:p>
        <a:p>
          <a:endParaRPr lang="en-US" sz="1400" dirty="0"/>
        </a:p>
      </dgm:t>
    </dgm:pt>
    <dgm:pt modelId="{7AC72FB2-99CC-43A8-8BFE-FB0482FEB4E0}" type="parTrans" cxnId="{9EADBFFC-41A7-4FA8-8A05-895576B8341D}">
      <dgm:prSet/>
      <dgm:spPr/>
      <dgm:t>
        <a:bodyPr/>
        <a:lstStyle/>
        <a:p>
          <a:endParaRPr lang="en-US"/>
        </a:p>
      </dgm:t>
    </dgm:pt>
    <dgm:pt modelId="{16AFC42C-564E-4DD0-98FA-287BBAE24F59}" type="sibTrans" cxnId="{9EADBFFC-41A7-4FA8-8A05-895576B8341D}">
      <dgm:prSet/>
      <dgm:spPr/>
      <dgm:t>
        <a:bodyPr/>
        <a:lstStyle/>
        <a:p>
          <a:endParaRPr lang="en-US"/>
        </a:p>
      </dgm:t>
    </dgm:pt>
    <dgm:pt modelId="{43E039D4-A9B8-4ECD-A417-F8CDFA87C3BD}">
      <dgm:prSet custT="1"/>
      <dgm:spPr>
        <a:solidFill>
          <a:schemeClr val="bg2">
            <a:lumMod val="75000"/>
          </a:schemeClr>
        </a:solidFill>
      </dgm:spPr>
      <dgm:t>
        <a:bodyPr/>
        <a:lstStyle/>
        <a:p>
          <a:r>
            <a:rPr lang="en-US" sz="1400" b="1" i="0" baseline="0" dirty="0">
              <a:solidFill>
                <a:schemeClr val="bg2">
                  <a:lumMod val="40000"/>
                  <a:lumOff val="60000"/>
                </a:schemeClr>
              </a:solidFill>
            </a:rPr>
            <a:t>Recent Studies: </a:t>
          </a:r>
        </a:p>
        <a:p>
          <a:r>
            <a:rPr lang="en-US" sz="1400" b="1" i="0" baseline="0" dirty="0"/>
            <a:t>Area time count methodologies may provide more comprehensive coverage for adult counts, closer connection to habitat types but overall </a:t>
          </a:r>
          <a:r>
            <a:rPr lang="en-US" sz="1400" b="1" i="0" baseline="0" dirty="0">
              <a:solidFill>
                <a:schemeClr val="bg2">
                  <a:lumMod val="40000"/>
                  <a:lumOff val="60000"/>
                </a:schemeClr>
              </a:solidFill>
            </a:rPr>
            <a:t>linear transect methodology and rapid assessment method for quadrat assessments effective  for CT data metrics </a:t>
          </a:r>
          <a:r>
            <a:rPr lang="en-US" sz="1400" b="1" i="0" baseline="0" dirty="0"/>
            <a:t>and for combining to form future streamlined methodology suitable for inexperienced surveyors, </a:t>
          </a:r>
          <a:r>
            <a:rPr lang="en-US" sz="1400" b="1" i="0" baseline="0" dirty="0">
              <a:solidFill>
                <a:schemeClr val="bg2">
                  <a:lumMod val="40000"/>
                  <a:lumOff val="60000"/>
                </a:schemeClr>
              </a:solidFill>
            </a:rPr>
            <a:t>allowing for possibility of larger indicative data to be collated.</a:t>
          </a:r>
          <a:endParaRPr lang="en-US" sz="1400" b="1" dirty="0">
            <a:solidFill>
              <a:schemeClr val="bg2">
                <a:lumMod val="40000"/>
                <a:lumOff val="60000"/>
              </a:schemeClr>
            </a:solidFill>
          </a:endParaRPr>
        </a:p>
      </dgm:t>
    </dgm:pt>
    <dgm:pt modelId="{5B829B98-C32B-450D-9E2C-3F2FB34ECD7D}" type="parTrans" cxnId="{64B91EF7-5054-4DE7-89F6-124F2D865ED2}">
      <dgm:prSet/>
      <dgm:spPr/>
      <dgm:t>
        <a:bodyPr/>
        <a:lstStyle/>
        <a:p>
          <a:endParaRPr lang="en-US"/>
        </a:p>
      </dgm:t>
    </dgm:pt>
    <dgm:pt modelId="{F68DE23F-4A7C-4784-BF09-51F23BCFAB80}" type="sibTrans" cxnId="{64B91EF7-5054-4DE7-89F6-124F2D865ED2}">
      <dgm:prSet/>
      <dgm:spPr/>
      <dgm:t>
        <a:bodyPr/>
        <a:lstStyle/>
        <a:p>
          <a:endParaRPr lang="en-US"/>
        </a:p>
      </dgm:t>
    </dgm:pt>
    <dgm:pt modelId="{AD1F6C58-75EC-48EA-874F-91A7A9012DF1}">
      <dgm:prSet custT="1"/>
      <dgm:spPr>
        <a:solidFill>
          <a:schemeClr val="bg2">
            <a:lumMod val="75000"/>
          </a:schemeClr>
        </a:solidFill>
      </dgm:spPr>
      <dgm:t>
        <a:bodyPr/>
        <a:lstStyle/>
        <a:p>
          <a:r>
            <a:rPr lang="en-US" sz="1400" b="1" i="0" baseline="0" dirty="0">
              <a:solidFill>
                <a:schemeClr val="bg2">
                  <a:lumMod val="40000"/>
                  <a:lumOff val="60000"/>
                </a:schemeClr>
              </a:solidFill>
            </a:rPr>
            <a:t>Condition Assessments of Adult Count &amp; Habitat transects:</a:t>
          </a:r>
        </a:p>
        <a:p>
          <a:r>
            <a:rPr lang="en-US" sz="1400" b="1" i="0" baseline="0" dirty="0">
              <a:solidFill>
                <a:schemeClr val="bg2">
                  <a:lumMod val="40000"/>
                  <a:lumOff val="60000"/>
                </a:schemeClr>
              </a:solidFill>
            </a:rPr>
            <a:t>Pollard Walk Method: </a:t>
          </a:r>
          <a:r>
            <a:rPr lang="en-US" sz="1400" b="1" i="0" baseline="0" dirty="0"/>
            <a:t>Suitable for all surveyor levels, used for logging Polkey transects with UKBMS, expanding data sets for post-conservation monitoring. </a:t>
          </a:r>
          <a:r>
            <a:rPr lang="en-US" sz="1400" b="1" i="0" baseline="0" dirty="0">
              <a:solidFill>
                <a:schemeClr val="bg2">
                  <a:lumMod val="40000"/>
                  <a:lumOff val="60000"/>
                </a:schemeClr>
              </a:solidFill>
            </a:rPr>
            <a:t>Boyce habitat transects, and the remnant bog transect(Polkey 7) : </a:t>
          </a:r>
          <a:r>
            <a:rPr lang="en-US" sz="1400" b="1" i="0" baseline="0" dirty="0"/>
            <a:t>also, passible and rapid assessment method suitable for data gathering for all surveyor levels</a:t>
          </a:r>
          <a:endParaRPr lang="en-US" sz="1400" b="1" dirty="0"/>
        </a:p>
      </dgm:t>
    </dgm:pt>
    <dgm:pt modelId="{EF85D275-79F5-40EE-89B0-62B1D93798AE}" type="parTrans" cxnId="{579FE7D8-E946-4375-9A08-884745BB005E}">
      <dgm:prSet/>
      <dgm:spPr/>
      <dgm:t>
        <a:bodyPr/>
        <a:lstStyle/>
        <a:p>
          <a:endParaRPr lang="en-US"/>
        </a:p>
      </dgm:t>
    </dgm:pt>
    <dgm:pt modelId="{A422FE2E-7CA5-425C-8158-11157372CA0E}" type="sibTrans" cxnId="{579FE7D8-E946-4375-9A08-884745BB005E}">
      <dgm:prSet/>
      <dgm:spPr/>
      <dgm:t>
        <a:bodyPr/>
        <a:lstStyle/>
        <a:p>
          <a:endParaRPr lang="en-US"/>
        </a:p>
      </dgm:t>
    </dgm:pt>
    <dgm:pt modelId="{9BA5136E-163D-475B-8F2F-7F566D597EB3}" type="pres">
      <dgm:prSet presAssocID="{CB8BE41E-FBD1-40F3-834F-799DF07F3778}" presName="diagram" presStyleCnt="0">
        <dgm:presLayoutVars>
          <dgm:dir/>
          <dgm:resizeHandles val="exact"/>
        </dgm:presLayoutVars>
      </dgm:prSet>
      <dgm:spPr/>
    </dgm:pt>
    <dgm:pt modelId="{D27FD877-1469-4094-ACAD-56052C49F431}" type="pres">
      <dgm:prSet presAssocID="{F1A03A13-998F-4373-9A56-C2903AC9C0A9}" presName="node" presStyleLbl="node1" presStyleIdx="0" presStyleCnt="5" custScaleX="678145" custScaleY="1569514" custLinFactY="-75469" custLinFactNeighborX="-3112" custLinFactNeighborY="-100000">
        <dgm:presLayoutVars>
          <dgm:bulletEnabled val="1"/>
        </dgm:presLayoutVars>
      </dgm:prSet>
      <dgm:spPr/>
    </dgm:pt>
    <dgm:pt modelId="{74411B58-EAB1-4811-AC19-B26D9063536E}" type="pres">
      <dgm:prSet presAssocID="{480C013F-1FE6-4919-B7C9-A7F01229BE37}" presName="sibTrans" presStyleCnt="0"/>
      <dgm:spPr/>
    </dgm:pt>
    <dgm:pt modelId="{7A87950A-D354-4C4F-8492-593EFA025FAB}" type="pres">
      <dgm:prSet presAssocID="{C5BABF4D-A0D1-404A-A0EE-8DDCAB19DA95}" presName="node" presStyleLbl="node1" presStyleIdx="1" presStyleCnt="5" custScaleX="655023" custScaleY="1540509" custLinFactY="-46927" custLinFactNeighborX="-3268" custLinFactNeighborY="-100000">
        <dgm:presLayoutVars>
          <dgm:bulletEnabled val="1"/>
        </dgm:presLayoutVars>
      </dgm:prSet>
      <dgm:spPr/>
    </dgm:pt>
    <dgm:pt modelId="{885179B5-D60C-4A4C-9271-036259EA4FF4}" type="pres">
      <dgm:prSet presAssocID="{36D8D634-E7C9-42F9-A342-FC7AC5847829}" presName="sibTrans" presStyleCnt="0"/>
      <dgm:spPr/>
    </dgm:pt>
    <dgm:pt modelId="{A58D5F59-1BD7-4E54-903B-4075B3326A32}" type="pres">
      <dgm:prSet presAssocID="{1B70484A-6D6B-4EE6-91FB-7C4ABC14901C}" presName="node" presStyleLbl="node1" presStyleIdx="2" presStyleCnt="5" custScaleX="583002" custScaleY="1499224" custLinFactY="-79625" custLinFactNeighborX="23961" custLinFactNeighborY="-100000">
        <dgm:presLayoutVars>
          <dgm:bulletEnabled val="1"/>
        </dgm:presLayoutVars>
      </dgm:prSet>
      <dgm:spPr/>
    </dgm:pt>
    <dgm:pt modelId="{4C719C78-14CC-49E7-BA11-91E662126007}" type="pres">
      <dgm:prSet presAssocID="{16AFC42C-564E-4DD0-98FA-287BBAE24F59}" presName="sibTrans" presStyleCnt="0"/>
      <dgm:spPr/>
    </dgm:pt>
    <dgm:pt modelId="{45F4B97B-CE86-4480-B33F-D68DEB8AAEA0}" type="pres">
      <dgm:prSet presAssocID="{43E039D4-A9B8-4ECD-A417-F8CDFA87C3BD}" presName="node" presStyleLbl="node1" presStyleIdx="3" presStyleCnt="5" custScaleX="2000000" custScaleY="540052" custLinFactY="207453" custLinFactNeighborX="43715" custLinFactNeighborY="300000">
        <dgm:presLayoutVars>
          <dgm:bulletEnabled val="1"/>
        </dgm:presLayoutVars>
      </dgm:prSet>
      <dgm:spPr/>
    </dgm:pt>
    <dgm:pt modelId="{2B3A496F-977B-4D8D-89CF-AB8E3C62B342}" type="pres">
      <dgm:prSet presAssocID="{F68DE23F-4A7C-4784-BF09-51F23BCFAB80}" presName="sibTrans" presStyleCnt="0"/>
      <dgm:spPr/>
    </dgm:pt>
    <dgm:pt modelId="{9953B966-7456-43C3-86F9-7DA8E989E2B5}" type="pres">
      <dgm:prSet presAssocID="{AD1F6C58-75EC-48EA-874F-91A7A9012DF1}" presName="node" presStyleLbl="node1" presStyleIdx="4" presStyleCnt="5" custScaleX="1932934" custScaleY="530437" custLinFactY="-300000" custLinFactNeighborX="19165" custLinFactNeighborY="-339369">
        <dgm:presLayoutVars>
          <dgm:bulletEnabled val="1"/>
        </dgm:presLayoutVars>
      </dgm:prSet>
      <dgm:spPr/>
    </dgm:pt>
  </dgm:ptLst>
  <dgm:cxnLst>
    <dgm:cxn modelId="{02043207-0E95-4789-86A4-83E6FFB87EBC}" srcId="{CB8BE41E-FBD1-40F3-834F-799DF07F3778}" destId="{C5BABF4D-A0D1-404A-A0EE-8DDCAB19DA95}" srcOrd="1" destOrd="0" parTransId="{4758AF45-89B6-487A-843D-EECBECF09BB8}" sibTransId="{36D8D634-E7C9-42F9-A342-FC7AC5847829}"/>
    <dgm:cxn modelId="{21027B14-AE0A-4E16-99A6-A10B44439588}" type="presOf" srcId="{CB8BE41E-FBD1-40F3-834F-799DF07F3778}" destId="{9BA5136E-163D-475B-8F2F-7F566D597EB3}" srcOrd="0" destOrd="0" presId="urn:microsoft.com/office/officeart/2005/8/layout/default"/>
    <dgm:cxn modelId="{3C9FC119-7E61-4D13-AD6A-2BB9001630C3}" type="presOf" srcId="{AD1F6C58-75EC-48EA-874F-91A7A9012DF1}" destId="{9953B966-7456-43C3-86F9-7DA8E989E2B5}" srcOrd="0" destOrd="0" presId="urn:microsoft.com/office/officeart/2005/8/layout/default"/>
    <dgm:cxn modelId="{F5DF0433-E671-4936-8B05-500964864B21}" type="presOf" srcId="{58011C43-DC1F-4AB2-87B6-57939643A322}" destId="{7A87950A-D354-4C4F-8492-593EFA025FAB}" srcOrd="0" destOrd="2" presId="urn:microsoft.com/office/officeart/2005/8/layout/default"/>
    <dgm:cxn modelId="{0F638649-2CE0-46A1-88EA-5764ACA5046E}" type="presOf" srcId="{43E039D4-A9B8-4ECD-A417-F8CDFA87C3BD}" destId="{45F4B97B-CE86-4480-B33F-D68DEB8AAEA0}" srcOrd="0" destOrd="0" presId="urn:microsoft.com/office/officeart/2005/8/layout/default"/>
    <dgm:cxn modelId="{D5996371-ABA7-48C8-BEDB-266EDC982966}" srcId="{C5BABF4D-A0D1-404A-A0EE-8DDCAB19DA95}" destId="{58011C43-DC1F-4AB2-87B6-57939643A322}" srcOrd="1" destOrd="0" parTransId="{97761613-1B7E-4722-898D-98EE1C29B66D}" sibTransId="{C1995A38-4887-4EC4-B664-07C02110DC76}"/>
    <dgm:cxn modelId="{9CDB5759-1732-4EE9-946B-FB642C2A204B}" srcId="{CB8BE41E-FBD1-40F3-834F-799DF07F3778}" destId="{F1A03A13-998F-4373-9A56-C2903AC9C0A9}" srcOrd="0" destOrd="0" parTransId="{D9179D31-1B3E-403F-B7B5-9927B486D5F7}" sibTransId="{480C013F-1FE6-4919-B7C9-A7F01229BE37}"/>
    <dgm:cxn modelId="{B37BAD7C-AA1A-4F29-AEE4-685C0900BEC3}" type="presOf" srcId="{C5BABF4D-A0D1-404A-A0EE-8DDCAB19DA95}" destId="{7A87950A-D354-4C4F-8492-593EFA025FAB}" srcOrd="0" destOrd="0" presId="urn:microsoft.com/office/officeart/2005/8/layout/default"/>
    <dgm:cxn modelId="{C8DD3CA9-D0F9-4330-AF0E-ECE1A20DA583}" type="presOf" srcId="{1B70484A-6D6B-4EE6-91FB-7C4ABC14901C}" destId="{A58D5F59-1BD7-4E54-903B-4075B3326A32}" srcOrd="0" destOrd="0" presId="urn:microsoft.com/office/officeart/2005/8/layout/default"/>
    <dgm:cxn modelId="{3BC3FFAE-2EEF-48A9-BEB1-E97EC96284FB}" type="presOf" srcId="{F1A03A13-998F-4373-9A56-C2903AC9C0A9}" destId="{D27FD877-1469-4094-ACAD-56052C49F431}" srcOrd="0" destOrd="0" presId="urn:microsoft.com/office/officeart/2005/8/layout/default"/>
    <dgm:cxn modelId="{579FE7D8-E946-4375-9A08-884745BB005E}" srcId="{CB8BE41E-FBD1-40F3-834F-799DF07F3778}" destId="{AD1F6C58-75EC-48EA-874F-91A7A9012DF1}" srcOrd="4" destOrd="0" parTransId="{EF85D275-79F5-40EE-89B0-62B1D93798AE}" sibTransId="{A422FE2E-7CA5-425C-8158-11157372CA0E}"/>
    <dgm:cxn modelId="{5D93C2F6-B96E-4609-9CE5-CFC1AB2849E4}" srcId="{C5BABF4D-A0D1-404A-A0EE-8DDCAB19DA95}" destId="{B66DD264-8EA6-479C-B19A-DCCE2F380401}" srcOrd="0" destOrd="0" parTransId="{702995D2-A091-4455-95B4-E118B7D22756}" sibTransId="{DF8E8E2F-5349-44F0-90F8-77755F5FA95A}"/>
    <dgm:cxn modelId="{64B91EF7-5054-4DE7-89F6-124F2D865ED2}" srcId="{CB8BE41E-FBD1-40F3-834F-799DF07F3778}" destId="{43E039D4-A9B8-4ECD-A417-F8CDFA87C3BD}" srcOrd="3" destOrd="0" parTransId="{5B829B98-C32B-450D-9E2C-3F2FB34ECD7D}" sibTransId="{F68DE23F-4A7C-4784-BF09-51F23BCFAB80}"/>
    <dgm:cxn modelId="{DC45B0FB-E44C-4413-9AD8-9470C69DE0EE}" type="presOf" srcId="{B66DD264-8EA6-479C-B19A-DCCE2F380401}" destId="{7A87950A-D354-4C4F-8492-593EFA025FAB}" srcOrd="0" destOrd="1" presId="urn:microsoft.com/office/officeart/2005/8/layout/default"/>
    <dgm:cxn modelId="{9EADBFFC-41A7-4FA8-8A05-895576B8341D}" srcId="{CB8BE41E-FBD1-40F3-834F-799DF07F3778}" destId="{1B70484A-6D6B-4EE6-91FB-7C4ABC14901C}" srcOrd="2" destOrd="0" parTransId="{7AC72FB2-99CC-43A8-8BFE-FB0482FEB4E0}" sibTransId="{16AFC42C-564E-4DD0-98FA-287BBAE24F59}"/>
    <dgm:cxn modelId="{8DA84D54-37C0-4D20-896B-648169ED541F}" type="presParOf" srcId="{9BA5136E-163D-475B-8F2F-7F566D597EB3}" destId="{D27FD877-1469-4094-ACAD-56052C49F431}" srcOrd="0" destOrd="0" presId="urn:microsoft.com/office/officeart/2005/8/layout/default"/>
    <dgm:cxn modelId="{66D31EE5-C4FE-4B3D-BCB1-A58DE3DFB556}" type="presParOf" srcId="{9BA5136E-163D-475B-8F2F-7F566D597EB3}" destId="{74411B58-EAB1-4811-AC19-B26D9063536E}" srcOrd="1" destOrd="0" presId="urn:microsoft.com/office/officeart/2005/8/layout/default"/>
    <dgm:cxn modelId="{1CA6977A-FADB-47B3-B766-46CE4BBE559F}" type="presParOf" srcId="{9BA5136E-163D-475B-8F2F-7F566D597EB3}" destId="{7A87950A-D354-4C4F-8492-593EFA025FAB}" srcOrd="2" destOrd="0" presId="urn:microsoft.com/office/officeart/2005/8/layout/default"/>
    <dgm:cxn modelId="{D98CC40D-A694-46B5-B5D0-FD63D39FF807}" type="presParOf" srcId="{9BA5136E-163D-475B-8F2F-7F566D597EB3}" destId="{885179B5-D60C-4A4C-9271-036259EA4FF4}" srcOrd="3" destOrd="0" presId="urn:microsoft.com/office/officeart/2005/8/layout/default"/>
    <dgm:cxn modelId="{E2323824-F874-4818-8DAB-F69FABBEA4A7}" type="presParOf" srcId="{9BA5136E-163D-475B-8F2F-7F566D597EB3}" destId="{A58D5F59-1BD7-4E54-903B-4075B3326A32}" srcOrd="4" destOrd="0" presId="urn:microsoft.com/office/officeart/2005/8/layout/default"/>
    <dgm:cxn modelId="{68F36A1B-1393-4C10-953C-40C34A6AB2FA}" type="presParOf" srcId="{9BA5136E-163D-475B-8F2F-7F566D597EB3}" destId="{4C719C78-14CC-49E7-BA11-91E662126007}" srcOrd="5" destOrd="0" presId="urn:microsoft.com/office/officeart/2005/8/layout/default"/>
    <dgm:cxn modelId="{E9046F53-EC25-4C89-B273-D296111AF515}" type="presParOf" srcId="{9BA5136E-163D-475B-8F2F-7F566D597EB3}" destId="{45F4B97B-CE86-4480-B33F-D68DEB8AAEA0}" srcOrd="6" destOrd="0" presId="urn:microsoft.com/office/officeart/2005/8/layout/default"/>
    <dgm:cxn modelId="{E37218A3-59DF-4F52-8A29-A202D59651BA}" type="presParOf" srcId="{9BA5136E-163D-475B-8F2F-7F566D597EB3}" destId="{2B3A496F-977B-4D8D-89CF-AB8E3C62B342}" srcOrd="7" destOrd="0" presId="urn:microsoft.com/office/officeart/2005/8/layout/default"/>
    <dgm:cxn modelId="{F2E3FFBC-9E33-4E52-9A58-C95919329B93}" type="presParOf" srcId="{9BA5136E-163D-475B-8F2F-7F566D597EB3}" destId="{9953B966-7456-43C3-86F9-7DA8E989E2B5}" srcOrd="8"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40CAF33-EEC3-46AF-824C-5381F238CE86}" type="doc">
      <dgm:prSet loTypeId="urn:microsoft.com/office/officeart/2016/7/layout/LinearArrowProcessNumbered" loCatId="process" qsTypeId="urn:microsoft.com/office/officeart/2005/8/quickstyle/simple2" qsCatId="simple" csTypeId="urn:microsoft.com/office/officeart/2005/8/colors/colorful1" csCatId="colorful" phldr="1"/>
      <dgm:spPr/>
      <dgm:t>
        <a:bodyPr/>
        <a:lstStyle/>
        <a:p>
          <a:endParaRPr lang="en-US"/>
        </a:p>
      </dgm:t>
    </dgm:pt>
    <dgm:pt modelId="{48BEC951-D294-4206-822E-7EF4952D1C83}">
      <dgm:prSet custT="1"/>
      <dgm:spPr/>
      <dgm:t>
        <a:bodyPr/>
        <a:lstStyle/>
        <a:p>
          <a:r>
            <a:rPr lang="en-GB" sz="1200" b="1" i="0" dirty="0"/>
            <a:t>Increase frequency of data collation by combining Polkey (2017) &amp; Boyce (2008)methodologies, using potential Citizen Scientist involvement &amp; other partnership working.</a:t>
          </a:r>
          <a:endParaRPr lang="en-US" sz="1200" dirty="0"/>
        </a:p>
      </dgm:t>
    </dgm:pt>
    <dgm:pt modelId="{37B23675-1C22-450F-B4B7-D51908E8A0FC}" type="parTrans" cxnId="{9097D494-8B5B-420F-B155-83902042C570}">
      <dgm:prSet/>
      <dgm:spPr/>
      <dgm:t>
        <a:bodyPr/>
        <a:lstStyle/>
        <a:p>
          <a:endParaRPr lang="en-US"/>
        </a:p>
      </dgm:t>
    </dgm:pt>
    <dgm:pt modelId="{E79D5BEE-7E7E-4C9B-841F-1D52D9536745}" type="sibTrans" cxnId="{9097D494-8B5B-420F-B155-83902042C570}">
      <dgm:prSet phldrT="1" phldr="0"/>
      <dgm:spPr/>
      <dgm:t>
        <a:bodyPr/>
        <a:lstStyle/>
        <a:p>
          <a:r>
            <a:rPr lang="en-US"/>
            <a:t>1</a:t>
          </a:r>
        </a:p>
      </dgm:t>
    </dgm:pt>
    <dgm:pt modelId="{361DC38D-3EAD-452C-BECF-6133439D788B}">
      <dgm:prSet custT="1"/>
      <dgm:spPr/>
      <dgm:t>
        <a:bodyPr/>
        <a:lstStyle/>
        <a:p>
          <a:r>
            <a:rPr lang="en-GB" sz="1200" b="1" i="0" dirty="0"/>
            <a:t>Add Adult Food % ratios, EV Tussock depth and number counts to future Habitat surveys as per (Osbourne et al , 2022)</a:t>
          </a:r>
          <a:endParaRPr lang="en-US" sz="1200" dirty="0"/>
        </a:p>
      </dgm:t>
    </dgm:pt>
    <dgm:pt modelId="{5C7A395F-FC8F-4915-90D3-1AA1FF85930D}" type="parTrans" cxnId="{405C39C4-15A2-4FF1-9AFE-F9964A693732}">
      <dgm:prSet/>
      <dgm:spPr/>
      <dgm:t>
        <a:bodyPr/>
        <a:lstStyle/>
        <a:p>
          <a:endParaRPr lang="en-US"/>
        </a:p>
      </dgm:t>
    </dgm:pt>
    <dgm:pt modelId="{FC060E78-BA9C-4E68-84AB-24EF010C9FA5}" type="sibTrans" cxnId="{405C39C4-15A2-4FF1-9AFE-F9964A693732}">
      <dgm:prSet phldrT="2" phldr="0"/>
      <dgm:spPr/>
      <dgm:t>
        <a:bodyPr/>
        <a:lstStyle/>
        <a:p>
          <a:r>
            <a:rPr lang="en-US"/>
            <a:t>2</a:t>
          </a:r>
        </a:p>
      </dgm:t>
    </dgm:pt>
    <dgm:pt modelId="{5BA42635-25BA-4387-93BB-A7689D1A341D}">
      <dgm:prSet custT="1"/>
      <dgm:spPr/>
      <dgm:t>
        <a:bodyPr/>
        <a:lstStyle/>
        <a:p>
          <a:r>
            <a:rPr lang="en-GB" sz="1200" b="1" i="0" baseline="0" dirty="0"/>
            <a:t>Include regular logging of  first and light flight for tracking of Climate Change effects as per recommendation (Polkey,2017)</a:t>
          </a:r>
          <a:endParaRPr lang="en-US" sz="1200" dirty="0"/>
        </a:p>
      </dgm:t>
    </dgm:pt>
    <dgm:pt modelId="{07C917EB-198A-459B-9B7C-EF87FBDB239F}" type="parTrans" cxnId="{28AB37A0-CA9A-4533-A9FA-11C7362F11E0}">
      <dgm:prSet/>
      <dgm:spPr/>
      <dgm:t>
        <a:bodyPr/>
        <a:lstStyle/>
        <a:p>
          <a:endParaRPr lang="en-US"/>
        </a:p>
      </dgm:t>
    </dgm:pt>
    <dgm:pt modelId="{A4237E05-3EA6-4699-93E3-ABCF843F017B}" type="sibTrans" cxnId="{28AB37A0-CA9A-4533-A9FA-11C7362F11E0}">
      <dgm:prSet phldrT="3" phldr="0"/>
      <dgm:spPr/>
      <dgm:t>
        <a:bodyPr/>
        <a:lstStyle/>
        <a:p>
          <a:r>
            <a:rPr lang="en-US"/>
            <a:t>3</a:t>
          </a:r>
        </a:p>
      </dgm:t>
    </dgm:pt>
    <dgm:pt modelId="{6B1F8E4A-B446-4F7B-AFAD-6BE2D4EEB14A}">
      <dgm:prSet custT="1"/>
      <dgm:spPr/>
      <dgm:t>
        <a:bodyPr/>
        <a:lstStyle/>
        <a:p>
          <a:r>
            <a:rPr lang="en-GB" sz="1200" b="1" i="0" dirty="0"/>
            <a:t>Incorporate the Boyce Habitat Transects into the UKBMS National Monitoring Butterfly Survey Methodology.</a:t>
          </a:r>
          <a:endParaRPr lang="en-US" sz="1200" dirty="0"/>
        </a:p>
      </dgm:t>
    </dgm:pt>
    <dgm:pt modelId="{359CC807-BDA8-4A33-BF77-164E66E0DCFA}" type="parTrans" cxnId="{201DE577-12C0-4E9E-8D08-2AF779C5FB2B}">
      <dgm:prSet/>
      <dgm:spPr/>
      <dgm:t>
        <a:bodyPr/>
        <a:lstStyle/>
        <a:p>
          <a:endParaRPr lang="en-US"/>
        </a:p>
      </dgm:t>
    </dgm:pt>
    <dgm:pt modelId="{A5CB61E3-CA20-4867-B441-114279FF5157}" type="sibTrans" cxnId="{201DE577-12C0-4E9E-8D08-2AF779C5FB2B}">
      <dgm:prSet phldrT="4" phldr="0"/>
      <dgm:spPr/>
      <dgm:t>
        <a:bodyPr/>
        <a:lstStyle/>
        <a:p>
          <a:r>
            <a:rPr lang="en-US"/>
            <a:t>4</a:t>
          </a:r>
        </a:p>
      </dgm:t>
    </dgm:pt>
    <dgm:pt modelId="{A1BB749E-D472-49AC-94CC-96E40AC9A8F8}">
      <dgm:prSet custT="1"/>
      <dgm:spPr/>
      <dgm:t>
        <a:bodyPr/>
        <a:lstStyle/>
        <a:p>
          <a:r>
            <a:rPr lang="en-GB" sz="1200" b="1" i="0" dirty="0"/>
            <a:t>Use Satellite/Geospatial data sets and other similar evidence bases i.e. E.O. Basis to compare with CT data.</a:t>
          </a:r>
          <a:endParaRPr lang="en-US" sz="1200" dirty="0"/>
        </a:p>
      </dgm:t>
    </dgm:pt>
    <dgm:pt modelId="{8D6DABF9-8F55-475A-94DC-A7F82527411F}" type="parTrans" cxnId="{D24EAE57-C0DF-4EA4-B23C-6299BD221A44}">
      <dgm:prSet/>
      <dgm:spPr/>
      <dgm:t>
        <a:bodyPr/>
        <a:lstStyle/>
        <a:p>
          <a:endParaRPr lang="en-US"/>
        </a:p>
      </dgm:t>
    </dgm:pt>
    <dgm:pt modelId="{6ADBFD58-C71D-4D61-9096-5DA285FD2176}" type="sibTrans" cxnId="{D24EAE57-C0DF-4EA4-B23C-6299BD221A44}">
      <dgm:prSet phldrT="5" phldr="0"/>
      <dgm:spPr/>
      <dgm:t>
        <a:bodyPr/>
        <a:lstStyle/>
        <a:p>
          <a:r>
            <a:rPr lang="en-US"/>
            <a:t>5</a:t>
          </a:r>
        </a:p>
      </dgm:t>
    </dgm:pt>
    <dgm:pt modelId="{18F77D3C-82BC-4184-B36E-4394DA9FC798}">
      <dgm:prSet custT="1"/>
      <dgm:spPr/>
      <dgm:t>
        <a:bodyPr/>
        <a:lstStyle/>
        <a:p>
          <a:r>
            <a:rPr lang="en-GB" sz="1200" b="1" i="0" dirty="0"/>
            <a:t>Undertake a full population evaluation at Cors Caron </a:t>
          </a:r>
          <a:r>
            <a:rPr lang="en-GB" sz="1200" b="1" i="0" baseline="0" dirty="0"/>
            <a:t>as per recommendation (Polkey,2017)</a:t>
          </a:r>
          <a:endParaRPr lang="en-US" sz="1200" dirty="0"/>
        </a:p>
      </dgm:t>
    </dgm:pt>
    <dgm:pt modelId="{B4DAA7CF-D265-4FEC-8439-C3C03D930022}" type="parTrans" cxnId="{D9B21835-4446-40FB-9D2E-224F2A0194A1}">
      <dgm:prSet/>
      <dgm:spPr/>
      <dgm:t>
        <a:bodyPr/>
        <a:lstStyle/>
        <a:p>
          <a:endParaRPr lang="en-US"/>
        </a:p>
      </dgm:t>
    </dgm:pt>
    <dgm:pt modelId="{DDFA9F18-B64B-4F89-ABE3-4252B3D734BC}" type="sibTrans" cxnId="{D9B21835-4446-40FB-9D2E-224F2A0194A1}">
      <dgm:prSet phldrT="6" phldr="0"/>
      <dgm:spPr/>
      <dgm:t>
        <a:bodyPr/>
        <a:lstStyle/>
        <a:p>
          <a:r>
            <a:rPr lang="en-US"/>
            <a:t>6</a:t>
          </a:r>
        </a:p>
      </dgm:t>
    </dgm:pt>
    <dgm:pt modelId="{A3FA2462-C8EE-43D0-AE9C-F8684AC3C856}">
      <dgm:prSet custT="1"/>
      <dgm:spPr/>
      <dgm:t>
        <a:bodyPr/>
        <a:lstStyle/>
        <a:p>
          <a:r>
            <a:rPr lang="en-GB" sz="1200" b="1" i="0" baseline="0" dirty="0"/>
            <a:t>Conduct comparison between transect and area time count methodologies may provide more robust coverage for adult counts, closer connection to habitat types.(Barkmann et al,2023)</a:t>
          </a:r>
          <a:endParaRPr lang="en-US" sz="1200" dirty="0"/>
        </a:p>
      </dgm:t>
    </dgm:pt>
    <dgm:pt modelId="{42CB0BB1-D564-4B7C-A410-9976844AAFE8}" type="parTrans" cxnId="{8C4BDAE6-F449-49A2-A0DA-AFBF998D8185}">
      <dgm:prSet/>
      <dgm:spPr/>
      <dgm:t>
        <a:bodyPr/>
        <a:lstStyle/>
        <a:p>
          <a:endParaRPr lang="en-US"/>
        </a:p>
      </dgm:t>
    </dgm:pt>
    <dgm:pt modelId="{AAA96DAF-9E41-4358-AC69-FED7161D633D}" type="sibTrans" cxnId="{8C4BDAE6-F449-49A2-A0DA-AFBF998D8185}">
      <dgm:prSet phldrT="7" phldr="0"/>
      <dgm:spPr/>
      <dgm:t>
        <a:bodyPr/>
        <a:lstStyle/>
        <a:p>
          <a:r>
            <a:rPr lang="en-US"/>
            <a:t>7</a:t>
          </a:r>
        </a:p>
      </dgm:t>
    </dgm:pt>
    <dgm:pt modelId="{AACAF498-124A-41BC-AB1B-964BF9884BE5}" type="pres">
      <dgm:prSet presAssocID="{E40CAF33-EEC3-46AF-824C-5381F238CE86}" presName="linearFlow" presStyleCnt="0">
        <dgm:presLayoutVars>
          <dgm:dir/>
          <dgm:animLvl val="lvl"/>
          <dgm:resizeHandles val="exact"/>
        </dgm:presLayoutVars>
      </dgm:prSet>
      <dgm:spPr/>
    </dgm:pt>
    <dgm:pt modelId="{CB8ABA66-A4A3-47B9-B800-5A78C0B52713}" type="pres">
      <dgm:prSet presAssocID="{48BEC951-D294-4206-822E-7EF4952D1C83}" presName="compositeNode" presStyleCnt="0"/>
      <dgm:spPr/>
    </dgm:pt>
    <dgm:pt modelId="{CB9B3A30-EC61-49D8-8BD6-54C82FC60BB1}" type="pres">
      <dgm:prSet presAssocID="{48BEC951-D294-4206-822E-7EF4952D1C83}" presName="parTx" presStyleLbl="node1" presStyleIdx="0" presStyleCnt="0">
        <dgm:presLayoutVars>
          <dgm:chMax val="0"/>
          <dgm:chPref val="0"/>
          <dgm:bulletEnabled val="1"/>
        </dgm:presLayoutVars>
      </dgm:prSet>
      <dgm:spPr/>
    </dgm:pt>
    <dgm:pt modelId="{316658DC-711C-4BED-9B9A-C44EFA56DB09}" type="pres">
      <dgm:prSet presAssocID="{48BEC951-D294-4206-822E-7EF4952D1C83}" presName="parSh" presStyleCnt="0"/>
      <dgm:spPr/>
    </dgm:pt>
    <dgm:pt modelId="{A7479780-9D16-4E9C-8B13-1FE142CBFA6C}" type="pres">
      <dgm:prSet presAssocID="{48BEC951-D294-4206-822E-7EF4952D1C83}" presName="lineNode" presStyleLbl="alignAccFollowNode1" presStyleIdx="0" presStyleCnt="21"/>
      <dgm:spPr/>
    </dgm:pt>
    <dgm:pt modelId="{1FFDC752-09B0-485C-9741-EB65E6741852}" type="pres">
      <dgm:prSet presAssocID="{48BEC951-D294-4206-822E-7EF4952D1C83}" presName="lineArrowNode" presStyleLbl="alignAccFollowNode1" presStyleIdx="1" presStyleCnt="21"/>
      <dgm:spPr/>
    </dgm:pt>
    <dgm:pt modelId="{75F8B2E5-582D-4566-ADBD-B2B9CE24A6B4}" type="pres">
      <dgm:prSet presAssocID="{E79D5BEE-7E7E-4C9B-841F-1D52D9536745}" presName="sibTransNodeCircle" presStyleLbl="alignNode1" presStyleIdx="0" presStyleCnt="7">
        <dgm:presLayoutVars>
          <dgm:chMax val="0"/>
          <dgm:bulletEnabled/>
        </dgm:presLayoutVars>
      </dgm:prSet>
      <dgm:spPr/>
    </dgm:pt>
    <dgm:pt modelId="{C435B001-E307-40DA-A873-EB3004F4D416}" type="pres">
      <dgm:prSet presAssocID="{E79D5BEE-7E7E-4C9B-841F-1D52D9536745}" presName="spacerBetweenCircleAndCallout" presStyleCnt="0">
        <dgm:presLayoutVars/>
      </dgm:prSet>
      <dgm:spPr/>
    </dgm:pt>
    <dgm:pt modelId="{71AFFFEE-2095-43F9-A9A7-7156C4925EAF}" type="pres">
      <dgm:prSet presAssocID="{48BEC951-D294-4206-822E-7EF4952D1C83}" presName="nodeText" presStyleLbl="alignAccFollowNode1" presStyleIdx="2" presStyleCnt="21">
        <dgm:presLayoutVars>
          <dgm:bulletEnabled val="1"/>
        </dgm:presLayoutVars>
      </dgm:prSet>
      <dgm:spPr/>
    </dgm:pt>
    <dgm:pt modelId="{6D569D01-D318-44BB-9B88-6AC37DBA689C}" type="pres">
      <dgm:prSet presAssocID="{E79D5BEE-7E7E-4C9B-841F-1D52D9536745}" presName="sibTransComposite" presStyleCnt="0"/>
      <dgm:spPr/>
    </dgm:pt>
    <dgm:pt modelId="{ACC51D1F-D59E-4EE8-B3FD-481C0112BF0D}" type="pres">
      <dgm:prSet presAssocID="{361DC38D-3EAD-452C-BECF-6133439D788B}" presName="compositeNode" presStyleCnt="0"/>
      <dgm:spPr/>
    </dgm:pt>
    <dgm:pt modelId="{879CA148-6C55-4867-A6D9-8C951B2116BF}" type="pres">
      <dgm:prSet presAssocID="{361DC38D-3EAD-452C-BECF-6133439D788B}" presName="parTx" presStyleLbl="node1" presStyleIdx="0" presStyleCnt="0">
        <dgm:presLayoutVars>
          <dgm:chMax val="0"/>
          <dgm:chPref val="0"/>
          <dgm:bulletEnabled val="1"/>
        </dgm:presLayoutVars>
      </dgm:prSet>
      <dgm:spPr/>
    </dgm:pt>
    <dgm:pt modelId="{94F29943-B6E5-4777-A9AF-496FEF101B37}" type="pres">
      <dgm:prSet presAssocID="{361DC38D-3EAD-452C-BECF-6133439D788B}" presName="parSh" presStyleCnt="0"/>
      <dgm:spPr/>
    </dgm:pt>
    <dgm:pt modelId="{2609B886-5914-4F5E-B122-C7C21371404B}" type="pres">
      <dgm:prSet presAssocID="{361DC38D-3EAD-452C-BECF-6133439D788B}" presName="lineNode" presStyleLbl="alignAccFollowNode1" presStyleIdx="3" presStyleCnt="21"/>
      <dgm:spPr/>
    </dgm:pt>
    <dgm:pt modelId="{00D58CAF-1960-4888-A1E0-F61AEBADED00}" type="pres">
      <dgm:prSet presAssocID="{361DC38D-3EAD-452C-BECF-6133439D788B}" presName="lineArrowNode" presStyleLbl="alignAccFollowNode1" presStyleIdx="4" presStyleCnt="21"/>
      <dgm:spPr/>
    </dgm:pt>
    <dgm:pt modelId="{DFEB54C6-A7E5-435F-ACE4-AB467EB0BFE5}" type="pres">
      <dgm:prSet presAssocID="{FC060E78-BA9C-4E68-84AB-24EF010C9FA5}" presName="sibTransNodeCircle" presStyleLbl="alignNode1" presStyleIdx="1" presStyleCnt="7">
        <dgm:presLayoutVars>
          <dgm:chMax val="0"/>
          <dgm:bulletEnabled/>
        </dgm:presLayoutVars>
      </dgm:prSet>
      <dgm:spPr/>
    </dgm:pt>
    <dgm:pt modelId="{454C3BFE-12D1-4075-A567-1B9D2DC059AB}" type="pres">
      <dgm:prSet presAssocID="{FC060E78-BA9C-4E68-84AB-24EF010C9FA5}" presName="spacerBetweenCircleAndCallout" presStyleCnt="0">
        <dgm:presLayoutVars/>
      </dgm:prSet>
      <dgm:spPr/>
    </dgm:pt>
    <dgm:pt modelId="{EAC762CB-BF96-4D11-8BD2-EB46C639B62A}" type="pres">
      <dgm:prSet presAssocID="{361DC38D-3EAD-452C-BECF-6133439D788B}" presName="nodeText" presStyleLbl="alignAccFollowNode1" presStyleIdx="5" presStyleCnt="21">
        <dgm:presLayoutVars>
          <dgm:bulletEnabled val="1"/>
        </dgm:presLayoutVars>
      </dgm:prSet>
      <dgm:spPr/>
    </dgm:pt>
    <dgm:pt modelId="{15EF613B-DFC6-4CCB-BCB4-DBDBFE1D0E22}" type="pres">
      <dgm:prSet presAssocID="{FC060E78-BA9C-4E68-84AB-24EF010C9FA5}" presName="sibTransComposite" presStyleCnt="0"/>
      <dgm:spPr/>
    </dgm:pt>
    <dgm:pt modelId="{D8BC4060-4B49-49D3-BA03-B53FB7C85C96}" type="pres">
      <dgm:prSet presAssocID="{5BA42635-25BA-4387-93BB-A7689D1A341D}" presName="compositeNode" presStyleCnt="0"/>
      <dgm:spPr/>
    </dgm:pt>
    <dgm:pt modelId="{B716D2BA-9CD5-469D-A130-ECA1F297798E}" type="pres">
      <dgm:prSet presAssocID="{5BA42635-25BA-4387-93BB-A7689D1A341D}" presName="parTx" presStyleLbl="node1" presStyleIdx="0" presStyleCnt="0">
        <dgm:presLayoutVars>
          <dgm:chMax val="0"/>
          <dgm:chPref val="0"/>
          <dgm:bulletEnabled val="1"/>
        </dgm:presLayoutVars>
      </dgm:prSet>
      <dgm:spPr/>
    </dgm:pt>
    <dgm:pt modelId="{9D33FA7B-294C-4330-8028-06B05B1396FB}" type="pres">
      <dgm:prSet presAssocID="{5BA42635-25BA-4387-93BB-A7689D1A341D}" presName="parSh" presStyleCnt="0"/>
      <dgm:spPr/>
    </dgm:pt>
    <dgm:pt modelId="{A3B6D75D-1BAF-4386-A5E3-CDDBA75CE2B6}" type="pres">
      <dgm:prSet presAssocID="{5BA42635-25BA-4387-93BB-A7689D1A341D}" presName="lineNode" presStyleLbl="alignAccFollowNode1" presStyleIdx="6" presStyleCnt="21"/>
      <dgm:spPr/>
    </dgm:pt>
    <dgm:pt modelId="{DE592EC4-CBA8-4E8C-86B0-806DC3A42B8E}" type="pres">
      <dgm:prSet presAssocID="{5BA42635-25BA-4387-93BB-A7689D1A341D}" presName="lineArrowNode" presStyleLbl="alignAccFollowNode1" presStyleIdx="7" presStyleCnt="21"/>
      <dgm:spPr/>
    </dgm:pt>
    <dgm:pt modelId="{9209CD27-BB43-48A4-A0B0-24E2382C21DC}" type="pres">
      <dgm:prSet presAssocID="{A4237E05-3EA6-4699-93E3-ABCF843F017B}" presName="sibTransNodeCircle" presStyleLbl="alignNode1" presStyleIdx="2" presStyleCnt="7">
        <dgm:presLayoutVars>
          <dgm:chMax val="0"/>
          <dgm:bulletEnabled/>
        </dgm:presLayoutVars>
      </dgm:prSet>
      <dgm:spPr/>
    </dgm:pt>
    <dgm:pt modelId="{8DD10F0D-21E0-4833-9C27-ADDF1AAFB1B6}" type="pres">
      <dgm:prSet presAssocID="{A4237E05-3EA6-4699-93E3-ABCF843F017B}" presName="spacerBetweenCircleAndCallout" presStyleCnt="0">
        <dgm:presLayoutVars/>
      </dgm:prSet>
      <dgm:spPr/>
    </dgm:pt>
    <dgm:pt modelId="{839879EB-2204-49DE-BCD8-CE324FECCCDB}" type="pres">
      <dgm:prSet presAssocID="{5BA42635-25BA-4387-93BB-A7689D1A341D}" presName="nodeText" presStyleLbl="alignAccFollowNode1" presStyleIdx="8" presStyleCnt="21">
        <dgm:presLayoutVars>
          <dgm:bulletEnabled val="1"/>
        </dgm:presLayoutVars>
      </dgm:prSet>
      <dgm:spPr/>
    </dgm:pt>
    <dgm:pt modelId="{3AC3203F-A416-4A17-A6E8-AADDEDC11641}" type="pres">
      <dgm:prSet presAssocID="{A4237E05-3EA6-4699-93E3-ABCF843F017B}" presName="sibTransComposite" presStyleCnt="0"/>
      <dgm:spPr/>
    </dgm:pt>
    <dgm:pt modelId="{8D5E49C0-54EE-4398-9F8F-590080CE97F6}" type="pres">
      <dgm:prSet presAssocID="{6B1F8E4A-B446-4F7B-AFAD-6BE2D4EEB14A}" presName="compositeNode" presStyleCnt="0"/>
      <dgm:spPr/>
    </dgm:pt>
    <dgm:pt modelId="{A6C3D8FF-22E8-4C38-AD51-2D19E79D836B}" type="pres">
      <dgm:prSet presAssocID="{6B1F8E4A-B446-4F7B-AFAD-6BE2D4EEB14A}" presName="parTx" presStyleLbl="node1" presStyleIdx="0" presStyleCnt="0">
        <dgm:presLayoutVars>
          <dgm:chMax val="0"/>
          <dgm:chPref val="0"/>
          <dgm:bulletEnabled val="1"/>
        </dgm:presLayoutVars>
      </dgm:prSet>
      <dgm:spPr/>
    </dgm:pt>
    <dgm:pt modelId="{25B0E0F0-790F-4BF4-B65A-08FB28B5B1CE}" type="pres">
      <dgm:prSet presAssocID="{6B1F8E4A-B446-4F7B-AFAD-6BE2D4EEB14A}" presName="parSh" presStyleCnt="0"/>
      <dgm:spPr/>
    </dgm:pt>
    <dgm:pt modelId="{AEFBED92-06BB-41F0-98F8-8C3B832415A0}" type="pres">
      <dgm:prSet presAssocID="{6B1F8E4A-B446-4F7B-AFAD-6BE2D4EEB14A}" presName="lineNode" presStyleLbl="alignAccFollowNode1" presStyleIdx="9" presStyleCnt="21"/>
      <dgm:spPr/>
    </dgm:pt>
    <dgm:pt modelId="{88D9D41B-FB40-4457-B9C3-4DD437DA99BE}" type="pres">
      <dgm:prSet presAssocID="{6B1F8E4A-B446-4F7B-AFAD-6BE2D4EEB14A}" presName="lineArrowNode" presStyleLbl="alignAccFollowNode1" presStyleIdx="10" presStyleCnt="21"/>
      <dgm:spPr/>
    </dgm:pt>
    <dgm:pt modelId="{CBD8AF14-5056-4DAA-97E7-FA653CCDC73F}" type="pres">
      <dgm:prSet presAssocID="{A5CB61E3-CA20-4867-B441-114279FF5157}" presName="sibTransNodeCircle" presStyleLbl="alignNode1" presStyleIdx="3" presStyleCnt="7">
        <dgm:presLayoutVars>
          <dgm:chMax val="0"/>
          <dgm:bulletEnabled/>
        </dgm:presLayoutVars>
      </dgm:prSet>
      <dgm:spPr/>
    </dgm:pt>
    <dgm:pt modelId="{DE0D40AA-07D5-47A7-A553-AF2B7A0DCFB4}" type="pres">
      <dgm:prSet presAssocID="{A5CB61E3-CA20-4867-B441-114279FF5157}" presName="spacerBetweenCircleAndCallout" presStyleCnt="0">
        <dgm:presLayoutVars/>
      </dgm:prSet>
      <dgm:spPr/>
    </dgm:pt>
    <dgm:pt modelId="{890D3FA8-6D6E-45AD-915B-D8FACF6105E8}" type="pres">
      <dgm:prSet presAssocID="{6B1F8E4A-B446-4F7B-AFAD-6BE2D4EEB14A}" presName="nodeText" presStyleLbl="alignAccFollowNode1" presStyleIdx="11" presStyleCnt="21">
        <dgm:presLayoutVars>
          <dgm:bulletEnabled val="1"/>
        </dgm:presLayoutVars>
      </dgm:prSet>
      <dgm:spPr/>
    </dgm:pt>
    <dgm:pt modelId="{D43287D9-5691-4327-A18C-C00032F094A6}" type="pres">
      <dgm:prSet presAssocID="{A5CB61E3-CA20-4867-B441-114279FF5157}" presName="sibTransComposite" presStyleCnt="0"/>
      <dgm:spPr/>
    </dgm:pt>
    <dgm:pt modelId="{C5EFC49E-603E-4F39-80A8-43D0DE46F1EC}" type="pres">
      <dgm:prSet presAssocID="{A1BB749E-D472-49AC-94CC-96E40AC9A8F8}" presName="compositeNode" presStyleCnt="0"/>
      <dgm:spPr/>
    </dgm:pt>
    <dgm:pt modelId="{D49594B5-EFCC-4E9D-B3F5-545FAEA3B2A5}" type="pres">
      <dgm:prSet presAssocID="{A1BB749E-D472-49AC-94CC-96E40AC9A8F8}" presName="parTx" presStyleLbl="node1" presStyleIdx="0" presStyleCnt="0">
        <dgm:presLayoutVars>
          <dgm:chMax val="0"/>
          <dgm:chPref val="0"/>
          <dgm:bulletEnabled val="1"/>
        </dgm:presLayoutVars>
      </dgm:prSet>
      <dgm:spPr/>
    </dgm:pt>
    <dgm:pt modelId="{BF982FEE-BB12-457D-BBB7-EF5DA4C80F61}" type="pres">
      <dgm:prSet presAssocID="{A1BB749E-D472-49AC-94CC-96E40AC9A8F8}" presName="parSh" presStyleCnt="0"/>
      <dgm:spPr/>
    </dgm:pt>
    <dgm:pt modelId="{6A9ABA3A-D002-41CE-8EBB-B50DF8FC84AB}" type="pres">
      <dgm:prSet presAssocID="{A1BB749E-D472-49AC-94CC-96E40AC9A8F8}" presName="lineNode" presStyleLbl="alignAccFollowNode1" presStyleIdx="12" presStyleCnt="21"/>
      <dgm:spPr/>
    </dgm:pt>
    <dgm:pt modelId="{4D1B4BA7-94C7-411C-B155-8EB47F90BD1C}" type="pres">
      <dgm:prSet presAssocID="{A1BB749E-D472-49AC-94CC-96E40AC9A8F8}" presName="lineArrowNode" presStyleLbl="alignAccFollowNode1" presStyleIdx="13" presStyleCnt="21"/>
      <dgm:spPr/>
    </dgm:pt>
    <dgm:pt modelId="{D99753FC-5928-455F-841A-2F25B205273B}" type="pres">
      <dgm:prSet presAssocID="{6ADBFD58-C71D-4D61-9096-5DA285FD2176}" presName="sibTransNodeCircle" presStyleLbl="alignNode1" presStyleIdx="4" presStyleCnt="7">
        <dgm:presLayoutVars>
          <dgm:chMax val="0"/>
          <dgm:bulletEnabled/>
        </dgm:presLayoutVars>
      </dgm:prSet>
      <dgm:spPr/>
    </dgm:pt>
    <dgm:pt modelId="{967D1116-F764-4289-A344-FEDADAE12A13}" type="pres">
      <dgm:prSet presAssocID="{6ADBFD58-C71D-4D61-9096-5DA285FD2176}" presName="spacerBetweenCircleAndCallout" presStyleCnt="0">
        <dgm:presLayoutVars/>
      </dgm:prSet>
      <dgm:spPr/>
    </dgm:pt>
    <dgm:pt modelId="{21CCA0A3-D0C6-470E-A7ED-F35BA5FCE1A6}" type="pres">
      <dgm:prSet presAssocID="{A1BB749E-D472-49AC-94CC-96E40AC9A8F8}" presName="nodeText" presStyleLbl="alignAccFollowNode1" presStyleIdx="14" presStyleCnt="21" custScaleX="108143">
        <dgm:presLayoutVars>
          <dgm:bulletEnabled val="1"/>
        </dgm:presLayoutVars>
      </dgm:prSet>
      <dgm:spPr/>
    </dgm:pt>
    <dgm:pt modelId="{30C2F0F5-B90D-4849-886A-DC8A9B1A6352}" type="pres">
      <dgm:prSet presAssocID="{6ADBFD58-C71D-4D61-9096-5DA285FD2176}" presName="sibTransComposite" presStyleCnt="0"/>
      <dgm:spPr/>
    </dgm:pt>
    <dgm:pt modelId="{CB3274D0-0AE6-4ED6-85FC-98B3BD157692}" type="pres">
      <dgm:prSet presAssocID="{18F77D3C-82BC-4184-B36E-4394DA9FC798}" presName="compositeNode" presStyleCnt="0"/>
      <dgm:spPr/>
    </dgm:pt>
    <dgm:pt modelId="{59EFEB7D-2EB4-470B-987C-06746A2A312F}" type="pres">
      <dgm:prSet presAssocID="{18F77D3C-82BC-4184-B36E-4394DA9FC798}" presName="parTx" presStyleLbl="node1" presStyleIdx="0" presStyleCnt="0">
        <dgm:presLayoutVars>
          <dgm:chMax val="0"/>
          <dgm:chPref val="0"/>
          <dgm:bulletEnabled val="1"/>
        </dgm:presLayoutVars>
      </dgm:prSet>
      <dgm:spPr/>
    </dgm:pt>
    <dgm:pt modelId="{0C7AAFAE-3773-46C3-B807-7FF842772D88}" type="pres">
      <dgm:prSet presAssocID="{18F77D3C-82BC-4184-B36E-4394DA9FC798}" presName="parSh" presStyleCnt="0"/>
      <dgm:spPr/>
    </dgm:pt>
    <dgm:pt modelId="{08E0AFA5-0E22-45A4-9418-2495B64974B7}" type="pres">
      <dgm:prSet presAssocID="{18F77D3C-82BC-4184-B36E-4394DA9FC798}" presName="lineNode" presStyleLbl="alignAccFollowNode1" presStyleIdx="15" presStyleCnt="21"/>
      <dgm:spPr/>
    </dgm:pt>
    <dgm:pt modelId="{0F312F04-C550-4CF1-9F60-6BD7DCAEFE46}" type="pres">
      <dgm:prSet presAssocID="{18F77D3C-82BC-4184-B36E-4394DA9FC798}" presName="lineArrowNode" presStyleLbl="alignAccFollowNode1" presStyleIdx="16" presStyleCnt="21"/>
      <dgm:spPr/>
    </dgm:pt>
    <dgm:pt modelId="{C67AC769-5365-4DCE-8F6D-B8047CBD8C09}" type="pres">
      <dgm:prSet presAssocID="{DDFA9F18-B64B-4F89-ABE3-4252B3D734BC}" presName="sibTransNodeCircle" presStyleLbl="alignNode1" presStyleIdx="5" presStyleCnt="7">
        <dgm:presLayoutVars>
          <dgm:chMax val="0"/>
          <dgm:bulletEnabled/>
        </dgm:presLayoutVars>
      </dgm:prSet>
      <dgm:spPr/>
    </dgm:pt>
    <dgm:pt modelId="{02EC84C9-56A1-4849-B6D6-0AFDBE84B27E}" type="pres">
      <dgm:prSet presAssocID="{DDFA9F18-B64B-4F89-ABE3-4252B3D734BC}" presName="spacerBetweenCircleAndCallout" presStyleCnt="0">
        <dgm:presLayoutVars/>
      </dgm:prSet>
      <dgm:spPr/>
    </dgm:pt>
    <dgm:pt modelId="{D58496F6-AD76-41B4-AB71-3F0BCA25943F}" type="pres">
      <dgm:prSet presAssocID="{18F77D3C-82BC-4184-B36E-4394DA9FC798}" presName="nodeText" presStyleLbl="alignAccFollowNode1" presStyleIdx="17" presStyleCnt="21">
        <dgm:presLayoutVars>
          <dgm:bulletEnabled val="1"/>
        </dgm:presLayoutVars>
      </dgm:prSet>
      <dgm:spPr/>
    </dgm:pt>
    <dgm:pt modelId="{FF0CA3C9-7A34-468C-99B5-F205383E2A4A}" type="pres">
      <dgm:prSet presAssocID="{DDFA9F18-B64B-4F89-ABE3-4252B3D734BC}" presName="sibTransComposite" presStyleCnt="0"/>
      <dgm:spPr/>
    </dgm:pt>
    <dgm:pt modelId="{A672BC53-A780-4457-A1CA-6942B0BC40BD}" type="pres">
      <dgm:prSet presAssocID="{A3FA2462-C8EE-43D0-AE9C-F8684AC3C856}" presName="compositeNode" presStyleCnt="0"/>
      <dgm:spPr/>
    </dgm:pt>
    <dgm:pt modelId="{E79CFA30-3C15-4D16-A182-41548EF0D426}" type="pres">
      <dgm:prSet presAssocID="{A3FA2462-C8EE-43D0-AE9C-F8684AC3C856}" presName="parTx" presStyleLbl="node1" presStyleIdx="0" presStyleCnt="0">
        <dgm:presLayoutVars>
          <dgm:chMax val="0"/>
          <dgm:chPref val="0"/>
          <dgm:bulletEnabled val="1"/>
        </dgm:presLayoutVars>
      </dgm:prSet>
      <dgm:spPr/>
    </dgm:pt>
    <dgm:pt modelId="{5C81A2E2-3175-4757-80DD-F202BB8CF5A8}" type="pres">
      <dgm:prSet presAssocID="{A3FA2462-C8EE-43D0-AE9C-F8684AC3C856}" presName="parSh" presStyleCnt="0"/>
      <dgm:spPr/>
    </dgm:pt>
    <dgm:pt modelId="{1B9BB541-CA02-4C1B-A555-7F6A722704B1}" type="pres">
      <dgm:prSet presAssocID="{A3FA2462-C8EE-43D0-AE9C-F8684AC3C856}" presName="lineNode" presStyleLbl="alignAccFollowNode1" presStyleIdx="18" presStyleCnt="21"/>
      <dgm:spPr/>
    </dgm:pt>
    <dgm:pt modelId="{091C753B-80CE-43A8-B51B-35CAE8183F37}" type="pres">
      <dgm:prSet presAssocID="{A3FA2462-C8EE-43D0-AE9C-F8684AC3C856}" presName="lineArrowNode" presStyleLbl="alignAccFollowNode1" presStyleIdx="19" presStyleCnt="21"/>
      <dgm:spPr/>
    </dgm:pt>
    <dgm:pt modelId="{189C0D9A-C5B4-4D12-9FDC-84119E811677}" type="pres">
      <dgm:prSet presAssocID="{AAA96DAF-9E41-4358-AC69-FED7161D633D}" presName="sibTransNodeCircle" presStyleLbl="alignNode1" presStyleIdx="6" presStyleCnt="7">
        <dgm:presLayoutVars>
          <dgm:chMax val="0"/>
          <dgm:bulletEnabled/>
        </dgm:presLayoutVars>
      </dgm:prSet>
      <dgm:spPr/>
    </dgm:pt>
    <dgm:pt modelId="{63B972D9-71DD-4110-95F7-3A45E8B4FF15}" type="pres">
      <dgm:prSet presAssocID="{AAA96DAF-9E41-4358-AC69-FED7161D633D}" presName="spacerBetweenCircleAndCallout" presStyleCnt="0">
        <dgm:presLayoutVars/>
      </dgm:prSet>
      <dgm:spPr/>
    </dgm:pt>
    <dgm:pt modelId="{69C98F11-193D-488F-A0DA-C688FB0FB596}" type="pres">
      <dgm:prSet presAssocID="{A3FA2462-C8EE-43D0-AE9C-F8684AC3C856}" presName="nodeText" presStyleLbl="alignAccFollowNode1" presStyleIdx="20" presStyleCnt="21">
        <dgm:presLayoutVars>
          <dgm:bulletEnabled val="1"/>
        </dgm:presLayoutVars>
      </dgm:prSet>
      <dgm:spPr/>
    </dgm:pt>
  </dgm:ptLst>
  <dgm:cxnLst>
    <dgm:cxn modelId="{D1D1601E-D259-4C7D-B2E9-12C86A6C0520}" type="presOf" srcId="{FC060E78-BA9C-4E68-84AB-24EF010C9FA5}" destId="{DFEB54C6-A7E5-435F-ACE4-AB467EB0BFE5}" srcOrd="0" destOrd="0" presId="urn:microsoft.com/office/officeart/2016/7/layout/LinearArrowProcessNumbered"/>
    <dgm:cxn modelId="{D9B21835-4446-40FB-9D2E-224F2A0194A1}" srcId="{E40CAF33-EEC3-46AF-824C-5381F238CE86}" destId="{18F77D3C-82BC-4184-B36E-4394DA9FC798}" srcOrd="5" destOrd="0" parTransId="{B4DAA7CF-D265-4FEC-8439-C3C03D930022}" sibTransId="{DDFA9F18-B64B-4F89-ABE3-4252B3D734BC}"/>
    <dgm:cxn modelId="{96C20738-8AF8-40B7-B1A6-B67114522613}" type="presOf" srcId="{A1BB749E-D472-49AC-94CC-96E40AC9A8F8}" destId="{21CCA0A3-D0C6-470E-A7ED-F35BA5FCE1A6}" srcOrd="0" destOrd="0" presId="urn:microsoft.com/office/officeart/2016/7/layout/LinearArrowProcessNumbered"/>
    <dgm:cxn modelId="{BCF3AA42-8D17-48B0-B410-F51C68F5FB2C}" type="presOf" srcId="{A5CB61E3-CA20-4867-B441-114279FF5157}" destId="{CBD8AF14-5056-4DAA-97E7-FA653CCDC73F}" srcOrd="0" destOrd="0" presId="urn:microsoft.com/office/officeart/2016/7/layout/LinearArrowProcessNumbered"/>
    <dgm:cxn modelId="{B98AF656-674E-4D60-9744-9B0DBF7CD1CA}" type="presOf" srcId="{DDFA9F18-B64B-4F89-ABE3-4252B3D734BC}" destId="{C67AC769-5365-4DCE-8F6D-B8047CBD8C09}" srcOrd="0" destOrd="0" presId="urn:microsoft.com/office/officeart/2016/7/layout/LinearArrowProcessNumbered"/>
    <dgm:cxn modelId="{D24EAE57-C0DF-4EA4-B23C-6299BD221A44}" srcId="{E40CAF33-EEC3-46AF-824C-5381F238CE86}" destId="{A1BB749E-D472-49AC-94CC-96E40AC9A8F8}" srcOrd="4" destOrd="0" parTransId="{8D6DABF9-8F55-475A-94DC-A7F82527411F}" sibTransId="{6ADBFD58-C71D-4D61-9096-5DA285FD2176}"/>
    <dgm:cxn modelId="{201DE577-12C0-4E9E-8D08-2AF779C5FB2B}" srcId="{E40CAF33-EEC3-46AF-824C-5381F238CE86}" destId="{6B1F8E4A-B446-4F7B-AFAD-6BE2D4EEB14A}" srcOrd="3" destOrd="0" parTransId="{359CC807-BDA8-4A33-BF77-164E66E0DCFA}" sibTransId="{A5CB61E3-CA20-4867-B441-114279FF5157}"/>
    <dgm:cxn modelId="{DFFD4758-BE1A-4E19-8A8A-A8B28A10EA1F}" type="presOf" srcId="{6ADBFD58-C71D-4D61-9096-5DA285FD2176}" destId="{D99753FC-5928-455F-841A-2F25B205273B}" srcOrd="0" destOrd="0" presId="urn:microsoft.com/office/officeart/2016/7/layout/LinearArrowProcessNumbered"/>
    <dgm:cxn modelId="{85544887-FCAE-4AF7-AC5A-ED843C551FB9}" type="presOf" srcId="{A3FA2462-C8EE-43D0-AE9C-F8684AC3C856}" destId="{69C98F11-193D-488F-A0DA-C688FB0FB596}" srcOrd="0" destOrd="0" presId="urn:microsoft.com/office/officeart/2016/7/layout/LinearArrowProcessNumbered"/>
    <dgm:cxn modelId="{354E0189-CB04-43DA-8092-B2E076293D63}" type="presOf" srcId="{E79D5BEE-7E7E-4C9B-841F-1D52D9536745}" destId="{75F8B2E5-582D-4566-ADBD-B2B9CE24A6B4}" srcOrd="0" destOrd="0" presId="urn:microsoft.com/office/officeart/2016/7/layout/LinearArrowProcessNumbered"/>
    <dgm:cxn modelId="{9097D494-8B5B-420F-B155-83902042C570}" srcId="{E40CAF33-EEC3-46AF-824C-5381F238CE86}" destId="{48BEC951-D294-4206-822E-7EF4952D1C83}" srcOrd="0" destOrd="0" parTransId="{37B23675-1C22-450F-B4B7-D51908E8A0FC}" sibTransId="{E79D5BEE-7E7E-4C9B-841F-1D52D9536745}"/>
    <dgm:cxn modelId="{A0098395-4AFB-47C9-86C0-36DB266B2B63}" type="presOf" srcId="{A4237E05-3EA6-4699-93E3-ABCF843F017B}" destId="{9209CD27-BB43-48A4-A0B0-24E2382C21DC}" srcOrd="0" destOrd="0" presId="urn:microsoft.com/office/officeart/2016/7/layout/LinearArrowProcessNumbered"/>
    <dgm:cxn modelId="{28AB37A0-CA9A-4533-A9FA-11C7362F11E0}" srcId="{E40CAF33-EEC3-46AF-824C-5381F238CE86}" destId="{5BA42635-25BA-4387-93BB-A7689D1A341D}" srcOrd="2" destOrd="0" parTransId="{07C917EB-198A-459B-9B7C-EF87FBDB239F}" sibTransId="{A4237E05-3EA6-4699-93E3-ABCF843F017B}"/>
    <dgm:cxn modelId="{08CAD9AC-4DCB-467A-9C0D-588269221AF7}" type="presOf" srcId="{E40CAF33-EEC3-46AF-824C-5381F238CE86}" destId="{AACAF498-124A-41BC-AB1B-964BF9884BE5}" srcOrd="0" destOrd="0" presId="urn:microsoft.com/office/officeart/2016/7/layout/LinearArrowProcessNumbered"/>
    <dgm:cxn modelId="{7FFBE7AE-7C7B-4EAA-9BA8-09A973951A28}" type="presOf" srcId="{48BEC951-D294-4206-822E-7EF4952D1C83}" destId="{71AFFFEE-2095-43F9-A9A7-7156C4925EAF}" srcOrd="0" destOrd="0" presId="urn:microsoft.com/office/officeart/2016/7/layout/LinearArrowProcessNumbered"/>
    <dgm:cxn modelId="{AB91C4B1-FC59-46BF-829E-EA4F91C90461}" type="presOf" srcId="{18F77D3C-82BC-4184-B36E-4394DA9FC798}" destId="{D58496F6-AD76-41B4-AB71-3F0BCA25943F}" srcOrd="0" destOrd="0" presId="urn:microsoft.com/office/officeart/2016/7/layout/LinearArrowProcessNumbered"/>
    <dgm:cxn modelId="{EB6A3CBB-014B-468A-9EA6-5CB438DF78DE}" type="presOf" srcId="{6B1F8E4A-B446-4F7B-AFAD-6BE2D4EEB14A}" destId="{890D3FA8-6D6E-45AD-915B-D8FACF6105E8}" srcOrd="0" destOrd="0" presId="urn:microsoft.com/office/officeart/2016/7/layout/LinearArrowProcessNumbered"/>
    <dgm:cxn modelId="{405C39C4-15A2-4FF1-9AFE-F9964A693732}" srcId="{E40CAF33-EEC3-46AF-824C-5381F238CE86}" destId="{361DC38D-3EAD-452C-BECF-6133439D788B}" srcOrd="1" destOrd="0" parTransId="{5C7A395F-FC8F-4915-90D3-1AA1FF85930D}" sibTransId="{FC060E78-BA9C-4E68-84AB-24EF010C9FA5}"/>
    <dgm:cxn modelId="{CFDC24DA-F4A9-4C9B-9A1C-7C670879952E}" type="presOf" srcId="{5BA42635-25BA-4387-93BB-A7689D1A341D}" destId="{839879EB-2204-49DE-BCD8-CE324FECCCDB}" srcOrd="0" destOrd="0" presId="urn:microsoft.com/office/officeart/2016/7/layout/LinearArrowProcessNumbered"/>
    <dgm:cxn modelId="{8C4BDAE6-F449-49A2-A0DA-AFBF998D8185}" srcId="{E40CAF33-EEC3-46AF-824C-5381F238CE86}" destId="{A3FA2462-C8EE-43D0-AE9C-F8684AC3C856}" srcOrd="6" destOrd="0" parTransId="{42CB0BB1-D564-4B7C-A410-9976844AAFE8}" sibTransId="{AAA96DAF-9E41-4358-AC69-FED7161D633D}"/>
    <dgm:cxn modelId="{E36D36F3-A332-49D4-911E-D79FD7FE149F}" type="presOf" srcId="{361DC38D-3EAD-452C-BECF-6133439D788B}" destId="{EAC762CB-BF96-4D11-8BD2-EB46C639B62A}" srcOrd="0" destOrd="0" presId="urn:microsoft.com/office/officeart/2016/7/layout/LinearArrowProcessNumbered"/>
    <dgm:cxn modelId="{6671D1FD-BE54-469B-A487-632B2ADE3367}" type="presOf" srcId="{AAA96DAF-9E41-4358-AC69-FED7161D633D}" destId="{189C0D9A-C5B4-4D12-9FDC-84119E811677}" srcOrd="0" destOrd="0" presId="urn:microsoft.com/office/officeart/2016/7/layout/LinearArrowProcessNumbered"/>
    <dgm:cxn modelId="{0D4B9A5B-9F2B-4463-9A9C-85772CDBCF37}" type="presParOf" srcId="{AACAF498-124A-41BC-AB1B-964BF9884BE5}" destId="{CB8ABA66-A4A3-47B9-B800-5A78C0B52713}" srcOrd="0" destOrd="0" presId="urn:microsoft.com/office/officeart/2016/7/layout/LinearArrowProcessNumbered"/>
    <dgm:cxn modelId="{FDF6E060-84B4-46F1-96F4-7EAF4B762AC0}" type="presParOf" srcId="{CB8ABA66-A4A3-47B9-B800-5A78C0B52713}" destId="{CB9B3A30-EC61-49D8-8BD6-54C82FC60BB1}" srcOrd="0" destOrd="0" presId="urn:microsoft.com/office/officeart/2016/7/layout/LinearArrowProcessNumbered"/>
    <dgm:cxn modelId="{A3D19D02-A3CF-4903-85F0-86D77BC78FA9}" type="presParOf" srcId="{CB8ABA66-A4A3-47B9-B800-5A78C0B52713}" destId="{316658DC-711C-4BED-9B9A-C44EFA56DB09}" srcOrd="1" destOrd="0" presId="urn:microsoft.com/office/officeart/2016/7/layout/LinearArrowProcessNumbered"/>
    <dgm:cxn modelId="{4244CB3F-012C-4BA8-B63C-F43C48975BDC}" type="presParOf" srcId="{316658DC-711C-4BED-9B9A-C44EFA56DB09}" destId="{A7479780-9D16-4E9C-8B13-1FE142CBFA6C}" srcOrd="0" destOrd="0" presId="urn:microsoft.com/office/officeart/2016/7/layout/LinearArrowProcessNumbered"/>
    <dgm:cxn modelId="{F9F5F660-1A3A-4321-8837-9921BB8A0259}" type="presParOf" srcId="{316658DC-711C-4BED-9B9A-C44EFA56DB09}" destId="{1FFDC752-09B0-485C-9741-EB65E6741852}" srcOrd="1" destOrd="0" presId="urn:microsoft.com/office/officeart/2016/7/layout/LinearArrowProcessNumbered"/>
    <dgm:cxn modelId="{E09CD77F-EDC4-4E21-89A9-40FBEA81EEE6}" type="presParOf" srcId="{316658DC-711C-4BED-9B9A-C44EFA56DB09}" destId="{75F8B2E5-582D-4566-ADBD-B2B9CE24A6B4}" srcOrd="2" destOrd="0" presId="urn:microsoft.com/office/officeart/2016/7/layout/LinearArrowProcessNumbered"/>
    <dgm:cxn modelId="{6739079F-A8C6-4F5E-988C-91242E370460}" type="presParOf" srcId="{316658DC-711C-4BED-9B9A-C44EFA56DB09}" destId="{C435B001-E307-40DA-A873-EB3004F4D416}" srcOrd="3" destOrd="0" presId="urn:microsoft.com/office/officeart/2016/7/layout/LinearArrowProcessNumbered"/>
    <dgm:cxn modelId="{7E4A50FA-66FC-425D-807D-7E08D00BC7D0}" type="presParOf" srcId="{CB8ABA66-A4A3-47B9-B800-5A78C0B52713}" destId="{71AFFFEE-2095-43F9-A9A7-7156C4925EAF}" srcOrd="2" destOrd="0" presId="urn:microsoft.com/office/officeart/2016/7/layout/LinearArrowProcessNumbered"/>
    <dgm:cxn modelId="{45219E67-F070-4860-A0FC-AD04211C3FA4}" type="presParOf" srcId="{AACAF498-124A-41BC-AB1B-964BF9884BE5}" destId="{6D569D01-D318-44BB-9B88-6AC37DBA689C}" srcOrd="1" destOrd="0" presId="urn:microsoft.com/office/officeart/2016/7/layout/LinearArrowProcessNumbered"/>
    <dgm:cxn modelId="{FBB1A9C6-B747-489F-9F2C-53F337FE9462}" type="presParOf" srcId="{AACAF498-124A-41BC-AB1B-964BF9884BE5}" destId="{ACC51D1F-D59E-4EE8-B3FD-481C0112BF0D}" srcOrd="2" destOrd="0" presId="urn:microsoft.com/office/officeart/2016/7/layout/LinearArrowProcessNumbered"/>
    <dgm:cxn modelId="{E3CD1F2B-6EB9-4FC8-B6A2-7C22CE0C8216}" type="presParOf" srcId="{ACC51D1F-D59E-4EE8-B3FD-481C0112BF0D}" destId="{879CA148-6C55-4867-A6D9-8C951B2116BF}" srcOrd="0" destOrd="0" presId="urn:microsoft.com/office/officeart/2016/7/layout/LinearArrowProcessNumbered"/>
    <dgm:cxn modelId="{51602E49-3138-48A3-9B01-3FD05A13DEA0}" type="presParOf" srcId="{ACC51D1F-D59E-4EE8-B3FD-481C0112BF0D}" destId="{94F29943-B6E5-4777-A9AF-496FEF101B37}" srcOrd="1" destOrd="0" presId="urn:microsoft.com/office/officeart/2016/7/layout/LinearArrowProcessNumbered"/>
    <dgm:cxn modelId="{F4126659-545F-4193-BE8E-AE1867178E84}" type="presParOf" srcId="{94F29943-B6E5-4777-A9AF-496FEF101B37}" destId="{2609B886-5914-4F5E-B122-C7C21371404B}" srcOrd="0" destOrd="0" presId="urn:microsoft.com/office/officeart/2016/7/layout/LinearArrowProcessNumbered"/>
    <dgm:cxn modelId="{11D53B24-1B4A-42D6-A5CA-B87F622FB57A}" type="presParOf" srcId="{94F29943-B6E5-4777-A9AF-496FEF101B37}" destId="{00D58CAF-1960-4888-A1E0-F61AEBADED00}" srcOrd="1" destOrd="0" presId="urn:microsoft.com/office/officeart/2016/7/layout/LinearArrowProcessNumbered"/>
    <dgm:cxn modelId="{27C8918C-2E30-4DFE-888A-BB46F94FE6E6}" type="presParOf" srcId="{94F29943-B6E5-4777-A9AF-496FEF101B37}" destId="{DFEB54C6-A7E5-435F-ACE4-AB467EB0BFE5}" srcOrd="2" destOrd="0" presId="urn:microsoft.com/office/officeart/2016/7/layout/LinearArrowProcessNumbered"/>
    <dgm:cxn modelId="{C1D969F6-62AA-4DEC-9929-E9A0D76E34E4}" type="presParOf" srcId="{94F29943-B6E5-4777-A9AF-496FEF101B37}" destId="{454C3BFE-12D1-4075-A567-1B9D2DC059AB}" srcOrd="3" destOrd="0" presId="urn:microsoft.com/office/officeart/2016/7/layout/LinearArrowProcessNumbered"/>
    <dgm:cxn modelId="{DFCD597B-3E7B-460F-A640-9987C09F44C7}" type="presParOf" srcId="{ACC51D1F-D59E-4EE8-B3FD-481C0112BF0D}" destId="{EAC762CB-BF96-4D11-8BD2-EB46C639B62A}" srcOrd="2" destOrd="0" presId="urn:microsoft.com/office/officeart/2016/7/layout/LinearArrowProcessNumbered"/>
    <dgm:cxn modelId="{AC32E5CC-5AAA-4252-BDAD-FE3038F0732B}" type="presParOf" srcId="{AACAF498-124A-41BC-AB1B-964BF9884BE5}" destId="{15EF613B-DFC6-4CCB-BCB4-DBDBFE1D0E22}" srcOrd="3" destOrd="0" presId="urn:microsoft.com/office/officeart/2016/7/layout/LinearArrowProcessNumbered"/>
    <dgm:cxn modelId="{8123C90D-8BE4-4D8F-8764-80BD8E8335CF}" type="presParOf" srcId="{AACAF498-124A-41BC-AB1B-964BF9884BE5}" destId="{D8BC4060-4B49-49D3-BA03-B53FB7C85C96}" srcOrd="4" destOrd="0" presId="urn:microsoft.com/office/officeart/2016/7/layout/LinearArrowProcessNumbered"/>
    <dgm:cxn modelId="{CDC7A1A2-9096-4D4A-A36E-E5FE74AE911A}" type="presParOf" srcId="{D8BC4060-4B49-49D3-BA03-B53FB7C85C96}" destId="{B716D2BA-9CD5-469D-A130-ECA1F297798E}" srcOrd="0" destOrd="0" presId="urn:microsoft.com/office/officeart/2016/7/layout/LinearArrowProcessNumbered"/>
    <dgm:cxn modelId="{969BB57B-BB61-4BB7-B117-153CB6BE1E90}" type="presParOf" srcId="{D8BC4060-4B49-49D3-BA03-B53FB7C85C96}" destId="{9D33FA7B-294C-4330-8028-06B05B1396FB}" srcOrd="1" destOrd="0" presId="urn:microsoft.com/office/officeart/2016/7/layout/LinearArrowProcessNumbered"/>
    <dgm:cxn modelId="{8DF8CF87-02E1-4BCE-BDC8-09D82F0574BE}" type="presParOf" srcId="{9D33FA7B-294C-4330-8028-06B05B1396FB}" destId="{A3B6D75D-1BAF-4386-A5E3-CDDBA75CE2B6}" srcOrd="0" destOrd="0" presId="urn:microsoft.com/office/officeart/2016/7/layout/LinearArrowProcessNumbered"/>
    <dgm:cxn modelId="{A590A4A5-DD51-47E2-8196-1A812381697A}" type="presParOf" srcId="{9D33FA7B-294C-4330-8028-06B05B1396FB}" destId="{DE592EC4-CBA8-4E8C-86B0-806DC3A42B8E}" srcOrd="1" destOrd="0" presId="urn:microsoft.com/office/officeart/2016/7/layout/LinearArrowProcessNumbered"/>
    <dgm:cxn modelId="{2B77295A-7A73-4D22-8AFA-C91B501A4371}" type="presParOf" srcId="{9D33FA7B-294C-4330-8028-06B05B1396FB}" destId="{9209CD27-BB43-48A4-A0B0-24E2382C21DC}" srcOrd="2" destOrd="0" presId="urn:microsoft.com/office/officeart/2016/7/layout/LinearArrowProcessNumbered"/>
    <dgm:cxn modelId="{0B02A91C-EEB5-426B-A35F-DFA501E54B46}" type="presParOf" srcId="{9D33FA7B-294C-4330-8028-06B05B1396FB}" destId="{8DD10F0D-21E0-4833-9C27-ADDF1AAFB1B6}" srcOrd="3" destOrd="0" presId="urn:microsoft.com/office/officeart/2016/7/layout/LinearArrowProcessNumbered"/>
    <dgm:cxn modelId="{942774FB-0E78-46A9-B826-8FB9C337DA05}" type="presParOf" srcId="{D8BC4060-4B49-49D3-BA03-B53FB7C85C96}" destId="{839879EB-2204-49DE-BCD8-CE324FECCCDB}" srcOrd="2" destOrd="0" presId="urn:microsoft.com/office/officeart/2016/7/layout/LinearArrowProcessNumbered"/>
    <dgm:cxn modelId="{EAA6FD4E-B7EA-4431-8914-CA08C169CDF3}" type="presParOf" srcId="{AACAF498-124A-41BC-AB1B-964BF9884BE5}" destId="{3AC3203F-A416-4A17-A6E8-AADDEDC11641}" srcOrd="5" destOrd="0" presId="urn:microsoft.com/office/officeart/2016/7/layout/LinearArrowProcessNumbered"/>
    <dgm:cxn modelId="{79D4AD68-CA88-4EB9-ADA1-856FB6742949}" type="presParOf" srcId="{AACAF498-124A-41BC-AB1B-964BF9884BE5}" destId="{8D5E49C0-54EE-4398-9F8F-590080CE97F6}" srcOrd="6" destOrd="0" presId="urn:microsoft.com/office/officeart/2016/7/layout/LinearArrowProcessNumbered"/>
    <dgm:cxn modelId="{701B1549-4280-419D-A5F9-DDA296A0F377}" type="presParOf" srcId="{8D5E49C0-54EE-4398-9F8F-590080CE97F6}" destId="{A6C3D8FF-22E8-4C38-AD51-2D19E79D836B}" srcOrd="0" destOrd="0" presId="urn:microsoft.com/office/officeart/2016/7/layout/LinearArrowProcessNumbered"/>
    <dgm:cxn modelId="{0F801380-99EA-4947-B7BB-4240FE0F8781}" type="presParOf" srcId="{8D5E49C0-54EE-4398-9F8F-590080CE97F6}" destId="{25B0E0F0-790F-4BF4-B65A-08FB28B5B1CE}" srcOrd="1" destOrd="0" presId="urn:microsoft.com/office/officeart/2016/7/layout/LinearArrowProcessNumbered"/>
    <dgm:cxn modelId="{B3F9DD61-D54C-47F6-853C-33C1BF3A8D86}" type="presParOf" srcId="{25B0E0F0-790F-4BF4-B65A-08FB28B5B1CE}" destId="{AEFBED92-06BB-41F0-98F8-8C3B832415A0}" srcOrd="0" destOrd="0" presId="urn:microsoft.com/office/officeart/2016/7/layout/LinearArrowProcessNumbered"/>
    <dgm:cxn modelId="{BAC12FE5-C6DA-428F-8446-C26CA576DBB9}" type="presParOf" srcId="{25B0E0F0-790F-4BF4-B65A-08FB28B5B1CE}" destId="{88D9D41B-FB40-4457-B9C3-4DD437DA99BE}" srcOrd="1" destOrd="0" presId="urn:microsoft.com/office/officeart/2016/7/layout/LinearArrowProcessNumbered"/>
    <dgm:cxn modelId="{D7C00A3B-28C3-489D-BB63-B7BCC028BB41}" type="presParOf" srcId="{25B0E0F0-790F-4BF4-B65A-08FB28B5B1CE}" destId="{CBD8AF14-5056-4DAA-97E7-FA653CCDC73F}" srcOrd="2" destOrd="0" presId="urn:microsoft.com/office/officeart/2016/7/layout/LinearArrowProcessNumbered"/>
    <dgm:cxn modelId="{4FC2ECA3-1308-4832-BA6A-409EB7D08773}" type="presParOf" srcId="{25B0E0F0-790F-4BF4-B65A-08FB28B5B1CE}" destId="{DE0D40AA-07D5-47A7-A553-AF2B7A0DCFB4}" srcOrd="3" destOrd="0" presId="urn:microsoft.com/office/officeart/2016/7/layout/LinearArrowProcessNumbered"/>
    <dgm:cxn modelId="{4B344EB7-6278-49F9-873C-BB6D33EC6AF8}" type="presParOf" srcId="{8D5E49C0-54EE-4398-9F8F-590080CE97F6}" destId="{890D3FA8-6D6E-45AD-915B-D8FACF6105E8}" srcOrd="2" destOrd="0" presId="urn:microsoft.com/office/officeart/2016/7/layout/LinearArrowProcessNumbered"/>
    <dgm:cxn modelId="{B64DDA59-F2AE-42F1-95FD-5B3C0237236C}" type="presParOf" srcId="{AACAF498-124A-41BC-AB1B-964BF9884BE5}" destId="{D43287D9-5691-4327-A18C-C00032F094A6}" srcOrd="7" destOrd="0" presId="urn:microsoft.com/office/officeart/2016/7/layout/LinearArrowProcessNumbered"/>
    <dgm:cxn modelId="{A4679D37-36B5-41C1-BFC5-6051E358BE96}" type="presParOf" srcId="{AACAF498-124A-41BC-AB1B-964BF9884BE5}" destId="{C5EFC49E-603E-4F39-80A8-43D0DE46F1EC}" srcOrd="8" destOrd="0" presId="urn:microsoft.com/office/officeart/2016/7/layout/LinearArrowProcessNumbered"/>
    <dgm:cxn modelId="{B7D36E64-8F7C-4532-9A88-6DAD05B97486}" type="presParOf" srcId="{C5EFC49E-603E-4F39-80A8-43D0DE46F1EC}" destId="{D49594B5-EFCC-4E9D-B3F5-545FAEA3B2A5}" srcOrd="0" destOrd="0" presId="urn:microsoft.com/office/officeart/2016/7/layout/LinearArrowProcessNumbered"/>
    <dgm:cxn modelId="{94FFB9DA-CCB9-4091-A6D8-BF35D27007FC}" type="presParOf" srcId="{C5EFC49E-603E-4F39-80A8-43D0DE46F1EC}" destId="{BF982FEE-BB12-457D-BBB7-EF5DA4C80F61}" srcOrd="1" destOrd="0" presId="urn:microsoft.com/office/officeart/2016/7/layout/LinearArrowProcessNumbered"/>
    <dgm:cxn modelId="{42D1ABF3-889E-409B-A3E7-D30117780226}" type="presParOf" srcId="{BF982FEE-BB12-457D-BBB7-EF5DA4C80F61}" destId="{6A9ABA3A-D002-41CE-8EBB-B50DF8FC84AB}" srcOrd="0" destOrd="0" presId="urn:microsoft.com/office/officeart/2016/7/layout/LinearArrowProcessNumbered"/>
    <dgm:cxn modelId="{F292252A-8368-450F-A1F8-D23ABEC1A551}" type="presParOf" srcId="{BF982FEE-BB12-457D-BBB7-EF5DA4C80F61}" destId="{4D1B4BA7-94C7-411C-B155-8EB47F90BD1C}" srcOrd="1" destOrd="0" presId="urn:microsoft.com/office/officeart/2016/7/layout/LinearArrowProcessNumbered"/>
    <dgm:cxn modelId="{8A106F9C-6CEB-4CC6-9C9A-E33C010B61A9}" type="presParOf" srcId="{BF982FEE-BB12-457D-BBB7-EF5DA4C80F61}" destId="{D99753FC-5928-455F-841A-2F25B205273B}" srcOrd="2" destOrd="0" presId="urn:microsoft.com/office/officeart/2016/7/layout/LinearArrowProcessNumbered"/>
    <dgm:cxn modelId="{FEBC48E0-FDC5-404D-AEF7-5EA12354352B}" type="presParOf" srcId="{BF982FEE-BB12-457D-BBB7-EF5DA4C80F61}" destId="{967D1116-F764-4289-A344-FEDADAE12A13}" srcOrd="3" destOrd="0" presId="urn:microsoft.com/office/officeart/2016/7/layout/LinearArrowProcessNumbered"/>
    <dgm:cxn modelId="{DBB8869E-DA81-45B4-A91C-E90C650B4AA0}" type="presParOf" srcId="{C5EFC49E-603E-4F39-80A8-43D0DE46F1EC}" destId="{21CCA0A3-D0C6-470E-A7ED-F35BA5FCE1A6}" srcOrd="2" destOrd="0" presId="urn:microsoft.com/office/officeart/2016/7/layout/LinearArrowProcessNumbered"/>
    <dgm:cxn modelId="{A97857A5-E1C6-47B3-87B1-9B2DA71FE88B}" type="presParOf" srcId="{AACAF498-124A-41BC-AB1B-964BF9884BE5}" destId="{30C2F0F5-B90D-4849-886A-DC8A9B1A6352}" srcOrd="9" destOrd="0" presId="urn:microsoft.com/office/officeart/2016/7/layout/LinearArrowProcessNumbered"/>
    <dgm:cxn modelId="{31E69332-37AD-4819-B7FD-63C4FAF93BAE}" type="presParOf" srcId="{AACAF498-124A-41BC-AB1B-964BF9884BE5}" destId="{CB3274D0-0AE6-4ED6-85FC-98B3BD157692}" srcOrd="10" destOrd="0" presId="urn:microsoft.com/office/officeart/2016/7/layout/LinearArrowProcessNumbered"/>
    <dgm:cxn modelId="{669C4567-65AD-441E-B586-E3CF34B6E293}" type="presParOf" srcId="{CB3274D0-0AE6-4ED6-85FC-98B3BD157692}" destId="{59EFEB7D-2EB4-470B-987C-06746A2A312F}" srcOrd="0" destOrd="0" presId="urn:microsoft.com/office/officeart/2016/7/layout/LinearArrowProcessNumbered"/>
    <dgm:cxn modelId="{63C8E0F3-FC20-4C49-B59C-6010E896C018}" type="presParOf" srcId="{CB3274D0-0AE6-4ED6-85FC-98B3BD157692}" destId="{0C7AAFAE-3773-46C3-B807-7FF842772D88}" srcOrd="1" destOrd="0" presId="urn:microsoft.com/office/officeart/2016/7/layout/LinearArrowProcessNumbered"/>
    <dgm:cxn modelId="{F2E61855-3C3A-4EE2-9C95-85AC446FA8A4}" type="presParOf" srcId="{0C7AAFAE-3773-46C3-B807-7FF842772D88}" destId="{08E0AFA5-0E22-45A4-9418-2495B64974B7}" srcOrd="0" destOrd="0" presId="urn:microsoft.com/office/officeart/2016/7/layout/LinearArrowProcessNumbered"/>
    <dgm:cxn modelId="{8989B3DF-89D5-4122-BCDC-269FACAC948C}" type="presParOf" srcId="{0C7AAFAE-3773-46C3-B807-7FF842772D88}" destId="{0F312F04-C550-4CF1-9F60-6BD7DCAEFE46}" srcOrd="1" destOrd="0" presId="urn:microsoft.com/office/officeart/2016/7/layout/LinearArrowProcessNumbered"/>
    <dgm:cxn modelId="{BC91E5A8-56D7-4C72-85B8-C24BA310EB96}" type="presParOf" srcId="{0C7AAFAE-3773-46C3-B807-7FF842772D88}" destId="{C67AC769-5365-4DCE-8F6D-B8047CBD8C09}" srcOrd="2" destOrd="0" presId="urn:microsoft.com/office/officeart/2016/7/layout/LinearArrowProcessNumbered"/>
    <dgm:cxn modelId="{A23A56F3-6273-4A58-A609-6B4103B9A25A}" type="presParOf" srcId="{0C7AAFAE-3773-46C3-B807-7FF842772D88}" destId="{02EC84C9-56A1-4849-B6D6-0AFDBE84B27E}" srcOrd="3" destOrd="0" presId="urn:microsoft.com/office/officeart/2016/7/layout/LinearArrowProcessNumbered"/>
    <dgm:cxn modelId="{ADC4968C-5EE2-4963-8D03-85D8186F4DB8}" type="presParOf" srcId="{CB3274D0-0AE6-4ED6-85FC-98B3BD157692}" destId="{D58496F6-AD76-41B4-AB71-3F0BCA25943F}" srcOrd="2" destOrd="0" presId="urn:microsoft.com/office/officeart/2016/7/layout/LinearArrowProcessNumbered"/>
    <dgm:cxn modelId="{E7A42677-AC4A-402C-A0D5-78546E458C17}" type="presParOf" srcId="{AACAF498-124A-41BC-AB1B-964BF9884BE5}" destId="{FF0CA3C9-7A34-468C-99B5-F205383E2A4A}" srcOrd="11" destOrd="0" presId="urn:microsoft.com/office/officeart/2016/7/layout/LinearArrowProcessNumbered"/>
    <dgm:cxn modelId="{844ABA2C-7D42-4133-9D15-67A5AFDF9573}" type="presParOf" srcId="{AACAF498-124A-41BC-AB1B-964BF9884BE5}" destId="{A672BC53-A780-4457-A1CA-6942B0BC40BD}" srcOrd="12" destOrd="0" presId="urn:microsoft.com/office/officeart/2016/7/layout/LinearArrowProcessNumbered"/>
    <dgm:cxn modelId="{7EA5138A-D639-48E5-81EE-F533E7211F72}" type="presParOf" srcId="{A672BC53-A780-4457-A1CA-6942B0BC40BD}" destId="{E79CFA30-3C15-4D16-A182-41548EF0D426}" srcOrd="0" destOrd="0" presId="urn:microsoft.com/office/officeart/2016/7/layout/LinearArrowProcessNumbered"/>
    <dgm:cxn modelId="{FE8998F3-52AD-4A6E-B062-1951ED749C5E}" type="presParOf" srcId="{A672BC53-A780-4457-A1CA-6942B0BC40BD}" destId="{5C81A2E2-3175-4757-80DD-F202BB8CF5A8}" srcOrd="1" destOrd="0" presId="urn:microsoft.com/office/officeart/2016/7/layout/LinearArrowProcessNumbered"/>
    <dgm:cxn modelId="{4BB7FB96-7E13-4995-B4DC-174AA2764C9F}" type="presParOf" srcId="{5C81A2E2-3175-4757-80DD-F202BB8CF5A8}" destId="{1B9BB541-CA02-4C1B-A555-7F6A722704B1}" srcOrd="0" destOrd="0" presId="urn:microsoft.com/office/officeart/2016/7/layout/LinearArrowProcessNumbered"/>
    <dgm:cxn modelId="{C824CC85-2803-4B5E-8F8A-A5DE1DB684B8}" type="presParOf" srcId="{5C81A2E2-3175-4757-80DD-F202BB8CF5A8}" destId="{091C753B-80CE-43A8-B51B-35CAE8183F37}" srcOrd="1" destOrd="0" presId="urn:microsoft.com/office/officeart/2016/7/layout/LinearArrowProcessNumbered"/>
    <dgm:cxn modelId="{9EC25BEF-F73E-4507-A656-12E051B9BC9A}" type="presParOf" srcId="{5C81A2E2-3175-4757-80DD-F202BB8CF5A8}" destId="{189C0D9A-C5B4-4D12-9FDC-84119E811677}" srcOrd="2" destOrd="0" presId="urn:microsoft.com/office/officeart/2016/7/layout/LinearArrowProcessNumbered"/>
    <dgm:cxn modelId="{EFD92084-FF11-4784-8E34-9E746520CF9E}" type="presParOf" srcId="{5C81A2E2-3175-4757-80DD-F202BB8CF5A8}" destId="{63B972D9-71DD-4110-95F7-3A45E8B4FF15}" srcOrd="3" destOrd="0" presId="urn:microsoft.com/office/officeart/2016/7/layout/LinearArrowProcessNumbered"/>
    <dgm:cxn modelId="{6BD79E4C-0AC5-4DBF-9616-99F6F523DEEB}" type="presParOf" srcId="{A672BC53-A780-4457-A1CA-6942B0BC40BD}" destId="{69C98F11-193D-488F-A0DA-C688FB0FB596}" srcOrd="2" destOrd="0" presId="urn:microsoft.com/office/officeart/2016/7/layout/LinearArrow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3DC66E-656D-4B96-B0B2-909E0769333E}">
      <dsp:nvSpPr>
        <dsp:cNvPr id="0" name=""/>
        <dsp:cNvSpPr/>
      </dsp:nvSpPr>
      <dsp:spPr>
        <a:xfrm>
          <a:off x="0" y="606566"/>
          <a:ext cx="10689771" cy="3074399"/>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29645" tIns="333248" rIns="829645" bIns="113792" numCol="1" spcCol="1270" anchor="t" anchorCtr="0">
          <a:noAutofit/>
        </a:bodyPr>
        <a:lstStyle/>
        <a:p>
          <a:pPr marL="171450" lvl="1" indent="-171450" algn="l" defTabSz="711200">
            <a:lnSpc>
              <a:spcPct val="90000"/>
            </a:lnSpc>
            <a:spcBef>
              <a:spcPct val="0"/>
            </a:spcBef>
            <a:spcAft>
              <a:spcPct val="15000"/>
            </a:spcAft>
            <a:buChar char="•"/>
          </a:pPr>
          <a:r>
            <a:rPr lang="en-US" sz="1600" b="1" kern="1200" dirty="0"/>
            <a:t>Point One</a:t>
          </a:r>
          <a:r>
            <a:rPr lang="en-US" sz="1600" kern="1200" dirty="0"/>
            <a:t>: Why Bogs? :Establishing importance of restoring peat bogs approach to with respect to  ability to help mitigate Climate Change.</a:t>
          </a:r>
          <a:r>
            <a:rPr lang="en-GB" sz="1600" kern="1200" dirty="0"/>
            <a:t> 	</a:t>
          </a:r>
        </a:p>
        <a:p>
          <a:pPr marL="342900" lvl="2" indent="-171450" algn="l" defTabSz="711200">
            <a:lnSpc>
              <a:spcPct val="90000"/>
            </a:lnSpc>
            <a:spcBef>
              <a:spcPct val="0"/>
            </a:spcBef>
            <a:spcAft>
              <a:spcPct val="15000"/>
            </a:spcAft>
            <a:buChar char="•"/>
          </a:pPr>
          <a:r>
            <a:rPr lang="en-GB" sz="1600" kern="1200" dirty="0"/>
            <a:t>Introduce Cors Caron SAC/Afon Teifi SAC</a:t>
          </a:r>
        </a:p>
        <a:p>
          <a:pPr marL="342900" lvl="2" indent="-171450" algn="l" defTabSz="711200">
            <a:lnSpc>
              <a:spcPct val="90000"/>
            </a:lnSpc>
            <a:spcBef>
              <a:spcPct val="0"/>
            </a:spcBef>
            <a:spcAft>
              <a:spcPct val="15000"/>
            </a:spcAft>
            <a:buChar char="•"/>
          </a:pPr>
          <a:r>
            <a:rPr lang="en-GB" sz="1600" kern="1200" dirty="0"/>
            <a:t>Past Agricultural and Hydrological Management</a:t>
          </a:r>
        </a:p>
        <a:p>
          <a:pPr marL="342900" lvl="2" indent="-171450" algn="l" defTabSz="711200">
            <a:lnSpc>
              <a:spcPct val="90000"/>
            </a:lnSpc>
            <a:spcBef>
              <a:spcPct val="0"/>
            </a:spcBef>
            <a:spcAft>
              <a:spcPct val="15000"/>
            </a:spcAft>
            <a:buChar char="•"/>
          </a:pPr>
          <a:r>
            <a:rPr lang="en-GB" sz="1600" kern="1200" dirty="0"/>
            <a:t>Present Hydrological Management: NEW LIFE for Welsh Bogs!.</a:t>
          </a:r>
        </a:p>
        <a:p>
          <a:pPr marL="342900" lvl="2" indent="-171450" algn="l" defTabSz="711200">
            <a:lnSpc>
              <a:spcPct val="90000"/>
            </a:lnSpc>
            <a:spcBef>
              <a:spcPct val="0"/>
            </a:spcBef>
            <a:spcAft>
              <a:spcPct val="15000"/>
            </a:spcAft>
            <a:buChar char="•"/>
          </a:pPr>
          <a:endParaRPr lang="en-GB" sz="1600" kern="1200" dirty="0"/>
        </a:p>
        <a:p>
          <a:pPr marL="171450" lvl="1" indent="-171450" algn="l" defTabSz="711200">
            <a:lnSpc>
              <a:spcPct val="90000"/>
            </a:lnSpc>
            <a:spcBef>
              <a:spcPct val="0"/>
            </a:spcBef>
            <a:spcAft>
              <a:spcPct val="15000"/>
            </a:spcAft>
            <a:buChar char="•"/>
          </a:pPr>
          <a:r>
            <a:rPr lang="en-GB" sz="1600" b="1" kern="1200" dirty="0"/>
            <a:t>Point Two</a:t>
          </a:r>
          <a:r>
            <a:rPr lang="en-GB" sz="1600" kern="1200" dirty="0"/>
            <a:t>: </a:t>
          </a:r>
          <a:r>
            <a:rPr lang="en-GB" sz="1600" kern="1200" dirty="0">
              <a:sym typeface="Wingdings" panose="05000000000000000000" pitchFamily="2" charset="2"/>
            </a:rPr>
            <a:t>Why Butterflies?: </a:t>
          </a:r>
          <a:r>
            <a:rPr lang="en-GB" sz="1600" kern="1200" dirty="0"/>
            <a:t>Establishing the case to use biotic data </a:t>
          </a:r>
          <a:r>
            <a:rPr lang="en-GB" sz="1600" kern="1200" dirty="0">
              <a:sym typeface="Wingdings" panose="05000000000000000000" pitchFamily="2" charset="2"/>
            </a:rPr>
            <a:t>(b</a:t>
          </a:r>
          <a:r>
            <a:rPr lang="en-GB" sz="1600" kern="1200" dirty="0"/>
            <a:t>iotic specialist indicator species)  for evaluating efficacy  of works undertaken in point one i.e. using Coenonympha Tullia (Large Heath)- Annual Summary Counts &amp; Habitat Quality evaluation as assessment tools.</a:t>
          </a:r>
        </a:p>
        <a:p>
          <a:pPr marL="171450" lvl="1" indent="-171450" algn="l" defTabSz="711200">
            <a:lnSpc>
              <a:spcPct val="90000"/>
            </a:lnSpc>
            <a:spcBef>
              <a:spcPct val="0"/>
            </a:spcBef>
            <a:spcAft>
              <a:spcPct val="15000"/>
            </a:spcAft>
            <a:buChar char="•"/>
          </a:pPr>
          <a:endParaRPr lang="en-GB" sz="1600" kern="1200" dirty="0"/>
        </a:p>
        <a:p>
          <a:pPr marL="171450" lvl="1" indent="-171450" algn="l" defTabSz="711200">
            <a:lnSpc>
              <a:spcPct val="90000"/>
            </a:lnSpc>
            <a:spcBef>
              <a:spcPct val="0"/>
            </a:spcBef>
            <a:spcAft>
              <a:spcPct val="15000"/>
            </a:spcAft>
            <a:buChar char="•"/>
          </a:pPr>
          <a:r>
            <a:rPr lang="en-GB" sz="1600" b="1" kern="1200" dirty="0"/>
            <a:t>Point Three</a:t>
          </a:r>
          <a:r>
            <a:rPr lang="en-GB" sz="1600" kern="1200" dirty="0"/>
            <a:t>: </a:t>
          </a:r>
          <a:r>
            <a:rPr lang="en-GB" sz="1600" kern="1200" dirty="0">
              <a:sym typeface="Wingdings" panose="05000000000000000000" pitchFamily="2" charset="2"/>
            </a:rPr>
            <a:t>Why monitor?:</a:t>
          </a:r>
          <a:r>
            <a:rPr lang="en-GB" sz="1600" kern="1200" dirty="0"/>
            <a:t> (Boyce 2008),(Polkey, 2017) &amp; (</a:t>
          </a:r>
          <a:r>
            <a:rPr kumimoji="0" lang="en-GB" sz="1600" b="0" i="0" u="none" strike="noStrike" kern="1200" cap="none" spc="0" normalizeH="0" baseline="0" noProof="0" dirty="0">
              <a:ln>
                <a:noFill/>
              </a:ln>
              <a:solidFill>
                <a:schemeClr val="bg1"/>
              </a:solidFill>
              <a:effectLst/>
              <a:uLnTx/>
              <a:uFillTx/>
              <a:latin typeface="+mj-lt"/>
              <a:ea typeface="Aptos" panose="020B0004020202020204" pitchFamily="34" charset="0"/>
              <a:cs typeface="Times New Roman" panose="02020603050405020304" pitchFamily="18" charset="0"/>
            </a:rPr>
            <a:t>Caruana, A., Camilleri, B., Farrugia, L., &amp; Jones, J. P. G., 2024)</a:t>
          </a:r>
          <a:r>
            <a:rPr lang="en-GB" sz="1600" kern="1200" dirty="0"/>
            <a:t>why Monitoring is required pre and post ecological restoration works?</a:t>
          </a:r>
        </a:p>
      </dsp:txBody>
      <dsp:txXfrm>
        <a:off x="0" y="606566"/>
        <a:ext cx="10689771" cy="3074399"/>
      </dsp:txXfrm>
    </dsp:sp>
    <dsp:sp modelId="{734D42E8-5332-4E92-B94D-F287DDA71C40}">
      <dsp:nvSpPr>
        <dsp:cNvPr id="0" name=""/>
        <dsp:cNvSpPr/>
      </dsp:nvSpPr>
      <dsp:spPr>
        <a:xfrm>
          <a:off x="534488" y="111673"/>
          <a:ext cx="7482840" cy="731052"/>
        </a:xfrm>
        <a:prstGeom prst="roundRect">
          <a:avLst/>
        </a:prstGeom>
        <a:solidFill>
          <a:schemeClr val="bg2"/>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2834" tIns="0" rIns="282834" bIns="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tx2"/>
              </a:solidFill>
            </a:rPr>
            <a:t>Context of Research: Why bogs? Why butterflies? Importance of  post monitoring of ecological works?</a:t>
          </a:r>
        </a:p>
      </dsp:txBody>
      <dsp:txXfrm>
        <a:off x="570175" y="147360"/>
        <a:ext cx="7411466" cy="659678"/>
      </dsp:txXfrm>
    </dsp:sp>
    <dsp:sp modelId="{59DCDFCC-4965-41AD-9DDE-62BFC637EABB}">
      <dsp:nvSpPr>
        <dsp:cNvPr id="0" name=""/>
        <dsp:cNvSpPr/>
      </dsp:nvSpPr>
      <dsp:spPr>
        <a:xfrm>
          <a:off x="0" y="4258999"/>
          <a:ext cx="10689771" cy="15876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29645" tIns="333248" rIns="829645" bIns="113792" numCol="1" spcCol="1270" anchor="t" anchorCtr="0">
          <a:noAutofit/>
        </a:bodyPr>
        <a:lstStyle/>
        <a:p>
          <a:pPr marL="171450" lvl="1" indent="-171450" algn="l" defTabSz="711200">
            <a:lnSpc>
              <a:spcPct val="90000"/>
            </a:lnSpc>
            <a:spcBef>
              <a:spcPct val="0"/>
            </a:spcBef>
            <a:spcAft>
              <a:spcPct val="15000"/>
            </a:spcAft>
            <a:buChar char="•"/>
          </a:pPr>
          <a:r>
            <a:rPr lang="en-GB" sz="1600" b="1" kern="1200" dirty="0"/>
            <a:t>Aim</a:t>
          </a:r>
        </a:p>
        <a:p>
          <a:pPr marL="171450" lvl="1" indent="-171450" algn="l" defTabSz="711200">
            <a:lnSpc>
              <a:spcPct val="90000"/>
            </a:lnSpc>
            <a:spcBef>
              <a:spcPct val="0"/>
            </a:spcBef>
            <a:spcAft>
              <a:spcPct val="15000"/>
            </a:spcAft>
            <a:buChar char="•"/>
          </a:pPr>
          <a:r>
            <a:rPr lang="en-GB" sz="1600" b="1" kern="1200" dirty="0"/>
            <a:t>Objectives</a:t>
          </a:r>
        </a:p>
        <a:p>
          <a:pPr marL="171450" lvl="1" indent="-171450" algn="l" defTabSz="711200">
            <a:lnSpc>
              <a:spcPct val="90000"/>
            </a:lnSpc>
            <a:spcBef>
              <a:spcPct val="0"/>
            </a:spcBef>
            <a:spcAft>
              <a:spcPct val="15000"/>
            </a:spcAft>
            <a:buChar char="•"/>
          </a:pPr>
          <a:r>
            <a:rPr lang="en-GB" sz="1600" b="1" kern="1200" dirty="0"/>
            <a:t>Methodology</a:t>
          </a:r>
        </a:p>
        <a:p>
          <a:pPr marL="171450" lvl="1" indent="-171450" algn="l" defTabSz="711200">
            <a:lnSpc>
              <a:spcPct val="90000"/>
            </a:lnSpc>
            <a:spcBef>
              <a:spcPct val="0"/>
            </a:spcBef>
            <a:spcAft>
              <a:spcPct val="15000"/>
            </a:spcAft>
            <a:buChar char="•"/>
          </a:pPr>
          <a:r>
            <a:rPr lang="en-GB" sz="1600" b="1" kern="1200" dirty="0"/>
            <a:t>Conclusion</a:t>
          </a:r>
        </a:p>
        <a:p>
          <a:pPr marL="171450" lvl="1" indent="-171450" algn="l" defTabSz="711200">
            <a:lnSpc>
              <a:spcPct val="90000"/>
            </a:lnSpc>
            <a:spcBef>
              <a:spcPct val="0"/>
            </a:spcBef>
            <a:spcAft>
              <a:spcPct val="15000"/>
            </a:spcAft>
            <a:buChar char="•"/>
          </a:pPr>
          <a:r>
            <a:rPr lang="en-GB" sz="1600" b="1" kern="1200" dirty="0"/>
            <a:t>Future research recommendations</a:t>
          </a:r>
        </a:p>
      </dsp:txBody>
      <dsp:txXfrm>
        <a:off x="0" y="4258999"/>
        <a:ext cx="10689771" cy="1587600"/>
      </dsp:txXfrm>
    </dsp:sp>
    <dsp:sp modelId="{DB9BF4B9-0A74-42AF-826C-6FD6C237410E}">
      <dsp:nvSpPr>
        <dsp:cNvPr id="0" name=""/>
        <dsp:cNvSpPr/>
      </dsp:nvSpPr>
      <dsp:spPr>
        <a:xfrm>
          <a:off x="534488" y="3767366"/>
          <a:ext cx="7748107" cy="727793"/>
        </a:xfrm>
        <a:prstGeom prst="roundRect">
          <a:avLst/>
        </a:prstGeom>
        <a:solidFill>
          <a:schemeClr val="bg2"/>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2834" tIns="0" rIns="282834" bIns="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tx2"/>
              </a:solidFill>
            </a:rPr>
            <a:t>Presentation of methodologies, results and conclusion.</a:t>
          </a:r>
        </a:p>
      </dsp:txBody>
      <dsp:txXfrm>
        <a:off x="570016" y="3802894"/>
        <a:ext cx="7677051" cy="6567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EE6CD6-9D82-4DFD-9CE8-79CD921FD292}">
      <dsp:nvSpPr>
        <dsp:cNvPr id="0" name=""/>
        <dsp:cNvSpPr/>
      </dsp:nvSpPr>
      <dsp:spPr>
        <a:xfrm>
          <a:off x="-141541" y="9393"/>
          <a:ext cx="7380235" cy="16878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91E364-66D1-4B26-A885-79A0B5B4AF2C}">
      <dsp:nvSpPr>
        <dsp:cNvPr id="0" name=""/>
        <dsp:cNvSpPr/>
      </dsp:nvSpPr>
      <dsp:spPr>
        <a:xfrm>
          <a:off x="369028" y="389156"/>
          <a:ext cx="928309" cy="928309"/>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E877ED-680A-454A-9A7B-E6D661073067}">
      <dsp:nvSpPr>
        <dsp:cNvPr id="0" name=""/>
        <dsp:cNvSpPr/>
      </dsp:nvSpPr>
      <dsp:spPr>
        <a:xfrm>
          <a:off x="1807907" y="9393"/>
          <a:ext cx="5426972" cy="16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629" tIns="178629" rIns="178629" bIns="178629" numCol="1" spcCol="1270" anchor="ctr" anchorCtr="0">
          <a:noAutofit/>
        </a:bodyPr>
        <a:lstStyle/>
        <a:p>
          <a:pPr marL="0" lvl="0" indent="0" algn="l" defTabSz="622300">
            <a:lnSpc>
              <a:spcPct val="100000"/>
            </a:lnSpc>
            <a:spcBef>
              <a:spcPct val="0"/>
            </a:spcBef>
            <a:spcAft>
              <a:spcPct val="35000"/>
            </a:spcAft>
            <a:buNone/>
          </a:pPr>
          <a:r>
            <a:rPr lang="en-GB" sz="1400" kern="1200" dirty="0">
              <a:solidFill>
                <a:schemeClr val="tx1"/>
              </a:solidFill>
            </a:rPr>
            <a:t>1 )Literature Stance on values of Peatbogs: Zicheng Y(2011), Burden A, Evans C, Williamson J(2016) &amp; Anderson(2021) &amp; others in the literature perused to date emphasise the importance of peatbogs in combatting Climate Change by sequestering CO2 within the constituent vegetative  and peat matrix of peat bogs.</a:t>
          </a:r>
          <a:endParaRPr lang="en-US" sz="1400" kern="1200" dirty="0">
            <a:solidFill>
              <a:schemeClr val="tx1"/>
            </a:solidFill>
          </a:endParaRPr>
        </a:p>
      </dsp:txBody>
      <dsp:txXfrm>
        <a:off x="1807907" y="9393"/>
        <a:ext cx="5426972" cy="1687834"/>
      </dsp:txXfrm>
    </dsp:sp>
    <dsp:sp modelId="{D739329D-8F9B-472A-830D-FC2D0F1516C3}">
      <dsp:nvSpPr>
        <dsp:cNvPr id="0" name=""/>
        <dsp:cNvSpPr/>
      </dsp:nvSpPr>
      <dsp:spPr>
        <a:xfrm>
          <a:off x="-141541" y="2119187"/>
          <a:ext cx="7380235" cy="16878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59A47B-A944-42EA-8E7B-AB00B60AF776}">
      <dsp:nvSpPr>
        <dsp:cNvPr id="0" name=""/>
        <dsp:cNvSpPr/>
      </dsp:nvSpPr>
      <dsp:spPr>
        <a:xfrm>
          <a:off x="369028" y="2498950"/>
          <a:ext cx="928309" cy="9283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406981-7FC6-48D0-BF28-09AD6999AC6B}">
      <dsp:nvSpPr>
        <dsp:cNvPr id="0" name=""/>
        <dsp:cNvSpPr/>
      </dsp:nvSpPr>
      <dsp:spPr>
        <a:xfrm>
          <a:off x="1807907" y="2119187"/>
          <a:ext cx="5426972" cy="16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629" tIns="178629" rIns="178629" bIns="178629" numCol="1" spcCol="1270" anchor="ctr" anchorCtr="0">
          <a:noAutofit/>
        </a:bodyPr>
        <a:lstStyle/>
        <a:p>
          <a:pPr marL="0" lvl="0" indent="0" algn="l" defTabSz="622300">
            <a:lnSpc>
              <a:spcPct val="100000"/>
            </a:lnSpc>
            <a:spcBef>
              <a:spcPct val="0"/>
            </a:spcBef>
            <a:spcAft>
              <a:spcPct val="35000"/>
            </a:spcAft>
            <a:buNone/>
          </a:pPr>
          <a:r>
            <a:rPr lang="en-US" sz="1400" kern="1200" dirty="0">
              <a:solidFill>
                <a:schemeClr val="tx1"/>
              </a:solidFill>
              <a:latin typeface="Tw Cen MT" panose="020B0602020104020603" pitchFamily="34" charset="0"/>
            </a:rPr>
            <a:t>2) Also attenuate floods: </a:t>
          </a:r>
          <a:r>
            <a:rPr lang="en-GB" sz="1400" kern="1200" dirty="0">
              <a:effectLst/>
              <a:latin typeface="Tw Cen MT" panose="020B0602020104020603" pitchFamily="34" charset="0"/>
              <a:ea typeface="STXinwei" panose="02010800040101010101" pitchFamily="2" charset="-122"/>
            </a:rPr>
            <a:t>raised mire habitat of the Cors Caron SAC bisected by the complex wetland floodplain structure of the Afon Teifi SAC provides area water storage and desynchronisation of flood peaks, for nearby towns of Tregaron, Lampeter and Llandysul) respectively Joint Nature Conservation Committee (2017)</a:t>
          </a:r>
          <a:endParaRPr lang="en-US" sz="1400" kern="1200" dirty="0">
            <a:solidFill>
              <a:schemeClr val="tx1"/>
            </a:solidFill>
            <a:latin typeface="Tw Cen MT" panose="020B0602020104020603" pitchFamily="34" charset="0"/>
          </a:endParaRPr>
        </a:p>
      </dsp:txBody>
      <dsp:txXfrm>
        <a:off x="1807907" y="2119187"/>
        <a:ext cx="5426972" cy="1687834"/>
      </dsp:txXfrm>
    </dsp:sp>
    <dsp:sp modelId="{DF59E7B2-ABB5-4210-9AC2-6BC3C7A2B447}">
      <dsp:nvSpPr>
        <dsp:cNvPr id="0" name=""/>
        <dsp:cNvSpPr/>
      </dsp:nvSpPr>
      <dsp:spPr>
        <a:xfrm>
          <a:off x="-141541" y="4228981"/>
          <a:ext cx="7380235" cy="16878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EDCE3F-BB2B-47C7-A1B4-D2B5E9AEDDE2}">
      <dsp:nvSpPr>
        <dsp:cNvPr id="0" name=""/>
        <dsp:cNvSpPr/>
      </dsp:nvSpPr>
      <dsp:spPr>
        <a:xfrm>
          <a:off x="369028" y="4608744"/>
          <a:ext cx="928309" cy="928309"/>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F86C88-74BF-435E-AD20-F91C4A0C22EB}">
      <dsp:nvSpPr>
        <dsp:cNvPr id="0" name=""/>
        <dsp:cNvSpPr/>
      </dsp:nvSpPr>
      <dsp:spPr>
        <a:xfrm>
          <a:off x="1521010" y="4228981"/>
          <a:ext cx="6000766" cy="16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629" tIns="178629" rIns="178629" bIns="178629" numCol="1" spcCol="1270" anchor="ctr" anchorCtr="0">
          <a:noAutofit/>
        </a:bodyPr>
        <a:lstStyle/>
        <a:p>
          <a:pPr marL="0" lvl="0" indent="0" algn="l" defTabSz="622300">
            <a:lnSpc>
              <a:spcPct val="100000"/>
            </a:lnSpc>
            <a:spcBef>
              <a:spcPct val="0"/>
            </a:spcBef>
            <a:spcAft>
              <a:spcPct val="35000"/>
            </a:spcAft>
            <a:buNone/>
          </a:pPr>
          <a:r>
            <a:rPr lang="en-GB" sz="1400" kern="1200" dirty="0">
              <a:solidFill>
                <a:schemeClr val="tx1"/>
              </a:solidFill>
            </a:rPr>
            <a:t>3) Bog restoration Works at Landscape Level : Recent CIEEM Position paper(July 2021) recommendations were presented for utilising habitats and soils to address climate change, citing Anderson(2021) who noted from recent literature reviews that ‘potential carbon sequestration of these habitats could double if they were in good order, equivalent to 32% of annual agricultural emissions</a:t>
          </a:r>
          <a:r>
            <a:rPr lang="en-GB" sz="1400" kern="1200" dirty="0">
              <a:solidFill>
                <a:srgbClr val="002060"/>
              </a:solidFill>
            </a:rPr>
            <a:t>..</a:t>
          </a:r>
          <a:endParaRPr lang="en-US" sz="1400" kern="1200" dirty="0">
            <a:solidFill>
              <a:srgbClr val="002060"/>
            </a:solidFill>
          </a:endParaRPr>
        </a:p>
      </dsp:txBody>
      <dsp:txXfrm>
        <a:off x="1521010" y="4228981"/>
        <a:ext cx="6000766" cy="16878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3F9A39-0AC0-4316-A6E5-F818D1064D2E}">
      <dsp:nvSpPr>
        <dsp:cNvPr id="0" name=""/>
        <dsp:cNvSpPr/>
      </dsp:nvSpPr>
      <dsp:spPr>
        <a:xfrm>
          <a:off x="321294" y="273491"/>
          <a:ext cx="998279" cy="99827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06ADE0-9A44-41E4-902A-61A1C6841C9E}">
      <dsp:nvSpPr>
        <dsp:cNvPr id="0" name=""/>
        <dsp:cNvSpPr/>
      </dsp:nvSpPr>
      <dsp:spPr>
        <a:xfrm>
          <a:off x="534042" y="486239"/>
          <a:ext cx="572783" cy="5727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966A7C-EC71-4FBB-8D23-EFD6131768D0}">
      <dsp:nvSpPr>
        <dsp:cNvPr id="0" name=""/>
        <dsp:cNvSpPr/>
      </dsp:nvSpPr>
      <dsp:spPr>
        <a:xfrm>
          <a:off x="2172" y="1582709"/>
          <a:ext cx="1636523" cy="3188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dirty="0"/>
            <a:t>Peat cutting- Anthropocene changes to hydrology of bog- caused PH changes/species loss and habitat degradation due to drying out and encroachment of Molina/Juncus grasses- increasing fire risk to bog and further bog moss % losses.</a:t>
          </a:r>
        </a:p>
      </dsp:txBody>
      <dsp:txXfrm>
        <a:off x="2172" y="1582709"/>
        <a:ext cx="1636523" cy="3188344"/>
      </dsp:txXfrm>
    </dsp:sp>
    <dsp:sp modelId="{BA75988E-218D-4C99-A326-B40F40240ACC}">
      <dsp:nvSpPr>
        <dsp:cNvPr id="0" name=""/>
        <dsp:cNvSpPr/>
      </dsp:nvSpPr>
      <dsp:spPr>
        <a:xfrm>
          <a:off x="2244209" y="273491"/>
          <a:ext cx="998279" cy="99827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930B77-C922-4670-B515-A8EB01735E61}">
      <dsp:nvSpPr>
        <dsp:cNvPr id="0" name=""/>
        <dsp:cNvSpPr/>
      </dsp:nvSpPr>
      <dsp:spPr>
        <a:xfrm>
          <a:off x="2456957" y="486239"/>
          <a:ext cx="572783" cy="572783"/>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0AE4D1-9A25-486F-9714-B4B2A7CE33BE}">
      <dsp:nvSpPr>
        <dsp:cNvPr id="0" name=""/>
        <dsp:cNvSpPr/>
      </dsp:nvSpPr>
      <dsp:spPr>
        <a:xfrm>
          <a:off x="1925087" y="1582709"/>
          <a:ext cx="1636523" cy="3188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dirty="0"/>
            <a:t>Agricultural drainage/cutting of poor fen for feed/burning practices to allow for cattle/pony grazing and sheep in the summer months</a:t>
          </a:r>
        </a:p>
      </dsp:txBody>
      <dsp:txXfrm>
        <a:off x="1925087" y="1582709"/>
        <a:ext cx="1636523" cy="3188344"/>
      </dsp:txXfrm>
    </dsp:sp>
    <dsp:sp modelId="{7A818C55-032D-4274-94D4-50E96107483E}">
      <dsp:nvSpPr>
        <dsp:cNvPr id="0" name=""/>
        <dsp:cNvSpPr/>
      </dsp:nvSpPr>
      <dsp:spPr>
        <a:xfrm>
          <a:off x="4167124" y="273491"/>
          <a:ext cx="998279" cy="99827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A68952-211D-469D-8F41-BD008CD74709}">
      <dsp:nvSpPr>
        <dsp:cNvPr id="0" name=""/>
        <dsp:cNvSpPr/>
      </dsp:nvSpPr>
      <dsp:spPr>
        <a:xfrm>
          <a:off x="4379872" y="486239"/>
          <a:ext cx="572783" cy="5727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AF196D-0639-41C3-8BB4-A74859B5F1B3}">
      <dsp:nvSpPr>
        <dsp:cNvPr id="0" name=""/>
        <dsp:cNvSpPr/>
      </dsp:nvSpPr>
      <dsp:spPr>
        <a:xfrm>
          <a:off x="3848002" y="1582709"/>
          <a:ext cx="1636523" cy="3188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dirty="0"/>
            <a:t>Disturbance of installation of railway ran alongside the bog  from 1896 until the 1960’s , now remains as a track following the embankment track, helped to produce an anomalous  Lagg wet woodland area habitat adjacent to SE dome site good for otters but eroded usual ‘rand ‘ habitat</a:t>
          </a:r>
        </a:p>
      </dsp:txBody>
      <dsp:txXfrm>
        <a:off x="3848002" y="1582709"/>
        <a:ext cx="1636523" cy="3188344"/>
      </dsp:txXfrm>
    </dsp:sp>
    <dsp:sp modelId="{C7196906-ABF0-42BE-81F6-4A6A88AF0FC5}">
      <dsp:nvSpPr>
        <dsp:cNvPr id="0" name=""/>
        <dsp:cNvSpPr/>
      </dsp:nvSpPr>
      <dsp:spPr>
        <a:xfrm>
          <a:off x="6090039" y="273491"/>
          <a:ext cx="998279" cy="99827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3F46BB-CA7B-4A7A-BE46-72172FD689AB}">
      <dsp:nvSpPr>
        <dsp:cNvPr id="0" name=""/>
        <dsp:cNvSpPr/>
      </dsp:nvSpPr>
      <dsp:spPr>
        <a:xfrm>
          <a:off x="6302787" y="486239"/>
          <a:ext cx="572783" cy="5727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322CDD-C750-42C4-BC00-8348335543C3}">
      <dsp:nvSpPr>
        <dsp:cNvPr id="0" name=""/>
        <dsp:cNvSpPr/>
      </dsp:nvSpPr>
      <dsp:spPr>
        <a:xfrm>
          <a:off x="5770917" y="1582709"/>
          <a:ext cx="1636523" cy="3188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b="1" kern="1200" dirty="0"/>
            <a:t>Previous Conditions and management practices favourable to Birch/Rowan/other INNS encroachment on and around dome areas, impacting  bog vegetation &amp; invertebrates' species.</a:t>
          </a:r>
        </a:p>
      </dsp:txBody>
      <dsp:txXfrm>
        <a:off x="5770917" y="1582709"/>
        <a:ext cx="1636523" cy="31883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3C41B9-9ABB-44C4-99E0-9D2DB9A7F5EF}">
      <dsp:nvSpPr>
        <dsp:cNvPr id="0" name=""/>
        <dsp:cNvSpPr/>
      </dsp:nvSpPr>
      <dsp:spPr>
        <a:xfrm rot="5400000">
          <a:off x="4372898" y="170761"/>
          <a:ext cx="1302183" cy="4728461"/>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100000"/>
            </a:lnSpc>
            <a:spcBef>
              <a:spcPct val="0"/>
            </a:spcBef>
            <a:spcAft>
              <a:spcPct val="15000"/>
            </a:spcAft>
            <a:buChar char="•"/>
          </a:pPr>
          <a:r>
            <a:rPr lang="en-GB" sz="1400" kern="1200" dirty="0">
              <a:latin typeface="Tw Cen MT" panose="020B0602020104020603" pitchFamily="34" charset="77"/>
            </a:rPr>
            <a:t>Involved an ongoing program </a:t>
          </a:r>
          <a:endParaRPr lang="en-GB" sz="1400" kern="1200" dirty="0"/>
        </a:p>
        <a:p>
          <a:pPr marL="228600" lvl="2" indent="-114300" algn="l" defTabSz="622300">
            <a:lnSpc>
              <a:spcPct val="90000"/>
            </a:lnSpc>
            <a:spcBef>
              <a:spcPct val="0"/>
            </a:spcBef>
            <a:spcAft>
              <a:spcPct val="15000"/>
            </a:spcAft>
            <a:buChar char="•"/>
          </a:pPr>
          <a:r>
            <a:rPr lang="en-GB" sz="1400" kern="1200" dirty="0">
              <a:latin typeface="Tw Cen MT" panose="020B0602020104020603" pitchFamily="34" charset="77"/>
            </a:rPr>
            <a:t>ditch blocking </a:t>
          </a:r>
        </a:p>
        <a:p>
          <a:pPr marL="228600" lvl="2" indent="-114300" algn="l" defTabSz="622300">
            <a:lnSpc>
              <a:spcPct val="90000"/>
            </a:lnSpc>
            <a:spcBef>
              <a:spcPct val="0"/>
            </a:spcBef>
            <a:spcAft>
              <a:spcPct val="15000"/>
            </a:spcAft>
            <a:buChar char="•"/>
          </a:pPr>
          <a:r>
            <a:rPr lang="en-GB" sz="1400" kern="1200" dirty="0">
              <a:latin typeface="Tw Cen MT" panose="020B0602020104020603" pitchFamily="34" charset="77"/>
            </a:rPr>
            <a:t>culvert installation </a:t>
          </a:r>
        </a:p>
        <a:p>
          <a:pPr marL="228600" lvl="2" indent="-114300" algn="l" defTabSz="622300">
            <a:lnSpc>
              <a:spcPct val="90000"/>
            </a:lnSpc>
            <a:spcBef>
              <a:spcPct val="0"/>
            </a:spcBef>
            <a:spcAft>
              <a:spcPct val="15000"/>
            </a:spcAft>
            <a:buChar char="•"/>
          </a:pPr>
          <a:r>
            <a:rPr lang="en-GB" sz="1400" kern="1200" dirty="0">
              <a:latin typeface="Tw Cen MT" panose="020B0602020104020603" pitchFamily="34" charset="77"/>
            </a:rPr>
            <a:t>pressure bunding of old peat work cutting areas</a:t>
          </a:r>
        </a:p>
      </dsp:txBody>
      <dsp:txXfrm rot="-5400000">
        <a:off x="2659760" y="1947467"/>
        <a:ext cx="4664894" cy="1175049"/>
      </dsp:txXfrm>
    </dsp:sp>
    <dsp:sp modelId="{D78665E9-25BC-42CD-911A-E2A84B273935}">
      <dsp:nvSpPr>
        <dsp:cNvPr id="0" name=""/>
        <dsp:cNvSpPr/>
      </dsp:nvSpPr>
      <dsp:spPr>
        <a:xfrm>
          <a:off x="0" y="2466"/>
          <a:ext cx="2659759" cy="162772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100000"/>
            </a:lnSpc>
            <a:spcBef>
              <a:spcPct val="0"/>
            </a:spcBef>
            <a:spcAft>
              <a:spcPct val="35000"/>
            </a:spcAft>
            <a:buNone/>
          </a:pPr>
          <a:r>
            <a:rPr lang="en-GB" sz="1900" kern="1200" dirty="0"/>
            <a:t>Ariel Imagery depicting past and previous </a:t>
          </a:r>
          <a:r>
            <a:rPr lang="en-GB" sz="1900" kern="1200" dirty="0" err="1"/>
            <a:t>agri</a:t>
          </a:r>
          <a:r>
            <a:rPr lang="en-GB" sz="1900" kern="1200" dirty="0"/>
            <a:t>/hydrological management at Cors Caron</a:t>
          </a:r>
        </a:p>
      </dsp:txBody>
      <dsp:txXfrm>
        <a:off x="79459" y="81925"/>
        <a:ext cx="2500841" cy="1468811"/>
      </dsp:txXfrm>
    </dsp:sp>
    <dsp:sp modelId="{24B9204F-6894-4EAF-B3BD-EB87A71A9514}">
      <dsp:nvSpPr>
        <dsp:cNvPr id="0" name=""/>
        <dsp:cNvSpPr/>
      </dsp:nvSpPr>
      <dsp:spPr>
        <a:xfrm rot="5400000">
          <a:off x="4372898" y="1995237"/>
          <a:ext cx="1302183" cy="4728461"/>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100000"/>
            </a:lnSpc>
            <a:spcBef>
              <a:spcPct val="0"/>
            </a:spcBef>
            <a:spcAft>
              <a:spcPct val="15000"/>
            </a:spcAft>
            <a:buChar char="•"/>
          </a:pPr>
          <a:r>
            <a:rPr lang="en-GB" sz="1400" kern="1200" dirty="0">
              <a:latin typeface="Tw Cen MT" panose="020B0602020104020603" pitchFamily="34" charset="77"/>
            </a:rPr>
            <a:t>Some of bunds were banked too high, causing them to dry out, crack and be ineffective and leading to changes in habitat ( as discussed in previous slide</a:t>
          </a:r>
          <a:endParaRPr lang="en-GB" sz="1400" kern="1200" dirty="0"/>
        </a:p>
        <a:p>
          <a:pPr marL="114300" lvl="1" indent="-114300" algn="l" defTabSz="622300">
            <a:lnSpc>
              <a:spcPct val="100000"/>
            </a:lnSpc>
            <a:spcBef>
              <a:spcPct val="0"/>
            </a:spcBef>
            <a:spcAft>
              <a:spcPct val="15000"/>
            </a:spcAft>
            <a:buChar char="•"/>
          </a:pPr>
          <a:r>
            <a:rPr lang="en-GB" sz="1400" b="1" kern="1200" dirty="0">
              <a:latin typeface="Tw Cen MT" panose="020B0602020104020603" pitchFamily="34" charset="77"/>
            </a:rPr>
            <a:t>Pool</a:t>
          </a:r>
          <a:r>
            <a:rPr lang="en-GB" sz="1400" kern="1200" dirty="0">
              <a:latin typeface="Tw Cen MT" panose="020B0602020104020603" pitchFamily="34" charset="77"/>
            </a:rPr>
            <a:t> features from blocked peat too for bog moss formation.</a:t>
          </a:r>
        </a:p>
      </dsp:txBody>
      <dsp:txXfrm rot="-5400000">
        <a:off x="2659760" y="3771943"/>
        <a:ext cx="4664894" cy="1175049"/>
      </dsp:txXfrm>
    </dsp:sp>
    <dsp:sp modelId="{FF896C35-7B12-4BA2-963B-98A26E451551}">
      <dsp:nvSpPr>
        <dsp:cNvPr id="0" name=""/>
        <dsp:cNvSpPr/>
      </dsp:nvSpPr>
      <dsp:spPr>
        <a:xfrm>
          <a:off x="0" y="1711582"/>
          <a:ext cx="2659759" cy="162772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100000"/>
            </a:lnSpc>
            <a:spcBef>
              <a:spcPct val="0"/>
            </a:spcBef>
            <a:spcAft>
              <a:spcPct val="35000"/>
            </a:spcAft>
            <a:buNone/>
          </a:pPr>
          <a:r>
            <a:rPr lang="en-GB" sz="1900" kern="1200"/>
            <a:t>Hydrological Management 1980’s Onwards</a:t>
          </a:r>
          <a:endParaRPr lang="en-GB" sz="1900" kern="1200" dirty="0"/>
        </a:p>
      </dsp:txBody>
      <dsp:txXfrm>
        <a:off x="79459" y="1791041"/>
        <a:ext cx="2500841" cy="1468811"/>
      </dsp:txXfrm>
    </dsp:sp>
    <dsp:sp modelId="{69EC4C3A-93DC-4916-B00F-095E7AEB52D5}">
      <dsp:nvSpPr>
        <dsp:cNvPr id="0" name=""/>
        <dsp:cNvSpPr/>
      </dsp:nvSpPr>
      <dsp:spPr>
        <a:xfrm rot="5400000">
          <a:off x="4372898" y="-1623361"/>
          <a:ext cx="1302183" cy="4728461"/>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100000"/>
            </a:lnSpc>
            <a:spcBef>
              <a:spcPct val="0"/>
            </a:spcBef>
            <a:spcAft>
              <a:spcPct val="15000"/>
            </a:spcAft>
            <a:buChar char="•"/>
          </a:pPr>
          <a:r>
            <a:rPr lang="en-GB" sz="1400" kern="1200" dirty="0"/>
            <a:t>Fig 6</a:t>
          </a:r>
          <a:r>
            <a:rPr lang="en-GB" sz="1400" kern="1200" dirty="0">
              <a:latin typeface="Tw Cen MT" panose="020B0602020104020603" pitchFamily="34" charset="77"/>
            </a:rPr>
            <a:t> shown opposite: </a:t>
          </a:r>
          <a:r>
            <a:rPr lang="en-US" sz="1400" kern="1200" dirty="0">
              <a:effectLst/>
              <a:latin typeface="Tw Cen MT" panose="020B0602020104020603" pitchFamily="34" charset="77"/>
              <a:ea typeface="Times New Roman" panose="02020603050405020304" pitchFamily="18" charset="0"/>
            </a:rPr>
            <a:t>Aerial photograph of Cors Caron near Tregaron, 1946.</a:t>
          </a:r>
          <a:r>
            <a:rPr lang="en-GB" sz="1400" kern="1200" dirty="0">
              <a:latin typeface="Tw Cen MT" panose="020B0602020104020603" pitchFamily="34" charset="77"/>
              <a:ea typeface="Times New Roman" panose="02020603050405020304" pitchFamily="18" charset="0"/>
            </a:rPr>
            <a:t>:</a:t>
          </a:r>
          <a:r>
            <a:rPr lang="en-US" sz="1400" kern="1200" dirty="0">
              <a:effectLst/>
              <a:latin typeface="Tw Cen MT" panose="020B0602020104020603" pitchFamily="34" charset="77"/>
              <a:ea typeface="Times New Roman" panose="02020603050405020304" pitchFamily="18" charset="0"/>
            </a:rPr>
            <a:t>Copyright: Welsh Government and RA.</a:t>
          </a:r>
          <a:endParaRPr lang="en-GB" sz="1400" kern="1200" dirty="0"/>
        </a:p>
        <a:p>
          <a:pPr marL="114300" lvl="1" indent="-114300" algn="l" defTabSz="622300">
            <a:lnSpc>
              <a:spcPct val="100000"/>
            </a:lnSpc>
            <a:spcBef>
              <a:spcPct val="0"/>
            </a:spcBef>
            <a:spcAft>
              <a:spcPct val="15000"/>
            </a:spcAft>
            <a:buChar char="•"/>
          </a:pPr>
          <a:r>
            <a:rPr lang="en-GB" sz="1400" kern="1200" dirty="0"/>
            <a:t>Fig 7</a:t>
          </a:r>
          <a:r>
            <a:rPr lang="en-GB" sz="1400" kern="1200" dirty="0">
              <a:latin typeface="Tw Cen MT" panose="020B0602020104020603" pitchFamily="34" charset="77"/>
            </a:rPr>
            <a:t> shown below: Satellite image showing peripheral historic bund pools: Life for Welsh Bog Blog(2022) check citations</a:t>
          </a:r>
          <a:endParaRPr lang="en-GB" sz="1400" kern="1200" dirty="0"/>
        </a:p>
      </dsp:txBody>
      <dsp:txXfrm rot="-5400000">
        <a:off x="2659760" y="153344"/>
        <a:ext cx="4664894" cy="1175049"/>
      </dsp:txXfrm>
    </dsp:sp>
    <dsp:sp modelId="{D86D2A62-EB5E-430C-A8EA-C5004BEE3C6F}">
      <dsp:nvSpPr>
        <dsp:cNvPr id="0" name=""/>
        <dsp:cNvSpPr/>
      </dsp:nvSpPr>
      <dsp:spPr>
        <a:xfrm>
          <a:off x="0" y="3420698"/>
          <a:ext cx="2659759" cy="162772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100000"/>
            </a:lnSpc>
            <a:spcBef>
              <a:spcPct val="0"/>
            </a:spcBef>
            <a:spcAft>
              <a:spcPct val="35000"/>
            </a:spcAft>
            <a:buNone/>
          </a:pPr>
          <a:r>
            <a:rPr lang="en-GB" sz="1900" kern="1200"/>
            <a:t>Issues related to hydrological works</a:t>
          </a:r>
          <a:endParaRPr lang="en-GB" sz="1900" kern="1200" dirty="0"/>
        </a:p>
      </dsp:txBody>
      <dsp:txXfrm>
        <a:off x="79459" y="3500157"/>
        <a:ext cx="2500841" cy="14688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B6DEAF-9790-4FBF-93C2-B6890D8C4E19}">
      <dsp:nvSpPr>
        <dsp:cNvPr id="0" name=""/>
        <dsp:cNvSpPr/>
      </dsp:nvSpPr>
      <dsp:spPr>
        <a:xfrm>
          <a:off x="0" y="5079801"/>
          <a:ext cx="5923719" cy="102029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i="1" kern="1200" dirty="0"/>
            <a:t>Authors of the report restoration also assert that focus ‘purely on vegetation types without ensuring that constituent species are present will risk creating an inherently unstable ecosystem’</a:t>
          </a:r>
          <a:endParaRPr lang="en-US" sz="1800" kern="1200" dirty="0"/>
        </a:p>
      </dsp:txBody>
      <dsp:txXfrm>
        <a:off x="0" y="5079801"/>
        <a:ext cx="5923719" cy="1020295"/>
      </dsp:txXfrm>
    </dsp:sp>
    <dsp:sp modelId="{CB523561-73EC-4ADF-B03E-BF7F0A132B8F}">
      <dsp:nvSpPr>
        <dsp:cNvPr id="0" name=""/>
        <dsp:cNvSpPr/>
      </dsp:nvSpPr>
      <dsp:spPr>
        <a:xfrm rot="10800000">
          <a:off x="0" y="2598423"/>
          <a:ext cx="5923719" cy="2488485"/>
        </a:xfrm>
        <a:prstGeom prst="upArrowCallou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Aims and objectives from the UN Decade on Ecosystem Restoration Report ,argue the case that studies made in protected areas and other effective area-based conservation initiatives ‘OECM’s could clarify decline in endangered species and help in ‘developing indicator species for monitoring restoration of recovering ecosystems (Dudley et al, 2021)</a:t>
          </a:r>
          <a:r>
            <a:rPr lang="en-GB" sz="1800" b="1" i="1" kern="1200" dirty="0"/>
            <a:t> </a:t>
          </a:r>
          <a:endParaRPr lang="en-US" sz="1800" kern="1200" dirty="0"/>
        </a:p>
      </dsp:txBody>
      <dsp:txXfrm rot="10800000">
        <a:off x="0" y="2598423"/>
        <a:ext cx="5923719" cy="1616943"/>
      </dsp:txXfrm>
    </dsp:sp>
    <dsp:sp modelId="{C34A61F5-954A-4EBF-9E26-C834F18692A3}">
      <dsp:nvSpPr>
        <dsp:cNvPr id="0" name=""/>
        <dsp:cNvSpPr/>
      </dsp:nvSpPr>
      <dsp:spPr>
        <a:xfrm rot="10800000">
          <a:off x="0" y="724793"/>
          <a:ext cx="5923719" cy="1880737"/>
        </a:xfrm>
        <a:prstGeom prst="upArrowCallou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In the literature wealth of studies showing use of specialist indicator species to evaluate peatbog restoration e.g. Odonata ‘dragonfly’ assemblages(Kreiger et al ,2019) &amp; (Assandri and Bazzi,2022) bog spiders (Burkmar,2019) &amp; (Boyce,2008)</a:t>
          </a:r>
          <a:endParaRPr lang="en-US" sz="1800" kern="1200" dirty="0"/>
        </a:p>
      </dsp:txBody>
      <dsp:txXfrm rot="10800000">
        <a:off x="0" y="724793"/>
        <a:ext cx="5923719" cy="1222046"/>
      </dsp:txXfrm>
    </dsp:sp>
    <dsp:sp modelId="{4F6C4160-BC36-4F85-8A5D-D01DB0B22E37}">
      <dsp:nvSpPr>
        <dsp:cNvPr id="0" name=""/>
        <dsp:cNvSpPr/>
      </dsp:nvSpPr>
      <dsp:spPr>
        <a:xfrm rot="10800000">
          <a:off x="0" y="0"/>
          <a:ext cx="5923719" cy="728758"/>
        </a:xfrm>
        <a:prstGeom prst="upArrowCallou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Many invertebrate groups  e.g. butterflies feature on endangered species lists the world over.</a:t>
          </a:r>
          <a:endParaRPr lang="en-US" sz="1800" kern="1200" dirty="0"/>
        </a:p>
      </dsp:txBody>
      <dsp:txXfrm rot="10800000">
        <a:off x="0" y="0"/>
        <a:ext cx="5923719" cy="47352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53DEB5-D302-4665-9EF9-84D6B3FD39A9}">
      <dsp:nvSpPr>
        <dsp:cNvPr id="0" name=""/>
        <dsp:cNvSpPr/>
      </dsp:nvSpPr>
      <dsp:spPr>
        <a:xfrm>
          <a:off x="8879" y="0"/>
          <a:ext cx="2045461" cy="533377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endParaRPr lang="en-US" sz="1800" kern="1200" dirty="0"/>
        </a:p>
        <a:p>
          <a:pPr marL="0" lvl="0" indent="0" algn="ctr" defTabSz="800100">
            <a:lnSpc>
              <a:spcPct val="90000"/>
            </a:lnSpc>
            <a:spcBef>
              <a:spcPct val="0"/>
            </a:spcBef>
            <a:spcAft>
              <a:spcPct val="35000"/>
            </a:spcAft>
            <a:buNone/>
          </a:pPr>
          <a:endParaRPr lang="en-US" sz="1800" kern="1200" dirty="0"/>
        </a:p>
        <a:p>
          <a:pPr marL="0" lvl="0" indent="0" algn="ctr" defTabSz="800100">
            <a:lnSpc>
              <a:spcPct val="90000"/>
            </a:lnSpc>
            <a:spcBef>
              <a:spcPct val="0"/>
            </a:spcBef>
            <a:spcAft>
              <a:spcPct val="35000"/>
            </a:spcAft>
            <a:buNone/>
          </a:pPr>
          <a:r>
            <a:rPr lang="en-US" sz="1800" b="1" kern="1200" dirty="0">
              <a:solidFill>
                <a:srgbClr val="FFFF00"/>
              </a:solidFill>
            </a:rPr>
            <a:t>Sedentary species, </a:t>
          </a:r>
          <a:r>
            <a:rPr lang="en-US" sz="1800" b="1" kern="1200" dirty="0" err="1">
              <a:solidFill>
                <a:srgbClr val="FFFF00"/>
              </a:solidFill>
            </a:rPr>
            <a:t>Coenonymphia</a:t>
          </a:r>
          <a:r>
            <a:rPr lang="en-US" sz="1800" b="1" kern="1200" dirty="0">
              <a:solidFill>
                <a:srgbClr val="FFFF00"/>
              </a:solidFill>
            </a:rPr>
            <a:t> tullia,only British butterfly with affinity for acid mire habitats.</a:t>
          </a:r>
        </a:p>
        <a:p>
          <a:pPr marL="0" lvl="0" indent="0" algn="ctr" defTabSz="800100">
            <a:lnSpc>
              <a:spcPct val="90000"/>
            </a:lnSpc>
            <a:spcBef>
              <a:spcPct val="0"/>
            </a:spcBef>
            <a:spcAft>
              <a:spcPct val="35000"/>
            </a:spcAft>
            <a:buNone/>
          </a:pPr>
          <a:r>
            <a:rPr lang="en-US" sz="1800" kern="1200" dirty="0"/>
            <a:t>Northern species, with largest population in Scotland, additional colonies in Northen England and North/ Mid Wales</a:t>
          </a:r>
        </a:p>
        <a:p>
          <a:pPr marL="0" lvl="0" indent="0" algn="ctr" defTabSz="800100">
            <a:lnSpc>
              <a:spcPct val="90000"/>
            </a:lnSpc>
            <a:spcBef>
              <a:spcPct val="0"/>
            </a:spcBef>
            <a:spcAft>
              <a:spcPct val="35000"/>
            </a:spcAft>
            <a:buNone/>
          </a:pPr>
          <a:r>
            <a:rPr lang="en-US" sz="1800" kern="1200" dirty="0"/>
            <a:t> Cors Fochino and Cors Caron are the only two lowland sites, with CC being the most Southerly population</a:t>
          </a:r>
        </a:p>
        <a:p>
          <a:pPr marL="0" lvl="0" indent="0" algn="ctr" defTabSz="800100">
            <a:lnSpc>
              <a:spcPct val="90000"/>
            </a:lnSpc>
            <a:spcBef>
              <a:spcPct val="0"/>
            </a:spcBef>
            <a:spcAft>
              <a:spcPct val="35000"/>
            </a:spcAft>
            <a:buNone/>
          </a:pPr>
          <a:r>
            <a:rPr lang="en-US" sz="1800" kern="1200" dirty="0"/>
            <a:t>(Boyce,2008)</a:t>
          </a:r>
        </a:p>
        <a:p>
          <a:pPr marL="0" lvl="0" indent="0" algn="ctr" defTabSz="800100">
            <a:lnSpc>
              <a:spcPct val="90000"/>
            </a:lnSpc>
            <a:spcBef>
              <a:spcPct val="0"/>
            </a:spcBef>
            <a:spcAft>
              <a:spcPct val="35000"/>
            </a:spcAft>
            <a:buNone/>
          </a:pPr>
          <a:endParaRPr lang="en-US" sz="1400" kern="1200" dirty="0"/>
        </a:p>
        <a:p>
          <a:pPr marL="0" lvl="0" indent="0" algn="ctr" defTabSz="800100">
            <a:lnSpc>
              <a:spcPct val="90000"/>
            </a:lnSpc>
            <a:spcBef>
              <a:spcPct val="0"/>
            </a:spcBef>
            <a:spcAft>
              <a:spcPct val="35000"/>
            </a:spcAft>
            <a:buNone/>
          </a:pPr>
          <a:endParaRPr lang="en-GB" sz="1600" kern="1200" dirty="0"/>
        </a:p>
      </dsp:txBody>
      <dsp:txXfrm>
        <a:off x="68789" y="59910"/>
        <a:ext cx="1925641" cy="5213954"/>
      </dsp:txXfrm>
    </dsp:sp>
    <dsp:sp modelId="{2E72F2EB-8B87-4D18-88E1-37438A9852F6}">
      <dsp:nvSpPr>
        <dsp:cNvPr id="0" name=""/>
        <dsp:cNvSpPr/>
      </dsp:nvSpPr>
      <dsp:spPr>
        <a:xfrm rot="9978">
          <a:off x="2183306" y="2527095"/>
          <a:ext cx="273409" cy="2870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2183306" y="2584388"/>
        <a:ext cx="191386" cy="172238"/>
      </dsp:txXfrm>
    </dsp:sp>
    <dsp:sp modelId="{3BE38C45-7138-4AF7-B23B-7220F06547E9}">
      <dsp:nvSpPr>
        <dsp:cNvPr id="0" name=""/>
        <dsp:cNvSpPr/>
      </dsp:nvSpPr>
      <dsp:spPr>
        <a:xfrm>
          <a:off x="2570206" y="14648"/>
          <a:ext cx="1969968" cy="531912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Throughout the literature butterfly conservationists </a:t>
          </a:r>
          <a:r>
            <a:rPr lang="en-GB" sz="1800" b="1" kern="1200" dirty="0">
              <a:solidFill>
                <a:srgbClr val="FFFF00"/>
              </a:solidFill>
            </a:rPr>
            <a:t>stress importance of monitoring and putting in management strategies to improve the extent/ distribution of habitat patches at landscape scale</a:t>
          </a:r>
          <a:r>
            <a:rPr lang="en-GB" sz="1800" kern="1200" dirty="0"/>
            <a:t>, in addition to traditional focus on improving habitat quality for adults.</a:t>
          </a:r>
        </a:p>
        <a:p>
          <a:pPr marL="0" lvl="0" indent="0" algn="ctr" defTabSz="800100">
            <a:lnSpc>
              <a:spcPct val="90000"/>
            </a:lnSpc>
            <a:spcBef>
              <a:spcPct val="0"/>
            </a:spcBef>
            <a:spcAft>
              <a:spcPct val="35000"/>
            </a:spcAft>
            <a:buNone/>
          </a:pPr>
          <a:r>
            <a:rPr lang="en-GB" sz="1800" kern="1200" dirty="0"/>
            <a:t>(Fowles A.P and Smith R G., 2006)</a:t>
          </a:r>
        </a:p>
        <a:p>
          <a:pPr marL="0" lvl="0" indent="0" algn="ctr" defTabSz="800100">
            <a:lnSpc>
              <a:spcPct val="90000"/>
            </a:lnSpc>
            <a:spcBef>
              <a:spcPct val="0"/>
            </a:spcBef>
            <a:spcAft>
              <a:spcPct val="35000"/>
            </a:spcAft>
            <a:buNone/>
          </a:pPr>
          <a:r>
            <a:rPr lang="en-GB" sz="1800" kern="1200" dirty="0"/>
            <a:t>(</a:t>
          </a:r>
          <a:r>
            <a:rPr lang="en-GB" sz="1800" kern="1200" dirty="0" err="1"/>
            <a:t>Anthes</a:t>
          </a:r>
          <a:r>
            <a:rPr lang="en-GB" sz="1800" kern="1200" dirty="0"/>
            <a:t> et al, 2003)</a:t>
          </a:r>
        </a:p>
      </dsp:txBody>
      <dsp:txXfrm>
        <a:off x="2627904" y="72346"/>
        <a:ext cx="1854572" cy="5203729"/>
      </dsp:txXfrm>
    </dsp:sp>
    <dsp:sp modelId="{25BD635C-C3B1-48FA-9386-B031BD499BC5}">
      <dsp:nvSpPr>
        <dsp:cNvPr id="0" name=""/>
        <dsp:cNvSpPr/>
      </dsp:nvSpPr>
      <dsp:spPr>
        <a:xfrm rot="21590364">
          <a:off x="4642924" y="2527325"/>
          <a:ext cx="217830" cy="2870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4642924" y="2584829"/>
        <a:ext cx="152481" cy="172238"/>
      </dsp:txXfrm>
    </dsp:sp>
    <dsp:sp modelId="{203880EC-9270-4D04-8668-FC5A023F9B30}">
      <dsp:nvSpPr>
        <dsp:cNvPr id="0" name=""/>
        <dsp:cNvSpPr/>
      </dsp:nvSpPr>
      <dsp:spPr>
        <a:xfrm>
          <a:off x="4951174" y="0"/>
          <a:ext cx="2434280" cy="533377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LIFE as a multi-modal  conservation management approach, focusing on whole landscapes(800 hectares for CC) regarding restoration of Favourable Condition</a:t>
          </a:r>
        </a:p>
        <a:p>
          <a:pPr marL="0" lvl="0" indent="0" algn="ctr" defTabSz="800100">
            <a:lnSpc>
              <a:spcPct val="90000"/>
            </a:lnSpc>
            <a:spcBef>
              <a:spcPct val="0"/>
            </a:spcBef>
            <a:spcAft>
              <a:spcPct val="35000"/>
            </a:spcAft>
            <a:buNone/>
          </a:pPr>
          <a:r>
            <a:rPr lang="en-GB" sz="1800" b="1" kern="1200" dirty="0">
              <a:solidFill>
                <a:srgbClr val="FFFF00"/>
              </a:solidFill>
            </a:rPr>
            <a:t>Evaluation of LIFE works to date could therefore be indirectly achieved biotically by assessing  the’ habitat quality’ of the bog  for a well documented specialist species such as  CT( Large Heath Butterfly)</a:t>
          </a:r>
        </a:p>
        <a:p>
          <a:pPr marL="0" lvl="0" indent="0" algn="ctr" defTabSz="800100">
            <a:lnSpc>
              <a:spcPct val="90000"/>
            </a:lnSpc>
            <a:spcBef>
              <a:spcPct val="0"/>
            </a:spcBef>
            <a:spcAft>
              <a:spcPct val="35000"/>
            </a:spcAft>
            <a:buNone/>
          </a:pPr>
          <a:r>
            <a:rPr lang="en-GB" sz="1800" kern="1200" dirty="0"/>
            <a:t>(Dennis and Eales,1998</a:t>
          </a:r>
          <a:r>
            <a:rPr lang="en-GB" sz="1100" kern="1200" dirty="0"/>
            <a:t>)</a:t>
          </a:r>
        </a:p>
      </dsp:txBody>
      <dsp:txXfrm>
        <a:off x="5022472" y="71298"/>
        <a:ext cx="2291684" cy="5191178"/>
      </dsp:txXfrm>
    </dsp:sp>
    <dsp:sp modelId="{0A9FEBAC-0824-4C07-8E04-E699364C0D43}">
      <dsp:nvSpPr>
        <dsp:cNvPr id="0" name=""/>
        <dsp:cNvSpPr/>
      </dsp:nvSpPr>
      <dsp:spPr>
        <a:xfrm>
          <a:off x="7501206" y="2523355"/>
          <a:ext cx="245392" cy="2870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7501206" y="2580767"/>
        <a:ext cx="171774" cy="172238"/>
      </dsp:txXfrm>
    </dsp:sp>
    <dsp:sp modelId="{5028CF7C-AFE3-4073-9414-1910355C37B4}">
      <dsp:nvSpPr>
        <dsp:cNvPr id="0" name=""/>
        <dsp:cNvSpPr/>
      </dsp:nvSpPr>
      <dsp:spPr>
        <a:xfrm>
          <a:off x="7848460" y="0"/>
          <a:ext cx="1957316" cy="533377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Contemporary research has built  on last 10 years of past research. </a:t>
          </a:r>
          <a:r>
            <a:rPr lang="en-GB" sz="1800" b="1" kern="1200" dirty="0">
              <a:solidFill>
                <a:srgbClr val="FFFF00"/>
              </a:solidFill>
            </a:rPr>
            <a:t>Created quantified habitat matrix data to assess conditions( and % of F/UF) habitat available for CT at lowland bog sites undergoing restoration works in  NW England, but similar to the concept of works being achieved at C Caron and other NRW sites</a:t>
          </a:r>
        </a:p>
        <a:p>
          <a:pPr marL="0" lvl="0" indent="0" algn="ctr" defTabSz="800100">
            <a:lnSpc>
              <a:spcPct val="90000"/>
            </a:lnSpc>
            <a:spcBef>
              <a:spcPct val="0"/>
            </a:spcBef>
            <a:spcAft>
              <a:spcPct val="35000"/>
            </a:spcAft>
            <a:buNone/>
          </a:pPr>
          <a:r>
            <a:rPr lang="en-GB" sz="1800" kern="1200" dirty="0"/>
            <a:t>(Osbourne et al,2022)</a:t>
          </a:r>
        </a:p>
      </dsp:txBody>
      <dsp:txXfrm>
        <a:off x="7905788" y="57328"/>
        <a:ext cx="1842660" cy="52191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4122A4-44EF-4743-BA66-CBCF24AF22ED}">
      <dsp:nvSpPr>
        <dsp:cNvPr id="0" name=""/>
        <dsp:cNvSpPr/>
      </dsp:nvSpPr>
      <dsp:spPr>
        <a:xfrm>
          <a:off x="-48613" y="-78670"/>
          <a:ext cx="6721502" cy="1319253"/>
        </a:xfrm>
        <a:prstGeom prst="roundRect">
          <a:avLst>
            <a:gd name="adj" fmla="val 10000"/>
          </a:avLst>
        </a:prstGeom>
        <a:solidFill>
          <a:schemeClr val="bg2"/>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GB" sz="1400" kern="1200" dirty="0"/>
            <a:t>1</a:t>
          </a:r>
          <a:r>
            <a:rPr lang="en-GB" sz="1600" kern="1200" dirty="0"/>
            <a:t>. Recent evaluation of a European funded project to mechanically excavate American  red swamp crayfish (Procambarus clarkii) in Malta, highlights the primacy of building in impact evaluation and post project monitoring.</a:t>
          </a:r>
        </a:p>
        <a:p>
          <a:pPr marL="0" lvl="0" indent="0" algn="l" defTabSz="622300">
            <a:lnSpc>
              <a:spcPct val="100000"/>
            </a:lnSpc>
            <a:spcBef>
              <a:spcPct val="0"/>
            </a:spcBef>
            <a:spcAft>
              <a:spcPct val="35000"/>
            </a:spcAft>
            <a:buNone/>
          </a:pPr>
          <a:r>
            <a:rPr lang="en-GB" sz="1600" kern="1200" dirty="0"/>
            <a:t>(Caruana,A.,Camilleri,B.,Farrugia., &amp; Jones,J.P.G.,2024)</a:t>
          </a:r>
          <a:endParaRPr lang="en-US" sz="1600" kern="1200" dirty="0"/>
        </a:p>
      </dsp:txBody>
      <dsp:txXfrm>
        <a:off x="-9973" y="-40030"/>
        <a:ext cx="5186446" cy="1241973"/>
      </dsp:txXfrm>
    </dsp:sp>
    <dsp:sp modelId="{FAF7A02B-D34D-4359-A1DF-9B1489BDA7BF}">
      <dsp:nvSpPr>
        <dsp:cNvPr id="0" name=""/>
        <dsp:cNvSpPr/>
      </dsp:nvSpPr>
      <dsp:spPr>
        <a:xfrm>
          <a:off x="382571" y="1415395"/>
          <a:ext cx="6721502" cy="1319253"/>
        </a:xfrm>
        <a:prstGeom prst="roundRect">
          <a:avLst>
            <a:gd name="adj" fmla="val 10000"/>
          </a:avLst>
        </a:prstGeom>
        <a:solidFill>
          <a:schemeClr val="bg2"/>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GB" sz="1600" kern="1200" dirty="0"/>
            <a:t>2. Abiotic data has been collated by NRW staff /surveyors measuring water table levels and gas readings, </a:t>
          </a:r>
          <a:r>
            <a:rPr lang="en-GB" sz="1600" i="1" kern="1200" dirty="0"/>
            <a:t>with NRW reporting ‘Monitoring of water levels has shown an increase in mean annual water levels between 4cm-10cm following restoration work’(</a:t>
          </a:r>
          <a:r>
            <a:rPr lang="en-GB" sz="1600" kern="1200" dirty="0"/>
            <a:t>Natural Resources Wales</a:t>
          </a:r>
          <a:r>
            <a:rPr lang="en-GB" sz="1600" kern="1200"/>
            <a:t>,2025)</a:t>
          </a:r>
          <a:endParaRPr lang="en-US" sz="1600" kern="1200" dirty="0"/>
        </a:p>
      </dsp:txBody>
      <dsp:txXfrm>
        <a:off x="421211" y="1454035"/>
        <a:ext cx="5223781" cy="1241973"/>
      </dsp:txXfrm>
    </dsp:sp>
    <dsp:sp modelId="{DA9861FA-6CFC-4094-9F37-2B44F1061370}">
      <dsp:nvSpPr>
        <dsp:cNvPr id="0" name=""/>
        <dsp:cNvSpPr/>
      </dsp:nvSpPr>
      <dsp:spPr>
        <a:xfrm>
          <a:off x="1048604" y="2846882"/>
          <a:ext cx="6261482" cy="1349346"/>
        </a:xfrm>
        <a:prstGeom prst="roundRect">
          <a:avLst>
            <a:gd name="adj" fmla="val 10000"/>
          </a:avLst>
        </a:prstGeom>
        <a:solidFill>
          <a:schemeClr val="bg2"/>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US" sz="1600" kern="1200" dirty="0"/>
            <a:t>3.</a:t>
          </a:r>
          <a:r>
            <a:rPr lang="en-GB" sz="1600" kern="1200" dirty="0"/>
            <a:t> Additional data to aid with future environmental monitoring  available for Wales via open sources geospatial data management and analysis tools such as ‘Earth Track’ App’ ( Living Earth’ Hub ,2025) providing mapping and monitoring information of landscapes from ‘Earth Observation (E.O). Data.</a:t>
          </a:r>
          <a:endParaRPr lang="en-US" sz="1600" kern="1200" dirty="0"/>
        </a:p>
      </dsp:txBody>
      <dsp:txXfrm>
        <a:off x="1088125" y="2886403"/>
        <a:ext cx="4867041" cy="1270304"/>
      </dsp:txXfrm>
    </dsp:sp>
    <dsp:sp modelId="{654D8413-AE60-44B1-AF39-E281B55C427F}">
      <dsp:nvSpPr>
        <dsp:cNvPr id="0" name=""/>
        <dsp:cNvSpPr/>
      </dsp:nvSpPr>
      <dsp:spPr>
        <a:xfrm>
          <a:off x="1531309" y="4306727"/>
          <a:ext cx="6915955" cy="1633935"/>
        </a:xfrm>
        <a:prstGeom prst="roundRect">
          <a:avLst>
            <a:gd name="adj" fmla="val 10000"/>
          </a:avLst>
        </a:prstGeom>
        <a:solidFill>
          <a:schemeClr val="bg2"/>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GB" sz="1600" kern="1200" dirty="0"/>
            <a:t>4</a:t>
          </a:r>
          <a:r>
            <a:rPr lang="en-GB" sz="1600" b="0" kern="1200" dirty="0"/>
            <a:t>. A Technical review commissioned by the IUCN UK  Peatland programme  ‘Remote Sensing of Peatlands’ (Yallop A.R,,Thacker J.I.&amp; Clutterbuck, B.,2024)  &amp; provides an excellent evaluation of optical, radar and LIDAR techniques presently used for detecting changes in peatland condition and range of effects &amp; quantitative evaluation of site potential for improvements, monitoring of restoration works etc.</a:t>
          </a:r>
          <a:endParaRPr lang="en-US" sz="1600" b="0" kern="1200" dirty="0"/>
        </a:p>
      </dsp:txBody>
      <dsp:txXfrm>
        <a:off x="1579165" y="4354583"/>
        <a:ext cx="5358709" cy="1538223"/>
      </dsp:txXfrm>
    </dsp:sp>
    <dsp:sp modelId="{64E8FDB3-D6E0-4ED2-9D1B-B0986A78A160}">
      <dsp:nvSpPr>
        <dsp:cNvPr id="0" name=""/>
        <dsp:cNvSpPr/>
      </dsp:nvSpPr>
      <dsp:spPr>
        <a:xfrm>
          <a:off x="5815374" y="931758"/>
          <a:ext cx="857515" cy="857515"/>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100000"/>
            </a:lnSpc>
            <a:spcBef>
              <a:spcPct val="0"/>
            </a:spcBef>
            <a:spcAft>
              <a:spcPct val="35000"/>
            </a:spcAft>
            <a:buNone/>
          </a:pPr>
          <a:endParaRPr lang="en-US" sz="3600" kern="1200"/>
        </a:p>
      </dsp:txBody>
      <dsp:txXfrm>
        <a:off x="6008315" y="931758"/>
        <a:ext cx="471633" cy="645280"/>
      </dsp:txXfrm>
    </dsp:sp>
    <dsp:sp modelId="{524AD756-7D0C-473A-82B9-2DE28F942142}">
      <dsp:nvSpPr>
        <dsp:cNvPr id="0" name=""/>
        <dsp:cNvSpPr/>
      </dsp:nvSpPr>
      <dsp:spPr>
        <a:xfrm>
          <a:off x="6378299" y="2490876"/>
          <a:ext cx="857515" cy="857515"/>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100000"/>
            </a:lnSpc>
            <a:spcBef>
              <a:spcPct val="0"/>
            </a:spcBef>
            <a:spcAft>
              <a:spcPct val="35000"/>
            </a:spcAft>
            <a:buNone/>
          </a:pPr>
          <a:endParaRPr lang="en-US" sz="3600" kern="1200"/>
        </a:p>
      </dsp:txBody>
      <dsp:txXfrm>
        <a:off x="6571240" y="2490876"/>
        <a:ext cx="471633" cy="645280"/>
      </dsp:txXfrm>
    </dsp:sp>
    <dsp:sp modelId="{913C6ECA-E3EE-4FDA-8DE0-D60CD3E29E4E}">
      <dsp:nvSpPr>
        <dsp:cNvPr id="0" name=""/>
        <dsp:cNvSpPr/>
      </dsp:nvSpPr>
      <dsp:spPr>
        <a:xfrm>
          <a:off x="6847886" y="4109635"/>
          <a:ext cx="857515" cy="857515"/>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100000"/>
            </a:lnSpc>
            <a:spcBef>
              <a:spcPct val="0"/>
            </a:spcBef>
            <a:spcAft>
              <a:spcPct val="35000"/>
            </a:spcAft>
            <a:buNone/>
          </a:pPr>
          <a:endParaRPr lang="en-US" sz="3600" kern="1200"/>
        </a:p>
      </dsp:txBody>
      <dsp:txXfrm>
        <a:off x="7040827" y="4109635"/>
        <a:ext cx="471633" cy="64528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1DCA50-5D00-4314-AC08-43C8B62EB6A5}">
      <dsp:nvSpPr>
        <dsp:cNvPr id="0" name=""/>
        <dsp:cNvSpPr/>
      </dsp:nvSpPr>
      <dsp:spPr>
        <a:xfrm rot="5400000">
          <a:off x="6565873" y="-2256429"/>
          <a:ext cx="2149654" cy="7191247"/>
        </a:xfrm>
        <a:prstGeom prst="round2Same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US" sz="1500" kern="1200" dirty="0"/>
            <a:t>CT monitored at Cors Caron in 2008. </a:t>
          </a:r>
          <a:endParaRPr lang="en-GB" sz="1500" kern="1200" dirty="0"/>
        </a:p>
        <a:p>
          <a:pPr marL="114300" lvl="1" indent="-114300" algn="l" defTabSz="666750">
            <a:lnSpc>
              <a:spcPct val="90000"/>
            </a:lnSpc>
            <a:spcBef>
              <a:spcPct val="0"/>
            </a:spcBef>
            <a:spcAft>
              <a:spcPct val="15000"/>
            </a:spcAft>
            <a:buChar char="•"/>
          </a:pPr>
          <a:r>
            <a:rPr lang="en-US" sz="1500" kern="1200" dirty="0"/>
            <a:t>Monitoring of Coenonympha tullia on the Cors Caron SSSI, as part of a CCW programme to define SSSI invertebrate features and develop appropriate monitoring methods. </a:t>
          </a:r>
          <a:endParaRPr lang="en-GB" sz="1500" kern="1200" dirty="0"/>
        </a:p>
        <a:p>
          <a:pPr marL="114300" lvl="1" indent="-114300" algn="l" defTabSz="666750">
            <a:lnSpc>
              <a:spcPct val="90000"/>
            </a:lnSpc>
            <a:spcBef>
              <a:spcPct val="0"/>
            </a:spcBef>
            <a:spcAft>
              <a:spcPct val="15000"/>
            </a:spcAft>
            <a:buChar char="•"/>
          </a:pPr>
          <a:r>
            <a:rPr lang="en-US" sz="1500" kern="1200"/>
            <a:t>Defined favourable condition &amp; set a lower limit of acceptable change</a:t>
          </a:r>
        </a:p>
        <a:p>
          <a:pPr marL="114300" lvl="1" indent="-114300" algn="l" defTabSz="666750">
            <a:lnSpc>
              <a:spcPct val="90000"/>
            </a:lnSpc>
            <a:spcBef>
              <a:spcPct val="0"/>
            </a:spcBef>
            <a:spcAft>
              <a:spcPct val="15000"/>
            </a:spcAft>
            <a:buChar char="•"/>
          </a:pPr>
          <a:r>
            <a:rPr lang="en-US" sz="1500" kern="1200"/>
            <a:t>Trialed and recommended a monitoring method for the site feature. </a:t>
          </a:r>
        </a:p>
        <a:p>
          <a:pPr marL="114300" lvl="1" indent="-114300" algn="l" defTabSz="666750">
            <a:lnSpc>
              <a:spcPct val="90000"/>
            </a:lnSpc>
            <a:spcBef>
              <a:spcPct val="0"/>
            </a:spcBef>
            <a:spcAft>
              <a:spcPct val="15000"/>
            </a:spcAft>
            <a:buChar char="•"/>
          </a:pPr>
          <a:r>
            <a:rPr lang="en-US" sz="1500" kern="1200" dirty="0"/>
            <a:t>Assessed, defined and set a lower limit of acceptable change for habitat suitable for CT at Cors Caron. </a:t>
          </a:r>
        </a:p>
        <a:p>
          <a:pPr marL="114300" lvl="1" indent="-114300" algn="l" defTabSz="666750">
            <a:lnSpc>
              <a:spcPct val="90000"/>
            </a:lnSpc>
            <a:spcBef>
              <a:spcPct val="0"/>
            </a:spcBef>
            <a:spcAft>
              <a:spcPct val="15000"/>
            </a:spcAft>
            <a:buChar char="•"/>
          </a:pPr>
          <a:r>
            <a:rPr lang="en-US" sz="1500" b="1" kern="1200" dirty="0">
              <a:solidFill>
                <a:srgbClr val="002060"/>
              </a:solidFill>
            </a:rPr>
            <a:t>However, no further habitat assessments using this methodology carried out until 2024 resulting in paucity of data.</a:t>
          </a:r>
        </a:p>
      </dsp:txBody>
      <dsp:txXfrm rot="-5400000">
        <a:off x="4045077" y="369304"/>
        <a:ext cx="7086310" cy="1939780"/>
      </dsp:txXfrm>
    </dsp:sp>
    <dsp:sp modelId="{1900E3AC-A622-4433-82EA-AD48795DAFAB}">
      <dsp:nvSpPr>
        <dsp:cNvPr id="0" name=""/>
        <dsp:cNvSpPr/>
      </dsp:nvSpPr>
      <dsp:spPr>
        <a:xfrm>
          <a:off x="0" y="67"/>
          <a:ext cx="4045076" cy="2687068"/>
        </a:xfrm>
        <a:prstGeom prst="roundRect">
          <a:avLst/>
        </a:prstGeom>
        <a:solidFill>
          <a:schemeClr val="accent2">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Boyce Report,2008(unpublished)</a:t>
          </a:r>
        </a:p>
      </dsp:txBody>
      <dsp:txXfrm>
        <a:off x="131172" y="131239"/>
        <a:ext cx="3782732" cy="2424724"/>
      </dsp:txXfrm>
    </dsp:sp>
    <dsp:sp modelId="{32DBF7A6-07A4-4496-A53F-4069A8E985B8}">
      <dsp:nvSpPr>
        <dsp:cNvPr id="0" name=""/>
        <dsp:cNvSpPr/>
      </dsp:nvSpPr>
      <dsp:spPr>
        <a:xfrm rot="5400000">
          <a:off x="6565873" y="569399"/>
          <a:ext cx="2149654" cy="7191247"/>
        </a:xfrm>
        <a:prstGeom prst="round2SameRect">
          <a:avLst/>
        </a:prstGeom>
        <a:solidFill>
          <a:schemeClr val="accent2">
            <a:tint val="40000"/>
            <a:alpha val="90000"/>
            <a:hueOff val="-1195736"/>
            <a:satOff val="-42564"/>
            <a:lumOff val="-2706"/>
            <a:alphaOff val="0"/>
          </a:schemeClr>
        </a:solidFill>
        <a:ln w="15875" cap="flat" cmpd="sng" algn="ctr">
          <a:solidFill>
            <a:schemeClr val="accent2">
              <a:tint val="40000"/>
              <a:alpha val="90000"/>
              <a:hueOff val="-1195736"/>
              <a:satOff val="-42564"/>
              <a:lumOff val="-270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US" sz="1500" b="1" kern="1200" dirty="0"/>
            <a:t>CT monitoring at Cors Caron resumed in 2017 after a 16-year gap. </a:t>
          </a:r>
          <a:endParaRPr lang="en-GB" sz="1500" b="1" kern="1200" dirty="0"/>
        </a:p>
        <a:p>
          <a:pPr marL="114300" lvl="1" indent="-114300" algn="l" defTabSz="666750">
            <a:lnSpc>
              <a:spcPct val="90000"/>
            </a:lnSpc>
            <a:spcBef>
              <a:spcPct val="0"/>
            </a:spcBef>
            <a:spcAft>
              <a:spcPct val="15000"/>
            </a:spcAft>
            <a:buChar char="•"/>
          </a:pPr>
          <a:r>
            <a:rPr lang="en-US" sz="1500" kern="1200" dirty="0"/>
            <a:t>Previously monitoring using the same (Institute of Terrestrial Ecology Butterfly Transect) methodology  </a:t>
          </a:r>
          <a:r>
            <a:rPr lang="en-US" sz="1500" b="1" kern="1200" dirty="0">
              <a:solidFill>
                <a:srgbClr val="002060"/>
              </a:solidFill>
            </a:rPr>
            <a:t>carried out from 1987 to 2001. </a:t>
          </a:r>
          <a:endParaRPr lang="en-GB" sz="1500" b="1" kern="1200" dirty="0">
            <a:solidFill>
              <a:srgbClr val="002060"/>
            </a:solidFill>
          </a:endParaRPr>
        </a:p>
        <a:p>
          <a:pPr marL="114300" lvl="1" indent="-114300" algn="l" defTabSz="666750">
            <a:lnSpc>
              <a:spcPct val="90000"/>
            </a:lnSpc>
            <a:spcBef>
              <a:spcPct val="0"/>
            </a:spcBef>
            <a:spcAft>
              <a:spcPct val="15000"/>
            </a:spcAft>
            <a:buChar char="•"/>
          </a:pPr>
          <a:r>
            <a:rPr lang="en-US" sz="1500" kern="1200" dirty="0"/>
            <a:t>The 2017 monitoring data (despite 16-year gap) implied a continued stable CT population. </a:t>
          </a:r>
        </a:p>
        <a:p>
          <a:pPr marL="114300" lvl="1" indent="-114300" algn="l" defTabSz="666750">
            <a:lnSpc>
              <a:spcPct val="90000"/>
            </a:lnSpc>
            <a:spcBef>
              <a:spcPct val="0"/>
            </a:spcBef>
            <a:spcAft>
              <a:spcPct val="15000"/>
            </a:spcAft>
            <a:buChar char="•"/>
          </a:pPr>
          <a:r>
            <a:rPr lang="en-US" sz="1500" kern="1200" dirty="0"/>
            <a:t>Also confirmed previous anecdotal records of Large Heath being more widely distributed on Cors Caron than previous monitoring had reflected </a:t>
          </a:r>
          <a:r>
            <a:rPr lang="en-US" sz="1500" b="1" kern="1200" dirty="0">
              <a:solidFill>
                <a:srgbClr val="002060"/>
              </a:solidFill>
            </a:rPr>
            <a:t>but no conclusions can be drawn about changes in range due to the geographic limitations of 1987-2001 monitoring.</a:t>
          </a:r>
        </a:p>
      </dsp:txBody>
      <dsp:txXfrm rot="-5400000">
        <a:off x="4045077" y="3195133"/>
        <a:ext cx="7086310" cy="1939780"/>
      </dsp:txXfrm>
    </dsp:sp>
    <dsp:sp modelId="{6775FCE5-E9D0-4005-923A-4DFDCCA0FD48}">
      <dsp:nvSpPr>
        <dsp:cNvPr id="0" name=""/>
        <dsp:cNvSpPr/>
      </dsp:nvSpPr>
      <dsp:spPr>
        <a:xfrm>
          <a:off x="0" y="2821488"/>
          <a:ext cx="4045076" cy="2687068"/>
        </a:xfrm>
        <a:prstGeom prst="roundRect">
          <a:avLst/>
        </a:prstGeom>
        <a:solidFill>
          <a:schemeClr val="accent2">
            <a:hueOff val="-1469031"/>
            <a:satOff val="-32495"/>
            <a:lumOff val="-647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Polkey Report,2017(unpublished)</a:t>
          </a:r>
        </a:p>
      </dsp:txBody>
      <dsp:txXfrm>
        <a:off x="131172" y="2952660"/>
        <a:ext cx="3782732" cy="242472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5D7731-FBE5-483D-818B-B0A75A55663B}">
      <dsp:nvSpPr>
        <dsp:cNvPr id="0" name=""/>
        <dsp:cNvSpPr/>
      </dsp:nvSpPr>
      <dsp:spPr>
        <a:xfrm>
          <a:off x="287370" y="1064753"/>
          <a:ext cx="885691" cy="88569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533592-C317-4E5E-80A6-A685F8713A82}">
      <dsp:nvSpPr>
        <dsp:cNvPr id="0" name=""/>
        <dsp:cNvSpPr/>
      </dsp:nvSpPr>
      <dsp:spPr>
        <a:xfrm>
          <a:off x="476124" y="1253507"/>
          <a:ext cx="508183" cy="5081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152E21-874E-4439-BEAA-50342F0A6C96}">
      <dsp:nvSpPr>
        <dsp:cNvPr id="0" name=""/>
        <dsp:cNvSpPr/>
      </dsp:nvSpPr>
      <dsp:spPr>
        <a:xfrm>
          <a:off x="4239" y="2226316"/>
          <a:ext cx="1451953" cy="1379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dirty="0">
              <a:solidFill>
                <a:schemeClr val="tx1"/>
              </a:solidFill>
            </a:rPr>
            <a:t>1</a:t>
          </a:r>
          <a:r>
            <a:rPr lang="en-GB" sz="1100" kern="1200" dirty="0">
              <a:solidFill>
                <a:schemeClr val="tx1"/>
              </a:solidFill>
            </a:rPr>
            <a:t>)</a:t>
          </a:r>
          <a:r>
            <a:rPr lang="en-GB" sz="1100" b="1" kern="1200" dirty="0">
              <a:solidFill>
                <a:schemeClr val="tx1"/>
              </a:solidFill>
            </a:rPr>
            <a:t>Use current literature to evaluate understanding of the use of CT as a specialist indicator species to evaluate FC of restored /existing peatbog conditions. from annual adult index data and habitat quality% surveys.</a:t>
          </a:r>
          <a:endParaRPr lang="en-US" sz="1100" b="1" kern="1200" dirty="0">
            <a:solidFill>
              <a:schemeClr val="tx1"/>
            </a:solidFill>
          </a:endParaRPr>
        </a:p>
      </dsp:txBody>
      <dsp:txXfrm>
        <a:off x="4239" y="2226316"/>
        <a:ext cx="1451953" cy="1379355"/>
      </dsp:txXfrm>
    </dsp:sp>
    <dsp:sp modelId="{30128D34-D444-4A63-BAF1-1D879767426A}">
      <dsp:nvSpPr>
        <dsp:cNvPr id="0" name=""/>
        <dsp:cNvSpPr/>
      </dsp:nvSpPr>
      <dsp:spPr>
        <a:xfrm>
          <a:off x="1993415" y="1064753"/>
          <a:ext cx="885691" cy="885691"/>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6F497F-4989-4D04-B77E-65304DE5DED9}">
      <dsp:nvSpPr>
        <dsp:cNvPr id="0" name=""/>
        <dsp:cNvSpPr/>
      </dsp:nvSpPr>
      <dsp:spPr>
        <a:xfrm>
          <a:off x="2182169" y="1253507"/>
          <a:ext cx="508183" cy="5081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882EB9-6AC1-4AD2-B10E-1D538D57BE81}">
      <dsp:nvSpPr>
        <dsp:cNvPr id="0" name=""/>
        <dsp:cNvSpPr/>
      </dsp:nvSpPr>
      <dsp:spPr>
        <a:xfrm>
          <a:off x="1710284" y="2226316"/>
          <a:ext cx="1451953" cy="1379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dirty="0"/>
            <a:t>2) Repeat existing transect methodologies as described in (Boyce, 2008 /Polkey, 2018) to collate 2024 adult CT numbers and correlate with existing survey data collated previously at CCNNR</a:t>
          </a:r>
          <a:endParaRPr lang="en-US" sz="1100" b="1" kern="1200" dirty="0"/>
        </a:p>
      </dsp:txBody>
      <dsp:txXfrm>
        <a:off x="1710284" y="2226316"/>
        <a:ext cx="1451953" cy="1379355"/>
      </dsp:txXfrm>
    </dsp:sp>
    <dsp:sp modelId="{AC0C2D5B-8F5A-45F2-AE56-6C415389CC23}">
      <dsp:nvSpPr>
        <dsp:cNvPr id="0" name=""/>
        <dsp:cNvSpPr/>
      </dsp:nvSpPr>
      <dsp:spPr>
        <a:xfrm>
          <a:off x="3699460" y="1064753"/>
          <a:ext cx="885691" cy="885691"/>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5C4A0F-936D-4D8E-BEE5-295DE1478D08}">
      <dsp:nvSpPr>
        <dsp:cNvPr id="0" name=""/>
        <dsp:cNvSpPr/>
      </dsp:nvSpPr>
      <dsp:spPr>
        <a:xfrm>
          <a:off x="3888214" y="1253507"/>
          <a:ext cx="508183" cy="508183"/>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3C795D-3232-4A16-B932-2FFC2346E92E}">
      <dsp:nvSpPr>
        <dsp:cNvPr id="0" name=""/>
        <dsp:cNvSpPr/>
      </dsp:nvSpPr>
      <dsp:spPr>
        <a:xfrm>
          <a:off x="3416329" y="2226316"/>
          <a:ext cx="1451953" cy="1379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dirty="0"/>
            <a:t>3) Utilising Polkey’s transects from the 2017 data to count adult numbers for CT for the 2024 flight seasons &amp; obtain AES. </a:t>
          </a:r>
          <a:endParaRPr lang="en-US" sz="1100" b="1" kern="1200" dirty="0"/>
        </a:p>
      </dsp:txBody>
      <dsp:txXfrm>
        <a:off x="3416329" y="2226316"/>
        <a:ext cx="1451953" cy="1379355"/>
      </dsp:txXfrm>
    </dsp:sp>
    <dsp:sp modelId="{F0D62FA9-6918-4642-82F8-C8B764E8D4EB}">
      <dsp:nvSpPr>
        <dsp:cNvPr id="0" name=""/>
        <dsp:cNvSpPr/>
      </dsp:nvSpPr>
      <dsp:spPr>
        <a:xfrm>
          <a:off x="5405505" y="1064753"/>
          <a:ext cx="885691" cy="885691"/>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802B72-8DC6-468B-8B5B-6A933CD79373}">
      <dsp:nvSpPr>
        <dsp:cNvPr id="0" name=""/>
        <dsp:cNvSpPr/>
      </dsp:nvSpPr>
      <dsp:spPr>
        <a:xfrm>
          <a:off x="5594259" y="1253507"/>
          <a:ext cx="508183" cy="5081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EBB3071-9E7C-4068-8307-941D78E6B050}">
      <dsp:nvSpPr>
        <dsp:cNvPr id="0" name=""/>
        <dsp:cNvSpPr/>
      </dsp:nvSpPr>
      <dsp:spPr>
        <a:xfrm>
          <a:off x="5122374" y="2226316"/>
          <a:ext cx="1451953" cy="1379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dirty="0"/>
            <a:t>4) Using Boyce  transect methodologies to score Habitat quality habitat % figures for CT larval food and shelter source Eriophorum vaginatum (Hares- tail Cotton grass) and Molina caerulea Purple Moor Grass (PMG)</a:t>
          </a:r>
          <a:endParaRPr lang="en-US" sz="1100" b="1" kern="1200" dirty="0"/>
        </a:p>
      </dsp:txBody>
      <dsp:txXfrm>
        <a:off x="5122374" y="2226316"/>
        <a:ext cx="1451953" cy="1379355"/>
      </dsp:txXfrm>
    </dsp:sp>
    <dsp:sp modelId="{5562BCD1-9143-4048-9601-FBC68401BA22}">
      <dsp:nvSpPr>
        <dsp:cNvPr id="0" name=""/>
        <dsp:cNvSpPr/>
      </dsp:nvSpPr>
      <dsp:spPr>
        <a:xfrm>
          <a:off x="7111550" y="1064753"/>
          <a:ext cx="885691" cy="885691"/>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F0F670-8376-46A7-8A18-08341D3FF306}">
      <dsp:nvSpPr>
        <dsp:cNvPr id="0" name=""/>
        <dsp:cNvSpPr/>
      </dsp:nvSpPr>
      <dsp:spPr>
        <a:xfrm>
          <a:off x="7300304" y="1253507"/>
          <a:ext cx="508183" cy="50818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24E6169-AEDF-46D2-861D-9B646296F3D7}">
      <dsp:nvSpPr>
        <dsp:cNvPr id="0" name=""/>
        <dsp:cNvSpPr/>
      </dsp:nvSpPr>
      <dsp:spPr>
        <a:xfrm>
          <a:off x="6828419" y="2226316"/>
          <a:ext cx="1451953" cy="1379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5</a:t>
          </a:r>
          <a:r>
            <a:rPr lang="en-GB" sz="1100" b="1" kern="1200" dirty="0"/>
            <a:t>) Evaluate premise of using quality habitat % data to establish new baseline for future monitoring( via correlation with adult count data)</a:t>
          </a:r>
          <a:endParaRPr lang="en-US" sz="1100" b="1" kern="1200" dirty="0"/>
        </a:p>
      </dsp:txBody>
      <dsp:txXfrm>
        <a:off x="6828419" y="2226316"/>
        <a:ext cx="1451953" cy="1379355"/>
      </dsp:txXfrm>
    </dsp:sp>
    <dsp:sp modelId="{A898EDEE-24F4-4940-AC2F-C243A22A0E55}">
      <dsp:nvSpPr>
        <dsp:cNvPr id="0" name=""/>
        <dsp:cNvSpPr/>
      </dsp:nvSpPr>
      <dsp:spPr>
        <a:xfrm>
          <a:off x="8817595" y="1064753"/>
          <a:ext cx="885691" cy="88569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4FA0DE-911A-4D31-B79F-897D362F9178}">
      <dsp:nvSpPr>
        <dsp:cNvPr id="0" name=""/>
        <dsp:cNvSpPr/>
      </dsp:nvSpPr>
      <dsp:spPr>
        <a:xfrm>
          <a:off x="9006349" y="1253507"/>
          <a:ext cx="508183" cy="50818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9B9807-90A7-44A2-BE9C-13DB4706C728}">
      <dsp:nvSpPr>
        <dsp:cNvPr id="0" name=""/>
        <dsp:cNvSpPr/>
      </dsp:nvSpPr>
      <dsp:spPr>
        <a:xfrm>
          <a:off x="8534464" y="2226316"/>
          <a:ext cx="1451953" cy="1379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dirty="0"/>
            <a:t>6) Assess suitability of  both methods to be utilised in conjunction with Citizen Science approaches with a view to facilitating ability to gather larger data sets in the future.</a:t>
          </a:r>
          <a:endParaRPr lang="en-US" sz="1100" b="1" kern="1200" dirty="0"/>
        </a:p>
      </dsp:txBody>
      <dsp:txXfrm>
        <a:off x="8534464" y="2226316"/>
        <a:ext cx="1451953" cy="1379355"/>
      </dsp:txXfrm>
    </dsp:sp>
    <dsp:sp modelId="{60A45730-AF73-46DE-8F36-C2F31CAD6C40}">
      <dsp:nvSpPr>
        <dsp:cNvPr id="0" name=""/>
        <dsp:cNvSpPr/>
      </dsp:nvSpPr>
      <dsp:spPr>
        <a:xfrm>
          <a:off x="10523640" y="1064753"/>
          <a:ext cx="885691" cy="885691"/>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1DD7E2-260C-4CDE-A1F6-8D606A181A9B}">
      <dsp:nvSpPr>
        <dsp:cNvPr id="0" name=""/>
        <dsp:cNvSpPr/>
      </dsp:nvSpPr>
      <dsp:spPr>
        <a:xfrm>
          <a:off x="10712393" y="1253507"/>
          <a:ext cx="508183" cy="50818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45F4691-78F3-4B66-868F-8C1916256057}">
      <dsp:nvSpPr>
        <dsp:cNvPr id="0" name=""/>
        <dsp:cNvSpPr/>
      </dsp:nvSpPr>
      <dsp:spPr>
        <a:xfrm>
          <a:off x="10240509" y="2226316"/>
          <a:ext cx="1451953" cy="1379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dirty="0"/>
            <a:t>7 )utilise data  from 2024 baselines   &amp; method assessments  to evaluate  success of present and past ecological restoration measures to date  &amp; potentially  form  basis of new methodology</a:t>
          </a:r>
          <a:endParaRPr lang="en-US" sz="1100" b="1" kern="1200" dirty="0"/>
        </a:p>
      </dsp:txBody>
      <dsp:txXfrm>
        <a:off x="10240509" y="2226316"/>
        <a:ext cx="1451953" cy="137935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E1EACC-1FDB-40D6-9E09-6BFE07251520}">
      <dsp:nvSpPr>
        <dsp:cNvPr id="0" name=""/>
        <dsp:cNvSpPr/>
      </dsp:nvSpPr>
      <dsp:spPr>
        <a:xfrm>
          <a:off x="1049501" y="0"/>
          <a:ext cx="5815618" cy="5815618"/>
        </a:xfrm>
        <a:prstGeom prst="quadArrow">
          <a:avLst>
            <a:gd name="adj1" fmla="val 2000"/>
            <a:gd name="adj2" fmla="val 4000"/>
            <a:gd name="adj3" fmla="val 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9E60F1-0231-40DF-9653-2E34EA013E13}">
      <dsp:nvSpPr>
        <dsp:cNvPr id="0" name=""/>
        <dsp:cNvSpPr/>
      </dsp:nvSpPr>
      <dsp:spPr>
        <a:xfrm>
          <a:off x="889699" y="261028"/>
          <a:ext cx="2844372" cy="238626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100000"/>
            </a:lnSpc>
            <a:spcBef>
              <a:spcPct val="0"/>
            </a:spcBef>
            <a:spcAft>
              <a:spcPct val="35000"/>
            </a:spcAft>
            <a:buNone/>
          </a:pPr>
          <a:r>
            <a:rPr lang="en-US" sz="1600" kern="1200" dirty="0"/>
            <a:t>Primary strategy: Conduct thorough Literature Review:</a:t>
          </a:r>
        </a:p>
        <a:p>
          <a:pPr marL="114300" lvl="1" indent="-114300" algn="l" defTabSz="533400">
            <a:lnSpc>
              <a:spcPct val="100000"/>
            </a:lnSpc>
            <a:spcBef>
              <a:spcPct val="0"/>
            </a:spcBef>
            <a:spcAft>
              <a:spcPct val="15000"/>
            </a:spcAft>
            <a:buChar char="•"/>
          </a:pPr>
          <a:r>
            <a:rPr lang="en-US" sz="1200" kern="1200" dirty="0"/>
            <a:t>To research role of Coenonympha Tullia as a specialist indicator species to  monitor works , butterfly count and habitat assessment methodologies.</a:t>
          </a:r>
        </a:p>
      </dsp:txBody>
      <dsp:txXfrm>
        <a:off x="1006187" y="377516"/>
        <a:ext cx="2611396" cy="2153288"/>
      </dsp:txXfrm>
    </dsp:sp>
    <dsp:sp modelId="{5196B3BC-24C6-42B3-9B39-2B719CD2A6CC}">
      <dsp:nvSpPr>
        <dsp:cNvPr id="0" name=""/>
        <dsp:cNvSpPr/>
      </dsp:nvSpPr>
      <dsp:spPr>
        <a:xfrm>
          <a:off x="4291254" y="310600"/>
          <a:ext cx="2642593" cy="232624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100000"/>
            </a:lnSpc>
            <a:spcBef>
              <a:spcPct val="0"/>
            </a:spcBef>
            <a:spcAft>
              <a:spcPct val="35000"/>
            </a:spcAft>
            <a:buNone/>
          </a:pPr>
          <a:r>
            <a:rPr lang="en-US" sz="1600" kern="1200"/>
            <a:t>Using Boyce(2008)/Polkey(2017) Methodologies:</a:t>
          </a:r>
        </a:p>
        <a:p>
          <a:pPr marL="114300" lvl="1" indent="-114300" algn="l" defTabSz="533400">
            <a:lnSpc>
              <a:spcPct val="100000"/>
            </a:lnSpc>
            <a:spcBef>
              <a:spcPct val="0"/>
            </a:spcBef>
            <a:spcAft>
              <a:spcPct val="15000"/>
            </a:spcAft>
            <a:buChar char="•"/>
          </a:pPr>
          <a:r>
            <a:rPr lang="en-US" sz="1200" kern="1200"/>
            <a:t>Conduct adult count data collection habitat quadrat surveys using rapid assessment techniques and rules.</a:t>
          </a:r>
        </a:p>
      </dsp:txBody>
      <dsp:txXfrm>
        <a:off x="4404812" y="424158"/>
        <a:ext cx="2415477" cy="2099131"/>
      </dsp:txXfrm>
    </dsp:sp>
    <dsp:sp modelId="{963DEC8E-C6FD-48E8-BF9E-871BB8088661}">
      <dsp:nvSpPr>
        <dsp:cNvPr id="0" name=""/>
        <dsp:cNvSpPr/>
      </dsp:nvSpPr>
      <dsp:spPr>
        <a:xfrm>
          <a:off x="913706" y="3239252"/>
          <a:ext cx="2708333" cy="232624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100000"/>
            </a:lnSpc>
            <a:spcBef>
              <a:spcPct val="0"/>
            </a:spcBef>
            <a:spcAft>
              <a:spcPct val="35000"/>
            </a:spcAft>
            <a:buNone/>
          </a:pPr>
          <a:r>
            <a:rPr lang="en-US" sz="1600" kern="1200" dirty="0"/>
            <a:t>Assess transect conditions and suitability for use of Citizen Scientists approaches </a:t>
          </a:r>
        </a:p>
        <a:p>
          <a:pPr marL="114300" lvl="1" indent="-114300" algn="l" defTabSz="533400">
            <a:lnSpc>
              <a:spcPct val="100000"/>
            </a:lnSpc>
            <a:spcBef>
              <a:spcPct val="0"/>
            </a:spcBef>
            <a:spcAft>
              <a:spcPct val="15000"/>
            </a:spcAft>
            <a:buChar char="•"/>
          </a:pPr>
          <a:r>
            <a:rPr lang="en-US" sz="1200" kern="1200"/>
            <a:t>considering UKBMS protocols/analytical methodologies.(UKBMS.2025)</a:t>
          </a:r>
        </a:p>
      </dsp:txBody>
      <dsp:txXfrm>
        <a:off x="1027264" y="3352810"/>
        <a:ext cx="2481217" cy="2099131"/>
      </dsp:txXfrm>
    </dsp:sp>
    <dsp:sp modelId="{B7EF1037-2222-44EE-8ABF-7DB17E96F47E}">
      <dsp:nvSpPr>
        <dsp:cNvPr id="0" name=""/>
        <dsp:cNvSpPr/>
      </dsp:nvSpPr>
      <dsp:spPr>
        <a:xfrm>
          <a:off x="4130336" y="3202777"/>
          <a:ext cx="2882592" cy="232624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US" sz="1600" kern="1200" dirty="0"/>
            <a:t>Carry out Data Analysis from results and formation of conclusion and future recommendations from findings.</a:t>
          </a:r>
        </a:p>
      </dsp:txBody>
      <dsp:txXfrm>
        <a:off x="4243894" y="3316335"/>
        <a:ext cx="2655476" cy="209913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26D14A-F09A-45A1-9EAA-A70D9C3DFD32}">
      <dsp:nvSpPr>
        <dsp:cNvPr id="0" name=""/>
        <dsp:cNvSpPr/>
      </dsp:nvSpPr>
      <dsp:spPr>
        <a:xfrm>
          <a:off x="0" y="32747"/>
          <a:ext cx="2456734" cy="901183"/>
        </a:xfrm>
        <a:prstGeom prst="rect">
          <a:avLst/>
        </a:prstGeom>
        <a:solidFill>
          <a:schemeClr val="bg2"/>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Large Heath(CT) Population 2017</a:t>
          </a:r>
        </a:p>
      </dsp:txBody>
      <dsp:txXfrm>
        <a:off x="0" y="32747"/>
        <a:ext cx="2456734" cy="901183"/>
      </dsp:txXfrm>
    </dsp:sp>
    <dsp:sp modelId="{AF146B63-3A4D-4A65-B85D-00F24DBB3E49}">
      <dsp:nvSpPr>
        <dsp:cNvPr id="0" name=""/>
        <dsp:cNvSpPr/>
      </dsp:nvSpPr>
      <dsp:spPr>
        <a:xfrm>
          <a:off x="2551" y="842528"/>
          <a:ext cx="2488109" cy="4573170"/>
        </a:xfrm>
        <a:prstGeom prst="rect">
          <a:avLst/>
        </a:prstGeom>
        <a:solidFill>
          <a:schemeClr val="tx2">
            <a:lumMod val="40000"/>
            <a:lumOff val="60000"/>
            <a:alpha val="9000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GB" sz="1700" kern="1200" dirty="0"/>
            <a:t>Average Index</a:t>
          </a:r>
        </a:p>
        <a:p>
          <a:pPr marL="171450" lvl="1" indent="-171450" algn="l" defTabSz="755650">
            <a:lnSpc>
              <a:spcPct val="90000"/>
            </a:lnSpc>
            <a:spcBef>
              <a:spcPct val="0"/>
            </a:spcBef>
            <a:spcAft>
              <a:spcPct val="15000"/>
            </a:spcAft>
            <a:buChar char="•"/>
          </a:pPr>
          <a:r>
            <a:rPr lang="en-GB" sz="1700" kern="1200" dirty="0"/>
            <a:t>139</a:t>
          </a:r>
        </a:p>
        <a:p>
          <a:pPr marL="171450" lvl="1" indent="-171450" algn="l" defTabSz="755650">
            <a:lnSpc>
              <a:spcPct val="90000"/>
            </a:lnSpc>
            <a:spcBef>
              <a:spcPct val="0"/>
            </a:spcBef>
            <a:spcAft>
              <a:spcPct val="15000"/>
            </a:spcAft>
            <a:buChar char="•"/>
          </a:pPr>
          <a:r>
            <a:rPr lang="en-GB" sz="1700" kern="1200" dirty="0"/>
            <a:t>West Bog:</a:t>
          </a:r>
        </a:p>
        <a:p>
          <a:pPr marL="171450" lvl="1" indent="-171450" algn="l" defTabSz="755650">
            <a:lnSpc>
              <a:spcPct val="90000"/>
            </a:lnSpc>
            <a:spcBef>
              <a:spcPct val="0"/>
            </a:spcBef>
            <a:spcAft>
              <a:spcPct val="15000"/>
            </a:spcAft>
            <a:buChar char="•"/>
          </a:pPr>
          <a:r>
            <a:rPr lang="en-GB" sz="1700" kern="1200" dirty="0"/>
            <a:t>Stations 2-3</a:t>
          </a:r>
        </a:p>
        <a:p>
          <a:pPr marL="171450" lvl="1" indent="-171450" algn="l" defTabSz="755650">
            <a:lnSpc>
              <a:spcPct val="90000"/>
            </a:lnSpc>
            <a:spcBef>
              <a:spcPct val="0"/>
            </a:spcBef>
            <a:spcAft>
              <a:spcPct val="15000"/>
            </a:spcAft>
            <a:buChar char="•"/>
          </a:pPr>
          <a:r>
            <a:rPr lang="en-GB" sz="1700" kern="1200" dirty="0"/>
            <a:t>47</a:t>
          </a:r>
        </a:p>
        <a:p>
          <a:pPr marL="171450" lvl="1" indent="-171450" algn="l" defTabSz="755650">
            <a:lnSpc>
              <a:spcPct val="90000"/>
            </a:lnSpc>
            <a:spcBef>
              <a:spcPct val="0"/>
            </a:spcBef>
            <a:spcAft>
              <a:spcPct val="15000"/>
            </a:spcAft>
            <a:buChar char="•"/>
          </a:pPr>
          <a:r>
            <a:rPr lang="en-GB" sz="1700" kern="1200" dirty="0"/>
            <a:t>Southeast Bog:</a:t>
          </a:r>
        </a:p>
        <a:p>
          <a:pPr marL="171450" lvl="1" indent="-171450" algn="l" defTabSz="755650">
            <a:lnSpc>
              <a:spcPct val="90000"/>
            </a:lnSpc>
            <a:spcBef>
              <a:spcPct val="0"/>
            </a:spcBef>
            <a:spcAft>
              <a:spcPct val="15000"/>
            </a:spcAft>
            <a:buChar char="•"/>
          </a:pPr>
          <a:r>
            <a:rPr lang="en-GB" sz="1700" kern="1200" dirty="0"/>
            <a:t>Station 1</a:t>
          </a:r>
        </a:p>
        <a:p>
          <a:pPr marL="171450" lvl="1" indent="-171450" algn="l" defTabSz="755650">
            <a:lnSpc>
              <a:spcPct val="90000"/>
            </a:lnSpc>
            <a:spcBef>
              <a:spcPct val="0"/>
            </a:spcBef>
            <a:spcAft>
              <a:spcPct val="15000"/>
            </a:spcAft>
            <a:buChar char="•"/>
          </a:pPr>
          <a:r>
            <a:rPr lang="en-GB" sz="1700" kern="1200" dirty="0"/>
            <a:t>7</a:t>
          </a:r>
        </a:p>
        <a:p>
          <a:pPr marL="171450" lvl="1" indent="-171450" algn="l" defTabSz="755650">
            <a:lnSpc>
              <a:spcPct val="90000"/>
            </a:lnSpc>
            <a:spcBef>
              <a:spcPct val="0"/>
            </a:spcBef>
            <a:spcAft>
              <a:spcPct val="15000"/>
            </a:spcAft>
            <a:buChar char="•"/>
          </a:pPr>
          <a:r>
            <a:rPr lang="en-GB" sz="1700" kern="1200" dirty="0"/>
            <a:t>Northeast Bog:</a:t>
          </a:r>
        </a:p>
        <a:p>
          <a:pPr marL="171450" lvl="1" indent="-171450" algn="l" defTabSz="755650">
            <a:lnSpc>
              <a:spcPct val="90000"/>
            </a:lnSpc>
            <a:spcBef>
              <a:spcPct val="0"/>
            </a:spcBef>
            <a:spcAft>
              <a:spcPct val="15000"/>
            </a:spcAft>
            <a:buChar char="•"/>
          </a:pPr>
          <a:r>
            <a:rPr lang="en-GB" sz="1700" kern="1200" dirty="0"/>
            <a:t>Station4</a:t>
          </a:r>
        </a:p>
        <a:p>
          <a:pPr marL="171450" lvl="1" indent="-171450" algn="l" defTabSz="755650">
            <a:lnSpc>
              <a:spcPct val="90000"/>
            </a:lnSpc>
            <a:spcBef>
              <a:spcPct val="0"/>
            </a:spcBef>
            <a:spcAft>
              <a:spcPct val="15000"/>
            </a:spcAft>
            <a:buChar char="•"/>
          </a:pPr>
          <a:r>
            <a:rPr lang="en-GB" sz="1700" kern="1200" dirty="0"/>
            <a:t>12</a:t>
          </a:r>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GB" sz="1700" kern="1200" dirty="0"/>
            <a:t>W</a:t>
          </a:r>
          <a:r>
            <a:rPr lang="en-US" sz="1700" kern="1200" dirty="0"/>
            <a:t>ell exceed the lower limit of acceptable change for the Large Heath SSSI feature.</a:t>
          </a:r>
          <a:endParaRPr lang="en-GB" sz="1700" kern="1200" dirty="0"/>
        </a:p>
        <a:p>
          <a:pPr marL="171450" lvl="1" indent="-171450" algn="l" defTabSz="755650">
            <a:lnSpc>
              <a:spcPct val="90000"/>
            </a:lnSpc>
            <a:spcBef>
              <a:spcPct val="0"/>
            </a:spcBef>
            <a:spcAft>
              <a:spcPct val="15000"/>
            </a:spcAft>
            <a:buChar char="•"/>
          </a:pPr>
          <a:endParaRPr lang="en-GB" sz="1700" kern="1200" dirty="0"/>
        </a:p>
      </dsp:txBody>
      <dsp:txXfrm>
        <a:off x="2551" y="842528"/>
        <a:ext cx="2488109" cy="4573170"/>
      </dsp:txXfrm>
    </dsp:sp>
    <dsp:sp modelId="{EDAFC056-6EDB-4323-8346-1DA2D1D9FE95}">
      <dsp:nvSpPr>
        <dsp:cNvPr id="0" name=""/>
        <dsp:cNvSpPr/>
      </dsp:nvSpPr>
      <dsp:spPr>
        <a:xfrm>
          <a:off x="2806178" y="0"/>
          <a:ext cx="2488109" cy="777935"/>
        </a:xfrm>
        <a:prstGeom prst="rect">
          <a:avLst/>
        </a:prstGeom>
        <a:solidFill>
          <a:schemeClr val="bg2"/>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Large Heath(CT)Population – Ad hoc 2018</a:t>
          </a:r>
        </a:p>
      </dsp:txBody>
      <dsp:txXfrm>
        <a:off x="2806178" y="0"/>
        <a:ext cx="2488109" cy="777935"/>
      </dsp:txXfrm>
    </dsp:sp>
    <dsp:sp modelId="{E1E6DC29-2BA7-4706-B471-53E4D684F544}">
      <dsp:nvSpPr>
        <dsp:cNvPr id="0" name=""/>
        <dsp:cNvSpPr/>
      </dsp:nvSpPr>
      <dsp:spPr>
        <a:xfrm>
          <a:off x="2838996" y="811716"/>
          <a:ext cx="2488109" cy="4573170"/>
        </a:xfrm>
        <a:prstGeom prst="rect">
          <a:avLst/>
        </a:prstGeom>
        <a:solidFill>
          <a:schemeClr val="tx2">
            <a:lumMod val="40000"/>
            <a:lumOff val="60000"/>
            <a:alpha val="9000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GB" sz="1700" kern="1200" dirty="0"/>
            <a:t>Timed surveys/full sun/no wind/above 20 degrees</a:t>
          </a:r>
        </a:p>
        <a:p>
          <a:pPr marL="171450" lvl="1" indent="-171450" algn="l" defTabSz="755650">
            <a:lnSpc>
              <a:spcPct val="90000"/>
            </a:lnSpc>
            <a:spcBef>
              <a:spcPct val="0"/>
            </a:spcBef>
            <a:spcAft>
              <a:spcPct val="15000"/>
            </a:spcAft>
            <a:buChar char="•"/>
          </a:pPr>
          <a:r>
            <a:rPr lang="en-GB" sz="1700" kern="1200" dirty="0"/>
            <a:t>West Bog:</a:t>
          </a:r>
        </a:p>
        <a:p>
          <a:pPr marL="171450" lvl="1" indent="-171450" algn="l" defTabSz="755650">
            <a:lnSpc>
              <a:spcPct val="90000"/>
            </a:lnSpc>
            <a:spcBef>
              <a:spcPct val="0"/>
            </a:spcBef>
            <a:spcAft>
              <a:spcPct val="15000"/>
            </a:spcAft>
            <a:buChar char="•"/>
          </a:pPr>
          <a:r>
            <a:rPr lang="en-GB" sz="1700" kern="1200" dirty="0"/>
            <a:t>49 in 45 mins</a:t>
          </a:r>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GB" sz="1700" kern="1200" dirty="0"/>
            <a:t>Southeast Bog</a:t>
          </a:r>
        </a:p>
        <a:p>
          <a:pPr marL="171450" lvl="1" indent="-171450" algn="l" defTabSz="755650">
            <a:lnSpc>
              <a:spcPct val="90000"/>
            </a:lnSpc>
            <a:spcBef>
              <a:spcPct val="0"/>
            </a:spcBef>
            <a:spcAft>
              <a:spcPct val="15000"/>
            </a:spcAft>
            <a:buChar char="•"/>
          </a:pPr>
          <a:r>
            <a:rPr lang="en-GB" sz="1700" kern="1200" dirty="0"/>
            <a:t>15 in 30 mins</a:t>
          </a:r>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GB" sz="1700" kern="1200" dirty="0"/>
            <a:t>W</a:t>
          </a:r>
          <a:r>
            <a:rPr lang="en-US" sz="1700" kern="1200" dirty="0"/>
            <a:t>ell exceed the lower limit of acceptable change for the Large Heath SSSI feature.</a:t>
          </a:r>
          <a:endParaRPr lang="en-GB" sz="1700" kern="1200" dirty="0"/>
        </a:p>
        <a:p>
          <a:pPr marL="171450" lvl="1" indent="-171450" algn="l" defTabSz="755650">
            <a:lnSpc>
              <a:spcPct val="90000"/>
            </a:lnSpc>
            <a:spcBef>
              <a:spcPct val="0"/>
            </a:spcBef>
            <a:spcAft>
              <a:spcPct val="15000"/>
            </a:spcAft>
            <a:buChar char="•"/>
          </a:pPr>
          <a:endParaRPr lang="en-GB" sz="1700" kern="1200" dirty="0"/>
        </a:p>
      </dsp:txBody>
      <dsp:txXfrm>
        <a:off x="2838996" y="811716"/>
        <a:ext cx="2488109" cy="4573170"/>
      </dsp:txXfrm>
    </dsp:sp>
    <dsp:sp modelId="{8901B191-A01B-4C93-ADC6-A405095B26FF}">
      <dsp:nvSpPr>
        <dsp:cNvPr id="0" name=""/>
        <dsp:cNvSpPr/>
      </dsp:nvSpPr>
      <dsp:spPr>
        <a:xfrm>
          <a:off x="5675440" y="33780"/>
          <a:ext cx="2488109" cy="777935"/>
        </a:xfrm>
        <a:prstGeom prst="rect">
          <a:avLst/>
        </a:prstGeom>
        <a:solidFill>
          <a:schemeClr val="bg2"/>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1987-2001</a:t>
          </a:r>
        </a:p>
      </dsp:txBody>
      <dsp:txXfrm>
        <a:off x="5675440" y="33780"/>
        <a:ext cx="2488109" cy="777935"/>
      </dsp:txXfrm>
    </dsp:sp>
    <dsp:sp modelId="{BEC3B598-EF73-4601-9161-74ADA19F49C8}">
      <dsp:nvSpPr>
        <dsp:cNvPr id="0" name=""/>
        <dsp:cNvSpPr/>
      </dsp:nvSpPr>
      <dsp:spPr>
        <a:xfrm>
          <a:off x="5675440" y="811716"/>
          <a:ext cx="2488109" cy="4573170"/>
        </a:xfrm>
        <a:prstGeom prst="rect">
          <a:avLst/>
        </a:prstGeom>
        <a:solidFill>
          <a:schemeClr val="tx2">
            <a:lumMod val="40000"/>
            <a:lumOff val="60000"/>
            <a:alpha val="9000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GB" sz="1700" kern="1200" dirty="0"/>
            <a:t>Average Index Amended:</a:t>
          </a:r>
        </a:p>
        <a:p>
          <a:pPr marL="171450" lvl="1" indent="-171450" algn="l" defTabSz="755650">
            <a:lnSpc>
              <a:spcPct val="90000"/>
            </a:lnSpc>
            <a:spcBef>
              <a:spcPct val="0"/>
            </a:spcBef>
            <a:spcAft>
              <a:spcPct val="15000"/>
            </a:spcAft>
            <a:buChar char="•"/>
          </a:pPr>
          <a:r>
            <a:rPr lang="en-GB" sz="1700" kern="1200" dirty="0"/>
            <a:t>96</a:t>
          </a:r>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US" sz="1700" kern="1200" dirty="0"/>
            <a:t>Well exceed the lower limit of acceptable change for the Large Heath SSSI feature.</a:t>
          </a:r>
          <a:endParaRPr lang="en-GB" sz="1700" kern="1200" dirty="0"/>
        </a:p>
      </dsp:txBody>
      <dsp:txXfrm>
        <a:off x="5675440" y="811716"/>
        <a:ext cx="2488109" cy="457317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FB03B6-0923-4A48-8FCC-D17655FD116A}">
      <dsp:nvSpPr>
        <dsp:cNvPr id="0" name=""/>
        <dsp:cNvSpPr/>
      </dsp:nvSpPr>
      <dsp:spPr>
        <a:xfrm>
          <a:off x="362221" y="1545"/>
          <a:ext cx="2978192" cy="1786915"/>
        </a:xfrm>
        <a:prstGeom prst="rect">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Comparison with the annual estimated summary from 2017 demonstrates a net adult CT abundance increase of x 71% (with overall  annual summary count of </a:t>
          </a:r>
          <a:r>
            <a:rPr lang="en-US" sz="1400" b="1" kern="1200" dirty="0">
              <a:solidFill>
                <a:srgbClr val="002060"/>
              </a:solidFill>
            </a:rPr>
            <a:t>147 butterflies for the flight season.</a:t>
          </a:r>
        </a:p>
      </dsp:txBody>
      <dsp:txXfrm>
        <a:off x="362221" y="1545"/>
        <a:ext cx="2978192" cy="1786915"/>
      </dsp:txXfrm>
    </dsp:sp>
    <dsp:sp modelId="{ABADFC2F-B356-4249-8DC9-937EB31A150B}">
      <dsp:nvSpPr>
        <dsp:cNvPr id="0" name=""/>
        <dsp:cNvSpPr/>
      </dsp:nvSpPr>
      <dsp:spPr>
        <a:xfrm>
          <a:off x="3638233" y="1545"/>
          <a:ext cx="2978192" cy="1786915"/>
        </a:xfrm>
        <a:prstGeom prst="rect">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Polkey 2017 transect data (1-7) also </a:t>
          </a:r>
          <a:r>
            <a:rPr lang="en-US" sz="1400" b="1" kern="1200" dirty="0">
              <a:solidFill>
                <a:srgbClr val="002060"/>
              </a:solidFill>
            </a:rPr>
            <a:t>missing</a:t>
          </a:r>
          <a:r>
            <a:rPr lang="en-US" sz="1400" kern="1200" dirty="0"/>
            <a:t> from original research report &amp; no  original copies lodged at NRW archives.</a:t>
          </a:r>
        </a:p>
      </dsp:txBody>
      <dsp:txXfrm>
        <a:off x="3638233" y="1545"/>
        <a:ext cx="2978192" cy="1786915"/>
      </dsp:txXfrm>
    </dsp:sp>
    <dsp:sp modelId="{03686B62-3F9B-4277-BA02-2A5002D7477E}">
      <dsp:nvSpPr>
        <dsp:cNvPr id="0" name=""/>
        <dsp:cNvSpPr/>
      </dsp:nvSpPr>
      <dsp:spPr>
        <a:xfrm>
          <a:off x="394058" y="2048182"/>
          <a:ext cx="2978192" cy="1786915"/>
        </a:xfrm>
        <a:prstGeom prst="rect">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Does not Including ad hoc counts totaling </a:t>
          </a:r>
          <a:r>
            <a:rPr lang="en-US" sz="1400" b="1" kern="1200" dirty="0">
              <a:solidFill>
                <a:srgbClr val="002060"/>
              </a:solidFill>
            </a:rPr>
            <a:t>21 CT adults </a:t>
          </a:r>
          <a:r>
            <a:rPr lang="en-US" sz="1400" kern="1200" dirty="0"/>
            <a:t>logged during habitat surveys carried out concurrently as the adult counts during the study, totaling </a:t>
          </a:r>
          <a:r>
            <a:rPr lang="en-US" sz="1400" b="1" kern="1200" dirty="0">
              <a:solidFill>
                <a:srgbClr val="002060"/>
              </a:solidFill>
            </a:rPr>
            <a:t>168 butterflies for the 2024 flight period. </a:t>
          </a:r>
        </a:p>
      </dsp:txBody>
      <dsp:txXfrm>
        <a:off x="394058" y="2048182"/>
        <a:ext cx="2978192" cy="1786915"/>
      </dsp:txXfrm>
    </dsp:sp>
    <dsp:sp modelId="{DB66E2E2-E1C9-4138-B29A-7999E454F8CA}">
      <dsp:nvSpPr>
        <dsp:cNvPr id="0" name=""/>
        <dsp:cNvSpPr/>
      </dsp:nvSpPr>
      <dsp:spPr>
        <a:xfrm>
          <a:off x="3638233" y="2086279"/>
          <a:ext cx="2978192" cy="1786915"/>
        </a:xfrm>
        <a:prstGeom prst="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Additional numbers cannot be officially counted as the transects utilised for reassessment of the habitat quadrats (Boyce ,2008) presently </a:t>
          </a:r>
          <a:r>
            <a:rPr lang="en-GB" sz="1400" b="1" kern="1200" dirty="0">
              <a:solidFill>
                <a:srgbClr val="002060"/>
              </a:solidFill>
            </a:rPr>
            <a:t>not used for the purpose of logging data to contribute regional and national analysis (UKBMS,2025)  </a:t>
          </a:r>
          <a:endParaRPr lang="en-US" sz="1400" b="1" kern="1200" dirty="0">
            <a:solidFill>
              <a:srgbClr val="002060"/>
            </a:solidFill>
          </a:endParaRPr>
        </a:p>
      </dsp:txBody>
      <dsp:txXfrm>
        <a:off x="3638233" y="2086279"/>
        <a:ext cx="2978192" cy="1786915"/>
      </dsp:txXfrm>
    </dsp:sp>
    <dsp:sp modelId="{60EBBE40-0B6D-4C88-B203-4B1C1358ADCE}">
      <dsp:nvSpPr>
        <dsp:cNvPr id="0" name=""/>
        <dsp:cNvSpPr/>
      </dsp:nvSpPr>
      <dsp:spPr>
        <a:xfrm>
          <a:off x="2000227" y="4171014"/>
          <a:ext cx="2978192" cy="1786915"/>
        </a:xfrm>
        <a:prstGeom prst="rect">
          <a:avLst/>
        </a:prstGeom>
        <a:gradFill rotWithShape="0">
          <a:gsLst>
            <a:gs pos="0">
              <a:schemeClr val="accent6">
                <a:hueOff val="0"/>
                <a:satOff val="0"/>
                <a:lumOff val="0"/>
                <a:alphaOff val="0"/>
                <a:tint val="94000"/>
                <a:satMod val="105000"/>
                <a:lumMod val="102000"/>
              </a:schemeClr>
            </a:gs>
            <a:gs pos="100000">
              <a:schemeClr val="accent6">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Only comparison of overall ‘</a:t>
          </a:r>
          <a:r>
            <a:rPr lang="en-GB" sz="1400" b="1" kern="1200" dirty="0"/>
            <a:t>annual estimated summaries</a:t>
          </a:r>
          <a:r>
            <a:rPr lang="en-GB" sz="1400" kern="1200" dirty="0"/>
            <a:t>’ possible  due to previous butterfly counts  carried out in sample areas 1-4 (Polkey 2017&amp; Boyce 2008) utilising timed ‘</a:t>
          </a:r>
          <a:r>
            <a:rPr lang="en-GB" sz="1400" b="1" kern="1200" dirty="0">
              <a:solidFill>
                <a:srgbClr val="002060"/>
              </a:solidFill>
            </a:rPr>
            <a:t>W walk method</a:t>
          </a:r>
          <a:r>
            <a:rPr lang="en-GB" sz="1400" kern="1200" dirty="0"/>
            <a:t>’, rather than the </a:t>
          </a:r>
          <a:r>
            <a:rPr lang="en-GB" sz="1400" b="1" kern="1200" dirty="0">
              <a:solidFill>
                <a:srgbClr val="002060"/>
              </a:solidFill>
            </a:rPr>
            <a:t>Pollard Walk </a:t>
          </a:r>
          <a:r>
            <a:rPr lang="en-GB" sz="1400" kern="1200" dirty="0"/>
            <a:t>methodology ‘employed along transects 1-7 in 2024.</a:t>
          </a:r>
          <a:endParaRPr lang="en-US" sz="1400" kern="1200" dirty="0"/>
        </a:p>
      </dsp:txBody>
      <dsp:txXfrm>
        <a:off x="2000227" y="4171014"/>
        <a:ext cx="2978192" cy="178691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E2534E-FDC8-416A-A2BD-DADCD424C671}">
      <dsp:nvSpPr>
        <dsp:cNvPr id="0" name=""/>
        <dsp:cNvSpPr/>
      </dsp:nvSpPr>
      <dsp:spPr>
        <a:xfrm>
          <a:off x="0" y="863850"/>
          <a:ext cx="10326687" cy="1594801"/>
        </a:xfrm>
        <a:prstGeom prst="roundRect">
          <a:avLst>
            <a:gd name="adj" fmla="val 10000"/>
          </a:avLst>
        </a:prstGeom>
        <a:solidFill>
          <a:schemeClr val="bg2">
            <a:lumMod val="40000"/>
            <a:lumOff val="60000"/>
          </a:schemeClr>
        </a:solidFill>
        <a:ln>
          <a:noFill/>
        </a:ln>
        <a:effectLst/>
      </dsp:spPr>
      <dsp:style>
        <a:lnRef idx="0">
          <a:scrgbClr r="0" g="0" b="0"/>
        </a:lnRef>
        <a:fillRef idx="1">
          <a:scrgbClr r="0" g="0" b="0"/>
        </a:fillRef>
        <a:effectRef idx="0">
          <a:scrgbClr r="0" g="0" b="0"/>
        </a:effectRef>
        <a:fontRef idx="minor"/>
      </dsp:style>
    </dsp:sp>
    <dsp:sp modelId="{D81FA695-F8F5-4597-ADDB-0A5DD1274200}">
      <dsp:nvSpPr>
        <dsp:cNvPr id="0" name=""/>
        <dsp:cNvSpPr/>
      </dsp:nvSpPr>
      <dsp:spPr>
        <a:xfrm>
          <a:off x="482427" y="1222681"/>
          <a:ext cx="877140" cy="8771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bg2"/>
          </a:solidFill>
          <a:prstDash val="solid"/>
        </a:ln>
        <a:effectLst/>
      </dsp:spPr>
      <dsp:style>
        <a:lnRef idx="2">
          <a:scrgbClr r="0" g="0" b="0"/>
        </a:lnRef>
        <a:fillRef idx="1">
          <a:scrgbClr r="0" g="0" b="0"/>
        </a:fillRef>
        <a:effectRef idx="0">
          <a:scrgbClr r="0" g="0" b="0"/>
        </a:effectRef>
        <a:fontRef idx="minor">
          <a:schemeClr val="lt1"/>
        </a:fontRef>
      </dsp:style>
    </dsp:sp>
    <dsp:sp modelId="{4CE81FE3-2636-45A1-A521-A8B908763185}">
      <dsp:nvSpPr>
        <dsp:cNvPr id="0" name=""/>
        <dsp:cNvSpPr/>
      </dsp:nvSpPr>
      <dsp:spPr>
        <a:xfrm>
          <a:off x="1841996" y="863850"/>
          <a:ext cx="8484690" cy="1594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783" tIns="168783" rIns="168783" bIns="168783" numCol="1" spcCol="1270" anchor="ctr" anchorCtr="0">
          <a:noAutofit/>
        </a:bodyPr>
        <a:lstStyle/>
        <a:p>
          <a:pPr marL="0" lvl="0" indent="0" algn="l" defTabSz="800100">
            <a:lnSpc>
              <a:spcPct val="100000"/>
            </a:lnSpc>
            <a:spcBef>
              <a:spcPct val="0"/>
            </a:spcBef>
            <a:spcAft>
              <a:spcPct val="35000"/>
            </a:spcAft>
            <a:buNone/>
          </a:pPr>
          <a:r>
            <a:rPr lang="en-US" sz="1800" b="1" i="1" kern="1200" baseline="0" dirty="0">
              <a:solidFill>
                <a:schemeClr val="bg2"/>
              </a:solidFill>
            </a:rPr>
            <a:t>Main Aim achieved: assessed favourable condition for the site as a whole with CT also gathered new baseline data to facilitate review and enable potential adjustment of existing methods for future monitoring</a:t>
          </a:r>
          <a:r>
            <a:rPr lang="en-US" sz="1600" b="1" i="1" kern="1200" baseline="0" dirty="0">
              <a:solidFill>
                <a:schemeClr val="bg2"/>
              </a:solidFill>
            </a:rPr>
            <a:t>. </a:t>
          </a:r>
          <a:endParaRPr lang="en-US" sz="1600" kern="1200" dirty="0">
            <a:solidFill>
              <a:schemeClr val="bg2"/>
            </a:solidFill>
          </a:endParaRPr>
        </a:p>
      </dsp:txBody>
      <dsp:txXfrm>
        <a:off x="1841996" y="863850"/>
        <a:ext cx="8484690" cy="1594801"/>
      </dsp:txXfrm>
    </dsp:sp>
    <dsp:sp modelId="{1F726FAE-0205-44C0-87D0-FB2835249785}">
      <dsp:nvSpPr>
        <dsp:cNvPr id="0" name=""/>
        <dsp:cNvSpPr/>
      </dsp:nvSpPr>
      <dsp:spPr>
        <a:xfrm>
          <a:off x="0" y="2857353"/>
          <a:ext cx="10326687" cy="1594801"/>
        </a:xfrm>
        <a:prstGeom prst="roundRect">
          <a:avLst>
            <a:gd name="adj" fmla="val 10000"/>
          </a:avLst>
        </a:prstGeom>
        <a:solidFill>
          <a:schemeClr val="bg2">
            <a:lumMod val="40000"/>
            <a:lumOff val="60000"/>
          </a:schemeClr>
        </a:solidFill>
        <a:ln>
          <a:noFill/>
        </a:ln>
        <a:effectLst/>
      </dsp:spPr>
      <dsp:style>
        <a:lnRef idx="0">
          <a:scrgbClr r="0" g="0" b="0"/>
        </a:lnRef>
        <a:fillRef idx="1">
          <a:scrgbClr r="0" g="0" b="0"/>
        </a:fillRef>
        <a:effectRef idx="0">
          <a:scrgbClr r="0" g="0" b="0"/>
        </a:effectRef>
        <a:fontRef idx="minor"/>
      </dsp:style>
    </dsp:sp>
    <dsp:sp modelId="{812014F5-C1EC-45CE-B307-39693EE8D676}">
      <dsp:nvSpPr>
        <dsp:cNvPr id="0" name=""/>
        <dsp:cNvSpPr/>
      </dsp:nvSpPr>
      <dsp:spPr>
        <a:xfrm>
          <a:off x="482427" y="3216183"/>
          <a:ext cx="877140" cy="8771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bg2"/>
          </a:solidFill>
          <a:prstDash val="solid"/>
        </a:ln>
        <a:effectLst/>
      </dsp:spPr>
      <dsp:style>
        <a:lnRef idx="2">
          <a:scrgbClr r="0" g="0" b="0"/>
        </a:lnRef>
        <a:fillRef idx="1">
          <a:scrgbClr r="0" g="0" b="0"/>
        </a:fillRef>
        <a:effectRef idx="0">
          <a:scrgbClr r="0" g="0" b="0"/>
        </a:effectRef>
        <a:fontRef idx="minor">
          <a:schemeClr val="lt1"/>
        </a:fontRef>
      </dsp:style>
    </dsp:sp>
    <dsp:sp modelId="{8067D339-AB2D-4EFB-B0BC-3AB470BEADB8}">
      <dsp:nvSpPr>
        <dsp:cNvPr id="0" name=""/>
        <dsp:cNvSpPr/>
      </dsp:nvSpPr>
      <dsp:spPr>
        <a:xfrm>
          <a:off x="1841996" y="2857353"/>
          <a:ext cx="8484690" cy="1594801"/>
        </a:xfrm>
        <a:prstGeom prst="rect">
          <a:avLst/>
        </a:prstGeom>
        <a:solidFill>
          <a:schemeClr val="bg2">
            <a:lumMod val="40000"/>
            <a:lumOff val="6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68783" tIns="168783" rIns="168783" bIns="168783" numCol="1" spcCol="1270" anchor="ctr" anchorCtr="0">
          <a:noAutofit/>
        </a:bodyPr>
        <a:lstStyle/>
        <a:p>
          <a:pPr marL="0" lvl="0" indent="0" algn="l" defTabSz="800100">
            <a:lnSpc>
              <a:spcPct val="100000"/>
            </a:lnSpc>
            <a:spcBef>
              <a:spcPct val="0"/>
            </a:spcBef>
            <a:spcAft>
              <a:spcPct val="35000"/>
            </a:spcAft>
            <a:buNone/>
          </a:pPr>
          <a:endParaRPr lang="en-US" sz="1800" b="1" i="1" kern="1200" baseline="0" dirty="0"/>
        </a:p>
        <a:p>
          <a:pPr marL="0" lvl="0" indent="0" algn="l" defTabSz="800100">
            <a:lnSpc>
              <a:spcPct val="100000"/>
            </a:lnSpc>
            <a:spcBef>
              <a:spcPct val="0"/>
            </a:spcBef>
            <a:spcAft>
              <a:spcPct val="35000"/>
            </a:spcAft>
            <a:buNone/>
          </a:pPr>
          <a:r>
            <a:rPr lang="en-US" sz="1800" b="1" i="1" kern="1200" baseline="0" dirty="0">
              <a:solidFill>
                <a:schemeClr val="bg2"/>
              </a:solidFill>
            </a:rPr>
            <a:t>Restoration Impact: Indication of continuing favourable recovering status for raised bog mire, with improvements due to past ecosystem restoration measures and controlling poor agricultural practices.</a:t>
          </a:r>
          <a:endParaRPr lang="en-US" sz="1800" kern="1200" dirty="0">
            <a:solidFill>
              <a:schemeClr val="bg2"/>
            </a:solidFill>
          </a:endParaRPr>
        </a:p>
      </dsp:txBody>
      <dsp:txXfrm>
        <a:off x="1841996" y="2857353"/>
        <a:ext cx="8484690" cy="159480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7FD877-1469-4094-ACAD-56052C49F431}">
      <dsp:nvSpPr>
        <dsp:cNvPr id="0" name=""/>
        <dsp:cNvSpPr/>
      </dsp:nvSpPr>
      <dsp:spPr>
        <a:xfrm>
          <a:off x="163600" y="0"/>
          <a:ext cx="2455604" cy="3409983"/>
        </a:xfrm>
        <a:prstGeom prst="rect">
          <a:avLst/>
        </a:prstGeom>
        <a:solidFill>
          <a:schemeClr val="bg2">
            <a:lumMod val="7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baseline="0" dirty="0">
              <a:solidFill>
                <a:schemeClr val="tx1"/>
              </a:solidFill>
            </a:rPr>
            <a:t>CT adult counts from 2024 survey  numbers appears to show increase over site as a whole showing 71% net adult CT abundance increase since with the West Bog having largest population increases.</a:t>
          </a:r>
        </a:p>
        <a:p>
          <a:pPr marL="0" lvl="0" indent="0" algn="ctr" defTabSz="622300">
            <a:lnSpc>
              <a:spcPct val="90000"/>
            </a:lnSpc>
            <a:spcBef>
              <a:spcPct val="0"/>
            </a:spcBef>
            <a:spcAft>
              <a:spcPct val="35000"/>
            </a:spcAft>
            <a:buNone/>
          </a:pPr>
          <a:r>
            <a:rPr lang="en-US" sz="1400" b="1" i="0" kern="1200" baseline="0" dirty="0">
              <a:solidFill>
                <a:schemeClr val="tx1"/>
              </a:solidFill>
            </a:rPr>
            <a:t>However as recent restoration works staggered :with West Bog finishing 2022/Southeast/Northeast 2024 it may be relatively soon to be  noting change in adult counts (Lyons,2023)due to recent NRW works but may indicate improvements due to those preceding.</a:t>
          </a:r>
          <a:endParaRPr lang="en-US" sz="1400" b="1" kern="1200" dirty="0">
            <a:solidFill>
              <a:schemeClr val="tx1"/>
            </a:solidFill>
          </a:endParaRPr>
        </a:p>
      </dsp:txBody>
      <dsp:txXfrm>
        <a:off x="163600" y="0"/>
        <a:ext cx="2455604" cy="3409983"/>
      </dsp:txXfrm>
    </dsp:sp>
    <dsp:sp modelId="{7A87950A-D354-4C4F-8492-593EFA025FAB}">
      <dsp:nvSpPr>
        <dsp:cNvPr id="0" name=""/>
        <dsp:cNvSpPr/>
      </dsp:nvSpPr>
      <dsp:spPr>
        <a:xfrm>
          <a:off x="2654850" y="0"/>
          <a:ext cx="2371878" cy="3346966"/>
        </a:xfrm>
        <a:prstGeom prst="rect">
          <a:avLst/>
        </a:prstGeom>
        <a:solidFill>
          <a:schemeClr val="bg2">
            <a:lumMod val="7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ctr" defTabSz="622300">
            <a:lnSpc>
              <a:spcPct val="90000"/>
            </a:lnSpc>
            <a:spcBef>
              <a:spcPct val="0"/>
            </a:spcBef>
            <a:spcAft>
              <a:spcPct val="35000"/>
            </a:spcAft>
            <a:buNone/>
          </a:pPr>
          <a:r>
            <a:rPr lang="en-US" sz="1400" b="1" i="0" kern="1200" baseline="0" dirty="0">
              <a:solidFill>
                <a:schemeClr val="bg2">
                  <a:lumMod val="40000"/>
                  <a:lumOff val="60000"/>
                </a:schemeClr>
              </a:solidFill>
            </a:rPr>
            <a:t>Habitat assessments:</a:t>
          </a:r>
          <a:endParaRPr lang="en-US" sz="1400" kern="1200" dirty="0">
            <a:solidFill>
              <a:schemeClr val="bg2">
                <a:lumMod val="40000"/>
                <a:lumOff val="60000"/>
              </a:schemeClr>
            </a:solidFill>
          </a:endParaRPr>
        </a:p>
        <a:p>
          <a:pPr marL="114300" lvl="1" indent="-114300" algn="ctr" defTabSz="622300">
            <a:lnSpc>
              <a:spcPct val="90000"/>
            </a:lnSpc>
            <a:spcBef>
              <a:spcPct val="0"/>
            </a:spcBef>
            <a:spcAft>
              <a:spcPct val="15000"/>
            </a:spcAft>
            <a:buChar char="•"/>
          </a:pPr>
          <a:r>
            <a:rPr lang="en-US" sz="1400" b="1" i="0" kern="1200" baseline="0" dirty="0"/>
            <a:t>Comparison pass/fail  habitat status for West bog &amp; Southeast bog </a:t>
          </a:r>
          <a:r>
            <a:rPr lang="en-US" sz="1400" b="1" i="0" kern="1200" baseline="0" dirty="0">
              <a:solidFill>
                <a:schemeClr val="bg2">
                  <a:lumMod val="40000"/>
                  <a:lumOff val="60000"/>
                </a:schemeClr>
              </a:solidFill>
            </a:rPr>
            <a:t>showing FC improvement, </a:t>
          </a:r>
          <a:r>
            <a:rPr lang="en-US" sz="1400" b="1" i="0" kern="1200" baseline="0" dirty="0"/>
            <a:t>Northeast bog holding steady from Boyce 2008 &amp; remnant  Bog in </a:t>
          </a:r>
          <a:r>
            <a:rPr lang="en-US" sz="1400" b="1" i="0" kern="1200" baseline="0" dirty="0">
              <a:solidFill>
                <a:schemeClr val="bg2">
                  <a:lumMod val="40000"/>
                  <a:lumOff val="60000"/>
                </a:schemeClr>
              </a:solidFill>
            </a:rPr>
            <a:t>unfavourable condition, </a:t>
          </a:r>
          <a:r>
            <a:rPr lang="en-US" sz="1400" b="1" i="0" kern="1200" baseline="0" dirty="0"/>
            <a:t>(first assessed 2024)</a:t>
          </a:r>
          <a:endParaRPr lang="en-US" sz="1400" b="1" kern="1200" dirty="0"/>
        </a:p>
        <a:p>
          <a:pPr marL="114300" lvl="1" indent="-114300" algn="ctr" defTabSz="622300">
            <a:lnSpc>
              <a:spcPct val="90000"/>
            </a:lnSpc>
            <a:spcBef>
              <a:spcPct val="0"/>
            </a:spcBef>
            <a:spcAft>
              <a:spcPct val="15000"/>
            </a:spcAft>
            <a:buChar char="•"/>
          </a:pPr>
          <a:r>
            <a:rPr lang="en-US" sz="1400" b="1" i="0" kern="1200" baseline="0" dirty="0"/>
            <a:t>Additional assessments from 2024 survey for larval food source show Northeast, West bogs  over double the  midpoint  figure established by (Osbourne et al, 2022) &amp; Southeast bog lowest but at equal to established midpoint.</a:t>
          </a:r>
          <a:endParaRPr lang="en-US" sz="1400" b="1" kern="1200" dirty="0"/>
        </a:p>
      </dsp:txBody>
      <dsp:txXfrm>
        <a:off x="2654850" y="0"/>
        <a:ext cx="2371878" cy="3346966"/>
      </dsp:txXfrm>
    </dsp:sp>
    <dsp:sp modelId="{A58D5F59-1BD7-4E54-903B-4075B3326A32}">
      <dsp:nvSpPr>
        <dsp:cNvPr id="0" name=""/>
        <dsp:cNvSpPr/>
      </dsp:nvSpPr>
      <dsp:spPr>
        <a:xfrm>
          <a:off x="5161537" y="0"/>
          <a:ext cx="2111085" cy="3257269"/>
        </a:xfrm>
        <a:prstGeom prst="rect">
          <a:avLst/>
        </a:prstGeom>
        <a:solidFill>
          <a:schemeClr val="bg2">
            <a:lumMod val="7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baseline="0" dirty="0">
              <a:solidFill>
                <a:schemeClr val="bg2">
                  <a:lumMod val="40000"/>
                  <a:lumOff val="60000"/>
                </a:schemeClr>
              </a:solidFill>
            </a:rPr>
            <a:t>Data Generation: </a:t>
          </a:r>
        </a:p>
        <a:p>
          <a:pPr marL="0" lvl="0" indent="0" algn="ctr" defTabSz="622300">
            <a:lnSpc>
              <a:spcPct val="90000"/>
            </a:lnSpc>
            <a:spcBef>
              <a:spcPct val="0"/>
            </a:spcBef>
            <a:spcAft>
              <a:spcPct val="35000"/>
            </a:spcAft>
            <a:buNone/>
          </a:pPr>
          <a:r>
            <a:rPr lang="en-US" sz="1400" b="1" i="0" kern="1200" baseline="0" dirty="0"/>
            <a:t>Facilitated further adult count &amp; habitat data for CT  which as an SSSI species, addresses under-recording issues identified by NRW.</a:t>
          </a:r>
        </a:p>
        <a:p>
          <a:pPr marL="0" lvl="0" indent="0" algn="ctr" defTabSz="622300">
            <a:lnSpc>
              <a:spcPct val="90000"/>
            </a:lnSpc>
            <a:spcBef>
              <a:spcPct val="0"/>
            </a:spcBef>
            <a:spcAft>
              <a:spcPct val="35000"/>
            </a:spcAft>
            <a:buNone/>
          </a:pPr>
          <a:r>
            <a:rPr lang="en-US" sz="1400" b="1" i="0" kern="1200" baseline="0" dirty="0"/>
            <a:t>However overall paucity of past data &amp; lack of consistency in collation has limited range of statistical analysis possible with 2024 survey results.</a:t>
          </a:r>
        </a:p>
        <a:p>
          <a:pPr marL="0" lvl="0" indent="0" algn="ctr" defTabSz="622300">
            <a:lnSpc>
              <a:spcPct val="90000"/>
            </a:lnSpc>
            <a:spcBef>
              <a:spcPct val="0"/>
            </a:spcBef>
            <a:spcAft>
              <a:spcPct val="35000"/>
            </a:spcAft>
            <a:buNone/>
          </a:pPr>
          <a:endParaRPr lang="en-US" sz="1400" kern="1200" dirty="0"/>
        </a:p>
      </dsp:txBody>
      <dsp:txXfrm>
        <a:off x="5161537" y="0"/>
        <a:ext cx="2111085" cy="3257269"/>
      </dsp:txXfrm>
    </dsp:sp>
    <dsp:sp modelId="{45F4B97B-CE86-4480-B33F-D68DEB8AAEA0}">
      <dsp:nvSpPr>
        <dsp:cNvPr id="0" name=""/>
        <dsp:cNvSpPr/>
      </dsp:nvSpPr>
      <dsp:spPr>
        <a:xfrm>
          <a:off x="118605" y="4790983"/>
          <a:ext cx="7242122" cy="1173336"/>
        </a:xfrm>
        <a:prstGeom prst="rect">
          <a:avLst/>
        </a:prstGeom>
        <a:solidFill>
          <a:schemeClr val="bg2">
            <a:lumMod val="7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baseline="0" dirty="0">
              <a:solidFill>
                <a:schemeClr val="bg2">
                  <a:lumMod val="40000"/>
                  <a:lumOff val="60000"/>
                </a:schemeClr>
              </a:solidFill>
            </a:rPr>
            <a:t>Recent Studies: </a:t>
          </a:r>
        </a:p>
        <a:p>
          <a:pPr marL="0" lvl="0" indent="0" algn="ctr" defTabSz="622300">
            <a:lnSpc>
              <a:spcPct val="90000"/>
            </a:lnSpc>
            <a:spcBef>
              <a:spcPct val="0"/>
            </a:spcBef>
            <a:spcAft>
              <a:spcPct val="35000"/>
            </a:spcAft>
            <a:buNone/>
          </a:pPr>
          <a:r>
            <a:rPr lang="en-US" sz="1400" b="1" i="0" kern="1200" baseline="0" dirty="0"/>
            <a:t>Area time count methodologies may provide more comprehensive coverage for adult counts, closer connection to habitat types but overall </a:t>
          </a:r>
          <a:r>
            <a:rPr lang="en-US" sz="1400" b="1" i="0" kern="1200" baseline="0" dirty="0">
              <a:solidFill>
                <a:schemeClr val="bg2">
                  <a:lumMod val="40000"/>
                  <a:lumOff val="60000"/>
                </a:schemeClr>
              </a:solidFill>
            </a:rPr>
            <a:t>linear transect methodology and rapid assessment method for quadrat assessments effective  for CT data metrics </a:t>
          </a:r>
          <a:r>
            <a:rPr lang="en-US" sz="1400" b="1" i="0" kern="1200" baseline="0" dirty="0"/>
            <a:t>and for combining to form future streamlined methodology suitable for inexperienced surveyors, </a:t>
          </a:r>
          <a:r>
            <a:rPr lang="en-US" sz="1400" b="1" i="0" kern="1200" baseline="0" dirty="0">
              <a:solidFill>
                <a:schemeClr val="bg2">
                  <a:lumMod val="40000"/>
                  <a:lumOff val="60000"/>
                </a:schemeClr>
              </a:solidFill>
            </a:rPr>
            <a:t>allowing for possibility of larger indicative data to be collated.</a:t>
          </a:r>
          <a:endParaRPr lang="en-US" sz="1400" b="1" kern="1200" dirty="0">
            <a:solidFill>
              <a:schemeClr val="bg2">
                <a:lumMod val="40000"/>
                <a:lumOff val="60000"/>
              </a:schemeClr>
            </a:solidFill>
          </a:endParaRPr>
        </a:p>
      </dsp:txBody>
      <dsp:txXfrm>
        <a:off x="118605" y="4790983"/>
        <a:ext cx="7242122" cy="1173336"/>
      </dsp:txXfrm>
    </dsp:sp>
    <dsp:sp modelId="{9953B966-7456-43C3-86F9-7DA8E989E2B5}">
      <dsp:nvSpPr>
        <dsp:cNvPr id="0" name=""/>
        <dsp:cNvSpPr/>
      </dsp:nvSpPr>
      <dsp:spPr>
        <a:xfrm>
          <a:off x="250125" y="3508902"/>
          <a:ext cx="6999272" cy="1152446"/>
        </a:xfrm>
        <a:prstGeom prst="rect">
          <a:avLst/>
        </a:prstGeom>
        <a:solidFill>
          <a:schemeClr val="bg2">
            <a:lumMod val="7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baseline="0" dirty="0">
              <a:solidFill>
                <a:schemeClr val="bg2">
                  <a:lumMod val="40000"/>
                  <a:lumOff val="60000"/>
                </a:schemeClr>
              </a:solidFill>
            </a:rPr>
            <a:t>Condition Assessments of Adult Count &amp; Habitat transects:</a:t>
          </a:r>
        </a:p>
        <a:p>
          <a:pPr marL="0" lvl="0" indent="0" algn="ctr" defTabSz="622300">
            <a:lnSpc>
              <a:spcPct val="90000"/>
            </a:lnSpc>
            <a:spcBef>
              <a:spcPct val="0"/>
            </a:spcBef>
            <a:spcAft>
              <a:spcPct val="35000"/>
            </a:spcAft>
            <a:buNone/>
          </a:pPr>
          <a:r>
            <a:rPr lang="en-US" sz="1400" b="1" i="0" kern="1200" baseline="0" dirty="0">
              <a:solidFill>
                <a:schemeClr val="bg2">
                  <a:lumMod val="40000"/>
                  <a:lumOff val="60000"/>
                </a:schemeClr>
              </a:solidFill>
            </a:rPr>
            <a:t>Pollard Walk Method: </a:t>
          </a:r>
          <a:r>
            <a:rPr lang="en-US" sz="1400" b="1" i="0" kern="1200" baseline="0" dirty="0"/>
            <a:t>Suitable for all surveyor levels, used for logging Polkey transects with UKBMS, expanding data sets for post-conservation monitoring. </a:t>
          </a:r>
          <a:r>
            <a:rPr lang="en-US" sz="1400" b="1" i="0" kern="1200" baseline="0" dirty="0">
              <a:solidFill>
                <a:schemeClr val="bg2">
                  <a:lumMod val="40000"/>
                  <a:lumOff val="60000"/>
                </a:schemeClr>
              </a:solidFill>
            </a:rPr>
            <a:t>Boyce habitat transects, and the remnant bog transect(Polkey 7) : </a:t>
          </a:r>
          <a:r>
            <a:rPr lang="en-US" sz="1400" b="1" i="0" kern="1200" baseline="0" dirty="0"/>
            <a:t>also, passible and rapid assessment method suitable for data gathering for all surveyor levels</a:t>
          </a:r>
          <a:endParaRPr lang="en-US" sz="1400" b="1" kern="1200" dirty="0"/>
        </a:p>
      </dsp:txBody>
      <dsp:txXfrm>
        <a:off x="250125" y="3508902"/>
        <a:ext cx="6999272" cy="115244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479780-9D16-4E9C-8B13-1FE142CBFA6C}">
      <dsp:nvSpPr>
        <dsp:cNvPr id="0" name=""/>
        <dsp:cNvSpPr/>
      </dsp:nvSpPr>
      <dsp:spPr>
        <a:xfrm>
          <a:off x="862227" y="1786878"/>
          <a:ext cx="680036" cy="71"/>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FFDC752-09B0-485C-9741-EB65E6741852}">
      <dsp:nvSpPr>
        <dsp:cNvPr id="0" name=""/>
        <dsp:cNvSpPr/>
      </dsp:nvSpPr>
      <dsp:spPr>
        <a:xfrm>
          <a:off x="1583065" y="1729735"/>
          <a:ext cx="78204" cy="147024"/>
        </a:xfrm>
        <a:prstGeom prst="chevron">
          <a:avLst>
            <a:gd name="adj" fmla="val 90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5F8B2E5-582D-4566-ADBD-B2B9CE24A6B4}">
      <dsp:nvSpPr>
        <dsp:cNvPr id="0" name=""/>
        <dsp:cNvSpPr/>
      </dsp:nvSpPr>
      <dsp:spPr>
        <a:xfrm>
          <a:off x="451598" y="1461289"/>
          <a:ext cx="651249" cy="651249"/>
        </a:xfrm>
        <a:prstGeom prst="ellips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25272" tIns="25272" rIns="25272" bIns="25272" numCol="1" spcCol="1270" anchor="ctr" anchorCtr="0">
          <a:noAutofit/>
        </a:bodyPr>
        <a:lstStyle/>
        <a:p>
          <a:pPr marL="0" lvl="0" indent="0" algn="ctr" defTabSz="1422400">
            <a:lnSpc>
              <a:spcPct val="90000"/>
            </a:lnSpc>
            <a:spcBef>
              <a:spcPct val="0"/>
            </a:spcBef>
            <a:spcAft>
              <a:spcPct val="35000"/>
            </a:spcAft>
            <a:buNone/>
          </a:pPr>
          <a:r>
            <a:rPr lang="en-US" sz="3200" kern="1200"/>
            <a:t>1</a:t>
          </a:r>
        </a:p>
      </dsp:txBody>
      <dsp:txXfrm>
        <a:off x="546971" y="1556662"/>
        <a:ext cx="460503" cy="460503"/>
      </dsp:txXfrm>
    </dsp:sp>
    <dsp:sp modelId="{71AFFFEE-2095-43F9-A9A7-7156C4925EAF}">
      <dsp:nvSpPr>
        <dsp:cNvPr id="0" name=""/>
        <dsp:cNvSpPr/>
      </dsp:nvSpPr>
      <dsp:spPr>
        <a:xfrm>
          <a:off x="12182" y="2278131"/>
          <a:ext cx="1530081" cy="1965600"/>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695" tIns="165100" rIns="120695" bIns="165100" numCol="1" spcCol="1270" anchor="t" anchorCtr="0">
          <a:noAutofit/>
        </a:bodyPr>
        <a:lstStyle/>
        <a:p>
          <a:pPr marL="0" lvl="0" indent="0" algn="l" defTabSz="533400">
            <a:lnSpc>
              <a:spcPct val="90000"/>
            </a:lnSpc>
            <a:spcBef>
              <a:spcPct val="0"/>
            </a:spcBef>
            <a:spcAft>
              <a:spcPct val="35000"/>
            </a:spcAft>
            <a:buNone/>
          </a:pPr>
          <a:r>
            <a:rPr lang="en-GB" sz="1200" b="1" i="0" kern="1200" dirty="0"/>
            <a:t>Increase frequency of data collation by combining Polkey (2017) &amp; Boyce (2008)methodologies, using potential Citizen Scientist involvement &amp; other partnership working.</a:t>
          </a:r>
          <a:endParaRPr lang="en-US" sz="1200" kern="1200" dirty="0"/>
        </a:p>
      </dsp:txBody>
      <dsp:txXfrm>
        <a:off x="12182" y="2584147"/>
        <a:ext cx="1530081" cy="1659584"/>
      </dsp:txXfrm>
    </dsp:sp>
    <dsp:sp modelId="{2609B886-5914-4F5E-B122-C7C21371404B}">
      <dsp:nvSpPr>
        <dsp:cNvPr id="0" name=""/>
        <dsp:cNvSpPr/>
      </dsp:nvSpPr>
      <dsp:spPr>
        <a:xfrm>
          <a:off x="1712272" y="1786894"/>
          <a:ext cx="1530081" cy="72"/>
        </a:xfrm>
        <a:prstGeom prst="rect">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0D58CAF-1960-4888-A1E0-F61AEBADED00}">
      <dsp:nvSpPr>
        <dsp:cNvPr id="0" name=""/>
        <dsp:cNvSpPr/>
      </dsp:nvSpPr>
      <dsp:spPr>
        <a:xfrm>
          <a:off x="3283156" y="1729748"/>
          <a:ext cx="78204" cy="147038"/>
        </a:xfrm>
        <a:prstGeom prst="chevron">
          <a:avLst>
            <a:gd name="adj" fmla="val 90000"/>
          </a:avLst>
        </a:prstGeom>
        <a:solidFill>
          <a:schemeClr val="accent6">
            <a:tint val="40000"/>
            <a:alpha val="90000"/>
            <a:hueOff val="0"/>
            <a:satOff val="0"/>
            <a:lumOff val="0"/>
            <a:alphaOff val="0"/>
          </a:schemeClr>
        </a:solidFill>
        <a:ln w="15875" cap="flat" cmpd="sng"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FEB54C6-A7E5-435F-ACE4-AB467EB0BFE5}">
      <dsp:nvSpPr>
        <dsp:cNvPr id="0" name=""/>
        <dsp:cNvSpPr/>
      </dsp:nvSpPr>
      <dsp:spPr>
        <a:xfrm>
          <a:off x="2151688" y="1461305"/>
          <a:ext cx="651249" cy="651249"/>
        </a:xfrm>
        <a:prstGeom prst="ellips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25272" tIns="25272" rIns="25272" bIns="25272" numCol="1" spcCol="1270" anchor="ctr" anchorCtr="0">
          <a:noAutofit/>
        </a:bodyPr>
        <a:lstStyle/>
        <a:p>
          <a:pPr marL="0" lvl="0" indent="0" algn="ctr" defTabSz="1422400">
            <a:lnSpc>
              <a:spcPct val="90000"/>
            </a:lnSpc>
            <a:spcBef>
              <a:spcPct val="0"/>
            </a:spcBef>
            <a:spcAft>
              <a:spcPct val="35000"/>
            </a:spcAft>
            <a:buNone/>
          </a:pPr>
          <a:r>
            <a:rPr lang="en-US" sz="3200" kern="1200"/>
            <a:t>2</a:t>
          </a:r>
        </a:p>
      </dsp:txBody>
      <dsp:txXfrm>
        <a:off x="2247061" y="1556678"/>
        <a:ext cx="460503" cy="460503"/>
      </dsp:txXfrm>
    </dsp:sp>
    <dsp:sp modelId="{EAC762CB-BF96-4D11-8BD2-EB46C639B62A}">
      <dsp:nvSpPr>
        <dsp:cNvPr id="0" name=""/>
        <dsp:cNvSpPr/>
      </dsp:nvSpPr>
      <dsp:spPr>
        <a:xfrm>
          <a:off x="1712272" y="2278171"/>
          <a:ext cx="1530081" cy="1965600"/>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695" tIns="165100" rIns="120695" bIns="165100" numCol="1" spcCol="1270" anchor="t" anchorCtr="0">
          <a:noAutofit/>
        </a:bodyPr>
        <a:lstStyle/>
        <a:p>
          <a:pPr marL="0" lvl="0" indent="0" algn="l" defTabSz="533400">
            <a:lnSpc>
              <a:spcPct val="90000"/>
            </a:lnSpc>
            <a:spcBef>
              <a:spcPct val="0"/>
            </a:spcBef>
            <a:spcAft>
              <a:spcPct val="35000"/>
            </a:spcAft>
            <a:buNone/>
          </a:pPr>
          <a:r>
            <a:rPr lang="en-GB" sz="1200" b="1" i="0" kern="1200" dirty="0"/>
            <a:t>Add Adult Food % ratios, EV Tussock depth and number counts to future Habitat surveys as per (Osbourne et al , 2022)</a:t>
          </a:r>
          <a:endParaRPr lang="en-US" sz="1200" kern="1200" dirty="0"/>
        </a:p>
      </dsp:txBody>
      <dsp:txXfrm>
        <a:off x="1712272" y="2584187"/>
        <a:ext cx="1530081" cy="1659584"/>
      </dsp:txXfrm>
    </dsp:sp>
    <dsp:sp modelId="{A3B6D75D-1BAF-4386-A5E3-CDDBA75CE2B6}">
      <dsp:nvSpPr>
        <dsp:cNvPr id="0" name=""/>
        <dsp:cNvSpPr/>
      </dsp:nvSpPr>
      <dsp:spPr>
        <a:xfrm>
          <a:off x="3412363" y="1786894"/>
          <a:ext cx="1530081" cy="72"/>
        </a:xfrm>
        <a:prstGeom prst="rect">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E592EC4-CBA8-4E8C-86B0-806DC3A42B8E}">
      <dsp:nvSpPr>
        <dsp:cNvPr id="0" name=""/>
        <dsp:cNvSpPr/>
      </dsp:nvSpPr>
      <dsp:spPr>
        <a:xfrm>
          <a:off x="4983247" y="1729748"/>
          <a:ext cx="78204" cy="147038"/>
        </a:xfrm>
        <a:prstGeom prst="chevron">
          <a:avLst>
            <a:gd name="adj" fmla="val 90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209CD27-BB43-48A4-A0B0-24E2382C21DC}">
      <dsp:nvSpPr>
        <dsp:cNvPr id="0" name=""/>
        <dsp:cNvSpPr/>
      </dsp:nvSpPr>
      <dsp:spPr>
        <a:xfrm>
          <a:off x="3851779" y="1461305"/>
          <a:ext cx="651249" cy="651249"/>
        </a:xfrm>
        <a:prstGeom prst="ellips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25272" tIns="25272" rIns="25272" bIns="25272" numCol="1" spcCol="1270" anchor="ctr" anchorCtr="0">
          <a:noAutofit/>
        </a:bodyPr>
        <a:lstStyle/>
        <a:p>
          <a:pPr marL="0" lvl="0" indent="0" algn="ctr" defTabSz="1422400">
            <a:lnSpc>
              <a:spcPct val="90000"/>
            </a:lnSpc>
            <a:spcBef>
              <a:spcPct val="0"/>
            </a:spcBef>
            <a:spcAft>
              <a:spcPct val="35000"/>
            </a:spcAft>
            <a:buNone/>
          </a:pPr>
          <a:r>
            <a:rPr lang="en-US" sz="3200" kern="1200"/>
            <a:t>3</a:t>
          </a:r>
        </a:p>
      </dsp:txBody>
      <dsp:txXfrm>
        <a:off x="3947152" y="1556678"/>
        <a:ext cx="460503" cy="460503"/>
      </dsp:txXfrm>
    </dsp:sp>
    <dsp:sp modelId="{839879EB-2204-49DE-BCD8-CE324FECCCDB}">
      <dsp:nvSpPr>
        <dsp:cNvPr id="0" name=""/>
        <dsp:cNvSpPr/>
      </dsp:nvSpPr>
      <dsp:spPr>
        <a:xfrm>
          <a:off x="3412363" y="2278171"/>
          <a:ext cx="1530081" cy="1965600"/>
        </a:xfrm>
        <a:prstGeom prst="upArrowCallout">
          <a:avLst>
            <a:gd name="adj1" fmla="val 50000"/>
            <a:gd name="adj2" fmla="val 20000"/>
            <a:gd name="adj3" fmla="val 20000"/>
            <a:gd name="adj4" fmla="val 100000"/>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695" tIns="165100" rIns="120695" bIns="165100" numCol="1" spcCol="1270" anchor="t" anchorCtr="0">
          <a:noAutofit/>
        </a:bodyPr>
        <a:lstStyle/>
        <a:p>
          <a:pPr marL="0" lvl="0" indent="0" algn="l" defTabSz="533400">
            <a:lnSpc>
              <a:spcPct val="90000"/>
            </a:lnSpc>
            <a:spcBef>
              <a:spcPct val="0"/>
            </a:spcBef>
            <a:spcAft>
              <a:spcPct val="35000"/>
            </a:spcAft>
            <a:buNone/>
          </a:pPr>
          <a:r>
            <a:rPr lang="en-GB" sz="1200" b="1" i="0" kern="1200" baseline="0" dirty="0"/>
            <a:t>Include regular logging of  first and light flight for tracking of Climate Change effects as per recommendation (Polkey,2017)</a:t>
          </a:r>
          <a:endParaRPr lang="en-US" sz="1200" kern="1200" dirty="0"/>
        </a:p>
      </dsp:txBody>
      <dsp:txXfrm>
        <a:off x="3412363" y="2584187"/>
        <a:ext cx="1530081" cy="1659584"/>
      </dsp:txXfrm>
    </dsp:sp>
    <dsp:sp modelId="{AEFBED92-06BB-41F0-98F8-8C3B832415A0}">
      <dsp:nvSpPr>
        <dsp:cNvPr id="0" name=""/>
        <dsp:cNvSpPr/>
      </dsp:nvSpPr>
      <dsp:spPr>
        <a:xfrm>
          <a:off x="5112453" y="1786894"/>
          <a:ext cx="1530081" cy="72"/>
        </a:xfrm>
        <a:prstGeom prst="rect">
          <a:avLst/>
        </a:prstGeom>
        <a:solidFill>
          <a:schemeClr val="accent6">
            <a:tint val="40000"/>
            <a:alpha val="90000"/>
            <a:hueOff val="0"/>
            <a:satOff val="0"/>
            <a:lumOff val="0"/>
            <a:alphaOff val="0"/>
          </a:schemeClr>
        </a:solidFill>
        <a:ln w="15875" cap="flat" cmpd="sng"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8D9D41B-FB40-4457-B9C3-4DD437DA99BE}">
      <dsp:nvSpPr>
        <dsp:cNvPr id="0" name=""/>
        <dsp:cNvSpPr/>
      </dsp:nvSpPr>
      <dsp:spPr>
        <a:xfrm>
          <a:off x="6683337" y="1729748"/>
          <a:ext cx="78204" cy="147038"/>
        </a:xfrm>
        <a:prstGeom prst="chevron">
          <a:avLst>
            <a:gd name="adj" fmla="val 90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BD8AF14-5056-4DAA-97E7-FA653CCDC73F}">
      <dsp:nvSpPr>
        <dsp:cNvPr id="0" name=""/>
        <dsp:cNvSpPr/>
      </dsp:nvSpPr>
      <dsp:spPr>
        <a:xfrm>
          <a:off x="5551870" y="1461305"/>
          <a:ext cx="651249" cy="651249"/>
        </a:xfrm>
        <a:prstGeom prst="ellips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25272" tIns="25272" rIns="25272" bIns="25272" numCol="1" spcCol="1270" anchor="ctr" anchorCtr="0">
          <a:noAutofit/>
        </a:bodyPr>
        <a:lstStyle/>
        <a:p>
          <a:pPr marL="0" lvl="0" indent="0" algn="ctr" defTabSz="1422400">
            <a:lnSpc>
              <a:spcPct val="90000"/>
            </a:lnSpc>
            <a:spcBef>
              <a:spcPct val="0"/>
            </a:spcBef>
            <a:spcAft>
              <a:spcPct val="35000"/>
            </a:spcAft>
            <a:buNone/>
          </a:pPr>
          <a:r>
            <a:rPr lang="en-US" sz="3200" kern="1200"/>
            <a:t>4</a:t>
          </a:r>
        </a:p>
      </dsp:txBody>
      <dsp:txXfrm>
        <a:off x="5647243" y="1556678"/>
        <a:ext cx="460503" cy="460503"/>
      </dsp:txXfrm>
    </dsp:sp>
    <dsp:sp modelId="{890D3FA8-6D6E-45AD-915B-D8FACF6105E8}">
      <dsp:nvSpPr>
        <dsp:cNvPr id="0" name=""/>
        <dsp:cNvSpPr/>
      </dsp:nvSpPr>
      <dsp:spPr>
        <a:xfrm>
          <a:off x="5112453" y="2278171"/>
          <a:ext cx="1530081" cy="1965600"/>
        </a:xfrm>
        <a:prstGeom prst="upArrowCallout">
          <a:avLst>
            <a:gd name="adj1" fmla="val 50000"/>
            <a:gd name="adj2" fmla="val 20000"/>
            <a:gd name="adj3" fmla="val 20000"/>
            <a:gd name="adj4" fmla="val 100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695" tIns="165100" rIns="120695" bIns="165100" numCol="1" spcCol="1270" anchor="t" anchorCtr="0">
          <a:noAutofit/>
        </a:bodyPr>
        <a:lstStyle/>
        <a:p>
          <a:pPr marL="0" lvl="0" indent="0" algn="l" defTabSz="533400">
            <a:lnSpc>
              <a:spcPct val="90000"/>
            </a:lnSpc>
            <a:spcBef>
              <a:spcPct val="0"/>
            </a:spcBef>
            <a:spcAft>
              <a:spcPct val="35000"/>
            </a:spcAft>
            <a:buNone/>
          </a:pPr>
          <a:r>
            <a:rPr lang="en-GB" sz="1200" b="1" i="0" kern="1200" dirty="0"/>
            <a:t>Incorporate the Boyce Habitat Transects into the UKBMS National Monitoring Butterfly Survey Methodology.</a:t>
          </a:r>
          <a:endParaRPr lang="en-US" sz="1200" kern="1200" dirty="0"/>
        </a:p>
      </dsp:txBody>
      <dsp:txXfrm>
        <a:off x="5112453" y="2584187"/>
        <a:ext cx="1530081" cy="1659584"/>
      </dsp:txXfrm>
    </dsp:sp>
    <dsp:sp modelId="{6A9ABA3A-D002-41CE-8EBB-B50DF8FC84AB}">
      <dsp:nvSpPr>
        <dsp:cNvPr id="0" name=""/>
        <dsp:cNvSpPr/>
      </dsp:nvSpPr>
      <dsp:spPr>
        <a:xfrm>
          <a:off x="6874841" y="1786894"/>
          <a:ext cx="1530081" cy="72"/>
        </a:xfrm>
        <a:prstGeom prst="rect">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1B4BA7-94C7-411C-B155-8EB47F90BD1C}">
      <dsp:nvSpPr>
        <dsp:cNvPr id="0" name=""/>
        <dsp:cNvSpPr/>
      </dsp:nvSpPr>
      <dsp:spPr>
        <a:xfrm>
          <a:off x="8445725" y="1729748"/>
          <a:ext cx="78204" cy="147038"/>
        </a:xfrm>
        <a:prstGeom prst="chevron">
          <a:avLst>
            <a:gd name="adj" fmla="val 90000"/>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99753FC-5928-455F-841A-2F25B205273B}">
      <dsp:nvSpPr>
        <dsp:cNvPr id="0" name=""/>
        <dsp:cNvSpPr/>
      </dsp:nvSpPr>
      <dsp:spPr>
        <a:xfrm>
          <a:off x="7314258" y="1461305"/>
          <a:ext cx="651249" cy="651249"/>
        </a:xfrm>
        <a:prstGeom prst="ellips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25272" tIns="25272" rIns="25272" bIns="25272" numCol="1" spcCol="1270" anchor="ctr" anchorCtr="0">
          <a:noAutofit/>
        </a:bodyPr>
        <a:lstStyle/>
        <a:p>
          <a:pPr marL="0" lvl="0" indent="0" algn="ctr" defTabSz="1422400">
            <a:lnSpc>
              <a:spcPct val="90000"/>
            </a:lnSpc>
            <a:spcBef>
              <a:spcPct val="0"/>
            </a:spcBef>
            <a:spcAft>
              <a:spcPct val="35000"/>
            </a:spcAft>
            <a:buNone/>
          </a:pPr>
          <a:r>
            <a:rPr lang="en-US" sz="3200" kern="1200"/>
            <a:t>5</a:t>
          </a:r>
        </a:p>
      </dsp:txBody>
      <dsp:txXfrm>
        <a:off x="7409631" y="1556678"/>
        <a:ext cx="460503" cy="460503"/>
      </dsp:txXfrm>
    </dsp:sp>
    <dsp:sp modelId="{21CCA0A3-D0C6-470E-A7ED-F35BA5FCE1A6}">
      <dsp:nvSpPr>
        <dsp:cNvPr id="0" name=""/>
        <dsp:cNvSpPr/>
      </dsp:nvSpPr>
      <dsp:spPr>
        <a:xfrm>
          <a:off x="6812544" y="2278171"/>
          <a:ext cx="1654676" cy="1965600"/>
        </a:xfrm>
        <a:prstGeom prst="upArrowCallout">
          <a:avLst>
            <a:gd name="adj1" fmla="val 50000"/>
            <a:gd name="adj2" fmla="val 20000"/>
            <a:gd name="adj3" fmla="val 20000"/>
            <a:gd name="adj4" fmla="val 100000"/>
          </a:avLst>
        </a:prstGeom>
        <a:solidFill>
          <a:schemeClr val="accent6">
            <a:tint val="40000"/>
            <a:alpha val="90000"/>
            <a:hueOff val="0"/>
            <a:satOff val="0"/>
            <a:lumOff val="0"/>
            <a:alphaOff val="0"/>
          </a:schemeClr>
        </a:solidFill>
        <a:ln w="15875" cap="flat" cmpd="sng"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695" tIns="165100" rIns="120695" bIns="165100" numCol="1" spcCol="1270" anchor="t" anchorCtr="0">
          <a:noAutofit/>
        </a:bodyPr>
        <a:lstStyle/>
        <a:p>
          <a:pPr marL="0" lvl="0" indent="0" algn="l" defTabSz="533400">
            <a:lnSpc>
              <a:spcPct val="90000"/>
            </a:lnSpc>
            <a:spcBef>
              <a:spcPct val="0"/>
            </a:spcBef>
            <a:spcAft>
              <a:spcPct val="35000"/>
            </a:spcAft>
            <a:buNone/>
          </a:pPr>
          <a:r>
            <a:rPr lang="en-GB" sz="1200" b="1" i="0" kern="1200" dirty="0"/>
            <a:t>Use Satellite/Geospatial data sets and other similar evidence bases i.e. E.O. Basis to compare with CT data.</a:t>
          </a:r>
          <a:endParaRPr lang="en-US" sz="1200" kern="1200" dirty="0"/>
        </a:p>
      </dsp:txBody>
      <dsp:txXfrm>
        <a:off x="6812544" y="2609106"/>
        <a:ext cx="1654676" cy="1634665"/>
      </dsp:txXfrm>
    </dsp:sp>
    <dsp:sp modelId="{08E0AFA5-0E22-45A4-9418-2495B64974B7}">
      <dsp:nvSpPr>
        <dsp:cNvPr id="0" name=""/>
        <dsp:cNvSpPr/>
      </dsp:nvSpPr>
      <dsp:spPr>
        <a:xfrm>
          <a:off x="8574932" y="1786894"/>
          <a:ext cx="1530081" cy="72"/>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F312F04-C550-4CF1-9F60-6BD7DCAEFE46}">
      <dsp:nvSpPr>
        <dsp:cNvPr id="0" name=""/>
        <dsp:cNvSpPr/>
      </dsp:nvSpPr>
      <dsp:spPr>
        <a:xfrm>
          <a:off x="10145816" y="1729748"/>
          <a:ext cx="78204" cy="147038"/>
        </a:xfrm>
        <a:prstGeom prst="chevron">
          <a:avLst>
            <a:gd name="adj" fmla="val 90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67AC769-5365-4DCE-8F6D-B8047CBD8C09}">
      <dsp:nvSpPr>
        <dsp:cNvPr id="0" name=""/>
        <dsp:cNvSpPr/>
      </dsp:nvSpPr>
      <dsp:spPr>
        <a:xfrm>
          <a:off x="9014348" y="1461305"/>
          <a:ext cx="651249" cy="651249"/>
        </a:xfrm>
        <a:prstGeom prst="ellips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25272" tIns="25272" rIns="25272" bIns="25272" numCol="1" spcCol="1270" anchor="ctr" anchorCtr="0">
          <a:noAutofit/>
        </a:bodyPr>
        <a:lstStyle/>
        <a:p>
          <a:pPr marL="0" lvl="0" indent="0" algn="ctr" defTabSz="1422400">
            <a:lnSpc>
              <a:spcPct val="90000"/>
            </a:lnSpc>
            <a:spcBef>
              <a:spcPct val="0"/>
            </a:spcBef>
            <a:spcAft>
              <a:spcPct val="35000"/>
            </a:spcAft>
            <a:buNone/>
          </a:pPr>
          <a:r>
            <a:rPr lang="en-US" sz="3200" kern="1200"/>
            <a:t>6</a:t>
          </a:r>
        </a:p>
      </dsp:txBody>
      <dsp:txXfrm>
        <a:off x="9109721" y="1556678"/>
        <a:ext cx="460503" cy="460503"/>
      </dsp:txXfrm>
    </dsp:sp>
    <dsp:sp modelId="{D58496F6-AD76-41B4-AB71-3F0BCA25943F}">
      <dsp:nvSpPr>
        <dsp:cNvPr id="0" name=""/>
        <dsp:cNvSpPr/>
      </dsp:nvSpPr>
      <dsp:spPr>
        <a:xfrm>
          <a:off x="8574932" y="2278171"/>
          <a:ext cx="1530081" cy="1965600"/>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695" tIns="165100" rIns="120695" bIns="165100" numCol="1" spcCol="1270" anchor="t" anchorCtr="0">
          <a:noAutofit/>
        </a:bodyPr>
        <a:lstStyle/>
        <a:p>
          <a:pPr marL="0" lvl="0" indent="0" algn="l" defTabSz="533400">
            <a:lnSpc>
              <a:spcPct val="90000"/>
            </a:lnSpc>
            <a:spcBef>
              <a:spcPct val="0"/>
            </a:spcBef>
            <a:spcAft>
              <a:spcPct val="35000"/>
            </a:spcAft>
            <a:buNone/>
          </a:pPr>
          <a:r>
            <a:rPr lang="en-GB" sz="1200" b="1" i="0" kern="1200" dirty="0"/>
            <a:t>Undertake a full population evaluation at Cors Caron </a:t>
          </a:r>
          <a:r>
            <a:rPr lang="en-GB" sz="1200" b="1" i="0" kern="1200" baseline="0" dirty="0"/>
            <a:t>as per recommendation (Polkey,2017)</a:t>
          </a:r>
          <a:endParaRPr lang="en-US" sz="1200" kern="1200" dirty="0"/>
        </a:p>
      </dsp:txBody>
      <dsp:txXfrm>
        <a:off x="8574932" y="2584187"/>
        <a:ext cx="1530081" cy="1659584"/>
      </dsp:txXfrm>
    </dsp:sp>
    <dsp:sp modelId="{1B9BB541-CA02-4C1B-A555-7F6A722704B1}">
      <dsp:nvSpPr>
        <dsp:cNvPr id="0" name=""/>
        <dsp:cNvSpPr/>
      </dsp:nvSpPr>
      <dsp:spPr>
        <a:xfrm>
          <a:off x="10275023" y="1786894"/>
          <a:ext cx="765788" cy="72"/>
        </a:xfrm>
        <a:prstGeom prst="rect">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89C0D9A-C5B4-4D12-9FDC-84119E811677}">
      <dsp:nvSpPr>
        <dsp:cNvPr id="0" name=""/>
        <dsp:cNvSpPr/>
      </dsp:nvSpPr>
      <dsp:spPr>
        <a:xfrm>
          <a:off x="10715187" y="1461305"/>
          <a:ext cx="651249" cy="651249"/>
        </a:xfrm>
        <a:prstGeom prst="ellips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25272" tIns="25272" rIns="25272" bIns="25272" numCol="1" spcCol="1270" anchor="ctr" anchorCtr="0">
          <a:noAutofit/>
        </a:bodyPr>
        <a:lstStyle/>
        <a:p>
          <a:pPr marL="0" lvl="0" indent="0" algn="ctr" defTabSz="1422400">
            <a:lnSpc>
              <a:spcPct val="90000"/>
            </a:lnSpc>
            <a:spcBef>
              <a:spcPct val="0"/>
            </a:spcBef>
            <a:spcAft>
              <a:spcPct val="35000"/>
            </a:spcAft>
            <a:buNone/>
          </a:pPr>
          <a:r>
            <a:rPr lang="en-US" sz="3200" kern="1200"/>
            <a:t>7</a:t>
          </a:r>
        </a:p>
      </dsp:txBody>
      <dsp:txXfrm>
        <a:off x="10810560" y="1556678"/>
        <a:ext cx="460503" cy="460503"/>
      </dsp:txXfrm>
    </dsp:sp>
    <dsp:sp modelId="{69C98F11-193D-488F-A0DA-C688FB0FB596}">
      <dsp:nvSpPr>
        <dsp:cNvPr id="0" name=""/>
        <dsp:cNvSpPr/>
      </dsp:nvSpPr>
      <dsp:spPr>
        <a:xfrm>
          <a:off x="10275023" y="2278171"/>
          <a:ext cx="1595045" cy="1965600"/>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819" tIns="165100" rIns="125819" bIns="165100" numCol="1" spcCol="1270" anchor="t" anchorCtr="0">
          <a:noAutofit/>
        </a:bodyPr>
        <a:lstStyle/>
        <a:p>
          <a:pPr marL="0" lvl="0" indent="0" algn="l" defTabSz="533400">
            <a:lnSpc>
              <a:spcPct val="90000"/>
            </a:lnSpc>
            <a:spcBef>
              <a:spcPct val="0"/>
            </a:spcBef>
            <a:spcAft>
              <a:spcPct val="35000"/>
            </a:spcAft>
            <a:buNone/>
          </a:pPr>
          <a:r>
            <a:rPr lang="en-GB" sz="1200" b="1" i="0" kern="1200" baseline="0" dirty="0"/>
            <a:t>Conduct comparison between transect and area time count methodologies may provide more robust coverage for adult counts, closer connection to habitat types.(Barkmann et al,2023)</a:t>
          </a:r>
          <a:endParaRPr lang="en-US" sz="1200" kern="1200" dirty="0"/>
        </a:p>
      </dsp:txBody>
      <dsp:txXfrm>
        <a:off x="10275023" y="2597180"/>
        <a:ext cx="1595045" cy="1646591"/>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bwMode="gray">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D49B38B-F559-4824-05A6-A912FC1A16AB}"/>
              </a:ext>
            </a:extLst>
          </p:cNvPr>
          <p:cNvSpPr>
            <a:spLocks noGrp="1"/>
          </p:cNvSpPr>
          <p:nvPr>
            <p:ph type="hdr" sz="quarter"/>
          </p:nvPr>
        </p:nvSpPr>
        <p:spPr>
          <a:xfrm>
            <a:off x="0" y="2"/>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D3882B57-6BE4-1184-2D4F-6B1BAA1B41BA}"/>
              </a:ext>
            </a:extLst>
          </p:cNvPr>
          <p:cNvSpPr>
            <a:spLocks noGrp="1"/>
          </p:cNvSpPr>
          <p:nvPr>
            <p:ph type="dt" sz="quarter" idx="1"/>
          </p:nvPr>
        </p:nvSpPr>
        <p:spPr>
          <a:xfrm>
            <a:off x="3884613" y="2"/>
            <a:ext cx="2971800" cy="458788"/>
          </a:xfrm>
          <a:prstGeom prst="rect">
            <a:avLst/>
          </a:prstGeom>
        </p:spPr>
        <p:txBody>
          <a:bodyPr vert="horz" lIns="91440" tIns="45720" rIns="91440" bIns="45720" rtlCol="0"/>
          <a:lstStyle>
            <a:lvl1pPr algn="r">
              <a:defRPr sz="1200"/>
            </a:lvl1pPr>
          </a:lstStyle>
          <a:p>
            <a:fld id="{F3F2EBF3-9A7B-4447-A703-4192C8130D7F}" type="datetimeFigureOut">
              <a:rPr lang="en-GB" smtClean="0"/>
              <a:t>18/05/2025</a:t>
            </a:fld>
            <a:endParaRPr lang="en-GB"/>
          </a:p>
        </p:txBody>
      </p:sp>
      <p:sp>
        <p:nvSpPr>
          <p:cNvPr id="4" name="Footer Placeholder 3">
            <a:extLst>
              <a:ext uri="{FF2B5EF4-FFF2-40B4-BE49-F238E27FC236}">
                <a16:creationId xmlns:a16="http://schemas.microsoft.com/office/drawing/2014/main" id="{79E2F105-813C-7F9B-D812-5C08C9D18F4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24C3B67-8F01-0DAE-A48A-CB50C490FB5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8498EC2-44DC-484C-B813-BC560670929C}" type="slidenum">
              <a:rPr lang="en-GB" smtClean="0"/>
              <a:t>‹#›</a:t>
            </a:fld>
            <a:endParaRPr lang="en-GB"/>
          </a:p>
        </p:txBody>
      </p:sp>
    </p:spTree>
    <p:extLst>
      <p:ext uri="{BB962C8B-B14F-4D97-AF65-F5344CB8AC3E}">
        <p14:creationId xmlns:p14="http://schemas.microsoft.com/office/powerpoint/2010/main" val="33994021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2"/>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2"/>
            <a:ext cx="2971800" cy="458788"/>
          </a:xfrm>
          <a:prstGeom prst="rect">
            <a:avLst/>
          </a:prstGeom>
        </p:spPr>
        <p:txBody>
          <a:bodyPr vert="horz" lIns="91440" tIns="45720" rIns="91440" bIns="45720" rtlCol="0"/>
          <a:lstStyle>
            <a:lvl1pPr algn="r">
              <a:defRPr sz="1200"/>
            </a:lvl1pPr>
          </a:lstStyle>
          <a:p>
            <a:fld id="{60DBEF6D-7CEE-4232-9202-A9C14975AF29}" type="datetimeFigureOut">
              <a:rPr lang="en-GB" smtClean="0"/>
              <a:t>18/05/2025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49"/>
            <a:ext cx="5486400" cy="360045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59DA38-0310-4D2C-897D-4B3017CFCFC8}" type="slidenum">
              <a:rPr lang="en-GB" smtClean="0"/>
              <a:t>‹#›</a:t>
            </a:fld>
            <a:endParaRPr lang="en-GB"/>
          </a:p>
        </p:txBody>
      </p:sp>
    </p:spTree>
    <p:extLst>
      <p:ext uri="{BB962C8B-B14F-4D97-AF65-F5344CB8AC3E}">
        <p14:creationId xmlns:p14="http://schemas.microsoft.com/office/powerpoint/2010/main" val="42488771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Welcome to a brief presentation about ‘Butterflies and Bogs’ on how adult counts of a specialist butterfly ( biotic data) and  could potentially corroborate  (dip well data/water levels)abiotic data to help  assess the health of a lowland bogs ecology post restoration works.</a:t>
            </a:r>
          </a:p>
        </p:txBody>
      </p:sp>
      <p:sp>
        <p:nvSpPr>
          <p:cNvPr id="4" name="Slide Number Placeholder 3"/>
          <p:cNvSpPr>
            <a:spLocks noGrp="1"/>
          </p:cNvSpPr>
          <p:nvPr>
            <p:ph type="sldNum" sz="quarter" idx="5"/>
          </p:nvPr>
        </p:nvSpPr>
        <p:spPr/>
        <p:txBody>
          <a:bodyPr/>
          <a:lstStyle/>
          <a:p>
            <a:fld id="{C059DA38-0310-4D2C-897D-4B3017CFCFC8}" type="slidenum">
              <a:rPr lang="en-GB" smtClean="0"/>
              <a:t>1</a:t>
            </a:fld>
            <a:endParaRPr lang="en-GB" dirty="0"/>
          </a:p>
        </p:txBody>
      </p:sp>
    </p:spTree>
    <p:extLst>
      <p:ext uri="{BB962C8B-B14F-4D97-AF65-F5344CB8AC3E}">
        <p14:creationId xmlns:p14="http://schemas.microsoft.com/office/powerpoint/2010/main" val="3185699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358934"/>
          </a:xfrm>
        </p:spPr>
        <p:txBody>
          <a:bodyPr/>
          <a:lstStyle/>
          <a:p>
            <a:r>
              <a:rPr lang="en-GB" dirty="0"/>
              <a:t>To help navigate  presentation Content order is above However, first off before </a:t>
            </a:r>
            <a:r>
              <a:rPr lang="en-GB" dirty="0" err="1"/>
              <a:t>pictching</a:t>
            </a:r>
            <a:r>
              <a:rPr lang="en-GB" dirty="0"/>
              <a:t> into he introduction  proper , just a quick pre introduction to the main hero of the  presentation which you can see in the picture: the Large White Heath or </a:t>
            </a:r>
            <a:r>
              <a:rPr lang="en-GB" dirty="0" err="1"/>
              <a:t>Coenonymha</a:t>
            </a:r>
            <a:r>
              <a:rPr lang="en-GB" dirty="0"/>
              <a:t> tullia adult feeding on erica tetralix- (main adult food group) and for brevity will be referred to heron in  as(CT)</a:t>
            </a:r>
          </a:p>
          <a:p>
            <a:endParaRPr lang="en-GB" dirty="0"/>
          </a:p>
          <a:p>
            <a:r>
              <a:rPr lang="en-GB" dirty="0"/>
              <a:t>Fun </a:t>
            </a:r>
            <a:r>
              <a:rPr lang="en-GB" dirty="0" err="1"/>
              <a:t>fafcts</a:t>
            </a:r>
            <a:r>
              <a:rPr lang="en-GB" dirty="0"/>
              <a:t>:</a:t>
            </a:r>
          </a:p>
          <a:p>
            <a:endParaRPr lang="en-GB" dirty="0"/>
          </a:p>
          <a:p>
            <a:pPr marL="628650" lvl="1" indent="-171450">
              <a:buFont typeface="Arial" panose="020B0604020202020204" pitchFamily="34" charset="0"/>
              <a:buChar char="•"/>
            </a:pPr>
            <a:r>
              <a:rPr lang="en-GB" dirty="0"/>
              <a:t>Only UK lowland  acid mire loving butterfly in the UK, favouring northern climatic conditions</a:t>
            </a:r>
          </a:p>
          <a:p>
            <a:pPr marL="628650" lvl="1" indent="-171450">
              <a:buFont typeface="Arial" panose="020B0604020202020204" pitchFamily="34" charset="0"/>
              <a:buChar char="•"/>
            </a:pPr>
            <a:endParaRPr lang="en-GB" dirty="0"/>
          </a:p>
          <a:p>
            <a:pPr marL="628650" lvl="1" indent="-171450">
              <a:buFont typeface="Arial" panose="020B0604020202020204" pitchFamily="34" charset="0"/>
              <a:buChar char="•"/>
            </a:pPr>
            <a:r>
              <a:rPr lang="en-US" dirty="0"/>
              <a:t>Populations exist in Scotland, Wales, Northern Ireland and the North West of UK.</a:t>
            </a:r>
          </a:p>
          <a:p>
            <a:pPr marL="628650" lvl="1" indent="-171450">
              <a:buFont typeface="Arial" panose="020B0604020202020204" pitchFamily="34" charset="0"/>
              <a:buChar char="•"/>
            </a:pPr>
            <a:endParaRPr lang="en-US" dirty="0"/>
          </a:p>
          <a:p>
            <a:pPr marL="628650" lvl="1" indent="-171450">
              <a:buFont typeface="Arial" panose="020B0604020202020204" pitchFamily="34" charset="0"/>
              <a:buChar char="•"/>
            </a:pPr>
            <a:r>
              <a:rPr lang="en-GB" dirty="0"/>
              <a:t>Small number of variants (distinguished by spot patterns)</a:t>
            </a:r>
          </a:p>
          <a:p>
            <a:pPr marL="628650" lvl="1" indent="-171450">
              <a:buFont typeface="Arial" panose="020B0604020202020204" pitchFamily="34" charset="0"/>
              <a:buChar char="•"/>
            </a:pPr>
            <a:endParaRPr lang="en-GB" dirty="0"/>
          </a:p>
          <a:p>
            <a:pPr marL="628650" lvl="1" indent="-171450">
              <a:buFont typeface="Arial" panose="020B0604020202020204" pitchFamily="34" charset="0"/>
              <a:buChar char="•"/>
            </a:pPr>
            <a:r>
              <a:rPr lang="en-GB" dirty="0"/>
              <a:t>Preference northerly latitudes, current notion in the literature that it is relatively bomb proof re Climate Change to date!</a:t>
            </a:r>
          </a:p>
          <a:p>
            <a:pPr marL="628650" lvl="1" indent="-171450">
              <a:buFont typeface="Arial" panose="020B0604020202020204" pitchFamily="34" charset="0"/>
              <a:buChar char="•"/>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059DA38-0310-4D2C-897D-4B3017CFCFC8}" type="slidenum">
              <a:rPr lang="en-GB" smtClean="0"/>
              <a:t>2</a:t>
            </a:fld>
            <a:endParaRPr lang="en-GB"/>
          </a:p>
        </p:txBody>
      </p:sp>
    </p:spTree>
    <p:extLst>
      <p:ext uri="{BB962C8B-B14F-4D97-AF65-F5344CB8AC3E}">
        <p14:creationId xmlns:p14="http://schemas.microsoft.com/office/powerpoint/2010/main" val="1088426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So  as per thesis main title bogs  &amp; Butterflies</a:t>
            </a:r>
          </a:p>
          <a:p>
            <a:r>
              <a:rPr lang="en-GB" dirty="0"/>
              <a:t>To look into this will break down presentation into 2 halves:</a:t>
            </a:r>
          </a:p>
          <a:p>
            <a:r>
              <a:rPr lang="en-GB" dirty="0"/>
              <a:t> 1) First half of this presentation will be to briefly present  </a:t>
            </a:r>
          </a:p>
          <a:p>
            <a:endParaRPr lang="en-GB" dirty="0"/>
          </a:p>
          <a:p>
            <a:pPr marL="628650" lvl="1" indent="-171450">
              <a:buFont typeface="Arial" panose="020B0604020202020204" pitchFamily="34" charset="0"/>
              <a:buChar char="•"/>
            </a:pPr>
            <a:r>
              <a:rPr lang="en-GB" dirty="0"/>
              <a:t>3 main points concerning the validity of undertaking this research. </a:t>
            </a:r>
          </a:p>
          <a:p>
            <a:pPr marL="628650" lvl="1" indent="-171450">
              <a:buFont typeface="Arial" panose="020B0604020202020204" pitchFamily="34" charset="0"/>
              <a:buChar char="•"/>
            </a:pPr>
            <a:r>
              <a:rPr lang="en-GB" dirty="0"/>
              <a:t>Provide the context and research background : concerning the use of CT to evaluate the efficacy of  current LM restoration works at Cors Caron.</a:t>
            </a:r>
          </a:p>
          <a:p>
            <a:pPr marL="628650" lvl="1" indent="-171450">
              <a:buFont typeface="Arial" panose="020B0604020202020204" pitchFamily="34" charset="0"/>
              <a:buChar char="•"/>
            </a:pPr>
            <a:endParaRPr lang="en-GB" dirty="0"/>
          </a:p>
          <a:p>
            <a:r>
              <a:rPr lang="en-GB" dirty="0"/>
              <a:t>2) The second half of the presentation will cover </a:t>
            </a:r>
          </a:p>
          <a:p>
            <a:pPr marL="628650" lvl="1" indent="-171450">
              <a:buFont typeface="Arial" panose="020B0604020202020204" pitchFamily="34" charset="0"/>
              <a:buChar char="•"/>
            </a:pPr>
            <a:r>
              <a:rPr lang="en-GB" dirty="0"/>
              <a:t>my aim objectives and methodology for the research ( taken from elements of preceding surveys at CC)</a:t>
            </a:r>
          </a:p>
          <a:p>
            <a:pPr marL="628650" lvl="1" indent="-171450">
              <a:buFont typeface="Arial" panose="020B0604020202020204" pitchFamily="34" charset="0"/>
              <a:buChar char="•"/>
            </a:pPr>
            <a:r>
              <a:rPr lang="en-GB" dirty="0"/>
              <a:t>Results analysis and conclusion</a:t>
            </a:r>
            <a:r>
              <a:rPr lang="en-GB" dirty="0">
                <a:solidFill>
                  <a:prstClr val="black"/>
                </a:solidFill>
                <a:latin typeface="Calibri" panose="020F0502020204030204"/>
              </a:rPr>
              <a:t> (</a:t>
            </a:r>
            <a:r>
              <a:rPr lang="en-GB" dirty="0" err="1">
                <a:solidFill>
                  <a:prstClr val="black"/>
                </a:solidFill>
                <a:latin typeface="Calibri" panose="020F0502020204030204"/>
              </a:rPr>
              <a:t>inc</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assessment of methodologies/field work condition and recap of </a:t>
            </a:r>
            <a:r>
              <a:rPr lang="en-GB" dirty="0"/>
              <a:t> limiting factors for the research)</a:t>
            </a:r>
          </a:p>
          <a:p>
            <a:pPr marL="628650" lvl="1" indent="-171450">
              <a:buFont typeface="Arial" panose="020B0604020202020204" pitchFamily="34" charset="0"/>
              <a:buChar char="•"/>
            </a:pPr>
            <a:r>
              <a:rPr lang="en-GB" dirty="0"/>
              <a:t>Future recommendations based on new data and observations from 2024 data comparisons with previous.</a:t>
            </a:r>
          </a:p>
        </p:txBody>
      </p:sp>
      <p:sp>
        <p:nvSpPr>
          <p:cNvPr id="4" name="Slide Number Placeholder 3"/>
          <p:cNvSpPr>
            <a:spLocks noGrp="1"/>
          </p:cNvSpPr>
          <p:nvPr>
            <p:ph type="sldNum" sz="quarter" idx="5"/>
          </p:nvPr>
        </p:nvSpPr>
        <p:spPr/>
        <p:txBody>
          <a:bodyPr/>
          <a:lstStyle/>
          <a:p>
            <a:fld id="{C059DA38-0310-4D2C-897D-4B3017CFCFC8}" type="slidenum">
              <a:rPr lang="en-GB" smtClean="0"/>
              <a:t>3</a:t>
            </a:fld>
            <a:endParaRPr lang="en-GB"/>
          </a:p>
        </p:txBody>
      </p:sp>
    </p:spTree>
    <p:extLst>
      <p:ext uri="{BB962C8B-B14F-4D97-AF65-F5344CB8AC3E}">
        <p14:creationId xmlns:p14="http://schemas.microsoft.com/office/powerpoint/2010/main" val="12120505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prstClr val="black"/>
                </a:solidFill>
                <a:latin typeface="Calibri" panose="020F0502020204030204"/>
              </a:rPr>
              <a:t>Apart from being able to take lovely macro shots of Sundews</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why is the bog important as a focus?</a:t>
            </a:r>
          </a:p>
          <a:p>
            <a:endParaRPr lang="en-GB" dirty="0"/>
          </a:p>
        </p:txBody>
      </p:sp>
      <p:sp>
        <p:nvSpPr>
          <p:cNvPr id="4" name="Slide Number Placeholder 3"/>
          <p:cNvSpPr>
            <a:spLocks noGrp="1"/>
          </p:cNvSpPr>
          <p:nvPr>
            <p:ph type="sldNum" sz="quarter" idx="5"/>
          </p:nvPr>
        </p:nvSpPr>
        <p:spPr/>
        <p:txBody>
          <a:bodyPr/>
          <a:lstStyle/>
          <a:p>
            <a:fld id="{C059DA38-0310-4D2C-897D-4B3017CFCFC8}" type="slidenum">
              <a:rPr lang="en-GB" smtClean="0"/>
              <a:t>4</a:t>
            </a:fld>
            <a:endParaRPr lang="en-GB"/>
          </a:p>
        </p:txBody>
      </p:sp>
    </p:spTree>
    <p:extLst>
      <p:ext uri="{BB962C8B-B14F-4D97-AF65-F5344CB8AC3E}">
        <p14:creationId xmlns:p14="http://schemas.microsoft.com/office/powerpoint/2010/main" val="11560835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284664"/>
          </a:xfr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dirty="0">
                <a:latin typeface="Tw Cen MT" panose="020B0602020104020603"/>
              </a:rPr>
              <a:t>1)B</a:t>
            </a:r>
            <a:r>
              <a:rPr kumimoji="0" lang="en-GB" sz="1400" b="0" i="0" u="none" strike="noStrike" kern="1200" cap="none" spc="0" normalizeH="0" baseline="0" noProof="0" dirty="0" err="1">
                <a:ln>
                  <a:noFill/>
                </a:ln>
                <a:effectLst/>
                <a:uLnTx/>
                <a:uFillTx/>
                <a:latin typeface="Tw Cen MT" panose="020B0602020104020603"/>
                <a:ea typeface="+mn-ea"/>
                <a:cs typeface="+mn-cs"/>
              </a:rPr>
              <a:t>ogs</a:t>
            </a:r>
            <a:r>
              <a:rPr kumimoji="0" lang="en-GB" sz="1400" b="0" i="0" u="none" strike="noStrike" kern="1200" cap="none" spc="0" normalizeH="0" baseline="0" noProof="0" dirty="0">
                <a:ln>
                  <a:noFill/>
                </a:ln>
                <a:effectLst/>
                <a:uLnTx/>
                <a:uFillTx/>
                <a:latin typeface="Tw Cen MT" panose="020B0602020104020603"/>
                <a:ea typeface="+mn-ea"/>
                <a:cs typeface="+mn-cs"/>
              </a:rPr>
              <a:t> are  versatile , complex ecological system increasingly attracting attention and clamour for restoration due to their superior  ability to sequester carbon in addition to providing flood resilience &amp; attenuation for the ever larger deluges we now observe with Climate</a:t>
            </a:r>
            <a:r>
              <a:rPr lang="en-GB" sz="1400" dirty="0">
                <a:latin typeface="Tw Cen MT" panose="020B0602020104020603"/>
              </a:rPr>
              <a:t>e Change.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effectLst/>
              <a:uLnTx/>
              <a:uFillTx/>
              <a:latin typeface="Tw Cen MT" panose="020B06020201040206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400" dirty="0">
                <a:latin typeface="Tw Cen MT" panose="020B0602020104020603"/>
              </a:rPr>
              <a:t>2)However they have to be in good order or ‘favourable condition’  if degraded by poor practices- (which we will quickly go over  in the next slide) they can off gas rather than store carbon, and fail to hold onto flood waters.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400" dirty="0">
              <a:latin typeface="Tw Cen MT" panose="020B0602020104020603"/>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400" dirty="0">
                <a:latin typeface="Tw Cen MT" panose="020B0602020104020603"/>
              </a:rPr>
              <a:t>3) to reverse this damage projects like the NEW</a:t>
            </a:r>
            <a:r>
              <a:rPr kumimoji="0" lang="en-GB" sz="1400" b="0" i="0" u="none" strike="noStrike" kern="1200" cap="none" spc="0" normalizeH="0" baseline="0" noProof="0" dirty="0">
                <a:ln>
                  <a:noFill/>
                </a:ln>
                <a:effectLst/>
                <a:uLnTx/>
                <a:uFillTx/>
                <a:latin typeface="Tw Cen MT" panose="020B0602020104020603"/>
                <a:ea typeface="+mn-ea"/>
                <a:cs typeface="+mn-cs"/>
              </a:rPr>
              <a:t> LIFE for Welsh Bogs project </a:t>
            </a:r>
            <a:r>
              <a:rPr lang="en-GB" sz="1400" dirty="0">
                <a:latin typeface="Tw Cen MT" panose="020B0602020104020603"/>
              </a:rPr>
              <a:t>are </a:t>
            </a:r>
            <a:r>
              <a:rPr kumimoji="0" lang="en-GB" sz="1400" b="0" i="0" u="none" strike="noStrike" kern="1200" cap="none" spc="0" normalizeH="0" baseline="0" noProof="0" dirty="0">
                <a:ln>
                  <a:noFill/>
                </a:ln>
                <a:effectLst/>
                <a:uLnTx/>
                <a:uFillTx/>
                <a:latin typeface="Tw Cen MT" panose="020B0602020104020603"/>
                <a:ea typeface="+mn-ea"/>
                <a:cs typeface="+mn-cs"/>
              </a:rPr>
              <a:t>helping to restore exemplar bog environments such as our study area: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400" dirty="0">
              <a:latin typeface="Tw Cen MT" panose="020B0602020104020603"/>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effectLst/>
                <a:uLnTx/>
                <a:uFillTx/>
                <a:latin typeface="Tw Cen MT" panose="020B0602020104020603"/>
                <a:ea typeface="+mn-ea"/>
                <a:cs typeface="+mn-cs"/>
              </a:rPr>
              <a:t>4)Cors Caron and sister reserve Cors Fochno, (in addition to others in the South Wales~)are examples of the bogs undergoing restoration to favourable condition status via the’ NEW LIFE  for Welsh Raised Bogs Project’(NRW,2025)</a:t>
            </a:r>
          </a:p>
        </p:txBody>
      </p:sp>
      <p:sp>
        <p:nvSpPr>
          <p:cNvPr id="4" name="Slide Number Placeholder 3"/>
          <p:cNvSpPr>
            <a:spLocks noGrp="1"/>
          </p:cNvSpPr>
          <p:nvPr>
            <p:ph type="sldNum" sz="quarter" idx="5"/>
          </p:nvPr>
        </p:nvSpPr>
        <p:spPr/>
        <p:txBody>
          <a:bodyPr/>
          <a:lstStyle/>
          <a:p>
            <a:fld id="{C059DA38-0310-4D2C-897D-4B3017CFCFC8}" type="slidenum">
              <a:rPr lang="en-GB" smtClean="0"/>
              <a:t>5</a:t>
            </a:fld>
            <a:endParaRPr lang="en-GB"/>
          </a:p>
        </p:txBody>
      </p:sp>
    </p:spTree>
    <p:extLst>
      <p:ext uri="{BB962C8B-B14F-4D97-AF65-F5344CB8AC3E}">
        <p14:creationId xmlns:p14="http://schemas.microsoft.com/office/powerpoint/2010/main" val="17879686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1"/>
            <a:ext cx="5627914" cy="4743449"/>
          </a:xfrm>
        </p:spPr>
        <p:txBody>
          <a:bodyPr/>
          <a:lstStyle/>
          <a:p>
            <a:pPr>
              <a:lnSpc>
                <a:spcPct val="110000"/>
              </a:lnSpc>
            </a:pPr>
            <a:r>
              <a:rPr lang="en-GB" sz="1400" dirty="0">
                <a:latin typeface="Tw Cen MT" panose="020B0602020104020603" pitchFamily="34" charset="0"/>
              </a:rPr>
              <a:t> So just to return briefly back to an earlier point what causes loss of favourable condition of bogs?</a:t>
            </a:r>
          </a:p>
          <a:p>
            <a:pPr>
              <a:lnSpc>
                <a:spcPct val="110000"/>
              </a:lnSpc>
            </a:pPr>
            <a:r>
              <a:rPr lang="en-GB" sz="1400" dirty="0">
                <a:latin typeface="Tw Cen MT" panose="020B0602020104020603" pitchFamily="34" charset="0"/>
              </a:rPr>
              <a:t> Box 1:</a:t>
            </a:r>
          </a:p>
          <a:p>
            <a:pPr>
              <a:lnSpc>
                <a:spcPct val="110000"/>
              </a:lnSpc>
            </a:pPr>
            <a:r>
              <a:rPr lang="en-US" sz="1400" dirty="0">
                <a:latin typeface="Tw Cen MT" panose="020B0602020104020603" pitchFamily="34" charset="0"/>
              </a:rPr>
              <a:t>Peat Cutting: main issue-causing drainage and drying out of areas of the bog , lowering water level-Peat cutting ended in the 1960’s only ended in changing ecology as a result. (s as we will note  in next slide- old ariel war photo Fig 6)</a:t>
            </a:r>
          </a:p>
          <a:p>
            <a:pPr>
              <a:lnSpc>
                <a:spcPct val="110000"/>
              </a:lnSpc>
            </a:pPr>
            <a:r>
              <a:rPr lang="en-GB" sz="1400" dirty="0">
                <a:latin typeface="Tw Cen MT" panose="020B0602020104020603" pitchFamily="34" charset="0"/>
              </a:rPr>
              <a:t>Box 2:</a:t>
            </a:r>
          </a:p>
          <a:p>
            <a:pPr>
              <a:lnSpc>
                <a:spcPct val="110000"/>
              </a:lnSpc>
            </a:pPr>
            <a:r>
              <a:rPr lang="en-GB" sz="1400" dirty="0">
                <a:latin typeface="Tw Cen MT" panose="020B0602020104020603" pitchFamily="34" charset="0"/>
              </a:rPr>
              <a:t>Agri practices- tenant farmer activities. Agricultural drainage/cutting of poor fen for feed/burning practices to allow for cattle/pony grazing and sheep in the summer .</a:t>
            </a:r>
          </a:p>
          <a:p>
            <a:pPr>
              <a:lnSpc>
                <a:spcPct val="110000"/>
              </a:lnSpc>
            </a:pPr>
            <a:r>
              <a:rPr lang="en-GB" sz="1400" dirty="0">
                <a:latin typeface="Tw Cen MT" panose="020B0602020104020603" pitchFamily="34" charset="0"/>
              </a:rPr>
              <a:t>Box 3:</a:t>
            </a:r>
          </a:p>
          <a:p>
            <a:pPr>
              <a:lnSpc>
                <a:spcPct val="110000"/>
              </a:lnSpc>
            </a:pPr>
            <a:r>
              <a:rPr lang="en-GB" sz="1400" dirty="0">
                <a:latin typeface="Tw Cen MT" panose="020B0602020104020603" pitchFamily="34" charset="0"/>
              </a:rPr>
              <a:t>Civil Works railway embankment caused disturbance of </a:t>
            </a:r>
            <a:r>
              <a:rPr lang="en-GB" sz="1400" dirty="0" err="1">
                <a:latin typeface="Tw Cen MT" panose="020B0602020104020603" pitchFamily="34" charset="0"/>
              </a:rPr>
              <a:t>SEBog</a:t>
            </a:r>
            <a:r>
              <a:rPr lang="en-GB" sz="1400" dirty="0">
                <a:latin typeface="Tw Cen MT" panose="020B0602020104020603" pitchFamily="34" charset="0"/>
              </a:rPr>
              <a:t>  Lagg mire area, which has established greater % of Lagg woodland than observed elsewhere- win for otters- natal den territory but restrictive re </a:t>
            </a:r>
            <a:r>
              <a:rPr lang="en-GB" sz="1400" dirty="0" err="1">
                <a:latin typeface="Tw Cen MT" panose="020B0602020104020603" pitchFamily="34" charset="0"/>
              </a:rPr>
              <a:t>RWks</a:t>
            </a:r>
            <a:r>
              <a:rPr lang="en-GB" sz="1400" dirty="0">
                <a:latin typeface="Tw Cen MT" panose="020B0602020104020603" pitchFamily="34" charset="0"/>
              </a:rPr>
              <a:t> programme.</a:t>
            </a:r>
          </a:p>
          <a:p>
            <a:pPr>
              <a:lnSpc>
                <a:spcPct val="110000"/>
              </a:lnSpc>
            </a:pPr>
            <a:r>
              <a:rPr lang="en-GB" sz="1400" dirty="0">
                <a:latin typeface="Tw Cen MT" panose="020B0602020104020603" pitchFamily="34" charset="0"/>
              </a:rPr>
              <a:t>Box 4:</a:t>
            </a:r>
          </a:p>
          <a:p>
            <a:pPr>
              <a:lnSpc>
                <a:spcPct val="110000"/>
              </a:lnSpc>
            </a:pPr>
            <a:r>
              <a:rPr lang="en-GB" sz="1400" dirty="0">
                <a:latin typeface="Tw Cen MT" panose="020B0602020104020603" pitchFamily="34" charset="0"/>
              </a:rPr>
              <a:t>Previous Land management restoration practices-as a result allowed in INNS/Scrub and primary succession species of tress Rowan  &amp; Birch, even rhododendron- further drying out the raised bog mire.</a:t>
            </a:r>
          </a:p>
          <a:p>
            <a:pPr>
              <a:lnSpc>
                <a:spcPct val="110000"/>
              </a:lnSpc>
            </a:pPr>
            <a:endParaRPr lang="en-GB" sz="1400" dirty="0">
              <a:latin typeface="Tw Cen MT" panose="020B0602020104020603" pitchFamily="34" charset="0"/>
            </a:endParaRPr>
          </a:p>
          <a:p>
            <a:pPr>
              <a:lnSpc>
                <a:spcPct val="110000"/>
              </a:lnSpc>
            </a:pPr>
            <a:endParaRPr lang="en-GB" dirty="0"/>
          </a:p>
          <a:p>
            <a:pPr>
              <a:lnSpc>
                <a:spcPct val="110000"/>
              </a:lnSpc>
            </a:pPr>
            <a:endParaRPr lang="en-GB" sz="1200" dirty="0"/>
          </a:p>
          <a:p>
            <a:pPr>
              <a:lnSpc>
                <a:spcPct val="110000"/>
              </a:lnSpc>
            </a:pPr>
            <a:endParaRPr lang="en-GB" sz="1200" dirty="0"/>
          </a:p>
          <a:p>
            <a:endParaRPr lang="en-US" dirty="0"/>
          </a:p>
        </p:txBody>
      </p:sp>
      <p:sp>
        <p:nvSpPr>
          <p:cNvPr id="4" name="Slide Number Placeholder 3"/>
          <p:cNvSpPr>
            <a:spLocks noGrp="1"/>
          </p:cNvSpPr>
          <p:nvPr>
            <p:ph type="sldNum" sz="quarter" idx="5"/>
          </p:nvPr>
        </p:nvSpPr>
        <p:spPr/>
        <p:txBody>
          <a:bodyPr/>
          <a:lstStyle/>
          <a:p>
            <a:r>
              <a:rPr lang="en-US" dirty="0"/>
              <a:t>  </a:t>
            </a:r>
            <a:fld id="{0E91FC70-98A9-0C4B-82BB-0C428196E4FB}" type="slidenum">
              <a:rPr lang="en-US" smtClean="0"/>
              <a:t>6</a:t>
            </a:fld>
            <a:endParaRPr lang="en-US" dirty="0"/>
          </a:p>
        </p:txBody>
      </p:sp>
    </p:spTree>
    <p:extLst>
      <p:ext uri="{BB962C8B-B14F-4D97-AF65-F5344CB8AC3E}">
        <p14:creationId xmlns:p14="http://schemas.microsoft.com/office/powerpoint/2010/main" val="21700342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sz="1400" dirty="0">
                <a:latin typeface="Tw Cen MT" panose="020B0602020104020603" pitchFamily="34" charset="0"/>
              </a:rPr>
              <a:t>1)Just to briefly  illustrate  results of peat cutting as an example </a:t>
            </a:r>
            <a:r>
              <a:rPr lang="en-GB" sz="1400" b="1" dirty="0">
                <a:latin typeface="Tw Cen MT" panose="020B0602020104020603" pitchFamily="34" charset="0"/>
              </a:rPr>
              <a:t>Fig 6  </a:t>
            </a:r>
            <a:r>
              <a:rPr lang="en-GB" sz="1400" dirty="0">
                <a:latin typeface="Tw Cen MT" panose="020B0602020104020603" pitchFamily="34" charset="0"/>
              </a:rPr>
              <a:t>post war-picture capture  shows striations caused by peat workings across the bog- note no pools!</a:t>
            </a:r>
          </a:p>
          <a:p>
            <a:endParaRPr lang="en-GB" sz="1400" dirty="0">
              <a:latin typeface="Tw Cen MT" panose="020B06020201040206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Tw Cen MT" panose="020B0602020104020603" pitchFamily="34" charset="0"/>
              </a:rPr>
              <a:t>2) </a:t>
            </a:r>
            <a:r>
              <a:rPr kumimoji="0" lang="en-GB" sz="1400" b="1" i="0" u="none" strike="noStrike" kern="1200" cap="none" spc="0" normalizeH="0" baseline="0" noProof="0" dirty="0">
                <a:ln>
                  <a:noFill/>
                </a:ln>
                <a:solidFill>
                  <a:prstClr val="black"/>
                </a:solidFill>
                <a:effectLst/>
                <a:uLnTx/>
                <a:uFillTx/>
                <a:latin typeface="Tw Cen MT" panose="020B0602020104020603" pitchFamily="34" charset="0"/>
              </a:rPr>
              <a:t>Fig 7</a:t>
            </a:r>
            <a:r>
              <a:rPr kumimoji="0" lang="en-GB" sz="1400" b="0" i="0" u="none" strike="noStrike" kern="1200" cap="none" spc="0" normalizeH="0" baseline="0" noProof="0" dirty="0">
                <a:ln>
                  <a:noFill/>
                </a:ln>
                <a:solidFill>
                  <a:prstClr val="black"/>
                </a:solidFill>
                <a:effectLst/>
                <a:uLnTx/>
                <a:uFillTx/>
                <a:latin typeface="Tw Cen MT" panose="020B0602020104020603" pitchFamily="34" charset="0"/>
              </a:rPr>
              <a:t> o</a:t>
            </a:r>
            <a:r>
              <a:rPr lang="en-GB" sz="1400" dirty="0" err="1">
                <a:latin typeface="Tw Cen MT" panose="020B0602020104020603" pitchFamily="34" charset="0"/>
              </a:rPr>
              <a:t>ther</a:t>
            </a:r>
            <a:r>
              <a:rPr lang="en-GB" sz="1400" dirty="0">
                <a:latin typeface="Tw Cen MT" panose="020B0602020104020603" pitchFamily="34" charset="0"/>
              </a:rPr>
              <a:t> causes of previous  damage  in form of  semi effective LM restoration practices- Deep Bunding: shows bunding pools from the 1980’s- helped to restore some of the hydrology( key to raised bog mire restoration- source of water only being rain fall)</a:t>
            </a:r>
          </a:p>
          <a:p>
            <a:endParaRPr lang="en-GB" sz="1400" dirty="0">
              <a:latin typeface="Tw Cen MT" panose="020B0602020104020603" pitchFamily="34" charset="0"/>
            </a:endParaRPr>
          </a:p>
          <a:p>
            <a:r>
              <a:rPr lang="en-GB" sz="1400" dirty="0">
                <a:latin typeface="Tw Cen MT" panose="020B0602020104020603" pitchFamily="34" charset="0"/>
              </a:rPr>
              <a:t>3) However bund walls too high- subject to cracking and failure- provided habitat for reptiles helped to develop ideal otter natal den conditions near to Lagg woodland at SE dome area.</a:t>
            </a:r>
          </a:p>
          <a:p>
            <a:endParaRPr lang="en-GB" dirty="0"/>
          </a:p>
        </p:txBody>
      </p:sp>
      <p:sp>
        <p:nvSpPr>
          <p:cNvPr id="4" name="Slide Number Placeholder 3"/>
          <p:cNvSpPr>
            <a:spLocks noGrp="1"/>
          </p:cNvSpPr>
          <p:nvPr>
            <p:ph type="sldNum" sz="quarter" idx="5"/>
          </p:nvPr>
        </p:nvSpPr>
        <p:spPr/>
        <p:txBody>
          <a:bodyPr/>
          <a:lstStyle/>
          <a:p>
            <a:fld id="{0E91FC70-98A9-0C4B-82BB-0C428196E4FB}" type="slidenum">
              <a:rPr lang="en-US" smtClean="0"/>
              <a:t>7</a:t>
            </a:fld>
            <a:endParaRPr lang="en-US"/>
          </a:p>
        </p:txBody>
      </p:sp>
    </p:spTree>
    <p:extLst>
      <p:ext uri="{BB962C8B-B14F-4D97-AF65-F5344CB8AC3E}">
        <p14:creationId xmlns:p14="http://schemas.microsoft.com/office/powerpoint/2010/main" val="36307541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416880"/>
          </a:xfrm>
        </p:spPr>
        <p:txBody>
          <a:bodyPr/>
          <a:lstStyle/>
          <a:p>
            <a:endParaRPr lang="en-GB" dirty="0"/>
          </a:p>
          <a:p>
            <a:r>
              <a:rPr lang="en-GB" dirty="0"/>
              <a:t>1) </a:t>
            </a:r>
            <a:r>
              <a:rPr lang="en-GB" b="1" dirty="0"/>
              <a:t>Fig 8 </a:t>
            </a:r>
            <a:r>
              <a:rPr lang="en-GB" dirty="0"/>
              <a:t>shows new restoration techniques :Low Bunding technique: pioneered at sites such as Foulshaw Moss, Cumbria follows contour of bog,: shallow finger like cells, created in terraces ringing the lower contours of the dome.</a:t>
            </a:r>
          </a:p>
          <a:p>
            <a:r>
              <a:rPr lang="en-GB" b="1" dirty="0"/>
              <a:t>Less prone to failure:</a:t>
            </a:r>
          </a:p>
          <a:p>
            <a:pPr marL="171450" indent="-171450">
              <a:buFont typeface="Arial" panose="020B0604020202020204" pitchFamily="34" charset="0"/>
              <a:buChar char="•"/>
            </a:pPr>
            <a:r>
              <a:rPr lang="en-GB" dirty="0"/>
              <a:t>Easier to fix(with spade)</a:t>
            </a:r>
          </a:p>
          <a:p>
            <a:pPr marL="171450" indent="-171450">
              <a:buFont typeface="Arial" panose="020B0604020202020204" pitchFamily="34" charset="0"/>
              <a:buChar char="•"/>
            </a:pPr>
            <a:r>
              <a:rPr lang="en-GB" dirty="0"/>
              <a:t>Not subject to cracking and failure rate of deep bunding</a:t>
            </a:r>
          </a:p>
          <a:p>
            <a:pPr marL="171450" indent="-171450">
              <a:buFont typeface="Arial" panose="020B0604020202020204" pitchFamily="34" charset="0"/>
              <a:buChar char="•"/>
            </a:pPr>
            <a:r>
              <a:rPr lang="en-GB" dirty="0"/>
              <a:t>More conducive to primary bog forming species S moss and associated flora re-establishing- key to rewetting and developing favourable conditions.</a:t>
            </a:r>
          </a:p>
          <a:p>
            <a:r>
              <a:rPr lang="en-GB" dirty="0"/>
              <a:t>2) </a:t>
            </a:r>
            <a:r>
              <a:rPr lang="en-GB" b="1" dirty="0"/>
              <a:t>Monitoring to date:</a:t>
            </a:r>
          </a:p>
          <a:p>
            <a:pPr algn="l">
              <a:spcBef>
                <a:spcPts val="300"/>
              </a:spcBef>
              <a:spcAft>
                <a:spcPts val="300"/>
              </a:spcAft>
              <a:buFont typeface="Arial" panose="020B0604020202020204" pitchFamily="34" charset="0"/>
              <a:buChar char="•"/>
            </a:pPr>
            <a:r>
              <a:rPr lang="en-GB" dirty="0"/>
              <a:t>Abiotic data collates- dip well data- anoxia, </a:t>
            </a:r>
            <a:r>
              <a:rPr lang="en-GB" b="1" i="0" dirty="0">
                <a:solidFill>
                  <a:srgbClr val="424242"/>
                </a:solidFill>
                <a:effectLst/>
                <a:latin typeface="Segoe Sans"/>
              </a:rPr>
              <a:t>NRW Findings</a:t>
            </a:r>
            <a:r>
              <a:rPr lang="en-GB" b="0" i="0" dirty="0">
                <a:solidFill>
                  <a:srgbClr val="424242"/>
                </a:solidFill>
                <a:effectLst/>
                <a:latin typeface="Segoe Sans"/>
              </a:rPr>
              <a:t>: Natural Resources Wales (NRW) reports an increase in mean annual water levels by 4-10 cm post-restoration, enhancing resilience to summer droughts and supporting habitat restoration.</a:t>
            </a:r>
          </a:p>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Bog Moss Hydration</a:t>
            </a:r>
            <a:r>
              <a:rPr lang="en-GB" b="0" i="0" dirty="0">
                <a:solidFill>
                  <a:srgbClr val="424242"/>
                </a:solidFill>
                <a:effectLst/>
                <a:latin typeface="Segoe Sans"/>
              </a:rPr>
              <a:t>: Maintains hydration levels suitable for bog mosses, promoting ecosystem resilience.</a:t>
            </a:r>
          </a:p>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Upcoming Study</a:t>
            </a:r>
            <a:r>
              <a:rPr lang="en-GB" b="0" i="0" dirty="0">
                <a:solidFill>
                  <a:srgbClr val="424242"/>
                </a:solidFill>
                <a:effectLst/>
                <a:latin typeface="Segoe Sans"/>
              </a:rPr>
              <a:t>: NRW is awaiting the publication of an updated hydrological study by the UK Centre for Ecology and Hydrology (C.E.H.), which will be available on their website soon.</a:t>
            </a:r>
          </a:p>
          <a:p>
            <a:endParaRPr lang="en-GB" dirty="0"/>
          </a:p>
          <a:p>
            <a:r>
              <a:rPr lang="en-GB" dirty="0"/>
              <a:t>3) Biotic  data collation via some yet unpublished phase two habitat mapping from 2020.</a:t>
            </a:r>
          </a:p>
          <a:p>
            <a:endParaRPr lang="en-GB" dirty="0"/>
          </a:p>
        </p:txBody>
      </p:sp>
      <p:sp>
        <p:nvSpPr>
          <p:cNvPr id="4" name="Slide Number Placeholder 3"/>
          <p:cNvSpPr>
            <a:spLocks noGrp="1"/>
          </p:cNvSpPr>
          <p:nvPr>
            <p:ph type="sldNum" sz="quarter" idx="5"/>
          </p:nvPr>
        </p:nvSpPr>
        <p:spPr/>
        <p:txBody>
          <a:bodyPr/>
          <a:lstStyle/>
          <a:p>
            <a:fld id="{C059DA38-0310-4D2C-897D-4B3017CFCFC8}" type="slidenum">
              <a:rPr lang="en-GB" smtClean="0"/>
              <a:t>8</a:t>
            </a:fld>
            <a:endParaRPr lang="en-GB"/>
          </a:p>
        </p:txBody>
      </p:sp>
    </p:spTree>
    <p:extLst>
      <p:ext uri="{BB962C8B-B14F-4D97-AF65-F5344CB8AC3E}">
        <p14:creationId xmlns:p14="http://schemas.microsoft.com/office/powerpoint/2010/main" val="28053627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03202" y="4229102"/>
            <a:ext cx="6524171" cy="4795156"/>
          </a:xfrm>
        </p:spPr>
        <p:txBody>
          <a:bodyPr/>
          <a:lstStyle/>
          <a:p>
            <a:pPr marL="628650" lvl="1" indent="-171450">
              <a:buFont typeface="Arial" panose="020B0604020202020204" pitchFamily="34" charset="0"/>
              <a:buChar char="•"/>
            </a:pPr>
            <a:endParaRPr lang="en-GB" dirty="0"/>
          </a:p>
          <a:p>
            <a:pPr algn="l">
              <a:spcBef>
                <a:spcPts val="600"/>
              </a:spcBef>
              <a:spcAft>
                <a:spcPts val="300"/>
              </a:spcAft>
              <a:buNone/>
            </a:pPr>
            <a:r>
              <a:rPr lang="en-GB" b="1" i="0" dirty="0">
                <a:solidFill>
                  <a:srgbClr val="424242"/>
                </a:solidFill>
                <a:effectLst/>
                <a:latin typeface="Segoe Sans"/>
              </a:rPr>
              <a:t>Indicator Species and Habitat Monitoring:</a:t>
            </a:r>
            <a:endParaRPr lang="en-GB" b="0" i="0" dirty="0">
              <a:solidFill>
                <a:srgbClr val="424242"/>
              </a:solidFill>
              <a:effectLst/>
              <a:latin typeface="Segoe Sans"/>
            </a:endParaRPr>
          </a:p>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Goldilocks Zone</a:t>
            </a:r>
            <a:r>
              <a:rPr lang="en-GB" b="0" i="0" dirty="0">
                <a:solidFill>
                  <a:srgbClr val="424242"/>
                </a:solidFill>
                <a:effectLst/>
                <a:latin typeface="Segoe Sans"/>
              </a:rPr>
              <a:t>: Indicator species need specific habitat conditions and can provide metrics on habitat health.</a:t>
            </a:r>
          </a:p>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Examples</a:t>
            </a:r>
            <a:r>
              <a:rPr lang="en-GB" b="0" i="0" dirty="0">
                <a:solidFill>
                  <a:srgbClr val="424242"/>
                </a:solidFill>
                <a:effectLst/>
                <a:latin typeface="Segoe Sans"/>
              </a:rPr>
              <a:t>: Invertebrate species like dragonflies and spiders are used to monitor peatland conditions.</a:t>
            </a:r>
          </a:p>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Clustered Surveys</a:t>
            </a:r>
            <a:r>
              <a:rPr lang="en-GB" b="0" i="0" dirty="0">
                <a:solidFill>
                  <a:srgbClr val="424242"/>
                </a:solidFill>
                <a:effectLst/>
                <a:latin typeface="Segoe Sans"/>
              </a:rPr>
              <a:t>: Combining species like </a:t>
            </a:r>
            <a:r>
              <a:rPr lang="en-GB" b="0" i="0" dirty="0" err="1">
                <a:solidFill>
                  <a:srgbClr val="424242"/>
                </a:solidFill>
                <a:effectLst/>
                <a:latin typeface="Segoe Sans"/>
              </a:rPr>
              <a:t>Singahamata</a:t>
            </a:r>
            <a:r>
              <a:rPr lang="en-GB" b="0" i="0" dirty="0">
                <a:solidFill>
                  <a:srgbClr val="424242"/>
                </a:solidFill>
                <a:effectLst/>
                <a:latin typeface="Segoe Sans"/>
              </a:rPr>
              <a:t> spiders and Tiger moths can improve survey efficiency for SSSI monitoring (</a:t>
            </a:r>
            <a:r>
              <a:rPr lang="en-GB" b="0" i="0" dirty="0" err="1">
                <a:solidFill>
                  <a:srgbClr val="424242"/>
                </a:solidFill>
                <a:effectLst/>
                <a:latin typeface="Segoe Sans"/>
              </a:rPr>
              <a:t>Bpyce</a:t>
            </a:r>
            <a:r>
              <a:rPr lang="en-GB" b="0" i="0" dirty="0">
                <a:solidFill>
                  <a:srgbClr val="424242"/>
                </a:solidFill>
                <a:effectLst/>
                <a:latin typeface="Segoe Sans"/>
              </a:rPr>
              <a:t>, 2008).</a:t>
            </a:r>
          </a:p>
          <a:p>
            <a:pPr algn="l">
              <a:spcBef>
                <a:spcPts val="600"/>
              </a:spcBef>
              <a:spcAft>
                <a:spcPts val="300"/>
              </a:spcAft>
              <a:buNone/>
            </a:pPr>
            <a:r>
              <a:rPr lang="en-GB" b="1" i="0" dirty="0">
                <a:solidFill>
                  <a:srgbClr val="424242"/>
                </a:solidFill>
                <a:effectLst/>
                <a:latin typeface="Segoe Sans"/>
              </a:rPr>
              <a:t>UN Decade on Ecosystem Restoration:</a:t>
            </a:r>
            <a:endParaRPr lang="en-GB" b="0" i="0" dirty="0">
              <a:solidFill>
                <a:srgbClr val="424242"/>
              </a:solidFill>
              <a:effectLst/>
              <a:latin typeface="Segoe Sans"/>
            </a:endParaRPr>
          </a:p>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Protected Areas and </a:t>
            </a:r>
            <a:r>
              <a:rPr lang="en-GB" b="1" i="0" dirty="0" err="1">
                <a:solidFill>
                  <a:srgbClr val="424242"/>
                </a:solidFill>
                <a:effectLst/>
                <a:latin typeface="Segoe Sans"/>
              </a:rPr>
              <a:t>OECMs</a:t>
            </a:r>
            <a:r>
              <a:rPr lang="en-GB" b="0" i="0" dirty="0">
                <a:solidFill>
                  <a:srgbClr val="424242"/>
                </a:solidFill>
                <a:effectLst/>
                <a:latin typeface="Segoe Sans"/>
              </a:rPr>
              <a:t>: Studies in these areas can clarify endangered species decline and help develop indicator species for ecosystem restoration monitoring (Dudley et al, 2021).</a:t>
            </a:r>
          </a:p>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Restoration Focus</a:t>
            </a:r>
            <a:r>
              <a:rPr lang="en-GB" b="0" i="0" dirty="0">
                <a:solidFill>
                  <a:srgbClr val="424242"/>
                </a:solidFill>
                <a:effectLst/>
                <a:latin typeface="Segoe Sans"/>
              </a:rPr>
              <a:t>: Emphasizes the need to include constituent species in restoration to avoid unstable ecosystems.</a:t>
            </a:r>
          </a:p>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Endangered Species</a:t>
            </a:r>
            <a:r>
              <a:rPr lang="en-GB" b="0" i="0" dirty="0">
                <a:solidFill>
                  <a:srgbClr val="424242"/>
                </a:solidFill>
                <a:effectLst/>
                <a:latin typeface="Segoe Sans"/>
              </a:rPr>
              <a:t>: Recommends focusing on endangered and threatened species, including amphibians and insects, to understand long-term species declines and monitor recovery.</a:t>
            </a:r>
          </a:p>
          <a:p>
            <a:endParaRPr lang="en-GB" dirty="0"/>
          </a:p>
          <a:p>
            <a:endParaRPr lang="en-GB" dirty="0"/>
          </a:p>
        </p:txBody>
      </p:sp>
    </p:spTree>
    <p:extLst>
      <p:ext uri="{BB962C8B-B14F-4D97-AF65-F5344CB8AC3E}">
        <p14:creationId xmlns:p14="http://schemas.microsoft.com/office/powerpoint/2010/main" val="7673228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8"/>
            <a:ext cx="5486400" cy="4743451"/>
          </a:xfrm>
        </p:spPr>
        <p:txBody>
          <a:bodyPr/>
          <a:lstStyle/>
          <a:p>
            <a:r>
              <a:rPr lang="en-US" dirty="0"/>
              <a:t>Point 2: Why use CT to help evaluate efficacy  bog works?</a:t>
            </a:r>
          </a:p>
          <a:p>
            <a:endParaRPr lang="en-US" dirty="0"/>
          </a:p>
          <a:p>
            <a:pPr algn="l">
              <a:spcBef>
                <a:spcPts val="600"/>
              </a:spcBef>
              <a:spcAft>
                <a:spcPts val="300"/>
              </a:spcAft>
              <a:buNone/>
            </a:pPr>
            <a:r>
              <a:rPr lang="en-GB" b="1" i="0" dirty="0">
                <a:solidFill>
                  <a:srgbClr val="424242"/>
                </a:solidFill>
                <a:effectLst/>
                <a:latin typeface="Segoe Sans"/>
              </a:rPr>
              <a:t>Large White Heath Butterfly (Coenonympha Tullia ssp. Polydama):</a:t>
            </a:r>
            <a:endParaRPr lang="en-GB" b="0" i="0" dirty="0">
              <a:solidFill>
                <a:srgbClr val="424242"/>
              </a:solidFill>
              <a:effectLst/>
              <a:latin typeface="Segoe Sans"/>
            </a:endParaRPr>
          </a:p>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Specialist Indicator</a:t>
            </a:r>
            <a:r>
              <a:rPr lang="en-GB" b="0" i="0" dirty="0">
                <a:solidFill>
                  <a:srgbClr val="424242"/>
                </a:solidFill>
                <a:effectLst/>
                <a:latin typeface="Segoe Sans"/>
              </a:rPr>
              <a:t>: CT is a sedentary butterfly with specific habitat requirements, making it a good indicator species.</a:t>
            </a:r>
            <a:r>
              <a:rPr lang="en-GB" dirty="0"/>
              <a:t> which makes its home amongst the iconic lawns and hummocks of the raised bog mire , a large population is located at Cors Caron, one of the southernmost limits for this feature in Wales, in addition to the population at sister site Cors- Fochno- Bog near Borth, Ceredigion, where CT has been continuously monitored 23 years- along one transect – and where recent restoration works have occurred as part of the New LIFE for Welsh Bogs project (Lyons.2023)</a:t>
            </a:r>
          </a:p>
          <a:p>
            <a:pPr algn="l">
              <a:spcBef>
                <a:spcPts val="300"/>
              </a:spcBef>
              <a:spcAft>
                <a:spcPts val="300"/>
              </a:spcAft>
              <a:buFont typeface="Arial" panose="020B0604020202020204" pitchFamily="34" charset="0"/>
              <a:buChar char="•"/>
            </a:pPr>
            <a:r>
              <a:rPr lang="en-GB" b="0" i="0" dirty="0">
                <a:solidFill>
                  <a:srgbClr val="424242"/>
                </a:solidFill>
                <a:effectLst/>
                <a:latin typeface="Segoe Sans"/>
              </a:rPr>
              <a:t>Literature states importance of monitoring- vital post works at landscape scale to establish extent and range of species, during recovery.</a:t>
            </a:r>
          </a:p>
          <a:p>
            <a:pPr marL="0" marR="0" lvl="0" indent="0" algn="l" defTabSz="914400" rtl="0" eaLnBrk="1" fontAlgn="auto" latinLnBrk="0" hangingPunct="1">
              <a:lnSpc>
                <a:spcPct val="100000"/>
              </a:lnSpc>
              <a:spcBef>
                <a:spcPts val="300"/>
              </a:spcBef>
              <a:spcAft>
                <a:spcPts val="300"/>
              </a:spcAft>
              <a:buClrTx/>
              <a:buSzTx/>
              <a:buFont typeface="Arial" panose="020B0604020202020204" pitchFamily="34" charset="0"/>
              <a:buChar char="•"/>
              <a:tabLst/>
              <a:defRPr/>
            </a:pPr>
            <a:r>
              <a:rPr lang="en-GB" b="1" i="0" dirty="0">
                <a:solidFill>
                  <a:srgbClr val="424242"/>
                </a:solidFill>
                <a:effectLst/>
                <a:latin typeface="Segoe Sans"/>
              </a:rPr>
              <a:t>Fun Facts:</a:t>
            </a:r>
            <a:endParaRPr lang="en-GB" b="0" i="0" dirty="0">
              <a:solidFill>
                <a:srgbClr val="424242"/>
              </a:solidFill>
              <a:effectLst/>
              <a:latin typeface="Segoe Sans"/>
            </a:endParaRPr>
          </a:p>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Nectar Source</a:t>
            </a:r>
            <a:r>
              <a:rPr lang="en-GB" b="0" i="0" dirty="0">
                <a:solidFill>
                  <a:srgbClr val="424242"/>
                </a:solidFill>
                <a:effectLst/>
                <a:latin typeface="Segoe Sans"/>
              </a:rPr>
              <a:t>: Requires Erica tetralix.</a:t>
            </a:r>
          </a:p>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Larval Shelter and Food</a:t>
            </a:r>
            <a:r>
              <a:rPr lang="en-GB" b="0" i="0" dirty="0">
                <a:solidFill>
                  <a:srgbClr val="424242"/>
                </a:solidFill>
                <a:effectLst/>
                <a:latin typeface="Segoe Sans"/>
              </a:rPr>
              <a:t>: Needs Eriophorum vaginatum.</a:t>
            </a:r>
          </a:p>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Habitat Conditions</a:t>
            </a:r>
            <a:r>
              <a:rPr lang="en-GB" b="0" i="0" dirty="0">
                <a:solidFill>
                  <a:srgbClr val="424242"/>
                </a:solidFill>
                <a:effectLst/>
                <a:latin typeface="Segoe Sans"/>
              </a:rPr>
              <a:t>: Depends on healthy sphagnum moss formation in wet anoxic conditions.</a:t>
            </a:r>
          </a:p>
          <a:p>
            <a:pPr algn="l">
              <a:spcBef>
                <a:spcPts val="600"/>
              </a:spcBef>
              <a:spcAft>
                <a:spcPts val="300"/>
              </a:spcAft>
              <a:buNone/>
            </a:pPr>
            <a:r>
              <a:rPr lang="en-GB" b="1" i="0" dirty="0">
                <a:solidFill>
                  <a:srgbClr val="424242"/>
                </a:solidFill>
                <a:effectLst/>
                <a:latin typeface="Segoe Sans"/>
              </a:rPr>
              <a:t>Research Insights:</a:t>
            </a:r>
            <a:endParaRPr lang="en-GB" b="0" i="0" dirty="0">
              <a:solidFill>
                <a:srgbClr val="424242"/>
              </a:solidFill>
              <a:effectLst/>
              <a:latin typeface="Segoe Sans"/>
            </a:endParaRPr>
          </a:p>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Manchester Researchers</a:t>
            </a:r>
            <a:r>
              <a:rPr lang="en-GB" b="0" i="0" dirty="0">
                <a:solidFill>
                  <a:srgbClr val="424242"/>
                </a:solidFill>
                <a:effectLst/>
                <a:latin typeface="Segoe Sans"/>
              </a:rPr>
              <a:t>: Quantified CT ecology to assess the probability of restored areas supporting CT.</a:t>
            </a:r>
          </a:p>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Potential Contribution</a:t>
            </a:r>
            <a:r>
              <a:rPr lang="en-GB" b="0" i="0" dirty="0">
                <a:solidFill>
                  <a:srgbClr val="424242"/>
                </a:solidFill>
                <a:effectLst/>
                <a:latin typeface="Segoe Sans"/>
              </a:rPr>
              <a:t>: </a:t>
            </a:r>
            <a:r>
              <a:rPr lang="en-GB" dirty="0">
                <a:solidFill>
                  <a:srgbClr val="424242"/>
                </a:solidFill>
                <a:latin typeface="Segoe Sans"/>
              </a:rPr>
              <a:t>Setting new baselines &amp; carrying out </a:t>
            </a:r>
            <a:r>
              <a:rPr lang="en-GB" b="0" i="0" dirty="0">
                <a:solidFill>
                  <a:srgbClr val="424242"/>
                </a:solidFill>
                <a:effectLst/>
                <a:latin typeface="Segoe Sans"/>
              </a:rPr>
              <a:t>research could help corroborate these findings.</a:t>
            </a:r>
          </a:p>
          <a:p>
            <a:pPr algn="l">
              <a:spcBef>
                <a:spcPts val="600"/>
              </a:spcBef>
            </a:pPr>
            <a:r>
              <a:rPr lang="en-GB" b="0" i="0" dirty="0">
                <a:solidFill>
                  <a:srgbClr val="424242"/>
                </a:solidFill>
                <a:effectLst/>
                <a:latin typeface="Segoe Sans"/>
              </a:rPr>
              <a:t>!</a:t>
            </a:r>
          </a:p>
          <a:p>
            <a:endParaRPr lang="en-US" dirty="0"/>
          </a:p>
        </p:txBody>
      </p:sp>
      <p:sp>
        <p:nvSpPr>
          <p:cNvPr id="4" name="Slide Number Placeholder 3"/>
          <p:cNvSpPr>
            <a:spLocks noGrp="1"/>
          </p:cNvSpPr>
          <p:nvPr>
            <p:ph type="sldNum" sz="quarter" idx="5"/>
          </p:nvPr>
        </p:nvSpPr>
        <p:spPr/>
        <p:txBody>
          <a:bodyPr/>
          <a:lstStyle/>
          <a:p>
            <a:fld id="{0E91FC70-98A9-0C4B-82BB-0C428196E4FB}" type="slidenum">
              <a:rPr lang="en-US" smtClean="0"/>
              <a:t>10</a:t>
            </a:fld>
            <a:endParaRPr lang="en-US" dirty="0"/>
          </a:p>
        </p:txBody>
      </p:sp>
    </p:spTree>
    <p:extLst>
      <p:ext uri="{BB962C8B-B14F-4D97-AF65-F5344CB8AC3E}">
        <p14:creationId xmlns:p14="http://schemas.microsoft.com/office/powerpoint/2010/main" val="16564429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85123" y="4330778"/>
            <a:ext cx="6671289" cy="4566390"/>
          </a:xfr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Tw Cen MT" panose="020B0602020104020603"/>
                <a:ea typeface="+mn-ea"/>
                <a:cs typeface="+mn-cs"/>
              </a:rPr>
              <a:t>1)Caruna and colleagues- demonstrate why it is important to carry out both baseline and follow on  monitoring post ecological works- to determine efficacy of works and/or facilitate mitigation measures to be introduced where measures are failing.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Tw Cen MT" panose="020B0602020104020603"/>
                <a:ea typeface="+mn-ea"/>
                <a:cs typeface="+mn-cs"/>
              </a:rPr>
              <a:t>2) Abiotic data is available for the  latest Cors Caron works which have been taking place since 2017.</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400" dirty="0">
                <a:solidFill>
                  <a:prstClr val="black"/>
                </a:solidFill>
                <a:latin typeface="Tw Cen MT" panose="020B0602020104020603"/>
              </a:rPr>
              <a:t>3) However,  there is a </a:t>
            </a:r>
            <a:r>
              <a:rPr kumimoji="0" lang="en-GB" sz="1400" b="0" i="0" u="none" strike="noStrike" kern="1200" cap="none" spc="0" normalizeH="0" baseline="0" noProof="0" dirty="0">
                <a:ln>
                  <a:noFill/>
                </a:ln>
                <a:solidFill>
                  <a:prstClr val="black"/>
                </a:solidFill>
                <a:effectLst/>
                <a:uLnTx/>
                <a:uFillTx/>
                <a:latin typeface="Tw Cen MT" panose="020B0602020104020603"/>
                <a:ea typeface="+mn-ea"/>
                <a:cs typeface="+mn-cs"/>
              </a:rPr>
              <a:t>paucity of biotic data within SSSI features such as CT recorded within the SAC site to correlate with the Abiotic data gathered to date, additionally no habitat data for the feature has been generated in 16 years, until 2024.</a:t>
            </a:r>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solidFill>
                  <a:prstClr val="black"/>
                </a:solidFill>
                <a:latin typeface="Tw Cen MT" panose="020B0602020104020603"/>
              </a:rPr>
              <a:t>Lack of data on SSSI species issue altogether for NRW</a:t>
            </a:r>
            <a:r>
              <a:rPr kumimoji="0" lang="en-GB" b="0" i="0" u="none" strike="noStrike" kern="1200" cap="none" spc="0" normalizeH="0" baseline="0" noProof="0" dirty="0">
                <a:ln>
                  <a:noFill/>
                </a:ln>
                <a:solidFill>
                  <a:prstClr val="black"/>
                </a:solidFill>
                <a:effectLst/>
                <a:uLnTx/>
                <a:uFillTx/>
                <a:latin typeface="Tw Cen MT" panose="020B0602020104020603"/>
                <a:ea typeface="+mn-ea"/>
                <a:cs typeface="+mn-cs"/>
              </a:rPr>
              <a:t> (2021) &amp; identify in recent studies following on establishing a baseline monitoring database in 2020) </a:t>
            </a:r>
          </a:p>
          <a:p>
            <a:pPr algn="l">
              <a:spcBef>
                <a:spcPts val="600"/>
              </a:spcBef>
              <a:spcAft>
                <a:spcPts val="300"/>
              </a:spcAft>
              <a:buNone/>
            </a:pPr>
            <a:r>
              <a:rPr lang="en-GB" sz="1400" dirty="0">
                <a:solidFill>
                  <a:prstClr val="black"/>
                </a:solidFill>
                <a:latin typeface="Tw Cen MT" panose="020B0602020104020603"/>
              </a:rPr>
              <a:t>4</a:t>
            </a:r>
            <a:r>
              <a:rPr kumimoji="0" lang="en-GB" sz="1400" b="0" i="0" u="none" strike="noStrike" kern="1200" cap="none" spc="0" normalizeH="0" baseline="0" noProof="0" dirty="0">
                <a:ln>
                  <a:noFill/>
                </a:ln>
                <a:solidFill>
                  <a:prstClr val="black"/>
                </a:solidFill>
                <a:effectLst/>
                <a:uLnTx/>
                <a:uFillTx/>
                <a:latin typeface="Tw Cen MT" panose="020B0602020104020603" pitchFamily="34" charset="0"/>
              </a:rPr>
              <a:t>)  Other Methods not in scope here but to note currently being employed for Peatland </a:t>
            </a:r>
            <a:r>
              <a:rPr kumimoji="0" lang="en-GB" sz="1400" b="1" u="none" strike="noStrike" kern="1200" cap="none" spc="0" normalizeH="0" baseline="0" noProof="0" dirty="0">
                <a:ln>
                  <a:noFill/>
                </a:ln>
                <a:solidFill>
                  <a:srgbClr val="424242"/>
                </a:solidFill>
                <a:uLnTx/>
                <a:uFillTx/>
                <a:latin typeface="Tw Cen MT" panose="020B0602020104020603" pitchFamily="34" charset="0"/>
              </a:rPr>
              <a:t>e</a:t>
            </a:r>
            <a:r>
              <a:rPr lang="en-GB" sz="1400" b="1" i="0" dirty="0" err="1">
                <a:solidFill>
                  <a:srgbClr val="424242"/>
                </a:solidFill>
                <a:effectLst/>
                <a:latin typeface="Tw Cen MT" panose="020B0602020104020603" pitchFamily="34" charset="0"/>
              </a:rPr>
              <a:t>nvironmental</a:t>
            </a:r>
            <a:r>
              <a:rPr lang="en-GB" sz="1400" b="1" i="0" dirty="0">
                <a:solidFill>
                  <a:srgbClr val="424242"/>
                </a:solidFill>
                <a:effectLst/>
                <a:latin typeface="Tw Cen MT" panose="020B0602020104020603" pitchFamily="34" charset="0"/>
              </a:rPr>
              <a:t>  monitoring in UK/ Wales:</a:t>
            </a:r>
            <a:endParaRPr lang="en-GB" sz="1400" b="0" i="0" dirty="0">
              <a:solidFill>
                <a:srgbClr val="424242"/>
              </a:solidFill>
              <a:effectLst/>
              <a:latin typeface="Tw Cen MT" panose="020B0602020104020603" pitchFamily="34" charset="0"/>
            </a:endParaRPr>
          </a:p>
          <a:p>
            <a:pPr algn="l">
              <a:spcBef>
                <a:spcPts val="300"/>
              </a:spcBef>
              <a:spcAft>
                <a:spcPts val="300"/>
              </a:spcAft>
              <a:buFont typeface="Arial" panose="020B0604020202020204" pitchFamily="34" charset="0"/>
              <a:buChar char="•"/>
            </a:pPr>
            <a:r>
              <a:rPr lang="en-GB" sz="1400" b="1" i="0" dirty="0">
                <a:solidFill>
                  <a:srgbClr val="424242"/>
                </a:solidFill>
                <a:effectLst/>
                <a:latin typeface="Tw Cen MT" panose="020B0602020104020603" pitchFamily="34" charset="0"/>
              </a:rPr>
              <a:t>Data Generation</a:t>
            </a:r>
            <a:r>
              <a:rPr lang="en-GB" sz="1400" b="0" i="0" dirty="0">
                <a:solidFill>
                  <a:srgbClr val="424242"/>
                </a:solidFill>
                <a:effectLst/>
                <a:latin typeface="Tw Cen MT" panose="020B0602020104020603" pitchFamily="34" charset="0"/>
              </a:rPr>
              <a:t>: New data for environmental monitoring is being created for Wales using tools like the 'Earth Track' App at the 'Living Earth' Hub (2025).</a:t>
            </a:r>
          </a:p>
          <a:p>
            <a:pPr algn="l">
              <a:spcBef>
                <a:spcPts val="300"/>
              </a:spcBef>
              <a:spcAft>
                <a:spcPts val="300"/>
              </a:spcAft>
              <a:buFont typeface="Arial" panose="020B0604020202020204" pitchFamily="34" charset="0"/>
              <a:buChar char="•"/>
            </a:pPr>
            <a:r>
              <a:rPr lang="en-GB" sz="1400" b="1" i="0" dirty="0">
                <a:solidFill>
                  <a:srgbClr val="424242"/>
                </a:solidFill>
                <a:effectLst/>
                <a:latin typeface="Tw Cen MT" panose="020B0602020104020603" pitchFamily="34" charset="0"/>
              </a:rPr>
              <a:t>Welsh Open Data Cube (WDC)</a:t>
            </a:r>
            <a:r>
              <a:rPr lang="en-GB" sz="1400" b="0" i="0" dirty="0">
                <a:solidFill>
                  <a:srgbClr val="424242"/>
                </a:solidFill>
                <a:effectLst/>
                <a:latin typeface="Tw Cen MT" panose="020B0602020104020603" pitchFamily="34" charset="0"/>
              </a:rPr>
              <a:t>: Development is underway to provide access to a full archive of time series data from Landsat, Sentinel-1 radar, and Sentinel-2 optical satellites, enabling land and water classifications.</a:t>
            </a:r>
          </a:p>
          <a:p>
            <a:pPr algn="l">
              <a:spcBef>
                <a:spcPts val="300"/>
              </a:spcBef>
              <a:spcAft>
                <a:spcPts val="300"/>
              </a:spcAft>
              <a:buFont typeface="Arial" panose="020B0604020202020204" pitchFamily="34" charset="0"/>
              <a:buChar char="•"/>
            </a:pPr>
            <a:r>
              <a:rPr lang="en-GB" sz="1400" b="1" i="0" dirty="0">
                <a:solidFill>
                  <a:srgbClr val="424242"/>
                </a:solidFill>
                <a:effectLst/>
                <a:latin typeface="Tw Cen MT" panose="020B0602020104020603" pitchFamily="34" charset="0"/>
              </a:rPr>
              <a:t>Technical Review</a:t>
            </a:r>
            <a:r>
              <a:rPr lang="en-GB" sz="1400" b="0" i="0" dirty="0">
                <a:solidFill>
                  <a:srgbClr val="424242"/>
                </a:solidFill>
                <a:effectLst/>
                <a:latin typeface="Tw Cen MT" panose="020B0602020104020603" pitchFamily="34" charset="0"/>
              </a:rPr>
              <a:t>: The IUCN UK Peatland Programme's review, "Remote Sensing of Peatlands" (2024), evaluates optical, radar, and LIDAR techniques for detecting changes in peatland conditions and monitoring restoration efforts.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black"/>
              </a:solidFill>
              <a:effectLst/>
              <a:uLnTx/>
              <a:uFillTx/>
              <a:latin typeface="Tw Cen MT" panose="020B0602020104020603"/>
              <a:ea typeface="+mn-ea"/>
              <a:cs typeface="+mn-cs"/>
            </a:endParaRPr>
          </a:p>
          <a:p>
            <a:endParaRPr lang="en-GB" dirty="0"/>
          </a:p>
        </p:txBody>
      </p:sp>
      <p:sp>
        <p:nvSpPr>
          <p:cNvPr id="4" name="Slide Number Placeholder 3"/>
          <p:cNvSpPr>
            <a:spLocks noGrp="1"/>
          </p:cNvSpPr>
          <p:nvPr>
            <p:ph type="sldNum" sz="quarter" idx="5"/>
          </p:nvPr>
        </p:nvSpPr>
        <p:spPr/>
        <p:txBody>
          <a:bodyPr/>
          <a:lstStyle/>
          <a:p>
            <a:fld id="{C059DA38-0310-4D2C-897D-4B3017CFCFC8}" type="slidenum">
              <a:rPr lang="en-GB" smtClean="0"/>
              <a:t>11</a:t>
            </a:fld>
            <a:endParaRPr lang="en-GB"/>
          </a:p>
        </p:txBody>
      </p:sp>
    </p:spTree>
    <p:extLst>
      <p:ext uri="{BB962C8B-B14F-4D97-AF65-F5344CB8AC3E}">
        <p14:creationId xmlns:p14="http://schemas.microsoft.com/office/powerpoint/2010/main" val="10691890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2275" y="4271525"/>
            <a:ext cx="6835725" cy="4872476"/>
          </a:xfrm>
        </p:spPr>
        <p:txBody>
          <a:bodyPr/>
          <a:lstStyle/>
          <a:p>
            <a:r>
              <a:rPr lang="en-GB" dirty="0"/>
              <a:t>Main point of importance to carry this research out is to build on the unpublished work of DC Boyce and A Polkey- CCW and NRW surveyor respectively, both who have  previously carried out studies and counts on CT at Cors Caron to help set new baselines following on from latest restoration works to allow for ongoing comparisons/evaluate efficacy of methods to gather  data with respect to allowing for CS/Students to take this on to facilitate gathering of larger data sets and so doing help to close evidence gaps preventing presently more in-depth stats analysis as per (Lyons, 2023):</a:t>
            </a:r>
          </a:p>
          <a:p>
            <a:r>
              <a:rPr lang="en-GB" dirty="0"/>
              <a:t>Box 1:</a:t>
            </a:r>
          </a:p>
          <a:p>
            <a:pPr lvl="1"/>
            <a:r>
              <a:rPr lang="en-GB" dirty="0"/>
              <a:t>Boyce 2009 defined a methodology- (will see in the next few slides) to assess FC for this species attribute and established lower acceptable limit value for presence being &lt; 3 adults per sample area( using w walk timed counts). </a:t>
            </a:r>
          </a:p>
          <a:p>
            <a:pPr lvl="1"/>
            <a:r>
              <a:rPr lang="en-GB" dirty="0"/>
              <a:t>He also established optimum habitat attribute values, via conducting quadrat studies along 3 main transects covering W/SE&amp; NE bogs.</a:t>
            </a:r>
            <a:r>
              <a:rPr lang="en-GB" sz="1200" b="0" i="0" u="none" strike="noStrike" dirty="0">
                <a:solidFill>
                  <a:srgbClr val="000000"/>
                </a:solidFill>
                <a:effectLst/>
                <a:latin typeface="Calibri" panose="020F0502020204030204" pitchFamily="34" charset="0"/>
              </a:rPr>
              <a:t> </a:t>
            </a:r>
          </a:p>
          <a:p>
            <a:pPr lvl="1"/>
            <a:r>
              <a:rPr lang="en-GB" b="1" i="1" u="none" strike="noStrike" dirty="0">
                <a:solidFill>
                  <a:srgbClr val="000000"/>
                </a:solidFill>
                <a:effectLst/>
                <a:latin typeface="Calibri" panose="020F0502020204030204" pitchFamily="34" charset="0"/>
              </a:rPr>
              <a:t>Pass:</a:t>
            </a:r>
            <a:r>
              <a:rPr lang="en-GB" b="1" i="1" dirty="0"/>
              <a:t> </a:t>
            </a:r>
            <a:r>
              <a:rPr lang="en-GB" b="1" i="1" u="none" strike="noStrike" dirty="0">
                <a:solidFill>
                  <a:srgbClr val="000000"/>
                </a:solidFill>
                <a:effectLst/>
                <a:latin typeface="Calibri" panose="020F0502020204030204" pitchFamily="34" charset="0"/>
              </a:rPr>
              <a:t>Bog Vegetation with no more than 50 % cover of purple moor grass and at least 5% cotton grass</a:t>
            </a:r>
            <a:r>
              <a:rPr lang="en-GB" b="1" i="1" dirty="0"/>
              <a:t> </a:t>
            </a:r>
            <a:r>
              <a:rPr lang="en-GB" b="1" i="1" u="none" strike="noStrike" dirty="0">
                <a:solidFill>
                  <a:srgbClr val="000000"/>
                </a:solidFill>
                <a:effectLst/>
                <a:latin typeface="Calibri" panose="020F0502020204030204" pitchFamily="34" charset="0"/>
              </a:rPr>
              <a:t> </a:t>
            </a:r>
            <a:r>
              <a:rPr lang="en-GB" b="1" i="1" dirty="0"/>
              <a:t> </a:t>
            </a:r>
            <a:r>
              <a:rPr lang="en-GB" b="1" i="1" u="none" strike="noStrike" dirty="0">
                <a:solidFill>
                  <a:srgbClr val="000000"/>
                </a:solidFill>
                <a:effectLst/>
                <a:latin typeface="Calibri" panose="020F0502020204030204" pitchFamily="34" charset="0"/>
              </a:rPr>
              <a:t> </a:t>
            </a:r>
            <a:r>
              <a:rPr lang="en-GB" b="1" i="1" dirty="0"/>
              <a:t> </a:t>
            </a:r>
            <a:r>
              <a:rPr lang="en-GB" b="1" i="1" u="none" strike="noStrike" dirty="0">
                <a:solidFill>
                  <a:srgbClr val="000000"/>
                </a:solidFill>
                <a:effectLst/>
                <a:latin typeface="Calibri" panose="020F0502020204030204" pitchFamily="34" charset="0"/>
              </a:rPr>
              <a:t> </a:t>
            </a:r>
            <a:r>
              <a:rPr lang="en-GB" b="1" i="1" dirty="0"/>
              <a:t> </a:t>
            </a:r>
            <a:r>
              <a:rPr lang="en-GB" b="1" i="1" u="none" strike="noStrike" dirty="0">
                <a:solidFill>
                  <a:srgbClr val="000000"/>
                </a:solidFill>
                <a:effectLst/>
                <a:latin typeface="Calibri" panose="020F0502020204030204" pitchFamily="34" charset="0"/>
              </a:rPr>
              <a:t> </a:t>
            </a:r>
            <a:r>
              <a:rPr lang="en-GB" b="1" i="1" dirty="0"/>
              <a:t> </a:t>
            </a:r>
          </a:p>
          <a:p>
            <a:pPr lvl="1"/>
            <a:r>
              <a:rPr lang="en-GB" b="1" i="1" u="none" strike="noStrike" dirty="0">
                <a:solidFill>
                  <a:srgbClr val="000000"/>
                </a:solidFill>
                <a:effectLst/>
                <a:latin typeface="Calibri" panose="020F0502020204030204" pitchFamily="34" charset="0"/>
              </a:rPr>
              <a:t>Fail</a:t>
            </a:r>
            <a:r>
              <a:rPr lang="en-GB" b="1" i="1" dirty="0"/>
              <a:t> </a:t>
            </a:r>
            <a:r>
              <a:rPr lang="en-GB" b="1" i="1" u="none" strike="noStrike" dirty="0">
                <a:solidFill>
                  <a:srgbClr val="000000"/>
                </a:solidFill>
                <a:effectLst/>
                <a:latin typeface="Calibri" panose="020F0502020204030204" pitchFamily="34" charset="0"/>
              </a:rPr>
              <a:t>Bog vegetation with more than 50 % Purple moor grass and less than 5 % cotton grass</a:t>
            </a:r>
            <a:r>
              <a:rPr lang="en-GB" b="1" i="1" dirty="0"/>
              <a:t> </a:t>
            </a:r>
          </a:p>
          <a:p>
            <a:pPr lvl="1"/>
            <a:r>
              <a:rPr lang="en-GB" b="1" i="1" dirty="0"/>
              <a:t>Propose to utilise habitat transects 1-3 and to carry out a new baseline survey of Polkey transect 7 – using this technique for Remnant Bog- will set a new baseline for habitat conditions, following on recent works and will also assess their condition for CS/inexperienced surveyors.</a:t>
            </a:r>
          </a:p>
          <a:p>
            <a:pPr lvl="1"/>
            <a:r>
              <a:rPr lang="en-GB" b="1" i="1" dirty="0"/>
              <a:t> </a:t>
            </a:r>
            <a:r>
              <a:rPr lang="en-GB" dirty="0"/>
              <a:t>Box 2:</a:t>
            </a:r>
          </a:p>
          <a:p>
            <a:pPr lvl="1"/>
            <a:r>
              <a:rPr lang="en-GB" dirty="0"/>
              <a:t>Polkey- , added new adult count data in 2017 and 2018  prior to NEW LIFE4 Welsh Bogs commencing, no data had been gathered before this since Boyce. He also expanded Boyce’s range of counts ,made cross comparisons to historic data (1987-2001) and Boyce’s 2008 data, to identify limitations in the current methodology and make recommendations for FM. By repeating Polkey’s updated methodology attempt to establish a new baseline of adult counts for 2024 add  further to the knowledge base to enable further monitoring  of CT at CC (Utilizing  the Linear transects established by Polkey (1-7 with 6 and 7 being newly introduced by Polkey in 2017)</a:t>
            </a:r>
          </a:p>
          <a:p>
            <a:endParaRPr lang="en-GB" dirty="0"/>
          </a:p>
          <a:p>
            <a:endParaRPr lang="en-GB" dirty="0"/>
          </a:p>
        </p:txBody>
      </p:sp>
      <p:sp>
        <p:nvSpPr>
          <p:cNvPr id="4" name="Slide Number Placeholder 3"/>
          <p:cNvSpPr>
            <a:spLocks noGrp="1"/>
          </p:cNvSpPr>
          <p:nvPr>
            <p:ph type="sldNum" sz="quarter" idx="5"/>
          </p:nvPr>
        </p:nvSpPr>
        <p:spPr>
          <a:xfrm rot="10800000" flipV="1">
            <a:off x="6377353" y="8815754"/>
            <a:ext cx="436096" cy="271975"/>
          </a:xfrm>
        </p:spPr>
        <p:txBody>
          <a:bodyPr/>
          <a:lstStyle/>
          <a:p>
            <a:fld id="{C059DA38-0310-4D2C-897D-4B3017CFCFC8}" type="slidenum">
              <a:rPr lang="en-GB" smtClean="0"/>
              <a:t>12</a:t>
            </a:fld>
            <a:endParaRPr lang="en-GB" dirty="0"/>
          </a:p>
        </p:txBody>
      </p:sp>
    </p:spTree>
    <p:extLst>
      <p:ext uri="{BB962C8B-B14F-4D97-AF65-F5344CB8AC3E}">
        <p14:creationId xmlns:p14="http://schemas.microsoft.com/office/powerpoint/2010/main" val="15311271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059DA38-0310-4D2C-897D-4B3017CFCFC8}" type="slidenum">
              <a:rPr lang="en-GB" smtClean="0"/>
              <a:t>13</a:t>
            </a:fld>
            <a:endParaRPr lang="en-GB"/>
          </a:p>
        </p:txBody>
      </p:sp>
    </p:spTree>
    <p:extLst>
      <p:ext uri="{BB962C8B-B14F-4D97-AF65-F5344CB8AC3E}">
        <p14:creationId xmlns:p14="http://schemas.microsoft.com/office/powerpoint/2010/main" val="30667226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243013"/>
            <a:ext cx="5486400" cy="3086100"/>
          </a:xfrm>
        </p:spPr>
      </p:sp>
      <p:sp>
        <p:nvSpPr>
          <p:cNvPr id="3" name="Notes Placeholder 2"/>
          <p:cNvSpPr>
            <a:spLocks noGrp="1"/>
          </p:cNvSpPr>
          <p:nvPr>
            <p:ph type="body" idx="1"/>
          </p:nvPr>
        </p:nvSpPr>
        <p:spPr>
          <a:xfrm>
            <a:off x="290732" y="4400551"/>
            <a:ext cx="6278880" cy="4640287"/>
          </a:xfrm>
        </p:spPr>
        <p:txBody>
          <a:bodyPr/>
          <a:lstStyle/>
          <a:p>
            <a:endParaRPr lang="en-GB" dirty="0"/>
          </a:p>
          <a:p>
            <a:r>
              <a:rPr lang="en-GB" dirty="0"/>
              <a:t>We have now been briefly acquainted with the context and  potential importance of undertaking the research and seen limitations of previous research undertaken at the bog :</a:t>
            </a:r>
          </a:p>
          <a:p>
            <a:endParaRPr lang="en-GB" dirty="0"/>
          </a:p>
          <a:p>
            <a:endParaRPr lang="en-GB" dirty="0"/>
          </a:p>
          <a:p>
            <a:r>
              <a:rPr lang="en-GB" dirty="0"/>
              <a:t>Putting both context, literature and recommendations research aim as follows:</a:t>
            </a:r>
          </a:p>
          <a:p>
            <a:endParaRPr lang="en-GB" dirty="0"/>
          </a:p>
          <a:p>
            <a:r>
              <a:rPr lang="en-GB" dirty="0"/>
              <a:t>Aim- utilise CT as specialist indicator species to evaluate extent of favourable condition arising from ecological restoration of lowland raised peatbogs at Cors Caron national reserve.</a:t>
            </a:r>
          </a:p>
          <a:p>
            <a:pPr lvl="1"/>
            <a:r>
              <a:rPr lang="en-GB" dirty="0" err="1"/>
              <a:t>i</a:t>
            </a:r>
            <a:r>
              <a:rPr lang="en-GB" dirty="0"/>
              <a:t>)Flight end/Beg times establish in addition</a:t>
            </a:r>
          </a:p>
          <a:p>
            <a:pPr lvl="1"/>
            <a:r>
              <a:rPr lang="en-GB" dirty="0"/>
              <a:t>ii)Undertake Polkey 2017 methodology to collate and cross correlate adult count data for 2017  and 2024 (respectively/pre/post </a:t>
            </a:r>
            <a:r>
              <a:rPr lang="en-GB" dirty="0" err="1"/>
              <a:t>Rwks</a:t>
            </a:r>
            <a:r>
              <a:rPr lang="en-GB" dirty="0"/>
              <a:t>) to evaluate improving FC at CC.</a:t>
            </a:r>
          </a:p>
          <a:p>
            <a:pPr lvl="1"/>
            <a:r>
              <a:rPr lang="en-GB" dirty="0"/>
              <a:t>iii)Undertake additionally to survey habitat quality- using Boyce sample transects for SA, to </a:t>
            </a:r>
            <a:r>
              <a:rPr lang="en-GB" dirty="0" err="1"/>
              <a:t>to</a:t>
            </a:r>
            <a:r>
              <a:rPr lang="en-GB" dirty="0"/>
              <a:t> correlate with other biotic and abiotic data to establish efficacy of </a:t>
            </a:r>
            <a:r>
              <a:rPr lang="en-GB" dirty="0" err="1"/>
              <a:t>RWks</a:t>
            </a:r>
            <a:r>
              <a:rPr lang="en-GB" dirty="0"/>
              <a:t> restoration works</a:t>
            </a:r>
          </a:p>
        </p:txBody>
      </p:sp>
      <p:sp>
        <p:nvSpPr>
          <p:cNvPr id="4" name="Slide Number Placeholder 3"/>
          <p:cNvSpPr>
            <a:spLocks noGrp="1"/>
          </p:cNvSpPr>
          <p:nvPr>
            <p:ph type="sldNum" sz="quarter" idx="5"/>
          </p:nvPr>
        </p:nvSpPr>
        <p:spPr/>
        <p:txBody>
          <a:bodyPr/>
          <a:lstStyle/>
          <a:p>
            <a:fld id="{C059DA38-0310-4D2C-897D-4B3017CFCFC8}" type="slidenum">
              <a:rPr lang="en-GB" smtClean="0"/>
              <a:t>14</a:t>
            </a:fld>
            <a:endParaRPr lang="en-GB" dirty="0"/>
          </a:p>
        </p:txBody>
      </p:sp>
    </p:spTree>
    <p:extLst>
      <p:ext uri="{BB962C8B-B14F-4D97-AF65-F5344CB8AC3E}">
        <p14:creationId xmlns:p14="http://schemas.microsoft.com/office/powerpoint/2010/main" val="5300746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799" y="4400549"/>
            <a:ext cx="6015111" cy="4659738"/>
          </a:xfrm>
        </p:spPr>
        <p:txBody>
          <a:bodyPr/>
          <a:lstStyle/>
          <a:p>
            <a:r>
              <a:rPr lang="en-GB" dirty="0"/>
              <a:t>Literature review to understand CT’s role as suitable bio indicator species.</a:t>
            </a:r>
          </a:p>
          <a:p>
            <a:pPr marL="0" marR="0" lvl="0" indent="0" defTabSz="914400" eaLnBrk="1" fontAlgn="auto" latinLnBrk="0" hangingPunct="1">
              <a:lnSpc>
                <a:spcPct val="100000"/>
              </a:lnSpc>
              <a:spcBef>
                <a:spcPts val="0"/>
              </a:spcBef>
              <a:spcAft>
                <a:spcPts val="0"/>
              </a:spcAft>
              <a:buClrTx/>
              <a:buSzTx/>
              <a:buFontTx/>
              <a:buNone/>
              <a:tabLst/>
              <a:defRPr/>
            </a:pPr>
            <a:r>
              <a:rPr lang="en-GB" dirty="0"/>
              <a:t>2) Repeat transect methodologies Boye 2008/Polkey 2017)- gather new baseline numbers for 2024:</a:t>
            </a:r>
            <a:r>
              <a:rPr kumimoji="0" lang="en-GB" b="0" i="0" u="none" strike="noStrike" kern="0" cap="none" spc="0" normalizeH="0" baseline="0" noProof="0" dirty="0">
                <a:ln>
                  <a:noFill/>
                </a:ln>
                <a:solidFill>
                  <a:sysClr val="windowText" lastClr="000000"/>
                </a:solidFill>
                <a:effectLst/>
                <a:uLnTx/>
                <a:uFillTx/>
              </a:rPr>
              <a:t>(to enable high level evaluation of extent of FC restored arising from the current ecological’ restoration works &amp; cumulative action of previously undertaken works in the last 20 years.</a:t>
            </a:r>
          </a:p>
          <a:p>
            <a:pPr lvl="0"/>
            <a:r>
              <a:rPr kumimoji="0" lang="en-GB" b="0" i="0" u="none" strike="noStrike" kern="0" cap="none" spc="0" normalizeH="0" baseline="0" noProof="0" dirty="0">
                <a:ln>
                  <a:noFill/>
                </a:ln>
                <a:solidFill>
                  <a:sysClr val="windowText" lastClr="000000"/>
                </a:solidFill>
                <a:effectLst/>
                <a:uLnTx/>
                <a:uFillTx/>
              </a:rPr>
              <a:t>3)Establish baseline figure- for 2024 for AES</a:t>
            </a:r>
            <a:r>
              <a:rPr lang="en-GB" dirty="0"/>
              <a:t>(and in doing so provide new baseline figure for adult courts post cessation of N L4WBogs.)</a:t>
            </a:r>
          </a:p>
          <a:p>
            <a:pPr lvl="0"/>
            <a:r>
              <a:rPr lang="en-GB" dirty="0"/>
              <a:t>4) Establish new baseline figures for 2024and compare with Boyce’s evaluation at CCNNR undertaken in 2008.</a:t>
            </a:r>
          </a:p>
          <a:p>
            <a:pPr lvl="0">
              <a:lnSpc>
                <a:spcPct val="100000"/>
              </a:lnSpc>
            </a:pPr>
            <a:r>
              <a:rPr lang="en-GB" dirty="0"/>
              <a:t>5) Compare data from objectives 3 and 4 to attempt a more in-depth evaluation of ecological restoration works at CCNNR, further facilitating more granular assessment of condition recovery per Bog (rather than just as a whole site value)</a:t>
            </a:r>
          </a:p>
          <a:p>
            <a:pPr marL="228600" lvl="0" indent="-228600">
              <a:lnSpc>
                <a:spcPct val="100000"/>
              </a:lnSpc>
              <a:buAutoNum type="arabicParenR" startAt="6"/>
            </a:pPr>
            <a:r>
              <a:rPr lang="en-GB" dirty="0"/>
              <a:t>Assess suitability of  utilising transects and methodologies for CS/Students- to facilitate more opportunities for data to be collated and by doing so potentially fulfil strategic requirements( more SSSI data) and allow for more meaningful statistical and spatial data to be collated for the evidence base( as per Cors Fochno).</a:t>
            </a:r>
          </a:p>
          <a:p>
            <a:pPr marL="228600" lvl="0" indent="-228600">
              <a:lnSpc>
                <a:spcPct val="100000"/>
              </a:lnSpc>
              <a:buAutoNum type="arabicParenR" startAt="6"/>
            </a:pPr>
            <a:r>
              <a:rPr lang="en-GB" dirty="0"/>
              <a:t>Attempt to evaluate success of present and past ecological restoration measures to date: and if issues are discovered enable more accurate application of interim corrective mitigation measures to existing (and new) ecological restoration works to further facilitate FC,</a:t>
            </a:r>
          </a:p>
          <a:p>
            <a:pPr marL="228600" lvl="0" indent="-228600">
              <a:lnSpc>
                <a:spcPct val="100000"/>
              </a:lnSpc>
              <a:buAutoNum type="arabicParenR" startAt="6"/>
            </a:pPr>
            <a:endParaRPr lang="en-US" dirty="0"/>
          </a:p>
          <a:p>
            <a:pPr lvl="0">
              <a:lnSpc>
                <a:spcPct val="100000"/>
              </a:lnSpc>
            </a:pPr>
            <a:endParaRPr lang="en-US" dirty="0"/>
          </a:p>
          <a:p>
            <a:pPr lvl="0"/>
            <a:endParaRPr lang="en-GB" dirty="0"/>
          </a:p>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endParaRPr>
          </a:p>
          <a:p>
            <a:pPr marL="0" indent="0">
              <a:buNone/>
            </a:pPr>
            <a:r>
              <a:rPr lang="en-GB" dirty="0"/>
              <a:t>3)</a:t>
            </a:r>
          </a:p>
        </p:txBody>
      </p:sp>
      <p:sp>
        <p:nvSpPr>
          <p:cNvPr id="4" name="Slide Number Placeholder 3"/>
          <p:cNvSpPr>
            <a:spLocks noGrp="1"/>
          </p:cNvSpPr>
          <p:nvPr>
            <p:ph type="sldNum" sz="quarter" idx="5"/>
          </p:nvPr>
        </p:nvSpPr>
        <p:spPr/>
        <p:txBody>
          <a:bodyPr/>
          <a:lstStyle/>
          <a:p>
            <a:fld id="{C059DA38-0310-4D2C-897D-4B3017CFCFC8}" type="slidenum">
              <a:rPr lang="en-GB" smtClean="0"/>
              <a:t>15</a:t>
            </a:fld>
            <a:endParaRPr lang="en-GB"/>
          </a:p>
        </p:txBody>
      </p:sp>
    </p:spTree>
    <p:extLst>
      <p:ext uri="{BB962C8B-B14F-4D97-AF65-F5344CB8AC3E}">
        <p14:creationId xmlns:p14="http://schemas.microsoft.com/office/powerpoint/2010/main" val="38170888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recap utilising Boyce and Polkey methodologies: gather Adult Summary numbers and pass/fail scores for  Boyce habitat transects.</a:t>
            </a:r>
          </a:p>
          <a:p>
            <a:endParaRPr lang="en-GB" dirty="0"/>
          </a:p>
          <a:p>
            <a:pPr lvl="1"/>
            <a:r>
              <a:rPr lang="en-GB" dirty="0"/>
              <a:t> Additionally gather  EV % data/PMG% data and estimate other colony % data-(Boyce 2008 only assessed pass/fail/Osbourne 2022 has established greater level of granularity- this is a pilot line of research enquiry.)</a:t>
            </a:r>
          </a:p>
          <a:p>
            <a:pPr lvl="1"/>
            <a:r>
              <a:rPr lang="en-GB" dirty="0"/>
              <a:t> </a:t>
            </a:r>
          </a:p>
          <a:p>
            <a:pPr lvl="1"/>
            <a:r>
              <a:rPr lang="en-GB" dirty="0"/>
              <a:t>Could enhance the research going forward- and trials potential to gather similar subset of metrics- as per (Osbourne et al,2022)who looked at EV tussock number/depth- larval food groups  and also metrics for ET- adult food group.</a:t>
            </a:r>
          </a:p>
          <a:p>
            <a:endParaRPr lang="en-GB" dirty="0"/>
          </a:p>
          <a:p>
            <a:r>
              <a:rPr lang="en-GB" dirty="0"/>
              <a:t>Follow up with data analysis and compare to research and findings covered from literature review.</a:t>
            </a:r>
          </a:p>
          <a:p>
            <a:endParaRPr lang="en-GB" dirty="0"/>
          </a:p>
          <a:p>
            <a:r>
              <a:rPr lang="en-GB" dirty="0"/>
              <a:t>Also assess transect conditions and methods- regarding how accessible these are for Citizen Scientists/less experienced surveyors with a view to  facilitating  greater indicative data sets to be obtained harnessing help  via partnering with CS organisations/</a:t>
            </a:r>
            <a:r>
              <a:rPr lang="en-GB" dirty="0" err="1"/>
              <a:t>ENGO’s</a:t>
            </a:r>
            <a:r>
              <a:rPr lang="en-GB" dirty="0"/>
              <a:t>.</a:t>
            </a:r>
          </a:p>
        </p:txBody>
      </p:sp>
      <p:sp>
        <p:nvSpPr>
          <p:cNvPr id="4" name="Slide Number Placeholder 3"/>
          <p:cNvSpPr>
            <a:spLocks noGrp="1"/>
          </p:cNvSpPr>
          <p:nvPr>
            <p:ph type="sldNum" sz="quarter" idx="5"/>
          </p:nvPr>
        </p:nvSpPr>
        <p:spPr/>
        <p:txBody>
          <a:bodyPr/>
          <a:lstStyle/>
          <a:p>
            <a:fld id="{C059DA38-0310-4D2C-897D-4B3017CFCFC8}" type="slidenum">
              <a:rPr lang="en-GB" smtClean="0"/>
              <a:t>16</a:t>
            </a:fld>
            <a:endParaRPr lang="en-GB"/>
          </a:p>
        </p:txBody>
      </p:sp>
    </p:spTree>
    <p:extLst>
      <p:ext uri="{BB962C8B-B14F-4D97-AF65-F5344CB8AC3E}">
        <p14:creationId xmlns:p14="http://schemas.microsoft.com/office/powerpoint/2010/main" val="35853990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059DA38-0310-4D2C-897D-4B3017CFCFC8}" type="slidenum">
              <a:rPr lang="en-GB" smtClean="0"/>
              <a:t>17</a:t>
            </a:fld>
            <a:endParaRPr lang="en-GB"/>
          </a:p>
        </p:txBody>
      </p:sp>
    </p:spTree>
    <p:extLst>
      <p:ext uri="{BB962C8B-B14F-4D97-AF65-F5344CB8AC3E}">
        <p14:creationId xmlns:p14="http://schemas.microsoft.com/office/powerpoint/2010/main" val="27464033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SE bog: CT counts total 9 and 50% passing habitat quadrats.</a:t>
            </a:r>
          </a:p>
          <a:p>
            <a:r>
              <a:rPr lang="en-GB" sz="1400" dirty="0"/>
              <a:t>Improvement in habitat FC not reflected in  adult counts</a:t>
            </a:r>
          </a:p>
          <a:p>
            <a:r>
              <a:rPr lang="en-GB" sz="1400" dirty="0"/>
              <a:t>Works however not long ceased prior to survey (2024) which may have impacted larval motility along with poor spring (dry/cold)</a:t>
            </a:r>
          </a:p>
          <a:p>
            <a:r>
              <a:rPr lang="en-GB" sz="1400" dirty="0"/>
              <a:t>Also Transect 1 - poor representation wise regarding EV distribution and regarding range covered with respect to the location of current restoration works.</a:t>
            </a:r>
          </a:p>
          <a:p>
            <a:pPr marR="0" lvl="0" algn="l" defTabSz="457200" rtl="0" eaLnBrk="1" fontAlgn="auto" latinLnBrk="0" hangingPunct="1">
              <a:lnSpc>
                <a:spcPct val="100000"/>
              </a:lnSpc>
              <a:spcBef>
                <a:spcPts val="0"/>
              </a:spcBef>
              <a:spcAft>
                <a:spcPts val="0"/>
              </a:spcAft>
              <a:buClrTx/>
              <a:buSzTx/>
              <a:tabLst/>
              <a:defRPr/>
            </a:pPr>
            <a:r>
              <a:rPr lang="en-GB" sz="1400" dirty="0"/>
              <a:t>Transect 2- 50 % better regarding representation: </a:t>
            </a:r>
            <a:r>
              <a:rPr lang="en-GB" sz="1400" dirty="0">
                <a:solidFill>
                  <a:prstClr val="black"/>
                </a:solidFill>
                <a:latin typeface="Tw Cen MT" panose="020B0602020104020603"/>
              </a:rPr>
              <a:t>p</a:t>
            </a:r>
            <a:r>
              <a:rPr kumimoji="0" lang="en-GB" sz="1400" b="0" i="0" u="none" strike="noStrike" kern="1200" cap="none" spc="0" normalizeH="0" baseline="0" noProof="0" dirty="0" err="1">
                <a:ln>
                  <a:noFill/>
                </a:ln>
                <a:solidFill>
                  <a:prstClr val="black"/>
                </a:solidFill>
                <a:effectLst/>
                <a:uLnTx/>
                <a:uFillTx/>
                <a:latin typeface="Tw Cen MT" panose="020B0602020104020603"/>
                <a:ea typeface="+mn-ea"/>
                <a:cs typeface="+mn-cs"/>
              </a:rPr>
              <a:t>assable</a:t>
            </a:r>
            <a:r>
              <a:rPr kumimoji="0" lang="en-GB" sz="1400" b="0" i="0" u="none" strike="noStrike" kern="1200" cap="none" spc="0" normalizeH="0" baseline="0" noProof="0" dirty="0">
                <a:ln>
                  <a:noFill/>
                </a:ln>
                <a:solidFill>
                  <a:prstClr val="black"/>
                </a:solidFill>
                <a:effectLst/>
                <a:uLnTx/>
                <a:uFillTx/>
                <a:latin typeface="Tw Cen MT" panose="020B0602020104020603"/>
                <a:ea typeface="+mn-ea"/>
                <a:cs typeface="+mn-cs"/>
              </a:rPr>
              <a:t> for Citizen Scientists and display optimum raised bog mire habitat- plenty of Singa Hamata and tiger moths adders, curlews, dragonflies and characteristic lawn, hummock hollow structures and sphagnum species/cotton grasses and good hydrology.</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400" b="0" i="0" u="none" strike="noStrike" kern="1200" cap="none" spc="0" normalizeH="0" baseline="0" noProof="0" dirty="0">
              <a:ln>
                <a:noFill/>
              </a:ln>
              <a:solidFill>
                <a:prstClr val="black"/>
              </a:solidFill>
              <a:effectLst/>
              <a:uLnTx/>
              <a:uFillTx/>
              <a:latin typeface="Tw Cen MT" panose="020B0602020104020603"/>
              <a:ea typeface="+mn-ea"/>
              <a:cs typeface="+mn-cs"/>
            </a:endParaRPr>
          </a:p>
          <a:p>
            <a:endParaRPr lang="en-GB" dirty="0"/>
          </a:p>
        </p:txBody>
      </p:sp>
      <p:sp>
        <p:nvSpPr>
          <p:cNvPr id="4" name="Slide Number Placeholder 3"/>
          <p:cNvSpPr>
            <a:spLocks noGrp="1"/>
          </p:cNvSpPr>
          <p:nvPr>
            <p:ph type="sldNum" sz="quarter" idx="5"/>
          </p:nvPr>
        </p:nvSpPr>
        <p:spPr/>
        <p:txBody>
          <a:bodyPr/>
          <a:lstStyle/>
          <a:p>
            <a:fld id="{C059DA38-0310-4D2C-897D-4B3017CFCFC8}" type="slidenum">
              <a:rPr lang="en-GB" smtClean="0"/>
              <a:t>18</a:t>
            </a:fld>
            <a:endParaRPr lang="en-GB"/>
          </a:p>
        </p:txBody>
      </p:sp>
    </p:spTree>
    <p:extLst>
      <p:ext uri="{BB962C8B-B14F-4D97-AF65-F5344CB8AC3E}">
        <p14:creationId xmlns:p14="http://schemas.microsoft.com/office/powerpoint/2010/main" val="13903132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284664"/>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prstClr val="black"/>
                </a:solidFill>
                <a:latin typeface="Calibri" panose="020F0502020204030204"/>
              </a:rPr>
              <a:t>West </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bog: CT counts total 126 and 74 % passing habitat quadrats.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Works however ceased prior to survey (2022)</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ea typeface="+mn-ea"/>
                <a:cs typeface="+mn-cs"/>
              </a:rPr>
              <a:t>Transects 3 and 4 most CT abundance</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ea typeface="+mn-ea"/>
                <a:cs typeface="+mn-cs"/>
              </a:rPr>
              <a:t>(with 4 historically the best) excellent representational example transects for optimum habitats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ea typeface="+mn-ea"/>
                <a:cs typeface="+mn-cs"/>
              </a:rPr>
              <a:t>Majority of Transect 5 degraded in comparison to  habitat  2017 /2018 survey periods.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ea typeface="+mn-ea"/>
                <a:cs typeface="+mn-cs"/>
              </a:rPr>
              <a:t>Passable for Citizen Scientists and display optimum raised bog mire habitat- plenty of Singa Hamata and tiger moths adders, curlews, dragonflies and characteristic lawn, hummock hollow structures and sphagnum species/cotton grasses and good hydrology.</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400" b="0" i="0" u="none" strike="noStrike" kern="1200" cap="none" spc="0" normalizeH="0" baseline="0" noProof="0" dirty="0">
              <a:ln>
                <a:noFill/>
              </a:ln>
              <a:solidFill>
                <a:prstClr val="black"/>
              </a:solidFill>
              <a:effectLst/>
              <a:uLnTx/>
              <a:uFillTx/>
              <a:ea typeface="+mn-ea"/>
              <a:cs typeface="+mn-cs"/>
            </a:endParaRPr>
          </a:p>
          <a:p>
            <a:endParaRPr lang="en-GB" dirty="0"/>
          </a:p>
        </p:txBody>
      </p:sp>
      <p:sp>
        <p:nvSpPr>
          <p:cNvPr id="4" name="Slide Number Placeholder 3"/>
          <p:cNvSpPr>
            <a:spLocks noGrp="1"/>
          </p:cNvSpPr>
          <p:nvPr>
            <p:ph type="sldNum" sz="quarter" idx="5"/>
          </p:nvPr>
        </p:nvSpPr>
        <p:spPr/>
        <p:txBody>
          <a:bodyPr/>
          <a:lstStyle/>
          <a:p>
            <a:fld id="{C059DA38-0310-4D2C-897D-4B3017CFCFC8}" type="slidenum">
              <a:rPr lang="en-GB" smtClean="0"/>
              <a:t>19</a:t>
            </a:fld>
            <a:endParaRPr lang="en-GB"/>
          </a:p>
        </p:txBody>
      </p:sp>
    </p:spTree>
    <p:extLst>
      <p:ext uri="{BB962C8B-B14F-4D97-AF65-F5344CB8AC3E}">
        <p14:creationId xmlns:p14="http://schemas.microsoft.com/office/powerpoint/2010/main" val="1433236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479434"/>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prstClr val="black"/>
                </a:solidFill>
              </a:rPr>
              <a:t>N</a:t>
            </a:r>
            <a:r>
              <a:rPr kumimoji="0" lang="en-GB" sz="1400" b="0" i="0" u="none" strike="noStrike" kern="1200" cap="none" spc="0" normalizeH="0" baseline="0" noProof="0" dirty="0">
                <a:ln>
                  <a:noFill/>
                </a:ln>
                <a:solidFill>
                  <a:prstClr val="black"/>
                </a:solidFill>
                <a:effectLst/>
                <a:uLnTx/>
                <a:uFillTx/>
                <a:ea typeface="+mn-ea"/>
                <a:cs typeface="+mn-cs"/>
              </a:rPr>
              <a:t>E bog: CT counts total 9 and 63% passing habitat quadrats( no change).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prstClr val="black"/>
                </a:solidFill>
              </a:rPr>
              <a:t>Comparative relatively good </a:t>
            </a:r>
            <a:r>
              <a:rPr kumimoji="0" lang="en-GB" sz="1400" b="0" i="0" u="none" strike="noStrike" kern="1200" cap="none" spc="0" normalizeH="0" baseline="0" noProof="0" dirty="0">
                <a:ln>
                  <a:noFill/>
                </a:ln>
                <a:solidFill>
                  <a:prstClr val="black"/>
                </a:solidFill>
                <a:effectLst/>
                <a:uLnTx/>
                <a:uFillTx/>
                <a:ea typeface="+mn-ea"/>
                <a:cs typeface="+mn-cs"/>
              </a:rPr>
              <a:t>habitat FC not reflected in  adult counts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ea typeface="+mn-ea"/>
                <a:cs typeface="+mn-cs"/>
              </a:rPr>
              <a:t>Works however not long ceased prior to survey (2024) which may have impacted larval motility along with poor spring (dry/cold)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ea typeface="+mn-ea"/>
                <a:cs typeface="+mn-cs"/>
              </a:rPr>
              <a:t>Also Transect 6 - poor representation wise regarding EV distribution and regarding range covered with respect to the location of current restoration works.</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400" dirty="0">
                <a:solidFill>
                  <a:prstClr val="black"/>
                </a:solidFill>
              </a:rPr>
              <a:t>P</a:t>
            </a:r>
            <a:r>
              <a:rPr kumimoji="0" lang="en-GB" sz="1400" b="0" i="0" u="none" strike="noStrike" kern="1200" cap="none" spc="0" normalizeH="0" baseline="0" noProof="0" dirty="0" err="1">
                <a:ln>
                  <a:noFill/>
                </a:ln>
                <a:solidFill>
                  <a:prstClr val="black"/>
                </a:solidFill>
                <a:effectLst/>
                <a:uLnTx/>
                <a:uFillTx/>
                <a:ea typeface="+mn-ea"/>
                <a:cs typeface="+mn-cs"/>
              </a:rPr>
              <a:t>assable</a:t>
            </a:r>
            <a:r>
              <a:rPr kumimoji="0" lang="en-GB" sz="1400" b="0" i="0" u="none" strike="noStrike" kern="1200" cap="none" spc="0" normalizeH="0" baseline="0" noProof="0" dirty="0">
                <a:ln>
                  <a:noFill/>
                </a:ln>
                <a:solidFill>
                  <a:prstClr val="black"/>
                </a:solidFill>
                <a:effectLst/>
                <a:uLnTx/>
                <a:uFillTx/>
                <a:ea typeface="+mn-ea"/>
                <a:cs typeface="+mn-cs"/>
              </a:rPr>
              <a:t> for Citizen Scientists and display optimum raised bog mire habitat- plenty of Singa Hamata and tiger moths adders, curlews, dragonflies and characteristic lawn, hummock hollow structures and sphagnum species/cotton grasses and good hydrology.</a:t>
            </a:r>
          </a:p>
          <a:p>
            <a:endParaRPr lang="en-GB" dirty="0"/>
          </a:p>
        </p:txBody>
      </p:sp>
      <p:sp>
        <p:nvSpPr>
          <p:cNvPr id="4" name="Slide Number Placeholder 3"/>
          <p:cNvSpPr>
            <a:spLocks noGrp="1"/>
          </p:cNvSpPr>
          <p:nvPr>
            <p:ph type="sldNum" sz="quarter" idx="5"/>
          </p:nvPr>
        </p:nvSpPr>
        <p:spPr/>
        <p:txBody>
          <a:bodyPr/>
          <a:lstStyle/>
          <a:p>
            <a:fld id="{C059DA38-0310-4D2C-897D-4B3017CFCFC8}" type="slidenum">
              <a:rPr lang="en-GB" smtClean="0"/>
              <a:t>20</a:t>
            </a:fld>
            <a:endParaRPr lang="en-GB"/>
          </a:p>
        </p:txBody>
      </p:sp>
    </p:spTree>
    <p:extLst>
      <p:ext uri="{BB962C8B-B14F-4D97-AF65-F5344CB8AC3E}">
        <p14:creationId xmlns:p14="http://schemas.microsoft.com/office/powerpoint/2010/main" val="32307205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prstClr val="black"/>
                </a:solidFill>
                <a:latin typeface="Calibri" panose="020F0502020204030204"/>
              </a:rPr>
              <a:t>Remnant</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bog: CT counts total 3 and 14% passing habitat quadrats(  first assessment)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Comparative relatively poor habitat FC reflected in  adult counts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No Works  and tenancy grazing impacting establishment of better FC/ larval motility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Also Transect 7 - poor representation wise regarding EV distribution and regarding range covered with respect to the range of the remnant bog.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Passable for Citizen Scientists and display optimum raised bog mire habitat- plenty of Singa Hamata and tiger moths adders, curlews, dragonflies and characteristic lawn, hummock hollow structures and sphagnum species/cotton grasses and good hydrology.</a:t>
            </a:r>
          </a:p>
          <a:p>
            <a:endParaRPr lang="en-GB" dirty="0"/>
          </a:p>
        </p:txBody>
      </p:sp>
      <p:sp>
        <p:nvSpPr>
          <p:cNvPr id="4" name="Slide Number Placeholder 3"/>
          <p:cNvSpPr>
            <a:spLocks noGrp="1"/>
          </p:cNvSpPr>
          <p:nvPr>
            <p:ph type="sldNum" sz="quarter" idx="5"/>
          </p:nvPr>
        </p:nvSpPr>
        <p:spPr/>
        <p:txBody>
          <a:bodyPr/>
          <a:lstStyle/>
          <a:p>
            <a:fld id="{C059DA38-0310-4D2C-897D-4B3017CFCFC8}" type="slidenum">
              <a:rPr lang="en-GB" smtClean="0"/>
              <a:t>21</a:t>
            </a:fld>
            <a:endParaRPr lang="en-GB"/>
          </a:p>
        </p:txBody>
      </p:sp>
    </p:spTree>
    <p:extLst>
      <p:ext uri="{BB962C8B-B14F-4D97-AF65-F5344CB8AC3E}">
        <p14:creationId xmlns:p14="http://schemas.microsoft.com/office/powerpoint/2010/main" val="370791427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shows a quick synopsis of the core data from Boyce and </a:t>
            </a:r>
            <a:r>
              <a:rPr lang="en-GB" dirty="0" err="1"/>
              <a:t>Polkey</a:t>
            </a:r>
            <a:r>
              <a:rPr lang="en-GB" dirty="0"/>
              <a:t> reports.</a:t>
            </a:r>
            <a:r>
              <a:rPr lang="en-US" dirty="0"/>
              <a:t> Crux- </a:t>
            </a:r>
          </a:p>
          <a:p>
            <a:endParaRPr lang="en-US" dirty="0"/>
          </a:p>
          <a:p>
            <a:pPr marL="628650" lvl="1" indent="-171450">
              <a:buFont typeface="Arial" panose="020B0604020202020204" pitchFamily="34" charset="0"/>
              <a:buChar char="•"/>
            </a:pPr>
            <a:r>
              <a:rPr lang="en-US" dirty="0"/>
              <a:t>2017 and 2018 data both  well above Boyce’s limits</a:t>
            </a:r>
          </a:p>
          <a:p>
            <a:endParaRPr lang="en-US" dirty="0"/>
          </a:p>
          <a:p>
            <a:pPr marL="628650" lvl="1" indent="-171450">
              <a:buFont typeface="Arial" panose="020B0604020202020204" pitchFamily="34" charset="0"/>
              <a:buChar char="•"/>
            </a:pPr>
            <a:r>
              <a:rPr lang="en-US" dirty="0"/>
              <a:t>1987-2001 data not sufficiently consistent in number or conditions recorded(details missing to be meaningful for cross comparison:</a:t>
            </a:r>
          </a:p>
          <a:p>
            <a:pPr marL="628650" lvl="1" indent="-171450">
              <a:buFont typeface="Arial" panose="020B0604020202020204" pitchFamily="34" charset="0"/>
              <a:buChar char="•"/>
            </a:pPr>
            <a:endParaRPr lang="en-US" dirty="0"/>
          </a:p>
          <a:p>
            <a:pPr marL="628650" lvl="1" indent="-171450">
              <a:buFont typeface="Arial" panose="020B0604020202020204" pitchFamily="34" charset="0"/>
              <a:buChar char="•"/>
            </a:pPr>
            <a:r>
              <a:rPr lang="en-US" dirty="0"/>
              <a:t>However, amended average adult index number, showing stable CT population though lower was still above Boyces limit.</a:t>
            </a:r>
          </a:p>
          <a:p>
            <a:pPr marL="628650" lvl="1" indent="-171450">
              <a:buFont typeface="Arial" panose="020B0604020202020204" pitchFamily="34" charset="0"/>
              <a:buChar char="•"/>
            </a:pPr>
            <a:endParaRPr lang="en-US" dirty="0"/>
          </a:p>
          <a:p>
            <a:pPr marL="628650" lvl="1" indent="-171450">
              <a:buFont typeface="Arial" panose="020B0604020202020204" pitchFamily="34" charset="0"/>
              <a:buChar char="•"/>
            </a:pPr>
            <a:r>
              <a:rPr lang="en-US" dirty="0"/>
              <a:t>No % quality habitat data and not correlated with any other data (e.g. abiotic , other adult count years)</a:t>
            </a:r>
          </a:p>
          <a:p>
            <a:endParaRPr lang="en-GB" dirty="0"/>
          </a:p>
          <a:p>
            <a:endParaRPr lang="en-US" dirty="0"/>
          </a:p>
          <a:p>
            <a:endParaRPr lang="en-GB" dirty="0"/>
          </a:p>
          <a:p>
            <a:endParaRPr lang="en-GB" dirty="0"/>
          </a:p>
        </p:txBody>
      </p:sp>
      <p:sp>
        <p:nvSpPr>
          <p:cNvPr id="4" name="Slide Number Placeholder 3"/>
          <p:cNvSpPr>
            <a:spLocks noGrp="1"/>
          </p:cNvSpPr>
          <p:nvPr>
            <p:ph type="sldNum" sz="quarter" idx="5"/>
          </p:nvPr>
        </p:nvSpPr>
        <p:spPr/>
        <p:txBody>
          <a:bodyPr/>
          <a:lstStyle/>
          <a:p>
            <a:fld id="{C059DA38-0310-4D2C-897D-4B3017CFCFC8}" type="slidenum">
              <a:rPr lang="en-GB" smtClean="0"/>
              <a:t>22</a:t>
            </a:fld>
            <a:endParaRPr lang="en-GB"/>
          </a:p>
        </p:txBody>
      </p:sp>
    </p:spTree>
    <p:extLst>
      <p:ext uri="{BB962C8B-B14F-4D97-AF65-F5344CB8AC3E}">
        <p14:creationId xmlns:p14="http://schemas.microsoft.com/office/powerpoint/2010/main" val="34518995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ts val="600"/>
              </a:spcBef>
              <a:spcAft>
                <a:spcPts val="300"/>
              </a:spcAft>
              <a:buNone/>
            </a:pPr>
            <a:r>
              <a:rPr lang="en-GB" b="1" i="0" dirty="0">
                <a:solidFill>
                  <a:srgbClr val="424242"/>
                </a:solidFill>
                <a:effectLst/>
                <a:latin typeface="Segoe Sans"/>
              </a:rPr>
              <a:t>CT Abundance Increase 2017 vs 2024:</a:t>
            </a:r>
          </a:p>
          <a:p>
            <a:pPr algn="l">
              <a:spcBef>
                <a:spcPts val="600"/>
              </a:spcBef>
              <a:spcAft>
                <a:spcPts val="300"/>
              </a:spcAft>
              <a:buNone/>
            </a:pPr>
            <a:r>
              <a:rPr lang="en-GB" b="1" dirty="0">
                <a:solidFill>
                  <a:srgbClr val="424242"/>
                </a:solidFill>
                <a:latin typeface="Segoe Sans"/>
              </a:rPr>
              <a:t>Could only compare AES counts for Polkey with 2024 data( due to missing linear transect data) but we need to bear in mind this is W walk method acquired data- going forward like for like methods should be compared.</a:t>
            </a:r>
            <a:endParaRPr lang="en-GB" b="0" i="0" dirty="0">
              <a:solidFill>
                <a:srgbClr val="424242"/>
              </a:solidFill>
              <a:effectLst/>
              <a:latin typeface="Segoe Sans"/>
            </a:endParaRPr>
          </a:p>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Net Increase</a:t>
            </a:r>
            <a:r>
              <a:rPr lang="en-GB" b="0" i="0" dirty="0">
                <a:solidFill>
                  <a:srgbClr val="424242"/>
                </a:solidFill>
                <a:effectLst/>
                <a:latin typeface="Segoe Sans"/>
              </a:rPr>
              <a:t>: Adult CT abundance increased by 71% compared to 2017.</a:t>
            </a:r>
          </a:p>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Ad Hoc Counts</a:t>
            </a:r>
            <a:r>
              <a:rPr lang="en-GB" b="0" i="0" dirty="0">
                <a:solidFill>
                  <a:srgbClr val="424242"/>
                </a:solidFill>
                <a:effectLst/>
                <a:latin typeface="Segoe Sans"/>
              </a:rPr>
              <a:t>: 21 additional CT adults were logged during habitat surveys, </a:t>
            </a:r>
            <a:r>
              <a:rPr lang="en-GB" b="0" i="0" dirty="0" err="1">
                <a:solidFill>
                  <a:srgbClr val="424242"/>
                </a:solidFill>
                <a:effectLst/>
                <a:latin typeface="Segoe Sans"/>
              </a:rPr>
              <a:t>totaling</a:t>
            </a:r>
            <a:r>
              <a:rPr lang="en-GB" b="0" i="0" dirty="0">
                <a:solidFill>
                  <a:srgbClr val="424242"/>
                </a:solidFill>
                <a:effectLst/>
                <a:latin typeface="Segoe Sans"/>
              </a:rPr>
              <a:t> 168 butterflies for the 2024 flight period.</a:t>
            </a:r>
          </a:p>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Survey Methodology</a:t>
            </a:r>
            <a:r>
              <a:rPr lang="en-GB" b="0" i="0" dirty="0">
                <a:solidFill>
                  <a:srgbClr val="424242"/>
                </a:solidFill>
                <a:effectLst/>
                <a:latin typeface="Segoe Sans"/>
              </a:rPr>
              <a:t>: These additional counts cannot be officially included as the transects used for habitat reassessment are not part of the UK Butterfly Monitoring Scheme (UKBMS, 2025) and have not been used for regional or national data logging.</a:t>
            </a:r>
          </a:p>
          <a:p>
            <a:endParaRPr lang="en-GB" dirty="0"/>
          </a:p>
        </p:txBody>
      </p:sp>
      <p:sp>
        <p:nvSpPr>
          <p:cNvPr id="4" name="Slide Number Placeholder 3"/>
          <p:cNvSpPr>
            <a:spLocks noGrp="1"/>
          </p:cNvSpPr>
          <p:nvPr>
            <p:ph type="sldNum" sz="quarter" idx="5"/>
          </p:nvPr>
        </p:nvSpPr>
        <p:spPr/>
        <p:txBody>
          <a:bodyPr/>
          <a:lstStyle/>
          <a:p>
            <a:fld id="{C059DA38-0310-4D2C-897D-4B3017CFCFC8}" type="slidenum">
              <a:rPr lang="en-GB" smtClean="0"/>
              <a:t>23</a:t>
            </a:fld>
            <a:endParaRPr lang="en-GB"/>
          </a:p>
        </p:txBody>
      </p:sp>
    </p:spTree>
    <p:extLst>
      <p:ext uri="{BB962C8B-B14F-4D97-AF65-F5344CB8AC3E}">
        <p14:creationId xmlns:p14="http://schemas.microsoft.com/office/powerpoint/2010/main" val="6487513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Annual estimated summary counts using UKBMS 2024 peer reviewed analytical tools show  potentially greater increase for CT numbers for the 2024 flight season.( derived from logged data- Polkey transects- in ‘station groups’ &amp; remnant bog having been logged on site with Cos Caron site details)</a:t>
            </a:r>
          </a:p>
          <a:p>
            <a:endParaRPr lang="en-GB" dirty="0"/>
          </a:p>
          <a:p>
            <a:r>
              <a:rPr lang="en-GB" dirty="0"/>
              <a:t>In comparison to Polkey’s AES of 139, considerable increase.</a:t>
            </a:r>
          </a:p>
          <a:p>
            <a:endParaRPr lang="en-GB" dirty="0"/>
          </a:p>
          <a:p>
            <a:r>
              <a:rPr lang="en-GB" dirty="0"/>
              <a:t>71% increase overall in 6 years potentially.</a:t>
            </a:r>
          </a:p>
          <a:p>
            <a:endParaRPr lang="en-GB" dirty="0"/>
          </a:p>
          <a:p>
            <a:r>
              <a:rPr lang="en-GB" dirty="0"/>
              <a:t>Doing well  in comparison with CT nationally.</a:t>
            </a:r>
          </a:p>
        </p:txBody>
      </p:sp>
      <p:sp>
        <p:nvSpPr>
          <p:cNvPr id="4" name="Slide Number Placeholder 3"/>
          <p:cNvSpPr>
            <a:spLocks noGrp="1"/>
          </p:cNvSpPr>
          <p:nvPr>
            <p:ph type="sldNum" sz="quarter" idx="5"/>
          </p:nvPr>
        </p:nvSpPr>
        <p:spPr/>
        <p:txBody>
          <a:bodyPr/>
          <a:lstStyle/>
          <a:p>
            <a:fld id="{C059DA38-0310-4D2C-897D-4B3017CFCFC8}" type="slidenum">
              <a:rPr lang="en-GB" smtClean="0"/>
              <a:t>24</a:t>
            </a:fld>
            <a:endParaRPr lang="en-GB"/>
          </a:p>
        </p:txBody>
      </p:sp>
    </p:spTree>
    <p:extLst>
      <p:ext uri="{BB962C8B-B14F-4D97-AF65-F5344CB8AC3E}">
        <p14:creationId xmlns:p14="http://schemas.microsoft.com/office/powerpoint/2010/main" val="30179614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059DA38-0310-4D2C-897D-4B3017CFCFC8}" type="slidenum">
              <a:rPr lang="en-GB" smtClean="0"/>
              <a:t>25</a:t>
            </a:fld>
            <a:endParaRPr lang="en-GB"/>
          </a:p>
        </p:txBody>
      </p:sp>
    </p:spTree>
    <p:extLst>
      <p:ext uri="{BB962C8B-B14F-4D97-AF65-F5344CB8AC3E}">
        <p14:creationId xmlns:p14="http://schemas.microsoft.com/office/powerpoint/2010/main" val="32090174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059DA38-0310-4D2C-897D-4B3017CFCFC8}" type="slidenum">
              <a:rPr lang="en-GB" smtClean="0"/>
              <a:t>26</a:t>
            </a:fld>
            <a:endParaRPr lang="en-GB"/>
          </a:p>
        </p:txBody>
      </p:sp>
    </p:spTree>
    <p:extLst>
      <p:ext uri="{BB962C8B-B14F-4D97-AF65-F5344CB8AC3E}">
        <p14:creationId xmlns:p14="http://schemas.microsoft.com/office/powerpoint/2010/main" val="18529223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59DA38-0310-4D2C-897D-4B3017CFCFC8}" type="slidenum">
              <a:rPr lang="en-GB" smtClean="0"/>
              <a:t>28</a:t>
            </a:fld>
            <a:endParaRPr lang="en-GB"/>
          </a:p>
        </p:txBody>
      </p:sp>
    </p:spTree>
    <p:extLst>
      <p:ext uri="{BB962C8B-B14F-4D97-AF65-F5344CB8AC3E}">
        <p14:creationId xmlns:p14="http://schemas.microsoft.com/office/powerpoint/2010/main" val="140444348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59DA38-0310-4D2C-897D-4B3017CFCFC8}" type="slidenum">
              <a:rPr lang="en-GB" smtClean="0"/>
              <a:t>29</a:t>
            </a:fld>
            <a:endParaRPr lang="en-GB"/>
          </a:p>
        </p:txBody>
      </p:sp>
    </p:spTree>
    <p:extLst>
      <p:ext uri="{BB962C8B-B14F-4D97-AF65-F5344CB8AC3E}">
        <p14:creationId xmlns:p14="http://schemas.microsoft.com/office/powerpoint/2010/main" val="50203189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059DA38-0310-4D2C-897D-4B3017CFCFC8}" type="slidenum">
              <a:rPr lang="en-GB" smtClean="0"/>
              <a:t>30</a:t>
            </a:fld>
            <a:endParaRPr lang="en-GB"/>
          </a:p>
        </p:txBody>
      </p:sp>
    </p:spTree>
    <p:extLst>
      <p:ext uri="{BB962C8B-B14F-4D97-AF65-F5344CB8AC3E}">
        <p14:creationId xmlns:p14="http://schemas.microsoft.com/office/powerpoint/2010/main" val="16594246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59DA38-0310-4D2C-897D-4B3017CFCFC8}" type="slidenum">
              <a:rPr lang="en-GB" smtClean="0"/>
              <a:t>32</a:t>
            </a:fld>
            <a:endParaRPr lang="en-GB"/>
          </a:p>
        </p:txBody>
      </p:sp>
    </p:spTree>
    <p:extLst>
      <p:ext uri="{BB962C8B-B14F-4D97-AF65-F5344CB8AC3E}">
        <p14:creationId xmlns:p14="http://schemas.microsoft.com/office/powerpoint/2010/main" val="293176038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59DA38-0310-4D2C-897D-4B3017CFCFC8}" type="slidenum">
              <a:rPr lang="en-GB" smtClean="0"/>
              <a:t>33</a:t>
            </a:fld>
            <a:endParaRPr lang="en-GB"/>
          </a:p>
        </p:txBody>
      </p:sp>
    </p:spTree>
    <p:extLst>
      <p:ext uri="{BB962C8B-B14F-4D97-AF65-F5344CB8AC3E}">
        <p14:creationId xmlns:p14="http://schemas.microsoft.com/office/powerpoint/2010/main" val="25202233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059DA38-0310-4D2C-897D-4B3017CFCFC8}" type="slidenum">
              <a:rPr lang="en-GB" smtClean="0"/>
              <a:t>34</a:t>
            </a:fld>
            <a:endParaRPr lang="en-GB"/>
          </a:p>
        </p:txBody>
      </p:sp>
    </p:spTree>
    <p:extLst>
      <p:ext uri="{BB962C8B-B14F-4D97-AF65-F5344CB8AC3E}">
        <p14:creationId xmlns:p14="http://schemas.microsoft.com/office/powerpoint/2010/main" val="76815512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059DA38-0310-4D2C-897D-4B3017CFCFC8}" type="slidenum">
              <a:rPr lang="en-GB" smtClean="0"/>
              <a:t>35</a:t>
            </a:fld>
            <a:endParaRPr lang="en-GB"/>
          </a:p>
        </p:txBody>
      </p:sp>
    </p:spTree>
    <p:extLst>
      <p:ext uri="{BB962C8B-B14F-4D97-AF65-F5344CB8AC3E}">
        <p14:creationId xmlns:p14="http://schemas.microsoft.com/office/powerpoint/2010/main" val="130304463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059DA38-0310-4D2C-897D-4B3017CFCFC8}" type="slidenum">
              <a:rPr lang="en-GB" smtClean="0"/>
              <a:t>36</a:t>
            </a:fld>
            <a:endParaRPr lang="en-GB"/>
          </a:p>
        </p:txBody>
      </p:sp>
    </p:spTree>
    <p:extLst>
      <p:ext uri="{BB962C8B-B14F-4D97-AF65-F5344CB8AC3E}">
        <p14:creationId xmlns:p14="http://schemas.microsoft.com/office/powerpoint/2010/main" val="14378696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79FA4A8A-6DB5-4617-9032-6A8E125A6FAA}" type="datetimeFigureOut">
              <a:rPr lang="en-GB" smtClean="0"/>
              <a:t>18/05/2025</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7757592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FA4A8A-6DB5-4617-9032-6A8E125A6FAA}" type="datetimeFigureOut">
              <a:rPr lang="en-GB" smtClean="0"/>
              <a:t>18/05/2025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35058509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FA4A8A-6DB5-4617-9032-6A8E125A6FAA}" type="datetimeFigureOut">
              <a:rPr lang="en-GB" smtClean="0"/>
              <a:t>18/05/2025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30646582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FA4A8A-6DB5-4617-9032-6A8E125A6FAA}" type="datetimeFigureOut">
              <a:rPr lang="en-GB" smtClean="0"/>
              <a:t>18/05/2025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39729473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9FA4A8A-6DB5-4617-9032-6A8E125A6FAA}" type="datetimeFigureOut">
              <a:rPr lang="en-GB" smtClean="0"/>
              <a:t>18/05/2025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3340385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9FA4A8A-6DB5-4617-9032-6A8E125A6FAA}" type="datetimeFigureOut">
              <a:rPr lang="en-GB" smtClean="0"/>
              <a:t>18/05/2025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1790044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FA4A8A-6DB5-4617-9032-6A8E125A6FAA}" type="datetimeFigureOut">
              <a:rPr lang="en-GB" smtClean="0"/>
              <a:t>18/05/2025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191578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FA4A8A-6DB5-4617-9032-6A8E125A6FAA}" type="datetimeFigureOut">
              <a:rPr lang="en-GB" smtClean="0"/>
              <a:t>18/05/2025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486956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FA4A8A-6DB5-4617-9032-6A8E125A6FAA}" type="datetimeFigureOut">
              <a:rPr lang="en-GB" smtClean="0"/>
              <a:t>18/05/2025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2658827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FA4A8A-6DB5-4617-9032-6A8E125A6FAA}" type="datetimeFigureOut">
              <a:rPr lang="en-GB" smtClean="0"/>
              <a:t>18/05/2025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1757927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FA4A8A-6DB5-4617-9032-6A8E125A6FAA}" type="datetimeFigureOut">
              <a:rPr lang="en-GB" smtClean="0"/>
              <a:t>18/05/2025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20020508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FA4A8A-6DB5-4617-9032-6A8E125A6FAA}" type="datetimeFigureOut">
              <a:rPr lang="en-GB" smtClean="0"/>
              <a:t>18/05/2025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792C4E-E165-40EA-94B4-882242DF9E63}"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4982174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FA4A8A-6DB5-4617-9032-6A8E125A6FAA}" type="datetimeFigureOut">
              <a:rPr lang="en-GB" smtClean="0"/>
              <a:t>18/05/2025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42438153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9FA4A8A-6DB5-4617-9032-6A8E125A6FAA}" type="datetimeFigureOut">
              <a:rPr lang="en-GB" smtClean="0"/>
              <a:t>18/05/2025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26619359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9FA4A8A-6DB5-4617-9032-6A8E125A6FAA}" type="datetimeFigureOut">
              <a:rPr lang="en-GB" smtClean="0"/>
              <a:t>18/05/2025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32499868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FA4A8A-6DB5-4617-9032-6A8E125A6FAA}" type="datetimeFigureOut">
              <a:rPr lang="en-GB" smtClean="0"/>
              <a:t>18/05/2025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35043702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FA4A8A-6DB5-4617-9032-6A8E125A6FAA}" type="datetimeFigureOut">
              <a:rPr lang="en-GB" smtClean="0"/>
              <a:t>18/05/2025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3884017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9FA4A8A-6DB5-4617-9032-6A8E125A6FAA}" type="datetimeFigureOut">
              <a:rPr lang="en-GB" smtClean="0"/>
              <a:t>18/05/2025</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D792C4E-E165-40EA-94B4-882242DF9E63}" type="slidenum">
              <a:rPr lang="en-GB" smtClean="0"/>
              <a:t>‹#›</a:t>
            </a:fld>
            <a:endParaRPr lang="en-GB"/>
          </a:p>
        </p:txBody>
      </p:sp>
    </p:spTree>
    <p:extLst>
      <p:ext uri="{BB962C8B-B14F-4D97-AF65-F5344CB8AC3E}">
        <p14:creationId xmlns:p14="http://schemas.microsoft.com/office/powerpoint/2010/main" val="158669321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0.xml"/><Relationship Id="rId5" Type="http://schemas.openxmlformats.org/officeDocument/2006/relationships/image" Target="../media/image5.jpe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1.jpeg"/><Relationship Id="rId7" Type="http://schemas.openxmlformats.org/officeDocument/2006/relationships/diagramLayout" Target="../diagrams/layout2.xml"/><Relationship Id="rId2" Type="http://schemas.openxmlformats.org/officeDocument/2006/relationships/notesSlide" Target="../notesSlides/notesSlide5.xml"/><Relationship Id="rId1" Type="http://schemas.openxmlformats.org/officeDocument/2006/relationships/slideLayout" Target="../slideLayouts/slideLayout10.xml"/><Relationship Id="rId6" Type="http://schemas.openxmlformats.org/officeDocument/2006/relationships/diagramData" Target="../diagrams/data2.xml"/><Relationship Id="rId5" Type="http://schemas.openxmlformats.org/officeDocument/2006/relationships/image" Target="../media/image6.png"/><Relationship Id="rId10" Type="http://schemas.microsoft.com/office/2007/relationships/diagramDrawing" Target="../diagrams/drawing2.xml"/><Relationship Id="rId4" Type="http://schemas.openxmlformats.org/officeDocument/2006/relationships/image" Target="../media/image2.png"/><Relationship Id="rId9" Type="http://schemas.openxmlformats.org/officeDocument/2006/relationships/diagramColors" Target="../diagrams/colors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2.png"/><Relationship Id="rId7" Type="http://schemas.openxmlformats.org/officeDocument/2006/relationships/diagramQuickStyle" Target="../diagrams/quickStyle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3.jpeg"/><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2.png"/><Relationship Id="rId7" Type="http://schemas.openxmlformats.org/officeDocument/2006/relationships/diagramLayout" Target="../diagrams/layout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Data" Target="../diagrams/data4.xml"/><Relationship Id="rId5" Type="http://schemas.openxmlformats.org/officeDocument/2006/relationships/image" Target="../media/image23.jpeg"/><Relationship Id="rId10" Type="http://schemas.microsoft.com/office/2007/relationships/diagramDrawing" Target="../diagrams/drawing4.xml"/><Relationship Id="rId4" Type="http://schemas.openxmlformats.org/officeDocument/2006/relationships/image" Target="../media/image22.jpeg"/><Relationship Id="rId9" Type="http://schemas.openxmlformats.org/officeDocument/2006/relationships/diagramColors" Target="../diagrams/colors4.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13" Type="http://schemas.openxmlformats.org/officeDocument/2006/relationships/image" Target="../media/image29.png"/><Relationship Id="rId3" Type="http://schemas.openxmlformats.org/officeDocument/2006/relationships/image" Target="../media/image1.jpeg"/><Relationship Id="rId7" Type="http://schemas.openxmlformats.org/officeDocument/2006/relationships/diagramColors" Target="../diagrams/colors5.xml"/><Relationship Id="rId12" Type="http://schemas.openxmlformats.org/officeDocument/2006/relationships/image" Target="../media/image28.sv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5.xml"/><Relationship Id="rId11" Type="http://schemas.openxmlformats.org/officeDocument/2006/relationships/image" Target="../media/image27.png"/><Relationship Id="rId5" Type="http://schemas.openxmlformats.org/officeDocument/2006/relationships/diagramLayout" Target="../diagrams/layout5.xml"/><Relationship Id="rId10" Type="http://schemas.openxmlformats.org/officeDocument/2006/relationships/image" Target="../media/image26.svg"/><Relationship Id="rId4" Type="http://schemas.openxmlformats.org/officeDocument/2006/relationships/diagramData" Target="../diagrams/data5.xml"/><Relationship Id="rId9" Type="http://schemas.openxmlformats.org/officeDocument/2006/relationships/image" Target="../media/image25.png"/></Relationships>
</file>

<file path=ppt/slides/_rels/slide10.xml.rels><?xml version="1.0" encoding="UTF-8" standalone="yes"?>
<Relationships xmlns="http://schemas.openxmlformats.org/package/2006/relationships"><Relationship Id="rId8" Type="http://schemas.openxmlformats.org/officeDocument/2006/relationships/image" Target="../media/image34.png"/><Relationship Id="rId13" Type="http://schemas.microsoft.com/office/2007/relationships/diagramDrawing" Target="../diagrams/drawing6.xml"/><Relationship Id="rId3" Type="http://schemas.openxmlformats.org/officeDocument/2006/relationships/image" Target="../media/image2.png"/><Relationship Id="rId7" Type="http://schemas.openxmlformats.org/officeDocument/2006/relationships/image" Target="../media/image33.png"/><Relationship Id="rId12" Type="http://schemas.openxmlformats.org/officeDocument/2006/relationships/diagramColors" Target="../diagrams/colors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32.png"/><Relationship Id="rId11" Type="http://schemas.openxmlformats.org/officeDocument/2006/relationships/diagramQuickStyle" Target="../diagrams/quickStyle6.xml"/><Relationship Id="rId5" Type="http://schemas.openxmlformats.org/officeDocument/2006/relationships/image" Target="../media/image31.png"/><Relationship Id="rId10" Type="http://schemas.openxmlformats.org/officeDocument/2006/relationships/diagramLayout" Target="../diagrams/layout6.xml"/><Relationship Id="rId4" Type="http://schemas.openxmlformats.org/officeDocument/2006/relationships/image" Target="../media/image30.jpeg"/><Relationship Id="rId9"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image" Target="../media/image1.jpeg"/><Relationship Id="rId7" Type="http://schemas.openxmlformats.org/officeDocument/2006/relationships/diagramData" Target="../diagrams/data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37.png"/><Relationship Id="rId11" Type="http://schemas.microsoft.com/office/2007/relationships/diagramDrawing" Target="../diagrams/drawing7.xml"/><Relationship Id="rId5" Type="http://schemas.openxmlformats.org/officeDocument/2006/relationships/image" Target="../media/image36.png"/><Relationship Id="rId10" Type="http://schemas.openxmlformats.org/officeDocument/2006/relationships/diagramColors" Target="../diagrams/colors7.xml"/><Relationship Id="rId4" Type="http://schemas.openxmlformats.org/officeDocument/2006/relationships/image" Target="../media/image35.png"/><Relationship Id="rId9"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image" Target="../media/image1.jpeg"/><Relationship Id="rId7" Type="http://schemas.openxmlformats.org/officeDocument/2006/relationships/diagramQuickStyle" Target="../diagrams/quickStyle8.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Layout" Target="../diagrams/layout8.xml"/><Relationship Id="rId5" Type="http://schemas.openxmlformats.org/officeDocument/2006/relationships/diagramData" Target="../diagrams/data8.xml"/><Relationship Id="rId4" Type="http://schemas.openxmlformats.org/officeDocument/2006/relationships/image" Target="../media/image2.png"/><Relationship Id="rId9" Type="http://schemas.microsoft.com/office/2007/relationships/diagramDrawing" Target="../diagrams/drawing8.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microsoft.com/office/2018/10/relationships/comments" Target="../comments/modernComment_104_D7EFDD24.xml"/><Relationship Id="rId7" Type="http://schemas.openxmlformats.org/officeDocument/2006/relationships/image" Target="../media/image41.png"/><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image" Target="../media/image40.png"/><Relationship Id="rId5" Type="http://schemas.openxmlformats.org/officeDocument/2006/relationships/image" Target="../media/image2.png"/><Relationship Id="rId4" Type="http://schemas.openxmlformats.org/officeDocument/2006/relationships/image" Target="../media/image1.jpeg"/></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image" Target="../media/image1.jpeg"/><Relationship Id="rId7" Type="http://schemas.openxmlformats.org/officeDocument/2006/relationships/diagramQuickStyle" Target="../diagrams/quickStyle9.xml"/><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diagramLayout" Target="../diagrams/layout9.xml"/><Relationship Id="rId5" Type="http://schemas.openxmlformats.org/officeDocument/2006/relationships/diagramData" Target="../diagrams/data9.xml"/><Relationship Id="rId4" Type="http://schemas.openxmlformats.org/officeDocument/2006/relationships/image" Target="../media/image2.png"/><Relationship Id="rId9" Type="http://schemas.microsoft.com/office/2007/relationships/diagramDrawing" Target="../diagrams/drawing9.xml"/></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10.xml"/><Relationship Id="rId3" Type="http://schemas.openxmlformats.org/officeDocument/2006/relationships/image" Target="../media/image1.jpeg"/><Relationship Id="rId7" Type="http://schemas.openxmlformats.org/officeDocument/2006/relationships/diagramData" Target="../diagrams/data10.xml"/><Relationship Id="rId2" Type="http://schemas.openxmlformats.org/officeDocument/2006/relationships/notesSlide" Target="../notesSlides/notesSlide16.xml"/><Relationship Id="rId1" Type="http://schemas.openxmlformats.org/officeDocument/2006/relationships/slideLayout" Target="../slideLayouts/slideLayout5.xml"/><Relationship Id="rId6" Type="http://schemas.openxmlformats.org/officeDocument/2006/relationships/image" Target="../media/image57.svg"/><Relationship Id="rId11" Type="http://schemas.microsoft.com/office/2007/relationships/diagramDrawing" Target="../diagrams/drawing10.xml"/><Relationship Id="rId5" Type="http://schemas.openxmlformats.org/officeDocument/2006/relationships/image" Target="../media/image56.png"/><Relationship Id="rId10" Type="http://schemas.openxmlformats.org/officeDocument/2006/relationships/diagramColors" Target="../diagrams/colors10.xml"/><Relationship Id="rId4" Type="http://schemas.openxmlformats.org/officeDocument/2006/relationships/image" Target="../media/image2.png"/><Relationship Id="rId9"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8.xml"/><Relationship Id="rId1" Type="http://schemas.openxmlformats.org/officeDocument/2006/relationships/slideLayout" Target="../slideLayouts/slideLayout5.xml"/><Relationship Id="rId5" Type="http://schemas.openxmlformats.org/officeDocument/2006/relationships/chart" Target="../charts/chart1.xml"/><Relationship Id="rId4" Type="http://schemas.openxmlformats.org/officeDocument/2006/relationships/image" Target="../media/image61.jpeg"/></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9.xml"/><Relationship Id="rId1" Type="http://schemas.openxmlformats.org/officeDocument/2006/relationships/slideLayout" Target="../slideLayouts/slideLayout5.xml"/><Relationship Id="rId6" Type="http://schemas.openxmlformats.org/officeDocument/2006/relationships/image" Target="../media/image63.png"/><Relationship Id="rId5" Type="http://schemas.openxmlformats.org/officeDocument/2006/relationships/image" Target="../media/image62.jpeg"/><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0.xml"/><Relationship Id="rId1" Type="http://schemas.openxmlformats.org/officeDocument/2006/relationships/slideLayout" Target="../slideLayouts/slideLayout5.xml"/><Relationship Id="rId4" Type="http://schemas.openxmlformats.org/officeDocument/2006/relationships/image" Target="../media/image65.png"/></Relationships>
</file>

<file path=ppt/slides/_rels/slide21.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2.xml"/><Relationship Id="rId1" Type="http://schemas.openxmlformats.org/officeDocument/2006/relationships/slideLayout" Target="../slideLayouts/slideLayout6.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3.xml.rels><?xml version="1.0" encoding="UTF-8" standalone="yes"?>
<Relationships xmlns="http://schemas.openxmlformats.org/package/2006/relationships"><Relationship Id="rId8" Type="http://schemas.openxmlformats.org/officeDocument/2006/relationships/diagramLayout" Target="../diagrams/layout12.xml"/><Relationship Id="rId3" Type="http://schemas.openxmlformats.org/officeDocument/2006/relationships/image" Target="../media/image1.jpeg"/><Relationship Id="rId7" Type="http://schemas.openxmlformats.org/officeDocument/2006/relationships/diagramData" Target="../diagrams/data12.xml"/><Relationship Id="rId2" Type="http://schemas.openxmlformats.org/officeDocument/2006/relationships/notesSlide" Target="../notesSlides/notesSlide23.xml"/><Relationship Id="rId1" Type="http://schemas.openxmlformats.org/officeDocument/2006/relationships/slideLayout" Target="../slideLayouts/slideLayout5.xml"/><Relationship Id="rId6" Type="http://schemas.openxmlformats.org/officeDocument/2006/relationships/image" Target="../media/image68.png"/><Relationship Id="rId11" Type="http://schemas.microsoft.com/office/2007/relationships/diagramDrawing" Target="../diagrams/drawing12.xml"/><Relationship Id="rId5" Type="http://schemas.openxmlformats.org/officeDocument/2006/relationships/image" Target="../media/image67.png"/><Relationship Id="rId10" Type="http://schemas.openxmlformats.org/officeDocument/2006/relationships/diagramColors" Target="../diagrams/colors12.xml"/><Relationship Id="rId4" Type="http://schemas.openxmlformats.org/officeDocument/2006/relationships/image" Target="../media/image2.png"/><Relationship Id="rId9" Type="http://schemas.openxmlformats.org/officeDocument/2006/relationships/diagramQuickStyle" Target="../diagrams/quickStyle12.xml"/></Relationships>
</file>

<file path=ppt/slides/_rels/slide24.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24.xml"/><Relationship Id="rId1" Type="http://schemas.openxmlformats.org/officeDocument/2006/relationships/slideLayout" Target="../slideLayouts/slideLayout5.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70.png"/></Relationships>
</file>

<file path=ppt/slides/_rels/slide25.xml.rels><?xml version="1.0" encoding="UTF-8" standalone="yes"?>
<Relationships xmlns="http://schemas.openxmlformats.org/package/2006/relationships"><Relationship Id="rId8" Type="http://schemas.openxmlformats.org/officeDocument/2006/relationships/image" Target="../media/image76.png"/><Relationship Id="rId3" Type="http://schemas.openxmlformats.org/officeDocument/2006/relationships/image" Target="../media/image1.jpeg"/><Relationship Id="rId7" Type="http://schemas.openxmlformats.org/officeDocument/2006/relationships/image" Target="../media/image75.jpeg"/><Relationship Id="rId2" Type="http://schemas.openxmlformats.org/officeDocument/2006/relationships/notesSlide" Target="../notesSlides/notesSlide25.xml"/><Relationship Id="rId1" Type="http://schemas.openxmlformats.org/officeDocument/2006/relationships/slideLayout" Target="../slideLayouts/slideLayout5.xml"/><Relationship Id="rId6" Type="http://schemas.openxmlformats.org/officeDocument/2006/relationships/image" Target="../media/image74.jpeg"/><Relationship Id="rId5" Type="http://schemas.openxmlformats.org/officeDocument/2006/relationships/image" Target="../media/image73.jpeg"/><Relationship Id="rId10" Type="http://schemas.openxmlformats.org/officeDocument/2006/relationships/image" Target="../media/image78.png"/><Relationship Id="rId4" Type="http://schemas.openxmlformats.org/officeDocument/2006/relationships/image" Target="../media/image2.png"/><Relationship Id="rId9" Type="http://schemas.openxmlformats.org/officeDocument/2006/relationships/image" Target="../media/image77.png"/></Relationships>
</file>

<file path=ppt/slides/_rels/slide2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6.xml"/><Relationship Id="rId1" Type="http://schemas.openxmlformats.org/officeDocument/2006/relationships/slideLayout" Target="../slideLayouts/slideLayout6.xml"/><Relationship Id="rId6" Type="http://schemas.openxmlformats.org/officeDocument/2006/relationships/image" Target="../media/image80.svg"/><Relationship Id="rId5" Type="http://schemas.openxmlformats.org/officeDocument/2006/relationships/image" Target="../media/image79.png"/><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2.png"/><Relationship Id="rId7" Type="http://schemas.openxmlformats.org/officeDocument/2006/relationships/diagramColors" Target="../diagrams/colors13.xml"/><Relationship Id="rId2" Type="http://schemas.openxmlformats.org/officeDocument/2006/relationships/image" Target="../media/image1.jpeg"/><Relationship Id="rId1" Type="http://schemas.openxmlformats.org/officeDocument/2006/relationships/slideLayout" Target="../slideLayouts/slideLayout5.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28.xml.rels><?xml version="1.0" encoding="UTF-8" standalone="yes"?>
<Relationships xmlns="http://schemas.openxmlformats.org/package/2006/relationships"><Relationship Id="rId8" Type="http://schemas.openxmlformats.org/officeDocument/2006/relationships/diagramQuickStyle" Target="../diagrams/quickStyle14.xml"/><Relationship Id="rId3" Type="http://schemas.openxmlformats.org/officeDocument/2006/relationships/image" Target="../media/image1.jpeg"/><Relationship Id="rId7" Type="http://schemas.openxmlformats.org/officeDocument/2006/relationships/diagramLayout" Target="../diagrams/layout14.xml"/><Relationship Id="rId2" Type="http://schemas.openxmlformats.org/officeDocument/2006/relationships/notesSlide" Target="../notesSlides/notesSlide27.xml"/><Relationship Id="rId1" Type="http://schemas.openxmlformats.org/officeDocument/2006/relationships/slideLayout" Target="../slideLayouts/slideLayout6.xml"/><Relationship Id="rId6" Type="http://schemas.openxmlformats.org/officeDocument/2006/relationships/diagramData" Target="../diagrams/data14.xml"/><Relationship Id="rId5" Type="http://schemas.openxmlformats.org/officeDocument/2006/relationships/image" Target="../media/image85.png"/><Relationship Id="rId10" Type="http://schemas.microsoft.com/office/2007/relationships/diagramDrawing" Target="../diagrams/drawing14.xml"/><Relationship Id="rId4" Type="http://schemas.openxmlformats.org/officeDocument/2006/relationships/image" Target="../media/image2.png"/><Relationship Id="rId9" Type="http://schemas.openxmlformats.org/officeDocument/2006/relationships/diagramColors" Target="../diagrams/colors14.xml"/></Relationships>
</file>

<file path=ppt/slides/_rels/slide29.xml.rels><?xml version="1.0" encoding="UTF-8" standalone="yes"?>
<Relationships xmlns="http://schemas.openxmlformats.org/package/2006/relationships"><Relationship Id="rId8" Type="http://schemas.openxmlformats.org/officeDocument/2006/relationships/diagramColors" Target="../diagrams/colors15.xml"/><Relationship Id="rId3" Type="http://schemas.openxmlformats.org/officeDocument/2006/relationships/image" Target="../media/image1.jpeg"/><Relationship Id="rId7" Type="http://schemas.openxmlformats.org/officeDocument/2006/relationships/diagramQuickStyle" Target="../diagrams/quickStyle15.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Layout" Target="../diagrams/layout15.xml"/><Relationship Id="rId5" Type="http://schemas.openxmlformats.org/officeDocument/2006/relationships/diagramData" Target="../diagrams/data15.xml"/><Relationship Id="rId4" Type="http://schemas.openxmlformats.org/officeDocument/2006/relationships/image" Target="../media/image86.png"/><Relationship Id="rId9" Type="http://schemas.microsoft.com/office/2007/relationships/diagramDrawing" Target="../diagrams/drawing15.xml"/></Relationships>
</file>

<file path=ppt/slides/_rels/slide3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9.xml"/><Relationship Id="rId1" Type="http://schemas.openxmlformats.org/officeDocument/2006/relationships/slideLayout" Target="../slideLayouts/slideLayout6.xml"/><Relationship Id="rId5" Type="http://schemas.openxmlformats.org/officeDocument/2006/relationships/image" Target="../media/image87.png"/><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8.png"/></Relationships>
</file>

<file path=ppt/slides/_rels/slide32.xml.rels><?xml version="1.0" encoding="UTF-8" standalone="yes"?>
<Relationships xmlns="http://schemas.openxmlformats.org/package/2006/relationships"><Relationship Id="rId8" Type="http://schemas.openxmlformats.org/officeDocument/2006/relationships/hyperlink" Target="https://www.legislation.gov.uk/uksi/2019/579/contents/made" TargetMode="External"/><Relationship Id="rId3" Type="http://schemas.openxmlformats.org/officeDocument/2006/relationships/hyperlink" Target="https://link.springer.com/article/10.1023/A:1027330422958" TargetMode="External"/><Relationship Id="rId7" Type="http://schemas.openxmlformats.org/officeDocument/2006/relationships/hyperlink" Target="https://cieem.net/wp-content/uploads/2021/08/Carbon-and-Habitats-Position-Statement-FINAL.pdf" TargetMode="External"/><Relationship Id="rId2" Type="http://schemas.openxmlformats.org/officeDocument/2006/relationships/notesSlide" Target="../notesSlides/notesSlide30.xml"/><Relationship Id="rId1" Type="http://schemas.openxmlformats.org/officeDocument/2006/relationships/slideLayout" Target="../slideLayouts/slideLayout6.xml"/><Relationship Id="rId6" Type="http://schemas.openxmlformats.org/officeDocument/2006/relationships/hyperlink" Target="https://doi.org/10.1002/2688-%208319.12325" TargetMode="External"/><Relationship Id="rId5" Type="http://schemas.openxmlformats.org/officeDocument/2006/relationships/hyperlink" Target="https://cdn.naturalresources.wales/media/687412/eng-evidence-report-276-condition-based-estimate-of-ghg-emissions-for-nrw.pdf#page23" TargetMode="External"/><Relationship Id="rId4" Type="http://schemas.openxmlformats.org/officeDocument/2006/relationships/hyperlink" Target="https://link.springer.com/article/10.1007/s10531-022-02534-2" TargetMode="External"/><Relationship Id="rId9" Type="http://schemas.openxmlformats.org/officeDocument/2006/relationships/hyperlink" Target="https://naturalresources.wales/media/671524/Cors%20Caron-Plan%20English.pdf"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link.springer.com/article/10.1007/s10841-006-6291-6" TargetMode="External"/><Relationship Id="rId3" Type="http://schemas.openxmlformats.org/officeDocument/2006/relationships/hyperlink" Target="https://naturalresources.wales/media/656785/SSSI_0994_SMS_EN0011ab9.pdf" TargetMode="External"/><Relationship Id="rId7" Type="http://schemas.openxmlformats.org/officeDocument/2006/relationships/hyperlink" Target="https://www.sciencedirect.com/science/article/pii/S0006320798000809" TargetMode="External"/><Relationship Id="rId2" Type="http://schemas.openxmlformats.org/officeDocument/2006/relationships/notesSlide" Target="../notesSlides/notesSlide31.xml"/><Relationship Id="rId1" Type="http://schemas.openxmlformats.org/officeDocument/2006/relationships/slideLayout" Target="../slideLayouts/slideLayout6.xml"/><Relationship Id="rId6" Type="http://schemas.openxmlformats.org/officeDocument/2006/relationships/hyperlink" Target="https://www.cumbriawildlifetrust.org.uk/foulshaw-moss-peatland-restoration" TargetMode="External"/><Relationship Id="rId5" Type="http://schemas.openxmlformats.org/officeDocument/2006/relationships/hyperlink" Target="https://www.cruglasfarmcottages.co.uk/wildlife-farming/" TargetMode="External"/><Relationship Id="rId10" Type="http://schemas.openxmlformats.org/officeDocument/2006/relationships/hyperlink" Target="https://www.gov.uk/government/publications/changes-to-the-habitats-regulations-2017/changes-to-the-habitats-regulations-2017#creating-a-national-site-network" TargetMode="External"/><Relationship Id="rId4" Type="http://schemas.openxmlformats.org/officeDocument/2006/relationships/hyperlink" Target="https://naturalresources.wales/media/670702/Afon%20Teifi%20%20River%20Teifi%20Management%20Plan.pdf" TargetMode="External"/><Relationship Id="rId9" Type="http://schemas.openxmlformats.org/officeDocument/2006/relationships/hyperlink" Target="http://www.geologywales.co.uk/central-wales-rigs/PDFs/tregaron_moraine.pdf"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www.iucn-uk-peatlandprogramme.org/projects/cors-caron-new-life-welsh-raised-bogs-0?destination=/projects-map" TargetMode="External"/><Relationship Id="rId3" Type="http://schemas.openxmlformats.org/officeDocument/2006/relationships/hyperlink" Target="https://jncc.gov.uk/jncc-assets/SAC-N2K/UK0014790.pdf" TargetMode="External"/><Relationship Id="rId7" Type="http://schemas.openxmlformats.org/officeDocument/2006/relationships/hyperlink" Target="https://www.iucn.org/sites/default/files/2022-04/iucn_issues_brief_peatlands_and_climate_change_final_nov21.pdf" TargetMode="External"/><Relationship Id="rId2" Type="http://schemas.openxmlformats.org/officeDocument/2006/relationships/notesSlide" Target="../notesSlides/notesSlide32.xml"/><Relationship Id="rId1" Type="http://schemas.openxmlformats.org/officeDocument/2006/relationships/slideLayout" Target="../slideLayouts/slideLayout6.xml"/><Relationship Id="rId6" Type="http://schemas.openxmlformats.org/officeDocument/2006/relationships/hyperlink" Target="https://naturalresources.wales/media/ycplfjmm/evidence-report-715-large-heath-butterfly-monitoring-within-cors-fochno-sac-1986-to-2022-final.pdf" TargetMode="External"/><Relationship Id="rId5" Type="http://schemas.openxmlformats.org/officeDocument/2006/relationships/hyperlink" Target="https://livingearthhub.org/big-data/" TargetMode="External"/><Relationship Id="rId10" Type="http://schemas.openxmlformats.org/officeDocument/2006/relationships/hyperlink" Target="https://cdn.cyfoethnaturiol.cymru/media/685958/case-study-3-peatland-restoration-using-bunding.pdf" TargetMode="External"/><Relationship Id="rId4" Type="http://schemas.openxmlformats.org/officeDocument/2006/relationships/hyperlink" Target="https://jncc.gov.uk/jncc-assets/RIS/UK14003.pdf" TargetMode="External"/><Relationship Id="rId9" Type="http://schemas.openxmlformats.org/officeDocument/2006/relationships/hyperlink" Target="https://cieem.net/wp-content/uploads/2019/07/B359157-Otter-Breeding-Sites-Conserving-Natura-2000-Rivers-Series.pdf" TargetMode="External"/></Relationships>
</file>

<file path=ppt/slides/_rels/slide35.xml.rels><?xml version="1.0" encoding="UTF-8" standalone="yes"?>
<Relationships xmlns="http://schemas.openxmlformats.org/package/2006/relationships"><Relationship Id="rId8" Type="http://schemas.openxmlformats.org/officeDocument/2006/relationships/hyperlink" Target="https://naturalresources.wales/about-us/news-and-events/news/review-of-condition-of-wales-protected-natural-features-fuels-calls-for-partnership-approach-to-a-nature-rich-future/?lang=en" TargetMode="External"/><Relationship Id="rId3" Type="http://schemas.openxmlformats.org/officeDocument/2006/relationships/hyperlink" Target="https://naturalresourceswales.gov.uk/about-us/news-and-events/news/major-drive-to-bring-new-life-to-precious-habitats/?lang=en" TargetMode="External"/><Relationship Id="rId7" Type="http://schemas.openxmlformats.org/officeDocument/2006/relationships/hyperlink" Target="https://naturalresources.wales/media/3215/teifi-and-north-ceredigion-management-catchment.pdf" TargetMode="External"/><Relationship Id="rId2" Type="http://schemas.openxmlformats.org/officeDocument/2006/relationships/notesSlide" Target="../notesSlides/notesSlide33.xml"/><Relationship Id="rId1" Type="http://schemas.openxmlformats.org/officeDocument/2006/relationships/slideLayout" Target="../slideLayouts/slideLayout6.xml"/><Relationship Id="rId6" Type="http://schemas.openxmlformats.org/officeDocument/2006/relationships/hyperlink" Target="https://naturalresources.wales/about-us/our-projects/nature-projects/new-life-for-welsh-raised-bogs/?lang=en" TargetMode="External"/><Relationship Id="rId5" Type="http://schemas.openxmlformats.org/officeDocument/2006/relationships/hyperlink" Target="https://www.biodiversitywales.org.uk/Nature-Recovery-Action-Plan" TargetMode="External"/><Relationship Id="rId4" Type="http://schemas.openxmlformats.org/officeDocument/2006/relationships/hyperlink" Target="https://naturalresources.wales/about-us/area-statements/mid-wales-area-statement/introduction-to-mid-wales-area-statement/?lang=en" TargetMode="External"/><Relationship Id="rId9" Type="http://schemas.openxmlformats.org/officeDocument/2006/relationships/hyperlink" Target="https://cdn.cyfoethnaturiol.cymru/media/675146/final_frmp_-western-wales_pk26b82.pdf?mode=pad&amp;rnd=131466534560000000#page87"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s://ukbms.org/" TargetMode="External"/><Relationship Id="rId3" Type="http://schemas.openxmlformats.org/officeDocument/2006/relationships/hyperlink" Target="https://besjournals.onlinelibrary.wiley.com/doi/10.1002/2688-8319.12147" TargetMode="External"/><Relationship Id="rId7" Type="http://schemas.openxmlformats.org/officeDocument/2006/relationships/hyperlink" Target="https://www.ukbutterflies.co.uk/species.php?species=tullia#:~:text=Life%20Cycle,the%20first%20half%20of%20July." TargetMode="External"/><Relationship Id="rId2" Type="http://schemas.openxmlformats.org/officeDocument/2006/relationships/notesSlide" Target="../notesSlides/notesSlide34.xml"/><Relationship Id="rId1" Type="http://schemas.openxmlformats.org/officeDocument/2006/relationships/slideLayout" Target="../slideLayouts/slideLayout6.xml"/><Relationship Id="rId6" Type="http://schemas.openxmlformats.org/officeDocument/2006/relationships/hyperlink" Target="https://www.wildlifetrusts.org/wildlife-explorer/invertebrates/butterflies/large-heath" TargetMode="External"/><Relationship Id="rId5" Type="http://schemas.openxmlformats.org/officeDocument/2006/relationships/hyperlink" Target="https://www.peoplescollection.wales/items/1610221" TargetMode="External"/><Relationship Id="rId4" Type="http://schemas.openxmlformats.org/officeDocument/2006/relationships/hyperlink" Target="https://rsis.ramsar.org/ris/570"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link.springer.com/article/10.1007/s10531-008-9491-4" TargetMode="External"/><Relationship Id="rId2" Type="http://schemas.openxmlformats.org/officeDocument/2006/relationships/hyperlink" Target="https://ukbms.org/annual-summary?locationID=site:355137&amp;year=2024" TargetMode="External"/><Relationship Id="rId1" Type="http://schemas.openxmlformats.org/officeDocument/2006/relationships/slideLayout" Target="../slideLayouts/slideLayout6.xml"/><Relationship Id="rId5" Type="http://schemas.openxmlformats.org/officeDocument/2006/relationships/hyperlink" Target="https://www.iucn-uk-peatlandprogramme.org/sites/default/files/2024-12/Remote%20sensing%20of%20peatlands%20-%20a%20technical%20review.pdf" TargetMode="External"/><Relationship Id="rId4" Type="http://schemas.openxmlformats.org/officeDocument/2006/relationships/hyperlink" Target="https://gov.wales/sites/default/files/publications/2018-01/heather-and-grass-burning-code.pdf" TargetMode="External"/></Relationships>
</file>

<file path=ppt/slides/_rels/slide38.xml.rels><?xml version="1.0" encoding="UTF-8" standalone="yes"?>
<Relationships xmlns="http://schemas.openxmlformats.org/package/2006/relationships"><Relationship Id="rId2" Type="http://schemas.openxmlformats.org/officeDocument/2006/relationships/hyperlink" Target="https://journals.sagepub.com/doi/10.1177/0959683610386982"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146" name="Group 1145">
            <a:extLst>
              <a:ext uri="{FF2B5EF4-FFF2-40B4-BE49-F238E27FC236}">
                <a16:creationId xmlns:a16="http://schemas.microsoft.com/office/drawing/2014/main" id="{316DCFC9-6877-407C-8170-608FCB8E35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147" name="Rectangle 1146">
              <a:extLst>
                <a:ext uri="{FF2B5EF4-FFF2-40B4-BE49-F238E27FC236}">
                  <a16:creationId xmlns:a16="http://schemas.microsoft.com/office/drawing/2014/main" id="{F7D8B73A-1349-4BA6-8F85-03A21ED56E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33" name="Picture 2">
              <a:extLst>
                <a:ext uri="{FF2B5EF4-FFF2-40B4-BE49-F238E27FC236}">
                  <a16:creationId xmlns:a16="http://schemas.microsoft.com/office/drawing/2014/main" id="{969ADA7C-B6B2-4FD7-AA5E-CC52AAE8CDBD}"/>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pic>
        <p:nvPicPr>
          <p:cNvPr id="1026" name="Picture 2">
            <a:extLst>
              <a:ext uri="{FF2B5EF4-FFF2-40B4-BE49-F238E27FC236}">
                <a16:creationId xmlns:a16="http://schemas.microsoft.com/office/drawing/2014/main" id="{65D78F64-062A-7F20-C0DB-328397B0C0A8}"/>
              </a:ext>
            </a:extLst>
          </p:cNvPr>
          <p:cNvPicPr>
            <a:picLocks noChangeAspect="1" noChangeArrowheads="1"/>
          </p:cNvPicPr>
          <p:nvPr/>
        </p:nvPicPr>
        <p:blipFill>
          <a:blip r:embed="rId5" cstate="screen">
            <a:alphaModFix/>
            <a:extLst>
              <a:ext uri="{28A0092B-C50C-407E-A947-70E740481C1C}">
                <a14:useLocalDpi xmlns:a14="http://schemas.microsoft.com/office/drawing/2010/main" val="0"/>
              </a:ext>
            </a:extLst>
          </a:blip>
          <a:srcRect/>
          <a:stretch/>
        </p:blipFill>
        <p:spPr bwMode="auto">
          <a:xfrm>
            <a:off x="3611" y="69590"/>
            <a:ext cx="12188389"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148" name="Group 1147">
            <a:extLst>
              <a:ext uri="{FF2B5EF4-FFF2-40B4-BE49-F238E27FC236}">
                <a16:creationId xmlns:a16="http://schemas.microsoft.com/office/drawing/2014/main" id="{89353FE7-0D03-4AD2-8B8A-60A06F6BDA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895" y="2235200"/>
            <a:ext cx="10982062" cy="2396067"/>
            <a:chOff x="605895" y="2235200"/>
            <a:chExt cx="10982062" cy="2396067"/>
          </a:xfrm>
        </p:grpSpPr>
        <p:sp>
          <p:nvSpPr>
            <p:cNvPr id="1149" name="Round Diagonal Corner Rectangle 7">
              <a:extLst>
                <a:ext uri="{FF2B5EF4-FFF2-40B4-BE49-F238E27FC236}">
                  <a16:creationId xmlns:a16="http://schemas.microsoft.com/office/drawing/2014/main" id="{0C7A0320-FBCC-4F40-AF6E-CE65FFB3DA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82333" y="2235200"/>
              <a:ext cx="7027334" cy="2396067"/>
            </a:xfrm>
            <a:prstGeom prst="round2DiagRect">
              <a:avLst>
                <a:gd name="adj1" fmla="val 9246"/>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nvGrpSpPr>
            <p:cNvPr id="1037" name="Group 1036">
              <a:extLst>
                <a:ext uri="{FF2B5EF4-FFF2-40B4-BE49-F238E27FC236}">
                  <a16:creationId xmlns:a16="http://schemas.microsoft.com/office/drawing/2014/main" id="{550A26E4-02C9-4F83-A334-0920B8CCF28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5895" y="2900097"/>
              <a:ext cx="10982062" cy="1211524"/>
              <a:chOff x="605895" y="2900097"/>
              <a:chExt cx="10982062" cy="1211524"/>
            </a:xfrm>
          </p:grpSpPr>
          <p:sp>
            <p:nvSpPr>
              <p:cNvPr id="1150" name="Freeform 32">
                <a:extLst>
                  <a:ext uri="{FF2B5EF4-FFF2-40B4-BE49-F238E27FC236}">
                    <a16:creationId xmlns:a16="http://schemas.microsoft.com/office/drawing/2014/main" id="{06617CD6-4185-402B-8E23-BC5278053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9653587" y="33797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dirty="0"/>
              </a:p>
            </p:txBody>
          </p:sp>
          <p:sp>
            <p:nvSpPr>
              <p:cNvPr id="1151" name="Freeform 33">
                <a:extLst>
                  <a:ext uri="{FF2B5EF4-FFF2-40B4-BE49-F238E27FC236}">
                    <a16:creationId xmlns:a16="http://schemas.microsoft.com/office/drawing/2014/main" id="{2C305CC9-3511-47F4-BF11-BC635C30C9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0078244" y="33107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dirty="0"/>
              </a:p>
            </p:txBody>
          </p:sp>
          <p:sp>
            <p:nvSpPr>
              <p:cNvPr id="1152" name="Freeform 34">
                <a:extLst>
                  <a:ext uri="{FF2B5EF4-FFF2-40B4-BE49-F238E27FC236}">
                    <a16:creationId xmlns:a16="http://schemas.microsoft.com/office/drawing/2014/main" id="{5C70C5D1-31E4-48B9-AEB6-6460A2B81F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1146631" y="35742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dirty="0"/>
              </a:p>
            </p:txBody>
          </p:sp>
          <p:sp>
            <p:nvSpPr>
              <p:cNvPr id="1153" name="Freeform 37">
                <a:extLst>
                  <a:ext uri="{FF2B5EF4-FFF2-40B4-BE49-F238E27FC236}">
                    <a16:creationId xmlns:a16="http://schemas.microsoft.com/office/drawing/2014/main" id="{1F033CE1-D380-43F1-81EC-97B6C86F3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10230644" y="30345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dirty="0"/>
              </a:p>
            </p:txBody>
          </p:sp>
          <p:sp>
            <p:nvSpPr>
              <p:cNvPr id="1154" name="Freeform 35">
                <a:extLst>
                  <a:ext uri="{FF2B5EF4-FFF2-40B4-BE49-F238E27FC236}">
                    <a16:creationId xmlns:a16="http://schemas.microsoft.com/office/drawing/2014/main" id="{6997F95D-DC27-48A3-850A-2308C3C080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034587" y="25627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dirty="0"/>
              </a:p>
            </p:txBody>
          </p:sp>
          <p:sp>
            <p:nvSpPr>
              <p:cNvPr id="1155" name="Freeform 36">
                <a:extLst>
                  <a:ext uri="{FF2B5EF4-FFF2-40B4-BE49-F238E27FC236}">
                    <a16:creationId xmlns:a16="http://schemas.microsoft.com/office/drawing/2014/main" id="{569AE469-76B7-4FFE-B68B-0D7A77413F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0747375" y="32326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dirty="0"/>
              </a:p>
            </p:txBody>
          </p:sp>
          <p:sp>
            <p:nvSpPr>
              <p:cNvPr id="1156" name="Freeform 38">
                <a:extLst>
                  <a:ext uri="{FF2B5EF4-FFF2-40B4-BE49-F238E27FC236}">
                    <a16:creationId xmlns:a16="http://schemas.microsoft.com/office/drawing/2014/main" id="{DD99CF64-0E82-4D1A-BD2A-08942182F4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1399044" y="30953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dirty="0"/>
              </a:p>
            </p:txBody>
          </p:sp>
          <p:sp>
            <p:nvSpPr>
              <p:cNvPr id="1157" name="Freeform 39">
                <a:extLst>
                  <a:ext uri="{FF2B5EF4-FFF2-40B4-BE49-F238E27FC236}">
                    <a16:creationId xmlns:a16="http://schemas.microsoft.com/office/drawing/2014/main" id="{98C12D33-1747-4B24-89ED-F441AE4A0C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353675" y="21531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dirty="0"/>
              </a:p>
            </p:txBody>
          </p:sp>
          <p:sp>
            <p:nvSpPr>
              <p:cNvPr id="1158" name="Freeform 40">
                <a:extLst>
                  <a:ext uri="{FF2B5EF4-FFF2-40B4-BE49-F238E27FC236}">
                    <a16:creationId xmlns:a16="http://schemas.microsoft.com/office/drawing/2014/main" id="{A60200CC-BAEC-4310-8C9B-F7BB783E98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9848850" y="33088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dirty="0"/>
              </a:p>
            </p:txBody>
          </p:sp>
          <p:sp>
            <p:nvSpPr>
              <p:cNvPr id="1159" name="Rectangle 41">
                <a:extLst>
                  <a:ext uri="{FF2B5EF4-FFF2-40B4-BE49-F238E27FC236}">
                    <a16:creationId xmlns:a16="http://schemas.microsoft.com/office/drawing/2014/main" id="{2A7F40BF-B0BE-4B09-87EE-F56632B7ED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5400000">
                <a:off x="9721056" y="32842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dirty="0"/>
              </a:p>
            </p:txBody>
          </p:sp>
          <p:sp>
            <p:nvSpPr>
              <p:cNvPr id="1160" name="Freeform 32">
                <a:extLst>
                  <a:ext uri="{FF2B5EF4-FFF2-40B4-BE49-F238E27FC236}">
                    <a16:creationId xmlns:a16="http://schemas.microsoft.com/office/drawing/2014/main" id="{353978AF-8FB9-4A61-A2EA-1995A14F3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2122751" y="35321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dirty="0"/>
              </a:p>
            </p:txBody>
          </p:sp>
          <p:sp>
            <p:nvSpPr>
              <p:cNvPr id="1161" name="Freeform 33">
                <a:extLst>
                  <a:ext uri="{FF2B5EF4-FFF2-40B4-BE49-F238E27FC236}">
                    <a16:creationId xmlns:a16="http://schemas.microsoft.com/office/drawing/2014/main" id="{B20F89C3-4BAD-42AA-8D31-6F6DF17FE9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1958445" y="34631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dirty="0"/>
              </a:p>
            </p:txBody>
          </p:sp>
          <p:sp>
            <p:nvSpPr>
              <p:cNvPr id="1162" name="Freeform 34">
                <a:extLst>
                  <a:ext uri="{FF2B5EF4-FFF2-40B4-BE49-F238E27FC236}">
                    <a16:creationId xmlns:a16="http://schemas.microsoft.com/office/drawing/2014/main" id="{A60FE276-3FF2-4622-BF99-D4E4B249E5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858308" y="37266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dirty="0"/>
              </a:p>
            </p:txBody>
          </p:sp>
          <p:sp>
            <p:nvSpPr>
              <p:cNvPr id="1163" name="Freeform 37">
                <a:extLst>
                  <a:ext uri="{FF2B5EF4-FFF2-40B4-BE49-F238E27FC236}">
                    <a16:creationId xmlns:a16="http://schemas.microsoft.com/office/drawing/2014/main" id="{B05A0D3F-808B-48D6-A821-1FE9E86E8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1658407" y="31869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dirty="0"/>
              </a:p>
            </p:txBody>
          </p:sp>
          <p:sp>
            <p:nvSpPr>
              <p:cNvPr id="1164" name="Freeform 35">
                <a:extLst>
                  <a:ext uri="{FF2B5EF4-FFF2-40B4-BE49-F238E27FC236}">
                    <a16:creationId xmlns:a16="http://schemas.microsoft.com/office/drawing/2014/main" id="{69F7D438-BAA0-4DAD-9BC5-198B677A7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860814" y="27151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dirty="0"/>
              </a:p>
            </p:txBody>
          </p:sp>
          <p:sp>
            <p:nvSpPr>
              <p:cNvPr id="1165" name="Freeform 36">
                <a:extLst>
                  <a:ext uri="{FF2B5EF4-FFF2-40B4-BE49-F238E27FC236}">
                    <a16:creationId xmlns:a16="http://schemas.microsoft.com/office/drawing/2014/main" id="{EC63B186-43B8-4552-AFDB-A544240A7C5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1289314" y="33850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dirty="0"/>
              </a:p>
            </p:txBody>
          </p:sp>
          <p:sp>
            <p:nvSpPr>
              <p:cNvPr id="1166" name="Freeform 38">
                <a:extLst>
                  <a:ext uri="{FF2B5EF4-FFF2-40B4-BE49-F238E27FC236}">
                    <a16:creationId xmlns:a16="http://schemas.microsoft.com/office/drawing/2014/main" id="{8542E82D-01AD-4BD8-8C5F-A6CDAD039B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605895" y="32477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dirty="0"/>
              </a:p>
            </p:txBody>
          </p:sp>
          <p:sp>
            <p:nvSpPr>
              <p:cNvPr id="1167" name="Freeform 39">
                <a:extLst>
                  <a:ext uri="{FF2B5EF4-FFF2-40B4-BE49-F238E27FC236}">
                    <a16:creationId xmlns:a16="http://schemas.microsoft.com/office/drawing/2014/main" id="{6285CF32-2BD3-47D0-9A6C-3EE7FD639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532202" y="23055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dirty="0"/>
              </a:p>
            </p:txBody>
          </p:sp>
          <p:sp>
            <p:nvSpPr>
              <p:cNvPr id="1168" name="Freeform 40">
                <a:extLst>
                  <a:ext uri="{FF2B5EF4-FFF2-40B4-BE49-F238E27FC236}">
                    <a16:creationId xmlns:a16="http://schemas.microsoft.com/office/drawing/2014/main" id="{FA36D129-7B33-4379-B9EE-5624B95766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2154501" y="34612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dirty="0"/>
              </a:p>
            </p:txBody>
          </p:sp>
          <p:sp>
            <p:nvSpPr>
              <p:cNvPr id="1169" name="Rectangle 41">
                <a:extLst>
                  <a:ext uri="{FF2B5EF4-FFF2-40B4-BE49-F238E27FC236}">
                    <a16:creationId xmlns:a16="http://schemas.microsoft.com/office/drawing/2014/main" id="{0229A187-4E69-4262-B001-C5F0B55225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16200000" flipH="1">
                <a:off x="2448983" y="34366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dirty="0"/>
              </a:p>
            </p:txBody>
          </p:sp>
        </p:grpSp>
      </p:grpSp>
      <p:sp>
        <p:nvSpPr>
          <p:cNvPr id="2" name="Title 1">
            <a:extLst>
              <a:ext uri="{FF2B5EF4-FFF2-40B4-BE49-F238E27FC236}">
                <a16:creationId xmlns:a16="http://schemas.microsoft.com/office/drawing/2014/main" id="{6E5419CC-6195-45E6-9FDE-A4EDFD73E261}"/>
              </a:ext>
            </a:extLst>
          </p:cNvPr>
          <p:cNvSpPr>
            <a:spLocks noGrp="1"/>
          </p:cNvSpPr>
          <p:nvPr>
            <p:ph type="ctrTitle"/>
          </p:nvPr>
        </p:nvSpPr>
        <p:spPr>
          <a:xfrm>
            <a:off x="2667000" y="2328334"/>
            <a:ext cx="6896894" cy="1516588"/>
          </a:xfrm>
        </p:spPr>
        <p:txBody>
          <a:bodyPr>
            <a:normAutofit fontScale="90000"/>
          </a:bodyPr>
          <a:lstStyle/>
          <a:p>
            <a:pPr algn="ctr"/>
            <a:r>
              <a:rPr lang="en-GB" sz="3600"/>
              <a:t>‘</a:t>
            </a:r>
            <a:r>
              <a:rPr lang="en-GB" sz="3600">
                <a:solidFill>
                  <a:prstClr val="white"/>
                </a:solidFill>
              </a:rPr>
              <a:t>‘</a:t>
            </a:r>
            <a:r>
              <a:rPr lang="en-GB" sz="3600" b="1">
                <a:solidFill>
                  <a:prstClr val="white"/>
                </a:solidFill>
              </a:rPr>
              <a:t>Butterflies &amp; Bogs’</a:t>
            </a:r>
            <a:br>
              <a:rPr lang="en-GB" sz="1200" b="1">
                <a:solidFill>
                  <a:prstClr val="white"/>
                </a:solidFill>
              </a:rPr>
            </a:br>
            <a:br>
              <a:rPr lang="en-GB" sz="1200">
                <a:solidFill>
                  <a:prstClr val="white"/>
                </a:solidFill>
              </a:rPr>
            </a:br>
            <a:r>
              <a:rPr lang="en-GB" sz="1600" b="1" i="1">
                <a:solidFill>
                  <a:prstClr val="white"/>
                </a:solidFill>
              </a:rPr>
              <a:t>Using Coenonympha Tullia as a specialist indicator species to evaluate extent of favourable condition arising from ecological restoration of lowland raised peatbogs at Cors Caron National Nature Reserve.</a:t>
            </a:r>
            <a:endParaRPr lang="en-GB" sz="1600" b="1" i="1" dirty="0"/>
          </a:p>
        </p:txBody>
      </p:sp>
      <p:sp>
        <p:nvSpPr>
          <p:cNvPr id="3" name="Subtitle 2">
            <a:extLst>
              <a:ext uri="{FF2B5EF4-FFF2-40B4-BE49-F238E27FC236}">
                <a16:creationId xmlns:a16="http://schemas.microsoft.com/office/drawing/2014/main" id="{8DEE717D-014E-8B72-07B9-56D22FA18B51}"/>
              </a:ext>
            </a:extLst>
          </p:cNvPr>
          <p:cNvSpPr>
            <a:spLocks noGrp="1"/>
          </p:cNvSpPr>
          <p:nvPr>
            <p:ph type="subTitle" idx="1"/>
          </p:nvPr>
        </p:nvSpPr>
        <p:spPr>
          <a:xfrm>
            <a:off x="2667001" y="3602038"/>
            <a:ext cx="6857999" cy="953029"/>
          </a:xfrm>
        </p:spPr>
        <p:txBody>
          <a:bodyPr>
            <a:normAutofit/>
          </a:bodyPr>
          <a:lstStyle/>
          <a:p>
            <a:pPr algn="ctr"/>
            <a:endParaRPr lang="en-GB" b="1" dirty="0"/>
          </a:p>
          <a:p>
            <a:pPr algn="ctr"/>
            <a:r>
              <a:rPr lang="en-GB" b="1" dirty="0"/>
              <a:t>Author: Liza Zanoni</a:t>
            </a:r>
          </a:p>
          <a:p>
            <a:pPr algn="ctr"/>
            <a:endParaRPr lang="en-GB" dirty="0"/>
          </a:p>
        </p:txBody>
      </p:sp>
      <p:sp>
        <p:nvSpPr>
          <p:cNvPr id="5" name="TextBox 4">
            <a:extLst>
              <a:ext uri="{FF2B5EF4-FFF2-40B4-BE49-F238E27FC236}">
                <a16:creationId xmlns:a16="http://schemas.microsoft.com/office/drawing/2014/main" id="{89091B9C-C243-8270-5559-C1C1E20EC0AF}"/>
              </a:ext>
            </a:extLst>
          </p:cNvPr>
          <p:cNvSpPr txBox="1"/>
          <p:nvPr/>
        </p:nvSpPr>
        <p:spPr>
          <a:xfrm>
            <a:off x="3042794" y="5904971"/>
            <a:ext cx="6145306" cy="553165"/>
          </a:xfrm>
          <a:prstGeom prst="rect">
            <a:avLst/>
          </a:prstGeom>
          <a:noFill/>
        </p:spPr>
        <p:txBody>
          <a:bodyPr wrap="square">
            <a:spAutoFit/>
          </a:bodyPr>
          <a:lstStyle/>
          <a:p>
            <a:pPr marL="228600" marR="0" lvl="0" indent="-228600" algn="ctr" defTabSz="914400" rtl="0" eaLnBrk="1" fontAlgn="auto" latinLnBrk="0" hangingPunct="1">
              <a:lnSpc>
                <a:spcPct val="110000"/>
              </a:lnSpc>
              <a:spcBef>
                <a:spcPts val="1000"/>
              </a:spcBef>
              <a:spcAft>
                <a:spcPts val="0"/>
              </a:spcAft>
              <a:buClrTx/>
              <a:buSzPct val="125000"/>
              <a:buFont typeface="Arial" panose="020B0604020202020204" pitchFamily="34" charset="0"/>
              <a:buChar char="•"/>
              <a:tabLst/>
              <a:defRPr/>
            </a:pPr>
            <a:r>
              <a:rPr kumimoji="0" lang="en-GB" sz="1400" b="1" i="0" u="none" strike="noStrike" kern="1200" cap="none" spc="0" normalizeH="0" baseline="0" noProof="0" dirty="0">
                <a:ln>
                  <a:noFill/>
                </a:ln>
                <a:solidFill>
                  <a:schemeClr val="tx2">
                    <a:lumMod val="75000"/>
                  </a:schemeClr>
                </a:solidFill>
                <a:effectLst/>
                <a:uLnTx/>
                <a:uFillTx/>
                <a:latin typeface="Tw Cen MT" panose="020B0602020104020603"/>
                <a:ea typeface="+mn-ea"/>
                <a:cs typeface="+mn-cs"/>
              </a:rPr>
              <a:t>Fig 1 : Showing </a:t>
            </a:r>
            <a:r>
              <a:rPr lang="en-GB" sz="1400" b="1" dirty="0">
                <a:solidFill>
                  <a:schemeClr val="tx2">
                    <a:lumMod val="75000"/>
                  </a:schemeClr>
                </a:solidFill>
                <a:latin typeface="Tw Cen MT" panose="020B0602020104020603"/>
              </a:rPr>
              <a:t>Eriophorum Vaginatum and lawns over Sphagnum mosses </a:t>
            </a:r>
            <a:r>
              <a:rPr kumimoji="0" lang="en-GB" sz="1400" b="1" i="0" u="none" strike="noStrike" kern="1200" cap="none" spc="0" normalizeH="0" baseline="0" noProof="0" dirty="0">
                <a:ln>
                  <a:noFill/>
                </a:ln>
                <a:solidFill>
                  <a:schemeClr val="tx2">
                    <a:lumMod val="75000"/>
                  </a:schemeClr>
                </a:solidFill>
                <a:effectLst/>
                <a:uLnTx/>
                <a:uFillTx/>
                <a:latin typeface="Tw Cen MT" panose="020B0602020104020603"/>
                <a:ea typeface="+mn-ea"/>
                <a:cs typeface="+mn-cs"/>
              </a:rPr>
              <a:t>from Southeast Bog Recreation Boardwalk area (Zanoni.,L., 2025)</a:t>
            </a:r>
            <a:endParaRPr kumimoji="0" lang="en-US" sz="1400" b="1" i="0" u="none" strike="noStrike" kern="1200" cap="none" spc="0" normalizeH="0" baseline="0" noProof="0" dirty="0">
              <a:ln>
                <a:noFill/>
              </a:ln>
              <a:solidFill>
                <a:schemeClr val="tx2">
                  <a:lumMod val="75000"/>
                </a:schemeClr>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667865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2DCFF09-D2EB-E8A8-4F27-7CFE63FBE2B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04240" y="1663700"/>
            <a:ext cx="10627360" cy="3822700"/>
          </a:xfrm>
          <a:prstGeom prst="rect">
            <a:avLst/>
          </a:prstGeom>
        </p:spPr>
      </p:pic>
      <p:sp>
        <p:nvSpPr>
          <p:cNvPr id="2" name="TextBox 1">
            <a:extLst>
              <a:ext uri="{FF2B5EF4-FFF2-40B4-BE49-F238E27FC236}">
                <a16:creationId xmlns:a16="http://schemas.microsoft.com/office/drawing/2014/main" id="{C8C69160-7878-8B5B-C353-462ADC59E8FA}"/>
              </a:ext>
            </a:extLst>
          </p:cNvPr>
          <p:cNvSpPr txBox="1"/>
          <p:nvPr/>
        </p:nvSpPr>
        <p:spPr>
          <a:xfrm>
            <a:off x="904239" y="718457"/>
            <a:ext cx="10627359" cy="4708981"/>
          </a:xfrm>
          <a:prstGeom prst="rect">
            <a:avLst/>
          </a:prstGeom>
          <a:noFill/>
        </p:spPr>
        <p:txBody>
          <a:bodyPr wrap="square" rtlCol="0">
            <a:spAutoFit/>
          </a:bodyPr>
          <a:lstStyle/>
          <a:p>
            <a:pPr algn="ctr"/>
            <a:r>
              <a:rPr lang="en-GB" sz="4000" b="1" dirty="0">
                <a:solidFill>
                  <a:srgbClr val="002060"/>
                </a:solidFill>
                <a:latin typeface="+mj-lt"/>
                <a:ea typeface="Calibri" panose="020F0502020204030204" pitchFamily="34" charset="0"/>
                <a:cs typeface="Calibri" panose="020F0502020204030204" pitchFamily="34" charset="0"/>
              </a:rPr>
              <a:t>CONTENTS</a:t>
            </a:r>
          </a:p>
          <a:p>
            <a:pPr algn="r"/>
            <a:endParaRPr lang="en-GB" sz="4400" dirty="0">
              <a:latin typeface="Calibri" panose="020F0502020204030204" pitchFamily="34" charset="0"/>
              <a:ea typeface="Calibri" panose="020F0502020204030204" pitchFamily="34" charset="0"/>
              <a:cs typeface="Calibri" panose="020F0502020204030204" pitchFamily="34" charset="0"/>
            </a:endParaRPr>
          </a:p>
          <a:p>
            <a:pPr algn="r"/>
            <a:r>
              <a:rPr lang="en-GB" sz="2400" b="1" dirty="0">
                <a:solidFill>
                  <a:schemeClr val="accent2">
                    <a:lumMod val="60000"/>
                    <a:lumOff val="40000"/>
                  </a:schemeClr>
                </a:solidFill>
                <a:latin typeface="Tw Cen MT" panose="020B0602020104020603" pitchFamily="34" charset="0"/>
                <a:ea typeface="Calibri" panose="020F0502020204030204" pitchFamily="34" charset="0"/>
                <a:cs typeface="Calibri" panose="020F0502020204030204" pitchFamily="34" charset="0"/>
              </a:rPr>
              <a:t>Introduction</a:t>
            </a:r>
          </a:p>
          <a:p>
            <a:pPr algn="r"/>
            <a:r>
              <a:rPr lang="en-GB" sz="2400" b="1" dirty="0">
                <a:solidFill>
                  <a:schemeClr val="accent2">
                    <a:lumMod val="60000"/>
                    <a:lumOff val="40000"/>
                  </a:schemeClr>
                </a:solidFill>
                <a:latin typeface="Tw Cen MT" panose="020B0602020104020603" pitchFamily="34" charset="0"/>
                <a:ea typeface="Calibri" panose="020F0502020204030204" pitchFamily="34" charset="0"/>
                <a:cs typeface="Calibri" panose="020F0502020204030204" pitchFamily="34" charset="0"/>
              </a:rPr>
              <a:t>Why Bogs?</a:t>
            </a:r>
          </a:p>
          <a:p>
            <a:pPr algn="r"/>
            <a:r>
              <a:rPr lang="en-GB" sz="2400" b="1" dirty="0">
                <a:solidFill>
                  <a:schemeClr val="accent2">
                    <a:lumMod val="60000"/>
                    <a:lumOff val="40000"/>
                  </a:schemeClr>
                </a:solidFill>
                <a:latin typeface="Tw Cen MT" panose="020B0602020104020603" pitchFamily="34" charset="0"/>
                <a:ea typeface="Calibri" panose="020F0502020204030204" pitchFamily="34" charset="0"/>
                <a:cs typeface="Calibri" panose="020F0502020204030204" pitchFamily="34" charset="0"/>
              </a:rPr>
              <a:t>Why Butterflies?</a:t>
            </a: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chemeClr val="accent2">
                    <a:lumMod val="60000"/>
                    <a:lumOff val="40000"/>
                  </a:schemeClr>
                </a:solidFill>
                <a:effectLst/>
                <a:uLnTx/>
                <a:uFillTx/>
                <a:latin typeface="Tw Cen MT" panose="020B0602020104020603" pitchFamily="34" charset="0"/>
                <a:ea typeface="Calibri" panose="020F0502020204030204" pitchFamily="34" charset="0"/>
                <a:cs typeface="Calibri" panose="020F0502020204030204" pitchFamily="34" charset="0"/>
              </a:rPr>
              <a:t>Importance of Monitoring</a:t>
            </a:r>
          </a:p>
          <a:p>
            <a:pPr algn="r"/>
            <a:r>
              <a:rPr lang="en-GB" sz="2400" b="1" dirty="0">
                <a:solidFill>
                  <a:schemeClr val="accent2">
                    <a:lumMod val="60000"/>
                    <a:lumOff val="40000"/>
                  </a:schemeClr>
                </a:solidFill>
                <a:latin typeface="Tw Cen MT" panose="020B0602020104020603" pitchFamily="34" charset="0"/>
                <a:ea typeface="Calibri" panose="020F0502020204030204" pitchFamily="34" charset="0"/>
                <a:cs typeface="Calibri" panose="020F0502020204030204" pitchFamily="34" charset="0"/>
              </a:rPr>
              <a:t>Aim &amp; Objectives</a:t>
            </a:r>
          </a:p>
          <a:p>
            <a:pPr algn="r"/>
            <a:r>
              <a:rPr lang="en-GB" sz="2400" b="1" dirty="0">
                <a:solidFill>
                  <a:schemeClr val="accent2">
                    <a:lumMod val="60000"/>
                    <a:lumOff val="40000"/>
                  </a:schemeClr>
                </a:solidFill>
                <a:latin typeface="Tw Cen MT" panose="020B0602020104020603" pitchFamily="34" charset="0"/>
                <a:ea typeface="Calibri" panose="020F0502020204030204" pitchFamily="34" charset="0"/>
                <a:cs typeface="Calibri" panose="020F0502020204030204" pitchFamily="34" charset="0"/>
              </a:rPr>
              <a:t>Methodology</a:t>
            </a:r>
          </a:p>
          <a:p>
            <a:pPr algn="r"/>
            <a:r>
              <a:rPr lang="en-GB" sz="2400" b="1" dirty="0">
                <a:solidFill>
                  <a:schemeClr val="accent2">
                    <a:lumMod val="60000"/>
                    <a:lumOff val="40000"/>
                  </a:schemeClr>
                </a:solidFill>
                <a:latin typeface="Tw Cen MT" panose="020B0602020104020603" pitchFamily="34" charset="0"/>
                <a:ea typeface="Calibri" panose="020F0502020204030204" pitchFamily="34" charset="0"/>
                <a:cs typeface="Calibri" panose="020F0502020204030204" pitchFamily="34" charset="0"/>
              </a:rPr>
              <a:t>Results</a:t>
            </a:r>
          </a:p>
          <a:p>
            <a:pPr algn="r"/>
            <a:r>
              <a:rPr lang="en-GB" sz="2400" b="1" dirty="0">
                <a:solidFill>
                  <a:schemeClr val="accent2">
                    <a:lumMod val="60000"/>
                    <a:lumOff val="40000"/>
                  </a:schemeClr>
                </a:solidFill>
                <a:latin typeface="Tw Cen MT" panose="020B0602020104020603" pitchFamily="34" charset="0"/>
                <a:ea typeface="Calibri" panose="020F0502020204030204" pitchFamily="34" charset="0"/>
                <a:cs typeface="Calibri" panose="020F0502020204030204" pitchFamily="34" charset="0"/>
              </a:rPr>
              <a:t>Conclusion</a:t>
            </a:r>
          </a:p>
          <a:p>
            <a:pPr algn="r"/>
            <a:r>
              <a:rPr lang="en-GB" sz="2400" b="1" dirty="0">
                <a:solidFill>
                  <a:schemeClr val="accent2">
                    <a:lumMod val="60000"/>
                    <a:lumOff val="40000"/>
                  </a:schemeClr>
                </a:solidFill>
                <a:latin typeface="Tw Cen MT" panose="020B0602020104020603" pitchFamily="34" charset="0"/>
                <a:ea typeface="Calibri" panose="020F0502020204030204" pitchFamily="34" charset="0"/>
                <a:cs typeface="Calibri" panose="020F0502020204030204" pitchFamily="34" charset="0"/>
              </a:rPr>
              <a:t>Future Research Recommendations</a:t>
            </a:r>
          </a:p>
        </p:txBody>
      </p:sp>
      <p:sp>
        <p:nvSpPr>
          <p:cNvPr id="3" name="TextBox 2">
            <a:extLst>
              <a:ext uri="{FF2B5EF4-FFF2-40B4-BE49-F238E27FC236}">
                <a16:creationId xmlns:a16="http://schemas.microsoft.com/office/drawing/2014/main" id="{4EC810D1-88A7-D246-6F46-A5794319B2B0}"/>
              </a:ext>
            </a:extLst>
          </p:cNvPr>
          <p:cNvSpPr txBox="1"/>
          <p:nvPr/>
        </p:nvSpPr>
        <p:spPr>
          <a:xfrm>
            <a:off x="984298" y="5486400"/>
            <a:ext cx="9152709" cy="307777"/>
          </a:xfrm>
          <a:prstGeom prst="rect">
            <a:avLst/>
          </a:prstGeom>
          <a:noFill/>
        </p:spPr>
        <p:txBody>
          <a:bodyPr wrap="square" rtlCol="0">
            <a:spAutoFit/>
          </a:bodyPr>
          <a:lstStyle/>
          <a:p>
            <a:pPr algn="ctr"/>
            <a:r>
              <a:rPr lang="en-GB" sz="1400" b="1" dirty="0">
                <a:solidFill>
                  <a:schemeClr val="accent2">
                    <a:lumMod val="60000"/>
                    <a:lumOff val="40000"/>
                  </a:schemeClr>
                </a:solidFill>
              </a:rPr>
              <a:t>Fig 2: Coenonympha tullia’ adult (Large Heath Butterfly) (The Wildlife Trusts, 2025)</a:t>
            </a:r>
          </a:p>
        </p:txBody>
      </p:sp>
    </p:spTree>
    <p:extLst>
      <p:ext uri="{BB962C8B-B14F-4D97-AF65-F5344CB8AC3E}">
        <p14:creationId xmlns:p14="http://schemas.microsoft.com/office/powerpoint/2010/main" val="30435401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2E05A-0508-BD52-AE41-B5BBB0DA0302}"/>
              </a:ext>
            </a:extLst>
          </p:cNvPr>
          <p:cNvSpPr>
            <a:spLocks noGrp="1"/>
          </p:cNvSpPr>
          <p:nvPr>
            <p:ph type="title"/>
          </p:nvPr>
        </p:nvSpPr>
        <p:spPr>
          <a:xfrm>
            <a:off x="794657" y="174172"/>
            <a:ext cx="10252754" cy="892628"/>
          </a:xfrm>
        </p:spPr>
        <p:txBody>
          <a:bodyPr>
            <a:normAutofit/>
          </a:bodyPr>
          <a:lstStyle/>
          <a:p>
            <a:pPr algn="ctr"/>
            <a:r>
              <a:rPr lang="en-GB" sz="2800" b="1" dirty="0">
                <a:solidFill>
                  <a:schemeClr val="bg2">
                    <a:lumMod val="75000"/>
                  </a:schemeClr>
                </a:solidFill>
              </a:rPr>
              <a:t>introduction</a:t>
            </a:r>
          </a:p>
        </p:txBody>
      </p:sp>
      <p:sp>
        <p:nvSpPr>
          <p:cNvPr id="3" name="Content Placeholder 2">
            <a:extLst>
              <a:ext uri="{FF2B5EF4-FFF2-40B4-BE49-F238E27FC236}">
                <a16:creationId xmlns:a16="http://schemas.microsoft.com/office/drawing/2014/main" id="{6F57551A-73F6-AC9F-BE15-5623916E7B7D}"/>
              </a:ext>
            </a:extLst>
          </p:cNvPr>
          <p:cNvSpPr>
            <a:spLocks noGrp="1"/>
          </p:cNvSpPr>
          <p:nvPr>
            <p:ph idx="1"/>
          </p:nvPr>
        </p:nvSpPr>
        <p:spPr>
          <a:xfrm>
            <a:off x="609600" y="947058"/>
            <a:ext cx="11016343" cy="4844144"/>
          </a:xfrm>
        </p:spPr>
        <p:txBody>
          <a:bodyPr>
            <a:normAutofit/>
          </a:bodyPr>
          <a:lstStyle/>
          <a:p>
            <a:pPr marL="0" indent="0">
              <a:buNone/>
            </a:pPr>
            <a:endParaRPr lang="en-GB" dirty="0"/>
          </a:p>
          <a:p>
            <a:endParaRPr lang="en-GB" dirty="0"/>
          </a:p>
        </p:txBody>
      </p:sp>
      <p:graphicFrame>
        <p:nvGraphicFramePr>
          <p:cNvPr id="5" name="Diagram 4">
            <a:extLst>
              <a:ext uri="{FF2B5EF4-FFF2-40B4-BE49-F238E27FC236}">
                <a16:creationId xmlns:a16="http://schemas.microsoft.com/office/drawing/2014/main" id="{65A45169-529C-BB1E-A490-C18AAD44AB62}"/>
              </a:ext>
            </a:extLst>
          </p:cNvPr>
          <p:cNvGraphicFramePr/>
          <p:nvPr>
            <p:extLst>
              <p:ext uri="{D42A27DB-BD31-4B8C-83A1-F6EECF244321}">
                <p14:modId xmlns:p14="http://schemas.microsoft.com/office/powerpoint/2010/main" val="439266919"/>
              </p:ext>
            </p:extLst>
          </p:nvPr>
        </p:nvGraphicFramePr>
        <p:xfrm>
          <a:off x="794657" y="801757"/>
          <a:ext cx="10689772" cy="59582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28588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462" name="Picture 2">
            <a:extLst>
              <a:ext uri="{FF2B5EF4-FFF2-40B4-BE49-F238E27FC236}">
                <a16:creationId xmlns:a16="http://schemas.microsoft.com/office/drawing/2014/main" id="{50C065C3-0FE3-4452-B765-CB05BBB2A9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464" name="Group 463">
            <a:extLst>
              <a:ext uri="{FF2B5EF4-FFF2-40B4-BE49-F238E27FC236}">
                <a16:creationId xmlns:a16="http://schemas.microsoft.com/office/drawing/2014/main" id="{9795E515-5F57-431F-9A0D-3A0419DF75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465" name="Rectangle 5">
              <a:extLst>
                <a:ext uri="{FF2B5EF4-FFF2-40B4-BE49-F238E27FC236}">
                  <a16:creationId xmlns:a16="http://schemas.microsoft.com/office/drawing/2014/main" id="{D45BCBFE-0478-4767-BF2E-FC2C548BA6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66" name="Freeform 6">
              <a:extLst>
                <a:ext uri="{FF2B5EF4-FFF2-40B4-BE49-F238E27FC236}">
                  <a16:creationId xmlns:a16="http://schemas.microsoft.com/office/drawing/2014/main" id="{E903928F-F6DA-470C-81A0-CF7D9DE034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7" name="Freeform 7">
              <a:extLst>
                <a:ext uri="{FF2B5EF4-FFF2-40B4-BE49-F238E27FC236}">
                  <a16:creationId xmlns:a16="http://schemas.microsoft.com/office/drawing/2014/main" id="{ADA095F6-E326-4450-A2D6-DB2BF989B8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8" name="Rectangle 8">
              <a:extLst>
                <a:ext uri="{FF2B5EF4-FFF2-40B4-BE49-F238E27FC236}">
                  <a16:creationId xmlns:a16="http://schemas.microsoft.com/office/drawing/2014/main" id="{6B067F9A-FDF2-49EC-B4FF-CD4B90F7892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69" name="Freeform 9">
              <a:extLst>
                <a:ext uri="{FF2B5EF4-FFF2-40B4-BE49-F238E27FC236}">
                  <a16:creationId xmlns:a16="http://schemas.microsoft.com/office/drawing/2014/main" id="{F1331213-D19D-49FC-8616-168A14565A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0" name="Freeform 10">
              <a:extLst>
                <a:ext uri="{FF2B5EF4-FFF2-40B4-BE49-F238E27FC236}">
                  <a16:creationId xmlns:a16="http://schemas.microsoft.com/office/drawing/2014/main" id="{2ADFE242-96FC-4A14-8C59-90CD6DE1D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1" name="Freeform 11">
              <a:extLst>
                <a:ext uri="{FF2B5EF4-FFF2-40B4-BE49-F238E27FC236}">
                  <a16:creationId xmlns:a16="http://schemas.microsoft.com/office/drawing/2014/main" id="{6A97B7BC-40BD-494B-9C6B-AF3045559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2" name="Freeform 12">
              <a:extLst>
                <a:ext uri="{FF2B5EF4-FFF2-40B4-BE49-F238E27FC236}">
                  <a16:creationId xmlns:a16="http://schemas.microsoft.com/office/drawing/2014/main" id="{3D7F35CF-F44C-491F-904D-A31ED832137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3" name="Freeform 13">
              <a:extLst>
                <a:ext uri="{FF2B5EF4-FFF2-40B4-BE49-F238E27FC236}">
                  <a16:creationId xmlns:a16="http://schemas.microsoft.com/office/drawing/2014/main" id="{84D9BF7E-18C2-452C-B139-4ED58D7A0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4" name="Freeform 14">
              <a:extLst>
                <a:ext uri="{FF2B5EF4-FFF2-40B4-BE49-F238E27FC236}">
                  <a16:creationId xmlns:a16="http://schemas.microsoft.com/office/drawing/2014/main" id="{700A6223-AD38-426F-A6FE-7926CAEF3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5" name="Freeform 15">
              <a:extLst>
                <a:ext uri="{FF2B5EF4-FFF2-40B4-BE49-F238E27FC236}">
                  <a16:creationId xmlns:a16="http://schemas.microsoft.com/office/drawing/2014/main" id="{D172AA94-449F-45EB-94E6-67C186C32D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6" name="Freeform 16">
              <a:extLst>
                <a:ext uri="{FF2B5EF4-FFF2-40B4-BE49-F238E27FC236}">
                  <a16:creationId xmlns:a16="http://schemas.microsoft.com/office/drawing/2014/main" id="{A7D4F697-8937-4F4C-83C5-770B3FCB82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7" name="Freeform 17">
              <a:extLst>
                <a:ext uri="{FF2B5EF4-FFF2-40B4-BE49-F238E27FC236}">
                  <a16:creationId xmlns:a16="http://schemas.microsoft.com/office/drawing/2014/main" id="{10AF1D59-5117-4D47-8414-4BB61F944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8" name="Freeform 18">
              <a:extLst>
                <a:ext uri="{FF2B5EF4-FFF2-40B4-BE49-F238E27FC236}">
                  <a16:creationId xmlns:a16="http://schemas.microsoft.com/office/drawing/2014/main" id="{2387DC33-88B3-4718-8C94-41659EA33A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9" name="Freeform 19">
              <a:extLst>
                <a:ext uri="{FF2B5EF4-FFF2-40B4-BE49-F238E27FC236}">
                  <a16:creationId xmlns:a16="http://schemas.microsoft.com/office/drawing/2014/main" id="{D4E7EC64-4763-4F04-B2E4-E400364D72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0" name="Freeform 20">
              <a:extLst>
                <a:ext uri="{FF2B5EF4-FFF2-40B4-BE49-F238E27FC236}">
                  <a16:creationId xmlns:a16="http://schemas.microsoft.com/office/drawing/2014/main" id="{581717DF-9FD4-47CB-9579-E34DF7E875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1" name="Freeform 21">
              <a:extLst>
                <a:ext uri="{FF2B5EF4-FFF2-40B4-BE49-F238E27FC236}">
                  <a16:creationId xmlns:a16="http://schemas.microsoft.com/office/drawing/2014/main" id="{BCD8EF50-6E58-4B2D-90B6-AFF236A73B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2" name="Freeform 22">
              <a:extLst>
                <a:ext uri="{FF2B5EF4-FFF2-40B4-BE49-F238E27FC236}">
                  <a16:creationId xmlns:a16="http://schemas.microsoft.com/office/drawing/2014/main" id="{6524A268-142A-4CBF-BB8B-DC1FCBC8F7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3" name="Freeform 23">
              <a:extLst>
                <a:ext uri="{FF2B5EF4-FFF2-40B4-BE49-F238E27FC236}">
                  <a16:creationId xmlns:a16="http://schemas.microsoft.com/office/drawing/2014/main" id="{56A0E6F3-B76B-4813-B44B-56CE11A8A0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4" name="Freeform 24">
              <a:extLst>
                <a:ext uri="{FF2B5EF4-FFF2-40B4-BE49-F238E27FC236}">
                  <a16:creationId xmlns:a16="http://schemas.microsoft.com/office/drawing/2014/main" id="{A74CED8D-B902-4B76-9CC8-30A09B2FA1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5" name="Freeform 25">
              <a:extLst>
                <a:ext uri="{FF2B5EF4-FFF2-40B4-BE49-F238E27FC236}">
                  <a16:creationId xmlns:a16="http://schemas.microsoft.com/office/drawing/2014/main" id="{ED007BD7-ED56-4566-B1FF-707160024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6" name="Freeform 26">
              <a:extLst>
                <a:ext uri="{FF2B5EF4-FFF2-40B4-BE49-F238E27FC236}">
                  <a16:creationId xmlns:a16="http://schemas.microsoft.com/office/drawing/2014/main" id="{90AD48D2-5BC8-4C80-B126-B1A201242B8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7" name="Freeform 27">
              <a:extLst>
                <a:ext uri="{FF2B5EF4-FFF2-40B4-BE49-F238E27FC236}">
                  <a16:creationId xmlns:a16="http://schemas.microsoft.com/office/drawing/2014/main" id="{BE14C82F-9F35-4D61-B758-7BCE32DEC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8" name="Freeform 28">
              <a:extLst>
                <a:ext uri="{FF2B5EF4-FFF2-40B4-BE49-F238E27FC236}">
                  <a16:creationId xmlns:a16="http://schemas.microsoft.com/office/drawing/2014/main" id="{6540CE06-9028-497A-AC64-CF0ED60A74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9" name="Freeform 29">
              <a:extLst>
                <a:ext uri="{FF2B5EF4-FFF2-40B4-BE49-F238E27FC236}">
                  <a16:creationId xmlns:a16="http://schemas.microsoft.com/office/drawing/2014/main" id="{A4825B3B-52CD-4F08-BA02-6C2B0EFED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0" name="Freeform 30">
              <a:extLst>
                <a:ext uri="{FF2B5EF4-FFF2-40B4-BE49-F238E27FC236}">
                  <a16:creationId xmlns:a16="http://schemas.microsoft.com/office/drawing/2014/main" id="{6877A5EF-B8B8-44D3-AA57-4BBF89206D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1" name="Freeform 31">
              <a:extLst>
                <a:ext uri="{FF2B5EF4-FFF2-40B4-BE49-F238E27FC236}">
                  <a16:creationId xmlns:a16="http://schemas.microsoft.com/office/drawing/2014/main" id="{00BB365C-9180-4208-92CF-AB6A88848C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2" name="Freeform 32">
              <a:extLst>
                <a:ext uri="{FF2B5EF4-FFF2-40B4-BE49-F238E27FC236}">
                  <a16:creationId xmlns:a16="http://schemas.microsoft.com/office/drawing/2014/main" id="{8D1134D2-53A6-41D5-AC1A-5254A2FBD0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3" name="Rectangle 33">
              <a:extLst>
                <a:ext uri="{FF2B5EF4-FFF2-40B4-BE49-F238E27FC236}">
                  <a16:creationId xmlns:a16="http://schemas.microsoft.com/office/drawing/2014/main" id="{24C7FA73-07CD-479A-9B9E-DAD4D3B2BF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94" name="Freeform 34">
              <a:extLst>
                <a:ext uri="{FF2B5EF4-FFF2-40B4-BE49-F238E27FC236}">
                  <a16:creationId xmlns:a16="http://schemas.microsoft.com/office/drawing/2014/main" id="{AB24DF92-B081-4701-B58D-913261A00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5" name="Freeform 35">
              <a:extLst>
                <a:ext uri="{FF2B5EF4-FFF2-40B4-BE49-F238E27FC236}">
                  <a16:creationId xmlns:a16="http://schemas.microsoft.com/office/drawing/2014/main" id="{AB4DF275-6B82-4AA9-A7A9-138E631E30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6" name="Freeform 36">
              <a:extLst>
                <a:ext uri="{FF2B5EF4-FFF2-40B4-BE49-F238E27FC236}">
                  <a16:creationId xmlns:a16="http://schemas.microsoft.com/office/drawing/2014/main" id="{972A3812-16AD-453E-B1E6-9F39894F7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7" name="Freeform 37">
              <a:extLst>
                <a:ext uri="{FF2B5EF4-FFF2-40B4-BE49-F238E27FC236}">
                  <a16:creationId xmlns:a16="http://schemas.microsoft.com/office/drawing/2014/main" id="{8FB6759A-BAD8-4073-86A2-6DDD73DE2A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8" name="Freeform 38">
              <a:extLst>
                <a:ext uri="{FF2B5EF4-FFF2-40B4-BE49-F238E27FC236}">
                  <a16:creationId xmlns:a16="http://schemas.microsoft.com/office/drawing/2014/main" id="{9FCCB0F4-1178-47C1-9EE2-234EA715C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9" name="Freeform 39">
              <a:extLst>
                <a:ext uri="{FF2B5EF4-FFF2-40B4-BE49-F238E27FC236}">
                  <a16:creationId xmlns:a16="http://schemas.microsoft.com/office/drawing/2014/main" id="{CB01BF0B-7EB0-4C18-80BE-20D2EAC048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0" name="Freeform 40">
              <a:extLst>
                <a:ext uri="{FF2B5EF4-FFF2-40B4-BE49-F238E27FC236}">
                  <a16:creationId xmlns:a16="http://schemas.microsoft.com/office/drawing/2014/main" id="{3266E9DA-C937-48E0-8F98-90A467760F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1" name="Freeform 41">
              <a:extLst>
                <a:ext uri="{FF2B5EF4-FFF2-40B4-BE49-F238E27FC236}">
                  <a16:creationId xmlns:a16="http://schemas.microsoft.com/office/drawing/2014/main" id="{A8A9C00D-0425-4E68-A1DE-BCE5BD6BBD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2" name="Freeform 42">
              <a:extLst>
                <a:ext uri="{FF2B5EF4-FFF2-40B4-BE49-F238E27FC236}">
                  <a16:creationId xmlns:a16="http://schemas.microsoft.com/office/drawing/2014/main" id="{46230904-E744-4B55-84FF-826A6B737B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3" name="Freeform 43">
              <a:extLst>
                <a:ext uri="{FF2B5EF4-FFF2-40B4-BE49-F238E27FC236}">
                  <a16:creationId xmlns:a16="http://schemas.microsoft.com/office/drawing/2014/main" id="{D4291668-8AF0-4784-BC06-870768F53F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4" name="Freeform 44">
              <a:extLst>
                <a:ext uri="{FF2B5EF4-FFF2-40B4-BE49-F238E27FC236}">
                  <a16:creationId xmlns:a16="http://schemas.microsoft.com/office/drawing/2014/main" id="{D917DCBD-774B-4AAF-92AE-D18289FFC4D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5" name="Rectangle 45">
              <a:extLst>
                <a:ext uri="{FF2B5EF4-FFF2-40B4-BE49-F238E27FC236}">
                  <a16:creationId xmlns:a16="http://schemas.microsoft.com/office/drawing/2014/main" id="{9E50122E-0F19-4D65-9CB2-E22C3EA84AC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506" name="Freeform 46">
              <a:extLst>
                <a:ext uri="{FF2B5EF4-FFF2-40B4-BE49-F238E27FC236}">
                  <a16:creationId xmlns:a16="http://schemas.microsoft.com/office/drawing/2014/main" id="{BC28A765-6E8B-4352-BD0C-35474F70A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7" name="Freeform 47">
              <a:extLst>
                <a:ext uri="{FF2B5EF4-FFF2-40B4-BE49-F238E27FC236}">
                  <a16:creationId xmlns:a16="http://schemas.microsoft.com/office/drawing/2014/main" id="{0AC30A17-F494-44EB-9817-1B8B255CE4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8" name="Freeform 48">
              <a:extLst>
                <a:ext uri="{FF2B5EF4-FFF2-40B4-BE49-F238E27FC236}">
                  <a16:creationId xmlns:a16="http://schemas.microsoft.com/office/drawing/2014/main" id="{6088D59F-32BD-4932-9C22-9AA0FCDA7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9" name="Freeform 49">
              <a:extLst>
                <a:ext uri="{FF2B5EF4-FFF2-40B4-BE49-F238E27FC236}">
                  <a16:creationId xmlns:a16="http://schemas.microsoft.com/office/drawing/2014/main" id="{B18BBE45-5F21-47FA-B291-AC802D7155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10" name="Freeform 50">
              <a:extLst>
                <a:ext uri="{FF2B5EF4-FFF2-40B4-BE49-F238E27FC236}">
                  <a16:creationId xmlns:a16="http://schemas.microsoft.com/office/drawing/2014/main" id="{A1BD992D-1C4B-4E69-A627-A45D8958E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11" name="Freeform 51">
              <a:extLst>
                <a:ext uri="{FF2B5EF4-FFF2-40B4-BE49-F238E27FC236}">
                  <a16:creationId xmlns:a16="http://schemas.microsoft.com/office/drawing/2014/main" id="{571C0498-7105-455E-8B0A-233F850F18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4" name="Freeform 52">
              <a:extLst>
                <a:ext uri="{FF2B5EF4-FFF2-40B4-BE49-F238E27FC236}">
                  <a16:creationId xmlns:a16="http://schemas.microsoft.com/office/drawing/2014/main" id="{F6FA78CC-C0B1-422F-B535-05580A971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5" name="Freeform 53">
              <a:extLst>
                <a:ext uri="{FF2B5EF4-FFF2-40B4-BE49-F238E27FC236}">
                  <a16:creationId xmlns:a16="http://schemas.microsoft.com/office/drawing/2014/main" id="{49A1BACF-EE5E-46F8-8968-D4CF18BC01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6" name="Freeform 54">
              <a:extLst>
                <a:ext uri="{FF2B5EF4-FFF2-40B4-BE49-F238E27FC236}">
                  <a16:creationId xmlns:a16="http://schemas.microsoft.com/office/drawing/2014/main" id="{0AF8DFAF-8AF7-453E-AED7-89E59FBD7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7" name="Freeform 55">
              <a:extLst>
                <a:ext uri="{FF2B5EF4-FFF2-40B4-BE49-F238E27FC236}">
                  <a16:creationId xmlns:a16="http://schemas.microsoft.com/office/drawing/2014/main" id="{F8C26D97-8DA4-4556-92E4-2AE66B36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8" name="Freeform 56">
              <a:extLst>
                <a:ext uri="{FF2B5EF4-FFF2-40B4-BE49-F238E27FC236}">
                  <a16:creationId xmlns:a16="http://schemas.microsoft.com/office/drawing/2014/main" id="{EEF9D855-A8A7-44CC-919C-BEA327F254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9" name="Freeform 57">
              <a:extLst>
                <a:ext uri="{FF2B5EF4-FFF2-40B4-BE49-F238E27FC236}">
                  <a16:creationId xmlns:a16="http://schemas.microsoft.com/office/drawing/2014/main" id="{11F0B045-803C-4067-A182-066EEB2C4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70" name="Freeform 58">
              <a:extLst>
                <a:ext uri="{FF2B5EF4-FFF2-40B4-BE49-F238E27FC236}">
                  <a16:creationId xmlns:a16="http://schemas.microsoft.com/office/drawing/2014/main" id="{3C1FCACB-EFEF-4B54-99A6-E327A637C2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grpSp>
        <p:nvGrpSpPr>
          <p:cNvPr id="513" name="Group 512">
            <a:extLst>
              <a:ext uri="{FF2B5EF4-FFF2-40B4-BE49-F238E27FC236}">
                <a16:creationId xmlns:a16="http://schemas.microsoft.com/office/drawing/2014/main" id="{316DCFC9-6877-407C-8170-608FCB8E35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514" name="Rectangle 513">
              <a:extLst>
                <a:ext uri="{FF2B5EF4-FFF2-40B4-BE49-F238E27FC236}">
                  <a16:creationId xmlns:a16="http://schemas.microsoft.com/office/drawing/2014/main" id="{F7D8B73A-1349-4BA6-8F85-03A21ED56E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5" name="Picture 2">
              <a:extLst>
                <a:ext uri="{FF2B5EF4-FFF2-40B4-BE49-F238E27FC236}">
                  <a16:creationId xmlns:a16="http://schemas.microsoft.com/office/drawing/2014/main" id="{969ADA7C-B6B2-4FD7-AA5E-CC52AAE8CDBD}"/>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pic>
        <p:nvPicPr>
          <p:cNvPr id="5" name="Picture Placeholder 4" descr="A close up of a flower&#10;&#10;Description automatically generated">
            <a:extLst>
              <a:ext uri="{FF2B5EF4-FFF2-40B4-BE49-F238E27FC236}">
                <a16:creationId xmlns:a16="http://schemas.microsoft.com/office/drawing/2014/main" id="{697729EC-2EA3-155F-5F70-5FB9B3E3267D}"/>
              </a:ext>
            </a:extLst>
          </p:cNvPr>
          <p:cNvPicPr>
            <a:picLocks noGrp="1" noChangeAspect="1"/>
          </p:cNvPicPr>
          <p:nvPr>
            <p:ph type="pic" idx="1"/>
          </p:nvPr>
        </p:nvPicPr>
        <p:blipFill>
          <a:blip r:embed="rId5" cstate="screen">
            <a:alphaModFix/>
            <a:extLst>
              <a:ext uri="{28A0092B-C50C-407E-A947-70E740481C1C}">
                <a14:useLocalDpi xmlns:a14="http://schemas.microsoft.com/office/drawing/2010/main" val="0"/>
              </a:ext>
            </a:extLst>
          </a:blip>
          <a:srcRect/>
          <a:stretch>
            <a:fillRect/>
          </a:stretch>
        </p:blipFill>
        <p:spPr>
          <a:xfrm>
            <a:off x="3611" y="16678"/>
            <a:ext cx="12188389" cy="6857990"/>
          </a:xfrm>
          <a:prstGeom prst="rect">
            <a:avLst/>
          </a:prstGeom>
        </p:spPr>
      </p:pic>
      <p:grpSp>
        <p:nvGrpSpPr>
          <p:cNvPr id="517" name="Group 516">
            <a:extLst>
              <a:ext uri="{FF2B5EF4-FFF2-40B4-BE49-F238E27FC236}">
                <a16:creationId xmlns:a16="http://schemas.microsoft.com/office/drawing/2014/main" id="{89353FE7-0D03-4AD2-8B8A-60A06F6BDA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895" y="2235200"/>
            <a:ext cx="10982062" cy="2396067"/>
            <a:chOff x="605895" y="2235200"/>
            <a:chExt cx="10982062" cy="2396067"/>
          </a:xfrm>
        </p:grpSpPr>
        <p:sp>
          <p:nvSpPr>
            <p:cNvPr id="518" name="Round Diagonal Corner Rectangle 7">
              <a:extLst>
                <a:ext uri="{FF2B5EF4-FFF2-40B4-BE49-F238E27FC236}">
                  <a16:creationId xmlns:a16="http://schemas.microsoft.com/office/drawing/2014/main" id="{0C7A0320-FBCC-4F40-AF6E-CE65FFB3DA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82333" y="2235200"/>
              <a:ext cx="7027334" cy="2396067"/>
            </a:xfrm>
            <a:prstGeom prst="round2DiagRect">
              <a:avLst>
                <a:gd name="adj1" fmla="val 9246"/>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519" name="Group 518">
              <a:extLst>
                <a:ext uri="{FF2B5EF4-FFF2-40B4-BE49-F238E27FC236}">
                  <a16:creationId xmlns:a16="http://schemas.microsoft.com/office/drawing/2014/main" id="{550A26E4-02C9-4F83-A334-0920B8CCF28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5895" y="2900097"/>
              <a:ext cx="10982062" cy="1211524"/>
              <a:chOff x="605895" y="2900097"/>
              <a:chExt cx="10982062" cy="1211524"/>
            </a:xfrm>
          </p:grpSpPr>
          <p:sp>
            <p:nvSpPr>
              <p:cNvPr id="520" name="Freeform 32">
                <a:extLst>
                  <a:ext uri="{FF2B5EF4-FFF2-40B4-BE49-F238E27FC236}">
                    <a16:creationId xmlns:a16="http://schemas.microsoft.com/office/drawing/2014/main" id="{06617CD6-4185-402B-8E23-BC5278053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9653587" y="33797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521" name="Freeform 33">
                <a:extLst>
                  <a:ext uri="{FF2B5EF4-FFF2-40B4-BE49-F238E27FC236}">
                    <a16:creationId xmlns:a16="http://schemas.microsoft.com/office/drawing/2014/main" id="{2C305CC9-3511-47F4-BF11-BC635C30C9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0078244" y="33107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522" name="Freeform 34">
                <a:extLst>
                  <a:ext uri="{FF2B5EF4-FFF2-40B4-BE49-F238E27FC236}">
                    <a16:creationId xmlns:a16="http://schemas.microsoft.com/office/drawing/2014/main" id="{5C70C5D1-31E4-48B9-AEB6-6460A2B81F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1146631" y="35742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523" name="Freeform 37">
                <a:extLst>
                  <a:ext uri="{FF2B5EF4-FFF2-40B4-BE49-F238E27FC236}">
                    <a16:creationId xmlns:a16="http://schemas.microsoft.com/office/drawing/2014/main" id="{1F033CE1-D380-43F1-81EC-97B6C86F3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10230644" y="30345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524" name="Freeform 35">
                <a:extLst>
                  <a:ext uri="{FF2B5EF4-FFF2-40B4-BE49-F238E27FC236}">
                    <a16:creationId xmlns:a16="http://schemas.microsoft.com/office/drawing/2014/main" id="{6997F95D-DC27-48A3-850A-2308C3C080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034587" y="25627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525" name="Freeform 36">
                <a:extLst>
                  <a:ext uri="{FF2B5EF4-FFF2-40B4-BE49-F238E27FC236}">
                    <a16:creationId xmlns:a16="http://schemas.microsoft.com/office/drawing/2014/main" id="{569AE469-76B7-4FFE-B68B-0D7A77413F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0747375" y="32326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526" name="Freeform 38">
                <a:extLst>
                  <a:ext uri="{FF2B5EF4-FFF2-40B4-BE49-F238E27FC236}">
                    <a16:creationId xmlns:a16="http://schemas.microsoft.com/office/drawing/2014/main" id="{DD99CF64-0E82-4D1A-BD2A-08942182F4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1399044" y="30953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527" name="Freeform 39">
                <a:extLst>
                  <a:ext uri="{FF2B5EF4-FFF2-40B4-BE49-F238E27FC236}">
                    <a16:creationId xmlns:a16="http://schemas.microsoft.com/office/drawing/2014/main" id="{98C12D33-1747-4B24-89ED-F441AE4A0C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353675" y="21531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528" name="Freeform 40">
                <a:extLst>
                  <a:ext uri="{FF2B5EF4-FFF2-40B4-BE49-F238E27FC236}">
                    <a16:creationId xmlns:a16="http://schemas.microsoft.com/office/drawing/2014/main" id="{A60200CC-BAEC-4310-8C9B-F7BB783E98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9848850" y="33088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529" name="Rectangle 41">
                <a:extLst>
                  <a:ext uri="{FF2B5EF4-FFF2-40B4-BE49-F238E27FC236}">
                    <a16:creationId xmlns:a16="http://schemas.microsoft.com/office/drawing/2014/main" id="{2A7F40BF-B0BE-4B09-87EE-F56632B7ED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5400000">
                <a:off x="9721056" y="32842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530" name="Freeform 32">
                <a:extLst>
                  <a:ext uri="{FF2B5EF4-FFF2-40B4-BE49-F238E27FC236}">
                    <a16:creationId xmlns:a16="http://schemas.microsoft.com/office/drawing/2014/main" id="{353978AF-8FB9-4A61-A2EA-1995A14F3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2122751" y="35321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531" name="Freeform 33">
                <a:extLst>
                  <a:ext uri="{FF2B5EF4-FFF2-40B4-BE49-F238E27FC236}">
                    <a16:creationId xmlns:a16="http://schemas.microsoft.com/office/drawing/2014/main" id="{B20F89C3-4BAD-42AA-8D31-6F6DF17FE9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1958445" y="34631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532" name="Freeform 34">
                <a:extLst>
                  <a:ext uri="{FF2B5EF4-FFF2-40B4-BE49-F238E27FC236}">
                    <a16:creationId xmlns:a16="http://schemas.microsoft.com/office/drawing/2014/main" id="{A60FE276-3FF2-4622-BF99-D4E4B249E5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858308" y="37266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533" name="Freeform 37">
                <a:extLst>
                  <a:ext uri="{FF2B5EF4-FFF2-40B4-BE49-F238E27FC236}">
                    <a16:creationId xmlns:a16="http://schemas.microsoft.com/office/drawing/2014/main" id="{B05A0D3F-808B-48D6-A821-1FE9E86E8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1658407" y="31869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534" name="Freeform 35">
                <a:extLst>
                  <a:ext uri="{FF2B5EF4-FFF2-40B4-BE49-F238E27FC236}">
                    <a16:creationId xmlns:a16="http://schemas.microsoft.com/office/drawing/2014/main" id="{69F7D438-BAA0-4DAD-9BC5-198B677A7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860814" y="27151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535" name="Freeform 36">
                <a:extLst>
                  <a:ext uri="{FF2B5EF4-FFF2-40B4-BE49-F238E27FC236}">
                    <a16:creationId xmlns:a16="http://schemas.microsoft.com/office/drawing/2014/main" id="{EC63B186-43B8-4552-AFDB-A544240A7C5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1289314" y="33850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536" name="Freeform 38">
                <a:extLst>
                  <a:ext uri="{FF2B5EF4-FFF2-40B4-BE49-F238E27FC236}">
                    <a16:creationId xmlns:a16="http://schemas.microsoft.com/office/drawing/2014/main" id="{8542E82D-01AD-4BD8-8C5F-A6CDAD039B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605895" y="32477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537" name="Freeform 39">
                <a:extLst>
                  <a:ext uri="{FF2B5EF4-FFF2-40B4-BE49-F238E27FC236}">
                    <a16:creationId xmlns:a16="http://schemas.microsoft.com/office/drawing/2014/main" id="{6285CF32-2BD3-47D0-9A6C-3EE7FD639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532202" y="23055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538" name="Freeform 40">
                <a:extLst>
                  <a:ext uri="{FF2B5EF4-FFF2-40B4-BE49-F238E27FC236}">
                    <a16:creationId xmlns:a16="http://schemas.microsoft.com/office/drawing/2014/main" id="{FA36D129-7B33-4379-B9EE-5624B95766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2154501" y="34612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539" name="Rectangle 41">
                <a:extLst>
                  <a:ext uri="{FF2B5EF4-FFF2-40B4-BE49-F238E27FC236}">
                    <a16:creationId xmlns:a16="http://schemas.microsoft.com/office/drawing/2014/main" id="{0229A187-4E69-4262-B001-C5F0B55225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16200000" flipH="1">
                <a:off x="2448983" y="34366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grpSp>
      </p:grpSp>
      <p:sp>
        <p:nvSpPr>
          <p:cNvPr id="2" name="Title 1">
            <a:extLst>
              <a:ext uri="{FF2B5EF4-FFF2-40B4-BE49-F238E27FC236}">
                <a16:creationId xmlns:a16="http://schemas.microsoft.com/office/drawing/2014/main" id="{4E43C404-ABBE-FF31-9EE4-EFDB1DD54A25}"/>
              </a:ext>
            </a:extLst>
          </p:cNvPr>
          <p:cNvSpPr>
            <a:spLocks noGrp="1"/>
          </p:cNvSpPr>
          <p:nvPr>
            <p:ph type="title"/>
          </p:nvPr>
        </p:nvSpPr>
        <p:spPr>
          <a:xfrm>
            <a:off x="2667000" y="2328334"/>
            <a:ext cx="6858000" cy="1367896"/>
          </a:xfrm>
        </p:spPr>
        <p:txBody>
          <a:bodyPr vert="horz" lIns="91440" tIns="45720" rIns="91440" bIns="45720" rtlCol="0" anchor="b">
            <a:normAutofit/>
          </a:bodyPr>
          <a:lstStyle/>
          <a:p>
            <a:pPr algn="ctr"/>
            <a:br>
              <a:rPr lang="en-US" sz="3000" dirty="0"/>
            </a:br>
            <a:br>
              <a:rPr lang="en-US" sz="3000" dirty="0"/>
            </a:br>
            <a:r>
              <a:rPr lang="en-US" sz="3000" b="1" dirty="0"/>
              <a:t>Why Bogs?</a:t>
            </a:r>
          </a:p>
        </p:txBody>
      </p:sp>
      <p:sp>
        <p:nvSpPr>
          <p:cNvPr id="9" name="TextBox 8">
            <a:extLst>
              <a:ext uri="{FF2B5EF4-FFF2-40B4-BE49-F238E27FC236}">
                <a16:creationId xmlns:a16="http://schemas.microsoft.com/office/drawing/2014/main" id="{F4FC0494-757B-4A69-8686-37344793B381}"/>
              </a:ext>
            </a:extLst>
          </p:cNvPr>
          <p:cNvSpPr txBox="1"/>
          <p:nvPr/>
        </p:nvSpPr>
        <p:spPr>
          <a:xfrm>
            <a:off x="2667001" y="3602038"/>
            <a:ext cx="6857999" cy="953029"/>
          </a:xfrm>
          <a:prstGeom prst="rect">
            <a:avLst/>
          </a:prstGeom>
        </p:spPr>
        <p:txBody>
          <a:bodyPr vert="horz" lIns="91440" tIns="45720" rIns="91440" bIns="45720" rtlCol="0">
            <a:normAutofit/>
          </a:bodyPr>
          <a:lstStyle/>
          <a:p>
            <a:pPr algn="ctr" defTabSz="914400">
              <a:lnSpc>
                <a:spcPct val="120000"/>
              </a:lnSpc>
              <a:spcBef>
                <a:spcPts val="1000"/>
              </a:spcBef>
              <a:buSzPct val="125000"/>
            </a:pPr>
            <a:endParaRPr lang="en-US" sz="2000" b="1" cap="all" dirty="0">
              <a:solidFill>
                <a:schemeClr val="accent3">
                  <a:lumMod val="75000"/>
                </a:schemeClr>
              </a:solidFill>
            </a:endParaRPr>
          </a:p>
        </p:txBody>
      </p:sp>
      <p:sp>
        <p:nvSpPr>
          <p:cNvPr id="6" name="TextBox 5">
            <a:extLst>
              <a:ext uri="{FF2B5EF4-FFF2-40B4-BE49-F238E27FC236}">
                <a16:creationId xmlns:a16="http://schemas.microsoft.com/office/drawing/2014/main" id="{00E7189A-77AD-8EDA-70BE-D304F02AD064}"/>
              </a:ext>
            </a:extLst>
          </p:cNvPr>
          <p:cNvSpPr txBox="1"/>
          <p:nvPr/>
        </p:nvSpPr>
        <p:spPr>
          <a:xfrm>
            <a:off x="3914246" y="4950797"/>
            <a:ext cx="4587345" cy="332335"/>
          </a:xfrm>
          <a:prstGeom prst="rect">
            <a:avLst/>
          </a:prstGeom>
          <a:noFill/>
        </p:spPr>
        <p:txBody>
          <a:bodyPr wrap="none" rtlCol="0">
            <a:spAutoFit/>
          </a:bodyPr>
          <a:lstStyle/>
          <a:p>
            <a:pPr marL="0" marR="0" lvl="0" indent="0" algn="ctr" defTabSz="914400" rtl="0" eaLnBrk="1" fontAlgn="auto" latinLnBrk="0" hangingPunct="1">
              <a:lnSpc>
                <a:spcPct val="120000"/>
              </a:lnSpc>
              <a:spcBef>
                <a:spcPts val="1000"/>
              </a:spcBef>
              <a:spcAft>
                <a:spcPts val="0"/>
              </a:spcAft>
              <a:buClrTx/>
              <a:buSzPct val="125000"/>
              <a:buFontTx/>
              <a:buNone/>
              <a:tabLst/>
              <a:defRPr/>
            </a:pPr>
            <a:r>
              <a:rPr kumimoji="0" lang="en-US" sz="1400" b="1" i="0" u="none" strike="noStrike" kern="1200" cap="all" spc="0" normalizeH="0" baseline="0" noProof="0" dirty="0">
                <a:ln>
                  <a:noFill/>
                </a:ln>
                <a:effectLst/>
                <a:uLnTx/>
                <a:uFillTx/>
                <a:latin typeface="Tw Cen MT" panose="020B0602020104020603"/>
                <a:ea typeface="+mn-ea"/>
                <a:cs typeface="+mn-cs"/>
              </a:rPr>
              <a:t>Fig 3: Sundews from the West Bog (Zanoni L, 2024)</a:t>
            </a:r>
            <a:r>
              <a:rPr kumimoji="0" lang="en-US" sz="1400" b="1" i="0" u="none" strike="noStrike" kern="1200" cap="all" spc="0" normalizeH="0" baseline="0" noProof="0" dirty="0">
                <a:ln>
                  <a:noFill/>
                </a:ln>
                <a:solidFill>
                  <a:srgbClr val="D35940">
                    <a:lumMod val="75000"/>
                  </a:srgbClr>
                </a:solidFill>
                <a:effectLst/>
                <a:uLnTx/>
                <a:uFillTx/>
                <a:latin typeface="Tw Cen MT" panose="020B0602020104020603"/>
                <a:ea typeface="+mn-ea"/>
                <a:cs typeface="+mn-cs"/>
              </a:rPr>
              <a:t>)</a:t>
            </a:r>
          </a:p>
        </p:txBody>
      </p:sp>
    </p:spTree>
    <p:extLst>
      <p:ext uri="{BB962C8B-B14F-4D97-AF65-F5344CB8AC3E}">
        <p14:creationId xmlns:p14="http://schemas.microsoft.com/office/powerpoint/2010/main" val="4208268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342"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343" name="Group 342">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302" name="Group 301">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344"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345"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6"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7"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8"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9"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0"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1"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2"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3"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4"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5"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56"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7"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8"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9"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0"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361"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2"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3"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4"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5"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6"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7"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8"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9"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0"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grpSp>
          <p:nvGrpSpPr>
            <p:cNvPr id="303" name="Group 302">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371"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2"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3"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4"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5"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6"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7"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8"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9"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80"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grpSp>
      </p:grpSp>
      <p:sp>
        <p:nvSpPr>
          <p:cNvPr id="2" name="Title 1">
            <a:extLst>
              <a:ext uri="{FF2B5EF4-FFF2-40B4-BE49-F238E27FC236}">
                <a16:creationId xmlns:a16="http://schemas.microsoft.com/office/drawing/2014/main" id="{58C3949E-E93F-FB15-472F-F90962116C09}"/>
              </a:ext>
            </a:extLst>
          </p:cNvPr>
          <p:cNvSpPr>
            <a:spLocks noGrp="1"/>
          </p:cNvSpPr>
          <p:nvPr>
            <p:ph type="title"/>
          </p:nvPr>
        </p:nvSpPr>
        <p:spPr>
          <a:xfrm>
            <a:off x="1044575" y="97041"/>
            <a:ext cx="10083798" cy="620784"/>
          </a:xfrm>
        </p:spPr>
        <p:txBody>
          <a:bodyPr vert="horz" lIns="91440" tIns="45720" rIns="91440" bIns="45720" rtlCol="0" anchor="ctr">
            <a:normAutofit fontScale="90000"/>
          </a:bodyPr>
          <a:lstStyle/>
          <a:p>
            <a:pPr lvl="0" algn="ctr"/>
            <a:r>
              <a:rPr lang="en-GB" dirty="0"/>
              <a:t>	</a:t>
            </a:r>
            <a:br>
              <a:rPr lang="en-GB" dirty="0"/>
            </a:br>
            <a:r>
              <a:rPr lang="en-US" sz="2700" b="1" dirty="0">
                <a:solidFill>
                  <a:srgbClr val="002060"/>
                </a:solidFill>
                <a:latin typeface="Tw Cen MT" panose="020B0602020104020603"/>
              </a:rPr>
              <a:t>1)</a:t>
            </a:r>
            <a:r>
              <a:rPr kumimoji="0" lang="en-US" sz="2700" b="1" i="0" u="none" strike="noStrike" kern="1200" cap="all" spc="0" normalizeH="0" baseline="0" noProof="0" dirty="0">
                <a:ln>
                  <a:noFill/>
                </a:ln>
                <a:solidFill>
                  <a:srgbClr val="002060"/>
                </a:solidFill>
                <a:effectLst/>
                <a:uLnTx/>
                <a:uFillTx/>
                <a:latin typeface="Tw Cen MT" panose="020B0602020104020603"/>
                <a:ea typeface="+mj-ea"/>
                <a:cs typeface="+mj-cs"/>
              </a:rPr>
              <a:t>Establishing importance of restoring peat bogs approach to with respect to Climate Change mitigation.</a:t>
            </a:r>
            <a:r>
              <a:rPr kumimoji="0" lang="en-GB" sz="2700" b="1" i="0" u="none" strike="noStrike" kern="1200" cap="all" spc="0" normalizeH="0" baseline="0" noProof="0" dirty="0">
                <a:ln>
                  <a:noFill/>
                </a:ln>
                <a:solidFill>
                  <a:srgbClr val="002060"/>
                </a:solidFill>
                <a:effectLst/>
                <a:uLnTx/>
                <a:uFillTx/>
                <a:latin typeface="Tw Cen MT" panose="020B0602020104020603"/>
                <a:ea typeface="+mj-ea"/>
                <a:cs typeface="+mj-cs"/>
              </a:rPr>
              <a:t> </a:t>
            </a:r>
            <a:br>
              <a:rPr kumimoji="0" lang="en-US" sz="3300" i="0" u="none" strike="noStrike" spc="0" normalizeH="0" noProof="0" dirty="0">
                <a:ln>
                  <a:noFill/>
                </a:ln>
                <a:solidFill>
                  <a:srgbClr val="002060"/>
                </a:solidFill>
                <a:effectLst/>
                <a:uLnTx/>
                <a:uFillTx/>
              </a:rPr>
            </a:br>
            <a:endParaRPr lang="en-US" sz="3300" dirty="0">
              <a:solidFill>
                <a:srgbClr val="002060"/>
              </a:solidFill>
            </a:endParaRPr>
          </a:p>
        </p:txBody>
      </p:sp>
      <p:pic>
        <p:nvPicPr>
          <p:cNvPr id="186" name="Picture Placeholder 185">
            <a:extLst>
              <a:ext uri="{FF2B5EF4-FFF2-40B4-BE49-F238E27FC236}">
                <a16:creationId xmlns:a16="http://schemas.microsoft.com/office/drawing/2014/main" id="{780AA8D9-2A3A-6147-EB57-50590C1D4D01}"/>
              </a:ext>
            </a:extLst>
          </p:cNvPr>
          <p:cNvPicPr>
            <a:picLocks noGrp="1" noChangeAspect="1"/>
          </p:cNvPicPr>
          <p:nvPr>
            <p:ph type="pic" idx="1"/>
          </p:nvPr>
        </p:nvPicPr>
        <p:blipFill>
          <a:blip r:embed="rId5"/>
          <a:srcRect l="13082" r="13080" b="-1"/>
          <a:stretch>
            <a:fillRect/>
          </a:stretch>
        </p:blipFill>
        <p:spPr>
          <a:xfrm>
            <a:off x="550862" y="1103588"/>
            <a:ext cx="3957692" cy="5065713"/>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aphicFrame>
        <p:nvGraphicFramePr>
          <p:cNvPr id="294" name="Text Placeholder 3">
            <a:extLst>
              <a:ext uri="{FF2B5EF4-FFF2-40B4-BE49-F238E27FC236}">
                <a16:creationId xmlns:a16="http://schemas.microsoft.com/office/drawing/2014/main" id="{51630A7C-A62D-F0B1-86F5-F177FFA53517}"/>
              </a:ext>
            </a:extLst>
          </p:cNvPr>
          <p:cNvGraphicFramePr/>
          <p:nvPr>
            <p:extLst>
              <p:ext uri="{D42A27DB-BD31-4B8C-83A1-F6EECF244321}">
                <p14:modId xmlns:p14="http://schemas.microsoft.com/office/powerpoint/2010/main" val="2802911779"/>
              </p:ext>
            </p:extLst>
          </p:nvPr>
        </p:nvGraphicFramePr>
        <p:xfrm>
          <a:off x="4821293" y="834749"/>
          <a:ext cx="7380235" cy="592621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89" name="TextBox 188">
            <a:extLst>
              <a:ext uri="{FF2B5EF4-FFF2-40B4-BE49-F238E27FC236}">
                <a16:creationId xmlns:a16="http://schemas.microsoft.com/office/drawing/2014/main" id="{0329BDA6-30E8-FA27-1349-B20E3630C6A4}"/>
              </a:ext>
            </a:extLst>
          </p:cNvPr>
          <p:cNvSpPr txBox="1"/>
          <p:nvPr/>
        </p:nvSpPr>
        <p:spPr>
          <a:xfrm>
            <a:off x="433508" y="6215391"/>
            <a:ext cx="4144777" cy="523220"/>
          </a:xfrm>
          <a:prstGeom prst="rect">
            <a:avLst/>
          </a:prstGeom>
          <a:noFill/>
        </p:spPr>
        <p:txBody>
          <a:bodyPr wrap="square" rtlCol="0">
            <a:spAutoFit/>
          </a:bodyPr>
          <a:lstStyle/>
          <a:p>
            <a:r>
              <a:rPr lang="en-GB" sz="1400" b="1" dirty="0"/>
              <a:t>Fig 4:  Southeast Bog- view facing Boyce Habitat Transect One (Zanoni.,L 2025</a:t>
            </a:r>
            <a:r>
              <a:rPr lang="en-GB" sz="1400" dirty="0"/>
              <a:t>)</a:t>
            </a:r>
          </a:p>
        </p:txBody>
      </p:sp>
    </p:spTree>
    <p:extLst>
      <p:ext uri="{BB962C8B-B14F-4D97-AF65-F5344CB8AC3E}">
        <p14:creationId xmlns:p14="http://schemas.microsoft.com/office/powerpoint/2010/main" val="25802016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4" name="Rectangle 13">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08E8BB45-98E9-2555-8FE1-67BC9F8BF2A2}"/>
              </a:ext>
            </a:extLst>
          </p:cNvPr>
          <p:cNvSpPr>
            <a:spLocks noGrp="1"/>
          </p:cNvSpPr>
          <p:nvPr>
            <p:ph type="title"/>
          </p:nvPr>
        </p:nvSpPr>
        <p:spPr>
          <a:xfrm>
            <a:off x="4239868" y="374122"/>
            <a:ext cx="7837829" cy="496419"/>
          </a:xfrm>
        </p:spPr>
        <p:txBody>
          <a:bodyPr>
            <a:noAutofit/>
          </a:bodyPr>
          <a:lstStyle/>
          <a:p>
            <a:pPr algn="ctr"/>
            <a:r>
              <a:rPr lang="en-GB" sz="2400" b="1" dirty="0">
                <a:solidFill>
                  <a:schemeClr val="bg2"/>
                </a:solidFill>
              </a:rPr>
              <a:t>anthropogenic actions which have impacted  Favourable condition at CCNNR.</a:t>
            </a:r>
            <a:endParaRPr lang="en-US" sz="2400" b="1" dirty="0">
              <a:solidFill>
                <a:schemeClr val="bg2"/>
              </a:solidFill>
            </a:endParaRPr>
          </a:p>
        </p:txBody>
      </p:sp>
      <p:pic>
        <p:nvPicPr>
          <p:cNvPr id="8" name="Picture 42">
            <a:extLst>
              <a:ext uri="{FF2B5EF4-FFF2-40B4-BE49-F238E27FC236}">
                <a16:creationId xmlns:a16="http://schemas.microsoft.com/office/drawing/2014/main" id="{F695A455-B5E0-7686-4E23-46F6B4054F0D}"/>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5596" y="10"/>
            <a:ext cx="4074014" cy="6857990"/>
          </a:xfrm>
          <a:prstGeom prst="rect">
            <a:avLst/>
          </a:prstGeom>
        </p:spPr>
      </p:pic>
      <p:grpSp>
        <p:nvGrpSpPr>
          <p:cNvPr id="17" name="Group 16">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8" name="Rectangle 17">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9"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 name="Rectangle 20">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22"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3"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4"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5"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8"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9"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0"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3"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4"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5"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 name="Rectangle 45">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7"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1"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5"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7"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8" name="Rectangle 57">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59"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0"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1"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2"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3"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4"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5"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6"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7"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8"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9"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70"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71"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sp>
        <p:nvSpPr>
          <p:cNvPr id="3" name="Content Placeholder 2">
            <a:extLst>
              <a:ext uri="{FF2B5EF4-FFF2-40B4-BE49-F238E27FC236}">
                <a16:creationId xmlns:a16="http://schemas.microsoft.com/office/drawing/2014/main" id="{3E19CCEB-059F-E86D-7ADF-F4A87C9DA633}"/>
              </a:ext>
            </a:extLst>
          </p:cNvPr>
          <p:cNvSpPr>
            <a:spLocks noGrp="1"/>
          </p:cNvSpPr>
          <p:nvPr>
            <p:ph idx="1"/>
          </p:nvPr>
        </p:nvSpPr>
        <p:spPr>
          <a:xfrm>
            <a:off x="4958598" y="1035423"/>
            <a:ext cx="7276266" cy="5803527"/>
          </a:xfrm>
        </p:spPr>
        <p:txBody>
          <a:bodyPr>
            <a:noAutofit/>
          </a:bodyPr>
          <a:lstStyle/>
          <a:p>
            <a:pPr>
              <a:lnSpc>
                <a:spcPct val="110000"/>
              </a:lnSpc>
            </a:pPr>
            <a:endParaRPr lang="en-GB" sz="1400" dirty="0"/>
          </a:p>
          <a:p>
            <a:pPr>
              <a:lnSpc>
                <a:spcPct val="110000"/>
              </a:lnSpc>
            </a:pPr>
            <a:endParaRPr lang="en-GB" sz="1400" dirty="0"/>
          </a:p>
          <a:p>
            <a:pPr>
              <a:lnSpc>
                <a:spcPct val="110000"/>
              </a:lnSpc>
            </a:pPr>
            <a:endParaRPr lang="en-GB" sz="1400" dirty="0"/>
          </a:p>
          <a:p>
            <a:pPr>
              <a:lnSpc>
                <a:spcPct val="110000"/>
              </a:lnSpc>
            </a:pPr>
            <a:endParaRPr lang="en-GB" sz="1400" dirty="0"/>
          </a:p>
          <a:p>
            <a:pPr>
              <a:lnSpc>
                <a:spcPct val="110000"/>
              </a:lnSpc>
            </a:pPr>
            <a:endParaRPr lang="en-GB" sz="1400" dirty="0"/>
          </a:p>
          <a:p>
            <a:pPr>
              <a:lnSpc>
                <a:spcPct val="110000"/>
              </a:lnSpc>
            </a:pPr>
            <a:endParaRPr lang="en-GB" sz="1400" dirty="0"/>
          </a:p>
          <a:p>
            <a:pPr>
              <a:lnSpc>
                <a:spcPct val="110000"/>
              </a:lnSpc>
            </a:pPr>
            <a:endParaRPr lang="en-GB" sz="1400" dirty="0"/>
          </a:p>
          <a:p>
            <a:pPr>
              <a:lnSpc>
                <a:spcPct val="110000"/>
              </a:lnSpc>
            </a:pPr>
            <a:endParaRPr lang="en-GB" sz="1400" dirty="0"/>
          </a:p>
          <a:p>
            <a:pPr>
              <a:lnSpc>
                <a:spcPct val="110000"/>
              </a:lnSpc>
            </a:pPr>
            <a:endParaRPr lang="en-GB" sz="1400" dirty="0"/>
          </a:p>
          <a:p>
            <a:pPr>
              <a:lnSpc>
                <a:spcPct val="110000"/>
              </a:lnSpc>
            </a:pPr>
            <a:endParaRPr lang="en-GB" sz="1400" dirty="0"/>
          </a:p>
          <a:p>
            <a:pPr>
              <a:lnSpc>
                <a:spcPct val="110000"/>
              </a:lnSpc>
            </a:pPr>
            <a:endParaRPr lang="en-GB" sz="1400" dirty="0"/>
          </a:p>
          <a:p>
            <a:pPr>
              <a:lnSpc>
                <a:spcPct val="110000"/>
              </a:lnSpc>
            </a:pPr>
            <a:endParaRPr lang="en-GB" sz="1400" dirty="0"/>
          </a:p>
          <a:p>
            <a:pPr>
              <a:lnSpc>
                <a:spcPct val="110000"/>
              </a:lnSpc>
            </a:pPr>
            <a:endParaRPr lang="en-GB" sz="1400" dirty="0"/>
          </a:p>
          <a:p>
            <a:pPr>
              <a:lnSpc>
                <a:spcPct val="110000"/>
              </a:lnSpc>
            </a:pPr>
            <a:endParaRPr lang="en-GB" sz="1400" dirty="0"/>
          </a:p>
          <a:p>
            <a:pPr>
              <a:lnSpc>
                <a:spcPct val="110000"/>
              </a:lnSpc>
            </a:pPr>
            <a:endParaRPr lang="en-GB" sz="1400" dirty="0"/>
          </a:p>
          <a:p>
            <a:pPr>
              <a:lnSpc>
                <a:spcPct val="110000"/>
              </a:lnSpc>
            </a:pPr>
            <a:r>
              <a:rPr lang="en-GB" sz="1400" b="1" dirty="0"/>
              <a:t>Fig 5 : Showing view over old peat bund pool Southeast Bog  (Zanoni, L., 2022)</a:t>
            </a:r>
            <a:endParaRPr lang="en-US" sz="1400" b="1" dirty="0"/>
          </a:p>
        </p:txBody>
      </p:sp>
      <p:sp>
        <p:nvSpPr>
          <p:cNvPr id="4" name="TextBox 3">
            <a:extLst>
              <a:ext uri="{FF2B5EF4-FFF2-40B4-BE49-F238E27FC236}">
                <a16:creationId xmlns:a16="http://schemas.microsoft.com/office/drawing/2014/main" id="{4A77874E-93B4-F479-071F-4E50F71EC11B}"/>
              </a:ext>
            </a:extLst>
          </p:cNvPr>
          <p:cNvSpPr txBox="1"/>
          <p:nvPr/>
        </p:nvSpPr>
        <p:spPr>
          <a:xfrm>
            <a:off x="87625" y="5396511"/>
            <a:ext cx="4542361" cy="646331"/>
          </a:xfrm>
          <a:prstGeom prst="rect">
            <a:avLst/>
          </a:prstGeom>
          <a:noFill/>
        </p:spPr>
        <p:txBody>
          <a:bodyPr wrap="square" rtlCol="0">
            <a:spAutoFit/>
          </a:bodyPr>
          <a:lstStyle/>
          <a:p>
            <a:pPr algn="l"/>
            <a:endParaRPr lang="en-US" dirty="0"/>
          </a:p>
        </p:txBody>
      </p:sp>
      <p:graphicFrame>
        <p:nvGraphicFramePr>
          <p:cNvPr id="5" name="Diagram 4">
            <a:extLst>
              <a:ext uri="{FF2B5EF4-FFF2-40B4-BE49-F238E27FC236}">
                <a16:creationId xmlns:a16="http://schemas.microsoft.com/office/drawing/2014/main" id="{DE37344D-9294-211F-308F-18EE5180A163}"/>
              </a:ext>
            </a:extLst>
          </p:cNvPr>
          <p:cNvGraphicFramePr/>
          <p:nvPr>
            <p:extLst>
              <p:ext uri="{D42A27DB-BD31-4B8C-83A1-F6EECF244321}">
                <p14:modId xmlns:p14="http://schemas.microsoft.com/office/powerpoint/2010/main" val="100350167"/>
              </p:ext>
            </p:extLst>
          </p:nvPr>
        </p:nvGraphicFramePr>
        <p:xfrm>
          <a:off x="4373218" y="1016373"/>
          <a:ext cx="7409613" cy="50445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0200559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4CB5CC6F-11C1-4C07-87C0-F043993E89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5" name="Rectangle 14">
              <a:extLst>
                <a:ext uri="{FF2B5EF4-FFF2-40B4-BE49-F238E27FC236}">
                  <a16:creationId xmlns:a16="http://schemas.microsoft.com/office/drawing/2014/main" id="{FADA3C27-4EC6-4DCA-BB85-C75BAAE828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a:extLst>
                <a:ext uri="{FF2B5EF4-FFF2-40B4-BE49-F238E27FC236}">
                  <a16:creationId xmlns:a16="http://schemas.microsoft.com/office/drawing/2014/main" id="{2D8216BF-F79F-406D-A3B4-46744068AC43}"/>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grpSp>
        <p:nvGrpSpPr>
          <p:cNvPr id="18" name="Group 17">
            <a:extLst>
              <a:ext uri="{FF2B5EF4-FFF2-40B4-BE49-F238E27FC236}">
                <a16:creationId xmlns:a16="http://schemas.microsoft.com/office/drawing/2014/main" id="{C6C16BE5-8A9A-432D-8A61-230FA03816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81779"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9" name="Rectangle 5">
              <a:extLst>
                <a:ext uri="{FF2B5EF4-FFF2-40B4-BE49-F238E27FC236}">
                  <a16:creationId xmlns:a16="http://schemas.microsoft.com/office/drawing/2014/main" id="{2E852AB2-2672-41DF-9CF6-FCDEF1805EF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0" name="Freeform 6">
              <a:extLst>
                <a:ext uri="{FF2B5EF4-FFF2-40B4-BE49-F238E27FC236}">
                  <a16:creationId xmlns:a16="http://schemas.microsoft.com/office/drawing/2014/main" id="{90283F1A-A49E-441D-BDF5-35B8BEE426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 name="Freeform 7">
              <a:extLst>
                <a:ext uri="{FF2B5EF4-FFF2-40B4-BE49-F238E27FC236}">
                  <a16:creationId xmlns:a16="http://schemas.microsoft.com/office/drawing/2014/main" id="{B0BC41A4-F3F1-4CD4-B266-D9DAA21710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 name="Rectangle 8">
              <a:extLst>
                <a:ext uri="{FF2B5EF4-FFF2-40B4-BE49-F238E27FC236}">
                  <a16:creationId xmlns:a16="http://schemas.microsoft.com/office/drawing/2014/main" id="{6E29DA39-130F-41A1-A21E-4FB453948A9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3" name="Freeform 9">
              <a:extLst>
                <a:ext uri="{FF2B5EF4-FFF2-40B4-BE49-F238E27FC236}">
                  <a16:creationId xmlns:a16="http://schemas.microsoft.com/office/drawing/2014/main" id="{39995AD4-F8DE-4CEB-B958-1DBF7EAC296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 name="Freeform 10">
              <a:extLst>
                <a:ext uri="{FF2B5EF4-FFF2-40B4-BE49-F238E27FC236}">
                  <a16:creationId xmlns:a16="http://schemas.microsoft.com/office/drawing/2014/main" id="{D1F7DCE1-6887-4FE0-A7D7-3652030CFA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 name="Freeform 11">
              <a:extLst>
                <a:ext uri="{FF2B5EF4-FFF2-40B4-BE49-F238E27FC236}">
                  <a16:creationId xmlns:a16="http://schemas.microsoft.com/office/drawing/2014/main" id="{4E46B0E1-9543-441D-AD1D-1308AF88C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 name="Freeform 12">
              <a:extLst>
                <a:ext uri="{FF2B5EF4-FFF2-40B4-BE49-F238E27FC236}">
                  <a16:creationId xmlns:a16="http://schemas.microsoft.com/office/drawing/2014/main" id="{E8C112C9-8D48-4612-AE0B-CF59EC7432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 name="Freeform 13">
              <a:extLst>
                <a:ext uri="{FF2B5EF4-FFF2-40B4-BE49-F238E27FC236}">
                  <a16:creationId xmlns:a16="http://schemas.microsoft.com/office/drawing/2014/main" id="{2D16C38C-4A3B-4060-9A3B-C47DD6DE7C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 name="Freeform 14">
              <a:extLst>
                <a:ext uri="{FF2B5EF4-FFF2-40B4-BE49-F238E27FC236}">
                  <a16:creationId xmlns:a16="http://schemas.microsoft.com/office/drawing/2014/main" id="{0A9B4CAA-8439-44B3-B738-2123169FAA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9" name="Freeform 15">
              <a:extLst>
                <a:ext uri="{FF2B5EF4-FFF2-40B4-BE49-F238E27FC236}">
                  <a16:creationId xmlns:a16="http://schemas.microsoft.com/office/drawing/2014/main" id="{8C6EF933-69B7-48C8-9337-4E0DEF6E75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0" name="Freeform 16">
              <a:extLst>
                <a:ext uri="{FF2B5EF4-FFF2-40B4-BE49-F238E27FC236}">
                  <a16:creationId xmlns:a16="http://schemas.microsoft.com/office/drawing/2014/main" id="{B428AEFA-3C03-48AA-AEA5-8E3F58904C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1" name="Freeform 17">
              <a:extLst>
                <a:ext uri="{FF2B5EF4-FFF2-40B4-BE49-F238E27FC236}">
                  <a16:creationId xmlns:a16="http://schemas.microsoft.com/office/drawing/2014/main" id="{041D2508-FE53-47C0-887F-38BD1FB73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2" name="Freeform 18">
              <a:extLst>
                <a:ext uri="{FF2B5EF4-FFF2-40B4-BE49-F238E27FC236}">
                  <a16:creationId xmlns:a16="http://schemas.microsoft.com/office/drawing/2014/main" id="{2C0392BD-D896-4A41-B18B-1389FE1F000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3" name="Freeform 19">
              <a:extLst>
                <a:ext uri="{FF2B5EF4-FFF2-40B4-BE49-F238E27FC236}">
                  <a16:creationId xmlns:a16="http://schemas.microsoft.com/office/drawing/2014/main" id="{B3272EA3-C600-441C-BFC9-ACFF90CD45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4" name="Freeform 20">
              <a:extLst>
                <a:ext uri="{FF2B5EF4-FFF2-40B4-BE49-F238E27FC236}">
                  <a16:creationId xmlns:a16="http://schemas.microsoft.com/office/drawing/2014/main" id="{D8731AA3-BC2D-408B-9D72-C804B8B9ED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 name="Freeform 21">
              <a:extLst>
                <a:ext uri="{FF2B5EF4-FFF2-40B4-BE49-F238E27FC236}">
                  <a16:creationId xmlns:a16="http://schemas.microsoft.com/office/drawing/2014/main" id="{BE934A31-790A-459C-A997-670583ADCC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6" name="Freeform 22">
              <a:extLst>
                <a:ext uri="{FF2B5EF4-FFF2-40B4-BE49-F238E27FC236}">
                  <a16:creationId xmlns:a16="http://schemas.microsoft.com/office/drawing/2014/main" id="{241F679B-BBF0-49DA-A9F3-D623BA752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7" name="Freeform 23">
              <a:extLst>
                <a:ext uri="{FF2B5EF4-FFF2-40B4-BE49-F238E27FC236}">
                  <a16:creationId xmlns:a16="http://schemas.microsoft.com/office/drawing/2014/main" id="{0BDC4BE0-E1FF-48B5-A064-70F561454E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8" name="Freeform 24">
              <a:extLst>
                <a:ext uri="{FF2B5EF4-FFF2-40B4-BE49-F238E27FC236}">
                  <a16:creationId xmlns:a16="http://schemas.microsoft.com/office/drawing/2014/main" id="{245FC7BA-96DB-41CB-B43A-8EEE482C317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9" name="Freeform 25">
              <a:extLst>
                <a:ext uri="{FF2B5EF4-FFF2-40B4-BE49-F238E27FC236}">
                  <a16:creationId xmlns:a16="http://schemas.microsoft.com/office/drawing/2014/main" id="{3BBD03A9-646B-40EE-9A27-15297EC936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0" name="Freeform 26">
              <a:extLst>
                <a:ext uri="{FF2B5EF4-FFF2-40B4-BE49-F238E27FC236}">
                  <a16:creationId xmlns:a16="http://schemas.microsoft.com/office/drawing/2014/main" id="{4D738FC2-47B4-4BC9-B109-05C56DC00D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1" name="Freeform 27">
              <a:extLst>
                <a:ext uri="{FF2B5EF4-FFF2-40B4-BE49-F238E27FC236}">
                  <a16:creationId xmlns:a16="http://schemas.microsoft.com/office/drawing/2014/main" id="{148BE0A7-2537-452C-BA13-B78D302CB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2" name="Freeform 28">
              <a:extLst>
                <a:ext uri="{FF2B5EF4-FFF2-40B4-BE49-F238E27FC236}">
                  <a16:creationId xmlns:a16="http://schemas.microsoft.com/office/drawing/2014/main" id="{CF6A9D45-D849-4BF5-BBA0-D7BE29B884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3" name="Freeform 29">
              <a:extLst>
                <a:ext uri="{FF2B5EF4-FFF2-40B4-BE49-F238E27FC236}">
                  <a16:creationId xmlns:a16="http://schemas.microsoft.com/office/drawing/2014/main" id="{13F44E41-B5E8-472D-80F2-4539AD3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4" name="Freeform 30">
              <a:extLst>
                <a:ext uri="{FF2B5EF4-FFF2-40B4-BE49-F238E27FC236}">
                  <a16:creationId xmlns:a16="http://schemas.microsoft.com/office/drawing/2014/main" id="{CE052494-AAF2-4C3C-A072-317B7F9873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5" name="Freeform 31">
              <a:extLst>
                <a:ext uri="{FF2B5EF4-FFF2-40B4-BE49-F238E27FC236}">
                  <a16:creationId xmlns:a16="http://schemas.microsoft.com/office/drawing/2014/main" id="{90345C3D-13FE-4815-9563-58A52B457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6" name="Freeform 32">
              <a:extLst>
                <a:ext uri="{FF2B5EF4-FFF2-40B4-BE49-F238E27FC236}">
                  <a16:creationId xmlns:a16="http://schemas.microsoft.com/office/drawing/2014/main" id="{37908D29-2BB3-4D6C-92DB-864F630573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7" name="Rectangle 33">
              <a:extLst>
                <a:ext uri="{FF2B5EF4-FFF2-40B4-BE49-F238E27FC236}">
                  <a16:creationId xmlns:a16="http://schemas.microsoft.com/office/drawing/2014/main" id="{174B5792-73C4-4FBF-BAD9-F9A5BBC5916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48" name="Freeform 34">
              <a:extLst>
                <a:ext uri="{FF2B5EF4-FFF2-40B4-BE49-F238E27FC236}">
                  <a16:creationId xmlns:a16="http://schemas.microsoft.com/office/drawing/2014/main" id="{D4741BB8-0638-4A06-85A7-69FE81BC445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9" name="Freeform 35">
              <a:extLst>
                <a:ext uri="{FF2B5EF4-FFF2-40B4-BE49-F238E27FC236}">
                  <a16:creationId xmlns:a16="http://schemas.microsoft.com/office/drawing/2014/main" id="{FBDB982D-6E9A-426E-86B1-69031E104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0" name="Freeform 36">
              <a:extLst>
                <a:ext uri="{FF2B5EF4-FFF2-40B4-BE49-F238E27FC236}">
                  <a16:creationId xmlns:a16="http://schemas.microsoft.com/office/drawing/2014/main" id="{400B8260-9575-48DB-9175-B1C8530241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1" name="Freeform 37">
              <a:extLst>
                <a:ext uri="{FF2B5EF4-FFF2-40B4-BE49-F238E27FC236}">
                  <a16:creationId xmlns:a16="http://schemas.microsoft.com/office/drawing/2014/main" id="{52FB1DD3-BAEC-4974-89F5-36B6959459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2" name="Freeform 38">
              <a:extLst>
                <a:ext uri="{FF2B5EF4-FFF2-40B4-BE49-F238E27FC236}">
                  <a16:creationId xmlns:a16="http://schemas.microsoft.com/office/drawing/2014/main" id="{E51161AB-FDC1-4703-9C29-C410366B9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3" name="Freeform 39">
              <a:extLst>
                <a:ext uri="{FF2B5EF4-FFF2-40B4-BE49-F238E27FC236}">
                  <a16:creationId xmlns:a16="http://schemas.microsoft.com/office/drawing/2014/main" id="{DE6123AD-33B5-429C-B8F7-DB1A8FDABF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4" name="Freeform 40">
              <a:extLst>
                <a:ext uri="{FF2B5EF4-FFF2-40B4-BE49-F238E27FC236}">
                  <a16:creationId xmlns:a16="http://schemas.microsoft.com/office/drawing/2014/main" id="{8C454A1D-B20A-4994-8C14-EE5DD3B9939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5" name="Freeform 41">
              <a:extLst>
                <a:ext uri="{FF2B5EF4-FFF2-40B4-BE49-F238E27FC236}">
                  <a16:creationId xmlns:a16="http://schemas.microsoft.com/office/drawing/2014/main" id="{CFA7BB74-790B-45D7-B94B-DD4D83ED81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6" name="Freeform 42">
              <a:extLst>
                <a:ext uri="{FF2B5EF4-FFF2-40B4-BE49-F238E27FC236}">
                  <a16:creationId xmlns:a16="http://schemas.microsoft.com/office/drawing/2014/main" id="{19BBC3FC-0052-4BDB-8D6A-421E07EE263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7" name="Freeform 43">
              <a:extLst>
                <a:ext uri="{FF2B5EF4-FFF2-40B4-BE49-F238E27FC236}">
                  <a16:creationId xmlns:a16="http://schemas.microsoft.com/office/drawing/2014/main" id="{42A3E4B3-707A-4D0A-BEED-61A77E960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8" name="Freeform 44">
              <a:extLst>
                <a:ext uri="{FF2B5EF4-FFF2-40B4-BE49-F238E27FC236}">
                  <a16:creationId xmlns:a16="http://schemas.microsoft.com/office/drawing/2014/main" id="{089BBE83-D985-45E9-B442-1326F6FBA5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9" name="Rectangle 45">
              <a:extLst>
                <a:ext uri="{FF2B5EF4-FFF2-40B4-BE49-F238E27FC236}">
                  <a16:creationId xmlns:a16="http://schemas.microsoft.com/office/drawing/2014/main" id="{FE1B194F-F703-4020-92ED-DBDB5C2344C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60" name="Freeform 46">
              <a:extLst>
                <a:ext uri="{FF2B5EF4-FFF2-40B4-BE49-F238E27FC236}">
                  <a16:creationId xmlns:a16="http://schemas.microsoft.com/office/drawing/2014/main" id="{D7A22662-B7AF-4857-AD78-716690A268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1" name="Freeform 47">
              <a:extLst>
                <a:ext uri="{FF2B5EF4-FFF2-40B4-BE49-F238E27FC236}">
                  <a16:creationId xmlns:a16="http://schemas.microsoft.com/office/drawing/2014/main" id="{62C16BE5-0C4B-48FC-ABA4-36A8F2DFE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2" name="Freeform 48">
              <a:extLst>
                <a:ext uri="{FF2B5EF4-FFF2-40B4-BE49-F238E27FC236}">
                  <a16:creationId xmlns:a16="http://schemas.microsoft.com/office/drawing/2014/main" id="{C2327DB7-B7F2-4829-909E-A03D62252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3" name="Freeform 49">
              <a:extLst>
                <a:ext uri="{FF2B5EF4-FFF2-40B4-BE49-F238E27FC236}">
                  <a16:creationId xmlns:a16="http://schemas.microsoft.com/office/drawing/2014/main" id="{167918EB-9EB1-413F-8C39-F018CCDCCD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4" name="Freeform 50">
              <a:extLst>
                <a:ext uri="{FF2B5EF4-FFF2-40B4-BE49-F238E27FC236}">
                  <a16:creationId xmlns:a16="http://schemas.microsoft.com/office/drawing/2014/main" id="{B971E245-631A-4364-A177-C1D1B6B4D3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5" name="Freeform 51">
              <a:extLst>
                <a:ext uri="{FF2B5EF4-FFF2-40B4-BE49-F238E27FC236}">
                  <a16:creationId xmlns:a16="http://schemas.microsoft.com/office/drawing/2014/main" id="{1D4C1872-66E3-45EB-BDE7-26C02A1763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6" name="Freeform 52">
              <a:extLst>
                <a:ext uri="{FF2B5EF4-FFF2-40B4-BE49-F238E27FC236}">
                  <a16:creationId xmlns:a16="http://schemas.microsoft.com/office/drawing/2014/main" id="{D2BC0771-493C-4FEF-958F-859C53924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7" name="Freeform 53">
              <a:extLst>
                <a:ext uri="{FF2B5EF4-FFF2-40B4-BE49-F238E27FC236}">
                  <a16:creationId xmlns:a16="http://schemas.microsoft.com/office/drawing/2014/main" id="{E339169B-1EE1-4E4F-BA0C-BD3AD57FD7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8" name="Freeform 54">
              <a:extLst>
                <a:ext uri="{FF2B5EF4-FFF2-40B4-BE49-F238E27FC236}">
                  <a16:creationId xmlns:a16="http://schemas.microsoft.com/office/drawing/2014/main" id="{BBC80538-8C59-46A3-B187-66C9A6D3F2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9" name="Freeform 55">
              <a:extLst>
                <a:ext uri="{FF2B5EF4-FFF2-40B4-BE49-F238E27FC236}">
                  <a16:creationId xmlns:a16="http://schemas.microsoft.com/office/drawing/2014/main" id="{C5F9090C-11D8-4272-815D-11B1911DA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0" name="Freeform 56">
              <a:extLst>
                <a:ext uri="{FF2B5EF4-FFF2-40B4-BE49-F238E27FC236}">
                  <a16:creationId xmlns:a16="http://schemas.microsoft.com/office/drawing/2014/main" id="{A361F786-6FA9-4EAD-81EF-BF4734D466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1" name="Freeform 57">
              <a:extLst>
                <a:ext uri="{FF2B5EF4-FFF2-40B4-BE49-F238E27FC236}">
                  <a16:creationId xmlns:a16="http://schemas.microsoft.com/office/drawing/2014/main" id="{63B2A436-CEC8-477C-ACDD-6E5D2ABBC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2" name="Freeform 58">
              <a:extLst>
                <a:ext uri="{FF2B5EF4-FFF2-40B4-BE49-F238E27FC236}">
                  <a16:creationId xmlns:a16="http://schemas.microsoft.com/office/drawing/2014/main" id="{7FAE92CD-EBFF-4DB4-9F5D-00D33E902E4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sp>
        <p:nvSpPr>
          <p:cNvPr id="2" name="Title 1">
            <a:extLst>
              <a:ext uri="{FF2B5EF4-FFF2-40B4-BE49-F238E27FC236}">
                <a16:creationId xmlns:a16="http://schemas.microsoft.com/office/drawing/2014/main" id="{DA966846-57BB-054F-38A9-6E4F1A544FCA}"/>
              </a:ext>
            </a:extLst>
          </p:cNvPr>
          <p:cNvSpPr>
            <a:spLocks noGrp="1"/>
          </p:cNvSpPr>
          <p:nvPr>
            <p:ph type="title"/>
          </p:nvPr>
        </p:nvSpPr>
        <p:spPr>
          <a:xfrm>
            <a:off x="5311436" y="166728"/>
            <a:ext cx="6297012" cy="863523"/>
          </a:xfrm>
        </p:spPr>
        <p:txBody>
          <a:bodyPr>
            <a:normAutofit/>
          </a:bodyPr>
          <a:lstStyle/>
          <a:p>
            <a:pPr algn="ctr"/>
            <a:r>
              <a:rPr lang="en-GB" sz="2400" b="1" dirty="0">
                <a:solidFill>
                  <a:schemeClr val="bg2"/>
                </a:solidFill>
              </a:rPr>
              <a:t>Past hydrological management measures cors Caron</a:t>
            </a:r>
            <a:endParaRPr lang="en-US" sz="2400" b="1" dirty="0">
              <a:solidFill>
                <a:schemeClr val="bg2"/>
              </a:solidFill>
            </a:endParaRPr>
          </a:p>
        </p:txBody>
      </p:sp>
      <p:pic>
        <p:nvPicPr>
          <p:cNvPr id="5" name="Picture 10">
            <a:extLst>
              <a:ext uri="{FF2B5EF4-FFF2-40B4-BE49-F238E27FC236}">
                <a16:creationId xmlns:a16="http://schemas.microsoft.com/office/drawing/2014/main" id="{A1D474F5-ECF2-CFCA-869C-5062BA026B5B}"/>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37946" y="1"/>
            <a:ext cx="4635583" cy="3427413"/>
          </a:xfrm>
          <a:custGeom>
            <a:avLst/>
            <a:gdLst/>
            <a:ahLst/>
            <a:cxnLst/>
            <a:rect l="l" t="t" r="r" b="b"/>
            <a:pathLst>
              <a:path w="4635583" h="3427413">
                <a:moveTo>
                  <a:pt x="0" y="0"/>
                </a:moveTo>
                <a:lnTo>
                  <a:pt x="4635583" y="0"/>
                </a:lnTo>
                <a:lnTo>
                  <a:pt x="4635583" y="3427413"/>
                </a:lnTo>
                <a:lnTo>
                  <a:pt x="0" y="3427413"/>
                </a:lnTo>
                <a:close/>
              </a:path>
            </a:pathLst>
          </a:custGeom>
        </p:spPr>
      </p:pic>
      <p:pic>
        <p:nvPicPr>
          <p:cNvPr id="7" name="Picture 9">
            <a:extLst>
              <a:ext uri="{FF2B5EF4-FFF2-40B4-BE49-F238E27FC236}">
                <a16:creationId xmlns:a16="http://schemas.microsoft.com/office/drawing/2014/main" id="{4009E9EC-369F-1EEF-2E33-C599ED0AB41A}"/>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5597" y="3427414"/>
            <a:ext cx="4635583" cy="3430587"/>
          </a:xfrm>
          <a:custGeom>
            <a:avLst/>
            <a:gdLst/>
            <a:ahLst/>
            <a:cxnLst/>
            <a:rect l="l" t="t" r="r" b="b"/>
            <a:pathLst>
              <a:path w="4635583" h="3430587">
                <a:moveTo>
                  <a:pt x="0" y="0"/>
                </a:moveTo>
                <a:lnTo>
                  <a:pt x="4635583" y="0"/>
                </a:lnTo>
                <a:lnTo>
                  <a:pt x="4635583" y="3430587"/>
                </a:lnTo>
                <a:lnTo>
                  <a:pt x="0" y="3430587"/>
                </a:lnTo>
                <a:close/>
              </a:path>
            </a:pathLst>
          </a:custGeom>
        </p:spPr>
      </p:pic>
      <p:cxnSp>
        <p:nvCxnSpPr>
          <p:cNvPr id="74" name="Straight Connector 73">
            <a:extLst>
              <a:ext uri="{FF2B5EF4-FFF2-40B4-BE49-F238E27FC236}">
                <a16:creationId xmlns:a16="http://schemas.microsoft.com/office/drawing/2014/main" id="{E104AA93-67FD-43AC-92F9-5840A89E43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32483" y="-464"/>
            <a:ext cx="2646" cy="6858465"/>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cxnSp>
        <p:nvCxnSpPr>
          <p:cNvPr id="76" name="Straight Connector 75">
            <a:extLst>
              <a:ext uri="{FF2B5EF4-FFF2-40B4-BE49-F238E27FC236}">
                <a16:creationId xmlns:a16="http://schemas.microsoft.com/office/drawing/2014/main" id="{95AE1CAD-A877-4C0B-91F7-CA9C684C94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97" y="3427414"/>
            <a:ext cx="4635583" cy="0"/>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graphicFrame>
        <p:nvGraphicFramePr>
          <p:cNvPr id="8" name="Diagram 7">
            <a:extLst>
              <a:ext uri="{FF2B5EF4-FFF2-40B4-BE49-F238E27FC236}">
                <a16:creationId xmlns:a16="http://schemas.microsoft.com/office/drawing/2014/main" id="{CF912678-EE59-F60D-86D5-EDCC6EC78B4B}"/>
              </a:ext>
            </a:extLst>
          </p:cNvPr>
          <p:cNvGraphicFramePr/>
          <p:nvPr>
            <p:extLst>
              <p:ext uri="{D42A27DB-BD31-4B8C-83A1-F6EECF244321}">
                <p14:modId xmlns:p14="http://schemas.microsoft.com/office/powerpoint/2010/main" val="3716044766"/>
              </p:ext>
            </p:extLst>
          </p:nvPr>
        </p:nvGraphicFramePr>
        <p:xfrm>
          <a:off x="4765832" y="1087438"/>
          <a:ext cx="7388221" cy="505089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5011175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73" name="Rectangle 72">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4"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277AC4E1-1345-4114-03F8-39E1A3F04217}"/>
              </a:ext>
            </a:extLst>
          </p:cNvPr>
          <p:cNvSpPr>
            <a:spLocks noGrp="1"/>
          </p:cNvSpPr>
          <p:nvPr>
            <p:ph type="title"/>
          </p:nvPr>
        </p:nvSpPr>
        <p:spPr>
          <a:xfrm>
            <a:off x="5101473" y="283930"/>
            <a:ext cx="6050713" cy="1478570"/>
          </a:xfrm>
        </p:spPr>
        <p:txBody>
          <a:bodyPr>
            <a:normAutofit/>
          </a:bodyPr>
          <a:lstStyle/>
          <a:p>
            <a:pPr algn="ctr"/>
            <a:r>
              <a:rPr lang="en-GB" sz="2400" b="1" dirty="0">
                <a:solidFill>
                  <a:schemeClr val="bg2"/>
                </a:solidFill>
              </a:rPr>
              <a:t>NEW Life for welsh bog project: current hydrological management measures at Cors caron</a:t>
            </a:r>
            <a:endParaRPr lang="en-US" sz="2400" b="1" dirty="0">
              <a:solidFill>
                <a:schemeClr val="bg2"/>
              </a:solidFill>
            </a:endParaRPr>
          </a:p>
        </p:txBody>
      </p:sp>
      <p:pic>
        <p:nvPicPr>
          <p:cNvPr id="4" name="Picture 4">
            <a:extLst>
              <a:ext uri="{FF2B5EF4-FFF2-40B4-BE49-F238E27FC236}">
                <a16:creationId xmlns:a16="http://schemas.microsoft.com/office/drawing/2014/main" id="{72DCB1E3-2667-2276-F2AF-B3776A9187B5}"/>
              </a:ext>
            </a:extLst>
          </p:cNvPr>
          <p:cNvPicPr>
            <a:picLocks noChangeAspect="1"/>
          </p:cNvPicPr>
          <p:nvPr/>
        </p:nvPicPr>
        <p:blipFill rotWithShape="1">
          <a:blip r:embed="rId5" cstate="screen">
            <a:extLst>
              <a:ext uri="{28A0092B-C50C-407E-A947-70E740481C1C}">
                <a14:useLocalDpi xmlns:a14="http://schemas.microsoft.com/office/drawing/2010/main" val="0"/>
              </a:ext>
            </a:extLst>
          </a:blip>
          <a:srcRect/>
          <a:stretch/>
        </p:blipFill>
        <p:spPr>
          <a:xfrm>
            <a:off x="-5597" y="10"/>
            <a:ext cx="4635583" cy="6857990"/>
          </a:xfrm>
          <a:prstGeom prst="rect">
            <a:avLst/>
          </a:prstGeom>
        </p:spPr>
      </p:pic>
      <p:grpSp>
        <p:nvGrpSpPr>
          <p:cNvPr id="76" name="Group 75">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77" name="Rectangle 76">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78"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9"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0" name="Rectangle 79">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81"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2"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3"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4"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5"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6"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7"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8"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9"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0"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1"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2"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3"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4"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5"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6"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7"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8"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9"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0"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1"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2"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3"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4"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5" name="Rectangle 104">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06"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7"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8"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9"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0"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1"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2"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3"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4"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5"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6"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7" name="Rectangle 116">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18"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9"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0"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1"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2"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3"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4"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5"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6"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7"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8"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9"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0"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p:nvSpPr>
          <p:cNvPr id="3" name="Content Placeholder 2">
            <a:extLst>
              <a:ext uri="{FF2B5EF4-FFF2-40B4-BE49-F238E27FC236}">
                <a16:creationId xmlns:a16="http://schemas.microsoft.com/office/drawing/2014/main" id="{08BDE940-C819-8B51-E624-91A2279D9701}"/>
              </a:ext>
            </a:extLst>
          </p:cNvPr>
          <p:cNvSpPr>
            <a:spLocks noGrp="1"/>
          </p:cNvSpPr>
          <p:nvPr>
            <p:ph idx="1"/>
          </p:nvPr>
        </p:nvSpPr>
        <p:spPr>
          <a:xfrm>
            <a:off x="4968958" y="1858963"/>
            <a:ext cx="6889667" cy="3932238"/>
          </a:xfrm>
        </p:spPr>
        <p:txBody>
          <a:bodyPr>
            <a:normAutofit fontScale="92500" lnSpcReduction="20000"/>
          </a:bodyPr>
          <a:lstStyle/>
          <a:p>
            <a:pPr>
              <a:lnSpc>
                <a:spcPct val="110000"/>
              </a:lnSpc>
            </a:pPr>
            <a:r>
              <a:rPr lang="en-GB" sz="2100" dirty="0">
                <a:latin typeface="Tw Cen MT" panose="020B0602020104020603" pitchFamily="34" charset="0"/>
                <a:ea typeface="Calibri" panose="020F0502020204030204" pitchFamily="34" charset="0"/>
                <a:cs typeface="Calibri" panose="020F0502020204030204" pitchFamily="34" charset="0"/>
              </a:rPr>
              <a:t>Constructed low bunds following contours of bog more effective- for rewetting, (method tested at other sites, i.e. Foulshaw Moss (Cumbrian Wildlife Trust,2016) also trialled at sister site Cors Fochno (NRW, 2021)</a:t>
            </a:r>
          </a:p>
          <a:p>
            <a:pPr>
              <a:lnSpc>
                <a:spcPct val="110000"/>
              </a:lnSpc>
            </a:pPr>
            <a:r>
              <a:rPr lang="en-GB" sz="2100" dirty="0">
                <a:latin typeface="Tw Cen MT" panose="020B0602020104020603" pitchFamily="34" charset="0"/>
                <a:ea typeface="Calibri" panose="020F0502020204030204" pitchFamily="34" charset="0"/>
                <a:cs typeface="Calibri" panose="020F0502020204030204" pitchFamily="34" charset="0"/>
              </a:rPr>
              <a:t>In sections in ‘finger like’ cells </a:t>
            </a:r>
          </a:p>
          <a:p>
            <a:pPr>
              <a:lnSpc>
                <a:spcPct val="110000"/>
              </a:lnSpc>
            </a:pPr>
            <a:r>
              <a:rPr lang="en-GB" sz="2100" dirty="0">
                <a:latin typeface="Tw Cen MT" panose="020B0602020104020603" pitchFamily="34" charset="0"/>
                <a:ea typeface="Calibri" panose="020F0502020204030204" pitchFamily="34" charset="0"/>
                <a:cs typeface="Calibri" panose="020F0502020204030204" pitchFamily="34" charset="0"/>
              </a:rPr>
              <a:t> if one section fails entire peat dam section protected</a:t>
            </a:r>
          </a:p>
          <a:p>
            <a:pPr>
              <a:lnSpc>
                <a:spcPct val="110000"/>
              </a:lnSpc>
            </a:pPr>
            <a:r>
              <a:rPr lang="en-GB" sz="2100" dirty="0">
                <a:latin typeface="Tw Cen MT" panose="020B0602020104020603" pitchFamily="34" charset="0"/>
                <a:ea typeface="Calibri" panose="020F0502020204030204" pitchFamily="34" charset="0"/>
                <a:cs typeface="Calibri" panose="020F0502020204030204" pitchFamily="34" charset="0"/>
              </a:rPr>
              <a:t>Can be achieved with a spade relatively low tech and disturbance minimised.</a:t>
            </a:r>
          </a:p>
          <a:p>
            <a:pPr>
              <a:lnSpc>
                <a:spcPct val="110000"/>
              </a:lnSpc>
            </a:pPr>
            <a:r>
              <a:rPr lang="en-GB" sz="2100" dirty="0">
                <a:latin typeface="Tw Cen MT" panose="020B0602020104020603" pitchFamily="34" charset="0"/>
                <a:ea typeface="Calibri" panose="020F0502020204030204" pitchFamily="34" charset="0"/>
                <a:cs typeface="Calibri" panose="020F0502020204030204" pitchFamily="34" charset="0"/>
              </a:rPr>
              <a:t>Abiotic data to date (Dip well ) shows water table levels well within limits for bog mosses to thrive and to keep water table within 20 cm of bog moss surface. </a:t>
            </a:r>
          </a:p>
          <a:p>
            <a:pPr>
              <a:lnSpc>
                <a:spcPct val="110000"/>
              </a:lnSpc>
            </a:pPr>
            <a:r>
              <a:rPr lang="en-GB" sz="2100" dirty="0">
                <a:effectLst/>
                <a:latin typeface="Tw Cen MT" panose="020B0602020104020603" pitchFamily="34" charset="0"/>
                <a:ea typeface="Calibri" panose="020F0502020204030204" pitchFamily="34" charset="0"/>
                <a:cs typeface="Calibri" panose="020F0502020204030204" pitchFamily="34" charset="0"/>
              </a:rPr>
              <a:t>(NRW,2025)</a:t>
            </a:r>
            <a:endParaRPr lang="en-GB" sz="1300" dirty="0">
              <a:latin typeface="Tw Cen MT" panose="020B0602020104020603"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BA60A032-FB6C-99EB-2D95-C996FECAB162}"/>
              </a:ext>
            </a:extLst>
          </p:cNvPr>
          <p:cNvSpPr txBox="1"/>
          <p:nvPr/>
        </p:nvSpPr>
        <p:spPr>
          <a:xfrm>
            <a:off x="5130049" y="6131859"/>
            <a:ext cx="6323764" cy="520271"/>
          </a:xfrm>
          <a:prstGeom prst="rect">
            <a:avLst/>
          </a:prstGeom>
          <a:noFill/>
        </p:spPr>
        <p:txBody>
          <a:bodyPr wrap="square" rtlCol="0">
            <a:spAutoFit/>
          </a:bodyPr>
          <a:lstStyle/>
          <a:p>
            <a:pPr marL="228600" marR="0" lvl="0" indent="-228600" algn="l" defTabSz="914400" rtl="0" eaLnBrk="1" fontAlgn="auto" latinLnBrk="0" hangingPunct="1">
              <a:lnSpc>
                <a:spcPct val="110000"/>
              </a:lnSpc>
              <a:spcBef>
                <a:spcPts val="1000"/>
              </a:spcBef>
              <a:spcAft>
                <a:spcPts val="0"/>
              </a:spcAft>
              <a:buClrTx/>
              <a:buSzPct val="125000"/>
              <a:buFont typeface="Arial" panose="020B0604020202020204" pitchFamily="34" charset="0"/>
              <a:buChar char="•"/>
              <a:tabLst/>
              <a:defRPr/>
            </a:pPr>
            <a:r>
              <a:rPr kumimoji="0" lang="en-GB" sz="1300" b="1" i="0" u="none" strike="noStrike" kern="1200" cap="none" spc="0" normalizeH="0" baseline="0" noProof="0" dirty="0">
                <a:ln>
                  <a:noFill/>
                </a:ln>
                <a:effectLst/>
                <a:uLnTx/>
                <a:uFillTx/>
                <a:latin typeface="Tw Cen MT" panose="020B0602020104020603" pitchFamily="34" charset="0"/>
                <a:ea typeface="Calibri" panose="020F0502020204030204" pitchFamily="34" charset="0"/>
                <a:cs typeface="Calibri" panose="020F0502020204030204" pitchFamily="34" charset="0"/>
              </a:rPr>
              <a:t>Fig 8: Photograph: depicting bund reprofiling from ‘ New LIFE for Welsh Bogs Blog’ (2025)</a:t>
            </a:r>
          </a:p>
        </p:txBody>
      </p:sp>
    </p:spTree>
    <p:extLst>
      <p:ext uri="{BB962C8B-B14F-4D97-AF65-F5344CB8AC3E}">
        <p14:creationId xmlns:p14="http://schemas.microsoft.com/office/powerpoint/2010/main" val="2592374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9037C-4C4E-DEDE-444B-CEE8E8E92BBA}"/>
              </a:ext>
            </a:extLst>
          </p:cNvPr>
          <p:cNvSpPr>
            <a:spLocks noGrp="1"/>
          </p:cNvSpPr>
          <p:nvPr>
            <p:ph type="title"/>
          </p:nvPr>
        </p:nvSpPr>
        <p:spPr>
          <a:xfrm>
            <a:off x="604695" y="72923"/>
            <a:ext cx="5197464" cy="436559"/>
          </a:xfrm>
        </p:spPr>
        <p:txBody>
          <a:bodyPr>
            <a:normAutofit/>
          </a:bodyPr>
          <a:lstStyle/>
          <a:p>
            <a:pPr algn="ctr"/>
            <a:r>
              <a:rPr lang="en-GB" sz="2400" b="1" dirty="0">
                <a:solidFill>
                  <a:srgbClr val="002060"/>
                </a:solidFill>
              </a:rPr>
              <a:t>Why butterflies? </a:t>
            </a:r>
          </a:p>
        </p:txBody>
      </p:sp>
      <p:graphicFrame>
        <p:nvGraphicFramePr>
          <p:cNvPr id="28" name="Content Placeholder 20">
            <a:extLst>
              <a:ext uri="{FF2B5EF4-FFF2-40B4-BE49-F238E27FC236}">
                <a16:creationId xmlns:a16="http://schemas.microsoft.com/office/drawing/2014/main" id="{14B10A01-5056-56C9-3E08-4B0BB3276B4D}"/>
              </a:ext>
            </a:extLst>
          </p:cNvPr>
          <p:cNvGraphicFramePr>
            <a:graphicFrameLocks noGrp="1"/>
          </p:cNvGraphicFramePr>
          <p:nvPr>
            <p:ph idx="1"/>
            <p:extLst>
              <p:ext uri="{D42A27DB-BD31-4B8C-83A1-F6EECF244321}">
                <p14:modId xmlns:p14="http://schemas.microsoft.com/office/powerpoint/2010/main" val="2794252957"/>
              </p:ext>
            </p:extLst>
          </p:nvPr>
        </p:nvGraphicFramePr>
        <p:xfrm>
          <a:off x="172278" y="675249"/>
          <a:ext cx="5923719" cy="61032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4" name="Rectangle 23">
            <a:extLst>
              <a:ext uri="{FF2B5EF4-FFF2-40B4-BE49-F238E27FC236}">
                <a16:creationId xmlns:a16="http://schemas.microsoft.com/office/drawing/2014/main" id="{5742C426-FCE7-4673-BC1D-7E7D3A5FD0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tx1"/>
          </a:solidFill>
          <a:ln>
            <a:noFill/>
          </a:ln>
          <a:effectLst>
            <a:innerShdw blurRad="63500" dist="12700" dir="10800000">
              <a:prstClr val="black">
                <a:alpha val="42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3" descr="Caterpillar with solid fill">
            <a:extLst>
              <a:ext uri="{FF2B5EF4-FFF2-40B4-BE49-F238E27FC236}">
                <a16:creationId xmlns:a16="http://schemas.microsoft.com/office/drawing/2014/main" id="{3AFA25F3-4F1A-265E-8CFE-BD71BA90F0C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420908" y="509482"/>
            <a:ext cx="2364317" cy="2364317"/>
          </a:xfrm>
          <a:prstGeom prst="rect">
            <a:avLst/>
          </a:prstGeom>
        </p:spPr>
      </p:pic>
      <p:sp useBgFill="1">
        <p:nvSpPr>
          <p:cNvPr id="25" name="Rectangle 24">
            <a:extLst>
              <a:ext uri="{FF2B5EF4-FFF2-40B4-BE49-F238E27FC236}">
                <a16:creationId xmlns:a16="http://schemas.microsoft.com/office/drawing/2014/main" id="{10C239E5-48CB-4DB3-A778-3A01C488E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98280" y="0"/>
            <a:ext cx="91440" cy="34747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Butterfly with solid fill">
            <a:extLst>
              <a:ext uri="{FF2B5EF4-FFF2-40B4-BE49-F238E27FC236}">
                <a16:creationId xmlns:a16="http://schemas.microsoft.com/office/drawing/2014/main" id="{B42FE845-F7C1-6C10-AE71-0461B392335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502775" y="509482"/>
            <a:ext cx="2364317" cy="2364317"/>
          </a:xfrm>
          <a:prstGeom prst="rect">
            <a:avLst/>
          </a:prstGeom>
        </p:spPr>
      </p:pic>
      <p:sp useBgFill="1">
        <p:nvSpPr>
          <p:cNvPr id="26" name="Rectangle 25">
            <a:extLst>
              <a:ext uri="{FF2B5EF4-FFF2-40B4-BE49-F238E27FC236}">
                <a16:creationId xmlns:a16="http://schemas.microsoft.com/office/drawing/2014/main" id="{8D450192-3830-4F04-A1C0-F684D80AB9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3383280"/>
            <a:ext cx="6096002" cy="914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0BECF521-F356-779A-E65A-AB8F184A2814}"/>
              </a:ext>
            </a:extLst>
          </p:cNvPr>
          <p:cNvPicPr>
            <a:picLocks noChangeAspect="1"/>
          </p:cNvPicPr>
          <p:nvPr/>
        </p:nvPicPr>
        <p:blipFill>
          <a:blip r:embed="rId13" cstate="email">
            <a:extLst>
              <a:ext uri="{28A0092B-C50C-407E-A947-70E740481C1C}">
                <a14:useLocalDpi xmlns:a14="http://schemas.microsoft.com/office/drawing/2010/main"/>
              </a:ext>
            </a:extLst>
          </a:blip>
          <a:stretch>
            <a:fillRect/>
          </a:stretch>
        </p:blipFill>
        <p:spPr>
          <a:xfrm>
            <a:off x="7405070" y="3608704"/>
            <a:ext cx="3569299" cy="2739814"/>
          </a:xfrm>
          <a:prstGeom prst="rect">
            <a:avLst/>
          </a:prstGeom>
        </p:spPr>
      </p:pic>
      <p:sp>
        <p:nvSpPr>
          <p:cNvPr id="9" name="TextBox 8">
            <a:extLst>
              <a:ext uri="{FF2B5EF4-FFF2-40B4-BE49-F238E27FC236}">
                <a16:creationId xmlns:a16="http://schemas.microsoft.com/office/drawing/2014/main" id="{715278ED-64DC-CC95-3662-57E23C0CA2A7}"/>
              </a:ext>
            </a:extLst>
          </p:cNvPr>
          <p:cNvSpPr txBox="1"/>
          <p:nvPr/>
        </p:nvSpPr>
        <p:spPr>
          <a:xfrm>
            <a:off x="7364859" y="6525067"/>
            <a:ext cx="6101860" cy="584775"/>
          </a:xfrm>
          <a:prstGeom prst="rect">
            <a:avLst/>
          </a:prstGeom>
          <a:noFill/>
        </p:spPr>
        <p:txBody>
          <a:bodyPr wrap="square">
            <a:spAutoFit/>
          </a:bodyPr>
          <a:lstStyle/>
          <a:p>
            <a:r>
              <a:rPr lang="nl-NL" sz="1400" b="1" dirty="0">
                <a:solidFill>
                  <a:srgbClr val="92D050"/>
                </a:solidFill>
              </a:rPr>
              <a:t>Fig 9: Coenonympha Tullia ( UK Butterflies,2025)</a:t>
            </a:r>
          </a:p>
          <a:p>
            <a:endParaRPr lang="nl-NL" dirty="0"/>
          </a:p>
        </p:txBody>
      </p:sp>
    </p:spTree>
    <p:extLst>
      <p:ext uri="{BB962C8B-B14F-4D97-AF65-F5344CB8AC3E}">
        <p14:creationId xmlns:p14="http://schemas.microsoft.com/office/powerpoint/2010/main" val="35865549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4" name="Rectangle 13">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8F6A4900-1D78-FD95-DA1F-920D3DF5A074}"/>
              </a:ext>
            </a:extLst>
          </p:cNvPr>
          <p:cNvSpPr>
            <a:spLocks noGrp="1"/>
          </p:cNvSpPr>
          <p:nvPr>
            <p:ph type="title"/>
          </p:nvPr>
        </p:nvSpPr>
        <p:spPr>
          <a:xfrm>
            <a:off x="2233612" y="-10884"/>
            <a:ext cx="9713860" cy="694928"/>
          </a:xfrm>
        </p:spPr>
        <p:txBody>
          <a:bodyPr>
            <a:normAutofit fontScale="90000"/>
          </a:bodyPr>
          <a:lstStyle/>
          <a:p>
            <a:pPr algn="ctr"/>
            <a:r>
              <a:rPr lang="en-GB" sz="2800" b="1" dirty="0">
                <a:solidFill>
                  <a:schemeClr val="bg1"/>
                </a:solidFill>
              </a:rPr>
              <a:t>2) Why use CT to evaluate efficacy of the land bog management programme at Cors Caron?</a:t>
            </a:r>
            <a:endParaRPr lang="en-US" sz="2800" b="1" dirty="0">
              <a:solidFill>
                <a:schemeClr val="bg1"/>
              </a:solidFill>
            </a:endParaRPr>
          </a:p>
        </p:txBody>
      </p:sp>
      <p:pic>
        <p:nvPicPr>
          <p:cNvPr id="8" name="Picture 7">
            <a:extLst>
              <a:ext uri="{FF2B5EF4-FFF2-40B4-BE49-F238E27FC236}">
                <a16:creationId xmlns:a16="http://schemas.microsoft.com/office/drawing/2014/main" id="{4EA223DE-E9AD-7776-FCBB-C8E469C4E70C}"/>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5596" y="10"/>
            <a:ext cx="2034421" cy="6857990"/>
          </a:xfrm>
          <a:prstGeom prst="rect">
            <a:avLst/>
          </a:prstGeom>
        </p:spPr>
      </p:pic>
      <p:grpSp>
        <p:nvGrpSpPr>
          <p:cNvPr id="17" name="Group 16">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8" name="Rectangle 17">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9"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 name="Rectangle 20">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22"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3"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4"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5"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8"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9"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0"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3"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4"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5"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 name="Rectangle 45">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7"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1"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5"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7"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8" name="Rectangle 57">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59"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0"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1"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2"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3"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4"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5"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6"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7"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8"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9"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70"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71"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sp>
        <p:nvSpPr>
          <p:cNvPr id="3" name="Content Placeholder 2">
            <a:extLst>
              <a:ext uri="{FF2B5EF4-FFF2-40B4-BE49-F238E27FC236}">
                <a16:creationId xmlns:a16="http://schemas.microsoft.com/office/drawing/2014/main" id="{D05161EE-2E57-2184-CEDB-1803A9A49C53}"/>
              </a:ext>
            </a:extLst>
          </p:cNvPr>
          <p:cNvSpPr>
            <a:spLocks noGrp="1"/>
          </p:cNvSpPr>
          <p:nvPr>
            <p:ph idx="1"/>
          </p:nvPr>
        </p:nvSpPr>
        <p:spPr>
          <a:xfrm>
            <a:off x="2028825" y="1610936"/>
            <a:ext cx="10310813" cy="5421235"/>
          </a:xfrm>
        </p:spPr>
        <p:txBody>
          <a:bodyPr>
            <a:normAutofit/>
          </a:bodyPr>
          <a:lstStyle/>
          <a:p>
            <a:pPr>
              <a:lnSpc>
                <a:spcPct val="110000"/>
              </a:lnSpc>
            </a:pPr>
            <a:endParaRPr lang="en-GB" sz="4300" dirty="0"/>
          </a:p>
          <a:p>
            <a:pPr>
              <a:lnSpc>
                <a:spcPct val="110000"/>
              </a:lnSpc>
            </a:pPr>
            <a:endParaRPr lang="en-GB" sz="4300" dirty="0"/>
          </a:p>
          <a:p>
            <a:pPr>
              <a:lnSpc>
                <a:spcPct val="110000"/>
              </a:lnSpc>
            </a:pPr>
            <a:endParaRPr lang="en-GB" sz="4300" dirty="0"/>
          </a:p>
          <a:p>
            <a:pPr>
              <a:lnSpc>
                <a:spcPct val="110000"/>
              </a:lnSpc>
            </a:pPr>
            <a:endParaRPr lang="en-GB" sz="4300" dirty="0"/>
          </a:p>
          <a:p>
            <a:pPr>
              <a:lnSpc>
                <a:spcPct val="110000"/>
              </a:lnSpc>
            </a:pPr>
            <a:endParaRPr lang="en-GB" sz="4300" dirty="0"/>
          </a:p>
          <a:p>
            <a:pPr>
              <a:lnSpc>
                <a:spcPct val="110000"/>
              </a:lnSpc>
            </a:pPr>
            <a:endParaRPr lang="en-GB" sz="4300" dirty="0"/>
          </a:p>
          <a:p>
            <a:pPr>
              <a:lnSpc>
                <a:spcPct val="110000"/>
              </a:lnSpc>
            </a:pPr>
            <a:endParaRPr lang="en-GB" sz="4300" dirty="0"/>
          </a:p>
          <a:p>
            <a:pPr>
              <a:lnSpc>
                <a:spcPct val="110000"/>
              </a:lnSpc>
            </a:pPr>
            <a:endParaRPr lang="en-GB" sz="4300" dirty="0"/>
          </a:p>
          <a:p>
            <a:pPr>
              <a:lnSpc>
                <a:spcPct val="110000"/>
              </a:lnSpc>
            </a:pPr>
            <a:endParaRPr lang="en-GB" sz="4300" dirty="0"/>
          </a:p>
          <a:p>
            <a:pPr>
              <a:lnSpc>
                <a:spcPct val="110000"/>
              </a:lnSpc>
            </a:pPr>
            <a:endParaRPr lang="en-US" sz="2000" dirty="0"/>
          </a:p>
        </p:txBody>
      </p:sp>
      <p:pic>
        <p:nvPicPr>
          <p:cNvPr id="4" name="Picture 3">
            <a:extLst>
              <a:ext uri="{FF2B5EF4-FFF2-40B4-BE49-F238E27FC236}">
                <a16:creationId xmlns:a16="http://schemas.microsoft.com/office/drawing/2014/main" id="{EDF97E13-5113-5EE1-75FF-816645E02026}"/>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768975" y="694856"/>
            <a:ext cx="1009041" cy="828224"/>
          </a:xfrm>
          <a:prstGeom prst="rect">
            <a:avLst/>
          </a:prstGeom>
        </p:spPr>
      </p:pic>
      <p:pic>
        <p:nvPicPr>
          <p:cNvPr id="5" name="Picture 4">
            <a:extLst>
              <a:ext uri="{FF2B5EF4-FFF2-40B4-BE49-F238E27FC236}">
                <a16:creationId xmlns:a16="http://schemas.microsoft.com/office/drawing/2014/main" id="{9DB9F393-476B-0A33-29C9-0E21B01AA0CA}"/>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2560266" y="642171"/>
            <a:ext cx="1100097" cy="734959"/>
          </a:xfrm>
          <a:prstGeom prst="rect">
            <a:avLst/>
          </a:prstGeom>
        </p:spPr>
      </p:pic>
      <p:pic>
        <p:nvPicPr>
          <p:cNvPr id="6" name="Picture 5">
            <a:extLst>
              <a:ext uri="{FF2B5EF4-FFF2-40B4-BE49-F238E27FC236}">
                <a16:creationId xmlns:a16="http://schemas.microsoft.com/office/drawing/2014/main" id="{BA51E2EF-1587-9798-0C7E-C41FADEC26A8}"/>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5151630" y="625991"/>
            <a:ext cx="1161979" cy="822947"/>
          </a:xfrm>
          <a:prstGeom prst="rect">
            <a:avLst/>
          </a:prstGeom>
        </p:spPr>
      </p:pic>
      <p:pic>
        <p:nvPicPr>
          <p:cNvPr id="7" name="Picture 6">
            <a:extLst>
              <a:ext uri="{FF2B5EF4-FFF2-40B4-BE49-F238E27FC236}">
                <a16:creationId xmlns:a16="http://schemas.microsoft.com/office/drawing/2014/main" id="{3EDDFD43-0F04-DBD0-6E0E-9E3C3064ED1E}"/>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10452709" y="612366"/>
            <a:ext cx="1117836" cy="794570"/>
          </a:xfrm>
          <a:prstGeom prst="rect">
            <a:avLst/>
          </a:prstGeom>
        </p:spPr>
      </p:pic>
      <p:graphicFrame>
        <p:nvGraphicFramePr>
          <p:cNvPr id="9" name="Diagram 8">
            <a:extLst>
              <a:ext uri="{FF2B5EF4-FFF2-40B4-BE49-F238E27FC236}">
                <a16:creationId xmlns:a16="http://schemas.microsoft.com/office/drawing/2014/main" id="{228919F9-8D56-2E8B-F5E1-86A620DB513E}"/>
              </a:ext>
            </a:extLst>
          </p:cNvPr>
          <p:cNvGraphicFramePr/>
          <p:nvPr>
            <p:extLst>
              <p:ext uri="{D42A27DB-BD31-4B8C-83A1-F6EECF244321}">
                <p14:modId xmlns:p14="http://schemas.microsoft.com/office/powerpoint/2010/main" val="177827944"/>
              </p:ext>
            </p:extLst>
          </p:nvPr>
        </p:nvGraphicFramePr>
        <p:xfrm>
          <a:off x="2138362" y="1382713"/>
          <a:ext cx="9815513" cy="5333774"/>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10" name="TextBox 9">
            <a:extLst>
              <a:ext uri="{FF2B5EF4-FFF2-40B4-BE49-F238E27FC236}">
                <a16:creationId xmlns:a16="http://schemas.microsoft.com/office/drawing/2014/main" id="{5DD9CEF9-B4D7-0901-DF9F-1E1B445F1F1D}"/>
              </a:ext>
            </a:extLst>
          </p:cNvPr>
          <p:cNvSpPr txBox="1"/>
          <p:nvPr/>
        </p:nvSpPr>
        <p:spPr>
          <a:xfrm>
            <a:off x="42862" y="6211888"/>
            <a:ext cx="2347911" cy="584775"/>
          </a:xfrm>
          <a:prstGeom prst="rect">
            <a:avLst/>
          </a:prstGeom>
          <a:noFill/>
        </p:spPr>
        <p:txBody>
          <a:bodyPr wrap="square" rtlCol="0">
            <a:spAutoFit/>
          </a:bodyPr>
          <a:lstStyle/>
          <a:p>
            <a:pPr lvl="0"/>
            <a:r>
              <a:rPr lang="en-US" sz="1400" b="1" dirty="0"/>
              <a:t>Fig 8: View of SE Dome (Zanoni,l,2022</a:t>
            </a:r>
            <a:r>
              <a:rPr lang="en-US" sz="1800" b="1" dirty="0"/>
              <a:t>)</a:t>
            </a:r>
          </a:p>
        </p:txBody>
      </p:sp>
    </p:spTree>
    <p:extLst>
      <p:ext uri="{BB962C8B-B14F-4D97-AF65-F5344CB8AC3E}">
        <p14:creationId xmlns:p14="http://schemas.microsoft.com/office/powerpoint/2010/main" val="9424130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9BAE5-E980-66B6-A426-62BA6BFAAAE0}"/>
              </a:ext>
            </a:extLst>
          </p:cNvPr>
          <p:cNvSpPr>
            <a:spLocks noGrp="1"/>
          </p:cNvSpPr>
          <p:nvPr>
            <p:ph type="title"/>
          </p:nvPr>
        </p:nvSpPr>
        <p:spPr>
          <a:xfrm>
            <a:off x="1208858" y="44767"/>
            <a:ext cx="9774283" cy="633812"/>
          </a:xfrm>
        </p:spPr>
        <p:txBody>
          <a:bodyPr vert="horz" lIns="91440" tIns="45720" rIns="91440" bIns="45720" rtlCol="0">
            <a:normAutofit/>
          </a:bodyPr>
          <a:lstStyle/>
          <a:p>
            <a:pPr algn="ctr"/>
            <a:r>
              <a:rPr lang="en-US" sz="3200" b="1" dirty="0">
                <a:solidFill>
                  <a:srgbClr val="002060"/>
                </a:solidFill>
              </a:rPr>
              <a:t>Why monitor?</a:t>
            </a:r>
          </a:p>
        </p:txBody>
      </p:sp>
      <p:sp>
        <p:nvSpPr>
          <p:cNvPr id="256" name="Round Single Corner Rectangle 16">
            <a:extLst>
              <a:ext uri="{FF2B5EF4-FFF2-40B4-BE49-F238E27FC236}">
                <a16:creationId xmlns:a16="http://schemas.microsoft.com/office/drawing/2014/main" id="{04B7EA48-2154-4E59-9F36-6BC72DA8F3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4973" y="643467"/>
            <a:ext cx="2559744" cy="1706538"/>
          </a:xfrm>
          <a:prstGeom prst="round1Rect">
            <a:avLst>
              <a:gd name="adj" fmla="val 14792"/>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FBFC940-135D-DB12-A153-9704D765554F}"/>
              </a:ext>
            </a:extLst>
          </p:cNvPr>
          <p:cNvPicPr>
            <a:picLocks noChangeAspect="1"/>
          </p:cNvPicPr>
          <p:nvPr/>
        </p:nvPicPr>
        <p:blipFill>
          <a:blip r:embed="rId4"/>
          <a:srcRect l="21655" r="13860" b="2"/>
          <a:stretch/>
        </p:blipFill>
        <p:spPr>
          <a:xfrm>
            <a:off x="1414876" y="808396"/>
            <a:ext cx="1333918" cy="1380744"/>
          </a:xfrm>
          <a:prstGeom prst="rect">
            <a:avLst/>
          </a:prstGeom>
        </p:spPr>
      </p:pic>
      <p:sp>
        <p:nvSpPr>
          <p:cNvPr id="258" name="Round Diagonal Corner Rectangle 12">
            <a:extLst>
              <a:ext uri="{FF2B5EF4-FFF2-40B4-BE49-F238E27FC236}">
                <a16:creationId xmlns:a16="http://schemas.microsoft.com/office/drawing/2014/main" id="{50CB2E6E-5C9B-4D63-A7B7-EB4BDD2C7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53" y="2554110"/>
            <a:ext cx="2565764" cy="1710603"/>
          </a:xfrm>
          <a:prstGeom prst="round2DiagRect">
            <a:avLst>
              <a:gd name="adj1" fmla="val 0"/>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07BE48C-349A-4BEE-B910-062D885BCFC5}"/>
              </a:ext>
            </a:extLst>
          </p:cNvPr>
          <p:cNvPicPr>
            <a:picLocks noChangeAspect="1"/>
          </p:cNvPicPr>
          <p:nvPr/>
        </p:nvPicPr>
        <p:blipFill>
          <a:blip r:embed="rId5"/>
          <a:srcRect l="25970" r="13435"/>
          <a:stretch/>
        </p:blipFill>
        <p:spPr>
          <a:xfrm>
            <a:off x="1412506" y="2719039"/>
            <a:ext cx="1338658" cy="1380744"/>
          </a:xfrm>
          <a:prstGeom prst="rect">
            <a:avLst/>
          </a:prstGeom>
        </p:spPr>
      </p:pic>
      <p:sp>
        <p:nvSpPr>
          <p:cNvPr id="260" name="Round Single Corner Rectangle 18">
            <a:extLst>
              <a:ext uri="{FF2B5EF4-FFF2-40B4-BE49-F238E27FC236}">
                <a16:creationId xmlns:a16="http://schemas.microsoft.com/office/drawing/2014/main" id="{D9F3B175-D9A0-4272-8A14-1E8E1F83A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04973" y="4472883"/>
            <a:ext cx="2559744" cy="1706538"/>
          </a:xfrm>
          <a:prstGeom prst="round1Rect">
            <a:avLst>
              <a:gd name="adj" fmla="val 14792"/>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8CA9C64-5416-4E52-E6E0-3F28B20B11AC}"/>
              </a:ext>
            </a:extLst>
          </p:cNvPr>
          <p:cNvPicPr>
            <a:picLocks noChangeAspect="1"/>
          </p:cNvPicPr>
          <p:nvPr/>
        </p:nvPicPr>
        <p:blipFill>
          <a:blip r:embed="rId6"/>
          <a:srcRect l="26142" r="17431" b="3"/>
          <a:stretch/>
        </p:blipFill>
        <p:spPr>
          <a:xfrm>
            <a:off x="1415907" y="4633747"/>
            <a:ext cx="1331855" cy="1380744"/>
          </a:xfrm>
          <a:prstGeom prst="rect">
            <a:avLst/>
          </a:prstGeom>
        </p:spPr>
      </p:pic>
      <p:graphicFrame>
        <p:nvGraphicFramePr>
          <p:cNvPr id="262" name="Content Placeholder 2">
            <a:extLst>
              <a:ext uri="{FF2B5EF4-FFF2-40B4-BE49-F238E27FC236}">
                <a16:creationId xmlns:a16="http://schemas.microsoft.com/office/drawing/2014/main" id="{F549BF8D-48DC-6B1F-28C0-6B92B8814939}"/>
              </a:ext>
            </a:extLst>
          </p:cNvPr>
          <p:cNvGraphicFramePr>
            <a:graphicFrameLocks noGrp="1"/>
          </p:cNvGraphicFramePr>
          <p:nvPr>
            <p:ph idx="1"/>
            <p:extLst>
              <p:ext uri="{D42A27DB-BD31-4B8C-83A1-F6EECF244321}">
                <p14:modId xmlns:p14="http://schemas.microsoft.com/office/powerpoint/2010/main" val="3005263091"/>
              </p:ext>
            </p:extLst>
          </p:nvPr>
        </p:nvGraphicFramePr>
        <p:xfrm>
          <a:off x="3624471" y="755373"/>
          <a:ext cx="8401878" cy="599660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7" name="TextBox 6">
            <a:extLst>
              <a:ext uri="{FF2B5EF4-FFF2-40B4-BE49-F238E27FC236}">
                <a16:creationId xmlns:a16="http://schemas.microsoft.com/office/drawing/2014/main" id="{192B216E-A4A7-D2B6-AE20-0A2EFDF77EE3}"/>
              </a:ext>
            </a:extLst>
          </p:cNvPr>
          <p:cNvSpPr txBox="1"/>
          <p:nvPr/>
        </p:nvSpPr>
        <p:spPr>
          <a:xfrm>
            <a:off x="0" y="6175355"/>
            <a:ext cx="5155809" cy="62324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50" b="1" i="0" u="none" strike="noStrike" kern="100" cap="none" spc="0" normalizeH="0" baseline="0" noProof="0" dirty="0">
                <a:ln>
                  <a:noFill/>
                </a:ln>
                <a:solidFill>
                  <a:schemeClr val="tx2">
                    <a:lumMod val="75000"/>
                  </a:schemeClr>
                </a:solidFill>
                <a:effectLst/>
                <a:uLnTx/>
                <a:uFillTx/>
                <a:latin typeface="+mj-lt"/>
                <a:ea typeface="Aptos" panose="020B0004020202020204" pitchFamily="34" charset="0"/>
                <a:cs typeface="Times New Roman" panose="02020603050405020304" pitchFamily="18" charset="0"/>
              </a:rPr>
              <a:t>Figs: 10, 11, &amp; 12  Images from study to  ‘Mechanical excavation of wetland habitat failed to eradicate invasive American red swamp crayfish (Procambarus clarkii) in Malta’. Caruana, A., Camilleri, B., Farrugia, L., &amp; Jones, J. P. G.( 2024).</a:t>
            </a:r>
          </a:p>
        </p:txBody>
      </p:sp>
    </p:spTree>
    <p:extLst>
      <p:ext uri="{BB962C8B-B14F-4D97-AF65-F5344CB8AC3E}">
        <p14:creationId xmlns:p14="http://schemas.microsoft.com/office/powerpoint/2010/main" val="1740778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174E31E4-530B-4247-962C-F46F5F66DF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1591" y="0"/>
            <a:ext cx="12192003" cy="6858001"/>
          </a:xfrm>
          <a:prstGeom prst="rect">
            <a:avLst/>
          </a:prstGeom>
          <a:noFill/>
          <a:extLst>
            <a:ext uri="{909E8E84-426E-40dd-AFC4-6F175D3DCCD1}">
              <a14:hiddenFill xmlns="" xmlns:a16="http://schemas.microsoft.com/office/drawing/2014/main" xmlns:a14="http://schemas.microsoft.com/office/drawing/2010/main">
                <a:solidFill>
                  <a:srgbClr val="FFFFFF"/>
                </a:solidFill>
              </a14:hiddenFill>
            </a:ext>
          </a:extLst>
        </p:spPr>
      </p:pic>
      <p:grpSp>
        <p:nvGrpSpPr>
          <p:cNvPr id="12" name="Group 11">
            <a:extLst>
              <a:ext uri="{FF2B5EF4-FFF2-40B4-BE49-F238E27FC236}">
                <a16:creationId xmlns:a16="http://schemas.microsoft.com/office/drawing/2014/main" id="{96FA2727-C33B-44D1-885B-76DC0424E5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053888" cy="6858001"/>
            <a:chOff x="-14288" y="0"/>
            <a:chExt cx="12053888" cy="6858001"/>
          </a:xfrm>
        </p:grpSpPr>
        <p:grpSp>
          <p:nvGrpSpPr>
            <p:cNvPr id="56" name="Group 55">
              <a:extLst>
                <a:ext uri="{FF2B5EF4-FFF2-40B4-BE49-F238E27FC236}">
                  <a16:creationId xmlns:a16="http://schemas.microsoft.com/office/drawing/2014/main" id="{4A64FD4C-29BA-46E7-AE31-AB38BB69429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57" name="Rectangle 5">
                <a:extLst>
                  <a:ext uri="{FF2B5EF4-FFF2-40B4-BE49-F238E27FC236}">
                    <a16:creationId xmlns:a16="http://schemas.microsoft.com/office/drawing/2014/main" id="{A28E5FB6-5905-4F5D-A6CE-E6222C405E5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58" name="Freeform 6">
                <a:extLst>
                  <a:ext uri="{FF2B5EF4-FFF2-40B4-BE49-F238E27FC236}">
                    <a16:creationId xmlns:a16="http://schemas.microsoft.com/office/drawing/2014/main" id="{F838FE17-378C-4BCE-80C0-FDD1CB074E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9" name="Freeform 7">
                <a:extLst>
                  <a:ext uri="{FF2B5EF4-FFF2-40B4-BE49-F238E27FC236}">
                    <a16:creationId xmlns:a16="http://schemas.microsoft.com/office/drawing/2014/main" id="{12A1474E-6A37-4F4D-A638-DD0EC0A5B5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0" name="Freeform 8">
                <a:extLst>
                  <a:ext uri="{FF2B5EF4-FFF2-40B4-BE49-F238E27FC236}">
                    <a16:creationId xmlns:a16="http://schemas.microsoft.com/office/drawing/2014/main" id="{49EA8CC2-4D0F-4C86-9CA9-FC3792FED1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1" name="Freeform 9">
                <a:extLst>
                  <a:ext uri="{FF2B5EF4-FFF2-40B4-BE49-F238E27FC236}">
                    <a16:creationId xmlns:a16="http://schemas.microsoft.com/office/drawing/2014/main" id="{69548BD5-92E6-42BD-9719-16AA005C56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2" name="Freeform 10">
                <a:extLst>
                  <a:ext uri="{FF2B5EF4-FFF2-40B4-BE49-F238E27FC236}">
                    <a16:creationId xmlns:a16="http://schemas.microsoft.com/office/drawing/2014/main" id="{93005965-F240-4349-A563-515973BF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3" name="Freeform 11">
                <a:extLst>
                  <a:ext uri="{FF2B5EF4-FFF2-40B4-BE49-F238E27FC236}">
                    <a16:creationId xmlns:a16="http://schemas.microsoft.com/office/drawing/2014/main" id="{277A546F-05BB-4274-A6A6-9DACC27ABC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4" name="Freeform 12">
                <a:extLst>
                  <a:ext uri="{FF2B5EF4-FFF2-40B4-BE49-F238E27FC236}">
                    <a16:creationId xmlns:a16="http://schemas.microsoft.com/office/drawing/2014/main" id="{7BE7FF91-E18E-41AA-A952-07CB0C02C8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5" name="Freeform 13">
                <a:extLst>
                  <a:ext uri="{FF2B5EF4-FFF2-40B4-BE49-F238E27FC236}">
                    <a16:creationId xmlns:a16="http://schemas.microsoft.com/office/drawing/2014/main" id="{3F6A31AA-E4FB-4DD0-9AB1-BDD994CFA5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6" name="Freeform 14">
                <a:extLst>
                  <a:ext uri="{FF2B5EF4-FFF2-40B4-BE49-F238E27FC236}">
                    <a16:creationId xmlns:a16="http://schemas.microsoft.com/office/drawing/2014/main" id="{F99B8398-08D8-4C1E-8D7F-BAFB4D393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7" name="Freeform 15">
                <a:extLst>
                  <a:ext uri="{FF2B5EF4-FFF2-40B4-BE49-F238E27FC236}">
                    <a16:creationId xmlns:a16="http://schemas.microsoft.com/office/drawing/2014/main" id="{CD3984BB-CCC2-49D9-A80B-9507BE5A916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8" name="Line 16">
                <a:extLst>
                  <a:ext uri="{FF2B5EF4-FFF2-40B4-BE49-F238E27FC236}">
                    <a16:creationId xmlns:a16="http://schemas.microsoft.com/office/drawing/2014/main" id="{78FF7C07-82F5-4A64-9D71-29CBE1B79007}"/>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69" name="Freeform 17">
                <a:extLst>
                  <a:ext uri="{FF2B5EF4-FFF2-40B4-BE49-F238E27FC236}">
                    <a16:creationId xmlns:a16="http://schemas.microsoft.com/office/drawing/2014/main" id="{7F1773CA-6AE7-4723-B072-CEC5F3829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70" name="Freeform 18">
                <a:extLst>
                  <a:ext uri="{FF2B5EF4-FFF2-40B4-BE49-F238E27FC236}">
                    <a16:creationId xmlns:a16="http://schemas.microsoft.com/office/drawing/2014/main" id="{D5EC23E0-B877-4A62-B084-5407401FB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71" name="Freeform 19">
                <a:extLst>
                  <a:ext uri="{FF2B5EF4-FFF2-40B4-BE49-F238E27FC236}">
                    <a16:creationId xmlns:a16="http://schemas.microsoft.com/office/drawing/2014/main" id="{633C4B0E-E7C6-4A1A-9D3A-80C8E3C59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72" name="Freeform 20">
                <a:extLst>
                  <a:ext uri="{FF2B5EF4-FFF2-40B4-BE49-F238E27FC236}">
                    <a16:creationId xmlns:a16="http://schemas.microsoft.com/office/drawing/2014/main" id="{AB21372F-73AC-4C69-81F0-0D44D36F6E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73" name="Rectangle 21">
                <a:extLst>
                  <a:ext uri="{FF2B5EF4-FFF2-40B4-BE49-F238E27FC236}">
                    <a16:creationId xmlns:a16="http://schemas.microsoft.com/office/drawing/2014/main" id="{B5619D97-D7A8-4DFF-8AB1-F4B393C1B40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74" name="Freeform 22">
                <a:extLst>
                  <a:ext uri="{FF2B5EF4-FFF2-40B4-BE49-F238E27FC236}">
                    <a16:creationId xmlns:a16="http://schemas.microsoft.com/office/drawing/2014/main" id="{55E03CED-9618-41BB-898B-2FECEFD7B7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75" name="Freeform 23">
                <a:extLst>
                  <a:ext uri="{FF2B5EF4-FFF2-40B4-BE49-F238E27FC236}">
                    <a16:creationId xmlns:a16="http://schemas.microsoft.com/office/drawing/2014/main" id="{78F0A5C5-589E-4053-A41A-FA77210C3D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76" name="Freeform 24">
                <a:extLst>
                  <a:ext uri="{FF2B5EF4-FFF2-40B4-BE49-F238E27FC236}">
                    <a16:creationId xmlns:a16="http://schemas.microsoft.com/office/drawing/2014/main" id="{AC2718F8-15C5-4DAB-B194-AAEE8A205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77" name="Freeform 25">
                <a:extLst>
                  <a:ext uri="{FF2B5EF4-FFF2-40B4-BE49-F238E27FC236}">
                    <a16:creationId xmlns:a16="http://schemas.microsoft.com/office/drawing/2014/main" id="{23C6608B-EA21-4579-B33F-55E52AC287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78" name="Freeform 26">
                <a:extLst>
                  <a:ext uri="{FF2B5EF4-FFF2-40B4-BE49-F238E27FC236}">
                    <a16:creationId xmlns:a16="http://schemas.microsoft.com/office/drawing/2014/main" id="{4A2FEFA2-D838-4CE1-90BA-B6C2EEB54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79" name="Freeform 27">
                <a:extLst>
                  <a:ext uri="{FF2B5EF4-FFF2-40B4-BE49-F238E27FC236}">
                    <a16:creationId xmlns:a16="http://schemas.microsoft.com/office/drawing/2014/main" id="{1A39CA24-DF18-4FCC-8265-36FC72ED58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80" name="Freeform 28">
                <a:extLst>
                  <a:ext uri="{FF2B5EF4-FFF2-40B4-BE49-F238E27FC236}">
                    <a16:creationId xmlns:a16="http://schemas.microsoft.com/office/drawing/2014/main" id="{50A32DBD-9B22-49C3-A628-A98533FBF4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81" name="Freeform 29">
                <a:extLst>
                  <a:ext uri="{FF2B5EF4-FFF2-40B4-BE49-F238E27FC236}">
                    <a16:creationId xmlns:a16="http://schemas.microsoft.com/office/drawing/2014/main" id="{A3C0B30D-BB1A-4B3D-A162-3EBE6267F2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82" name="Freeform 30">
                <a:extLst>
                  <a:ext uri="{FF2B5EF4-FFF2-40B4-BE49-F238E27FC236}">
                    <a16:creationId xmlns:a16="http://schemas.microsoft.com/office/drawing/2014/main" id="{092B125A-1548-445E-8689-07BEEC815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83" name="Freeform 31">
                <a:extLst>
                  <a:ext uri="{FF2B5EF4-FFF2-40B4-BE49-F238E27FC236}">
                    <a16:creationId xmlns:a16="http://schemas.microsoft.com/office/drawing/2014/main" id="{D6A7D7B9-9A7E-4FD2-A1B4-1C5CFAE5498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grpSp>
        <p:grpSp>
          <p:nvGrpSpPr>
            <p:cNvPr id="14" name="Group 13">
              <a:extLst>
                <a:ext uri="{FF2B5EF4-FFF2-40B4-BE49-F238E27FC236}">
                  <a16:creationId xmlns:a16="http://schemas.microsoft.com/office/drawing/2014/main" id="{DB1B0C3F-D935-4306-B5B1-6AA63588112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5" name="Freeform 32">
                <a:extLst>
                  <a:ext uri="{FF2B5EF4-FFF2-40B4-BE49-F238E27FC236}">
                    <a16:creationId xmlns:a16="http://schemas.microsoft.com/office/drawing/2014/main" id="{75BC67F5-D485-467A-BCCB-D062EB6DD0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84" name="Freeform 33">
                <a:extLst>
                  <a:ext uri="{FF2B5EF4-FFF2-40B4-BE49-F238E27FC236}">
                    <a16:creationId xmlns:a16="http://schemas.microsoft.com/office/drawing/2014/main" id="{7FB0B620-AB12-4F0B-AD1C-A47A5FBC63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85" name="Freeform 34">
                <a:extLst>
                  <a:ext uri="{FF2B5EF4-FFF2-40B4-BE49-F238E27FC236}">
                    <a16:creationId xmlns:a16="http://schemas.microsoft.com/office/drawing/2014/main" id="{6AEFA891-E591-4F7F-9DBA-FC78E9B8F1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86" name="Freeform 35">
                <a:extLst>
                  <a:ext uri="{FF2B5EF4-FFF2-40B4-BE49-F238E27FC236}">
                    <a16:creationId xmlns:a16="http://schemas.microsoft.com/office/drawing/2014/main" id="{78921FFF-4B57-4E33-BE94-5A8BFC95E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87" name="Freeform 36">
                <a:extLst>
                  <a:ext uri="{FF2B5EF4-FFF2-40B4-BE49-F238E27FC236}">
                    <a16:creationId xmlns:a16="http://schemas.microsoft.com/office/drawing/2014/main" id="{0C4A1658-5AAE-4925-B106-BC0A17862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88" name="Freeform 37">
                <a:extLst>
                  <a:ext uri="{FF2B5EF4-FFF2-40B4-BE49-F238E27FC236}">
                    <a16:creationId xmlns:a16="http://schemas.microsoft.com/office/drawing/2014/main" id="{DE6DF3EB-099A-427A-A999-3BAF3BCA9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89" name="Freeform 38">
                <a:extLst>
                  <a:ext uri="{FF2B5EF4-FFF2-40B4-BE49-F238E27FC236}">
                    <a16:creationId xmlns:a16="http://schemas.microsoft.com/office/drawing/2014/main" id="{CC595EFE-4690-4B81-83B1-F863B951B0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90" name="Freeform 39">
                <a:extLst>
                  <a:ext uri="{FF2B5EF4-FFF2-40B4-BE49-F238E27FC236}">
                    <a16:creationId xmlns:a16="http://schemas.microsoft.com/office/drawing/2014/main" id="{400FAC39-AEAC-4B54-9694-29D537C203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91" name="Freeform 40">
                <a:extLst>
                  <a:ext uri="{FF2B5EF4-FFF2-40B4-BE49-F238E27FC236}">
                    <a16:creationId xmlns:a16="http://schemas.microsoft.com/office/drawing/2014/main" id="{C61298B0-056E-4D83-B168-1C054A17A0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92" name="Rectangle 41">
                <a:extLst>
                  <a:ext uri="{FF2B5EF4-FFF2-40B4-BE49-F238E27FC236}">
                    <a16:creationId xmlns:a16="http://schemas.microsoft.com/office/drawing/2014/main" id="{9F9E69A2-F9B0-40C2-BDC8-143835426BE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grpSp>
      </p:grpSp>
      <p:sp useBgFill="1">
        <p:nvSpPr>
          <p:cNvPr id="53" name="Rectangle 52">
            <a:extLst>
              <a:ext uri="{FF2B5EF4-FFF2-40B4-BE49-F238E27FC236}">
                <a16:creationId xmlns:a16="http://schemas.microsoft.com/office/drawing/2014/main" id="{C6270675-9512-4978-8583-36659256E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070B68-2FDD-4319-19FD-8148CE1040D0}"/>
              </a:ext>
            </a:extLst>
          </p:cNvPr>
          <p:cNvSpPr>
            <a:spLocks noGrp="1"/>
          </p:cNvSpPr>
          <p:nvPr>
            <p:ph type="title"/>
          </p:nvPr>
        </p:nvSpPr>
        <p:spPr>
          <a:xfrm>
            <a:off x="379413" y="252413"/>
            <a:ext cx="11683999" cy="699086"/>
          </a:xfrm>
        </p:spPr>
        <p:txBody>
          <a:bodyPr vert="horz" lIns="91440" tIns="45720" rIns="91440" bIns="45720" rtlCol="0" anchor="ctr">
            <a:noAutofit/>
          </a:bodyPr>
          <a:lstStyle/>
          <a:p>
            <a:pPr lvl="0" algn="ctr"/>
            <a:br>
              <a:rPr lang="en-US" sz="2400" b="1" dirty="0">
                <a:solidFill>
                  <a:srgbClr val="002060"/>
                </a:solidFill>
                <a:latin typeface="Tw Cen MT" panose="020B0602020104020603"/>
              </a:rPr>
            </a:br>
            <a:r>
              <a:rPr lang="en-US" sz="2400" b="1" dirty="0">
                <a:solidFill>
                  <a:srgbClr val="002060"/>
                </a:solidFill>
                <a:latin typeface="Tw Cen MT" panose="020B0602020104020603"/>
              </a:rPr>
              <a:t>3)</a:t>
            </a:r>
            <a:r>
              <a:rPr lang="en-GB" sz="2400" b="1" dirty="0">
                <a:solidFill>
                  <a:srgbClr val="002060"/>
                </a:solidFill>
                <a:latin typeface="Tw Cen MT" panose="020B0602020104020603"/>
              </a:rPr>
              <a:t> Previous monitoring at cors Caron using CT </a:t>
            </a:r>
            <a:r>
              <a:rPr kumimoji="0" lang="en-GB" sz="2400" b="1" i="0" u="none" strike="noStrike" kern="1200" cap="all" spc="0" normalizeH="0" baseline="0" noProof="0" dirty="0">
                <a:ln>
                  <a:noFill/>
                </a:ln>
                <a:solidFill>
                  <a:srgbClr val="002060"/>
                </a:solidFill>
                <a:effectLst/>
                <a:uLnTx/>
                <a:uFillTx/>
                <a:latin typeface="Tw Cen MT" panose="020B0602020104020603"/>
                <a:ea typeface="+mj-ea"/>
                <a:cs typeface="+mj-cs"/>
                <a:sym typeface="Wingdings" panose="05000000000000000000" pitchFamily="2" charset="2"/>
              </a:rPr>
              <a:t>(</a:t>
            </a:r>
            <a:r>
              <a:rPr kumimoji="0" lang="en-GB" sz="2400" b="1" i="0" u="none" strike="noStrike" kern="1200" cap="all" spc="0" normalizeH="0" baseline="0" noProof="0" dirty="0">
                <a:ln>
                  <a:noFill/>
                </a:ln>
                <a:solidFill>
                  <a:srgbClr val="002060"/>
                </a:solidFill>
                <a:effectLst/>
                <a:uLnTx/>
                <a:uFillTx/>
                <a:latin typeface="Tw Cen MT" panose="020B0602020104020603"/>
                <a:ea typeface="+mj-ea"/>
                <a:cs typeface="+mj-cs"/>
              </a:rPr>
              <a:t>Boyce, 2008) &amp; (Polkey, 2017)</a:t>
            </a:r>
            <a:br>
              <a:rPr lang="en-GB" sz="2400" b="1" dirty="0">
                <a:solidFill>
                  <a:srgbClr val="002060"/>
                </a:solidFill>
              </a:rPr>
            </a:br>
            <a:r>
              <a:rPr lang="en-GB" sz="2400" b="1" dirty="0">
                <a:solidFill>
                  <a:srgbClr val="002060"/>
                </a:solidFill>
              </a:rPr>
              <a:t>:gaps in evidence between restoration works.</a:t>
            </a:r>
            <a:endParaRPr lang="en-US" sz="2400" b="1" dirty="0">
              <a:solidFill>
                <a:srgbClr val="002060"/>
              </a:solidFill>
            </a:endParaRPr>
          </a:p>
        </p:txBody>
      </p:sp>
      <p:graphicFrame>
        <p:nvGraphicFramePr>
          <p:cNvPr id="93" name="Diagram 92">
            <a:extLst>
              <a:ext uri="{FF2B5EF4-FFF2-40B4-BE49-F238E27FC236}">
                <a16:creationId xmlns:a16="http://schemas.microsoft.com/office/drawing/2014/main" id="{61ACABDF-2A4B-ACA9-CAE0-53DD82A845E7}"/>
              </a:ext>
            </a:extLst>
          </p:cNvPr>
          <p:cNvGraphicFramePr/>
          <p:nvPr>
            <p:extLst>
              <p:ext uri="{D42A27DB-BD31-4B8C-83A1-F6EECF244321}">
                <p14:modId xmlns:p14="http://schemas.microsoft.com/office/powerpoint/2010/main" val="206782493"/>
              </p:ext>
            </p:extLst>
          </p:nvPr>
        </p:nvGraphicFramePr>
        <p:xfrm>
          <a:off x="495301" y="1087438"/>
          <a:ext cx="11236324" cy="55086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562559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a:extLst>
            <a:ext uri="{FF2B5EF4-FFF2-40B4-BE49-F238E27FC236}">
              <a16:creationId xmlns:a16="http://schemas.microsoft.com/office/drawing/2014/main" id="{4DF2811E-D4B1-93F6-BFED-5464A7395207}"/>
            </a:ext>
          </a:extLst>
        </p:cNvPr>
        <p:cNvGrpSpPr/>
        <p:nvPr/>
      </p:nvGrpSpPr>
      <p:grpSpPr>
        <a:xfrm>
          <a:off x="0" y="0"/>
          <a:ext cx="0" cy="0"/>
          <a:chOff x="0" y="0"/>
          <a:chExt cx="0" cy="0"/>
        </a:xfrm>
      </p:grpSpPr>
      <p:pic>
        <p:nvPicPr>
          <p:cNvPr id="251" name="Picture 2">
            <a:extLst>
              <a:ext uri="{FF2B5EF4-FFF2-40B4-BE49-F238E27FC236}">
                <a16:creationId xmlns:a16="http://schemas.microsoft.com/office/drawing/2014/main" id="{678E285C-BE9E-45B7-A3EE-B9792DAE99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253" name="Group 252">
            <a:extLst>
              <a:ext uri="{FF2B5EF4-FFF2-40B4-BE49-F238E27FC236}">
                <a16:creationId xmlns:a16="http://schemas.microsoft.com/office/drawing/2014/main" id="{AB86F577-8905-4B21-8AF3-C1BB343377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254" name="Rectangle 5">
              <a:extLst>
                <a:ext uri="{FF2B5EF4-FFF2-40B4-BE49-F238E27FC236}">
                  <a16:creationId xmlns:a16="http://schemas.microsoft.com/office/drawing/2014/main" id="{D2F1CFF3-A579-4D24-B5F9-1C71BA6FE5E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55" name="Freeform 6">
              <a:extLst>
                <a:ext uri="{FF2B5EF4-FFF2-40B4-BE49-F238E27FC236}">
                  <a16:creationId xmlns:a16="http://schemas.microsoft.com/office/drawing/2014/main" id="{57601B50-7EB1-43FA-8360-4297BCD76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6" name="Freeform 7">
              <a:extLst>
                <a:ext uri="{FF2B5EF4-FFF2-40B4-BE49-F238E27FC236}">
                  <a16:creationId xmlns:a16="http://schemas.microsoft.com/office/drawing/2014/main" id="{60BD8B7A-CD01-4638-A2C9-299AC68B9B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7" name="Rectangle 8">
              <a:extLst>
                <a:ext uri="{FF2B5EF4-FFF2-40B4-BE49-F238E27FC236}">
                  <a16:creationId xmlns:a16="http://schemas.microsoft.com/office/drawing/2014/main" id="{095B58F9-6C29-48BE-9DA6-3855080521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58" name="Freeform 9">
              <a:extLst>
                <a:ext uri="{FF2B5EF4-FFF2-40B4-BE49-F238E27FC236}">
                  <a16:creationId xmlns:a16="http://schemas.microsoft.com/office/drawing/2014/main" id="{0C84674F-2E8A-4B70-B801-00722CDD581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9" name="Freeform 10">
              <a:extLst>
                <a:ext uri="{FF2B5EF4-FFF2-40B4-BE49-F238E27FC236}">
                  <a16:creationId xmlns:a16="http://schemas.microsoft.com/office/drawing/2014/main" id="{34F320BB-D6A9-45FE-8556-498B763B1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0" name="Freeform 11">
              <a:extLst>
                <a:ext uri="{FF2B5EF4-FFF2-40B4-BE49-F238E27FC236}">
                  <a16:creationId xmlns:a16="http://schemas.microsoft.com/office/drawing/2014/main" id="{5493D54A-532A-46ED-AF63-A0A54818EF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1" name="Freeform 12">
              <a:extLst>
                <a:ext uri="{FF2B5EF4-FFF2-40B4-BE49-F238E27FC236}">
                  <a16:creationId xmlns:a16="http://schemas.microsoft.com/office/drawing/2014/main" id="{EAF2EDFA-9C0B-44E2-B4BB-312B58BCA8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2" name="Freeform 13">
              <a:extLst>
                <a:ext uri="{FF2B5EF4-FFF2-40B4-BE49-F238E27FC236}">
                  <a16:creationId xmlns:a16="http://schemas.microsoft.com/office/drawing/2014/main" id="{A3641113-CE35-42A4-B605-41BC06BF4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3" name="Freeform 14">
              <a:extLst>
                <a:ext uri="{FF2B5EF4-FFF2-40B4-BE49-F238E27FC236}">
                  <a16:creationId xmlns:a16="http://schemas.microsoft.com/office/drawing/2014/main" id="{DA2E5B2C-BAC4-4440-9B7E-F38783197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4" name="Freeform 15">
              <a:extLst>
                <a:ext uri="{FF2B5EF4-FFF2-40B4-BE49-F238E27FC236}">
                  <a16:creationId xmlns:a16="http://schemas.microsoft.com/office/drawing/2014/main" id="{D8A506DF-2E53-42C9-94BE-B98E32E0578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5" name="Freeform 16">
              <a:extLst>
                <a:ext uri="{FF2B5EF4-FFF2-40B4-BE49-F238E27FC236}">
                  <a16:creationId xmlns:a16="http://schemas.microsoft.com/office/drawing/2014/main" id="{12934FF8-5F70-40BF-BBB6-5EB941FB9B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6" name="Freeform 17">
              <a:extLst>
                <a:ext uri="{FF2B5EF4-FFF2-40B4-BE49-F238E27FC236}">
                  <a16:creationId xmlns:a16="http://schemas.microsoft.com/office/drawing/2014/main" id="{8EB3FB08-D01D-4E24-BE40-C16269DF6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7" name="Freeform 18">
              <a:extLst>
                <a:ext uri="{FF2B5EF4-FFF2-40B4-BE49-F238E27FC236}">
                  <a16:creationId xmlns:a16="http://schemas.microsoft.com/office/drawing/2014/main" id="{D24E50D7-2753-4169-AD51-C106DA1B7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8" name="Freeform 19">
              <a:extLst>
                <a:ext uri="{FF2B5EF4-FFF2-40B4-BE49-F238E27FC236}">
                  <a16:creationId xmlns:a16="http://schemas.microsoft.com/office/drawing/2014/main" id="{DF94B7E0-D9B6-4096-94D0-18D3AC0EF6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9" name="Freeform 20">
              <a:extLst>
                <a:ext uri="{FF2B5EF4-FFF2-40B4-BE49-F238E27FC236}">
                  <a16:creationId xmlns:a16="http://schemas.microsoft.com/office/drawing/2014/main" id="{EBC05ADE-BBA2-4387-B005-3196E2E198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0" name="Freeform 21">
              <a:extLst>
                <a:ext uri="{FF2B5EF4-FFF2-40B4-BE49-F238E27FC236}">
                  <a16:creationId xmlns:a16="http://schemas.microsoft.com/office/drawing/2014/main" id="{BBED1CEE-14D2-442F-AB08-401ABE3EFB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1" name="Freeform 22">
              <a:extLst>
                <a:ext uri="{FF2B5EF4-FFF2-40B4-BE49-F238E27FC236}">
                  <a16:creationId xmlns:a16="http://schemas.microsoft.com/office/drawing/2014/main" id="{4F6574C0-78E8-49EA-84BC-EE9D55707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2" name="Freeform 23">
              <a:extLst>
                <a:ext uri="{FF2B5EF4-FFF2-40B4-BE49-F238E27FC236}">
                  <a16:creationId xmlns:a16="http://schemas.microsoft.com/office/drawing/2014/main" id="{65BCDB0B-615E-4CA1-AFD5-6B121CB7CE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3" name="Freeform 24">
              <a:extLst>
                <a:ext uri="{FF2B5EF4-FFF2-40B4-BE49-F238E27FC236}">
                  <a16:creationId xmlns:a16="http://schemas.microsoft.com/office/drawing/2014/main" id="{40627863-B7FC-44D1-9E53-E728FFF675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4" name="Freeform 25">
              <a:extLst>
                <a:ext uri="{FF2B5EF4-FFF2-40B4-BE49-F238E27FC236}">
                  <a16:creationId xmlns:a16="http://schemas.microsoft.com/office/drawing/2014/main" id="{52FD6F8C-3AF1-487E-91F4-6E55146F1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5" name="Freeform 26">
              <a:extLst>
                <a:ext uri="{FF2B5EF4-FFF2-40B4-BE49-F238E27FC236}">
                  <a16:creationId xmlns:a16="http://schemas.microsoft.com/office/drawing/2014/main" id="{50323CF3-93CB-4E03-95C0-B180BB87A8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6" name="Freeform 27">
              <a:extLst>
                <a:ext uri="{FF2B5EF4-FFF2-40B4-BE49-F238E27FC236}">
                  <a16:creationId xmlns:a16="http://schemas.microsoft.com/office/drawing/2014/main" id="{EB47D82F-CF1B-47E6-9FA2-F3A9C5F94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7" name="Freeform 28">
              <a:extLst>
                <a:ext uri="{FF2B5EF4-FFF2-40B4-BE49-F238E27FC236}">
                  <a16:creationId xmlns:a16="http://schemas.microsoft.com/office/drawing/2014/main" id="{0606708F-F2D4-4678-8ED2-39041BC64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8" name="Freeform 29">
              <a:extLst>
                <a:ext uri="{FF2B5EF4-FFF2-40B4-BE49-F238E27FC236}">
                  <a16:creationId xmlns:a16="http://schemas.microsoft.com/office/drawing/2014/main" id="{D7EB95B4-15E4-433D-B36F-21FF341A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9" name="Freeform 30">
              <a:extLst>
                <a:ext uri="{FF2B5EF4-FFF2-40B4-BE49-F238E27FC236}">
                  <a16:creationId xmlns:a16="http://schemas.microsoft.com/office/drawing/2014/main" id="{500A541B-4C75-497C-A489-097ED29964F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0" name="Freeform 31">
              <a:extLst>
                <a:ext uri="{FF2B5EF4-FFF2-40B4-BE49-F238E27FC236}">
                  <a16:creationId xmlns:a16="http://schemas.microsoft.com/office/drawing/2014/main" id="{5789326F-12A4-48B8-B0ED-A6A2AE0C2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1" name="Freeform 32">
              <a:extLst>
                <a:ext uri="{FF2B5EF4-FFF2-40B4-BE49-F238E27FC236}">
                  <a16:creationId xmlns:a16="http://schemas.microsoft.com/office/drawing/2014/main" id="{25FA672E-2B65-477F-AA75-6261CE652F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2" name="Rectangle 33">
              <a:extLst>
                <a:ext uri="{FF2B5EF4-FFF2-40B4-BE49-F238E27FC236}">
                  <a16:creationId xmlns:a16="http://schemas.microsoft.com/office/drawing/2014/main" id="{BB09AF8D-E68B-499C-B9F5-2F365813D3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83" name="Freeform 34">
              <a:extLst>
                <a:ext uri="{FF2B5EF4-FFF2-40B4-BE49-F238E27FC236}">
                  <a16:creationId xmlns:a16="http://schemas.microsoft.com/office/drawing/2014/main" id="{7991AEAD-B5F3-47BA-9F1B-86C16A84A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4" name="Freeform 35">
              <a:extLst>
                <a:ext uri="{FF2B5EF4-FFF2-40B4-BE49-F238E27FC236}">
                  <a16:creationId xmlns:a16="http://schemas.microsoft.com/office/drawing/2014/main" id="{19A85F58-4C3A-4388-B55C-2329EEAEC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5" name="Freeform 36">
              <a:extLst>
                <a:ext uri="{FF2B5EF4-FFF2-40B4-BE49-F238E27FC236}">
                  <a16:creationId xmlns:a16="http://schemas.microsoft.com/office/drawing/2014/main" id="{05652F38-94D9-41B7-A699-7E8F0C78D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6" name="Freeform 37">
              <a:extLst>
                <a:ext uri="{FF2B5EF4-FFF2-40B4-BE49-F238E27FC236}">
                  <a16:creationId xmlns:a16="http://schemas.microsoft.com/office/drawing/2014/main" id="{3C043852-C250-4518-BB89-C91A349171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7" name="Freeform 38">
              <a:extLst>
                <a:ext uri="{FF2B5EF4-FFF2-40B4-BE49-F238E27FC236}">
                  <a16:creationId xmlns:a16="http://schemas.microsoft.com/office/drawing/2014/main" id="{0CAB9A07-ECF2-416C-8528-F75DACB13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8" name="Freeform 39">
              <a:extLst>
                <a:ext uri="{FF2B5EF4-FFF2-40B4-BE49-F238E27FC236}">
                  <a16:creationId xmlns:a16="http://schemas.microsoft.com/office/drawing/2014/main" id="{904A314C-A829-4AA6-92E2-529BCCF95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9" name="Freeform 40">
              <a:extLst>
                <a:ext uri="{FF2B5EF4-FFF2-40B4-BE49-F238E27FC236}">
                  <a16:creationId xmlns:a16="http://schemas.microsoft.com/office/drawing/2014/main" id="{244EE6BA-4569-43ED-9E2E-1FB66201B7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90" name="Freeform 41">
              <a:extLst>
                <a:ext uri="{FF2B5EF4-FFF2-40B4-BE49-F238E27FC236}">
                  <a16:creationId xmlns:a16="http://schemas.microsoft.com/office/drawing/2014/main" id="{BEB8252E-FB2A-4BB5-BEC6-CA10FF6F7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91" name="Freeform 42">
              <a:extLst>
                <a:ext uri="{FF2B5EF4-FFF2-40B4-BE49-F238E27FC236}">
                  <a16:creationId xmlns:a16="http://schemas.microsoft.com/office/drawing/2014/main" id="{91414711-C3A4-4E96-854A-DDDEB2F2E3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92" name="Freeform 43">
              <a:extLst>
                <a:ext uri="{FF2B5EF4-FFF2-40B4-BE49-F238E27FC236}">
                  <a16:creationId xmlns:a16="http://schemas.microsoft.com/office/drawing/2014/main" id="{86815BA8-3055-4B42-98C3-4202FD92E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93" name="Freeform 44">
              <a:extLst>
                <a:ext uri="{FF2B5EF4-FFF2-40B4-BE49-F238E27FC236}">
                  <a16:creationId xmlns:a16="http://schemas.microsoft.com/office/drawing/2014/main" id="{44457813-E991-44AE-9A83-B7488D1F36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94" name="Rectangle 45">
              <a:extLst>
                <a:ext uri="{FF2B5EF4-FFF2-40B4-BE49-F238E27FC236}">
                  <a16:creationId xmlns:a16="http://schemas.microsoft.com/office/drawing/2014/main" id="{8CE1CF47-A73F-4560-8835-AE1DC51E5C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95" name="Freeform 46">
              <a:extLst>
                <a:ext uri="{FF2B5EF4-FFF2-40B4-BE49-F238E27FC236}">
                  <a16:creationId xmlns:a16="http://schemas.microsoft.com/office/drawing/2014/main" id="{C2A935E4-AACC-4CB9-995E-D28617887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96" name="Freeform 47">
              <a:extLst>
                <a:ext uri="{FF2B5EF4-FFF2-40B4-BE49-F238E27FC236}">
                  <a16:creationId xmlns:a16="http://schemas.microsoft.com/office/drawing/2014/main" id="{93B5B778-8ACB-4004-932D-BD95997BAE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97" name="Freeform 48">
              <a:extLst>
                <a:ext uri="{FF2B5EF4-FFF2-40B4-BE49-F238E27FC236}">
                  <a16:creationId xmlns:a16="http://schemas.microsoft.com/office/drawing/2014/main" id="{1434AF34-0919-40AD-84B1-446D4FF2D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98" name="Freeform 49">
              <a:extLst>
                <a:ext uri="{FF2B5EF4-FFF2-40B4-BE49-F238E27FC236}">
                  <a16:creationId xmlns:a16="http://schemas.microsoft.com/office/drawing/2014/main" id="{29546CF3-6DDD-4073-AB7F-C6E722257A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99" name="Freeform 50">
              <a:extLst>
                <a:ext uri="{FF2B5EF4-FFF2-40B4-BE49-F238E27FC236}">
                  <a16:creationId xmlns:a16="http://schemas.microsoft.com/office/drawing/2014/main" id="{289D46AB-128A-477F-B6C9-F40F115D6C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00" name="Freeform 51">
              <a:extLst>
                <a:ext uri="{FF2B5EF4-FFF2-40B4-BE49-F238E27FC236}">
                  <a16:creationId xmlns:a16="http://schemas.microsoft.com/office/drawing/2014/main" id="{A7DA7E67-3368-44AD-AACD-EB64AE348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01" name="Freeform 52">
              <a:extLst>
                <a:ext uri="{FF2B5EF4-FFF2-40B4-BE49-F238E27FC236}">
                  <a16:creationId xmlns:a16="http://schemas.microsoft.com/office/drawing/2014/main" id="{78BB1152-AB85-4AD8-BBA1-07CEA1F50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02" name="Freeform 53">
              <a:extLst>
                <a:ext uri="{FF2B5EF4-FFF2-40B4-BE49-F238E27FC236}">
                  <a16:creationId xmlns:a16="http://schemas.microsoft.com/office/drawing/2014/main" id="{A982E7F2-DD68-4093-B9C5-3E42B475AB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03" name="Freeform 54">
              <a:extLst>
                <a:ext uri="{FF2B5EF4-FFF2-40B4-BE49-F238E27FC236}">
                  <a16:creationId xmlns:a16="http://schemas.microsoft.com/office/drawing/2014/main" id="{A682E224-4CD6-420B-897A-B23D50B82E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04" name="Freeform 55">
              <a:extLst>
                <a:ext uri="{FF2B5EF4-FFF2-40B4-BE49-F238E27FC236}">
                  <a16:creationId xmlns:a16="http://schemas.microsoft.com/office/drawing/2014/main" id="{31B90F10-06CD-480E-8D35-6E0FFFB894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05" name="Freeform 56">
              <a:extLst>
                <a:ext uri="{FF2B5EF4-FFF2-40B4-BE49-F238E27FC236}">
                  <a16:creationId xmlns:a16="http://schemas.microsoft.com/office/drawing/2014/main" id="{7BC977DB-69B0-4D8D-B77C-E1127EC417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06" name="Freeform 57">
              <a:extLst>
                <a:ext uri="{FF2B5EF4-FFF2-40B4-BE49-F238E27FC236}">
                  <a16:creationId xmlns:a16="http://schemas.microsoft.com/office/drawing/2014/main" id="{24127454-3FCB-41D6-ACFB-81D7E05A7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07" name="Freeform 58">
              <a:extLst>
                <a:ext uri="{FF2B5EF4-FFF2-40B4-BE49-F238E27FC236}">
                  <a16:creationId xmlns:a16="http://schemas.microsoft.com/office/drawing/2014/main" id="{7AA80D42-B8A8-475B-ADBF-99719CE9FE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sp>
        <p:nvSpPr>
          <p:cNvPr id="2" name="Title 1">
            <a:extLst>
              <a:ext uri="{FF2B5EF4-FFF2-40B4-BE49-F238E27FC236}">
                <a16:creationId xmlns:a16="http://schemas.microsoft.com/office/drawing/2014/main" id="{7588E60F-AD87-9A2F-20B6-E77F622BC004}"/>
              </a:ext>
            </a:extLst>
          </p:cNvPr>
          <p:cNvSpPr>
            <a:spLocks noGrp="1"/>
          </p:cNvSpPr>
          <p:nvPr>
            <p:ph type="title"/>
          </p:nvPr>
        </p:nvSpPr>
        <p:spPr>
          <a:xfrm>
            <a:off x="5291668" y="1215496"/>
            <a:ext cx="5367866" cy="2387600"/>
          </a:xfrm>
        </p:spPr>
        <p:txBody>
          <a:bodyPr vert="horz" lIns="91440" tIns="45720" rIns="91440" bIns="45720" rtlCol="0" anchor="b">
            <a:normAutofit/>
          </a:bodyPr>
          <a:lstStyle/>
          <a:p>
            <a:r>
              <a:rPr lang="en-US" sz="4400" b="1" dirty="0"/>
              <a:t>Aims &amp; objectives</a:t>
            </a:r>
          </a:p>
        </p:txBody>
      </p:sp>
      <p:pic>
        <p:nvPicPr>
          <p:cNvPr id="4" name="Graphic 3" descr="Clipboard with solid fill">
            <a:extLst>
              <a:ext uri="{FF2B5EF4-FFF2-40B4-BE49-F238E27FC236}">
                <a16:creationId xmlns:a16="http://schemas.microsoft.com/office/drawing/2014/main" id="{1C1BB69E-F834-D3E7-D0AF-4126937D21B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319503" y="1539186"/>
            <a:ext cx="3525628" cy="3525628"/>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2962027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4">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477" name="Picture 2">
            <a:extLst>
              <a:ext uri="{FF2B5EF4-FFF2-40B4-BE49-F238E27FC236}">
                <a16:creationId xmlns:a16="http://schemas.microsoft.com/office/drawing/2014/main" id="{5ACD94DE-DE21-4A9D-8875-A1539BE216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1478" name="Group 1477">
            <a:extLst>
              <a:ext uri="{FF2B5EF4-FFF2-40B4-BE49-F238E27FC236}">
                <a16:creationId xmlns:a16="http://schemas.microsoft.com/office/drawing/2014/main" id="{A8F3053C-AA2D-43E7-9127-59111DE0E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426" name="Group 1425">
              <a:extLst>
                <a:ext uri="{FF2B5EF4-FFF2-40B4-BE49-F238E27FC236}">
                  <a16:creationId xmlns:a16="http://schemas.microsoft.com/office/drawing/2014/main" id="{159025B1-E34F-4772-B2CC-DA9B705D40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479" name="Rectangle 5">
                <a:extLst>
                  <a:ext uri="{FF2B5EF4-FFF2-40B4-BE49-F238E27FC236}">
                    <a16:creationId xmlns:a16="http://schemas.microsoft.com/office/drawing/2014/main" id="{85E8FDD9-55D5-48E9-BD0F-41FA02C5AD1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480" name="Freeform 6">
                <a:extLst>
                  <a:ext uri="{FF2B5EF4-FFF2-40B4-BE49-F238E27FC236}">
                    <a16:creationId xmlns:a16="http://schemas.microsoft.com/office/drawing/2014/main" id="{2C147D99-21B5-462F-B3D9-2D04FC67D8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81" name="Freeform 7">
                <a:extLst>
                  <a:ext uri="{FF2B5EF4-FFF2-40B4-BE49-F238E27FC236}">
                    <a16:creationId xmlns:a16="http://schemas.microsoft.com/office/drawing/2014/main" id="{3A84E48A-5D81-47C8-9B35-7891B51623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82" name="Freeform 8">
                <a:extLst>
                  <a:ext uri="{FF2B5EF4-FFF2-40B4-BE49-F238E27FC236}">
                    <a16:creationId xmlns:a16="http://schemas.microsoft.com/office/drawing/2014/main" id="{A7C08433-35BE-4A5A-9C1F-B37DEB482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83" name="Freeform 9">
                <a:extLst>
                  <a:ext uri="{FF2B5EF4-FFF2-40B4-BE49-F238E27FC236}">
                    <a16:creationId xmlns:a16="http://schemas.microsoft.com/office/drawing/2014/main" id="{D0B8201B-0CB0-4F9E-ACB0-DD75292348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84" name="Freeform 10">
                <a:extLst>
                  <a:ext uri="{FF2B5EF4-FFF2-40B4-BE49-F238E27FC236}">
                    <a16:creationId xmlns:a16="http://schemas.microsoft.com/office/drawing/2014/main" id="{888D2777-7FAE-47C4-9E1A-3C4D015CF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85" name="Freeform 11">
                <a:extLst>
                  <a:ext uri="{FF2B5EF4-FFF2-40B4-BE49-F238E27FC236}">
                    <a16:creationId xmlns:a16="http://schemas.microsoft.com/office/drawing/2014/main" id="{CE168F44-CB11-4900-AC9E-3EBEC8016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86" name="Freeform 12">
                <a:extLst>
                  <a:ext uri="{FF2B5EF4-FFF2-40B4-BE49-F238E27FC236}">
                    <a16:creationId xmlns:a16="http://schemas.microsoft.com/office/drawing/2014/main" id="{A0F39381-D3B3-4EBE-80AB-F3AA4D1889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87" name="Freeform 13">
                <a:extLst>
                  <a:ext uri="{FF2B5EF4-FFF2-40B4-BE49-F238E27FC236}">
                    <a16:creationId xmlns:a16="http://schemas.microsoft.com/office/drawing/2014/main" id="{F8B41A7C-3B6F-4BEF-B1FA-4869947AE7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88" name="Freeform 14">
                <a:extLst>
                  <a:ext uri="{FF2B5EF4-FFF2-40B4-BE49-F238E27FC236}">
                    <a16:creationId xmlns:a16="http://schemas.microsoft.com/office/drawing/2014/main" id="{9A08FB39-6EFB-4948-88F2-6EB113F10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89" name="Freeform 15">
                <a:extLst>
                  <a:ext uri="{FF2B5EF4-FFF2-40B4-BE49-F238E27FC236}">
                    <a16:creationId xmlns:a16="http://schemas.microsoft.com/office/drawing/2014/main" id="{32489CF5-34F9-4676-8FC8-EA47623A9F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90" name="Line 16">
                <a:extLst>
                  <a:ext uri="{FF2B5EF4-FFF2-40B4-BE49-F238E27FC236}">
                    <a16:creationId xmlns:a16="http://schemas.microsoft.com/office/drawing/2014/main" id="{6E6A81FE-6687-4E45-86EE-506158CFC01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491" name="Freeform 17">
                <a:extLst>
                  <a:ext uri="{FF2B5EF4-FFF2-40B4-BE49-F238E27FC236}">
                    <a16:creationId xmlns:a16="http://schemas.microsoft.com/office/drawing/2014/main" id="{085F56DC-138C-4970-A499-1F8C4FBAD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92" name="Freeform 18">
                <a:extLst>
                  <a:ext uri="{FF2B5EF4-FFF2-40B4-BE49-F238E27FC236}">
                    <a16:creationId xmlns:a16="http://schemas.microsoft.com/office/drawing/2014/main" id="{2241CFC6-2DD5-4908-95FF-C76F3F432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93" name="Freeform 19">
                <a:extLst>
                  <a:ext uri="{FF2B5EF4-FFF2-40B4-BE49-F238E27FC236}">
                    <a16:creationId xmlns:a16="http://schemas.microsoft.com/office/drawing/2014/main" id="{EAE9ABAC-3BE1-44E6-A764-8B7884E83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94" name="Freeform 20">
                <a:extLst>
                  <a:ext uri="{FF2B5EF4-FFF2-40B4-BE49-F238E27FC236}">
                    <a16:creationId xmlns:a16="http://schemas.microsoft.com/office/drawing/2014/main" id="{39874D11-3018-499B-BD78-11BB954BDF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95" name="Rectangle 21">
                <a:extLst>
                  <a:ext uri="{FF2B5EF4-FFF2-40B4-BE49-F238E27FC236}">
                    <a16:creationId xmlns:a16="http://schemas.microsoft.com/office/drawing/2014/main" id="{9D4461D3-04C7-495D-BA09-8D5311E9DA7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496" name="Freeform 22">
                <a:extLst>
                  <a:ext uri="{FF2B5EF4-FFF2-40B4-BE49-F238E27FC236}">
                    <a16:creationId xmlns:a16="http://schemas.microsoft.com/office/drawing/2014/main" id="{BF405972-B14C-45E8-9F0C-E2F11F1CF0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97" name="Freeform 23">
                <a:extLst>
                  <a:ext uri="{FF2B5EF4-FFF2-40B4-BE49-F238E27FC236}">
                    <a16:creationId xmlns:a16="http://schemas.microsoft.com/office/drawing/2014/main" id="{D7939026-A689-46F4-97AC-5F68665D7D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98" name="Freeform 24">
                <a:extLst>
                  <a:ext uri="{FF2B5EF4-FFF2-40B4-BE49-F238E27FC236}">
                    <a16:creationId xmlns:a16="http://schemas.microsoft.com/office/drawing/2014/main" id="{8AD9F31C-5CF7-45EE-907A-3074488127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99" name="Freeform 25">
                <a:extLst>
                  <a:ext uri="{FF2B5EF4-FFF2-40B4-BE49-F238E27FC236}">
                    <a16:creationId xmlns:a16="http://schemas.microsoft.com/office/drawing/2014/main" id="{93412351-62FA-4EF3-8FE2-4CDD8397B9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00" name="Freeform 26">
                <a:extLst>
                  <a:ext uri="{FF2B5EF4-FFF2-40B4-BE49-F238E27FC236}">
                    <a16:creationId xmlns:a16="http://schemas.microsoft.com/office/drawing/2014/main" id="{84A81491-A1EB-46E3-9E73-11B93428C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01" name="Freeform 27">
                <a:extLst>
                  <a:ext uri="{FF2B5EF4-FFF2-40B4-BE49-F238E27FC236}">
                    <a16:creationId xmlns:a16="http://schemas.microsoft.com/office/drawing/2014/main" id="{E7727744-4F0E-4AA2-97BC-0C44AB354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02" name="Freeform 28">
                <a:extLst>
                  <a:ext uri="{FF2B5EF4-FFF2-40B4-BE49-F238E27FC236}">
                    <a16:creationId xmlns:a16="http://schemas.microsoft.com/office/drawing/2014/main" id="{4575AD90-731F-4996-AA04-86E5EC8CBE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03" name="Freeform 29">
                <a:extLst>
                  <a:ext uri="{FF2B5EF4-FFF2-40B4-BE49-F238E27FC236}">
                    <a16:creationId xmlns:a16="http://schemas.microsoft.com/office/drawing/2014/main" id="{231A78D3-96D9-4A22-BC29-8274B016C0C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04" name="Freeform 30">
                <a:extLst>
                  <a:ext uri="{FF2B5EF4-FFF2-40B4-BE49-F238E27FC236}">
                    <a16:creationId xmlns:a16="http://schemas.microsoft.com/office/drawing/2014/main" id="{DFF31CA2-144E-493E-A135-83B83452AB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05" name="Freeform 31">
                <a:extLst>
                  <a:ext uri="{FF2B5EF4-FFF2-40B4-BE49-F238E27FC236}">
                    <a16:creationId xmlns:a16="http://schemas.microsoft.com/office/drawing/2014/main" id="{C1ED7F8F-8F7D-4634-8EF1-3DC871518A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grpSp>
          <p:nvGrpSpPr>
            <p:cNvPr id="1427" name="Group 1426">
              <a:extLst>
                <a:ext uri="{FF2B5EF4-FFF2-40B4-BE49-F238E27FC236}">
                  <a16:creationId xmlns:a16="http://schemas.microsoft.com/office/drawing/2014/main" id="{C51DBAB3-1986-470D-B778-24F7953C79C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506" name="Freeform 32">
                <a:extLst>
                  <a:ext uri="{FF2B5EF4-FFF2-40B4-BE49-F238E27FC236}">
                    <a16:creationId xmlns:a16="http://schemas.microsoft.com/office/drawing/2014/main" id="{921E27E2-FB87-421E-898F-0AD31CBC4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07" name="Freeform 33">
                <a:extLst>
                  <a:ext uri="{FF2B5EF4-FFF2-40B4-BE49-F238E27FC236}">
                    <a16:creationId xmlns:a16="http://schemas.microsoft.com/office/drawing/2014/main" id="{C9479707-E515-4B3C-9493-72190DDB2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08" name="Freeform 34">
                <a:extLst>
                  <a:ext uri="{FF2B5EF4-FFF2-40B4-BE49-F238E27FC236}">
                    <a16:creationId xmlns:a16="http://schemas.microsoft.com/office/drawing/2014/main" id="{9FF90DFA-7702-4558-8B3D-756D81D85A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09" name="Freeform 35">
                <a:extLst>
                  <a:ext uri="{FF2B5EF4-FFF2-40B4-BE49-F238E27FC236}">
                    <a16:creationId xmlns:a16="http://schemas.microsoft.com/office/drawing/2014/main" id="{558A4777-3BE1-4000-9CB4-73048552F5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10" name="Freeform 36">
                <a:extLst>
                  <a:ext uri="{FF2B5EF4-FFF2-40B4-BE49-F238E27FC236}">
                    <a16:creationId xmlns:a16="http://schemas.microsoft.com/office/drawing/2014/main" id="{2A041A71-3C90-472C-AC37-21EFE0786D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11" name="Freeform 37">
                <a:extLst>
                  <a:ext uri="{FF2B5EF4-FFF2-40B4-BE49-F238E27FC236}">
                    <a16:creationId xmlns:a16="http://schemas.microsoft.com/office/drawing/2014/main" id="{8FC1DCF1-A0C3-4803-9B5B-29A6C245A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12" name="Freeform 38">
                <a:extLst>
                  <a:ext uri="{FF2B5EF4-FFF2-40B4-BE49-F238E27FC236}">
                    <a16:creationId xmlns:a16="http://schemas.microsoft.com/office/drawing/2014/main" id="{71612D3E-4DBC-49B9-86B5-FCD82B1B1E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13" name="Freeform 39">
                <a:extLst>
                  <a:ext uri="{FF2B5EF4-FFF2-40B4-BE49-F238E27FC236}">
                    <a16:creationId xmlns:a16="http://schemas.microsoft.com/office/drawing/2014/main" id="{CB1CF104-08B0-46F6-ABBF-649AC5A702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14" name="Freeform 40">
                <a:extLst>
                  <a:ext uri="{FF2B5EF4-FFF2-40B4-BE49-F238E27FC236}">
                    <a16:creationId xmlns:a16="http://schemas.microsoft.com/office/drawing/2014/main" id="{FCE7D9F8-F405-4677-A45F-EDBB7F1685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15" name="Rectangle 41">
                <a:extLst>
                  <a:ext uri="{FF2B5EF4-FFF2-40B4-BE49-F238E27FC236}">
                    <a16:creationId xmlns:a16="http://schemas.microsoft.com/office/drawing/2014/main" id="{7347872F-3F7B-4ADF-BC95-429727E82D1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grpSp>
      </p:grpSp>
      <p:grpSp>
        <p:nvGrpSpPr>
          <p:cNvPr id="1516" name="Group 1515">
            <a:extLst>
              <a:ext uri="{FF2B5EF4-FFF2-40B4-BE49-F238E27FC236}">
                <a16:creationId xmlns:a16="http://schemas.microsoft.com/office/drawing/2014/main" id="{5109D701-E7D8-49F4-9397-8D200BD6E2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517" name="Rectangle 1516">
              <a:extLst>
                <a:ext uri="{FF2B5EF4-FFF2-40B4-BE49-F238E27FC236}">
                  <a16:creationId xmlns:a16="http://schemas.microsoft.com/office/drawing/2014/main" id="{8B6A47E5-08B5-41E3-858A-E3A299BE4A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68" name="Picture 2">
              <a:extLst>
                <a:ext uri="{FF2B5EF4-FFF2-40B4-BE49-F238E27FC236}">
                  <a16:creationId xmlns:a16="http://schemas.microsoft.com/office/drawing/2014/main" id="{06EE1EED-16E6-44D5-9BBB-6772FBFF8581}"/>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5">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pic>
        <p:nvPicPr>
          <p:cNvPr id="105" name="Picture 104" descr="A map of land with red lines&#10;&#10;AI-generated content may be incorrect.">
            <a:extLst>
              <a:ext uri="{FF2B5EF4-FFF2-40B4-BE49-F238E27FC236}">
                <a16:creationId xmlns:a16="http://schemas.microsoft.com/office/drawing/2014/main" id="{944EEA4F-501E-C5FB-2A72-25AB997044BB}"/>
              </a:ext>
            </a:extLst>
          </p:cNvPr>
          <p:cNvPicPr>
            <a:picLocks noChangeAspect="1"/>
          </p:cNvPicPr>
          <p:nvPr/>
        </p:nvPicPr>
        <p:blipFill>
          <a:blip r:embed="rId6">
            <a:duotone>
              <a:prstClr val="black"/>
              <a:schemeClr val="accent5">
                <a:tint val="45000"/>
                <a:satMod val="400000"/>
              </a:schemeClr>
            </a:duotone>
            <a:alphaModFix/>
          </a:blip>
          <a:srcRect l="12297"/>
          <a:stretch>
            <a:fillRect/>
          </a:stretch>
        </p:blipFill>
        <p:spPr>
          <a:xfrm>
            <a:off x="3612" y="10"/>
            <a:ext cx="6090800" cy="6857990"/>
          </a:xfrm>
          <a:prstGeom prst="rect">
            <a:avLst/>
          </a:prstGeom>
        </p:spPr>
      </p:pic>
      <p:pic>
        <p:nvPicPr>
          <p:cNvPr id="230" name="Picture 229" descr="A map of a sample station&#10;&#10;AI-generated content may be incorrect.">
            <a:extLst>
              <a:ext uri="{FF2B5EF4-FFF2-40B4-BE49-F238E27FC236}">
                <a16:creationId xmlns:a16="http://schemas.microsoft.com/office/drawing/2014/main" id="{2B360E0E-AAE6-A1D4-5ACD-36C94951C1FE}"/>
              </a:ext>
            </a:extLst>
          </p:cNvPr>
          <p:cNvPicPr>
            <a:picLocks noChangeAspect="1"/>
          </p:cNvPicPr>
          <p:nvPr/>
        </p:nvPicPr>
        <p:blipFill>
          <a:blip r:embed="rId7">
            <a:duotone>
              <a:prstClr val="black"/>
              <a:schemeClr val="accent5">
                <a:tint val="45000"/>
                <a:satMod val="400000"/>
              </a:schemeClr>
            </a:duotone>
            <a:alphaModFix/>
          </a:blip>
          <a:srcRect l="13806" r="18616" b="-3"/>
          <a:stretch>
            <a:fillRect/>
          </a:stretch>
        </p:blipFill>
        <p:spPr>
          <a:xfrm>
            <a:off x="6101200" y="10"/>
            <a:ext cx="6090800" cy="6857990"/>
          </a:xfrm>
          <a:prstGeom prst="rect">
            <a:avLst/>
          </a:prstGeom>
        </p:spPr>
      </p:pic>
      <p:grpSp>
        <p:nvGrpSpPr>
          <p:cNvPr id="1518" name="Group 1517">
            <a:extLst>
              <a:ext uri="{FF2B5EF4-FFF2-40B4-BE49-F238E27FC236}">
                <a16:creationId xmlns:a16="http://schemas.microsoft.com/office/drawing/2014/main" id="{701FAF13-AD2A-4F4F-9DAD-78CCED2561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2533" y="0"/>
            <a:ext cx="11455400" cy="6848476"/>
            <a:chOff x="372533" y="0"/>
            <a:chExt cx="11455400" cy="6848476"/>
          </a:xfrm>
        </p:grpSpPr>
        <p:sp>
          <p:nvSpPr>
            <p:cNvPr id="1519" name="Round Diagonal Corner Rectangle 7">
              <a:extLst>
                <a:ext uri="{FF2B5EF4-FFF2-40B4-BE49-F238E27FC236}">
                  <a16:creationId xmlns:a16="http://schemas.microsoft.com/office/drawing/2014/main" id="{D50D9ADE-5104-4141-B095-F0F9AA96C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56359" y="1040838"/>
              <a:ext cx="9279282" cy="4776324"/>
            </a:xfrm>
            <a:prstGeom prst="round2DiagRect">
              <a:avLst>
                <a:gd name="adj1" fmla="val 4147"/>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64" name="Group 63">
              <a:extLst>
                <a:ext uri="{FF2B5EF4-FFF2-40B4-BE49-F238E27FC236}">
                  <a16:creationId xmlns:a16="http://schemas.microsoft.com/office/drawing/2014/main" id="{6FBCF948-2F42-41D4-858B-1DA580A7827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085512" y="0"/>
              <a:ext cx="650875" cy="1730375"/>
              <a:chOff x="11347978" y="0"/>
              <a:chExt cx="650875" cy="1730375"/>
            </a:xfrm>
          </p:grpSpPr>
          <p:sp>
            <p:nvSpPr>
              <p:cNvPr id="1520" name="Freeform 32">
                <a:extLst>
                  <a:ext uri="{FF2B5EF4-FFF2-40B4-BE49-F238E27FC236}">
                    <a16:creationId xmlns:a16="http://schemas.microsoft.com/office/drawing/2014/main" id="{2EBF364C-9340-4039-B9A3-430FB5CAC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67041"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txBody>
              <a:bodyPr/>
              <a:lstStyle/>
              <a:p>
                <a:endParaRPr lang="en-GB"/>
              </a:p>
            </p:txBody>
          </p:sp>
          <p:sp>
            <p:nvSpPr>
              <p:cNvPr id="1521" name="Freeform 33">
                <a:extLst>
                  <a:ext uri="{FF2B5EF4-FFF2-40B4-BE49-F238E27FC236}">
                    <a16:creationId xmlns:a16="http://schemas.microsoft.com/office/drawing/2014/main" id="{AE7C57CF-4875-449B-A155-9338A4837F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47978"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txBody>
              <a:bodyPr/>
              <a:lstStyle/>
              <a:p>
                <a:endParaRPr lang="en-GB"/>
              </a:p>
            </p:txBody>
          </p:sp>
          <p:sp>
            <p:nvSpPr>
              <p:cNvPr id="1522" name="Freeform 34">
                <a:extLst>
                  <a:ext uri="{FF2B5EF4-FFF2-40B4-BE49-F238E27FC236}">
                    <a16:creationId xmlns:a16="http://schemas.microsoft.com/office/drawing/2014/main" id="{66B6E9EE-2B42-4C44-BC92-63B2CC6073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4678"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1523" name="Freeform 37">
                <a:extLst>
                  <a:ext uri="{FF2B5EF4-FFF2-40B4-BE49-F238E27FC236}">
                    <a16:creationId xmlns:a16="http://schemas.microsoft.com/office/drawing/2014/main" id="{24A45E01-1908-4D86-98DF-A975C56F41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694053"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txBody>
              <a:bodyPr/>
              <a:lstStyle/>
              <a:p>
                <a:endParaRPr lang="en-GB"/>
              </a:p>
            </p:txBody>
          </p:sp>
        </p:grpSp>
        <p:grpSp>
          <p:nvGrpSpPr>
            <p:cNvPr id="65" name="Group 64">
              <a:extLst>
                <a:ext uri="{FF2B5EF4-FFF2-40B4-BE49-F238E27FC236}">
                  <a16:creationId xmlns:a16="http://schemas.microsoft.com/office/drawing/2014/main" id="{0EE097EF-3413-4F5E-BE1E-31A8EF4B70B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flipH="1">
              <a:off x="11229445" y="4867275"/>
              <a:ext cx="598488" cy="1981201"/>
              <a:chOff x="11424178" y="4867275"/>
              <a:chExt cx="598488" cy="1981201"/>
            </a:xfrm>
          </p:grpSpPr>
          <p:sp>
            <p:nvSpPr>
              <p:cNvPr id="1524" name="Freeform 35">
                <a:extLst>
                  <a:ext uri="{FF2B5EF4-FFF2-40B4-BE49-F238E27FC236}">
                    <a16:creationId xmlns:a16="http://schemas.microsoft.com/office/drawing/2014/main" id="{654227F0-7931-44E3-95A9-8E54017DC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14666"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txBody>
              <a:bodyPr/>
              <a:lstStyle/>
              <a:p>
                <a:endParaRPr lang="en-GB"/>
              </a:p>
            </p:txBody>
          </p:sp>
          <p:sp>
            <p:nvSpPr>
              <p:cNvPr id="1525" name="Freeform 36">
                <a:extLst>
                  <a:ext uri="{FF2B5EF4-FFF2-40B4-BE49-F238E27FC236}">
                    <a16:creationId xmlns:a16="http://schemas.microsoft.com/office/drawing/2014/main" id="{BEB12E2C-E5C0-4F76-8447-D7F272496C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55966"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txBody>
              <a:bodyPr/>
              <a:lstStyle/>
              <a:p>
                <a:endParaRPr lang="en-GB"/>
              </a:p>
            </p:txBody>
          </p:sp>
          <p:sp>
            <p:nvSpPr>
              <p:cNvPr id="1526" name="Freeform 38">
                <a:extLst>
                  <a:ext uri="{FF2B5EF4-FFF2-40B4-BE49-F238E27FC236}">
                    <a16:creationId xmlns:a16="http://schemas.microsoft.com/office/drawing/2014/main" id="{9D247ADB-A8CB-4C83-9CA9-0D24AD1743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9441"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1527" name="Freeform 39">
                <a:extLst>
                  <a:ext uri="{FF2B5EF4-FFF2-40B4-BE49-F238E27FC236}">
                    <a16:creationId xmlns:a16="http://schemas.microsoft.com/office/drawing/2014/main" id="{1A6DC625-2BFA-49A5-B5ED-5B21F5CD41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24178"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txBody>
              <a:bodyPr/>
              <a:lstStyle/>
              <a:p>
                <a:endParaRPr lang="en-GB"/>
              </a:p>
            </p:txBody>
          </p:sp>
          <p:sp>
            <p:nvSpPr>
              <p:cNvPr id="1528" name="Freeform 40">
                <a:extLst>
                  <a:ext uri="{FF2B5EF4-FFF2-40B4-BE49-F238E27FC236}">
                    <a16:creationId xmlns:a16="http://schemas.microsoft.com/office/drawing/2014/main" id="{56AD2D2B-4257-43B1-B865-68CAA46C5E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32166"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1529" name="Rectangle 41">
                <a:extLst>
                  <a:ext uri="{FF2B5EF4-FFF2-40B4-BE49-F238E27FC236}">
                    <a16:creationId xmlns:a16="http://schemas.microsoft.com/office/drawing/2014/main" id="{F9B33A76-F8B6-40A4-880A-395DB6C3ADF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22653" y="6596063"/>
                <a:ext cx="23813" cy="252413"/>
              </a:xfrm>
              <a:prstGeom prst="rect">
                <a:avLst/>
              </a:prstGeom>
              <a:solidFill>
                <a:schemeClr val="tx2">
                  <a:alpha val="80000"/>
                </a:schemeClr>
              </a:solidFill>
              <a:ln>
                <a:noFill/>
              </a:ln>
            </p:spPr>
            <p:txBody>
              <a:bodyPr/>
              <a:lstStyle/>
              <a:p>
                <a:endParaRPr lang="en-GB"/>
              </a:p>
            </p:txBody>
          </p:sp>
        </p:grpSp>
        <p:grpSp>
          <p:nvGrpSpPr>
            <p:cNvPr id="66" name="Group 65">
              <a:extLst>
                <a:ext uri="{FF2B5EF4-FFF2-40B4-BE49-F238E27FC236}">
                  <a16:creationId xmlns:a16="http://schemas.microsoft.com/office/drawing/2014/main" id="{3AF20EEC-8642-42E0-913F-D67239A9705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flipH="1">
              <a:off x="440267" y="5118101"/>
              <a:ext cx="650875" cy="1730375"/>
              <a:chOff x="118533" y="5118101"/>
              <a:chExt cx="650875" cy="1730375"/>
            </a:xfrm>
          </p:grpSpPr>
          <p:sp>
            <p:nvSpPr>
              <p:cNvPr id="1530" name="Freeform 32">
                <a:extLst>
                  <a:ext uri="{FF2B5EF4-FFF2-40B4-BE49-F238E27FC236}">
                    <a16:creationId xmlns:a16="http://schemas.microsoft.com/office/drawing/2014/main" id="{5A07F8E0-074C-40C8-BBE7-68F3AD60BE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37596" y="6335713"/>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txBody>
              <a:bodyPr/>
              <a:lstStyle/>
              <a:p>
                <a:endParaRPr lang="en-GB"/>
              </a:p>
            </p:txBody>
          </p:sp>
          <p:sp>
            <p:nvSpPr>
              <p:cNvPr id="1531" name="Freeform 33">
                <a:extLst>
                  <a:ext uri="{FF2B5EF4-FFF2-40B4-BE49-F238E27FC236}">
                    <a16:creationId xmlns:a16="http://schemas.microsoft.com/office/drawing/2014/main" id="{D9297AD3-97FA-4587-9E0C-047010431FA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118533" y="622141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txBody>
              <a:bodyPr/>
              <a:lstStyle/>
              <a:p>
                <a:endParaRPr lang="en-GB"/>
              </a:p>
            </p:txBody>
          </p:sp>
          <p:sp>
            <p:nvSpPr>
              <p:cNvPr id="1532" name="Freeform 34">
                <a:extLst>
                  <a:ext uri="{FF2B5EF4-FFF2-40B4-BE49-F238E27FC236}">
                    <a16:creationId xmlns:a16="http://schemas.microsoft.com/office/drawing/2014/main" id="{A83A7C81-F5F2-4CA3-BDD1-43FF08F955C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5233" y="5118101"/>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1533" name="Freeform 37">
                <a:extLst>
                  <a:ext uri="{FF2B5EF4-FFF2-40B4-BE49-F238E27FC236}">
                    <a16:creationId xmlns:a16="http://schemas.microsoft.com/office/drawing/2014/main" id="{1369DFCF-3A1C-41B3-87E6-0688C7C307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464608" y="5299075"/>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txBody>
              <a:bodyPr/>
              <a:lstStyle/>
              <a:p>
                <a:endParaRPr lang="en-GB"/>
              </a:p>
            </p:txBody>
          </p:sp>
        </p:grpSp>
        <p:grpSp>
          <p:nvGrpSpPr>
            <p:cNvPr id="67" name="Group 66">
              <a:extLst>
                <a:ext uri="{FF2B5EF4-FFF2-40B4-BE49-F238E27FC236}">
                  <a16:creationId xmlns:a16="http://schemas.microsoft.com/office/drawing/2014/main" id="{D0BD2251-7A7B-42DE-A183-EC17CB09F5E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72533" y="0"/>
              <a:ext cx="598488" cy="1981201"/>
              <a:chOff x="194733" y="0"/>
              <a:chExt cx="598488" cy="1981201"/>
            </a:xfrm>
          </p:grpSpPr>
          <p:sp>
            <p:nvSpPr>
              <p:cNvPr id="1534" name="Freeform 35">
                <a:extLst>
                  <a:ext uri="{FF2B5EF4-FFF2-40B4-BE49-F238E27FC236}">
                    <a16:creationId xmlns:a16="http://schemas.microsoft.com/office/drawing/2014/main" id="{B824B9BF-870B-4DAA-A12D-4477DCAD9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85221" y="0"/>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txBody>
              <a:bodyPr/>
              <a:lstStyle/>
              <a:p>
                <a:endParaRPr lang="en-GB"/>
              </a:p>
            </p:txBody>
          </p:sp>
          <p:sp>
            <p:nvSpPr>
              <p:cNvPr id="1535" name="Freeform 36">
                <a:extLst>
                  <a:ext uri="{FF2B5EF4-FFF2-40B4-BE49-F238E27FC236}">
                    <a16:creationId xmlns:a16="http://schemas.microsoft.com/office/drawing/2014/main" id="{7CEA33D7-AA76-4C93-8F55-AEC88EED34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526521" y="1141413"/>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txBody>
              <a:bodyPr/>
              <a:lstStyle/>
              <a:p>
                <a:endParaRPr lang="en-GB"/>
              </a:p>
            </p:txBody>
          </p:sp>
          <p:sp>
            <p:nvSpPr>
              <p:cNvPr id="1536" name="Freeform 38">
                <a:extLst>
                  <a:ext uri="{FF2B5EF4-FFF2-40B4-BE49-F238E27FC236}">
                    <a16:creationId xmlns:a16="http://schemas.microsoft.com/office/drawing/2014/main" id="{BB1ABFCE-0BEA-4945-958C-2348CDC23F1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9996" y="1792288"/>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1537" name="Freeform 39">
                <a:extLst>
                  <a:ext uri="{FF2B5EF4-FFF2-40B4-BE49-F238E27FC236}">
                    <a16:creationId xmlns:a16="http://schemas.microsoft.com/office/drawing/2014/main" id="{911E65D0-90F8-4B43-88AC-3D149F3E9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194733" y="0"/>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txBody>
              <a:bodyPr/>
              <a:lstStyle/>
              <a:p>
                <a:endParaRPr lang="en-GB"/>
              </a:p>
            </p:txBody>
          </p:sp>
          <p:sp>
            <p:nvSpPr>
              <p:cNvPr id="1538" name="Freeform 40">
                <a:extLst>
                  <a:ext uri="{FF2B5EF4-FFF2-40B4-BE49-F238E27FC236}">
                    <a16:creationId xmlns:a16="http://schemas.microsoft.com/office/drawing/2014/main" id="{4889D23F-48D7-4C9E-904F-F3CF13F5AA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602721" y="24288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1539" name="Rectangle 41">
                <a:extLst>
                  <a:ext uri="{FF2B5EF4-FFF2-40B4-BE49-F238E27FC236}">
                    <a16:creationId xmlns:a16="http://schemas.microsoft.com/office/drawing/2014/main" id="{C7B832DB-39A0-493C-8DA3-6B6E75E617E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flipV="1">
                <a:off x="693208" y="0"/>
                <a:ext cx="23813" cy="252413"/>
              </a:xfrm>
              <a:prstGeom prst="rect">
                <a:avLst/>
              </a:prstGeom>
              <a:solidFill>
                <a:schemeClr val="tx2">
                  <a:alpha val="80000"/>
                </a:schemeClr>
              </a:solidFill>
              <a:ln>
                <a:noFill/>
              </a:ln>
            </p:spPr>
            <p:txBody>
              <a:bodyPr/>
              <a:lstStyle/>
              <a:p>
                <a:endParaRPr lang="en-GB"/>
              </a:p>
            </p:txBody>
          </p:sp>
        </p:grpSp>
      </p:grpSp>
      <p:sp>
        <p:nvSpPr>
          <p:cNvPr id="2" name="Title 1">
            <a:extLst>
              <a:ext uri="{FF2B5EF4-FFF2-40B4-BE49-F238E27FC236}">
                <a16:creationId xmlns:a16="http://schemas.microsoft.com/office/drawing/2014/main" id="{C1347268-F98D-2C9D-0818-28E818B55981}"/>
              </a:ext>
            </a:extLst>
          </p:cNvPr>
          <p:cNvSpPr>
            <a:spLocks noGrp="1"/>
          </p:cNvSpPr>
          <p:nvPr>
            <p:ph type="title"/>
          </p:nvPr>
        </p:nvSpPr>
        <p:spPr>
          <a:xfrm>
            <a:off x="1620085" y="1264582"/>
            <a:ext cx="8940518" cy="1092200"/>
          </a:xfrm>
        </p:spPr>
        <p:txBody>
          <a:bodyPr vert="horz" lIns="91440" tIns="45720" rIns="91440" bIns="45720" rtlCol="0" anchor="ctr">
            <a:normAutofit/>
          </a:bodyPr>
          <a:lstStyle/>
          <a:p>
            <a:pPr algn="ctr"/>
            <a:r>
              <a:rPr lang="en-US" b="1" dirty="0"/>
              <a:t>AIM</a:t>
            </a:r>
          </a:p>
        </p:txBody>
      </p:sp>
      <p:cxnSp>
        <p:nvCxnSpPr>
          <p:cNvPr id="1540" name="Straight Connector 1539">
            <a:extLst>
              <a:ext uri="{FF2B5EF4-FFF2-40B4-BE49-F238E27FC236}">
                <a16:creationId xmlns:a16="http://schemas.microsoft.com/office/drawing/2014/main" id="{B2179C6E-B859-4E6D-AC76-B5C4FFCBF8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3354" y="-464"/>
            <a:ext cx="2646" cy="1041302"/>
          </a:xfrm>
          <a:prstGeom prst="line">
            <a:avLst/>
          </a:prstGeom>
          <a:solidFill>
            <a:schemeClr val="tx2">
              <a:alpha val="60000"/>
            </a:schemeClr>
          </a:solidFill>
          <a:ln w="19050">
            <a:solidFill>
              <a:schemeClr val="tx2">
                <a:alpha val="60000"/>
              </a:schemeClr>
            </a:solidFill>
          </a:ln>
          <a:effectLst/>
        </p:spPr>
      </p:cxnSp>
      <p:sp>
        <p:nvSpPr>
          <p:cNvPr id="11" name="TextBox 10">
            <a:extLst>
              <a:ext uri="{FF2B5EF4-FFF2-40B4-BE49-F238E27FC236}">
                <a16:creationId xmlns:a16="http://schemas.microsoft.com/office/drawing/2014/main" id="{805A90FD-D880-CC0E-79DC-7C52B788B252}"/>
              </a:ext>
            </a:extLst>
          </p:cNvPr>
          <p:cNvSpPr txBox="1"/>
          <p:nvPr/>
        </p:nvSpPr>
        <p:spPr>
          <a:xfrm>
            <a:off x="1620085" y="2521374"/>
            <a:ext cx="8940518" cy="2907591"/>
          </a:xfrm>
          <a:prstGeom prst="rect">
            <a:avLst/>
          </a:prstGeom>
        </p:spPr>
        <p:txBody>
          <a:bodyPr vert="horz" lIns="91440" tIns="45720" rIns="91440" bIns="45720" rtlCol="0" anchor="ctr">
            <a:normAutofit/>
          </a:bodyPr>
          <a:lstStyle/>
          <a:p>
            <a:pPr indent="-228600" defTabSz="914400">
              <a:lnSpc>
                <a:spcPct val="120000"/>
              </a:lnSpc>
              <a:spcAft>
                <a:spcPts val="600"/>
              </a:spcAft>
              <a:buSzPct val="125000"/>
              <a:buFont typeface="Arial" panose="020B0604020202020204" pitchFamily="34" charset="0"/>
              <a:buChar char="•"/>
            </a:pPr>
            <a:endParaRPr lang="en-US" sz="2000" dirty="0"/>
          </a:p>
          <a:p>
            <a:pPr indent="-228600" defTabSz="914400">
              <a:lnSpc>
                <a:spcPct val="120000"/>
              </a:lnSpc>
              <a:spcAft>
                <a:spcPts val="600"/>
              </a:spcAft>
              <a:buSzPct val="125000"/>
              <a:buFont typeface="Arial" panose="020B0604020202020204" pitchFamily="34" charset="0"/>
              <a:buChar char="•"/>
            </a:pPr>
            <a:r>
              <a:rPr lang="en-US" sz="2000" dirty="0"/>
              <a:t>"</a:t>
            </a:r>
            <a:r>
              <a:rPr lang="en-US" sz="2000" i="1" dirty="0"/>
              <a:t>Employing established methodologies, </a:t>
            </a:r>
            <a:r>
              <a:rPr lang="en-US" sz="2000" i="1" dirty="0" err="1"/>
              <a:t>utilise</a:t>
            </a:r>
            <a:r>
              <a:rPr lang="en-US" sz="2000" i="1" dirty="0"/>
              <a:t> Coenonympha Tullia as a specialist indicator species to assess favourable condition resulting from ecological peatbog restoration at Cors Caron National Nature Reserve, whilst also gathering new baseline data to facilitate review and potential adjustment of existing methods for future monitoring."</a:t>
            </a:r>
          </a:p>
          <a:p>
            <a:pPr indent="-228600" defTabSz="914400">
              <a:lnSpc>
                <a:spcPct val="120000"/>
              </a:lnSpc>
              <a:spcAft>
                <a:spcPts val="600"/>
              </a:spcAft>
              <a:buSzPct val="125000"/>
              <a:buFont typeface="Arial" panose="020B0604020202020204" pitchFamily="34" charset="0"/>
              <a:buChar char="•"/>
            </a:pPr>
            <a:endParaRPr lang="en-US" sz="2000" dirty="0"/>
          </a:p>
        </p:txBody>
      </p:sp>
      <p:cxnSp>
        <p:nvCxnSpPr>
          <p:cNvPr id="1541" name="Straight Connector 1540">
            <a:extLst>
              <a:ext uri="{FF2B5EF4-FFF2-40B4-BE49-F238E27FC236}">
                <a16:creationId xmlns:a16="http://schemas.microsoft.com/office/drawing/2014/main" id="{4A484A11-A6D9-4924-8069-8BF0490D63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092560" y="5817162"/>
            <a:ext cx="3440" cy="1045285"/>
          </a:xfrm>
          <a:prstGeom prst="line">
            <a:avLst/>
          </a:prstGeom>
          <a:solidFill>
            <a:schemeClr val="tx2">
              <a:alpha val="60000"/>
            </a:schemeClr>
          </a:solidFill>
          <a:ln w="19050">
            <a:solidFill>
              <a:schemeClr val="tx2">
                <a:alpha val="60000"/>
              </a:schemeClr>
            </a:solidFill>
          </a:ln>
          <a:effectLst/>
        </p:spPr>
      </p:cxnSp>
      <p:sp>
        <p:nvSpPr>
          <p:cNvPr id="6" name="TextBox 5">
            <a:extLst>
              <a:ext uri="{FF2B5EF4-FFF2-40B4-BE49-F238E27FC236}">
                <a16:creationId xmlns:a16="http://schemas.microsoft.com/office/drawing/2014/main" id="{9D3EF2B6-B8CD-68C9-8B73-D97FE2DB12CD}"/>
              </a:ext>
            </a:extLst>
          </p:cNvPr>
          <p:cNvSpPr txBox="1"/>
          <p:nvPr/>
        </p:nvSpPr>
        <p:spPr>
          <a:xfrm>
            <a:off x="8204270" y="2249487"/>
            <a:ext cx="3269158" cy="2632076"/>
          </a:xfrm>
          <a:prstGeom prst="rect">
            <a:avLst/>
          </a:prstGeom>
        </p:spPr>
        <p:txBody>
          <a:bodyPr vert="horz" lIns="91440" tIns="45720" rIns="91440" bIns="45720" rtlCol="0">
            <a:normAutofit/>
          </a:bodyPr>
          <a:lstStyle/>
          <a:p>
            <a:pPr marR="0" lvl="0" defTabSz="914400" fontAlgn="auto">
              <a:lnSpc>
                <a:spcPct val="120000"/>
              </a:lnSpc>
              <a:spcBef>
                <a:spcPts val="0"/>
              </a:spcBef>
              <a:spcAft>
                <a:spcPts val="600"/>
              </a:spcAft>
              <a:buClrTx/>
              <a:buSzPct val="125000"/>
              <a:tabLst/>
              <a:defRPr/>
            </a:pPr>
            <a:endParaRPr kumimoji="0" lang="en-US" b="1" i="0" u="none" strike="noStrike" cap="none" spc="0" normalizeH="0" baseline="0" noProof="0" dirty="0">
              <a:ln>
                <a:noFill/>
              </a:ln>
              <a:effectLst/>
              <a:uLnTx/>
              <a:uFillTx/>
            </a:endParaRPr>
          </a:p>
        </p:txBody>
      </p:sp>
      <p:sp>
        <p:nvSpPr>
          <p:cNvPr id="3" name="TextBox 2">
            <a:extLst>
              <a:ext uri="{FF2B5EF4-FFF2-40B4-BE49-F238E27FC236}">
                <a16:creationId xmlns:a16="http://schemas.microsoft.com/office/drawing/2014/main" id="{459C37A1-A476-3E00-E07B-C250E9AEE3E4}"/>
              </a:ext>
            </a:extLst>
          </p:cNvPr>
          <p:cNvSpPr txBox="1"/>
          <p:nvPr/>
        </p:nvSpPr>
        <p:spPr>
          <a:xfrm>
            <a:off x="3219759" y="6117530"/>
            <a:ext cx="5825506" cy="307777"/>
          </a:xfrm>
          <a:prstGeom prst="rect">
            <a:avLst/>
          </a:prstGeom>
          <a:noFill/>
        </p:spPr>
        <p:txBody>
          <a:bodyPr wrap="none" rtlCol="0">
            <a:spAutoFit/>
          </a:bodyPr>
          <a:lstStyle/>
          <a:p>
            <a:r>
              <a:rPr lang="en-GB" sz="1400" b="1" dirty="0"/>
              <a:t>Figs 13 &amp; 14 : Polkey Transects 1-7  &amp; Boyce Sample Stations (Polkey, 2017)</a:t>
            </a:r>
          </a:p>
        </p:txBody>
      </p:sp>
    </p:spTree>
    <p:extLst>
      <p:ext uri="{BB962C8B-B14F-4D97-AF65-F5344CB8AC3E}">
        <p14:creationId xmlns:p14="http://schemas.microsoft.com/office/powerpoint/2010/main" val="3622821156"/>
      </p:ext>
    </p:extLst>
  </p:cSld>
  <p:clrMapOvr>
    <a:masterClrMapping/>
  </p:clrMapOvr>
  <p:extLst>
    <p:ext uri="{6950BFC3-D8DA-4A85-94F7-54DA5524770B}">
      <p188:commentRel xmlns:p188="http://schemas.microsoft.com/office/powerpoint/2018/8/main" r:id="rId3"/>
    </p:ext>
  </p:extLst>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435" name="Picture 2">
            <a:extLst>
              <a:ext uri="{FF2B5EF4-FFF2-40B4-BE49-F238E27FC236}">
                <a16:creationId xmlns:a16="http://schemas.microsoft.com/office/drawing/2014/main" id="{174E31E4-530B-4247-962C-F46F5F66DF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1591" y="0"/>
            <a:ext cx="12192003" cy="6858001"/>
          </a:xfrm>
          <a:prstGeom prst="rect">
            <a:avLst/>
          </a:prstGeom>
          <a:noFill/>
          <a:extLst>
            <a:ext uri="{909E8E84-426E-40dd-AFC4-6F175D3DCCD1}">
              <a14:hiddenFill xmlns="" xmlns:a16="http://schemas.microsoft.com/office/drawing/2014/main" xmlns:a14="http://schemas.microsoft.com/office/drawing/2010/main">
                <a:solidFill>
                  <a:srgbClr val="FFFFFF"/>
                </a:solidFill>
              </a14:hiddenFill>
            </a:ext>
          </a:extLst>
        </p:spPr>
      </p:pic>
      <p:grpSp>
        <p:nvGrpSpPr>
          <p:cNvPr id="437" name="Group 436">
            <a:extLst>
              <a:ext uri="{FF2B5EF4-FFF2-40B4-BE49-F238E27FC236}">
                <a16:creationId xmlns:a16="http://schemas.microsoft.com/office/drawing/2014/main" id="{96FA2727-C33B-44D1-885B-76DC0424E5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053888" cy="6858001"/>
            <a:chOff x="-14288" y="0"/>
            <a:chExt cx="12053888" cy="6858001"/>
          </a:xfrm>
        </p:grpSpPr>
        <p:grpSp>
          <p:nvGrpSpPr>
            <p:cNvPr id="438" name="Group 437">
              <a:extLst>
                <a:ext uri="{FF2B5EF4-FFF2-40B4-BE49-F238E27FC236}">
                  <a16:creationId xmlns:a16="http://schemas.microsoft.com/office/drawing/2014/main" id="{4A64FD4C-29BA-46E7-AE31-AB38BB69429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450" name="Rectangle 5">
                <a:extLst>
                  <a:ext uri="{FF2B5EF4-FFF2-40B4-BE49-F238E27FC236}">
                    <a16:creationId xmlns:a16="http://schemas.microsoft.com/office/drawing/2014/main" id="{A28E5FB6-5905-4F5D-A6CE-E6222C405E5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451" name="Freeform 6">
                <a:extLst>
                  <a:ext uri="{FF2B5EF4-FFF2-40B4-BE49-F238E27FC236}">
                    <a16:creationId xmlns:a16="http://schemas.microsoft.com/office/drawing/2014/main" id="{F838FE17-378C-4BCE-80C0-FDD1CB074E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52" name="Freeform 7">
                <a:extLst>
                  <a:ext uri="{FF2B5EF4-FFF2-40B4-BE49-F238E27FC236}">
                    <a16:creationId xmlns:a16="http://schemas.microsoft.com/office/drawing/2014/main" id="{12A1474E-6A37-4F4D-A638-DD0EC0A5B5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53" name="Freeform 8">
                <a:extLst>
                  <a:ext uri="{FF2B5EF4-FFF2-40B4-BE49-F238E27FC236}">
                    <a16:creationId xmlns:a16="http://schemas.microsoft.com/office/drawing/2014/main" id="{49EA8CC2-4D0F-4C86-9CA9-FC3792FED1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54" name="Freeform 9">
                <a:extLst>
                  <a:ext uri="{FF2B5EF4-FFF2-40B4-BE49-F238E27FC236}">
                    <a16:creationId xmlns:a16="http://schemas.microsoft.com/office/drawing/2014/main" id="{69548BD5-92E6-42BD-9719-16AA005C56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55" name="Freeform 10">
                <a:extLst>
                  <a:ext uri="{FF2B5EF4-FFF2-40B4-BE49-F238E27FC236}">
                    <a16:creationId xmlns:a16="http://schemas.microsoft.com/office/drawing/2014/main" id="{93005965-F240-4349-A563-515973BF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56" name="Freeform 11">
                <a:extLst>
                  <a:ext uri="{FF2B5EF4-FFF2-40B4-BE49-F238E27FC236}">
                    <a16:creationId xmlns:a16="http://schemas.microsoft.com/office/drawing/2014/main" id="{277A546F-05BB-4274-A6A6-9DACC27ABC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57" name="Freeform 12">
                <a:extLst>
                  <a:ext uri="{FF2B5EF4-FFF2-40B4-BE49-F238E27FC236}">
                    <a16:creationId xmlns:a16="http://schemas.microsoft.com/office/drawing/2014/main" id="{7BE7FF91-E18E-41AA-A952-07CB0C02C8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58" name="Freeform 13">
                <a:extLst>
                  <a:ext uri="{FF2B5EF4-FFF2-40B4-BE49-F238E27FC236}">
                    <a16:creationId xmlns:a16="http://schemas.microsoft.com/office/drawing/2014/main" id="{3F6A31AA-E4FB-4DD0-9AB1-BDD994CFA5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59" name="Freeform 14">
                <a:extLst>
                  <a:ext uri="{FF2B5EF4-FFF2-40B4-BE49-F238E27FC236}">
                    <a16:creationId xmlns:a16="http://schemas.microsoft.com/office/drawing/2014/main" id="{F99B8398-08D8-4C1E-8D7F-BAFB4D393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60" name="Freeform 15">
                <a:extLst>
                  <a:ext uri="{FF2B5EF4-FFF2-40B4-BE49-F238E27FC236}">
                    <a16:creationId xmlns:a16="http://schemas.microsoft.com/office/drawing/2014/main" id="{CD3984BB-CCC2-49D9-A80B-9507BE5A916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61" name="Line 16">
                <a:extLst>
                  <a:ext uri="{FF2B5EF4-FFF2-40B4-BE49-F238E27FC236}">
                    <a16:creationId xmlns:a16="http://schemas.microsoft.com/office/drawing/2014/main" id="{78FF7C07-82F5-4A64-9D71-29CBE1B79007}"/>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462" name="Freeform 17">
                <a:extLst>
                  <a:ext uri="{FF2B5EF4-FFF2-40B4-BE49-F238E27FC236}">
                    <a16:creationId xmlns:a16="http://schemas.microsoft.com/office/drawing/2014/main" id="{7F1773CA-6AE7-4723-B072-CEC5F3829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63" name="Freeform 18">
                <a:extLst>
                  <a:ext uri="{FF2B5EF4-FFF2-40B4-BE49-F238E27FC236}">
                    <a16:creationId xmlns:a16="http://schemas.microsoft.com/office/drawing/2014/main" id="{D5EC23E0-B877-4A62-B084-5407401FB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64" name="Freeform 19">
                <a:extLst>
                  <a:ext uri="{FF2B5EF4-FFF2-40B4-BE49-F238E27FC236}">
                    <a16:creationId xmlns:a16="http://schemas.microsoft.com/office/drawing/2014/main" id="{633C4B0E-E7C6-4A1A-9D3A-80C8E3C59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65" name="Freeform 20">
                <a:extLst>
                  <a:ext uri="{FF2B5EF4-FFF2-40B4-BE49-F238E27FC236}">
                    <a16:creationId xmlns:a16="http://schemas.microsoft.com/office/drawing/2014/main" id="{AB21372F-73AC-4C69-81F0-0D44D36F6E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66" name="Rectangle 21">
                <a:extLst>
                  <a:ext uri="{FF2B5EF4-FFF2-40B4-BE49-F238E27FC236}">
                    <a16:creationId xmlns:a16="http://schemas.microsoft.com/office/drawing/2014/main" id="{B5619D97-D7A8-4DFF-8AB1-F4B393C1B40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467" name="Freeform 22">
                <a:extLst>
                  <a:ext uri="{FF2B5EF4-FFF2-40B4-BE49-F238E27FC236}">
                    <a16:creationId xmlns:a16="http://schemas.microsoft.com/office/drawing/2014/main" id="{55E03CED-9618-41BB-898B-2FECEFD7B7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68" name="Freeform 23">
                <a:extLst>
                  <a:ext uri="{FF2B5EF4-FFF2-40B4-BE49-F238E27FC236}">
                    <a16:creationId xmlns:a16="http://schemas.microsoft.com/office/drawing/2014/main" id="{78F0A5C5-589E-4053-A41A-FA77210C3D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69" name="Freeform 24">
                <a:extLst>
                  <a:ext uri="{FF2B5EF4-FFF2-40B4-BE49-F238E27FC236}">
                    <a16:creationId xmlns:a16="http://schemas.microsoft.com/office/drawing/2014/main" id="{AC2718F8-15C5-4DAB-B194-AAEE8A205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70" name="Freeform 25">
                <a:extLst>
                  <a:ext uri="{FF2B5EF4-FFF2-40B4-BE49-F238E27FC236}">
                    <a16:creationId xmlns:a16="http://schemas.microsoft.com/office/drawing/2014/main" id="{23C6608B-EA21-4579-B33F-55E52AC287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71" name="Freeform 26">
                <a:extLst>
                  <a:ext uri="{FF2B5EF4-FFF2-40B4-BE49-F238E27FC236}">
                    <a16:creationId xmlns:a16="http://schemas.microsoft.com/office/drawing/2014/main" id="{4A2FEFA2-D838-4CE1-90BA-B6C2EEB54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72" name="Freeform 27">
                <a:extLst>
                  <a:ext uri="{FF2B5EF4-FFF2-40B4-BE49-F238E27FC236}">
                    <a16:creationId xmlns:a16="http://schemas.microsoft.com/office/drawing/2014/main" id="{1A39CA24-DF18-4FCC-8265-36FC72ED58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73" name="Freeform 28">
                <a:extLst>
                  <a:ext uri="{FF2B5EF4-FFF2-40B4-BE49-F238E27FC236}">
                    <a16:creationId xmlns:a16="http://schemas.microsoft.com/office/drawing/2014/main" id="{50A32DBD-9B22-49C3-A628-A98533FBF4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74" name="Freeform 29">
                <a:extLst>
                  <a:ext uri="{FF2B5EF4-FFF2-40B4-BE49-F238E27FC236}">
                    <a16:creationId xmlns:a16="http://schemas.microsoft.com/office/drawing/2014/main" id="{A3C0B30D-BB1A-4B3D-A162-3EBE6267F2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75" name="Freeform 30">
                <a:extLst>
                  <a:ext uri="{FF2B5EF4-FFF2-40B4-BE49-F238E27FC236}">
                    <a16:creationId xmlns:a16="http://schemas.microsoft.com/office/drawing/2014/main" id="{092B125A-1548-445E-8689-07BEEC815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76" name="Freeform 31">
                <a:extLst>
                  <a:ext uri="{FF2B5EF4-FFF2-40B4-BE49-F238E27FC236}">
                    <a16:creationId xmlns:a16="http://schemas.microsoft.com/office/drawing/2014/main" id="{D6A7D7B9-9A7E-4FD2-A1B4-1C5CFAE5498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grpSp>
        <p:grpSp>
          <p:nvGrpSpPr>
            <p:cNvPr id="439" name="Group 438">
              <a:extLst>
                <a:ext uri="{FF2B5EF4-FFF2-40B4-BE49-F238E27FC236}">
                  <a16:creationId xmlns:a16="http://schemas.microsoft.com/office/drawing/2014/main" id="{DB1B0C3F-D935-4306-B5B1-6AA63588112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440" name="Freeform 32">
                <a:extLst>
                  <a:ext uri="{FF2B5EF4-FFF2-40B4-BE49-F238E27FC236}">
                    <a16:creationId xmlns:a16="http://schemas.microsoft.com/office/drawing/2014/main" id="{75BC67F5-D485-467A-BCCB-D062EB6DD0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41" name="Freeform 33">
                <a:extLst>
                  <a:ext uri="{FF2B5EF4-FFF2-40B4-BE49-F238E27FC236}">
                    <a16:creationId xmlns:a16="http://schemas.microsoft.com/office/drawing/2014/main" id="{7FB0B620-AB12-4F0B-AD1C-A47A5FBC63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42" name="Freeform 34">
                <a:extLst>
                  <a:ext uri="{FF2B5EF4-FFF2-40B4-BE49-F238E27FC236}">
                    <a16:creationId xmlns:a16="http://schemas.microsoft.com/office/drawing/2014/main" id="{6AEFA891-E591-4F7F-9DBA-FC78E9B8F1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43" name="Freeform 35">
                <a:extLst>
                  <a:ext uri="{FF2B5EF4-FFF2-40B4-BE49-F238E27FC236}">
                    <a16:creationId xmlns:a16="http://schemas.microsoft.com/office/drawing/2014/main" id="{78921FFF-4B57-4E33-BE94-5A8BFC95E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44" name="Freeform 36">
                <a:extLst>
                  <a:ext uri="{FF2B5EF4-FFF2-40B4-BE49-F238E27FC236}">
                    <a16:creationId xmlns:a16="http://schemas.microsoft.com/office/drawing/2014/main" id="{0C4A1658-5AAE-4925-B106-BC0A17862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45" name="Freeform 37">
                <a:extLst>
                  <a:ext uri="{FF2B5EF4-FFF2-40B4-BE49-F238E27FC236}">
                    <a16:creationId xmlns:a16="http://schemas.microsoft.com/office/drawing/2014/main" id="{DE6DF3EB-099A-427A-A999-3BAF3BCA9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46" name="Freeform 38">
                <a:extLst>
                  <a:ext uri="{FF2B5EF4-FFF2-40B4-BE49-F238E27FC236}">
                    <a16:creationId xmlns:a16="http://schemas.microsoft.com/office/drawing/2014/main" id="{CC595EFE-4690-4B81-83B1-F863B951B0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47" name="Freeform 39">
                <a:extLst>
                  <a:ext uri="{FF2B5EF4-FFF2-40B4-BE49-F238E27FC236}">
                    <a16:creationId xmlns:a16="http://schemas.microsoft.com/office/drawing/2014/main" id="{400FAC39-AEAC-4B54-9694-29D537C203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48" name="Freeform 40">
                <a:extLst>
                  <a:ext uri="{FF2B5EF4-FFF2-40B4-BE49-F238E27FC236}">
                    <a16:creationId xmlns:a16="http://schemas.microsoft.com/office/drawing/2014/main" id="{C61298B0-056E-4D83-B168-1C054A17A0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49" name="Rectangle 41">
                <a:extLst>
                  <a:ext uri="{FF2B5EF4-FFF2-40B4-BE49-F238E27FC236}">
                    <a16:creationId xmlns:a16="http://schemas.microsoft.com/office/drawing/2014/main" id="{9F9E69A2-F9B0-40C2-BDC8-143835426BE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grpSp>
      </p:grpSp>
      <p:sp>
        <p:nvSpPr>
          <p:cNvPr id="2" name="Title 1">
            <a:extLst>
              <a:ext uri="{FF2B5EF4-FFF2-40B4-BE49-F238E27FC236}">
                <a16:creationId xmlns:a16="http://schemas.microsoft.com/office/drawing/2014/main" id="{91742627-DF1C-CED3-429A-8865CAAD2ABB}"/>
              </a:ext>
            </a:extLst>
          </p:cNvPr>
          <p:cNvSpPr>
            <a:spLocks noGrp="1"/>
          </p:cNvSpPr>
          <p:nvPr>
            <p:ph type="title"/>
          </p:nvPr>
        </p:nvSpPr>
        <p:spPr>
          <a:xfrm>
            <a:off x="954091" y="423301"/>
            <a:ext cx="9905998" cy="423629"/>
          </a:xfrm>
        </p:spPr>
        <p:txBody>
          <a:bodyPr vert="horz" lIns="91440" tIns="45720" rIns="91440" bIns="45720" rtlCol="0" anchor="ctr">
            <a:noAutofit/>
          </a:bodyPr>
          <a:lstStyle/>
          <a:p>
            <a:pPr algn="ctr"/>
            <a:r>
              <a:rPr lang="en-US" b="1" dirty="0">
                <a:solidFill>
                  <a:srgbClr val="002060"/>
                </a:solidFill>
              </a:rPr>
              <a:t>objectives</a:t>
            </a:r>
          </a:p>
        </p:txBody>
      </p:sp>
      <p:graphicFrame>
        <p:nvGraphicFramePr>
          <p:cNvPr id="246" name="TextBox 5">
            <a:extLst>
              <a:ext uri="{FF2B5EF4-FFF2-40B4-BE49-F238E27FC236}">
                <a16:creationId xmlns:a16="http://schemas.microsoft.com/office/drawing/2014/main" id="{76850F72-13F0-7BDD-822E-A483E438EFAD}"/>
              </a:ext>
            </a:extLst>
          </p:cNvPr>
          <p:cNvGraphicFramePr/>
          <p:nvPr>
            <p:extLst>
              <p:ext uri="{D42A27DB-BD31-4B8C-83A1-F6EECF244321}">
                <p14:modId xmlns:p14="http://schemas.microsoft.com/office/powerpoint/2010/main" val="3348952375"/>
              </p:ext>
            </p:extLst>
          </p:nvPr>
        </p:nvGraphicFramePr>
        <p:xfrm>
          <a:off x="282574" y="1020762"/>
          <a:ext cx="11696702" cy="46704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2895830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id="{5FF7B57D-FF7B-48B3-9F60-9BCEEECF9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13" name="Group 12">
            <a:extLst>
              <a:ext uri="{FF2B5EF4-FFF2-40B4-BE49-F238E27FC236}">
                <a16:creationId xmlns:a16="http://schemas.microsoft.com/office/drawing/2014/main" id="{EB95AFDF-FA7D-4311-9C65-6D507D92F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4" name="Group 13">
              <a:extLst>
                <a:ext uri="{FF2B5EF4-FFF2-40B4-BE49-F238E27FC236}">
                  <a16:creationId xmlns:a16="http://schemas.microsoft.com/office/drawing/2014/main" id="{9A5CCD98-20C1-4404-B788-FDA92F8A44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6" name="Rectangle 5">
                <a:extLst>
                  <a:ext uri="{FF2B5EF4-FFF2-40B4-BE49-F238E27FC236}">
                    <a16:creationId xmlns:a16="http://schemas.microsoft.com/office/drawing/2014/main" id="{C1424C76-B5C3-468E-86FA-8D9B269053D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27" name="Freeform 6">
                <a:extLst>
                  <a:ext uri="{FF2B5EF4-FFF2-40B4-BE49-F238E27FC236}">
                    <a16:creationId xmlns:a16="http://schemas.microsoft.com/office/drawing/2014/main" id="{B3922267-72C9-403B-A6DE-7D0A43D554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8" name="Freeform 7">
                <a:extLst>
                  <a:ext uri="{FF2B5EF4-FFF2-40B4-BE49-F238E27FC236}">
                    <a16:creationId xmlns:a16="http://schemas.microsoft.com/office/drawing/2014/main" id="{7276DB68-2E8D-4723-852B-7476DD38F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9" name="Freeform 8">
                <a:extLst>
                  <a:ext uri="{FF2B5EF4-FFF2-40B4-BE49-F238E27FC236}">
                    <a16:creationId xmlns:a16="http://schemas.microsoft.com/office/drawing/2014/main" id="{0A155711-4993-4D1E-89EA-A397C164F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0" name="Freeform 9">
                <a:extLst>
                  <a:ext uri="{FF2B5EF4-FFF2-40B4-BE49-F238E27FC236}">
                    <a16:creationId xmlns:a16="http://schemas.microsoft.com/office/drawing/2014/main" id="{2AB42136-2551-4CAA-857F-65FA3247B4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1" name="Freeform 10">
                <a:extLst>
                  <a:ext uri="{FF2B5EF4-FFF2-40B4-BE49-F238E27FC236}">
                    <a16:creationId xmlns:a16="http://schemas.microsoft.com/office/drawing/2014/main" id="{7C2ADEA1-EA3E-4C0E-A28E-460092F7F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2" name="Freeform 11">
                <a:extLst>
                  <a:ext uri="{FF2B5EF4-FFF2-40B4-BE49-F238E27FC236}">
                    <a16:creationId xmlns:a16="http://schemas.microsoft.com/office/drawing/2014/main" id="{B04584B3-081C-4286-A840-AB5B16B10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3" name="Freeform 12">
                <a:extLst>
                  <a:ext uri="{FF2B5EF4-FFF2-40B4-BE49-F238E27FC236}">
                    <a16:creationId xmlns:a16="http://schemas.microsoft.com/office/drawing/2014/main" id="{3AB388FD-C246-4936-A041-E0413A1329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4" name="Freeform 13">
                <a:extLst>
                  <a:ext uri="{FF2B5EF4-FFF2-40B4-BE49-F238E27FC236}">
                    <a16:creationId xmlns:a16="http://schemas.microsoft.com/office/drawing/2014/main" id="{57692343-2D12-4F57-836C-945D407B6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5" name="Freeform 14">
                <a:extLst>
                  <a:ext uri="{FF2B5EF4-FFF2-40B4-BE49-F238E27FC236}">
                    <a16:creationId xmlns:a16="http://schemas.microsoft.com/office/drawing/2014/main" id="{062EE710-0210-4840-8698-E0DF1C617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6" name="Freeform 15">
                <a:extLst>
                  <a:ext uri="{FF2B5EF4-FFF2-40B4-BE49-F238E27FC236}">
                    <a16:creationId xmlns:a16="http://schemas.microsoft.com/office/drawing/2014/main" id="{161892F4-6071-40CD-8E18-CDEE0C91B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7" name="Line 16">
                <a:extLst>
                  <a:ext uri="{FF2B5EF4-FFF2-40B4-BE49-F238E27FC236}">
                    <a16:creationId xmlns:a16="http://schemas.microsoft.com/office/drawing/2014/main" id="{3E6BBE44-8D88-407D-B1C6-10C89DD617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8" name="Freeform 17">
                <a:extLst>
                  <a:ext uri="{FF2B5EF4-FFF2-40B4-BE49-F238E27FC236}">
                    <a16:creationId xmlns:a16="http://schemas.microsoft.com/office/drawing/2014/main" id="{1E90AE6E-328E-4730-825C-B5130F5CF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9" name="Freeform 18">
                <a:extLst>
                  <a:ext uri="{FF2B5EF4-FFF2-40B4-BE49-F238E27FC236}">
                    <a16:creationId xmlns:a16="http://schemas.microsoft.com/office/drawing/2014/main" id="{24EC969F-6E4A-4163-ABDA-4674429A3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0" name="Freeform 19">
                <a:extLst>
                  <a:ext uri="{FF2B5EF4-FFF2-40B4-BE49-F238E27FC236}">
                    <a16:creationId xmlns:a16="http://schemas.microsoft.com/office/drawing/2014/main" id="{1B735C94-B049-42C6-9DEF-5DB70D58CE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1" name="Freeform 20">
                <a:extLst>
                  <a:ext uri="{FF2B5EF4-FFF2-40B4-BE49-F238E27FC236}">
                    <a16:creationId xmlns:a16="http://schemas.microsoft.com/office/drawing/2014/main" id="{051C02E6-1954-478B-AEAE-BF8F36BE94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2" name="Rectangle 21">
                <a:extLst>
                  <a:ext uri="{FF2B5EF4-FFF2-40B4-BE49-F238E27FC236}">
                    <a16:creationId xmlns:a16="http://schemas.microsoft.com/office/drawing/2014/main" id="{6710B1C0-310A-48D0-B824-459D9AFC2FB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43" name="Freeform 22">
                <a:extLst>
                  <a:ext uri="{FF2B5EF4-FFF2-40B4-BE49-F238E27FC236}">
                    <a16:creationId xmlns:a16="http://schemas.microsoft.com/office/drawing/2014/main" id="{1204A606-D9A6-4DC6-9F0E-D516EA1EB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4" name="Freeform 23">
                <a:extLst>
                  <a:ext uri="{FF2B5EF4-FFF2-40B4-BE49-F238E27FC236}">
                    <a16:creationId xmlns:a16="http://schemas.microsoft.com/office/drawing/2014/main" id="{EE569555-0243-4979-A537-C9B4AFD5F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5" name="Freeform 24">
                <a:extLst>
                  <a:ext uri="{FF2B5EF4-FFF2-40B4-BE49-F238E27FC236}">
                    <a16:creationId xmlns:a16="http://schemas.microsoft.com/office/drawing/2014/main" id="{D52A977D-4993-48AF-A792-F2DE09639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6" name="Freeform 25">
                <a:extLst>
                  <a:ext uri="{FF2B5EF4-FFF2-40B4-BE49-F238E27FC236}">
                    <a16:creationId xmlns:a16="http://schemas.microsoft.com/office/drawing/2014/main" id="{93CFF2DC-E52E-4D99-97D5-B0D7B792E5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7" name="Freeform 26">
                <a:extLst>
                  <a:ext uri="{FF2B5EF4-FFF2-40B4-BE49-F238E27FC236}">
                    <a16:creationId xmlns:a16="http://schemas.microsoft.com/office/drawing/2014/main" id="{5E175372-AF09-42A7-B3D0-226C834891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8" name="Freeform 27">
                <a:extLst>
                  <a:ext uri="{FF2B5EF4-FFF2-40B4-BE49-F238E27FC236}">
                    <a16:creationId xmlns:a16="http://schemas.microsoft.com/office/drawing/2014/main" id="{ABF20BA9-F4B2-49EA-A573-578B18977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9" name="Freeform 28">
                <a:extLst>
                  <a:ext uri="{FF2B5EF4-FFF2-40B4-BE49-F238E27FC236}">
                    <a16:creationId xmlns:a16="http://schemas.microsoft.com/office/drawing/2014/main" id="{AA3A7A4B-C811-4E23-8BFD-5823A032D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0" name="Freeform 29">
                <a:extLst>
                  <a:ext uri="{FF2B5EF4-FFF2-40B4-BE49-F238E27FC236}">
                    <a16:creationId xmlns:a16="http://schemas.microsoft.com/office/drawing/2014/main" id="{47537781-F057-4B97-AD8F-12FE9BE59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1" name="Freeform 30">
                <a:extLst>
                  <a:ext uri="{FF2B5EF4-FFF2-40B4-BE49-F238E27FC236}">
                    <a16:creationId xmlns:a16="http://schemas.microsoft.com/office/drawing/2014/main" id="{078883C7-EB52-4BB7-A9A7-F8C046A83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2" name="Freeform 31">
                <a:extLst>
                  <a:ext uri="{FF2B5EF4-FFF2-40B4-BE49-F238E27FC236}">
                    <a16:creationId xmlns:a16="http://schemas.microsoft.com/office/drawing/2014/main" id="{63CCBBF8-5972-4ED3-AB5B-46DC425B1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grpSp>
          <p:nvGrpSpPr>
            <p:cNvPr id="15" name="Group 14">
              <a:extLst>
                <a:ext uri="{FF2B5EF4-FFF2-40B4-BE49-F238E27FC236}">
                  <a16:creationId xmlns:a16="http://schemas.microsoft.com/office/drawing/2014/main" id="{A8C19883-37FB-437C-A3AA-89AA6239D3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6" name="Freeform 32">
                <a:extLst>
                  <a:ext uri="{FF2B5EF4-FFF2-40B4-BE49-F238E27FC236}">
                    <a16:creationId xmlns:a16="http://schemas.microsoft.com/office/drawing/2014/main" id="{AF1753DD-4CEF-45EC-B952-90EA8895D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 name="Freeform 33">
                <a:extLst>
                  <a:ext uri="{FF2B5EF4-FFF2-40B4-BE49-F238E27FC236}">
                    <a16:creationId xmlns:a16="http://schemas.microsoft.com/office/drawing/2014/main" id="{5B9356DB-C1BE-4D76-8FA7-4FBAA12D1D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 name="Freeform 34">
                <a:extLst>
                  <a:ext uri="{FF2B5EF4-FFF2-40B4-BE49-F238E27FC236}">
                    <a16:creationId xmlns:a16="http://schemas.microsoft.com/office/drawing/2014/main" id="{C4F59561-572D-42BA-A6FD-F3AFA1A394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 name="Freeform 35">
                <a:extLst>
                  <a:ext uri="{FF2B5EF4-FFF2-40B4-BE49-F238E27FC236}">
                    <a16:creationId xmlns:a16="http://schemas.microsoft.com/office/drawing/2014/main" id="{BB7A51A1-D509-4494-BAE2-1B96CAD4D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 name="Freeform 36">
                <a:extLst>
                  <a:ext uri="{FF2B5EF4-FFF2-40B4-BE49-F238E27FC236}">
                    <a16:creationId xmlns:a16="http://schemas.microsoft.com/office/drawing/2014/main" id="{D3FE0B5A-55DE-4E56-8E9B-B92D1DB9A8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 name="Freeform 37">
                <a:extLst>
                  <a:ext uri="{FF2B5EF4-FFF2-40B4-BE49-F238E27FC236}">
                    <a16:creationId xmlns:a16="http://schemas.microsoft.com/office/drawing/2014/main" id="{F125661C-3A0E-4B6E-B2AB-1B08C8925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 name="Freeform 38">
                <a:extLst>
                  <a:ext uri="{FF2B5EF4-FFF2-40B4-BE49-F238E27FC236}">
                    <a16:creationId xmlns:a16="http://schemas.microsoft.com/office/drawing/2014/main" id="{39304006-EE77-438A-A0D1-537322356C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 name="Freeform 39">
                <a:extLst>
                  <a:ext uri="{FF2B5EF4-FFF2-40B4-BE49-F238E27FC236}">
                    <a16:creationId xmlns:a16="http://schemas.microsoft.com/office/drawing/2014/main" id="{C6031DEB-4109-4049-82CF-DD06483A2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 name="Freeform 40">
                <a:extLst>
                  <a:ext uri="{FF2B5EF4-FFF2-40B4-BE49-F238E27FC236}">
                    <a16:creationId xmlns:a16="http://schemas.microsoft.com/office/drawing/2014/main" id="{65FC2657-18D6-4490-88D6-32E6B1C6FB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 name="Rectangle 41">
                <a:extLst>
                  <a:ext uri="{FF2B5EF4-FFF2-40B4-BE49-F238E27FC236}">
                    <a16:creationId xmlns:a16="http://schemas.microsoft.com/office/drawing/2014/main" id="{20BEA03B-3EAD-4FA2-BC9D-25A14D635CF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grpSp>
      </p:grpSp>
      <p:sp>
        <p:nvSpPr>
          <p:cNvPr id="2" name="Title 1">
            <a:extLst>
              <a:ext uri="{FF2B5EF4-FFF2-40B4-BE49-F238E27FC236}">
                <a16:creationId xmlns:a16="http://schemas.microsoft.com/office/drawing/2014/main" id="{40EF1F04-63F3-8EF8-80A7-AC05D3A71BB7}"/>
              </a:ext>
            </a:extLst>
          </p:cNvPr>
          <p:cNvSpPr>
            <a:spLocks noGrp="1"/>
          </p:cNvSpPr>
          <p:nvPr>
            <p:ph type="title"/>
          </p:nvPr>
        </p:nvSpPr>
        <p:spPr>
          <a:xfrm>
            <a:off x="1063625" y="129568"/>
            <a:ext cx="9905998" cy="764195"/>
          </a:xfrm>
        </p:spPr>
        <p:txBody>
          <a:bodyPr vert="horz" lIns="91440" tIns="45720" rIns="91440" bIns="45720" rtlCol="0" anchor="ctr">
            <a:normAutofit/>
          </a:bodyPr>
          <a:lstStyle/>
          <a:p>
            <a:pPr algn="ctr"/>
            <a:r>
              <a:rPr lang="en-US" b="1">
                <a:solidFill>
                  <a:srgbClr val="002060"/>
                </a:solidFill>
              </a:rPr>
              <a:t>methodology</a:t>
            </a:r>
            <a:endParaRPr lang="en-US" b="1" dirty="0">
              <a:solidFill>
                <a:srgbClr val="002060"/>
              </a:solidFill>
            </a:endParaRPr>
          </a:p>
        </p:txBody>
      </p:sp>
      <p:pic>
        <p:nvPicPr>
          <p:cNvPr id="8" name="Graphic 7" descr="Butterfly">
            <a:extLst>
              <a:ext uri="{FF2B5EF4-FFF2-40B4-BE49-F238E27FC236}">
                <a16:creationId xmlns:a16="http://schemas.microsoft.com/office/drawing/2014/main" id="{7D7AE6DF-18F6-7649-EE9B-A8598AD9DC2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328457" y="2157881"/>
            <a:ext cx="2986741" cy="2986741"/>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aphicFrame>
        <p:nvGraphicFramePr>
          <p:cNvPr id="58" name="Content Placeholder 3">
            <a:extLst>
              <a:ext uri="{FF2B5EF4-FFF2-40B4-BE49-F238E27FC236}">
                <a16:creationId xmlns:a16="http://schemas.microsoft.com/office/drawing/2014/main" id="{0C203CD2-D182-82BA-D4A0-CC8274A6B293}"/>
              </a:ext>
            </a:extLst>
          </p:cNvPr>
          <p:cNvGraphicFramePr>
            <a:graphicFrameLocks noGrp="1"/>
          </p:cNvGraphicFramePr>
          <p:nvPr>
            <p:ph sz="half" idx="2"/>
            <p:extLst>
              <p:ext uri="{D42A27DB-BD31-4B8C-83A1-F6EECF244321}">
                <p14:modId xmlns:p14="http://schemas.microsoft.com/office/powerpoint/2010/main" val="1200743351"/>
              </p:ext>
            </p:extLst>
          </p:nvPr>
        </p:nvGraphicFramePr>
        <p:xfrm>
          <a:off x="4024966" y="912813"/>
          <a:ext cx="7914621" cy="581561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4470067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485" name="Picture 2">
            <a:extLst>
              <a:ext uri="{FF2B5EF4-FFF2-40B4-BE49-F238E27FC236}">
                <a16:creationId xmlns:a16="http://schemas.microsoft.com/office/drawing/2014/main" id="{678E285C-BE9E-45B7-A3EE-B9792DAE99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486" name="Group 485">
            <a:extLst>
              <a:ext uri="{FF2B5EF4-FFF2-40B4-BE49-F238E27FC236}">
                <a16:creationId xmlns:a16="http://schemas.microsoft.com/office/drawing/2014/main" id="{AB86F577-8905-4B21-8AF3-C1BB343377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487" name="Rectangle 5">
              <a:extLst>
                <a:ext uri="{FF2B5EF4-FFF2-40B4-BE49-F238E27FC236}">
                  <a16:creationId xmlns:a16="http://schemas.microsoft.com/office/drawing/2014/main" id="{D2F1CFF3-A579-4D24-B5F9-1C71BA6FE5E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488" name="Freeform 6">
              <a:extLst>
                <a:ext uri="{FF2B5EF4-FFF2-40B4-BE49-F238E27FC236}">
                  <a16:creationId xmlns:a16="http://schemas.microsoft.com/office/drawing/2014/main" id="{57601B50-7EB1-43FA-8360-4297BCD76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89" name="Freeform 7">
              <a:extLst>
                <a:ext uri="{FF2B5EF4-FFF2-40B4-BE49-F238E27FC236}">
                  <a16:creationId xmlns:a16="http://schemas.microsoft.com/office/drawing/2014/main" id="{60BD8B7A-CD01-4638-A2C9-299AC68B9B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90" name="Rectangle 8">
              <a:extLst>
                <a:ext uri="{FF2B5EF4-FFF2-40B4-BE49-F238E27FC236}">
                  <a16:creationId xmlns:a16="http://schemas.microsoft.com/office/drawing/2014/main" id="{095B58F9-6C29-48BE-9DA6-3855080521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491" name="Freeform 9">
              <a:extLst>
                <a:ext uri="{FF2B5EF4-FFF2-40B4-BE49-F238E27FC236}">
                  <a16:creationId xmlns:a16="http://schemas.microsoft.com/office/drawing/2014/main" id="{0C84674F-2E8A-4B70-B801-00722CDD581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92" name="Freeform 10">
              <a:extLst>
                <a:ext uri="{FF2B5EF4-FFF2-40B4-BE49-F238E27FC236}">
                  <a16:creationId xmlns:a16="http://schemas.microsoft.com/office/drawing/2014/main" id="{34F320BB-D6A9-45FE-8556-498B763B1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93" name="Freeform 11">
              <a:extLst>
                <a:ext uri="{FF2B5EF4-FFF2-40B4-BE49-F238E27FC236}">
                  <a16:creationId xmlns:a16="http://schemas.microsoft.com/office/drawing/2014/main" id="{5493D54A-532A-46ED-AF63-A0A54818EF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94" name="Freeform 12">
              <a:extLst>
                <a:ext uri="{FF2B5EF4-FFF2-40B4-BE49-F238E27FC236}">
                  <a16:creationId xmlns:a16="http://schemas.microsoft.com/office/drawing/2014/main" id="{EAF2EDFA-9C0B-44E2-B4BB-312B58BCA8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95" name="Freeform 13">
              <a:extLst>
                <a:ext uri="{FF2B5EF4-FFF2-40B4-BE49-F238E27FC236}">
                  <a16:creationId xmlns:a16="http://schemas.microsoft.com/office/drawing/2014/main" id="{A3641113-CE35-42A4-B605-41BC06BF4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96" name="Freeform 14">
              <a:extLst>
                <a:ext uri="{FF2B5EF4-FFF2-40B4-BE49-F238E27FC236}">
                  <a16:creationId xmlns:a16="http://schemas.microsoft.com/office/drawing/2014/main" id="{DA2E5B2C-BAC4-4440-9B7E-F38783197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97" name="Freeform 15">
              <a:extLst>
                <a:ext uri="{FF2B5EF4-FFF2-40B4-BE49-F238E27FC236}">
                  <a16:creationId xmlns:a16="http://schemas.microsoft.com/office/drawing/2014/main" id="{D8A506DF-2E53-42C9-94BE-B98E32E0578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98" name="Freeform 16">
              <a:extLst>
                <a:ext uri="{FF2B5EF4-FFF2-40B4-BE49-F238E27FC236}">
                  <a16:creationId xmlns:a16="http://schemas.microsoft.com/office/drawing/2014/main" id="{12934FF8-5F70-40BF-BBB6-5EB941FB9B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99" name="Freeform 17">
              <a:extLst>
                <a:ext uri="{FF2B5EF4-FFF2-40B4-BE49-F238E27FC236}">
                  <a16:creationId xmlns:a16="http://schemas.microsoft.com/office/drawing/2014/main" id="{8EB3FB08-D01D-4E24-BE40-C16269DF6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00" name="Freeform 18">
              <a:extLst>
                <a:ext uri="{FF2B5EF4-FFF2-40B4-BE49-F238E27FC236}">
                  <a16:creationId xmlns:a16="http://schemas.microsoft.com/office/drawing/2014/main" id="{D24E50D7-2753-4169-AD51-C106DA1B7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01" name="Freeform 19">
              <a:extLst>
                <a:ext uri="{FF2B5EF4-FFF2-40B4-BE49-F238E27FC236}">
                  <a16:creationId xmlns:a16="http://schemas.microsoft.com/office/drawing/2014/main" id="{DF94B7E0-D9B6-4096-94D0-18D3AC0EF6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02" name="Freeform 20">
              <a:extLst>
                <a:ext uri="{FF2B5EF4-FFF2-40B4-BE49-F238E27FC236}">
                  <a16:creationId xmlns:a16="http://schemas.microsoft.com/office/drawing/2014/main" id="{EBC05ADE-BBA2-4387-B005-3196E2E198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03" name="Freeform 21">
              <a:extLst>
                <a:ext uri="{FF2B5EF4-FFF2-40B4-BE49-F238E27FC236}">
                  <a16:creationId xmlns:a16="http://schemas.microsoft.com/office/drawing/2014/main" id="{BBED1CEE-14D2-442F-AB08-401ABE3EFB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04" name="Freeform 22">
              <a:extLst>
                <a:ext uri="{FF2B5EF4-FFF2-40B4-BE49-F238E27FC236}">
                  <a16:creationId xmlns:a16="http://schemas.microsoft.com/office/drawing/2014/main" id="{4F6574C0-78E8-49EA-84BC-EE9D55707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05" name="Freeform 23">
              <a:extLst>
                <a:ext uri="{FF2B5EF4-FFF2-40B4-BE49-F238E27FC236}">
                  <a16:creationId xmlns:a16="http://schemas.microsoft.com/office/drawing/2014/main" id="{65BCDB0B-615E-4CA1-AFD5-6B121CB7CE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06" name="Freeform 24">
              <a:extLst>
                <a:ext uri="{FF2B5EF4-FFF2-40B4-BE49-F238E27FC236}">
                  <a16:creationId xmlns:a16="http://schemas.microsoft.com/office/drawing/2014/main" id="{40627863-B7FC-44D1-9E53-E728FFF675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07" name="Freeform 25">
              <a:extLst>
                <a:ext uri="{FF2B5EF4-FFF2-40B4-BE49-F238E27FC236}">
                  <a16:creationId xmlns:a16="http://schemas.microsoft.com/office/drawing/2014/main" id="{52FD6F8C-3AF1-487E-91F4-6E55146F1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08" name="Freeform 26">
              <a:extLst>
                <a:ext uri="{FF2B5EF4-FFF2-40B4-BE49-F238E27FC236}">
                  <a16:creationId xmlns:a16="http://schemas.microsoft.com/office/drawing/2014/main" id="{50323CF3-93CB-4E03-95C0-B180BB87A8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09" name="Freeform 27">
              <a:extLst>
                <a:ext uri="{FF2B5EF4-FFF2-40B4-BE49-F238E27FC236}">
                  <a16:creationId xmlns:a16="http://schemas.microsoft.com/office/drawing/2014/main" id="{EB47D82F-CF1B-47E6-9FA2-F3A9C5F94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10" name="Freeform 28">
              <a:extLst>
                <a:ext uri="{FF2B5EF4-FFF2-40B4-BE49-F238E27FC236}">
                  <a16:creationId xmlns:a16="http://schemas.microsoft.com/office/drawing/2014/main" id="{0606708F-F2D4-4678-8ED2-39041BC64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11" name="Freeform 29">
              <a:extLst>
                <a:ext uri="{FF2B5EF4-FFF2-40B4-BE49-F238E27FC236}">
                  <a16:creationId xmlns:a16="http://schemas.microsoft.com/office/drawing/2014/main" id="{D7EB95B4-15E4-433D-B36F-21FF341A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12" name="Freeform 30">
              <a:extLst>
                <a:ext uri="{FF2B5EF4-FFF2-40B4-BE49-F238E27FC236}">
                  <a16:creationId xmlns:a16="http://schemas.microsoft.com/office/drawing/2014/main" id="{500A541B-4C75-497C-A489-097ED29964F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13" name="Freeform 31">
              <a:extLst>
                <a:ext uri="{FF2B5EF4-FFF2-40B4-BE49-F238E27FC236}">
                  <a16:creationId xmlns:a16="http://schemas.microsoft.com/office/drawing/2014/main" id="{5789326F-12A4-48B8-B0ED-A6A2AE0C2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14" name="Freeform 32">
              <a:extLst>
                <a:ext uri="{FF2B5EF4-FFF2-40B4-BE49-F238E27FC236}">
                  <a16:creationId xmlns:a16="http://schemas.microsoft.com/office/drawing/2014/main" id="{25FA672E-2B65-477F-AA75-6261CE652F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15" name="Rectangle 33">
              <a:extLst>
                <a:ext uri="{FF2B5EF4-FFF2-40B4-BE49-F238E27FC236}">
                  <a16:creationId xmlns:a16="http://schemas.microsoft.com/office/drawing/2014/main" id="{BB09AF8D-E68B-499C-B9F5-2F365813D3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516" name="Freeform 34">
              <a:extLst>
                <a:ext uri="{FF2B5EF4-FFF2-40B4-BE49-F238E27FC236}">
                  <a16:creationId xmlns:a16="http://schemas.microsoft.com/office/drawing/2014/main" id="{7991AEAD-B5F3-47BA-9F1B-86C16A84A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17" name="Freeform 35">
              <a:extLst>
                <a:ext uri="{FF2B5EF4-FFF2-40B4-BE49-F238E27FC236}">
                  <a16:creationId xmlns:a16="http://schemas.microsoft.com/office/drawing/2014/main" id="{19A85F58-4C3A-4388-B55C-2329EEAEC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18" name="Freeform 36">
              <a:extLst>
                <a:ext uri="{FF2B5EF4-FFF2-40B4-BE49-F238E27FC236}">
                  <a16:creationId xmlns:a16="http://schemas.microsoft.com/office/drawing/2014/main" id="{05652F38-94D9-41B7-A699-7E8F0C78D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19" name="Freeform 37">
              <a:extLst>
                <a:ext uri="{FF2B5EF4-FFF2-40B4-BE49-F238E27FC236}">
                  <a16:creationId xmlns:a16="http://schemas.microsoft.com/office/drawing/2014/main" id="{3C043852-C250-4518-BB89-C91A349171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20" name="Freeform 38">
              <a:extLst>
                <a:ext uri="{FF2B5EF4-FFF2-40B4-BE49-F238E27FC236}">
                  <a16:creationId xmlns:a16="http://schemas.microsoft.com/office/drawing/2014/main" id="{0CAB9A07-ECF2-416C-8528-F75DACB13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21" name="Freeform 39">
              <a:extLst>
                <a:ext uri="{FF2B5EF4-FFF2-40B4-BE49-F238E27FC236}">
                  <a16:creationId xmlns:a16="http://schemas.microsoft.com/office/drawing/2014/main" id="{904A314C-A829-4AA6-92E2-529BCCF95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22" name="Freeform 40">
              <a:extLst>
                <a:ext uri="{FF2B5EF4-FFF2-40B4-BE49-F238E27FC236}">
                  <a16:creationId xmlns:a16="http://schemas.microsoft.com/office/drawing/2014/main" id="{244EE6BA-4569-43ED-9E2E-1FB66201B7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23" name="Freeform 41">
              <a:extLst>
                <a:ext uri="{FF2B5EF4-FFF2-40B4-BE49-F238E27FC236}">
                  <a16:creationId xmlns:a16="http://schemas.microsoft.com/office/drawing/2014/main" id="{BEB8252E-FB2A-4BB5-BEC6-CA10FF6F7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24" name="Freeform 42">
              <a:extLst>
                <a:ext uri="{FF2B5EF4-FFF2-40B4-BE49-F238E27FC236}">
                  <a16:creationId xmlns:a16="http://schemas.microsoft.com/office/drawing/2014/main" id="{91414711-C3A4-4E96-854A-DDDEB2F2E3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25" name="Freeform 43">
              <a:extLst>
                <a:ext uri="{FF2B5EF4-FFF2-40B4-BE49-F238E27FC236}">
                  <a16:creationId xmlns:a16="http://schemas.microsoft.com/office/drawing/2014/main" id="{86815BA8-3055-4B42-98C3-4202FD92E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26" name="Freeform 44">
              <a:extLst>
                <a:ext uri="{FF2B5EF4-FFF2-40B4-BE49-F238E27FC236}">
                  <a16:creationId xmlns:a16="http://schemas.microsoft.com/office/drawing/2014/main" id="{44457813-E991-44AE-9A83-B7488D1F36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27" name="Rectangle 45">
              <a:extLst>
                <a:ext uri="{FF2B5EF4-FFF2-40B4-BE49-F238E27FC236}">
                  <a16:creationId xmlns:a16="http://schemas.microsoft.com/office/drawing/2014/main" id="{8CE1CF47-A73F-4560-8835-AE1DC51E5C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528" name="Freeform 46">
              <a:extLst>
                <a:ext uri="{FF2B5EF4-FFF2-40B4-BE49-F238E27FC236}">
                  <a16:creationId xmlns:a16="http://schemas.microsoft.com/office/drawing/2014/main" id="{C2A935E4-AACC-4CB9-995E-D28617887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29" name="Freeform 47">
              <a:extLst>
                <a:ext uri="{FF2B5EF4-FFF2-40B4-BE49-F238E27FC236}">
                  <a16:creationId xmlns:a16="http://schemas.microsoft.com/office/drawing/2014/main" id="{93B5B778-8ACB-4004-932D-BD95997BAE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30" name="Freeform 48">
              <a:extLst>
                <a:ext uri="{FF2B5EF4-FFF2-40B4-BE49-F238E27FC236}">
                  <a16:creationId xmlns:a16="http://schemas.microsoft.com/office/drawing/2014/main" id="{1434AF34-0919-40AD-84B1-446D4FF2D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31" name="Freeform 49">
              <a:extLst>
                <a:ext uri="{FF2B5EF4-FFF2-40B4-BE49-F238E27FC236}">
                  <a16:creationId xmlns:a16="http://schemas.microsoft.com/office/drawing/2014/main" id="{29546CF3-6DDD-4073-AB7F-C6E722257A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32" name="Freeform 50">
              <a:extLst>
                <a:ext uri="{FF2B5EF4-FFF2-40B4-BE49-F238E27FC236}">
                  <a16:creationId xmlns:a16="http://schemas.microsoft.com/office/drawing/2014/main" id="{289D46AB-128A-477F-B6C9-F40F115D6C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33" name="Freeform 51">
              <a:extLst>
                <a:ext uri="{FF2B5EF4-FFF2-40B4-BE49-F238E27FC236}">
                  <a16:creationId xmlns:a16="http://schemas.microsoft.com/office/drawing/2014/main" id="{A7DA7E67-3368-44AD-AACD-EB64AE348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34" name="Freeform 52">
              <a:extLst>
                <a:ext uri="{FF2B5EF4-FFF2-40B4-BE49-F238E27FC236}">
                  <a16:creationId xmlns:a16="http://schemas.microsoft.com/office/drawing/2014/main" id="{78BB1152-AB85-4AD8-BBA1-07CEA1F50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35" name="Freeform 53">
              <a:extLst>
                <a:ext uri="{FF2B5EF4-FFF2-40B4-BE49-F238E27FC236}">
                  <a16:creationId xmlns:a16="http://schemas.microsoft.com/office/drawing/2014/main" id="{A982E7F2-DD68-4093-B9C5-3E42B475AB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36" name="Freeform 54">
              <a:extLst>
                <a:ext uri="{FF2B5EF4-FFF2-40B4-BE49-F238E27FC236}">
                  <a16:creationId xmlns:a16="http://schemas.microsoft.com/office/drawing/2014/main" id="{A682E224-4CD6-420B-897A-B23D50B82E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37" name="Freeform 55">
              <a:extLst>
                <a:ext uri="{FF2B5EF4-FFF2-40B4-BE49-F238E27FC236}">
                  <a16:creationId xmlns:a16="http://schemas.microsoft.com/office/drawing/2014/main" id="{31B90F10-06CD-480E-8D35-6E0FFFB894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38" name="Freeform 56">
              <a:extLst>
                <a:ext uri="{FF2B5EF4-FFF2-40B4-BE49-F238E27FC236}">
                  <a16:creationId xmlns:a16="http://schemas.microsoft.com/office/drawing/2014/main" id="{7BC977DB-69B0-4D8D-B77C-E1127EC417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39" name="Freeform 57">
              <a:extLst>
                <a:ext uri="{FF2B5EF4-FFF2-40B4-BE49-F238E27FC236}">
                  <a16:creationId xmlns:a16="http://schemas.microsoft.com/office/drawing/2014/main" id="{24127454-3FCB-41D6-ACFB-81D7E05A7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40" name="Freeform 58">
              <a:extLst>
                <a:ext uri="{FF2B5EF4-FFF2-40B4-BE49-F238E27FC236}">
                  <a16:creationId xmlns:a16="http://schemas.microsoft.com/office/drawing/2014/main" id="{7AA80D42-B8A8-475B-ADBF-99719CE9FE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sp>
        <p:nvSpPr>
          <p:cNvPr id="2" name="Title 1">
            <a:extLst>
              <a:ext uri="{FF2B5EF4-FFF2-40B4-BE49-F238E27FC236}">
                <a16:creationId xmlns:a16="http://schemas.microsoft.com/office/drawing/2014/main" id="{9C269FBE-57F0-639B-0FC4-68AB1EA3FA2A}"/>
              </a:ext>
            </a:extLst>
          </p:cNvPr>
          <p:cNvSpPr>
            <a:spLocks noGrp="1"/>
          </p:cNvSpPr>
          <p:nvPr>
            <p:ph type="title"/>
          </p:nvPr>
        </p:nvSpPr>
        <p:spPr>
          <a:xfrm>
            <a:off x="5291668" y="1215496"/>
            <a:ext cx="5367866" cy="2387600"/>
          </a:xfrm>
        </p:spPr>
        <p:txBody>
          <a:bodyPr vert="horz" lIns="91440" tIns="45720" rIns="91440" bIns="45720" rtlCol="0" anchor="b">
            <a:normAutofit/>
          </a:bodyPr>
          <a:lstStyle/>
          <a:p>
            <a:r>
              <a:rPr lang="en-US" sz="4400" b="1" dirty="0"/>
              <a:t>RESULTS &amp; ANALYSIS</a:t>
            </a:r>
          </a:p>
        </p:txBody>
      </p:sp>
      <p:pic>
        <p:nvPicPr>
          <p:cNvPr id="4" name="Graphic 3" descr="Bar graph with upward trend with solid fill">
            <a:extLst>
              <a:ext uri="{FF2B5EF4-FFF2-40B4-BE49-F238E27FC236}">
                <a16:creationId xmlns:a16="http://schemas.microsoft.com/office/drawing/2014/main" id="{76AB8503-A29B-DDF7-1003-A59565F0928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319503" y="1539186"/>
            <a:ext cx="3525628" cy="3525628"/>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1091204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35D0C-304C-8B41-7548-9F0E83B947B3}"/>
              </a:ext>
            </a:extLst>
          </p:cNvPr>
          <p:cNvSpPr>
            <a:spLocks noGrp="1"/>
          </p:cNvSpPr>
          <p:nvPr>
            <p:ph type="title"/>
          </p:nvPr>
        </p:nvSpPr>
        <p:spPr>
          <a:xfrm>
            <a:off x="1141411" y="619127"/>
            <a:ext cx="9906000" cy="480804"/>
          </a:xfrm>
        </p:spPr>
        <p:txBody>
          <a:bodyPr>
            <a:normAutofit/>
          </a:bodyPr>
          <a:lstStyle/>
          <a:p>
            <a:pPr algn="ctr"/>
            <a:r>
              <a:rPr lang="en-GB" sz="2800" b="1" dirty="0">
                <a:solidFill>
                  <a:srgbClr val="002060"/>
                </a:solidFill>
              </a:rPr>
              <a:t>Southeast bog: overview of results : 2024</a:t>
            </a:r>
          </a:p>
        </p:txBody>
      </p:sp>
      <p:pic>
        <p:nvPicPr>
          <p:cNvPr id="7" name="Picture 6">
            <a:extLst>
              <a:ext uri="{FF2B5EF4-FFF2-40B4-BE49-F238E27FC236}">
                <a16:creationId xmlns:a16="http://schemas.microsoft.com/office/drawing/2014/main" id="{62AAB296-514D-DF57-ECBC-09FB23A7706C}"/>
              </a:ext>
            </a:extLst>
          </p:cNvPr>
          <p:cNvPicPr>
            <a:picLocks noChangeAspect="1"/>
          </p:cNvPicPr>
          <p:nvPr/>
        </p:nvPicPr>
        <p:blipFill>
          <a:blip r:embed="rId3"/>
          <a:stretch>
            <a:fillRect/>
          </a:stretch>
        </p:blipFill>
        <p:spPr>
          <a:xfrm>
            <a:off x="3770174" y="3017484"/>
            <a:ext cx="4651651" cy="823031"/>
          </a:xfrm>
          <a:prstGeom prst="rect">
            <a:avLst/>
          </a:prstGeom>
        </p:spPr>
      </p:pic>
      <p:pic>
        <p:nvPicPr>
          <p:cNvPr id="4" name="Picture 3" descr="A map of a site&#10;&#10;AI-generated content may be incorrect.">
            <a:extLst>
              <a:ext uri="{FF2B5EF4-FFF2-40B4-BE49-F238E27FC236}">
                <a16:creationId xmlns:a16="http://schemas.microsoft.com/office/drawing/2014/main" id="{61EBDDFA-D4AC-E304-7DA2-F62AFC0588ED}"/>
              </a:ext>
            </a:extLst>
          </p:cNvPr>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1040296" y="1470519"/>
            <a:ext cx="5040705" cy="3465916"/>
          </a:xfrm>
          <a:prstGeom prst="rect">
            <a:avLst/>
          </a:prstGeom>
        </p:spPr>
      </p:pic>
      <p:graphicFrame>
        <p:nvGraphicFramePr>
          <p:cNvPr id="5" name="Chart 4">
            <a:extLst>
              <a:ext uri="{FF2B5EF4-FFF2-40B4-BE49-F238E27FC236}">
                <a16:creationId xmlns:a16="http://schemas.microsoft.com/office/drawing/2014/main" id="{20D41135-FE37-EEBC-E048-CACC4C1078B0}"/>
              </a:ext>
            </a:extLst>
          </p:cNvPr>
          <p:cNvGraphicFramePr>
            <a:graphicFrameLocks/>
          </p:cNvGraphicFramePr>
          <p:nvPr>
            <p:extLst>
              <p:ext uri="{D42A27DB-BD31-4B8C-83A1-F6EECF244321}">
                <p14:modId xmlns:p14="http://schemas.microsoft.com/office/powerpoint/2010/main" val="1550585979"/>
              </p:ext>
            </p:extLst>
          </p:nvPr>
        </p:nvGraphicFramePr>
        <p:xfrm>
          <a:off x="6389342" y="1447072"/>
          <a:ext cx="4502150" cy="2724150"/>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8" name="Table 7">
            <a:extLst>
              <a:ext uri="{FF2B5EF4-FFF2-40B4-BE49-F238E27FC236}">
                <a16:creationId xmlns:a16="http://schemas.microsoft.com/office/drawing/2014/main" id="{8114FEA5-E626-882E-8CCC-C9F8182131B7}"/>
              </a:ext>
            </a:extLst>
          </p:cNvPr>
          <p:cNvGraphicFramePr>
            <a:graphicFrameLocks noGrp="1"/>
          </p:cNvGraphicFramePr>
          <p:nvPr>
            <p:extLst>
              <p:ext uri="{D42A27DB-BD31-4B8C-83A1-F6EECF244321}">
                <p14:modId xmlns:p14="http://schemas.microsoft.com/office/powerpoint/2010/main" val="2135105647"/>
              </p:ext>
            </p:extLst>
          </p:nvPr>
        </p:nvGraphicFramePr>
        <p:xfrm>
          <a:off x="1596887" y="5019575"/>
          <a:ext cx="9011478" cy="922622"/>
        </p:xfrm>
        <a:graphic>
          <a:graphicData uri="http://schemas.openxmlformats.org/drawingml/2006/table">
            <a:tbl>
              <a:tblPr>
                <a:tableStyleId>{5C22544A-7EE6-4342-B048-85BDC9FD1C3A}</a:tableStyleId>
              </a:tblPr>
              <a:tblGrid>
                <a:gridCol w="5214730">
                  <a:extLst>
                    <a:ext uri="{9D8B030D-6E8A-4147-A177-3AD203B41FA5}">
                      <a16:colId xmlns:a16="http://schemas.microsoft.com/office/drawing/2014/main" val="81865272"/>
                    </a:ext>
                  </a:extLst>
                </a:gridCol>
                <a:gridCol w="3796748">
                  <a:extLst>
                    <a:ext uri="{9D8B030D-6E8A-4147-A177-3AD203B41FA5}">
                      <a16:colId xmlns:a16="http://schemas.microsoft.com/office/drawing/2014/main" val="480652003"/>
                    </a:ext>
                  </a:extLst>
                </a:gridCol>
              </a:tblGrid>
              <a:tr h="358742">
                <a:tc>
                  <a:txBody>
                    <a:bodyPr/>
                    <a:lstStyle/>
                    <a:p>
                      <a:pPr algn="ctr" fontAlgn="t"/>
                      <a:r>
                        <a:rPr lang="en-GB" sz="1800" b="1" u="none" strike="noStrike" dirty="0">
                          <a:effectLst/>
                        </a:rPr>
                        <a:t>Rapid Assessment Counts for Habitat Transect 1</a:t>
                      </a:r>
                      <a:endParaRPr lang="en-GB" sz="1800" b="1" i="0" u="none" strike="noStrike" dirty="0">
                        <a:solidFill>
                          <a:srgbClr val="000000"/>
                        </a:solidFill>
                        <a:effectLst/>
                        <a:latin typeface="Calibri" panose="020F0502020204030204" pitchFamily="34" charset="0"/>
                      </a:endParaRPr>
                    </a:p>
                  </a:txBody>
                  <a:tcPr marL="7620" marR="7620" marT="7620" marB="0"/>
                </a:tc>
                <a:tc>
                  <a:txBody>
                    <a:bodyPr/>
                    <a:lstStyle/>
                    <a:p>
                      <a:pPr algn="ctr" fontAlgn="t"/>
                      <a:r>
                        <a:rPr lang="en-GB" sz="1800" b="1" u="none" strike="noStrike" dirty="0">
                          <a:effectLst/>
                        </a:rPr>
                        <a:t>Total Passing Quadrat %</a:t>
                      </a:r>
                      <a:endParaRPr lang="en-GB" sz="1800" b="1" i="0" u="none" strike="noStrike" dirty="0">
                        <a:solidFill>
                          <a:srgbClr val="000000"/>
                        </a:solidFill>
                        <a:effectLst/>
                        <a:latin typeface="Calibri" panose="020F0502020204030204" pitchFamily="34" charset="0"/>
                      </a:endParaRPr>
                    </a:p>
                  </a:txBody>
                  <a:tcPr marL="7620" marR="7620" marT="7620" marB="0"/>
                </a:tc>
                <a:extLst>
                  <a:ext uri="{0D108BD9-81ED-4DB2-BD59-A6C34878D82A}">
                    <a16:rowId xmlns:a16="http://schemas.microsoft.com/office/drawing/2014/main" val="1973101172"/>
                  </a:ext>
                </a:extLst>
              </a:tr>
              <a:tr h="232145">
                <a:tc>
                  <a:txBody>
                    <a:bodyPr/>
                    <a:lstStyle/>
                    <a:p>
                      <a:pPr algn="ctr" fontAlgn="b"/>
                      <a:r>
                        <a:rPr lang="en-GB" sz="1800" b="0" u="none" strike="noStrike" dirty="0">
                          <a:effectLst/>
                        </a:rPr>
                        <a:t>BOYCE 2008- 28 QUADRATS</a:t>
                      </a:r>
                      <a:endParaRPr lang="en-GB" sz="18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GB" sz="1800" b="1" u="none" strike="noStrike" dirty="0">
                          <a:effectLst/>
                        </a:rPr>
                        <a:t>32%</a:t>
                      </a:r>
                      <a:endParaRPr lang="en-GB" sz="1800" b="1"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1827735610"/>
                  </a:ext>
                </a:extLst>
              </a:tr>
              <a:tr h="232145">
                <a:tc>
                  <a:txBody>
                    <a:bodyPr/>
                    <a:lstStyle/>
                    <a:p>
                      <a:pPr algn="ctr" fontAlgn="b"/>
                      <a:r>
                        <a:rPr lang="en-GB" sz="1800" b="0" u="none" strike="noStrike" dirty="0">
                          <a:effectLst/>
                        </a:rPr>
                        <a:t>ZANONI 2024- 24 QUADRATS</a:t>
                      </a:r>
                      <a:endParaRPr lang="en-GB" sz="18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GB" sz="1800" b="1" u="none" strike="noStrike" dirty="0">
                          <a:effectLst/>
                        </a:rPr>
                        <a:t>50%</a:t>
                      </a:r>
                      <a:endParaRPr lang="en-GB" sz="1800" b="1"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2004960865"/>
                  </a:ext>
                </a:extLst>
              </a:tr>
            </a:tbl>
          </a:graphicData>
        </a:graphic>
      </p:graphicFrame>
      <p:sp>
        <p:nvSpPr>
          <p:cNvPr id="9" name="TextBox 8">
            <a:extLst>
              <a:ext uri="{FF2B5EF4-FFF2-40B4-BE49-F238E27FC236}">
                <a16:creationId xmlns:a16="http://schemas.microsoft.com/office/drawing/2014/main" id="{7B1859BF-594C-1269-0257-15065C09E813}"/>
              </a:ext>
            </a:extLst>
          </p:cNvPr>
          <p:cNvSpPr txBox="1"/>
          <p:nvPr/>
        </p:nvSpPr>
        <p:spPr>
          <a:xfrm>
            <a:off x="1583635" y="5934670"/>
            <a:ext cx="9190383" cy="923330"/>
          </a:xfrm>
          <a:prstGeom prst="rect">
            <a:avLst/>
          </a:prstGeom>
          <a:noFill/>
        </p:spPr>
        <p:txBody>
          <a:bodyPr wrap="square" rtlCol="0">
            <a:spAutoFit/>
          </a:bodyPr>
          <a:lstStyle/>
          <a:p>
            <a:pPr algn="ctr"/>
            <a:r>
              <a:rPr kumimoji="0" lang="en-US" b="1" i="0" u="none" strike="noStrike" kern="1200" cap="all" spc="0" normalizeH="0" baseline="0" noProof="0" dirty="0">
                <a:ln>
                  <a:noFill/>
                </a:ln>
                <a:solidFill>
                  <a:prstClr val="white"/>
                </a:solidFill>
                <a:effectLst/>
                <a:uLnTx/>
                <a:uFillTx/>
                <a:latin typeface="Tw Cen MT" panose="020B0602020104020603"/>
                <a:ea typeface="+mj-ea"/>
                <a:cs typeface="+mj-cs"/>
              </a:rPr>
              <a:t>CT Numbers (Polkey transects 1&amp;2 </a:t>
            </a:r>
            <a:r>
              <a:rPr lang="en-US" b="1" cap="all" dirty="0">
                <a:solidFill>
                  <a:prstClr val="white"/>
                </a:solidFill>
                <a:latin typeface="Tw Cen MT" panose="020B0602020104020603"/>
                <a:ea typeface="+mj-ea"/>
                <a:cs typeface="+mj-cs"/>
              </a:rPr>
              <a:t> : </a:t>
            </a:r>
            <a:r>
              <a:rPr kumimoji="0" lang="en-US" b="1" i="0" u="none" strike="noStrike" kern="1200" cap="all" spc="0" normalizeH="0" baseline="0" noProof="0" dirty="0">
                <a:ln>
                  <a:noFill/>
                </a:ln>
                <a:solidFill>
                  <a:prstClr val="white"/>
                </a:solidFill>
                <a:effectLst/>
                <a:uLnTx/>
                <a:uFillTx/>
                <a:latin typeface="Tw Cen MT" panose="020B0602020104020603"/>
                <a:ea typeface="+mj-ea"/>
                <a:cs typeface="+mj-cs"/>
              </a:rPr>
              <a:t>total 9)</a:t>
            </a:r>
            <a:br>
              <a:rPr kumimoji="0" lang="en-US" b="1" i="0" u="none" strike="noStrike" kern="1200" cap="all" spc="0" normalizeH="0" baseline="0" noProof="0" dirty="0">
                <a:ln>
                  <a:noFill/>
                </a:ln>
                <a:solidFill>
                  <a:prstClr val="white"/>
                </a:solidFill>
                <a:effectLst/>
                <a:uLnTx/>
                <a:uFillTx/>
                <a:latin typeface="Tw Cen MT" panose="020B0602020104020603"/>
                <a:ea typeface="+mj-ea"/>
                <a:cs typeface="+mj-cs"/>
              </a:rPr>
            </a:br>
            <a:r>
              <a:rPr kumimoji="0" lang="en-US" b="1" i="0" u="none" strike="noStrike" kern="1200" cap="all" spc="0" normalizeH="0" baseline="0" noProof="0" dirty="0">
                <a:ln>
                  <a:noFill/>
                </a:ln>
                <a:solidFill>
                  <a:prstClr val="white"/>
                </a:solidFill>
                <a:effectLst/>
                <a:uLnTx/>
                <a:uFillTx/>
                <a:latin typeface="Tw Cen MT" panose="020B0602020104020603"/>
                <a:ea typeface="+mj-ea"/>
                <a:cs typeface="+mj-cs"/>
              </a:rPr>
              <a:t>Pass/Fail Habitat Quadrats (Boyce habitat transect 1)</a:t>
            </a:r>
            <a:br>
              <a:rPr kumimoji="0" lang="en-US" b="1" i="0" u="none" strike="noStrike" kern="1200" cap="all" spc="0" normalizeH="0" baseline="0" noProof="0" dirty="0">
                <a:ln>
                  <a:noFill/>
                </a:ln>
                <a:solidFill>
                  <a:prstClr val="white"/>
                </a:solidFill>
                <a:effectLst/>
                <a:uLnTx/>
                <a:uFillTx/>
                <a:latin typeface="Tw Cen MT" panose="020B0602020104020603"/>
                <a:ea typeface="+mj-ea"/>
                <a:cs typeface="+mj-cs"/>
              </a:rPr>
            </a:br>
            <a:r>
              <a:rPr kumimoji="0" lang="en-US" b="1" i="0" u="none" strike="noStrike" kern="1200" cap="all" spc="0" normalizeH="0" baseline="0" noProof="0" dirty="0">
                <a:ln>
                  <a:noFill/>
                </a:ln>
                <a:solidFill>
                  <a:prstClr val="white"/>
                </a:solidFill>
                <a:effectLst/>
                <a:uLnTx/>
                <a:uFillTx/>
                <a:latin typeface="Tw Cen MT" panose="020B0602020104020603"/>
                <a:ea typeface="+mj-ea"/>
                <a:cs typeface="+mj-cs"/>
              </a:rPr>
              <a:t>Cors caron survey 2024</a:t>
            </a:r>
            <a:endParaRPr lang="en-GB" dirty="0"/>
          </a:p>
        </p:txBody>
      </p:sp>
      <p:sp>
        <p:nvSpPr>
          <p:cNvPr id="6" name="TextBox 5">
            <a:extLst>
              <a:ext uri="{FF2B5EF4-FFF2-40B4-BE49-F238E27FC236}">
                <a16:creationId xmlns:a16="http://schemas.microsoft.com/office/drawing/2014/main" id="{6115F52A-8D98-C615-892F-4AA6920ECB48}"/>
              </a:ext>
            </a:extLst>
          </p:cNvPr>
          <p:cNvSpPr txBox="1"/>
          <p:nvPr/>
        </p:nvSpPr>
        <p:spPr>
          <a:xfrm>
            <a:off x="6178826" y="4312057"/>
            <a:ext cx="5648739" cy="461665"/>
          </a:xfrm>
          <a:prstGeom prst="rect">
            <a:avLst/>
          </a:prstGeom>
          <a:noFill/>
        </p:spPr>
        <p:txBody>
          <a:bodyPr wrap="square">
            <a:spAutoFit/>
          </a:bodyPr>
          <a:lstStyle/>
          <a:p>
            <a:pPr>
              <a:spcAft>
                <a:spcPts val="1000"/>
              </a:spcAft>
            </a:pPr>
            <a:r>
              <a:rPr lang="en-GB" sz="1200" b="1" kern="100" dirty="0">
                <a:effectLst/>
                <a:latin typeface="Tw Cen MT" panose="020B0602020104020603" pitchFamily="34" charset="0"/>
                <a:ea typeface="Aptos" panose="020B0004020202020204" pitchFamily="34" charset="0"/>
              </a:rPr>
              <a:t>Figure </a:t>
            </a:r>
            <a:r>
              <a:rPr lang="en-GB" sz="1200" b="1" kern="100" dirty="0">
                <a:latin typeface="Tw Cen MT" panose="020B0602020104020603" pitchFamily="34" charset="0"/>
                <a:ea typeface="Aptos" panose="020B0004020202020204" pitchFamily="34" charset="0"/>
              </a:rPr>
              <a:t>15:</a:t>
            </a:r>
            <a:r>
              <a:rPr lang="en-GB" sz="1200" b="1" kern="100" dirty="0">
                <a:effectLst/>
                <a:latin typeface="Tw Cen MT" panose="020B0602020104020603" pitchFamily="34" charset="0"/>
                <a:ea typeface="Aptos" panose="020B0004020202020204" pitchFamily="34" charset="0"/>
              </a:rPr>
              <a:t> Q GIS Map showing Adult CT Count Transects 3-5 (Polkey,2017) &amp; Habitat transect 1 (Boyce ,2008) on SE Bog: Station 1 at Cors Caron (Zanoni, 2025)</a:t>
            </a:r>
          </a:p>
        </p:txBody>
      </p:sp>
    </p:spTree>
    <p:extLst>
      <p:ext uri="{BB962C8B-B14F-4D97-AF65-F5344CB8AC3E}">
        <p14:creationId xmlns:p14="http://schemas.microsoft.com/office/powerpoint/2010/main" val="6929490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508" name="Picture 2">
            <a:extLst>
              <a:ext uri="{FF2B5EF4-FFF2-40B4-BE49-F238E27FC236}">
                <a16:creationId xmlns:a16="http://schemas.microsoft.com/office/drawing/2014/main" id="{19AFBE53-1417-406B-8083-DBE0DA72F2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509" name="Group 508">
            <a:extLst>
              <a:ext uri="{FF2B5EF4-FFF2-40B4-BE49-F238E27FC236}">
                <a16:creationId xmlns:a16="http://schemas.microsoft.com/office/drawing/2014/main" id="{FB9EE4F0-B261-4AB0-BEE3-AA9DD198FC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514" name="Rectangle 5">
              <a:extLst>
                <a:ext uri="{FF2B5EF4-FFF2-40B4-BE49-F238E27FC236}">
                  <a16:creationId xmlns:a16="http://schemas.microsoft.com/office/drawing/2014/main" id="{2E326B6E-9130-4E5B-8C29-0412BDFD525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515" name="Freeform 6">
              <a:extLst>
                <a:ext uri="{FF2B5EF4-FFF2-40B4-BE49-F238E27FC236}">
                  <a16:creationId xmlns:a16="http://schemas.microsoft.com/office/drawing/2014/main" id="{D15BBE67-0A7A-4318-94C9-9EDC68E9E4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16" name="Freeform 7">
              <a:extLst>
                <a:ext uri="{FF2B5EF4-FFF2-40B4-BE49-F238E27FC236}">
                  <a16:creationId xmlns:a16="http://schemas.microsoft.com/office/drawing/2014/main" id="{6C189044-A310-4008-ABE3-A833238AA1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17" name="Rectangle 8">
              <a:extLst>
                <a:ext uri="{FF2B5EF4-FFF2-40B4-BE49-F238E27FC236}">
                  <a16:creationId xmlns:a16="http://schemas.microsoft.com/office/drawing/2014/main" id="{714E393D-E3AB-4084-8580-2EC4D75B0BC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518" name="Freeform 9">
              <a:extLst>
                <a:ext uri="{FF2B5EF4-FFF2-40B4-BE49-F238E27FC236}">
                  <a16:creationId xmlns:a16="http://schemas.microsoft.com/office/drawing/2014/main" id="{5407A34B-6BDC-4CC4-9D15-2E71F3DB40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10" name="Freeform 10">
              <a:extLst>
                <a:ext uri="{FF2B5EF4-FFF2-40B4-BE49-F238E27FC236}">
                  <a16:creationId xmlns:a16="http://schemas.microsoft.com/office/drawing/2014/main" id="{5E952981-3D27-403A-9B35-14226166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4" name="Freeform 11">
              <a:extLst>
                <a:ext uri="{FF2B5EF4-FFF2-40B4-BE49-F238E27FC236}">
                  <a16:creationId xmlns:a16="http://schemas.microsoft.com/office/drawing/2014/main" id="{339D7F6E-841D-4697-A877-0F25113BA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5" name="Freeform 12">
              <a:extLst>
                <a:ext uri="{FF2B5EF4-FFF2-40B4-BE49-F238E27FC236}">
                  <a16:creationId xmlns:a16="http://schemas.microsoft.com/office/drawing/2014/main" id="{226F9E1B-2970-4504-8E6C-1A42D05FC2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22" name="Freeform 13">
              <a:extLst>
                <a:ext uri="{FF2B5EF4-FFF2-40B4-BE49-F238E27FC236}">
                  <a16:creationId xmlns:a16="http://schemas.microsoft.com/office/drawing/2014/main" id="{6F11A9CB-BE43-4423-987B-B43046D14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23" name="Freeform 14">
              <a:extLst>
                <a:ext uri="{FF2B5EF4-FFF2-40B4-BE49-F238E27FC236}">
                  <a16:creationId xmlns:a16="http://schemas.microsoft.com/office/drawing/2014/main" id="{F21925AB-CEC6-4210-929C-5BAB1C957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24" name="Freeform 15">
              <a:extLst>
                <a:ext uri="{FF2B5EF4-FFF2-40B4-BE49-F238E27FC236}">
                  <a16:creationId xmlns:a16="http://schemas.microsoft.com/office/drawing/2014/main" id="{9B4BB7F4-36A3-49C5-A85E-660BF09014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25" name="Freeform 16">
              <a:extLst>
                <a:ext uri="{FF2B5EF4-FFF2-40B4-BE49-F238E27FC236}">
                  <a16:creationId xmlns:a16="http://schemas.microsoft.com/office/drawing/2014/main" id="{89A82E2C-666C-4E88-B3A9-C95B5AE94D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6" name="Freeform 17">
              <a:extLst>
                <a:ext uri="{FF2B5EF4-FFF2-40B4-BE49-F238E27FC236}">
                  <a16:creationId xmlns:a16="http://schemas.microsoft.com/office/drawing/2014/main" id="{1363187E-6516-4018-A78B-CE0F7F232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27" name="Freeform 18">
              <a:extLst>
                <a:ext uri="{FF2B5EF4-FFF2-40B4-BE49-F238E27FC236}">
                  <a16:creationId xmlns:a16="http://schemas.microsoft.com/office/drawing/2014/main" id="{3FF62829-5C7E-4110-A186-F4E8655E29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7" name="Freeform 19">
              <a:extLst>
                <a:ext uri="{FF2B5EF4-FFF2-40B4-BE49-F238E27FC236}">
                  <a16:creationId xmlns:a16="http://schemas.microsoft.com/office/drawing/2014/main" id="{87E9C9B7-0C7F-44A7-B610-5B095C4425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29" name="Freeform 20">
              <a:extLst>
                <a:ext uri="{FF2B5EF4-FFF2-40B4-BE49-F238E27FC236}">
                  <a16:creationId xmlns:a16="http://schemas.microsoft.com/office/drawing/2014/main" id="{3037E5EC-D21D-4C3F-B081-B46C3B47CF6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30" name="Freeform 21">
              <a:extLst>
                <a:ext uri="{FF2B5EF4-FFF2-40B4-BE49-F238E27FC236}">
                  <a16:creationId xmlns:a16="http://schemas.microsoft.com/office/drawing/2014/main" id="{EAE8AAB2-DE35-4AED-8C9C-0718A33A846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31" name="Freeform 22">
              <a:extLst>
                <a:ext uri="{FF2B5EF4-FFF2-40B4-BE49-F238E27FC236}">
                  <a16:creationId xmlns:a16="http://schemas.microsoft.com/office/drawing/2014/main" id="{062ACCDA-6A76-4812-BA3A-F3C6E1443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32" name="Freeform 23">
              <a:extLst>
                <a:ext uri="{FF2B5EF4-FFF2-40B4-BE49-F238E27FC236}">
                  <a16:creationId xmlns:a16="http://schemas.microsoft.com/office/drawing/2014/main" id="{38825C85-74E0-4664-95AC-682625B991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33" name="Freeform 24">
              <a:extLst>
                <a:ext uri="{FF2B5EF4-FFF2-40B4-BE49-F238E27FC236}">
                  <a16:creationId xmlns:a16="http://schemas.microsoft.com/office/drawing/2014/main" id="{D87E8B0A-2B1D-48E5-8107-F2855CFFD27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34" name="Freeform 25">
              <a:extLst>
                <a:ext uri="{FF2B5EF4-FFF2-40B4-BE49-F238E27FC236}">
                  <a16:creationId xmlns:a16="http://schemas.microsoft.com/office/drawing/2014/main" id="{E46FC211-5F4B-478B-8761-A65D21166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35" name="Freeform 26">
              <a:extLst>
                <a:ext uri="{FF2B5EF4-FFF2-40B4-BE49-F238E27FC236}">
                  <a16:creationId xmlns:a16="http://schemas.microsoft.com/office/drawing/2014/main" id="{43C493A4-4703-4917-A281-F15E323F14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36" name="Freeform 27">
              <a:extLst>
                <a:ext uri="{FF2B5EF4-FFF2-40B4-BE49-F238E27FC236}">
                  <a16:creationId xmlns:a16="http://schemas.microsoft.com/office/drawing/2014/main" id="{4B369EDA-1458-423B-839F-4FB0EE920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37" name="Freeform 28">
              <a:extLst>
                <a:ext uri="{FF2B5EF4-FFF2-40B4-BE49-F238E27FC236}">
                  <a16:creationId xmlns:a16="http://schemas.microsoft.com/office/drawing/2014/main" id="{DB5E8117-FFBB-49D5-87C6-24D8E06CE3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38" name="Freeform 29">
              <a:extLst>
                <a:ext uri="{FF2B5EF4-FFF2-40B4-BE49-F238E27FC236}">
                  <a16:creationId xmlns:a16="http://schemas.microsoft.com/office/drawing/2014/main" id="{04D5DC4A-7C40-4236-B475-FA6AA43694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39" name="Freeform 30">
              <a:extLst>
                <a:ext uri="{FF2B5EF4-FFF2-40B4-BE49-F238E27FC236}">
                  <a16:creationId xmlns:a16="http://schemas.microsoft.com/office/drawing/2014/main" id="{76858373-C51B-4201-80F4-8033167041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40" name="Freeform 31">
              <a:extLst>
                <a:ext uri="{FF2B5EF4-FFF2-40B4-BE49-F238E27FC236}">
                  <a16:creationId xmlns:a16="http://schemas.microsoft.com/office/drawing/2014/main" id="{D159A53F-DA7E-4CD5-AA84-55B3AC5EE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41" name="Freeform 32">
              <a:extLst>
                <a:ext uri="{FF2B5EF4-FFF2-40B4-BE49-F238E27FC236}">
                  <a16:creationId xmlns:a16="http://schemas.microsoft.com/office/drawing/2014/main" id="{E4B70A8B-09AC-45AA-952C-242D7E1474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42" name="Rectangle 33">
              <a:extLst>
                <a:ext uri="{FF2B5EF4-FFF2-40B4-BE49-F238E27FC236}">
                  <a16:creationId xmlns:a16="http://schemas.microsoft.com/office/drawing/2014/main" id="{63C8CAD6-F5BE-4961-AC48-2A34FA4E778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543" name="Freeform 34">
              <a:extLst>
                <a:ext uri="{FF2B5EF4-FFF2-40B4-BE49-F238E27FC236}">
                  <a16:creationId xmlns:a16="http://schemas.microsoft.com/office/drawing/2014/main" id="{AEBA7DBD-C171-47A7-9249-562A06AC2B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44" name="Freeform 35">
              <a:extLst>
                <a:ext uri="{FF2B5EF4-FFF2-40B4-BE49-F238E27FC236}">
                  <a16:creationId xmlns:a16="http://schemas.microsoft.com/office/drawing/2014/main" id="{80F934E3-6775-4A9E-8666-7D050E4287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45" name="Freeform 36">
              <a:extLst>
                <a:ext uri="{FF2B5EF4-FFF2-40B4-BE49-F238E27FC236}">
                  <a16:creationId xmlns:a16="http://schemas.microsoft.com/office/drawing/2014/main" id="{F7E8F3A1-E3AE-4A22-82FE-71C4C163AF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46" name="Freeform 37">
              <a:extLst>
                <a:ext uri="{FF2B5EF4-FFF2-40B4-BE49-F238E27FC236}">
                  <a16:creationId xmlns:a16="http://schemas.microsoft.com/office/drawing/2014/main" id="{27DFF928-27F3-44A1-9468-219DD390B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47" name="Freeform 38">
              <a:extLst>
                <a:ext uri="{FF2B5EF4-FFF2-40B4-BE49-F238E27FC236}">
                  <a16:creationId xmlns:a16="http://schemas.microsoft.com/office/drawing/2014/main" id="{47C61A3E-9A0A-4547-9B8A-DD8CD6D473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48" name="Freeform 39">
              <a:extLst>
                <a:ext uri="{FF2B5EF4-FFF2-40B4-BE49-F238E27FC236}">
                  <a16:creationId xmlns:a16="http://schemas.microsoft.com/office/drawing/2014/main" id="{FC684095-4805-413B-A9EB-63A2417B5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49" name="Freeform 40">
              <a:extLst>
                <a:ext uri="{FF2B5EF4-FFF2-40B4-BE49-F238E27FC236}">
                  <a16:creationId xmlns:a16="http://schemas.microsoft.com/office/drawing/2014/main" id="{AF830B5E-DCF9-4CBD-8746-C5219013D8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50" name="Freeform 41">
              <a:extLst>
                <a:ext uri="{FF2B5EF4-FFF2-40B4-BE49-F238E27FC236}">
                  <a16:creationId xmlns:a16="http://schemas.microsoft.com/office/drawing/2014/main" id="{FE6882C0-1C73-4E53-A884-3202385D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51" name="Freeform 42">
              <a:extLst>
                <a:ext uri="{FF2B5EF4-FFF2-40B4-BE49-F238E27FC236}">
                  <a16:creationId xmlns:a16="http://schemas.microsoft.com/office/drawing/2014/main" id="{9611015E-699B-4BA5-A162-8BABC91454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52" name="Freeform 43">
              <a:extLst>
                <a:ext uri="{FF2B5EF4-FFF2-40B4-BE49-F238E27FC236}">
                  <a16:creationId xmlns:a16="http://schemas.microsoft.com/office/drawing/2014/main" id="{8C6A611F-CBE4-46B7-96F6-803B2D2607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53" name="Freeform 44">
              <a:extLst>
                <a:ext uri="{FF2B5EF4-FFF2-40B4-BE49-F238E27FC236}">
                  <a16:creationId xmlns:a16="http://schemas.microsoft.com/office/drawing/2014/main" id="{FDCF0D71-6D32-4B72-B7E1-678BA980A8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54" name="Rectangle 45">
              <a:extLst>
                <a:ext uri="{FF2B5EF4-FFF2-40B4-BE49-F238E27FC236}">
                  <a16:creationId xmlns:a16="http://schemas.microsoft.com/office/drawing/2014/main" id="{FE6E605A-8ECF-47E5-ABDD-B4874FF18F1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555" name="Freeform 46">
              <a:extLst>
                <a:ext uri="{FF2B5EF4-FFF2-40B4-BE49-F238E27FC236}">
                  <a16:creationId xmlns:a16="http://schemas.microsoft.com/office/drawing/2014/main" id="{1329BFCB-3C83-438B-8C18-20576CA6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56" name="Freeform 47">
              <a:extLst>
                <a:ext uri="{FF2B5EF4-FFF2-40B4-BE49-F238E27FC236}">
                  <a16:creationId xmlns:a16="http://schemas.microsoft.com/office/drawing/2014/main" id="{9E013566-6E0D-4B88-9731-0BBACA1408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57" name="Freeform 48">
              <a:extLst>
                <a:ext uri="{FF2B5EF4-FFF2-40B4-BE49-F238E27FC236}">
                  <a16:creationId xmlns:a16="http://schemas.microsoft.com/office/drawing/2014/main" id="{1668707D-D4E8-40EC-94C2-F83C6E2226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58" name="Freeform 49">
              <a:extLst>
                <a:ext uri="{FF2B5EF4-FFF2-40B4-BE49-F238E27FC236}">
                  <a16:creationId xmlns:a16="http://schemas.microsoft.com/office/drawing/2014/main" id="{0CE0CBC9-140F-475C-93C6-446BDBB76C7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59" name="Freeform 50">
              <a:extLst>
                <a:ext uri="{FF2B5EF4-FFF2-40B4-BE49-F238E27FC236}">
                  <a16:creationId xmlns:a16="http://schemas.microsoft.com/office/drawing/2014/main" id="{0ED9FFD9-3111-4C21-8013-063D0A89F3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60" name="Freeform 51">
              <a:extLst>
                <a:ext uri="{FF2B5EF4-FFF2-40B4-BE49-F238E27FC236}">
                  <a16:creationId xmlns:a16="http://schemas.microsoft.com/office/drawing/2014/main" id="{C75E760C-E1DB-475D-905D-FC3F430FE3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61" name="Freeform 52">
              <a:extLst>
                <a:ext uri="{FF2B5EF4-FFF2-40B4-BE49-F238E27FC236}">
                  <a16:creationId xmlns:a16="http://schemas.microsoft.com/office/drawing/2014/main" id="{1F4DF02E-1FC7-48AB-8CDA-940C8A500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62" name="Freeform 53">
              <a:extLst>
                <a:ext uri="{FF2B5EF4-FFF2-40B4-BE49-F238E27FC236}">
                  <a16:creationId xmlns:a16="http://schemas.microsoft.com/office/drawing/2014/main" id="{193ABE5A-1C12-4B38-8078-51A0BAB3C00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63" name="Freeform 54">
              <a:extLst>
                <a:ext uri="{FF2B5EF4-FFF2-40B4-BE49-F238E27FC236}">
                  <a16:creationId xmlns:a16="http://schemas.microsoft.com/office/drawing/2014/main" id="{3A57AD1C-4CC5-4E62-A352-D3B142B9DF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64" name="Freeform 55">
              <a:extLst>
                <a:ext uri="{FF2B5EF4-FFF2-40B4-BE49-F238E27FC236}">
                  <a16:creationId xmlns:a16="http://schemas.microsoft.com/office/drawing/2014/main" id="{646D40AD-4384-42ED-B1A0-A47C165C6D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65" name="Freeform 56">
              <a:extLst>
                <a:ext uri="{FF2B5EF4-FFF2-40B4-BE49-F238E27FC236}">
                  <a16:creationId xmlns:a16="http://schemas.microsoft.com/office/drawing/2014/main" id="{0786C2FA-21FD-4F48-9E96-C5D8E6159EB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66" name="Freeform 57">
              <a:extLst>
                <a:ext uri="{FF2B5EF4-FFF2-40B4-BE49-F238E27FC236}">
                  <a16:creationId xmlns:a16="http://schemas.microsoft.com/office/drawing/2014/main" id="{AFE6F50A-21B5-4B98-9C3B-B89FFC6FB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67" name="Freeform 58">
              <a:extLst>
                <a:ext uri="{FF2B5EF4-FFF2-40B4-BE49-F238E27FC236}">
                  <a16:creationId xmlns:a16="http://schemas.microsoft.com/office/drawing/2014/main" id="{2454210A-9717-44AF-9D76-0426534C357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sp>
        <p:nvSpPr>
          <p:cNvPr id="2" name="Title 1">
            <a:extLst>
              <a:ext uri="{FF2B5EF4-FFF2-40B4-BE49-F238E27FC236}">
                <a16:creationId xmlns:a16="http://schemas.microsoft.com/office/drawing/2014/main" id="{DEB9B106-4268-8291-2F09-69A766BC0155}"/>
              </a:ext>
            </a:extLst>
          </p:cNvPr>
          <p:cNvSpPr>
            <a:spLocks noGrp="1"/>
          </p:cNvSpPr>
          <p:nvPr>
            <p:ph type="title"/>
          </p:nvPr>
        </p:nvSpPr>
        <p:spPr>
          <a:xfrm>
            <a:off x="1895475" y="5449436"/>
            <a:ext cx="8698340" cy="986740"/>
          </a:xfrm>
        </p:spPr>
        <p:txBody>
          <a:bodyPr vert="horz" lIns="91440" tIns="45720" rIns="91440" bIns="45720" rtlCol="0" anchor="b">
            <a:noAutofit/>
          </a:bodyPr>
          <a:lstStyle/>
          <a:p>
            <a:pPr algn="ctr"/>
            <a:br>
              <a:rPr lang="en-US" sz="2000" dirty="0"/>
            </a:br>
            <a:br>
              <a:rPr lang="en-US" sz="2000" dirty="0"/>
            </a:br>
            <a:r>
              <a:rPr lang="en-US" sz="2000" b="1" dirty="0"/>
              <a:t>CT Numbers (Polkey transects 3,4,5 : Total 126)</a:t>
            </a:r>
            <a:br>
              <a:rPr lang="en-US" sz="2000" b="1" dirty="0"/>
            </a:br>
            <a:r>
              <a:rPr lang="en-US" sz="2000" b="1" dirty="0"/>
              <a:t>Pass/Fail Habitat Quadrats (Boyce habitat transect 2)</a:t>
            </a:r>
            <a:br>
              <a:rPr lang="en-US" sz="2000" b="1" dirty="0"/>
            </a:br>
            <a:r>
              <a:rPr lang="en-US" sz="2000" b="1" dirty="0"/>
              <a:t>Cors caron survey 2024</a:t>
            </a:r>
          </a:p>
        </p:txBody>
      </p:sp>
      <p:sp>
        <p:nvSpPr>
          <p:cNvPr id="68" name="Round Diagonal Corner Rectangle 6">
            <a:extLst>
              <a:ext uri="{FF2B5EF4-FFF2-40B4-BE49-F238E27FC236}">
                <a16:creationId xmlns:a16="http://schemas.microsoft.com/office/drawing/2014/main" id="{7C752539-319A-41C0-ABDD-5FBB1E2BC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974" y="639965"/>
            <a:ext cx="10879991" cy="3598548"/>
          </a:xfrm>
          <a:prstGeom prst="round2DiagRect">
            <a:avLst>
              <a:gd name="adj1" fmla="val 9529"/>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map of a desert&#10;&#10;AI-generated content may be incorrect.">
            <a:extLst>
              <a:ext uri="{FF2B5EF4-FFF2-40B4-BE49-F238E27FC236}">
                <a16:creationId xmlns:a16="http://schemas.microsoft.com/office/drawing/2014/main" id="{8A836443-827F-3FB8-3C55-F2E3CEA02B63}"/>
              </a:ext>
            </a:extLst>
          </p:cNvPr>
          <p:cNvPicPr>
            <a:picLocks noChangeAspect="1"/>
          </p:cNvPicPr>
          <p:nvPr/>
        </p:nvPicPr>
        <p:blipFill>
          <a:blip r:embed="rId5" cstate="screen">
            <a:extLst>
              <a:ext uri="{28A0092B-C50C-407E-A947-70E740481C1C}">
                <a14:useLocalDpi xmlns:a14="http://schemas.microsoft.com/office/drawing/2010/main" val="0"/>
              </a:ext>
            </a:extLst>
          </a:blip>
          <a:srcRect/>
          <a:stretch>
            <a:fillRect/>
          </a:stretch>
        </p:blipFill>
        <p:spPr>
          <a:xfrm>
            <a:off x="685800" y="690709"/>
            <a:ext cx="5509722" cy="3562732"/>
          </a:xfrm>
          <a:prstGeom prst="rect">
            <a:avLst/>
          </a:prstGeom>
        </p:spPr>
      </p:pic>
      <p:pic>
        <p:nvPicPr>
          <p:cNvPr id="74" name="Picture 73">
            <a:extLst>
              <a:ext uri="{FF2B5EF4-FFF2-40B4-BE49-F238E27FC236}">
                <a16:creationId xmlns:a16="http://schemas.microsoft.com/office/drawing/2014/main" id="{7E86F1E9-B42A-5A31-34EF-D8A9687E6692}"/>
              </a:ext>
            </a:extLst>
          </p:cNvPr>
          <p:cNvPicPr>
            <a:picLocks noChangeAspect="1"/>
          </p:cNvPicPr>
          <p:nvPr/>
        </p:nvPicPr>
        <p:blipFill>
          <a:blip r:embed="rId6"/>
          <a:srcRect t="2911"/>
          <a:stretch>
            <a:fillRect/>
          </a:stretch>
        </p:blipFill>
        <p:spPr>
          <a:xfrm>
            <a:off x="6256630" y="740549"/>
            <a:ext cx="5044782" cy="2836562"/>
          </a:xfrm>
          <a:prstGeom prst="rect">
            <a:avLst/>
          </a:prstGeom>
        </p:spPr>
      </p:pic>
      <p:sp>
        <p:nvSpPr>
          <p:cNvPr id="14" name="TextBox 13">
            <a:extLst>
              <a:ext uri="{FF2B5EF4-FFF2-40B4-BE49-F238E27FC236}">
                <a16:creationId xmlns:a16="http://schemas.microsoft.com/office/drawing/2014/main" id="{518E5D0D-F854-2DDE-6E33-75EE43DA041E}"/>
              </a:ext>
            </a:extLst>
          </p:cNvPr>
          <p:cNvSpPr txBox="1"/>
          <p:nvPr/>
        </p:nvSpPr>
        <p:spPr>
          <a:xfrm>
            <a:off x="8264770" y="2349305"/>
            <a:ext cx="3282196" cy="723275"/>
          </a:xfrm>
          <a:prstGeom prst="rect">
            <a:avLst/>
          </a:prstGeom>
          <a:noFill/>
        </p:spPr>
        <p:txBody>
          <a:bodyPr wrap="square" rtlCol="0">
            <a:spAutoFit/>
          </a:bodyPr>
          <a:lstStyle/>
          <a:p>
            <a:pPr>
              <a:spcAft>
                <a:spcPts val="600"/>
              </a:spcAft>
            </a:pPr>
            <a:endParaRPr lang="en-GB"/>
          </a:p>
          <a:p>
            <a:pPr>
              <a:spcAft>
                <a:spcPts val="600"/>
              </a:spcAft>
            </a:pPr>
            <a:endParaRPr lang="en-GB"/>
          </a:p>
        </p:txBody>
      </p:sp>
      <p:sp>
        <p:nvSpPr>
          <p:cNvPr id="142" name="TextBox 141">
            <a:extLst>
              <a:ext uri="{FF2B5EF4-FFF2-40B4-BE49-F238E27FC236}">
                <a16:creationId xmlns:a16="http://schemas.microsoft.com/office/drawing/2014/main" id="{B7671157-863F-3366-B9BD-0413FDEB5B1C}"/>
              </a:ext>
            </a:extLst>
          </p:cNvPr>
          <p:cNvSpPr txBox="1"/>
          <p:nvPr/>
        </p:nvSpPr>
        <p:spPr>
          <a:xfrm>
            <a:off x="1090613" y="92656"/>
            <a:ext cx="9458323" cy="523220"/>
          </a:xfrm>
          <a:prstGeom prst="rect">
            <a:avLst/>
          </a:prstGeom>
          <a:noFill/>
        </p:spPr>
        <p:txBody>
          <a:bodyPr wrap="square" rtlCol="0">
            <a:spAutoFit/>
          </a:bodyPr>
          <a:lstStyle/>
          <a:p>
            <a:pPr algn="ctr"/>
            <a:r>
              <a:rPr kumimoji="0" lang="en-US" sz="2800" b="1" i="0" u="none" strike="noStrike" kern="1200" cap="all" spc="0" normalizeH="0" baseline="0" noProof="0" dirty="0">
                <a:ln>
                  <a:noFill/>
                </a:ln>
                <a:solidFill>
                  <a:srgbClr val="002060"/>
                </a:solidFill>
                <a:effectLst/>
                <a:uLnTx/>
                <a:uFillTx/>
                <a:latin typeface="Tw Cen MT" panose="020B0602020104020603"/>
                <a:ea typeface="+mj-ea"/>
                <a:cs typeface="+mj-cs"/>
              </a:rPr>
              <a:t>west bog:</a:t>
            </a:r>
            <a:r>
              <a:rPr kumimoji="0" lang="en-GB" sz="2800" b="1" i="0" u="none" strike="noStrike" kern="1200" cap="all" spc="0" normalizeH="0" baseline="0" noProof="0" dirty="0">
                <a:ln>
                  <a:noFill/>
                </a:ln>
                <a:solidFill>
                  <a:srgbClr val="002060"/>
                </a:solidFill>
                <a:effectLst/>
                <a:uLnTx/>
                <a:uFillTx/>
                <a:latin typeface="Tw Cen MT" panose="020B0602020104020603"/>
                <a:ea typeface="+mj-ea"/>
                <a:cs typeface="+mj-cs"/>
              </a:rPr>
              <a:t> overview of results : 2024</a:t>
            </a:r>
            <a:endParaRPr lang="en-GB" sz="3200" dirty="0">
              <a:solidFill>
                <a:srgbClr val="002060"/>
              </a:solidFill>
            </a:endParaRPr>
          </a:p>
        </p:txBody>
      </p:sp>
      <p:graphicFrame>
        <p:nvGraphicFramePr>
          <p:cNvPr id="143" name="Table 142">
            <a:extLst>
              <a:ext uri="{FF2B5EF4-FFF2-40B4-BE49-F238E27FC236}">
                <a16:creationId xmlns:a16="http://schemas.microsoft.com/office/drawing/2014/main" id="{5EE208CA-1C55-B81A-F81D-5FB3D5DE7AC6}"/>
              </a:ext>
            </a:extLst>
          </p:cNvPr>
          <p:cNvGraphicFramePr>
            <a:graphicFrameLocks noGrp="1"/>
          </p:cNvGraphicFramePr>
          <p:nvPr>
            <p:extLst>
              <p:ext uri="{D42A27DB-BD31-4B8C-83A1-F6EECF244321}">
                <p14:modId xmlns:p14="http://schemas.microsoft.com/office/powerpoint/2010/main" val="2061653298"/>
              </p:ext>
            </p:extLst>
          </p:nvPr>
        </p:nvGraphicFramePr>
        <p:xfrm>
          <a:off x="1209675" y="4363185"/>
          <a:ext cx="9834562" cy="1023912"/>
        </p:xfrm>
        <a:graphic>
          <a:graphicData uri="http://schemas.openxmlformats.org/drawingml/2006/table">
            <a:tbl>
              <a:tblPr>
                <a:tableStyleId>{5C22544A-7EE6-4342-B048-85BDC9FD1C3A}</a:tableStyleId>
              </a:tblPr>
              <a:tblGrid>
                <a:gridCol w="4282872">
                  <a:extLst>
                    <a:ext uri="{9D8B030D-6E8A-4147-A177-3AD203B41FA5}">
                      <a16:colId xmlns:a16="http://schemas.microsoft.com/office/drawing/2014/main" val="4202368576"/>
                    </a:ext>
                  </a:extLst>
                </a:gridCol>
                <a:gridCol w="523501">
                  <a:extLst>
                    <a:ext uri="{9D8B030D-6E8A-4147-A177-3AD203B41FA5}">
                      <a16:colId xmlns:a16="http://schemas.microsoft.com/office/drawing/2014/main" val="2553618360"/>
                    </a:ext>
                  </a:extLst>
                </a:gridCol>
                <a:gridCol w="5028189">
                  <a:extLst>
                    <a:ext uri="{9D8B030D-6E8A-4147-A177-3AD203B41FA5}">
                      <a16:colId xmlns:a16="http://schemas.microsoft.com/office/drawing/2014/main" val="1322889319"/>
                    </a:ext>
                  </a:extLst>
                </a:gridCol>
              </a:tblGrid>
              <a:tr h="460032">
                <a:tc gridSpan="2">
                  <a:txBody>
                    <a:bodyPr/>
                    <a:lstStyle/>
                    <a:p>
                      <a:pPr algn="l" fontAlgn="t"/>
                      <a:r>
                        <a:rPr lang="en-GB" sz="1800" b="1" u="none" strike="noStrike" dirty="0">
                          <a:effectLst/>
                        </a:rPr>
                        <a:t>Rapid Assessment Counts for Habitat Transect 2</a:t>
                      </a:r>
                      <a:endParaRPr lang="en-GB" sz="1800" b="1" i="0" u="none" strike="noStrike" dirty="0">
                        <a:solidFill>
                          <a:srgbClr val="000000"/>
                        </a:solidFill>
                        <a:effectLst/>
                        <a:latin typeface="Calibri" panose="020F0502020204030204" pitchFamily="34" charset="0"/>
                      </a:endParaRPr>
                    </a:p>
                  </a:txBody>
                  <a:tcPr marL="7620" marR="7620" marT="7620" marB="0"/>
                </a:tc>
                <a:tc hMerge="1">
                  <a:txBody>
                    <a:bodyPr/>
                    <a:lstStyle/>
                    <a:p>
                      <a:endParaRPr lang="en-GB"/>
                    </a:p>
                  </a:txBody>
                  <a:tcPr/>
                </a:tc>
                <a:tc>
                  <a:txBody>
                    <a:bodyPr/>
                    <a:lstStyle/>
                    <a:p>
                      <a:pPr algn="ctr" fontAlgn="t"/>
                      <a:r>
                        <a:rPr lang="en-GB" sz="1800" b="1" u="none" strike="noStrike" dirty="0">
                          <a:effectLst/>
                        </a:rPr>
                        <a:t>Total Passing Quadrat %</a:t>
                      </a:r>
                      <a:endParaRPr lang="en-GB" sz="1800" b="1" i="0" u="none" strike="noStrike" dirty="0">
                        <a:solidFill>
                          <a:srgbClr val="000000"/>
                        </a:solidFill>
                        <a:effectLst/>
                        <a:latin typeface="Calibri" panose="020F0502020204030204" pitchFamily="34" charset="0"/>
                      </a:endParaRPr>
                    </a:p>
                  </a:txBody>
                  <a:tcPr marL="7620" marR="7620" marT="7620" marB="0"/>
                </a:tc>
                <a:extLst>
                  <a:ext uri="{0D108BD9-81ED-4DB2-BD59-A6C34878D82A}">
                    <a16:rowId xmlns:a16="http://schemas.microsoft.com/office/drawing/2014/main" val="4010107611"/>
                  </a:ext>
                </a:extLst>
              </a:tr>
              <a:tr h="233167">
                <a:tc>
                  <a:txBody>
                    <a:bodyPr/>
                    <a:lstStyle/>
                    <a:p>
                      <a:pPr algn="ctr" fontAlgn="b"/>
                      <a:r>
                        <a:rPr lang="en-GB" sz="1800" b="0" u="none" strike="noStrike" dirty="0">
                          <a:effectLst/>
                        </a:rPr>
                        <a:t>BOYCE 2008     (28 QUADRATS)</a:t>
                      </a:r>
                      <a:endParaRPr lang="en-GB" sz="18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endParaRPr lang="en-GB" sz="1800" b="1"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GB" sz="1800" b="0" u="none" strike="noStrike" dirty="0">
                          <a:effectLst/>
                        </a:rPr>
                        <a:t>58%</a:t>
                      </a:r>
                      <a:endParaRPr lang="en-GB" sz="1800" b="0"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1546608527"/>
                  </a:ext>
                </a:extLst>
              </a:tr>
              <a:tr h="233167">
                <a:tc>
                  <a:txBody>
                    <a:bodyPr/>
                    <a:lstStyle/>
                    <a:p>
                      <a:pPr algn="ctr" fontAlgn="b"/>
                      <a:r>
                        <a:rPr lang="en-GB" sz="1800" b="0" u="none" strike="noStrike" dirty="0">
                          <a:effectLst/>
                        </a:rPr>
                        <a:t>ZANONI 2024 (24 QUADRATS)</a:t>
                      </a:r>
                      <a:endParaRPr lang="en-GB" sz="18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r>
                        <a:rPr lang="en-GB" sz="1800" b="1" u="none" strike="noStrike" dirty="0">
                          <a:effectLst/>
                        </a:rPr>
                        <a:t> </a:t>
                      </a:r>
                      <a:endParaRPr lang="en-GB" sz="1800" b="1"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GB" sz="1800" b="0" u="none" strike="noStrike" dirty="0">
                          <a:effectLst/>
                        </a:rPr>
                        <a:t>74%</a:t>
                      </a:r>
                      <a:endParaRPr lang="en-GB" sz="1800" b="0"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2721205957"/>
                  </a:ext>
                </a:extLst>
              </a:tr>
            </a:tbl>
          </a:graphicData>
        </a:graphic>
      </p:graphicFrame>
      <p:sp>
        <p:nvSpPr>
          <p:cNvPr id="6" name="TextBox 5">
            <a:extLst>
              <a:ext uri="{FF2B5EF4-FFF2-40B4-BE49-F238E27FC236}">
                <a16:creationId xmlns:a16="http://schemas.microsoft.com/office/drawing/2014/main" id="{E199BC4D-FC66-2FF1-3960-3B72BDD36626}"/>
              </a:ext>
            </a:extLst>
          </p:cNvPr>
          <p:cNvSpPr txBox="1"/>
          <p:nvPr/>
        </p:nvSpPr>
        <p:spPr>
          <a:xfrm>
            <a:off x="6022593" y="3701783"/>
            <a:ext cx="6049724" cy="461665"/>
          </a:xfrm>
          <a:prstGeom prst="rect">
            <a:avLst/>
          </a:prstGeom>
          <a:noFill/>
        </p:spPr>
        <p:txBody>
          <a:bodyPr wrap="square">
            <a:spAutoFit/>
          </a:bodyPr>
          <a:lstStyle/>
          <a:p>
            <a:pPr>
              <a:spcAft>
                <a:spcPts val="1000"/>
              </a:spcAft>
            </a:pPr>
            <a:r>
              <a:rPr lang="en-GB" sz="1200" b="1" kern="100" dirty="0">
                <a:solidFill>
                  <a:srgbClr val="002060"/>
                </a:solidFill>
                <a:effectLst/>
                <a:latin typeface="Tw Cen MT" panose="020B0602020104020603" pitchFamily="34" charset="0"/>
                <a:ea typeface="Aptos" panose="020B0004020202020204" pitchFamily="34" charset="0"/>
              </a:rPr>
              <a:t>Figure </a:t>
            </a:r>
            <a:r>
              <a:rPr lang="en-GB" sz="1200" b="1" kern="100" dirty="0">
                <a:solidFill>
                  <a:srgbClr val="002060"/>
                </a:solidFill>
                <a:latin typeface="Tw Cen MT" panose="020B0602020104020603" pitchFamily="34" charset="0"/>
                <a:ea typeface="Aptos" panose="020B0004020202020204" pitchFamily="34" charset="0"/>
              </a:rPr>
              <a:t>16</a:t>
            </a:r>
            <a:r>
              <a:rPr lang="en-GB" sz="1200" b="1" kern="100" dirty="0">
                <a:solidFill>
                  <a:srgbClr val="002060"/>
                </a:solidFill>
                <a:effectLst/>
                <a:latin typeface="Tw Cen MT" panose="020B0602020104020603" pitchFamily="34" charset="0"/>
                <a:ea typeface="Aptos" panose="020B0004020202020204" pitchFamily="34" charset="0"/>
              </a:rPr>
              <a:t>:Q GIS Map showing Adult CT Count Transects 3-5 (Polkey,2017) &amp; Habitat transect 1 (Boyce ,2008) on W</a:t>
            </a:r>
            <a:r>
              <a:rPr lang="en-GB" sz="1200" b="1" kern="100" dirty="0">
                <a:solidFill>
                  <a:srgbClr val="002060"/>
                </a:solidFill>
                <a:latin typeface="Tw Cen MT" panose="020B0602020104020603" pitchFamily="34" charset="0"/>
                <a:ea typeface="Aptos" panose="020B0004020202020204" pitchFamily="34" charset="0"/>
              </a:rPr>
              <a:t>est</a:t>
            </a:r>
            <a:r>
              <a:rPr lang="en-GB" sz="1200" b="1" kern="100" dirty="0">
                <a:solidFill>
                  <a:srgbClr val="002060"/>
                </a:solidFill>
                <a:effectLst/>
                <a:latin typeface="Tw Cen MT" panose="020B0602020104020603" pitchFamily="34" charset="0"/>
                <a:ea typeface="Aptos" panose="020B0004020202020204" pitchFamily="34" charset="0"/>
              </a:rPr>
              <a:t> Bog: Stations 2&amp;3 at Cors Caron (Zanoni, 2025)</a:t>
            </a:r>
          </a:p>
        </p:txBody>
      </p:sp>
    </p:spTree>
    <p:extLst>
      <p:ext uri="{BB962C8B-B14F-4D97-AF65-F5344CB8AC3E}">
        <p14:creationId xmlns:p14="http://schemas.microsoft.com/office/powerpoint/2010/main" val="34535530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3F51E-48F6-E4D9-BF25-433D0323B18B}"/>
              </a:ext>
            </a:extLst>
          </p:cNvPr>
          <p:cNvSpPr>
            <a:spLocks noGrp="1"/>
          </p:cNvSpPr>
          <p:nvPr>
            <p:ph type="title"/>
          </p:nvPr>
        </p:nvSpPr>
        <p:spPr>
          <a:xfrm>
            <a:off x="446314" y="1"/>
            <a:ext cx="10601097" cy="1023257"/>
          </a:xfrm>
        </p:spPr>
        <p:txBody>
          <a:bodyPr>
            <a:normAutofit/>
          </a:bodyPr>
          <a:lstStyle/>
          <a:p>
            <a:pPr algn="ctr"/>
            <a:r>
              <a:rPr lang="en-GB" sz="2800" b="1" dirty="0">
                <a:solidFill>
                  <a:srgbClr val="002060"/>
                </a:solidFill>
              </a:rPr>
              <a:t>Northeast bog overview of results : 2024</a:t>
            </a:r>
          </a:p>
        </p:txBody>
      </p:sp>
      <p:pic>
        <p:nvPicPr>
          <p:cNvPr id="3" name="Picture 2">
            <a:extLst>
              <a:ext uri="{FF2B5EF4-FFF2-40B4-BE49-F238E27FC236}">
                <a16:creationId xmlns:a16="http://schemas.microsoft.com/office/drawing/2014/main" id="{7B561E23-1108-B8AB-1B3F-0C6FAB81BC6C}"/>
              </a:ext>
            </a:extLst>
          </p:cNvPr>
          <p:cNvPicPr>
            <a:picLocks noChangeAspect="1"/>
          </p:cNvPicPr>
          <p:nvPr/>
        </p:nvPicPr>
        <p:blipFill>
          <a:blip r:embed="rId3"/>
          <a:stretch>
            <a:fillRect/>
          </a:stretch>
        </p:blipFill>
        <p:spPr>
          <a:xfrm>
            <a:off x="519628" y="1023258"/>
            <a:ext cx="5188241" cy="3976544"/>
          </a:xfrm>
          <a:prstGeom prst="rect">
            <a:avLst/>
          </a:prstGeom>
        </p:spPr>
      </p:pic>
      <p:graphicFrame>
        <p:nvGraphicFramePr>
          <p:cNvPr id="11" name="Content Placeholder 10">
            <a:extLst>
              <a:ext uri="{FF2B5EF4-FFF2-40B4-BE49-F238E27FC236}">
                <a16:creationId xmlns:a16="http://schemas.microsoft.com/office/drawing/2014/main" id="{22C83E3C-D156-4DA0-37AE-0087BF389341}"/>
              </a:ext>
            </a:extLst>
          </p:cNvPr>
          <p:cNvGraphicFramePr>
            <a:graphicFrameLocks noGrp="1"/>
          </p:cNvGraphicFramePr>
          <p:nvPr>
            <p:ph sz="half" idx="2"/>
            <p:extLst>
              <p:ext uri="{D42A27DB-BD31-4B8C-83A1-F6EECF244321}">
                <p14:modId xmlns:p14="http://schemas.microsoft.com/office/powerpoint/2010/main" val="503891642"/>
              </p:ext>
            </p:extLst>
          </p:nvPr>
        </p:nvGraphicFramePr>
        <p:xfrm>
          <a:off x="840441" y="5081497"/>
          <a:ext cx="9937378" cy="838380"/>
        </p:xfrm>
        <a:graphic>
          <a:graphicData uri="http://schemas.openxmlformats.org/drawingml/2006/table">
            <a:tbl>
              <a:tblPr>
                <a:tableStyleId>{5C22544A-7EE6-4342-B048-85BDC9FD1C3A}</a:tableStyleId>
              </a:tblPr>
              <a:tblGrid>
                <a:gridCol w="5415997">
                  <a:extLst>
                    <a:ext uri="{9D8B030D-6E8A-4147-A177-3AD203B41FA5}">
                      <a16:colId xmlns:a16="http://schemas.microsoft.com/office/drawing/2014/main" val="1531453551"/>
                    </a:ext>
                  </a:extLst>
                </a:gridCol>
                <a:gridCol w="50796">
                  <a:extLst>
                    <a:ext uri="{9D8B030D-6E8A-4147-A177-3AD203B41FA5}">
                      <a16:colId xmlns:a16="http://schemas.microsoft.com/office/drawing/2014/main" val="231695420"/>
                    </a:ext>
                  </a:extLst>
                </a:gridCol>
                <a:gridCol w="4470585">
                  <a:extLst>
                    <a:ext uri="{9D8B030D-6E8A-4147-A177-3AD203B41FA5}">
                      <a16:colId xmlns:a16="http://schemas.microsoft.com/office/drawing/2014/main" val="4157454458"/>
                    </a:ext>
                  </a:extLst>
                </a:gridCol>
              </a:tblGrid>
              <a:tr h="215650">
                <a:tc>
                  <a:txBody>
                    <a:bodyPr/>
                    <a:lstStyle/>
                    <a:p>
                      <a:pPr algn="ctr" fontAlgn="t"/>
                      <a:r>
                        <a:rPr lang="en-GB" sz="1800" b="1" u="none" strike="noStrike" dirty="0">
                          <a:effectLst/>
                        </a:rPr>
                        <a:t>Rapid Assessment Counts for Habitat Transect 3</a:t>
                      </a:r>
                      <a:endParaRPr lang="en-GB" sz="1800" b="1" i="0" u="none" strike="noStrike" dirty="0">
                        <a:solidFill>
                          <a:srgbClr val="000000"/>
                        </a:solidFill>
                        <a:effectLst/>
                        <a:latin typeface="Calibri" panose="020F0502020204030204" pitchFamily="34" charset="0"/>
                      </a:endParaRPr>
                    </a:p>
                  </a:txBody>
                  <a:tcPr marL="5140" marR="5140" marT="5140" marB="0"/>
                </a:tc>
                <a:tc>
                  <a:txBody>
                    <a:bodyPr/>
                    <a:lstStyle/>
                    <a:p>
                      <a:pPr algn="l" fontAlgn="b"/>
                      <a:r>
                        <a:rPr lang="en-GB" sz="700" u="none" strike="noStrike">
                          <a:effectLst/>
                        </a:rPr>
                        <a:t> </a:t>
                      </a:r>
                      <a:endParaRPr lang="en-GB" sz="700" b="1" i="0" u="none" strike="noStrike">
                        <a:solidFill>
                          <a:srgbClr val="000000"/>
                        </a:solidFill>
                        <a:effectLst/>
                        <a:latin typeface="Calibri" panose="020F0502020204030204" pitchFamily="34" charset="0"/>
                      </a:endParaRPr>
                    </a:p>
                  </a:txBody>
                  <a:tcPr marL="5140" marR="5140" marT="5140" marB="0" anchor="b"/>
                </a:tc>
                <a:tc>
                  <a:txBody>
                    <a:bodyPr/>
                    <a:lstStyle/>
                    <a:p>
                      <a:pPr algn="ctr" fontAlgn="t"/>
                      <a:r>
                        <a:rPr lang="en-GB" sz="1800" b="1" u="none" strike="noStrike" dirty="0">
                          <a:effectLst/>
                        </a:rPr>
                        <a:t>Total Passing Quadrat %</a:t>
                      </a:r>
                      <a:endParaRPr lang="en-GB" sz="1800" b="1" i="0" u="none" strike="noStrike" dirty="0">
                        <a:solidFill>
                          <a:srgbClr val="000000"/>
                        </a:solidFill>
                        <a:effectLst/>
                        <a:latin typeface="Calibri" panose="020F0502020204030204" pitchFamily="34" charset="0"/>
                      </a:endParaRPr>
                    </a:p>
                  </a:txBody>
                  <a:tcPr marL="5140" marR="5140" marT="5140" marB="0"/>
                </a:tc>
                <a:extLst>
                  <a:ext uri="{0D108BD9-81ED-4DB2-BD59-A6C34878D82A}">
                    <a16:rowId xmlns:a16="http://schemas.microsoft.com/office/drawing/2014/main" val="2378101237"/>
                  </a:ext>
                </a:extLst>
              </a:tr>
              <a:tr h="215650">
                <a:tc rowSpan="2">
                  <a:txBody>
                    <a:bodyPr/>
                    <a:lstStyle/>
                    <a:p>
                      <a:pPr algn="ctr" fontAlgn="b"/>
                      <a:r>
                        <a:rPr lang="en-GB" sz="1800" u="none" strike="noStrike" dirty="0">
                          <a:effectLst/>
                        </a:rPr>
                        <a:t>BOYCE 2008- 28 QUADRATS</a:t>
                      </a:r>
                    </a:p>
                    <a:p>
                      <a:pPr algn="ctr" fontAlgn="b"/>
                      <a:r>
                        <a:rPr lang="en-GB" sz="1800" u="none" strike="noStrike" dirty="0">
                          <a:effectLst/>
                        </a:rPr>
                        <a:t>ZANONI 2024- 24 QUADRATS</a:t>
                      </a:r>
                      <a:endParaRPr lang="en-GB" sz="1800" b="1" i="0" u="none" strike="noStrike" dirty="0">
                        <a:solidFill>
                          <a:srgbClr val="000000"/>
                        </a:solidFill>
                        <a:effectLst/>
                        <a:latin typeface="Calibri" panose="020F0502020204030204" pitchFamily="34" charset="0"/>
                      </a:endParaRPr>
                    </a:p>
                  </a:txBody>
                  <a:tcPr marL="5140" marR="5140" marT="5140" marB="0" anchor="b"/>
                </a:tc>
                <a:tc>
                  <a:txBody>
                    <a:bodyPr/>
                    <a:lstStyle/>
                    <a:p>
                      <a:pPr algn="l" fontAlgn="b"/>
                      <a:endParaRPr lang="en-GB" sz="700" b="1" i="0" u="none" strike="noStrike">
                        <a:solidFill>
                          <a:srgbClr val="000000"/>
                        </a:solidFill>
                        <a:effectLst/>
                        <a:latin typeface="Calibri" panose="020F0502020204030204" pitchFamily="34" charset="0"/>
                      </a:endParaRPr>
                    </a:p>
                  </a:txBody>
                  <a:tcPr marL="5140" marR="5140" marT="5140" marB="0" anchor="b"/>
                </a:tc>
                <a:tc>
                  <a:txBody>
                    <a:bodyPr/>
                    <a:lstStyle/>
                    <a:p>
                      <a:pPr algn="ctr" fontAlgn="b"/>
                      <a:r>
                        <a:rPr lang="en-GB" sz="1800" b="1" u="none" strike="noStrike" dirty="0">
                          <a:effectLst/>
                        </a:rPr>
                        <a:t>63%</a:t>
                      </a:r>
                      <a:endParaRPr lang="en-GB" sz="1800" b="1" i="0" u="none" strike="noStrike" dirty="0">
                        <a:solidFill>
                          <a:srgbClr val="000000"/>
                        </a:solidFill>
                        <a:effectLst/>
                        <a:latin typeface="Calibri" panose="020F0502020204030204" pitchFamily="34" charset="0"/>
                      </a:endParaRPr>
                    </a:p>
                  </a:txBody>
                  <a:tcPr marL="5140" marR="5140" marT="5140" marB="0" anchor="b"/>
                </a:tc>
                <a:extLst>
                  <a:ext uri="{0D108BD9-81ED-4DB2-BD59-A6C34878D82A}">
                    <a16:rowId xmlns:a16="http://schemas.microsoft.com/office/drawing/2014/main" val="1679044752"/>
                  </a:ext>
                </a:extLst>
              </a:tr>
              <a:tr h="215650">
                <a:tc vMerge="1">
                  <a:txBody>
                    <a:bodyPr/>
                    <a:lstStyle/>
                    <a:p>
                      <a:endParaRPr/>
                    </a:p>
                  </a:txBody>
                  <a:tcPr marL="5140" marR="5140" marT="5140" marB="0" anchor="b"/>
                </a:tc>
                <a:tc>
                  <a:txBody>
                    <a:bodyPr/>
                    <a:lstStyle/>
                    <a:p>
                      <a:pPr algn="l" fontAlgn="b"/>
                      <a:r>
                        <a:rPr lang="en-GB" sz="700" u="none" strike="noStrike" dirty="0">
                          <a:effectLst/>
                        </a:rPr>
                        <a:t> </a:t>
                      </a:r>
                      <a:endParaRPr lang="en-GB" sz="700" b="1" i="0" u="none" strike="noStrike" dirty="0">
                        <a:solidFill>
                          <a:srgbClr val="000000"/>
                        </a:solidFill>
                        <a:effectLst/>
                        <a:latin typeface="Calibri" panose="020F0502020204030204" pitchFamily="34" charset="0"/>
                      </a:endParaRPr>
                    </a:p>
                  </a:txBody>
                  <a:tcPr marL="5140" marR="5140" marT="5140" marB="0" anchor="b"/>
                </a:tc>
                <a:tc>
                  <a:txBody>
                    <a:bodyPr/>
                    <a:lstStyle/>
                    <a:p>
                      <a:pPr algn="ctr" fontAlgn="b"/>
                      <a:r>
                        <a:rPr lang="en-GB" sz="1800" b="1" u="none" strike="noStrike" dirty="0">
                          <a:effectLst/>
                        </a:rPr>
                        <a:t>63%</a:t>
                      </a:r>
                      <a:endParaRPr lang="en-GB" sz="1800" b="1" i="0" u="none" strike="noStrike" dirty="0">
                        <a:solidFill>
                          <a:srgbClr val="000000"/>
                        </a:solidFill>
                        <a:effectLst/>
                        <a:latin typeface="Calibri" panose="020F0502020204030204" pitchFamily="34" charset="0"/>
                      </a:endParaRPr>
                    </a:p>
                  </a:txBody>
                  <a:tcPr marL="5140" marR="5140" marT="5140" marB="0" anchor="b"/>
                </a:tc>
                <a:extLst>
                  <a:ext uri="{0D108BD9-81ED-4DB2-BD59-A6C34878D82A}">
                    <a16:rowId xmlns:a16="http://schemas.microsoft.com/office/drawing/2014/main" val="4051554844"/>
                  </a:ext>
                </a:extLst>
              </a:tr>
            </a:tbl>
          </a:graphicData>
        </a:graphic>
      </p:graphicFrame>
      <p:pic>
        <p:nvPicPr>
          <p:cNvPr id="7" name="Picture 6">
            <a:extLst>
              <a:ext uri="{FF2B5EF4-FFF2-40B4-BE49-F238E27FC236}">
                <a16:creationId xmlns:a16="http://schemas.microsoft.com/office/drawing/2014/main" id="{2A19E110-FB0E-65E8-6A4D-66243CC3FDB3}"/>
              </a:ext>
            </a:extLst>
          </p:cNvPr>
          <p:cNvPicPr>
            <a:picLocks noChangeAspect="1"/>
          </p:cNvPicPr>
          <p:nvPr/>
        </p:nvPicPr>
        <p:blipFill>
          <a:blip r:embed="rId4"/>
          <a:stretch>
            <a:fillRect/>
          </a:stretch>
        </p:blipFill>
        <p:spPr>
          <a:xfrm>
            <a:off x="5877339" y="1023258"/>
            <a:ext cx="5432474" cy="3530366"/>
          </a:xfrm>
          <a:prstGeom prst="rect">
            <a:avLst/>
          </a:prstGeom>
        </p:spPr>
      </p:pic>
      <p:sp>
        <p:nvSpPr>
          <p:cNvPr id="13" name="TextBox 12">
            <a:extLst>
              <a:ext uri="{FF2B5EF4-FFF2-40B4-BE49-F238E27FC236}">
                <a16:creationId xmlns:a16="http://schemas.microsoft.com/office/drawing/2014/main" id="{0CD65A4B-F40D-8253-320E-BBEE8CAAA6DC}"/>
              </a:ext>
            </a:extLst>
          </p:cNvPr>
          <p:cNvSpPr txBox="1"/>
          <p:nvPr/>
        </p:nvSpPr>
        <p:spPr>
          <a:xfrm>
            <a:off x="1446210" y="5834742"/>
            <a:ext cx="9601201" cy="1015663"/>
          </a:xfrm>
          <a:prstGeom prst="rect">
            <a:avLst/>
          </a:prstGeom>
          <a:noFill/>
        </p:spPr>
        <p:txBody>
          <a:bodyPr wrap="square" rtlCol="0">
            <a:spAutoFit/>
          </a:bodyPr>
          <a:lstStyle/>
          <a:p>
            <a:pPr algn="ctr"/>
            <a:r>
              <a:rPr kumimoji="0" lang="en-US" sz="2000" b="1" i="0" u="none" strike="noStrike" kern="1200" cap="all" spc="0" normalizeH="0" baseline="0" noProof="0" dirty="0">
                <a:ln>
                  <a:noFill/>
                </a:ln>
                <a:effectLst/>
                <a:uLnTx/>
                <a:uFillTx/>
                <a:latin typeface="Tw Cen MT" panose="020B0602020104020603"/>
                <a:ea typeface="+mj-ea"/>
                <a:cs typeface="+mj-cs"/>
              </a:rPr>
              <a:t>CT Numbers (Polkey transect 6 : Total  9)</a:t>
            </a:r>
            <a:br>
              <a:rPr kumimoji="0" lang="en-US" sz="2000" b="1" i="0" u="none" strike="noStrike" kern="1200" cap="all" spc="0" normalizeH="0" baseline="0" noProof="0" dirty="0">
                <a:ln>
                  <a:noFill/>
                </a:ln>
                <a:effectLst/>
                <a:uLnTx/>
                <a:uFillTx/>
                <a:latin typeface="Tw Cen MT" panose="020B0602020104020603"/>
                <a:ea typeface="+mj-ea"/>
                <a:cs typeface="+mj-cs"/>
              </a:rPr>
            </a:br>
            <a:r>
              <a:rPr kumimoji="0" lang="en-US" sz="2000" b="1" i="0" u="none" strike="noStrike" kern="1200" cap="all" spc="0" normalizeH="0" baseline="0" noProof="0" dirty="0">
                <a:ln>
                  <a:noFill/>
                </a:ln>
                <a:effectLst/>
                <a:uLnTx/>
                <a:uFillTx/>
                <a:latin typeface="Tw Cen MT" panose="020B0602020104020603"/>
                <a:ea typeface="+mj-ea"/>
                <a:cs typeface="+mj-cs"/>
              </a:rPr>
              <a:t>Pass/Fail Habitat Quadrats (Boyce habitat transect 3)</a:t>
            </a:r>
            <a:br>
              <a:rPr kumimoji="0" lang="en-US" sz="2000" b="1" i="0" u="none" strike="noStrike" kern="1200" cap="all" spc="0" normalizeH="0" baseline="0" noProof="0" dirty="0">
                <a:ln>
                  <a:noFill/>
                </a:ln>
                <a:effectLst/>
                <a:uLnTx/>
                <a:uFillTx/>
                <a:latin typeface="Tw Cen MT" panose="020B0602020104020603"/>
                <a:ea typeface="+mj-ea"/>
                <a:cs typeface="+mj-cs"/>
              </a:rPr>
            </a:br>
            <a:r>
              <a:rPr kumimoji="0" lang="en-US" sz="2000" b="1" i="0" u="none" strike="noStrike" kern="1200" cap="all" spc="0" normalizeH="0" baseline="0" noProof="0" dirty="0">
                <a:ln>
                  <a:noFill/>
                </a:ln>
                <a:effectLst/>
                <a:uLnTx/>
                <a:uFillTx/>
                <a:latin typeface="Tw Cen MT" panose="020B0602020104020603"/>
                <a:ea typeface="+mj-ea"/>
                <a:cs typeface="+mj-cs"/>
              </a:rPr>
              <a:t>Cors caron survey 2024</a:t>
            </a:r>
            <a:endParaRPr lang="en-GB" dirty="0"/>
          </a:p>
        </p:txBody>
      </p:sp>
      <p:sp>
        <p:nvSpPr>
          <p:cNvPr id="4" name="TextBox 3">
            <a:extLst>
              <a:ext uri="{FF2B5EF4-FFF2-40B4-BE49-F238E27FC236}">
                <a16:creationId xmlns:a16="http://schemas.microsoft.com/office/drawing/2014/main" id="{8261D9F3-26AB-B280-A36F-B017D5E74EDB}"/>
              </a:ext>
            </a:extLst>
          </p:cNvPr>
          <p:cNvSpPr txBox="1"/>
          <p:nvPr/>
        </p:nvSpPr>
        <p:spPr>
          <a:xfrm>
            <a:off x="5781183" y="4517430"/>
            <a:ext cx="6314661" cy="461665"/>
          </a:xfrm>
          <a:prstGeom prst="rect">
            <a:avLst/>
          </a:prstGeom>
          <a:noFill/>
        </p:spPr>
        <p:txBody>
          <a:bodyPr wrap="square">
            <a:spAutoFit/>
          </a:bodyPr>
          <a:lstStyle/>
          <a:p>
            <a:pPr>
              <a:spcAft>
                <a:spcPts val="1000"/>
              </a:spcAft>
            </a:pPr>
            <a:r>
              <a:rPr lang="en-GB" sz="1200" b="1" kern="100" dirty="0">
                <a:effectLst/>
                <a:latin typeface="Tw Cen MT" panose="020B0602020104020603" pitchFamily="34" charset="0"/>
                <a:ea typeface="Aptos" panose="020B0004020202020204" pitchFamily="34" charset="0"/>
              </a:rPr>
              <a:t>Figure </a:t>
            </a:r>
            <a:r>
              <a:rPr lang="en-GB" sz="1200" b="1" kern="100" dirty="0">
                <a:latin typeface="Tw Cen MT" panose="020B0602020104020603" pitchFamily="34" charset="0"/>
                <a:ea typeface="Aptos" panose="020B0004020202020204" pitchFamily="34" charset="0"/>
              </a:rPr>
              <a:t>17</a:t>
            </a:r>
            <a:r>
              <a:rPr lang="en-GB" sz="1200" b="1" kern="100" dirty="0">
                <a:effectLst/>
                <a:latin typeface="Tw Cen MT" panose="020B0602020104020603" pitchFamily="34" charset="0"/>
                <a:ea typeface="Aptos" panose="020B0004020202020204" pitchFamily="34" charset="0"/>
              </a:rPr>
              <a:t>:Q GIS Map showing Adult CT Count Transects 6 (Polkey,2017) &amp; Habitat transect 1 (Boyce ,2008) on NE Bog: Station 4 at Cors Caron (Zanoni, 2025)</a:t>
            </a:r>
          </a:p>
        </p:txBody>
      </p:sp>
    </p:spTree>
    <p:extLst>
      <p:ext uri="{BB962C8B-B14F-4D97-AF65-F5344CB8AC3E}">
        <p14:creationId xmlns:p14="http://schemas.microsoft.com/office/powerpoint/2010/main" val="23515718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0202C-607D-D54B-FC47-0A5A7D4E1776}"/>
              </a:ext>
            </a:extLst>
          </p:cNvPr>
          <p:cNvSpPr>
            <a:spLocks noGrp="1"/>
          </p:cNvSpPr>
          <p:nvPr>
            <p:ph type="title"/>
          </p:nvPr>
        </p:nvSpPr>
        <p:spPr>
          <a:xfrm>
            <a:off x="1143000" y="239367"/>
            <a:ext cx="9906000" cy="818735"/>
          </a:xfrm>
        </p:spPr>
        <p:txBody>
          <a:bodyPr/>
          <a:lstStyle/>
          <a:p>
            <a:pPr algn="ctr"/>
            <a:r>
              <a:rPr lang="en-GB" sz="2800" b="1" dirty="0">
                <a:solidFill>
                  <a:srgbClr val="002060"/>
                </a:solidFill>
              </a:rPr>
              <a:t>Remnant bog:</a:t>
            </a:r>
            <a:r>
              <a:rPr kumimoji="0" lang="en-GB" sz="2800" b="1" i="0" u="none" strike="noStrike" kern="1200" cap="all" spc="0" normalizeH="0" baseline="0" noProof="0" dirty="0">
                <a:ln>
                  <a:noFill/>
                </a:ln>
                <a:solidFill>
                  <a:srgbClr val="002060"/>
                </a:solidFill>
                <a:effectLst/>
                <a:uLnTx/>
                <a:uFillTx/>
                <a:latin typeface="Tw Cen MT" panose="020B0602020104020603"/>
                <a:ea typeface="+mj-ea"/>
                <a:cs typeface="+mj-cs"/>
              </a:rPr>
              <a:t> overview of results : 2024</a:t>
            </a:r>
            <a:endParaRPr lang="en-GB" dirty="0"/>
          </a:p>
        </p:txBody>
      </p:sp>
      <p:pic>
        <p:nvPicPr>
          <p:cNvPr id="8" name="Content Placeholder 7" descr="A map of land with red dots&#10;&#10;AI-generated content may be incorrect.">
            <a:extLst>
              <a:ext uri="{FF2B5EF4-FFF2-40B4-BE49-F238E27FC236}">
                <a16:creationId xmlns:a16="http://schemas.microsoft.com/office/drawing/2014/main" id="{41D4EDC3-48F4-D496-B76D-EC8ED1F21DC3}"/>
              </a:ext>
            </a:extLst>
          </p:cNvPr>
          <p:cNvPicPr>
            <a:picLocks noGrp="1" noChangeAspect="1"/>
          </p:cNvPicPr>
          <p:nvPr>
            <p:ph sz="half" idx="2"/>
          </p:nvPr>
        </p:nvPicPr>
        <p:blipFill>
          <a:blip r:embed="rId3" cstate="screen">
            <a:extLst>
              <a:ext uri="{28A0092B-C50C-407E-A947-70E740481C1C}">
                <a14:useLocalDpi xmlns:a14="http://schemas.microsoft.com/office/drawing/2010/main" val="0"/>
              </a:ext>
            </a:extLst>
          </a:blip>
          <a:stretch>
            <a:fillRect/>
          </a:stretch>
        </p:blipFill>
        <p:spPr>
          <a:xfrm>
            <a:off x="330864" y="1437861"/>
            <a:ext cx="5201918" cy="3823252"/>
          </a:xfrm>
        </p:spPr>
      </p:pic>
      <p:sp>
        <p:nvSpPr>
          <p:cNvPr id="5" name="Text Placeholder 4">
            <a:extLst>
              <a:ext uri="{FF2B5EF4-FFF2-40B4-BE49-F238E27FC236}">
                <a16:creationId xmlns:a16="http://schemas.microsoft.com/office/drawing/2014/main" id="{1C994B25-67E3-530B-E352-FEE927329D1D}"/>
              </a:ext>
            </a:extLst>
          </p:cNvPr>
          <p:cNvSpPr>
            <a:spLocks noGrp="1"/>
          </p:cNvSpPr>
          <p:nvPr>
            <p:ph type="body" sz="quarter" idx="3"/>
          </p:nvPr>
        </p:nvSpPr>
        <p:spPr>
          <a:xfrm>
            <a:off x="2931823" y="5381349"/>
            <a:ext cx="6758609" cy="1330877"/>
          </a:xfrm>
        </p:spPr>
        <p:txBody>
          <a:bodyPr>
            <a:normAutofit fontScale="85000" lnSpcReduction="20000"/>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1" i="0" u="none" strike="noStrike" kern="1200" cap="all"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lang="en-US" sz="1800" b="1" dirty="0">
              <a:solidFill>
                <a:prstClr val="white"/>
              </a:solidFill>
              <a:latin typeface="Tw Cen MT" panose="020B0602020104020603"/>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1" i="0" u="none" strike="noStrike" kern="1200" cap="all"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100" b="1" i="0" u="none" strike="noStrike" kern="1200" cap="all" spc="0" normalizeH="0" baseline="0" noProof="0" dirty="0">
                <a:ln>
                  <a:noFill/>
                </a:ln>
                <a:solidFill>
                  <a:prstClr val="white"/>
                </a:solidFill>
                <a:effectLst/>
                <a:uLnTx/>
                <a:uFillTx/>
                <a:latin typeface="Tw Cen MT" panose="020B0602020104020603"/>
                <a:ea typeface="+mn-ea"/>
                <a:cs typeface="+mn-cs"/>
              </a:rPr>
              <a:t>CT Numbers (Polkey transect 7 : Total 3)</a:t>
            </a:r>
            <a:br>
              <a:rPr kumimoji="0" lang="en-US" sz="2100" b="1" i="0" u="none" strike="noStrike" kern="1200" cap="all" spc="0" normalizeH="0" baseline="0" noProof="0" dirty="0">
                <a:ln>
                  <a:noFill/>
                </a:ln>
                <a:solidFill>
                  <a:prstClr val="white"/>
                </a:solidFill>
                <a:effectLst/>
                <a:uLnTx/>
                <a:uFillTx/>
                <a:latin typeface="Tw Cen MT" panose="020B0602020104020603"/>
                <a:ea typeface="+mn-ea"/>
                <a:cs typeface="+mn-cs"/>
              </a:rPr>
            </a:br>
            <a:r>
              <a:rPr kumimoji="0" lang="en-US" sz="2100" b="1" i="0" u="none" strike="noStrike" kern="1200" cap="all" spc="0" normalizeH="0" baseline="0" noProof="0" dirty="0">
                <a:ln>
                  <a:noFill/>
                </a:ln>
                <a:solidFill>
                  <a:prstClr val="white"/>
                </a:solidFill>
                <a:effectLst/>
                <a:uLnTx/>
                <a:uFillTx/>
                <a:latin typeface="Tw Cen MT" panose="020B0602020104020603"/>
                <a:ea typeface="+mn-ea"/>
                <a:cs typeface="+mn-cs"/>
              </a:rPr>
              <a:t>Pass/Fail Habitat Quadrats (habitat transect –Polkey 7)</a:t>
            </a:r>
            <a:br>
              <a:rPr kumimoji="0" lang="en-US" sz="2100" b="1" i="0" u="none" strike="noStrike" kern="1200" cap="all" spc="0" normalizeH="0" baseline="0" noProof="0" dirty="0">
                <a:ln>
                  <a:noFill/>
                </a:ln>
                <a:solidFill>
                  <a:prstClr val="white"/>
                </a:solidFill>
                <a:effectLst/>
                <a:uLnTx/>
                <a:uFillTx/>
                <a:latin typeface="Tw Cen MT" panose="020B0602020104020603"/>
                <a:ea typeface="+mn-ea"/>
                <a:cs typeface="+mn-cs"/>
              </a:rPr>
            </a:br>
            <a:r>
              <a:rPr kumimoji="0" lang="en-US" sz="2100" b="1" i="0" u="none" strike="noStrike" kern="1200" cap="all" spc="0" normalizeH="0" baseline="0" noProof="0" dirty="0">
                <a:ln>
                  <a:noFill/>
                </a:ln>
                <a:solidFill>
                  <a:prstClr val="white"/>
                </a:solidFill>
                <a:effectLst/>
                <a:uLnTx/>
                <a:uFillTx/>
                <a:latin typeface="Tw Cen MT" panose="020B0602020104020603"/>
                <a:ea typeface="+mn-ea"/>
                <a:cs typeface="+mn-cs"/>
              </a:rPr>
              <a:t>Cors caron survey 2024</a:t>
            </a:r>
            <a:endParaRPr kumimoji="0" lang="en-GB" sz="2100" b="0" i="0" u="none" strike="noStrike" kern="1200" cap="none" spc="0" normalizeH="0" baseline="0" noProof="0" dirty="0">
              <a:ln>
                <a:noFill/>
              </a:ln>
              <a:solidFill>
                <a:prstClr val="white"/>
              </a:solidFill>
              <a:effectLst/>
              <a:uLnTx/>
              <a:uFillTx/>
              <a:latin typeface="Tw Cen MT" panose="020B0602020104020603"/>
              <a:ea typeface="+mn-ea"/>
              <a:cs typeface="+mn-cs"/>
            </a:endParaRPr>
          </a:p>
          <a:p>
            <a:endParaRPr lang="en-GB" dirty="0"/>
          </a:p>
        </p:txBody>
      </p:sp>
      <p:graphicFrame>
        <p:nvGraphicFramePr>
          <p:cNvPr id="7" name="Table 6">
            <a:extLst>
              <a:ext uri="{FF2B5EF4-FFF2-40B4-BE49-F238E27FC236}">
                <a16:creationId xmlns:a16="http://schemas.microsoft.com/office/drawing/2014/main" id="{B59D0955-92C1-79E0-CE7C-7A2ADCBC2ADF}"/>
              </a:ext>
            </a:extLst>
          </p:cNvPr>
          <p:cNvGraphicFramePr>
            <a:graphicFrameLocks noGrp="1"/>
          </p:cNvGraphicFramePr>
          <p:nvPr>
            <p:extLst>
              <p:ext uri="{D42A27DB-BD31-4B8C-83A1-F6EECF244321}">
                <p14:modId xmlns:p14="http://schemas.microsoft.com/office/powerpoint/2010/main" val="1705191739"/>
              </p:ext>
            </p:extLst>
          </p:nvPr>
        </p:nvGraphicFramePr>
        <p:xfrm>
          <a:off x="5851275" y="2095409"/>
          <a:ext cx="6009861" cy="2248633"/>
        </p:xfrm>
        <a:graphic>
          <a:graphicData uri="http://schemas.openxmlformats.org/drawingml/2006/table">
            <a:tbl>
              <a:tblPr>
                <a:tableStyleId>{5C22544A-7EE6-4342-B048-85BDC9FD1C3A}</a:tableStyleId>
              </a:tblPr>
              <a:tblGrid>
                <a:gridCol w="5130021">
                  <a:extLst>
                    <a:ext uri="{9D8B030D-6E8A-4147-A177-3AD203B41FA5}">
                      <a16:colId xmlns:a16="http://schemas.microsoft.com/office/drawing/2014/main" val="1474342282"/>
                    </a:ext>
                  </a:extLst>
                </a:gridCol>
                <a:gridCol w="879840">
                  <a:extLst>
                    <a:ext uri="{9D8B030D-6E8A-4147-A177-3AD203B41FA5}">
                      <a16:colId xmlns:a16="http://schemas.microsoft.com/office/drawing/2014/main" val="3224533771"/>
                    </a:ext>
                  </a:extLst>
                </a:gridCol>
              </a:tblGrid>
              <a:tr h="1493955">
                <a:tc>
                  <a:txBody>
                    <a:bodyPr/>
                    <a:lstStyle/>
                    <a:p>
                      <a:pPr algn="ctr" fontAlgn="t"/>
                      <a:r>
                        <a:rPr lang="en-GB" sz="1800" b="1" u="none" strike="noStrike" dirty="0">
                          <a:effectLst/>
                        </a:rPr>
                        <a:t>Rapid Assessment Counts for Habitat Features- Remnant Bog Transect 7</a:t>
                      </a:r>
                      <a:endParaRPr lang="en-GB" sz="1800" b="1" i="0" u="none" strike="noStrike" dirty="0">
                        <a:solidFill>
                          <a:srgbClr val="000000"/>
                        </a:solidFill>
                        <a:effectLst/>
                        <a:latin typeface="Calibri" panose="020F0502020204030204" pitchFamily="34" charset="0"/>
                      </a:endParaRPr>
                    </a:p>
                  </a:txBody>
                  <a:tcPr marL="7620" marR="7620" marT="7620" marB="0">
                    <a:solidFill>
                      <a:schemeClr val="tx2"/>
                    </a:solidFill>
                  </a:tcPr>
                </a:tc>
                <a:tc>
                  <a:txBody>
                    <a:bodyPr/>
                    <a:lstStyle/>
                    <a:p>
                      <a:pPr algn="ctr" fontAlgn="t"/>
                      <a:r>
                        <a:rPr lang="en-GB" sz="1800" b="1" u="none" strike="noStrike">
                          <a:effectLst/>
                        </a:rPr>
                        <a:t>Total Passing Quadrat %</a:t>
                      </a:r>
                      <a:endParaRPr lang="en-GB" sz="1800" b="1" i="0" u="none" strike="noStrike">
                        <a:solidFill>
                          <a:srgbClr val="000000"/>
                        </a:solidFill>
                        <a:effectLst/>
                        <a:latin typeface="Calibri" panose="020F0502020204030204" pitchFamily="34" charset="0"/>
                      </a:endParaRPr>
                    </a:p>
                  </a:txBody>
                  <a:tcPr marL="7620" marR="7620" marT="7620" marB="0">
                    <a:solidFill>
                      <a:schemeClr val="tx2"/>
                    </a:solidFill>
                  </a:tcPr>
                </a:tc>
                <a:extLst>
                  <a:ext uri="{0D108BD9-81ED-4DB2-BD59-A6C34878D82A}">
                    <a16:rowId xmlns:a16="http://schemas.microsoft.com/office/drawing/2014/main" val="1271043272"/>
                  </a:ext>
                </a:extLst>
              </a:tr>
              <a:tr h="369638">
                <a:tc>
                  <a:txBody>
                    <a:bodyPr/>
                    <a:lstStyle/>
                    <a:p>
                      <a:pPr algn="ctr" fontAlgn="b"/>
                      <a:r>
                        <a:rPr lang="en-GB" sz="1800" b="1" u="none" strike="noStrike" dirty="0">
                          <a:effectLst/>
                        </a:rPr>
                        <a:t>BOYCE 2008- 0 QUADRATS</a:t>
                      </a:r>
                      <a:endParaRPr lang="en-GB" sz="1800" b="1" i="0" u="none" strike="noStrike" dirty="0">
                        <a:solidFill>
                          <a:srgbClr val="000000"/>
                        </a:solidFill>
                        <a:effectLst/>
                        <a:latin typeface="Calibri" panose="020F0502020204030204" pitchFamily="34" charset="0"/>
                      </a:endParaRPr>
                    </a:p>
                  </a:txBody>
                  <a:tcPr marL="7620" marR="7620" marT="7620" marB="0" anchor="b">
                    <a:solidFill>
                      <a:schemeClr val="tx2"/>
                    </a:solidFill>
                  </a:tcPr>
                </a:tc>
                <a:tc>
                  <a:txBody>
                    <a:bodyPr/>
                    <a:lstStyle/>
                    <a:p>
                      <a:pPr algn="ctr" fontAlgn="b"/>
                      <a:r>
                        <a:rPr lang="en-GB" sz="1800" b="1" u="none" strike="noStrike">
                          <a:effectLst/>
                        </a:rPr>
                        <a:t>0%</a:t>
                      </a:r>
                      <a:endParaRPr lang="en-GB" sz="1800" b="1" i="0" u="none" strike="noStrike">
                        <a:solidFill>
                          <a:srgbClr val="000000"/>
                        </a:solidFill>
                        <a:effectLst/>
                        <a:latin typeface="Calibri" panose="020F0502020204030204" pitchFamily="34" charset="0"/>
                      </a:endParaRPr>
                    </a:p>
                  </a:txBody>
                  <a:tcPr marL="7620" marR="7620" marT="7620" marB="0" anchor="b">
                    <a:solidFill>
                      <a:schemeClr val="tx2"/>
                    </a:solidFill>
                  </a:tcPr>
                </a:tc>
                <a:extLst>
                  <a:ext uri="{0D108BD9-81ED-4DB2-BD59-A6C34878D82A}">
                    <a16:rowId xmlns:a16="http://schemas.microsoft.com/office/drawing/2014/main" val="3912233605"/>
                  </a:ext>
                </a:extLst>
              </a:tr>
              <a:tr h="385040">
                <a:tc>
                  <a:txBody>
                    <a:bodyPr/>
                    <a:lstStyle/>
                    <a:p>
                      <a:pPr algn="ctr" fontAlgn="b"/>
                      <a:r>
                        <a:rPr lang="en-GB" sz="1800" b="1" u="none" strike="noStrike" dirty="0">
                          <a:effectLst/>
                        </a:rPr>
                        <a:t>ZANONI 2024- 24 QUADRATS</a:t>
                      </a:r>
                      <a:endParaRPr lang="en-GB" sz="1800" b="1" i="0" u="none" strike="noStrike" dirty="0">
                        <a:solidFill>
                          <a:srgbClr val="000000"/>
                        </a:solidFill>
                        <a:effectLst/>
                        <a:latin typeface="Calibri" panose="020F0502020204030204" pitchFamily="34" charset="0"/>
                      </a:endParaRPr>
                    </a:p>
                  </a:txBody>
                  <a:tcPr marL="7620" marR="7620" marT="7620" marB="0" anchor="b">
                    <a:solidFill>
                      <a:schemeClr val="tx2"/>
                    </a:solidFill>
                  </a:tcPr>
                </a:tc>
                <a:tc>
                  <a:txBody>
                    <a:bodyPr/>
                    <a:lstStyle/>
                    <a:p>
                      <a:pPr algn="ctr" fontAlgn="b"/>
                      <a:r>
                        <a:rPr lang="en-GB" sz="1800" b="1" u="none" strike="noStrike" dirty="0">
                          <a:effectLst/>
                        </a:rPr>
                        <a:t>14%</a:t>
                      </a:r>
                      <a:endParaRPr lang="en-GB" sz="1800" b="1" i="0" u="none" strike="noStrike" dirty="0">
                        <a:solidFill>
                          <a:srgbClr val="000000"/>
                        </a:solidFill>
                        <a:effectLst/>
                        <a:latin typeface="Calibri" panose="020F0502020204030204" pitchFamily="34" charset="0"/>
                      </a:endParaRPr>
                    </a:p>
                  </a:txBody>
                  <a:tcPr marL="7620" marR="7620" marT="7620" marB="0" anchor="b">
                    <a:solidFill>
                      <a:schemeClr val="tx2"/>
                    </a:solidFill>
                  </a:tcPr>
                </a:tc>
                <a:extLst>
                  <a:ext uri="{0D108BD9-81ED-4DB2-BD59-A6C34878D82A}">
                    <a16:rowId xmlns:a16="http://schemas.microsoft.com/office/drawing/2014/main" val="2576927440"/>
                  </a:ext>
                </a:extLst>
              </a:tr>
            </a:tbl>
          </a:graphicData>
        </a:graphic>
      </p:graphicFrame>
      <p:sp>
        <p:nvSpPr>
          <p:cNvPr id="4" name="TextBox 3">
            <a:extLst>
              <a:ext uri="{FF2B5EF4-FFF2-40B4-BE49-F238E27FC236}">
                <a16:creationId xmlns:a16="http://schemas.microsoft.com/office/drawing/2014/main" id="{63056DCD-689D-52AD-1E1A-0B07F23CCB14}"/>
              </a:ext>
            </a:extLst>
          </p:cNvPr>
          <p:cNvSpPr txBox="1"/>
          <p:nvPr/>
        </p:nvSpPr>
        <p:spPr>
          <a:xfrm>
            <a:off x="5758510" y="4571704"/>
            <a:ext cx="5605229" cy="906402"/>
          </a:xfrm>
          <a:prstGeom prst="rect">
            <a:avLst/>
          </a:prstGeom>
          <a:noFill/>
        </p:spPr>
        <p:txBody>
          <a:bodyPr wrap="square">
            <a:spAutoFit/>
          </a:bodyPr>
          <a:lstStyle/>
          <a:p>
            <a:pPr>
              <a:spcAft>
                <a:spcPts val="1000"/>
              </a:spcAft>
              <a:buNone/>
            </a:pPr>
            <a:r>
              <a:rPr lang="en-GB" sz="1200" b="1" kern="100" dirty="0">
                <a:effectLst/>
                <a:latin typeface="Tw Cen MT" panose="020B0602020104020603" pitchFamily="34" charset="0"/>
                <a:ea typeface="Aptos" panose="020B0004020202020204" pitchFamily="34" charset="0"/>
              </a:rPr>
              <a:t>Figure </a:t>
            </a:r>
            <a:r>
              <a:rPr lang="en-GB" sz="1200" b="1" kern="100" dirty="0">
                <a:latin typeface="Tw Cen MT" panose="020B0602020104020603" pitchFamily="34" charset="0"/>
                <a:ea typeface="Aptos" panose="020B0004020202020204" pitchFamily="34" charset="0"/>
              </a:rPr>
              <a:t>18</a:t>
            </a:r>
            <a:r>
              <a:rPr lang="en-GB" sz="1200" b="1" kern="100" dirty="0">
                <a:effectLst/>
                <a:latin typeface="Tw Cen MT" panose="020B0602020104020603" pitchFamily="34" charset="0"/>
                <a:ea typeface="Aptos" panose="020B0004020202020204" pitchFamily="34" charset="0"/>
              </a:rPr>
              <a:t> :Q GIS Map showing Adult CT Count Transects 7 (Polkey,2017)  Remnant Bog: at Cors Caron (Zanoni, 2025)</a:t>
            </a:r>
          </a:p>
          <a:p>
            <a:pPr>
              <a:lnSpc>
                <a:spcPct val="200000"/>
              </a:lnSpc>
              <a:spcAft>
                <a:spcPts val="800"/>
              </a:spcAft>
            </a:pPr>
            <a:r>
              <a:rPr lang="en-GB" sz="1200" b="1" kern="100" dirty="0">
                <a:effectLst/>
                <a:latin typeface="Tw Cen MT" panose="020B0602020104020603" pitchFamily="34" charset="0"/>
                <a:ea typeface="Aptos" panose="020B0004020202020204" pitchFamily="34" charset="0"/>
              </a:rPr>
              <a:t> </a:t>
            </a:r>
          </a:p>
        </p:txBody>
      </p:sp>
    </p:spTree>
    <p:extLst>
      <p:ext uri="{BB962C8B-B14F-4D97-AF65-F5344CB8AC3E}">
        <p14:creationId xmlns:p14="http://schemas.microsoft.com/office/powerpoint/2010/main" val="31651420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0DEB0-07B3-9CDE-E977-BBC3509C03C4}"/>
              </a:ext>
            </a:extLst>
          </p:cNvPr>
          <p:cNvSpPr>
            <a:spLocks noGrp="1"/>
          </p:cNvSpPr>
          <p:nvPr>
            <p:ph type="title"/>
          </p:nvPr>
        </p:nvSpPr>
        <p:spPr>
          <a:xfrm>
            <a:off x="380998" y="176590"/>
            <a:ext cx="11419115" cy="1086153"/>
          </a:xfrm>
        </p:spPr>
        <p:txBody>
          <a:bodyPr>
            <a:normAutofit/>
          </a:bodyPr>
          <a:lstStyle/>
          <a:p>
            <a:pPr algn="ctr"/>
            <a:r>
              <a:rPr lang="en-GB" sz="2400" b="1" dirty="0">
                <a:solidFill>
                  <a:srgbClr val="002060"/>
                </a:solidFill>
              </a:rPr>
              <a:t>Previous CT Count data for 1987-2001,2017 &amp; 2018 (Polkey, 2018)</a:t>
            </a:r>
          </a:p>
        </p:txBody>
      </p:sp>
      <p:sp>
        <p:nvSpPr>
          <p:cNvPr id="4" name="TextBox 3">
            <a:extLst>
              <a:ext uri="{FF2B5EF4-FFF2-40B4-BE49-F238E27FC236}">
                <a16:creationId xmlns:a16="http://schemas.microsoft.com/office/drawing/2014/main" id="{0D8E4063-706D-6337-4F39-4726125EB0F0}"/>
              </a:ext>
            </a:extLst>
          </p:cNvPr>
          <p:cNvSpPr txBox="1"/>
          <p:nvPr/>
        </p:nvSpPr>
        <p:spPr>
          <a:xfrm>
            <a:off x="380999" y="1443841"/>
            <a:ext cx="11680371" cy="1200329"/>
          </a:xfrm>
          <a:prstGeom prst="rect">
            <a:avLst/>
          </a:prstGeom>
          <a:noFill/>
        </p:spPr>
        <p:txBody>
          <a:bodyPr wrap="square">
            <a:spAutoFit/>
          </a:bodyPr>
          <a:lstStyle/>
          <a:p>
            <a:endParaRPr lang="en-US" dirty="0"/>
          </a:p>
          <a:p>
            <a:endParaRPr lang="en-US" dirty="0"/>
          </a:p>
          <a:p>
            <a:endParaRPr lang="en-US" dirty="0"/>
          </a:p>
          <a:p>
            <a:r>
              <a:rPr lang="en-US" dirty="0"/>
              <a:t>.</a:t>
            </a:r>
          </a:p>
        </p:txBody>
      </p:sp>
      <p:graphicFrame>
        <p:nvGraphicFramePr>
          <p:cNvPr id="6" name="Diagram 5">
            <a:extLst>
              <a:ext uri="{FF2B5EF4-FFF2-40B4-BE49-F238E27FC236}">
                <a16:creationId xmlns:a16="http://schemas.microsoft.com/office/drawing/2014/main" id="{ED8CD126-0B26-448D-A1CE-21CDABD08AD1}"/>
              </a:ext>
            </a:extLst>
          </p:cNvPr>
          <p:cNvGraphicFramePr/>
          <p:nvPr>
            <p:extLst>
              <p:ext uri="{D42A27DB-BD31-4B8C-83A1-F6EECF244321}">
                <p14:modId xmlns:p14="http://schemas.microsoft.com/office/powerpoint/2010/main" val="222489816"/>
              </p:ext>
            </p:extLst>
          </p:nvPr>
        </p:nvGraphicFramePr>
        <p:xfrm>
          <a:off x="1761669" y="1175657"/>
          <a:ext cx="8166102"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69327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330" name="Picture 2">
            <a:extLst>
              <a:ext uri="{FF2B5EF4-FFF2-40B4-BE49-F238E27FC236}">
                <a16:creationId xmlns:a16="http://schemas.microsoft.com/office/drawing/2014/main" id="{5ACD94DE-DE21-4A9D-8875-A1539BE216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331" name="Group 330">
            <a:extLst>
              <a:ext uri="{FF2B5EF4-FFF2-40B4-BE49-F238E27FC236}">
                <a16:creationId xmlns:a16="http://schemas.microsoft.com/office/drawing/2014/main" id="{A8F3053C-AA2D-43E7-9127-59111DE0E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226" name="Group 225">
              <a:extLst>
                <a:ext uri="{FF2B5EF4-FFF2-40B4-BE49-F238E27FC236}">
                  <a16:creationId xmlns:a16="http://schemas.microsoft.com/office/drawing/2014/main" id="{159025B1-E34F-4772-B2CC-DA9B705D40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332" name="Rectangle 5">
                <a:extLst>
                  <a:ext uri="{FF2B5EF4-FFF2-40B4-BE49-F238E27FC236}">
                    <a16:creationId xmlns:a16="http://schemas.microsoft.com/office/drawing/2014/main" id="{85E8FDD9-55D5-48E9-BD0F-41FA02C5AD1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333" name="Freeform 6">
                <a:extLst>
                  <a:ext uri="{FF2B5EF4-FFF2-40B4-BE49-F238E27FC236}">
                    <a16:creationId xmlns:a16="http://schemas.microsoft.com/office/drawing/2014/main" id="{2C147D99-21B5-462F-B3D9-2D04FC67D8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34" name="Freeform 7">
                <a:extLst>
                  <a:ext uri="{FF2B5EF4-FFF2-40B4-BE49-F238E27FC236}">
                    <a16:creationId xmlns:a16="http://schemas.microsoft.com/office/drawing/2014/main" id="{3A84E48A-5D81-47C8-9B35-7891B51623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35" name="Freeform 8">
                <a:extLst>
                  <a:ext uri="{FF2B5EF4-FFF2-40B4-BE49-F238E27FC236}">
                    <a16:creationId xmlns:a16="http://schemas.microsoft.com/office/drawing/2014/main" id="{A7C08433-35BE-4A5A-9C1F-B37DEB482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36" name="Freeform 9">
                <a:extLst>
                  <a:ext uri="{FF2B5EF4-FFF2-40B4-BE49-F238E27FC236}">
                    <a16:creationId xmlns:a16="http://schemas.microsoft.com/office/drawing/2014/main" id="{D0B8201B-0CB0-4F9E-ACB0-DD75292348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37" name="Freeform 10">
                <a:extLst>
                  <a:ext uri="{FF2B5EF4-FFF2-40B4-BE49-F238E27FC236}">
                    <a16:creationId xmlns:a16="http://schemas.microsoft.com/office/drawing/2014/main" id="{888D2777-7FAE-47C4-9E1A-3C4D015CF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38" name="Freeform 11">
                <a:extLst>
                  <a:ext uri="{FF2B5EF4-FFF2-40B4-BE49-F238E27FC236}">
                    <a16:creationId xmlns:a16="http://schemas.microsoft.com/office/drawing/2014/main" id="{CE168F44-CB11-4900-AC9E-3EBEC8016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39" name="Freeform 12">
                <a:extLst>
                  <a:ext uri="{FF2B5EF4-FFF2-40B4-BE49-F238E27FC236}">
                    <a16:creationId xmlns:a16="http://schemas.microsoft.com/office/drawing/2014/main" id="{A0F39381-D3B3-4EBE-80AB-F3AA4D1889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40" name="Freeform 13">
                <a:extLst>
                  <a:ext uri="{FF2B5EF4-FFF2-40B4-BE49-F238E27FC236}">
                    <a16:creationId xmlns:a16="http://schemas.microsoft.com/office/drawing/2014/main" id="{F8B41A7C-3B6F-4BEF-B1FA-4869947AE7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41" name="Freeform 14">
                <a:extLst>
                  <a:ext uri="{FF2B5EF4-FFF2-40B4-BE49-F238E27FC236}">
                    <a16:creationId xmlns:a16="http://schemas.microsoft.com/office/drawing/2014/main" id="{9A08FB39-6EFB-4948-88F2-6EB113F10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42" name="Freeform 15">
                <a:extLst>
                  <a:ext uri="{FF2B5EF4-FFF2-40B4-BE49-F238E27FC236}">
                    <a16:creationId xmlns:a16="http://schemas.microsoft.com/office/drawing/2014/main" id="{32489CF5-34F9-4676-8FC8-EA47623A9F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43" name="Line 16">
                <a:extLst>
                  <a:ext uri="{FF2B5EF4-FFF2-40B4-BE49-F238E27FC236}">
                    <a16:creationId xmlns:a16="http://schemas.microsoft.com/office/drawing/2014/main" id="{6E6A81FE-6687-4E45-86EE-506158CFC01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44" name="Freeform 17">
                <a:extLst>
                  <a:ext uri="{FF2B5EF4-FFF2-40B4-BE49-F238E27FC236}">
                    <a16:creationId xmlns:a16="http://schemas.microsoft.com/office/drawing/2014/main" id="{085F56DC-138C-4970-A499-1F8C4FBAD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45" name="Freeform 18">
                <a:extLst>
                  <a:ext uri="{FF2B5EF4-FFF2-40B4-BE49-F238E27FC236}">
                    <a16:creationId xmlns:a16="http://schemas.microsoft.com/office/drawing/2014/main" id="{2241CFC6-2DD5-4908-95FF-C76F3F432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46" name="Freeform 19">
                <a:extLst>
                  <a:ext uri="{FF2B5EF4-FFF2-40B4-BE49-F238E27FC236}">
                    <a16:creationId xmlns:a16="http://schemas.microsoft.com/office/drawing/2014/main" id="{EAE9ABAC-3BE1-44E6-A764-8B7884E83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47" name="Freeform 20">
                <a:extLst>
                  <a:ext uri="{FF2B5EF4-FFF2-40B4-BE49-F238E27FC236}">
                    <a16:creationId xmlns:a16="http://schemas.microsoft.com/office/drawing/2014/main" id="{39874D11-3018-499B-BD78-11BB954BDF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48" name="Rectangle 21">
                <a:extLst>
                  <a:ext uri="{FF2B5EF4-FFF2-40B4-BE49-F238E27FC236}">
                    <a16:creationId xmlns:a16="http://schemas.microsoft.com/office/drawing/2014/main" id="{9D4461D3-04C7-495D-BA09-8D5311E9DA7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349" name="Freeform 22">
                <a:extLst>
                  <a:ext uri="{FF2B5EF4-FFF2-40B4-BE49-F238E27FC236}">
                    <a16:creationId xmlns:a16="http://schemas.microsoft.com/office/drawing/2014/main" id="{BF405972-B14C-45E8-9F0C-E2F11F1CF0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0" name="Freeform 23">
                <a:extLst>
                  <a:ext uri="{FF2B5EF4-FFF2-40B4-BE49-F238E27FC236}">
                    <a16:creationId xmlns:a16="http://schemas.microsoft.com/office/drawing/2014/main" id="{D7939026-A689-46F4-97AC-5F68665D7D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1" name="Freeform 24">
                <a:extLst>
                  <a:ext uri="{FF2B5EF4-FFF2-40B4-BE49-F238E27FC236}">
                    <a16:creationId xmlns:a16="http://schemas.microsoft.com/office/drawing/2014/main" id="{8AD9F31C-5CF7-45EE-907A-3074488127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2" name="Freeform 25">
                <a:extLst>
                  <a:ext uri="{FF2B5EF4-FFF2-40B4-BE49-F238E27FC236}">
                    <a16:creationId xmlns:a16="http://schemas.microsoft.com/office/drawing/2014/main" id="{93412351-62FA-4EF3-8FE2-4CDD8397B9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3" name="Freeform 26">
                <a:extLst>
                  <a:ext uri="{FF2B5EF4-FFF2-40B4-BE49-F238E27FC236}">
                    <a16:creationId xmlns:a16="http://schemas.microsoft.com/office/drawing/2014/main" id="{84A81491-A1EB-46E3-9E73-11B93428C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4" name="Freeform 27">
                <a:extLst>
                  <a:ext uri="{FF2B5EF4-FFF2-40B4-BE49-F238E27FC236}">
                    <a16:creationId xmlns:a16="http://schemas.microsoft.com/office/drawing/2014/main" id="{E7727744-4F0E-4AA2-97BC-0C44AB354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5" name="Freeform 28">
                <a:extLst>
                  <a:ext uri="{FF2B5EF4-FFF2-40B4-BE49-F238E27FC236}">
                    <a16:creationId xmlns:a16="http://schemas.microsoft.com/office/drawing/2014/main" id="{4575AD90-731F-4996-AA04-86E5EC8CBE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6" name="Freeform 29">
                <a:extLst>
                  <a:ext uri="{FF2B5EF4-FFF2-40B4-BE49-F238E27FC236}">
                    <a16:creationId xmlns:a16="http://schemas.microsoft.com/office/drawing/2014/main" id="{231A78D3-96D9-4A22-BC29-8274B016C0C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7" name="Freeform 30">
                <a:extLst>
                  <a:ext uri="{FF2B5EF4-FFF2-40B4-BE49-F238E27FC236}">
                    <a16:creationId xmlns:a16="http://schemas.microsoft.com/office/drawing/2014/main" id="{DFF31CA2-144E-493E-A135-83B83452AB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8" name="Freeform 31">
                <a:extLst>
                  <a:ext uri="{FF2B5EF4-FFF2-40B4-BE49-F238E27FC236}">
                    <a16:creationId xmlns:a16="http://schemas.microsoft.com/office/drawing/2014/main" id="{C1ED7F8F-8F7D-4634-8EF1-3DC871518A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grpSp>
          <p:nvGrpSpPr>
            <p:cNvPr id="227" name="Group 226">
              <a:extLst>
                <a:ext uri="{FF2B5EF4-FFF2-40B4-BE49-F238E27FC236}">
                  <a16:creationId xmlns:a16="http://schemas.microsoft.com/office/drawing/2014/main" id="{C51DBAB3-1986-470D-B778-24F7953C79C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359" name="Freeform 32">
                <a:extLst>
                  <a:ext uri="{FF2B5EF4-FFF2-40B4-BE49-F238E27FC236}">
                    <a16:creationId xmlns:a16="http://schemas.microsoft.com/office/drawing/2014/main" id="{921E27E2-FB87-421E-898F-0AD31CBC4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60" name="Freeform 33">
                <a:extLst>
                  <a:ext uri="{FF2B5EF4-FFF2-40B4-BE49-F238E27FC236}">
                    <a16:creationId xmlns:a16="http://schemas.microsoft.com/office/drawing/2014/main" id="{C9479707-E515-4B3C-9493-72190DDB2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61" name="Freeform 34">
                <a:extLst>
                  <a:ext uri="{FF2B5EF4-FFF2-40B4-BE49-F238E27FC236}">
                    <a16:creationId xmlns:a16="http://schemas.microsoft.com/office/drawing/2014/main" id="{9FF90DFA-7702-4558-8B3D-756D81D85A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62" name="Freeform 35">
                <a:extLst>
                  <a:ext uri="{FF2B5EF4-FFF2-40B4-BE49-F238E27FC236}">
                    <a16:creationId xmlns:a16="http://schemas.microsoft.com/office/drawing/2014/main" id="{558A4777-3BE1-4000-9CB4-73048552F5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63" name="Freeform 36">
                <a:extLst>
                  <a:ext uri="{FF2B5EF4-FFF2-40B4-BE49-F238E27FC236}">
                    <a16:creationId xmlns:a16="http://schemas.microsoft.com/office/drawing/2014/main" id="{2A041A71-3C90-472C-AC37-21EFE0786D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64" name="Freeform 37">
                <a:extLst>
                  <a:ext uri="{FF2B5EF4-FFF2-40B4-BE49-F238E27FC236}">
                    <a16:creationId xmlns:a16="http://schemas.microsoft.com/office/drawing/2014/main" id="{8FC1DCF1-A0C3-4803-9B5B-29A6C245A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65" name="Freeform 38">
                <a:extLst>
                  <a:ext uri="{FF2B5EF4-FFF2-40B4-BE49-F238E27FC236}">
                    <a16:creationId xmlns:a16="http://schemas.microsoft.com/office/drawing/2014/main" id="{71612D3E-4DBC-49B9-86B5-FCD82B1B1E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66" name="Freeform 39">
                <a:extLst>
                  <a:ext uri="{FF2B5EF4-FFF2-40B4-BE49-F238E27FC236}">
                    <a16:creationId xmlns:a16="http://schemas.microsoft.com/office/drawing/2014/main" id="{CB1CF104-08B0-46F6-ABBF-649AC5A702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67" name="Freeform 40">
                <a:extLst>
                  <a:ext uri="{FF2B5EF4-FFF2-40B4-BE49-F238E27FC236}">
                    <a16:creationId xmlns:a16="http://schemas.microsoft.com/office/drawing/2014/main" id="{FCE7D9F8-F405-4677-A45F-EDBB7F1685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68" name="Rectangle 41">
                <a:extLst>
                  <a:ext uri="{FF2B5EF4-FFF2-40B4-BE49-F238E27FC236}">
                    <a16:creationId xmlns:a16="http://schemas.microsoft.com/office/drawing/2014/main" id="{7347872F-3F7B-4ADF-BC95-429727E82D1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grpSp>
      </p:grpSp>
      <p:sp>
        <p:nvSpPr>
          <p:cNvPr id="2" name="Title 1">
            <a:extLst>
              <a:ext uri="{FF2B5EF4-FFF2-40B4-BE49-F238E27FC236}">
                <a16:creationId xmlns:a16="http://schemas.microsoft.com/office/drawing/2014/main" id="{2378AF77-1122-9098-6422-F60D2133B191}"/>
              </a:ext>
            </a:extLst>
          </p:cNvPr>
          <p:cNvSpPr>
            <a:spLocks noGrp="1"/>
          </p:cNvSpPr>
          <p:nvPr>
            <p:ph type="title"/>
          </p:nvPr>
        </p:nvSpPr>
        <p:spPr>
          <a:xfrm>
            <a:off x="1141412" y="152401"/>
            <a:ext cx="9082640" cy="484188"/>
          </a:xfrm>
        </p:spPr>
        <p:txBody>
          <a:bodyPr vert="horz" lIns="91440" tIns="45720" rIns="91440" bIns="45720" rtlCol="0" anchor="b">
            <a:normAutofit fontScale="90000"/>
          </a:bodyPr>
          <a:lstStyle/>
          <a:p>
            <a:pPr algn="ctr"/>
            <a:r>
              <a:rPr lang="en-US" sz="2400" b="1" dirty="0">
                <a:solidFill>
                  <a:srgbClr val="002060"/>
                </a:solidFill>
              </a:rPr>
              <a:t>Annual Summary Count comparisons for CT 2017 &amp; 2024 surveys</a:t>
            </a:r>
          </a:p>
        </p:txBody>
      </p:sp>
      <p:pic>
        <p:nvPicPr>
          <p:cNvPr id="12" name="Picture 11">
            <a:extLst>
              <a:ext uri="{FF2B5EF4-FFF2-40B4-BE49-F238E27FC236}">
                <a16:creationId xmlns:a16="http://schemas.microsoft.com/office/drawing/2014/main" id="{AA83B7E8-FC5F-18D3-F7FB-C8D538094C05}"/>
              </a:ext>
            </a:extLst>
          </p:cNvPr>
          <p:cNvPicPr>
            <a:picLocks noChangeAspect="1"/>
          </p:cNvPicPr>
          <p:nvPr/>
        </p:nvPicPr>
        <p:blipFill>
          <a:blip r:embed="rId5"/>
          <a:srcRect r="12093" b="-1"/>
          <a:stretch>
            <a:fillRect/>
          </a:stretch>
        </p:blipFill>
        <p:spPr>
          <a:xfrm>
            <a:off x="7619998" y="780235"/>
            <a:ext cx="3425199" cy="2337870"/>
          </a:xfrm>
          <a:custGeom>
            <a:avLst/>
            <a:gdLst/>
            <a:ahLst/>
            <a:cxnLst/>
            <a:rect l="l" t="t" r="r" b="b"/>
            <a:pathLst>
              <a:path w="3425199" h="2337870">
                <a:moveTo>
                  <a:pt x="166465" y="0"/>
                </a:moveTo>
                <a:lnTo>
                  <a:pt x="3425199" y="0"/>
                </a:lnTo>
                <a:lnTo>
                  <a:pt x="3425199" y="2337870"/>
                </a:lnTo>
                <a:lnTo>
                  <a:pt x="0" y="2337870"/>
                </a:lnTo>
                <a:lnTo>
                  <a:pt x="0" y="166465"/>
                </a:lnTo>
                <a:cubicBezTo>
                  <a:pt x="0" y="74529"/>
                  <a:pt x="74529" y="0"/>
                  <a:pt x="166465" y="0"/>
                </a:cubicBezTo>
                <a:close/>
              </a:path>
            </a:pathLst>
          </a:cu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pic>
        <p:nvPicPr>
          <p:cNvPr id="10" name="Picture 9">
            <a:extLst>
              <a:ext uri="{FF2B5EF4-FFF2-40B4-BE49-F238E27FC236}">
                <a16:creationId xmlns:a16="http://schemas.microsoft.com/office/drawing/2014/main" id="{00E3EEA4-935E-A493-A7FC-94DCAF78BC07}"/>
              </a:ext>
            </a:extLst>
          </p:cNvPr>
          <p:cNvPicPr>
            <a:picLocks noChangeAspect="1"/>
          </p:cNvPicPr>
          <p:nvPr/>
        </p:nvPicPr>
        <p:blipFill>
          <a:blip r:embed="rId6"/>
          <a:srcRect l="10995" r="1" b="1"/>
          <a:stretch>
            <a:fillRect/>
          </a:stretch>
        </p:blipFill>
        <p:spPr>
          <a:xfrm>
            <a:off x="7619998" y="3282697"/>
            <a:ext cx="3425199" cy="2337870"/>
          </a:xfrm>
          <a:custGeom>
            <a:avLst/>
            <a:gdLst/>
            <a:ahLst/>
            <a:cxnLst/>
            <a:rect l="l" t="t" r="r" b="b"/>
            <a:pathLst>
              <a:path w="3425199" h="2337870">
                <a:moveTo>
                  <a:pt x="0" y="0"/>
                </a:moveTo>
                <a:lnTo>
                  <a:pt x="3425199" y="0"/>
                </a:lnTo>
                <a:lnTo>
                  <a:pt x="3425199" y="2171405"/>
                </a:lnTo>
                <a:cubicBezTo>
                  <a:pt x="3425199" y="2263341"/>
                  <a:pt x="3350670" y="2337870"/>
                  <a:pt x="3258734" y="2337870"/>
                </a:cubicBezTo>
                <a:lnTo>
                  <a:pt x="0" y="2337870"/>
                </a:lnTo>
                <a:close/>
              </a:path>
            </a:pathLst>
          </a:cu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aphicFrame>
        <p:nvGraphicFramePr>
          <p:cNvPr id="218" name="TextBox 2">
            <a:extLst>
              <a:ext uri="{FF2B5EF4-FFF2-40B4-BE49-F238E27FC236}">
                <a16:creationId xmlns:a16="http://schemas.microsoft.com/office/drawing/2014/main" id="{A4501E81-9322-8C5D-CA6F-90B2B538F7BC}"/>
              </a:ext>
            </a:extLst>
          </p:cNvPr>
          <p:cNvGraphicFramePr/>
          <p:nvPr>
            <p:extLst>
              <p:ext uri="{D42A27DB-BD31-4B8C-83A1-F6EECF244321}">
                <p14:modId xmlns:p14="http://schemas.microsoft.com/office/powerpoint/2010/main" val="3967989089"/>
              </p:ext>
            </p:extLst>
          </p:nvPr>
        </p:nvGraphicFramePr>
        <p:xfrm>
          <a:off x="574675" y="636587"/>
          <a:ext cx="6978647" cy="595947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9024626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7BB3659-BF8F-9964-5275-950E25B475C6}"/>
              </a:ext>
            </a:extLst>
          </p:cNvPr>
          <p:cNvPicPr>
            <a:picLocks noChangeAspect="1"/>
          </p:cNvPicPr>
          <p:nvPr/>
        </p:nvPicPr>
        <p:blipFill>
          <a:blip r:embed="rId3"/>
          <a:stretch>
            <a:fillRect/>
          </a:stretch>
        </p:blipFill>
        <p:spPr>
          <a:xfrm>
            <a:off x="6279843" y="259452"/>
            <a:ext cx="5271602" cy="2343430"/>
          </a:xfrm>
          <a:prstGeom prst="rect">
            <a:avLst/>
          </a:prstGeom>
        </p:spPr>
      </p:pic>
      <p:cxnSp>
        <p:nvCxnSpPr>
          <p:cNvPr id="21" name="Straight Connector 20">
            <a:extLst>
              <a:ext uri="{FF2B5EF4-FFF2-40B4-BE49-F238E27FC236}">
                <a16:creationId xmlns:a16="http://schemas.microsoft.com/office/drawing/2014/main" id="{91B6081D-D3E8-4209-B85B-EB1C655A62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1214" y="1111170"/>
            <a:ext cx="11040" cy="4645103"/>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E6066323-E8D0-62F1-61E2-17BCE3382F73}"/>
              </a:ext>
            </a:extLst>
          </p:cNvPr>
          <p:cNvPicPr>
            <a:picLocks noChangeAspect="1"/>
          </p:cNvPicPr>
          <p:nvPr/>
        </p:nvPicPr>
        <p:blipFill>
          <a:blip r:embed="rId4"/>
          <a:stretch>
            <a:fillRect/>
          </a:stretch>
        </p:blipFill>
        <p:spPr>
          <a:xfrm>
            <a:off x="6338316" y="1562653"/>
            <a:ext cx="4732940" cy="704844"/>
          </a:xfrm>
          <a:prstGeom prst="rect">
            <a:avLst/>
          </a:prstGeom>
        </p:spPr>
      </p:pic>
      <p:cxnSp>
        <p:nvCxnSpPr>
          <p:cNvPr id="23" name="Straight Connector 22">
            <a:extLst>
              <a:ext uri="{FF2B5EF4-FFF2-40B4-BE49-F238E27FC236}">
                <a16:creationId xmlns:a16="http://schemas.microsoft.com/office/drawing/2014/main" id="{28CA55E4-1295-45C8-BA05-5A9E705B74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03027" y="3428998"/>
            <a:ext cx="4188904" cy="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8C5794E-A9A1-4A23-AF68-C79A782233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10334" y="3428998"/>
            <a:ext cx="4188904" cy="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1" name="Picture 10" descr="A graph with orange lines&#10;&#10;Description automatically generated">
            <a:extLst>
              <a:ext uri="{FF2B5EF4-FFF2-40B4-BE49-F238E27FC236}">
                <a16:creationId xmlns:a16="http://schemas.microsoft.com/office/drawing/2014/main" id="{71B1C30B-096D-3D02-5E43-CC1220D14196}"/>
              </a:ext>
            </a:extLst>
          </p:cNvPr>
          <p:cNvPicPr>
            <a:picLocks noChangeAspect="1"/>
          </p:cNvPicPr>
          <p:nvPr/>
        </p:nvPicPr>
        <p:blipFill>
          <a:blip r:embed="rId5"/>
          <a:stretch>
            <a:fillRect/>
          </a:stretch>
        </p:blipFill>
        <p:spPr>
          <a:xfrm>
            <a:off x="1010178" y="2035968"/>
            <a:ext cx="5079962" cy="3980519"/>
          </a:xfrm>
          <a:prstGeom prst="rect">
            <a:avLst/>
          </a:prstGeom>
        </p:spPr>
      </p:pic>
      <p:sp>
        <p:nvSpPr>
          <p:cNvPr id="13" name="TextBox 12">
            <a:extLst>
              <a:ext uri="{FF2B5EF4-FFF2-40B4-BE49-F238E27FC236}">
                <a16:creationId xmlns:a16="http://schemas.microsoft.com/office/drawing/2014/main" id="{573DA4FD-2CD5-73BD-F169-B0B4C5A39818}"/>
              </a:ext>
            </a:extLst>
          </p:cNvPr>
          <p:cNvSpPr txBox="1"/>
          <p:nvPr/>
        </p:nvSpPr>
        <p:spPr>
          <a:xfrm>
            <a:off x="6103328" y="2784620"/>
            <a:ext cx="6101860" cy="523220"/>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1000"/>
              </a:spcAft>
              <a:buClrTx/>
              <a:buSzTx/>
              <a:buFontTx/>
              <a:buNone/>
              <a:tabLst/>
              <a:defRPr/>
            </a:pPr>
            <a:r>
              <a:rPr kumimoji="0" lang="en-GB" sz="1400" b="1" i="1" u="none" strike="noStrike" kern="100" cap="none" spc="0" normalizeH="0" baseline="0" noProof="0" dirty="0">
                <a:ln>
                  <a:noFill/>
                </a:ln>
                <a:solidFill>
                  <a:prstClr val="white"/>
                </a:solidFill>
                <a:effectLst/>
                <a:uLnTx/>
                <a:uFillTx/>
                <a:latin typeface="Tw Cen MT" panose="020B0602020104020603"/>
                <a:ea typeface="Aptos" panose="020B0004020202020204" pitchFamily="34" charset="0"/>
                <a:cs typeface="Times New Roman" panose="02020603050405020304" pitchFamily="18" charset="0"/>
              </a:rPr>
              <a:t>Annual Summary Estimate Table for Coenonympha Tullia Cors Caron Survey-LZ 2024(UKBMS,2025)</a:t>
            </a:r>
          </a:p>
        </p:txBody>
      </p:sp>
      <p:sp>
        <p:nvSpPr>
          <p:cNvPr id="17" name="TextBox 16">
            <a:extLst>
              <a:ext uri="{FF2B5EF4-FFF2-40B4-BE49-F238E27FC236}">
                <a16:creationId xmlns:a16="http://schemas.microsoft.com/office/drawing/2014/main" id="{E162DA29-8022-784B-30B4-270D56A4EDED}"/>
              </a:ext>
            </a:extLst>
          </p:cNvPr>
          <p:cNvSpPr txBox="1"/>
          <p:nvPr/>
        </p:nvSpPr>
        <p:spPr>
          <a:xfrm>
            <a:off x="726700" y="6076366"/>
            <a:ext cx="5611616" cy="523220"/>
          </a:xfrm>
          <a:prstGeom prst="rect">
            <a:avLst/>
          </a:prstGeom>
          <a:noFill/>
        </p:spPr>
        <p:txBody>
          <a:bodyPr wrap="square">
            <a:spAutoFit/>
          </a:bodyPr>
          <a:lstStyle/>
          <a:p>
            <a:pPr algn="ctr"/>
            <a:r>
              <a:rPr lang="en-GB" sz="1400" b="1" dirty="0">
                <a:effectLst/>
                <a:latin typeface="Tw Cen MT" panose="020B0602020104020603" pitchFamily="34" charset="0"/>
                <a:ea typeface="Aptos" panose="020B0004020202020204" pitchFamily="34" charset="0"/>
                <a:cs typeface="Times New Roman" panose="02020603050405020304" pitchFamily="18" charset="0"/>
              </a:rPr>
              <a:t>Estimate Chart for Coenonympha Tulia at Cors Caron LZ 2024(UKBMS,2025)</a:t>
            </a:r>
            <a:endParaRPr lang="en-GB" sz="1400" b="1" dirty="0">
              <a:latin typeface="Tw Cen MT" panose="020B0602020104020603" pitchFamily="34" charset="0"/>
            </a:endParaRPr>
          </a:p>
        </p:txBody>
      </p:sp>
      <p:sp>
        <p:nvSpPr>
          <p:cNvPr id="19" name="TextBox 18">
            <a:extLst>
              <a:ext uri="{FF2B5EF4-FFF2-40B4-BE49-F238E27FC236}">
                <a16:creationId xmlns:a16="http://schemas.microsoft.com/office/drawing/2014/main" id="{C7B7237A-A8FB-C522-13B8-73455C1B1B29}"/>
              </a:ext>
            </a:extLst>
          </p:cNvPr>
          <p:cNvSpPr txBox="1"/>
          <p:nvPr/>
        </p:nvSpPr>
        <p:spPr>
          <a:xfrm>
            <a:off x="973005" y="749257"/>
            <a:ext cx="5029415" cy="1200329"/>
          </a:xfrm>
          <a:prstGeom prst="rect">
            <a:avLst/>
          </a:prstGeom>
          <a:noFill/>
        </p:spPr>
        <p:txBody>
          <a:bodyPr wrap="square">
            <a:spAutoFit/>
          </a:bodyPr>
          <a:lstStyle/>
          <a:p>
            <a:r>
              <a:rPr kumimoji="0" lang="en-GB" sz="2400" b="1" i="0" u="none" strike="noStrike" kern="1200" cap="all" spc="0" normalizeH="0" baseline="0" noProof="0" dirty="0">
                <a:ln>
                  <a:noFill/>
                </a:ln>
                <a:solidFill>
                  <a:srgbClr val="002060"/>
                </a:solidFill>
                <a:effectLst/>
                <a:uLnTx/>
                <a:uFillTx/>
                <a:latin typeface="Tw Cen MT" panose="020B0602020104020603"/>
                <a:ea typeface="+mj-ea"/>
                <a:cs typeface="+mj-cs"/>
              </a:rPr>
              <a:t>Annual summary estimate table for CT Counts- Cors caron Survey 2024</a:t>
            </a:r>
            <a:endParaRPr lang="en-GB" dirty="0">
              <a:solidFill>
                <a:srgbClr val="002060"/>
              </a:solidFill>
            </a:endParaRPr>
          </a:p>
        </p:txBody>
      </p:sp>
      <p:pic>
        <p:nvPicPr>
          <p:cNvPr id="2" name="Picture 1">
            <a:extLst>
              <a:ext uri="{FF2B5EF4-FFF2-40B4-BE49-F238E27FC236}">
                <a16:creationId xmlns:a16="http://schemas.microsoft.com/office/drawing/2014/main" id="{0A59DD72-5A17-CC71-9905-6440038332ED}"/>
              </a:ext>
            </a:extLst>
          </p:cNvPr>
          <p:cNvPicPr>
            <a:picLocks noChangeAspect="1"/>
          </p:cNvPicPr>
          <p:nvPr/>
        </p:nvPicPr>
        <p:blipFill>
          <a:blip r:embed="rId6"/>
          <a:stretch>
            <a:fillRect/>
          </a:stretch>
        </p:blipFill>
        <p:spPr>
          <a:xfrm>
            <a:off x="6405030" y="3414756"/>
            <a:ext cx="5228177" cy="2542098"/>
          </a:xfrm>
          <a:prstGeom prst="rect">
            <a:avLst/>
          </a:prstGeom>
        </p:spPr>
      </p:pic>
      <p:sp>
        <p:nvSpPr>
          <p:cNvPr id="4" name="TextBox 3">
            <a:extLst>
              <a:ext uri="{FF2B5EF4-FFF2-40B4-BE49-F238E27FC236}">
                <a16:creationId xmlns:a16="http://schemas.microsoft.com/office/drawing/2014/main" id="{45749DBD-737C-BF4D-6ADC-7C9E22EAFDAB}"/>
              </a:ext>
            </a:extLst>
          </p:cNvPr>
          <p:cNvSpPr txBox="1"/>
          <p:nvPr/>
        </p:nvSpPr>
        <p:spPr>
          <a:xfrm>
            <a:off x="5861018" y="6065841"/>
            <a:ext cx="6109252" cy="593624"/>
          </a:xfrm>
          <a:prstGeom prst="rect">
            <a:avLst/>
          </a:prstGeom>
          <a:noFill/>
        </p:spPr>
        <p:txBody>
          <a:bodyPr wrap="square">
            <a:spAutoFit/>
          </a:bodyPr>
          <a:lstStyle/>
          <a:p>
            <a:pPr algn="ctr">
              <a:spcAft>
                <a:spcPts val="1000"/>
              </a:spcAft>
              <a:buNone/>
            </a:pPr>
            <a:r>
              <a:rPr lang="en-GB" sz="1400" b="1" kern="100" dirty="0">
                <a:effectLst/>
                <a:latin typeface="Tw Cen MT" panose="020B0602020104020603" pitchFamily="34" charset="0"/>
                <a:ea typeface="Aptos" panose="020B0004020202020204" pitchFamily="34" charset="0"/>
              </a:rPr>
              <a:t>Average Index Figures for C. Tullia 1990-2024 (UKBMS,2025)</a:t>
            </a:r>
          </a:p>
          <a:p>
            <a:pPr>
              <a:lnSpc>
                <a:spcPct val="107000"/>
              </a:lnSpc>
              <a:spcAft>
                <a:spcPts val="800"/>
              </a:spcAft>
            </a:pPr>
            <a:r>
              <a:rPr lang="en-GB" sz="1000" i="1" kern="100" dirty="0">
                <a:solidFill>
                  <a:srgbClr val="002060"/>
                </a:solidFill>
                <a:effectLst/>
                <a:latin typeface="Aptos" panose="020B0004020202020204" pitchFamily="34" charset="0"/>
                <a:ea typeface="Aptos" panose="020B0004020202020204" pitchFamily="34" charset="0"/>
                <a:cs typeface="Times New Roman" panose="02020603050405020304" pitchFamily="18" charset="0"/>
              </a:rPr>
              <a:t> </a:t>
            </a:r>
            <a:endParaRPr lang="en-GB" sz="1200" kern="100" dirty="0">
              <a:effectLst/>
              <a:latin typeface="Arial" panose="020B0604020202020204" pitchFamily="34" charset="0"/>
              <a:ea typeface="Aptos" panose="020B0004020202020204" pitchFamily="34" charset="0"/>
            </a:endParaRPr>
          </a:p>
        </p:txBody>
      </p:sp>
    </p:spTree>
    <p:extLst>
      <p:ext uri="{BB962C8B-B14F-4D97-AF65-F5344CB8AC3E}">
        <p14:creationId xmlns:p14="http://schemas.microsoft.com/office/powerpoint/2010/main" val="34538722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63" name="Picture 2">
            <a:extLst>
              <a:ext uri="{FF2B5EF4-FFF2-40B4-BE49-F238E27FC236}">
                <a16:creationId xmlns:a16="http://schemas.microsoft.com/office/drawing/2014/main" id="{7856394C-53C0-4D24-8A50-73F9D9E1C1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64" name="Group 63">
            <a:extLst>
              <a:ext uri="{FF2B5EF4-FFF2-40B4-BE49-F238E27FC236}">
                <a16:creationId xmlns:a16="http://schemas.microsoft.com/office/drawing/2014/main" id="{CC810F3A-3D78-4D8C-97FE-8CCCA6A0E1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69" name="Group 68">
              <a:extLst>
                <a:ext uri="{FF2B5EF4-FFF2-40B4-BE49-F238E27FC236}">
                  <a16:creationId xmlns:a16="http://schemas.microsoft.com/office/drawing/2014/main" id="{A06B8ED8-5AB4-49EC-A020-0B738522ED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65" name="Rectangle 5">
                <a:extLst>
                  <a:ext uri="{FF2B5EF4-FFF2-40B4-BE49-F238E27FC236}">
                    <a16:creationId xmlns:a16="http://schemas.microsoft.com/office/drawing/2014/main" id="{4315C5C7-65AD-4FC7-9508-6FA6AA32547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67" name="Freeform 6">
                <a:extLst>
                  <a:ext uri="{FF2B5EF4-FFF2-40B4-BE49-F238E27FC236}">
                    <a16:creationId xmlns:a16="http://schemas.microsoft.com/office/drawing/2014/main" id="{4E294A40-EDA7-4077-9FB8-F85D7ADB04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8" name="Freeform 7">
                <a:extLst>
                  <a:ext uri="{FF2B5EF4-FFF2-40B4-BE49-F238E27FC236}">
                    <a16:creationId xmlns:a16="http://schemas.microsoft.com/office/drawing/2014/main" id="{3081163C-DCAA-4BCC-89F4-2774F9E64B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2" name="Freeform 8">
                <a:extLst>
                  <a:ext uri="{FF2B5EF4-FFF2-40B4-BE49-F238E27FC236}">
                    <a16:creationId xmlns:a16="http://schemas.microsoft.com/office/drawing/2014/main" id="{AA3261C4-187A-44F2-A07B-1DC4C7C4B8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8" name="Freeform 9">
                <a:extLst>
                  <a:ext uri="{FF2B5EF4-FFF2-40B4-BE49-F238E27FC236}">
                    <a16:creationId xmlns:a16="http://schemas.microsoft.com/office/drawing/2014/main" id="{A295EF5E-4247-44BB-AD06-CCCEE9110E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0" name="Freeform 10">
                <a:extLst>
                  <a:ext uri="{FF2B5EF4-FFF2-40B4-BE49-F238E27FC236}">
                    <a16:creationId xmlns:a16="http://schemas.microsoft.com/office/drawing/2014/main" id="{D9CD0FEF-8773-4279-9AFB-8962F205A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2" name="Freeform 11">
                <a:extLst>
                  <a:ext uri="{FF2B5EF4-FFF2-40B4-BE49-F238E27FC236}">
                    <a16:creationId xmlns:a16="http://schemas.microsoft.com/office/drawing/2014/main" id="{7F6E7F3A-65F4-4E2C-9455-C7648EE9A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4" name="Freeform 12">
                <a:extLst>
                  <a:ext uri="{FF2B5EF4-FFF2-40B4-BE49-F238E27FC236}">
                    <a16:creationId xmlns:a16="http://schemas.microsoft.com/office/drawing/2014/main" id="{C51114FF-C5C4-4933-9782-7C54DEE7DF7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6" name="Freeform 13">
                <a:extLst>
                  <a:ext uri="{FF2B5EF4-FFF2-40B4-BE49-F238E27FC236}">
                    <a16:creationId xmlns:a16="http://schemas.microsoft.com/office/drawing/2014/main" id="{0BBE058D-3556-42E8-9E02-20697EB7F1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7" name="Freeform 14">
                <a:extLst>
                  <a:ext uri="{FF2B5EF4-FFF2-40B4-BE49-F238E27FC236}">
                    <a16:creationId xmlns:a16="http://schemas.microsoft.com/office/drawing/2014/main" id="{F89E406B-E821-4758-88A4-9BC54B60E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8" name="Freeform 15">
                <a:extLst>
                  <a:ext uri="{FF2B5EF4-FFF2-40B4-BE49-F238E27FC236}">
                    <a16:creationId xmlns:a16="http://schemas.microsoft.com/office/drawing/2014/main" id="{00E47EEB-3296-4F6C-AD83-A730C96B2B3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9" name="Line 16">
                <a:extLst>
                  <a:ext uri="{FF2B5EF4-FFF2-40B4-BE49-F238E27FC236}">
                    <a16:creationId xmlns:a16="http://schemas.microsoft.com/office/drawing/2014/main" id="{DC92F4BD-F7E0-4669-A247-53DCCACCF25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80" name="Freeform 17">
                <a:extLst>
                  <a:ext uri="{FF2B5EF4-FFF2-40B4-BE49-F238E27FC236}">
                    <a16:creationId xmlns:a16="http://schemas.microsoft.com/office/drawing/2014/main" id="{1B140FE9-19D4-453C-B91F-3D30BDE13A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1" name="Freeform 18">
                <a:extLst>
                  <a:ext uri="{FF2B5EF4-FFF2-40B4-BE49-F238E27FC236}">
                    <a16:creationId xmlns:a16="http://schemas.microsoft.com/office/drawing/2014/main" id="{DE78F8E6-7EEA-45CB-9DB5-BD8387B94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2" name="Freeform 19">
                <a:extLst>
                  <a:ext uri="{FF2B5EF4-FFF2-40B4-BE49-F238E27FC236}">
                    <a16:creationId xmlns:a16="http://schemas.microsoft.com/office/drawing/2014/main" id="{3CC3E798-9A2D-4CB6-BFF6-EC14E504BF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3" name="Freeform 20">
                <a:extLst>
                  <a:ext uri="{FF2B5EF4-FFF2-40B4-BE49-F238E27FC236}">
                    <a16:creationId xmlns:a16="http://schemas.microsoft.com/office/drawing/2014/main" id="{D1E3124D-06D8-4A74-B24A-69555027A3F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4" name="Rectangle 21">
                <a:extLst>
                  <a:ext uri="{FF2B5EF4-FFF2-40B4-BE49-F238E27FC236}">
                    <a16:creationId xmlns:a16="http://schemas.microsoft.com/office/drawing/2014/main" id="{84F4A75D-6010-4A23-AE60-3D5DCA8B200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85" name="Freeform 22">
                <a:extLst>
                  <a:ext uri="{FF2B5EF4-FFF2-40B4-BE49-F238E27FC236}">
                    <a16:creationId xmlns:a16="http://schemas.microsoft.com/office/drawing/2014/main" id="{814AA457-071B-4E8B-89DB-5E48A16581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6" name="Freeform 23">
                <a:extLst>
                  <a:ext uri="{FF2B5EF4-FFF2-40B4-BE49-F238E27FC236}">
                    <a16:creationId xmlns:a16="http://schemas.microsoft.com/office/drawing/2014/main" id="{3CE571C2-C2AF-42EC-8035-4838248062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7" name="Freeform 24">
                <a:extLst>
                  <a:ext uri="{FF2B5EF4-FFF2-40B4-BE49-F238E27FC236}">
                    <a16:creationId xmlns:a16="http://schemas.microsoft.com/office/drawing/2014/main" id="{4D72BED5-7239-4FF2-9974-1BBE86C4D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8" name="Freeform 25">
                <a:extLst>
                  <a:ext uri="{FF2B5EF4-FFF2-40B4-BE49-F238E27FC236}">
                    <a16:creationId xmlns:a16="http://schemas.microsoft.com/office/drawing/2014/main" id="{3FABD385-112F-4DA4-A2D4-C934B0141AB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9" name="Freeform 26">
                <a:extLst>
                  <a:ext uri="{FF2B5EF4-FFF2-40B4-BE49-F238E27FC236}">
                    <a16:creationId xmlns:a16="http://schemas.microsoft.com/office/drawing/2014/main" id="{64AE5EDB-B410-4C6E-963F-6B0B6AAF1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0" name="Freeform 27">
                <a:extLst>
                  <a:ext uri="{FF2B5EF4-FFF2-40B4-BE49-F238E27FC236}">
                    <a16:creationId xmlns:a16="http://schemas.microsoft.com/office/drawing/2014/main" id="{4B374591-4775-4266-8791-482F87EE1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1" name="Freeform 28">
                <a:extLst>
                  <a:ext uri="{FF2B5EF4-FFF2-40B4-BE49-F238E27FC236}">
                    <a16:creationId xmlns:a16="http://schemas.microsoft.com/office/drawing/2014/main" id="{00F8A02E-573F-4453-96EB-1E53ED2E82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2" name="Freeform 29">
                <a:extLst>
                  <a:ext uri="{FF2B5EF4-FFF2-40B4-BE49-F238E27FC236}">
                    <a16:creationId xmlns:a16="http://schemas.microsoft.com/office/drawing/2014/main" id="{BD63A715-4044-49B7-BAC1-4DCAD2C949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3" name="Freeform 30">
                <a:extLst>
                  <a:ext uri="{FF2B5EF4-FFF2-40B4-BE49-F238E27FC236}">
                    <a16:creationId xmlns:a16="http://schemas.microsoft.com/office/drawing/2014/main" id="{5DA9F5DF-E969-401D-A25F-95D4A9BB83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4" name="Freeform 31">
                <a:extLst>
                  <a:ext uri="{FF2B5EF4-FFF2-40B4-BE49-F238E27FC236}">
                    <a16:creationId xmlns:a16="http://schemas.microsoft.com/office/drawing/2014/main" id="{FBBB8FE7-C5BE-4B6D-9C9E-23301A50BD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grpSp>
          <p:nvGrpSpPr>
            <p:cNvPr id="70" name="Group 69">
              <a:extLst>
                <a:ext uri="{FF2B5EF4-FFF2-40B4-BE49-F238E27FC236}">
                  <a16:creationId xmlns:a16="http://schemas.microsoft.com/office/drawing/2014/main" id="{7556458F-27F1-41A1-A887-7D6354BE2D1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95" name="Freeform 32">
                <a:extLst>
                  <a:ext uri="{FF2B5EF4-FFF2-40B4-BE49-F238E27FC236}">
                    <a16:creationId xmlns:a16="http://schemas.microsoft.com/office/drawing/2014/main" id="{012124B4-3C8F-48BA-818C-0926EBAAF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6" name="Freeform 33">
                <a:extLst>
                  <a:ext uri="{FF2B5EF4-FFF2-40B4-BE49-F238E27FC236}">
                    <a16:creationId xmlns:a16="http://schemas.microsoft.com/office/drawing/2014/main" id="{978A4312-6EF0-456A-A027-A749152DA5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7" name="Freeform 34">
                <a:extLst>
                  <a:ext uri="{FF2B5EF4-FFF2-40B4-BE49-F238E27FC236}">
                    <a16:creationId xmlns:a16="http://schemas.microsoft.com/office/drawing/2014/main" id="{E56460CD-535C-4E47-AC32-6578591609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8" name="Freeform 35">
                <a:extLst>
                  <a:ext uri="{FF2B5EF4-FFF2-40B4-BE49-F238E27FC236}">
                    <a16:creationId xmlns:a16="http://schemas.microsoft.com/office/drawing/2014/main" id="{E451CC5F-6BD4-48F5-9EB4-57970C350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9" name="Freeform 36">
                <a:extLst>
                  <a:ext uri="{FF2B5EF4-FFF2-40B4-BE49-F238E27FC236}">
                    <a16:creationId xmlns:a16="http://schemas.microsoft.com/office/drawing/2014/main" id="{9329AE54-1A26-443D-AC63-232131D8F36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0" name="Freeform 37">
                <a:extLst>
                  <a:ext uri="{FF2B5EF4-FFF2-40B4-BE49-F238E27FC236}">
                    <a16:creationId xmlns:a16="http://schemas.microsoft.com/office/drawing/2014/main" id="{CECBC766-59F6-4760-AA84-3F55B024E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1" name="Freeform 38">
                <a:extLst>
                  <a:ext uri="{FF2B5EF4-FFF2-40B4-BE49-F238E27FC236}">
                    <a16:creationId xmlns:a16="http://schemas.microsoft.com/office/drawing/2014/main" id="{AC43C975-2B87-41CE-9955-E61F129947C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2" name="Freeform 39">
                <a:extLst>
                  <a:ext uri="{FF2B5EF4-FFF2-40B4-BE49-F238E27FC236}">
                    <a16:creationId xmlns:a16="http://schemas.microsoft.com/office/drawing/2014/main" id="{14E5E50F-FE4A-4774-8CD4-936CF2B871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3" name="Freeform 40">
                <a:extLst>
                  <a:ext uri="{FF2B5EF4-FFF2-40B4-BE49-F238E27FC236}">
                    <a16:creationId xmlns:a16="http://schemas.microsoft.com/office/drawing/2014/main" id="{BDE1E59F-80CA-420E-8981-3A7692EEC4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4" name="Rectangle 41">
                <a:extLst>
                  <a:ext uri="{FF2B5EF4-FFF2-40B4-BE49-F238E27FC236}">
                    <a16:creationId xmlns:a16="http://schemas.microsoft.com/office/drawing/2014/main" id="{D354352C-244F-427F-9372-B101B4F74FE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grpSp>
      </p:grpSp>
      <p:grpSp>
        <p:nvGrpSpPr>
          <p:cNvPr id="205" name="Group 204">
            <a:extLst>
              <a:ext uri="{FF2B5EF4-FFF2-40B4-BE49-F238E27FC236}">
                <a16:creationId xmlns:a16="http://schemas.microsoft.com/office/drawing/2014/main" id="{710577EC-7EE2-46B1-8DD2-8A9106DDFD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206" name="Rectangle 205">
              <a:extLst>
                <a:ext uri="{FF2B5EF4-FFF2-40B4-BE49-F238E27FC236}">
                  <a16:creationId xmlns:a16="http://schemas.microsoft.com/office/drawing/2014/main" id="{EF3C28CA-031B-422A-96C3-2D84932F94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1" name="Picture 2">
              <a:extLst>
                <a:ext uri="{FF2B5EF4-FFF2-40B4-BE49-F238E27FC236}">
                  <a16:creationId xmlns:a16="http://schemas.microsoft.com/office/drawing/2014/main" id="{95D51FDD-E884-401F-B1CB-86803C0D5251}"/>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grpSp>
        <p:nvGrpSpPr>
          <p:cNvPr id="207" name="Group 206">
            <a:extLst>
              <a:ext uri="{FF2B5EF4-FFF2-40B4-BE49-F238E27FC236}">
                <a16:creationId xmlns:a16="http://schemas.microsoft.com/office/drawing/2014/main" id="{91296F37-D1F8-424C-A677-B849EA444C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133"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208" name="Rectangle 5">
              <a:extLst>
                <a:ext uri="{FF2B5EF4-FFF2-40B4-BE49-F238E27FC236}">
                  <a16:creationId xmlns:a16="http://schemas.microsoft.com/office/drawing/2014/main" id="{0BB95EFA-7209-42D0-8DF6-2EBCED42D03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209" name="Freeform 6">
              <a:extLst>
                <a:ext uri="{FF2B5EF4-FFF2-40B4-BE49-F238E27FC236}">
                  <a16:creationId xmlns:a16="http://schemas.microsoft.com/office/drawing/2014/main" id="{E1D17814-4B1A-47DD-AEF8-F784A6C4CD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0" name="Freeform 7">
              <a:extLst>
                <a:ext uri="{FF2B5EF4-FFF2-40B4-BE49-F238E27FC236}">
                  <a16:creationId xmlns:a16="http://schemas.microsoft.com/office/drawing/2014/main" id="{08A3080E-4C7E-4B3A-8FED-9670DFD82D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1" name="Rectangle 8">
              <a:extLst>
                <a:ext uri="{FF2B5EF4-FFF2-40B4-BE49-F238E27FC236}">
                  <a16:creationId xmlns:a16="http://schemas.microsoft.com/office/drawing/2014/main" id="{82844FF0-1965-48DD-8529-5509143D363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212" name="Freeform 9">
              <a:extLst>
                <a:ext uri="{FF2B5EF4-FFF2-40B4-BE49-F238E27FC236}">
                  <a16:creationId xmlns:a16="http://schemas.microsoft.com/office/drawing/2014/main" id="{82A75C92-7C8F-41AA-8F1B-7A002C6E000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3" name="Freeform 10">
              <a:extLst>
                <a:ext uri="{FF2B5EF4-FFF2-40B4-BE49-F238E27FC236}">
                  <a16:creationId xmlns:a16="http://schemas.microsoft.com/office/drawing/2014/main" id="{CF23AC46-6A7A-493B-B946-0E1F20C02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4" name="Freeform 11">
              <a:extLst>
                <a:ext uri="{FF2B5EF4-FFF2-40B4-BE49-F238E27FC236}">
                  <a16:creationId xmlns:a16="http://schemas.microsoft.com/office/drawing/2014/main" id="{1CAD8585-6B37-44DE-BE6F-E347192B4E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5" name="Freeform 12">
              <a:extLst>
                <a:ext uri="{FF2B5EF4-FFF2-40B4-BE49-F238E27FC236}">
                  <a16:creationId xmlns:a16="http://schemas.microsoft.com/office/drawing/2014/main" id="{97FD1FC4-69FE-4B2E-9B28-EEBB5542CC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6" name="Freeform 13">
              <a:extLst>
                <a:ext uri="{FF2B5EF4-FFF2-40B4-BE49-F238E27FC236}">
                  <a16:creationId xmlns:a16="http://schemas.microsoft.com/office/drawing/2014/main" id="{B52C8822-AD7B-401E-ADB8-5E265D3074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7" name="Freeform 14">
              <a:extLst>
                <a:ext uri="{FF2B5EF4-FFF2-40B4-BE49-F238E27FC236}">
                  <a16:creationId xmlns:a16="http://schemas.microsoft.com/office/drawing/2014/main" id="{356164D5-203A-4F34-86A1-BCAC35CE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8" name="Freeform 15">
              <a:extLst>
                <a:ext uri="{FF2B5EF4-FFF2-40B4-BE49-F238E27FC236}">
                  <a16:creationId xmlns:a16="http://schemas.microsoft.com/office/drawing/2014/main" id="{E422AE15-FA78-4EDE-9639-213D7AE5D8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9" name="Freeform 16">
              <a:extLst>
                <a:ext uri="{FF2B5EF4-FFF2-40B4-BE49-F238E27FC236}">
                  <a16:creationId xmlns:a16="http://schemas.microsoft.com/office/drawing/2014/main" id="{9A5B8C4A-6BC7-4D66-8ABD-335536453DA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0" name="Freeform 17">
              <a:extLst>
                <a:ext uri="{FF2B5EF4-FFF2-40B4-BE49-F238E27FC236}">
                  <a16:creationId xmlns:a16="http://schemas.microsoft.com/office/drawing/2014/main" id="{259948CA-71EC-4DEB-A1F8-4F0710635B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1" name="Freeform 18">
              <a:extLst>
                <a:ext uri="{FF2B5EF4-FFF2-40B4-BE49-F238E27FC236}">
                  <a16:creationId xmlns:a16="http://schemas.microsoft.com/office/drawing/2014/main" id="{92DCFE0E-AC42-4AF3-BDDB-C0297F0F6D1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2" name="Freeform 19">
              <a:extLst>
                <a:ext uri="{FF2B5EF4-FFF2-40B4-BE49-F238E27FC236}">
                  <a16:creationId xmlns:a16="http://schemas.microsoft.com/office/drawing/2014/main" id="{AD4A8BCC-92A2-42B2-91B7-90E2E6BBC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3" name="Freeform 20">
              <a:extLst>
                <a:ext uri="{FF2B5EF4-FFF2-40B4-BE49-F238E27FC236}">
                  <a16:creationId xmlns:a16="http://schemas.microsoft.com/office/drawing/2014/main" id="{AA7CE116-6CDF-493A-8321-2B042316C9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4" name="Freeform 21">
              <a:extLst>
                <a:ext uri="{FF2B5EF4-FFF2-40B4-BE49-F238E27FC236}">
                  <a16:creationId xmlns:a16="http://schemas.microsoft.com/office/drawing/2014/main" id="{82CD25D8-4135-4255-A78E-AA5AB3E1AA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5" name="Freeform 22">
              <a:extLst>
                <a:ext uri="{FF2B5EF4-FFF2-40B4-BE49-F238E27FC236}">
                  <a16:creationId xmlns:a16="http://schemas.microsoft.com/office/drawing/2014/main" id="{2C062211-AB98-4B20-85A0-4E9C793D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6" name="Freeform 23">
              <a:extLst>
                <a:ext uri="{FF2B5EF4-FFF2-40B4-BE49-F238E27FC236}">
                  <a16:creationId xmlns:a16="http://schemas.microsoft.com/office/drawing/2014/main" id="{A0C053DA-EE85-481C-9345-7AA1ADEB5C8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7" name="Freeform 24">
              <a:extLst>
                <a:ext uri="{FF2B5EF4-FFF2-40B4-BE49-F238E27FC236}">
                  <a16:creationId xmlns:a16="http://schemas.microsoft.com/office/drawing/2014/main" id="{DF422E8B-03A5-4EE8-B5A5-ACA2D71FB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8" name="Freeform 25">
              <a:extLst>
                <a:ext uri="{FF2B5EF4-FFF2-40B4-BE49-F238E27FC236}">
                  <a16:creationId xmlns:a16="http://schemas.microsoft.com/office/drawing/2014/main" id="{DC9D9DDE-4FB7-45D2-A2A2-83BF6190E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9" name="Freeform 26">
              <a:extLst>
                <a:ext uri="{FF2B5EF4-FFF2-40B4-BE49-F238E27FC236}">
                  <a16:creationId xmlns:a16="http://schemas.microsoft.com/office/drawing/2014/main" id="{BB4919C4-F979-4DDE-A77E-2ECEF08323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0" name="Freeform 27">
              <a:extLst>
                <a:ext uri="{FF2B5EF4-FFF2-40B4-BE49-F238E27FC236}">
                  <a16:creationId xmlns:a16="http://schemas.microsoft.com/office/drawing/2014/main" id="{8E8CB9E0-6622-465E-BA34-A2769F29D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1" name="Freeform 28">
              <a:extLst>
                <a:ext uri="{FF2B5EF4-FFF2-40B4-BE49-F238E27FC236}">
                  <a16:creationId xmlns:a16="http://schemas.microsoft.com/office/drawing/2014/main" id="{5E4339E5-CFA1-49F9-B645-D7CA9C73ED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2" name="Freeform 29">
              <a:extLst>
                <a:ext uri="{FF2B5EF4-FFF2-40B4-BE49-F238E27FC236}">
                  <a16:creationId xmlns:a16="http://schemas.microsoft.com/office/drawing/2014/main" id="{4EF38D75-CAF3-49F9-AB35-FAA4483B7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3" name="Freeform 30">
              <a:extLst>
                <a:ext uri="{FF2B5EF4-FFF2-40B4-BE49-F238E27FC236}">
                  <a16:creationId xmlns:a16="http://schemas.microsoft.com/office/drawing/2014/main" id="{6F7B9E6D-CD35-47A8-86B4-E094424342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4" name="Freeform 31">
              <a:extLst>
                <a:ext uri="{FF2B5EF4-FFF2-40B4-BE49-F238E27FC236}">
                  <a16:creationId xmlns:a16="http://schemas.microsoft.com/office/drawing/2014/main" id="{C118442F-D105-47D4-9998-29C75A2E5D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5" name="Freeform 32">
              <a:extLst>
                <a:ext uri="{FF2B5EF4-FFF2-40B4-BE49-F238E27FC236}">
                  <a16:creationId xmlns:a16="http://schemas.microsoft.com/office/drawing/2014/main" id="{F117FF6E-0EC3-4705-B1ED-6603A03D63F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6" name="Rectangle 33">
              <a:extLst>
                <a:ext uri="{FF2B5EF4-FFF2-40B4-BE49-F238E27FC236}">
                  <a16:creationId xmlns:a16="http://schemas.microsoft.com/office/drawing/2014/main" id="{4695840E-6CD7-4504-950F-842DA5AA440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237" name="Freeform 34">
              <a:extLst>
                <a:ext uri="{FF2B5EF4-FFF2-40B4-BE49-F238E27FC236}">
                  <a16:creationId xmlns:a16="http://schemas.microsoft.com/office/drawing/2014/main" id="{D356A20F-3755-473B-83EC-4525DAA5C40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8" name="Freeform 35">
              <a:extLst>
                <a:ext uri="{FF2B5EF4-FFF2-40B4-BE49-F238E27FC236}">
                  <a16:creationId xmlns:a16="http://schemas.microsoft.com/office/drawing/2014/main" id="{A88E066C-4078-401F-9729-FFF3BC7E62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9" name="Freeform 36">
              <a:extLst>
                <a:ext uri="{FF2B5EF4-FFF2-40B4-BE49-F238E27FC236}">
                  <a16:creationId xmlns:a16="http://schemas.microsoft.com/office/drawing/2014/main" id="{E303A03C-A10D-4441-8EB5-A0460AD619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0" name="Freeform 37">
              <a:extLst>
                <a:ext uri="{FF2B5EF4-FFF2-40B4-BE49-F238E27FC236}">
                  <a16:creationId xmlns:a16="http://schemas.microsoft.com/office/drawing/2014/main" id="{D7358AB9-65DC-41F0-9B11-F7D2DB2D36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1" name="Freeform 38">
              <a:extLst>
                <a:ext uri="{FF2B5EF4-FFF2-40B4-BE49-F238E27FC236}">
                  <a16:creationId xmlns:a16="http://schemas.microsoft.com/office/drawing/2014/main" id="{567A3200-1F08-4532-8225-C8C9ECEC0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2" name="Freeform 39">
              <a:extLst>
                <a:ext uri="{FF2B5EF4-FFF2-40B4-BE49-F238E27FC236}">
                  <a16:creationId xmlns:a16="http://schemas.microsoft.com/office/drawing/2014/main" id="{3880F181-7A3D-40AE-A121-3508641EB7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3" name="Freeform 40">
              <a:extLst>
                <a:ext uri="{FF2B5EF4-FFF2-40B4-BE49-F238E27FC236}">
                  <a16:creationId xmlns:a16="http://schemas.microsoft.com/office/drawing/2014/main" id="{FC1DA809-B98F-473F-9BBD-FB4112A0D7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4" name="Freeform 41">
              <a:extLst>
                <a:ext uri="{FF2B5EF4-FFF2-40B4-BE49-F238E27FC236}">
                  <a16:creationId xmlns:a16="http://schemas.microsoft.com/office/drawing/2014/main" id="{87742B53-3B3E-498C-8080-55D9B5E560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5" name="Freeform 42">
              <a:extLst>
                <a:ext uri="{FF2B5EF4-FFF2-40B4-BE49-F238E27FC236}">
                  <a16:creationId xmlns:a16="http://schemas.microsoft.com/office/drawing/2014/main" id="{82F87059-B454-4F9A-B25F-304846686E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6" name="Freeform 43">
              <a:extLst>
                <a:ext uri="{FF2B5EF4-FFF2-40B4-BE49-F238E27FC236}">
                  <a16:creationId xmlns:a16="http://schemas.microsoft.com/office/drawing/2014/main" id="{02535E62-9388-469B-B2AB-778356FDAC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7" name="Freeform 44">
              <a:extLst>
                <a:ext uri="{FF2B5EF4-FFF2-40B4-BE49-F238E27FC236}">
                  <a16:creationId xmlns:a16="http://schemas.microsoft.com/office/drawing/2014/main" id="{C1F19842-CD2D-4BA6-8AA4-E0E1AC31B3A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8" name="Rectangle 45">
              <a:extLst>
                <a:ext uri="{FF2B5EF4-FFF2-40B4-BE49-F238E27FC236}">
                  <a16:creationId xmlns:a16="http://schemas.microsoft.com/office/drawing/2014/main" id="{69892C92-6F48-4DAB-90E4-A5BB552CC26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249" name="Freeform 46">
              <a:extLst>
                <a:ext uri="{FF2B5EF4-FFF2-40B4-BE49-F238E27FC236}">
                  <a16:creationId xmlns:a16="http://schemas.microsoft.com/office/drawing/2014/main" id="{8D79CE14-6B80-44D9-A391-8860716930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0" name="Freeform 47">
              <a:extLst>
                <a:ext uri="{FF2B5EF4-FFF2-40B4-BE49-F238E27FC236}">
                  <a16:creationId xmlns:a16="http://schemas.microsoft.com/office/drawing/2014/main" id="{DB867986-D503-42D0-8861-AECD27D5EE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1" name="Freeform 48">
              <a:extLst>
                <a:ext uri="{FF2B5EF4-FFF2-40B4-BE49-F238E27FC236}">
                  <a16:creationId xmlns:a16="http://schemas.microsoft.com/office/drawing/2014/main" id="{CA34B4BE-4DE1-4CE8-B3BB-53030B770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2" name="Freeform 49">
              <a:extLst>
                <a:ext uri="{FF2B5EF4-FFF2-40B4-BE49-F238E27FC236}">
                  <a16:creationId xmlns:a16="http://schemas.microsoft.com/office/drawing/2014/main" id="{E391E874-7F0A-476F-94D8-621EC0D5F1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3" name="Freeform 50">
              <a:extLst>
                <a:ext uri="{FF2B5EF4-FFF2-40B4-BE49-F238E27FC236}">
                  <a16:creationId xmlns:a16="http://schemas.microsoft.com/office/drawing/2014/main" id="{4858006C-F0E0-419B-B028-88CF97B214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4" name="Freeform 51">
              <a:extLst>
                <a:ext uri="{FF2B5EF4-FFF2-40B4-BE49-F238E27FC236}">
                  <a16:creationId xmlns:a16="http://schemas.microsoft.com/office/drawing/2014/main" id="{041C04E3-9BA9-4168-BAC8-4CE7DBF69B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5" name="Freeform 52">
              <a:extLst>
                <a:ext uri="{FF2B5EF4-FFF2-40B4-BE49-F238E27FC236}">
                  <a16:creationId xmlns:a16="http://schemas.microsoft.com/office/drawing/2014/main" id="{AC0BCA37-4634-4A88-AF87-F3D726CDD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6" name="Freeform 53">
              <a:extLst>
                <a:ext uri="{FF2B5EF4-FFF2-40B4-BE49-F238E27FC236}">
                  <a16:creationId xmlns:a16="http://schemas.microsoft.com/office/drawing/2014/main" id="{D22672B4-CD8F-4367-89CD-C06DDB60C9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7" name="Freeform 54">
              <a:extLst>
                <a:ext uri="{FF2B5EF4-FFF2-40B4-BE49-F238E27FC236}">
                  <a16:creationId xmlns:a16="http://schemas.microsoft.com/office/drawing/2014/main" id="{32AA720A-D72F-4385-82AD-AD206873C6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8" name="Freeform 55">
              <a:extLst>
                <a:ext uri="{FF2B5EF4-FFF2-40B4-BE49-F238E27FC236}">
                  <a16:creationId xmlns:a16="http://schemas.microsoft.com/office/drawing/2014/main" id="{4FCE5D4B-D0D8-484C-A95E-B6470BD92A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9" name="Freeform 56">
              <a:extLst>
                <a:ext uri="{FF2B5EF4-FFF2-40B4-BE49-F238E27FC236}">
                  <a16:creationId xmlns:a16="http://schemas.microsoft.com/office/drawing/2014/main" id="{085F7938-80B4-4C8B-887A-B833796AFB1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60" name="Freeform 57">
              <a:extLst>
                <a:ext uri="{FF2B5EF4-FFF2-40B4-BE49-F238E27FC236}">
                  <a16:creationId xmlns:a16="http://schemas.microsoft.com/office/drawing/2014/main" id="{125734D1-B58F-490E-A6BD-520CE980D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61" name="Freeform 58">
              <a:extLst>
                <a:ext uri="{FF2B5EF4-FFF2-40B4-BE49-F238E27FC236}">
                  <a16:creationId xmlns:a16="http://schemas.microsoft.com/office/drawing/2014/main" id="{50FB41A2-3F97-48F3-AE2F-72CCA897BF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sp>
        <p:nvSpPr>
          <p:cNvPr id="2" name="Title 1">
            <a:extLst>
              <a:ext uri="{FF2B5EF4-FFF2-40B4-BE49-F238E27FC236}">
                <a16:creationId xmlns:a16="http://schemas.microsoft.com/office/drawing/2014/main" id="{BDC371B4-0390-4674-DD8C-5F88F69CD75E}"/>
              </a:ext>
            </a:extLst>
          </p:cNvPr>
          <p:cNvSpPr>
            <a:spLocks noGrp="1"/>
          </p:cNvSpPr>
          <p:nvPr>
            <p:ph type="title"/>
          </p:nvPr>
        </p:nvSpPr>
        <p:spPr>
          <a:xfrm>
            <a:off x="211001" y="245919"/>
            <a:ext cx="7657020" cy="251490"/>
          </a:xfrm>
        </p:spPr>
        <p:txBody>
          <a:bodyPr vert="horz" lIns="91440" tIns="45720" rIns="91440" bIns="45720" rtlCol="0" anchor="ctr">
            <a:noAutofit/>
          </a:bodyPr>
          <a:lstStyle/>
          <a:p>
            <a:r>
              <a:rPr lang="en-US" sz="2000" b="1" dirty="0">
                <a:solidFill>
                  <a:srgbClr val="002060"/>
                </a:solidFill>
              </a:rPr>
              <a:t>Results for pass/fail quadrat results for  </a:t>
            </a:r>
            <a:r>
              <a:rPr lang="en-US" sz="2000" b="1" dirty="0" err="1">
                <a:solidFill>
                  <a:srgbClr val="002060"/>
                </a:solidFill>
              </a:rPr>
              <a:t>boyce</a:t>
            </a:r>
            <a:r>
              <a:rPr lang="en-US" sz="2000" b="1" dirty="0">
                <a:solidFill>
                  <a:srgbClr val="002060"/>
                </a:solidFill>
              </a:rPr>
              <a:t>  habitat transect 2024 survey &amp; </a:t>
            </a:r>
            <a:r>
              <a:rPr lang="en-US" sz="2000" b="1" dirty="0" err="1">
                <a:solidFill>
                  <a:srgbClr val="002060"/>
                </a:solidFill>
              </a:rPr>
              <a:t>ev</a:t>
            </a:r>
            <a:r>
              <a:rPr lang="en-US" sz="2000" b="1" dirty="0">
                <a:solidFill>
                  <a:srgbClr val="002060"/>
                </a:solidFill>
              </a:rPr>
              <a:t>/</a:t>
            </a:r>
            <a:r>
              <a:rPr lang="en-US" sz="2000" b="1" dirty="0" err="1">
                <a:solidFill>
                  <a:srgbClr val="002060"/>
                </a:solidFill>
              </a:rPr>
              <a:t>pmg</a:t>
            </a:r>
            <a:r>
              <a:rPr lang="en-US" sz="2000" b="1" dirty="0">
                <a:solidFill>
                  <a:srgbClr val="002060"/>
                </a:solidFill>
              </a:rPr>
              <a:t> and other plant colony% </a:t>
            </a:r>
          </a:p>
        </p:txBody>
      </p:sp>
      <p:pic>
        <p:nvPicPr>
          <p:cNvPr id="13" name="Picture 12" descr="A map of a field&#10;&#10;AI-generated content may be incorrect.">
            <a:extLst>
              <a:ext uri="{FF2B5EF4-FFF2-40B4-BE49-F238E27FC236}">
                <a16:creationId xmlns:a16="http://schemas.microsoft.com/office/drawing/2014/main" id="{4825F459-6A00-A815-205F-145D7A765AD2}"/>
              </a:ext>
            </a:extLst>
          </p:cNvPr>
          <p:cNvPicPr>
            <a:picLocks noChangeAspect="1"/>
          </p:cNvPicPr>
          <p:nvPr/>
        </p:nvPicPr>
        <p:blipFill>
          <a:blip r:embed="rId5" cstate="screen">
            <a:extLst>
              <a:ext uri="{28A0092B-C50C-407E-A947-70E740481C1C}">
                <a14:useLocalDpi xmlns:a14="http://schemas.microsoft.com/office/drawing/2010/main" val="0"/>
              </a:ext>
            </a:extLst>
          </a:blip>
          <a:srcRect/>
          <a:stretch>
            <a:fillRect/>
          </a:stretch>
        </p:blipFill>
        <p:spPr>
          <a:xfrm>
            <a:off x="82892" y="719908"/>
            <a:ext cx="2540042" cy="3427413"/>
          </a:xfrm>
          <a:custGeom>
            <a:avLst/>
            <a:gdLst/>
            <a:ahLst/>
            <a:cxnLst/>
            <a:rect l="l" t="t" r="r" b="b"/>
            <a:pathLst>
              <a:path w="7558541" h="3427413">
                <a:moveTo>
                  <a:pt x="0" y="0"/>
                </a:moveTo>
                <a:lnTo>
                  <a:pt x="7558541" y="0"/>
                </a:lnTo>
                <a:lnTo>
                  <a:pt x="7558541" y="3427413"/>
                </a:lnTo>
                <a:lnTo>
                  <a:pt x="0" y="3427413"/>
                </a:lnTo>
                <a:close/>
              </a:path>
            </a:pathLst>
          </a:custGeom>
        </p:spPr>
      </p:pic>
      <p:pic>
        <p:nvPicPr>
          <p:cNvPr id="11" name="Content Placeholder 10" descr="A map of a farm&#10;&#10;AI-generated content may be incorrect.">
            <a:extLst>
              <a:ext uri="{FF2B5EF4-FFF2-40B4-BE49-F238E27FC236}">
                <a16:creationId xmlns:a16="http://schemas.microsoft.com/office/drawing/2014/main" id="{309C7541-F56F-0E29-9A35-30D1011A3747}"/>
              </a:ext>
            </a:extLst>
          </p:cNvPr>
          <p:cNvPicPr>
            <a:picLocks noGrp="1" noChangeAspect="1"/>
          </p:cNvPicPr>
          <p:nvPr>
            <p:ph sz="quarter" idx="4"/>
          </p:nvPr>
        </p:nvPicPr>
        <p:blipFill>
          <a:blip r:embed="rId6" cstate="screen">
            <a:extLst>
              <a:ext uri="{28A0092B-C50C-407E-A947-70E740481C1C}">
                <a14:useLocalDpi xmlns:a14="http://schemas.microsoft.com/office/drawing/2010/main" val="0"/>
              </a:ext>
            </a:extLst>
          </a:blip>
          <a:srcRect b="-1"/>
          <a:stretch>
            <a:fillRect/>
          </a:stretch>
        </p:blipFill>
        <p:spPr>
          <a:xfrm>
            <a:off x="2680084" y="736600"/>
            <a:ext cx="2491804" cy="3427413"/>
          </a:xfrm>
          <a:custGeom>
            <a:avLst/>
            <a:gdLst/>
            <a:ahLst/>
            <a:cxnLst/>
            <a:rect l="l" t="t" r="r" b="b"/>
            <a:pathLst>
              <a:path w="7558541" h="3427413">
                <a:moveTo>
                  <a:pt x="0" y="0"/>
                </a:moveTo>
                <a:lnTo>
                  <a:pt x="7558541" y="0"/>
                </a:lnTo>
                <a:lnTo>
                  <a:pt x="7558541" y="3427413"/>
                </a:lnTo>
                <a:lnTo>
                  <a:pt x="0" y="3427413"/>
                </a:lnTo>
                <a:close/>
              </a:path>
            </a:pathLst>
          </a:custGeom>
        </p:spPr>
      </p:pic>
      <p:pic>
        <p:nvPicPr>
          <p:cNvPr id="9" name="Content Placeholder 8" descr="A map of a mountain range&#10;&#10;AI-generated content may be incorrect.">
            <a:extLst>
              <a:ext uri="{FF2B5EF4-FFF2-40B4-BE49-F238E27FC236}">
                <a16:creationId xmlns:a16="http://schemas.microsoft.com/office/drawing/2014/main" id="{69D14FC2-64F1-2888-A131-CFD7B0520530}"/>
              </a:ext>
            </a:extLst>
          </p:cNvPr>
          <p:cNvPicPr>
            <a:picLocks noChangeAspect="1"/>
          </p:cNvPicPr>
          <p:nvPr/>
        </p:nvPicPr>
        <p:blipFill>
          <a:blip r:embed="rId7" cstate="screen">
            <a:extLst>
              <a:ext uri="{28A0092B-C50C-407E-A947-70E740481C1C}">
                <a14:useLocalDpi xmlns:a14="http://schemas.microsoft.com/office/drawing/2010/main" val="0"/>
              </a:ext>
            </a:extLst>
          </a:blip>
          <a:srcRect/>
          <a:stretch>
            <a:fillRect/>
          </a:stretch>
        </p:blipFill>
        <p:spPr>
          <a:xfrm>
            <a:off x="5199934" y="736145"/>
            <a:ext cx="2523744" cy="3427868"/>
          </a:xfrm>
          <a:prstGeom prst="rect">
            <a:avLst/>
          </a:prstGeom>
        </p:spPr>
      </p:pic>
      <p:pic>
        <p:nvPicPr>
          <p:cNvPr id="7" name="Picture 6">
            <a:extLst>
              <a:ext uri="{FF2B5EF4-FFF2-40B4-BE49-F238E27FC236}">
                <a16:creationId xmlns:a16="http://schemas.microsoft.com/office/drawing/2014/main" id="{C8765CF3-D4FA-8149-E1AE-AABECD7B94EC}"/>
              </a:ext>
            </a:extLst>
          </p:cNvPr>
          <p:cNvPicPr>
            <a:picLocks noChangeAspect="1"/>
          </p:cNvPicPr>
          <p:nvPr/>
        </p:nvPicPr>
        <p:blipFill>
          <a:blip r:embed="rId8"/>
          <a:srcRect r="-2" b="25210"/>
          <a:stretch>
            <a:fillRect/>
          </a:stretch>
        </p:blipFill>
        <p:spPr>
          <a:xfrm>
            <a:off x="137982" y="4223764"/>
            <a:ext cx="4681153" cy="2340877"/>
          </a:xfrm>
          <a:custGeom>
            <a:avLst/>
            <a:gdLst/>
            <a:ahLst/>
            <a:cxnLst/>
            <a:rect l="l" t="t" r="r" b="b"/>
            <a:pathLst>
              <a:path w="7558541" h="3430587">
                <a:moveTo>
                  <a:pt x="0" y="0"/>
                </a:moveTo>
                <a:lnTo>
                  <a:pt x="7558541" y="0"/>
                </a:lnTo>
                <a:lnTo>
                  <a:pt x="7558541" y="3430587"/>
                </a:lnTo>
                <a:lnTo>
                  <a:pt x="0" y="3430587"/>
                </a:lnTo>
                <a:close/>
              </a:path>
            </a:pathLst>
          </a:custGeom>
        </p:spPr>
      </p:pic>
      <p:cxnSp>
        <p:nvCxnSpPr>
          <p:cNvPr id="262" name="Straight Connector 261">
            <a:extLst>
              <a:ext uri="{FF2B5EF4-FFF2-40B4-BE49-F238E27FC236}">
                <a16:creationId xmlns:a16="http://schemas.microsoft.com/office/drawing/2014/main" id="{6EA4E113-0C46-4C0E-8C56-E422CD6B6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29200" y="-464"/>
            <a:ext cx="2646" cy="3429000"/>
          </a:xfrm>
          <a:prstGeom prst="line">
            <a:avLst/>
          </a:prstGeom>
          <a:solidFill>
            <a:schemeClr val="tx2">
              <a:alpha val="60000"/>
            </a:schemeClr>
          </a:solidFill>
          <a:ln w="19050">
            <a:solidFill>
              <a:schemeClr val="tx2">
                <a:alpha val="60000"/>
              </a:schemeClr>
            </a:solidFill>
          </a:ln>
          <a:effectLst/>
        </p:spPr>
      </p:cxnSp>
      <p:cxnSp>
        <p:nvCxnSpPr>
          <p:cNvPr id="263" name="Straight Connector 262">
            <a:extLst>
              <a:ext uri="{FF2B5EF4-FFF2-40B4-BE49-F238E27FC236}">
                <a16:creationId xmlns:a16="http://schemas.microsoft.com/office/drawing/2014/main" id="{BCB99885-A074-4CE1-B132-1863A58BE3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97" y="3427414"/>
            <a:ext cx="7558541" cy="0"/>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cxnSp>
        <p:nvCxnSpPr>
          <p:cNvPr id="264" name="Straight Connector 263">
            <a:extLst>
              <a:ext uri="{FF2B5EF4-FFF2-40B4-BE49-F238E27FC236}">
                <a16:creationId xmlns:a16="http://schemas.microsoft.com/office/drawing/2014/main" id="{1385F952-01EE-477B-9807-F2C73CCB48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42076" y="-464"/>
            <a:ext cx="2646" cy="3429000"/>
          </a:xfrm>
          <a:prstGeom prst="line">
            <a:avLst/>
          </a:prstGeom>
          <a:solidFill>
            <a:schemeClr val="tx2">
              <a:alpha val="60000"/>
            </a:schemeClr>
          </a:solidFill>
          <a:ln w="19050">
            <a:solidFill>
              <a:schemeClr val="tx2">
                <a:alpha val="60000"/>
              </a:schemeClr>
            </a:solidFill>
          </a:ln>
          <a:effectLst/>
        </p:spPr>
      </p:cxnSp>
      <p:cxnSp>
        <p:nvCxnSpPr>
          <p:cNvPr id="265" name="Straight Connector 264">
            <a:extLst>
              <a:ext uri="{FF2B5EF4-FFF2-40B4-BE49-F238E27FC236}">
                <a16:creationId xmlns:a16="http://schemas.microsoft.com/office/drawing/2014/main" id="{E1F3B98F-2816-43A1-9B63-04EDBA5231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895" y="-464"/>
            <a:ext cx="2646" cy="6858465"/>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sp>
        <p:nvSpPr>
          <p:cNvPr id="4" name="TextBox 3">
            <a:extLst>
              <a:ext uri="{FF2B5EF4-FFF2-40B4-BE49-F238E27FC236}">
                <a16:creationId xmlns:a16="http://schemas.microsoft.com/office/drawing/2014/main" id="{724495FB-EE94-FE3A-3CA6-CAD132CF73D4}"/>
              </a:ext>
            </a:extLst>
          </p:cNvPr>
          <p:cNvSpPr txBox="1"/>
          <p:nvPr/>
        </p:nvSpPr>
        <p:spPr>
          <a:xfrm>
            <a:off x="7825158" y="640056"/>
            <a:ext cx="4283949" cy="6329938"/>
          </a:xfrm>
          <a:prstGeom prst="rect">
            <a:avLst/>
          </a:prstGeom>
          <a:noFill/>
        </p:spPr>
        <p:txBody>
          <a:bodyPr wrap="square" rtlCol="0">
            <a:spAutoFit/>
          </a:bodyPr>
          <a:lstStyle/>
          <a:p>
            <a:pPr>
              <a:spcAft>
                <a:spcPts val="1000"/>
              </a:spcAft>
            </a:pPr>
            <a:endParaRPr lang="en-GB" sz="1400" b="1" kern="100" dirty="0">
              <a:effectLst/>
              <a:latin typeface="Tw Cen MT" panose="020B0602020104020603" pitchFamily="34" charset="0"/>
              <a:ea typeface="Aptos" panose="020B0004020202020204" pitchFamily="34" charset="0"/>
            </a:endParaRPr>
          </a:p>
          <a:p>
            <a:pPr>
              <a:spcAft>
                <a:spcPts val="1000"/>
              </a:spcAft>
            </a:pPr>
            <a:endParaRPr lang="en-GB" sz="1400" b="1" kern="100" dirty="0">
              <a:latin typeface="Tw Cen MT" panose="020B0602020104020603" pitchFamily="34" charset="0"/>
              <a:ea typeface="Aptos" panose="020B0004020202020204" pitchFamily="34" charset="0"/>
            </a:endParaRPr>
          </a:p>
          <a:p>
            <a:pPr>
              <a:spcAft>
                <a:spcPts val="1000"/>
              </a:spcAft>
            </a:pPr>
            <a:r>
              <a:rPr lang="en-GB" sz="1400" b="1" kern="100" dirty="0">
                <a:effectLst/>
                <a:latin typeface="Tw Cen MT" panose="020B0602020104020603" pitchFamily="34" charset="0"/>
                <a:ea typeface="Aptos" panose="020B0004020202020204" pitchFamily="34" charset="0"/>
              </a:rPr>
              <a:t>NRW work plans for West/Southeast and Northeast bogs shown with pass/fail results for  Boyce Habitat  quadrat transect counts for  2024 </a:t>
            </a:r>
          </a:p>
          <a:p>
            <a:pPr>
              <a:spcAft>
                <a:spcPts val="1000"/>
              </a:spcAft>
            </a:pPr>
            <a:r>
              <a:rPr lang="en-GB" sz="1400" b="1" kern="100" dirty="0">
                <a:latin typeface="Tw Cen MT" panose="020B0602020104020603" pitchFamily="34" charset="0"/>
                <a:ea typeface="Aptos" panose="020B0004020202020204" pitchFamily="34" charset="0"/>
              </a:rPr>
              <a:t>West and Southeast Bog greatest increases, not change for Northeast Bog.</a:t>
            </a:r>
          </a:p>
          <a:p>
            <a:pPr>
              <a:spcAft>
                <a:spcPts val="1000"/>
              </a:spcAft>
            </a:pPr>
            <a:r>
              <a:rPr lang="en-GB" sz="1400" b="1" kern="100" dirty="0">
                <a:effectLst/>
                <a:latin typeface="Tw Cen MT" panose="020B0602020104020603" pitchFamily="34" charset="0"/>
                <a:ea typeface="Aptos" panose="020B0004020202020204" pitchFamily="34" charset="0"/>
              </a:rPr>
              <a:t>To attempt </a:t>
            </a:r>
            <a:r>
              <a:rPr lang="en-GB" sz="1400" b="1" kern="100" dirty="0">
                <a:latin typeface="Tw Cen MT" panose="020B0602020104020603" pitchFamily="34" charset="0"/>
                <a:ea typeface="Aptos" panose="020B0004020202020204" pitchFamily="34" charset="0"/>
              </a:rPr>
              <a:t>establishment of more granular methodology- Eriophorum Vaginatum, Purple Moor Grass(Molina Carula) and other vegetative/colonies were scored  for 2024, whilst undertaking quadrat assessments.</a:t>
            </a:r>
          </a:p>
          <a:p>
            <a:pPr>
              <a:spcAft>
                <a:spcPts val="1000"/>
              </a:spcAft>
            </a:pPr>
            <a:r>
              <a:rPr lang="en-GB" sz="1400" b="1" kern="100" dirty="0">
                <a:effectLst/>
                <a:latin typeface="Tw Cen MT" panose="020B0602020104020603" pitchFamily="34" charset="0"/>
                <a:ea typeface="Aptos" panose="020B0004020202020204" pitchFamily="34" charset="0"/>
              </a:rPr>
              <a:t>Highest EV % West/Northeast</a:t>
            </a:r>
            <a:r>
              <a:rPr lang="en-GB" sz="1400" b="1" kern="100" dirty="0">
                <a:latin typeface="Tw Cen MT" panose="020B0602020104020603" pitchFamily="34" charset="0"/>
                <a:ea typeface="Aptos" panose="020B0004020202020204" pitchFamily="34" charset="0"/>
              </a:rPr>
              <a:t> lower for the Southeast Bogs, the Remnant Bog  showing least EV corroborating underlying poor condition at this bog site.</a:t>
            </a:r>
          </a:p>
          <a:p>
            <a:pPr>
              <a:spcAft>
                <a:spcPts val="1000"/>
              </a:spcAft>
            </a:pPr>
            <a:r>
              <a:rPr lang="en-GB" sz="1400" b="1" kern="100" dirty="0">
                <a:effectLst/>
                <a:latin typeface="Tw Cen MT" panose="020B0602020104020603" pitchFamily="34" charset="0"/>
                <a:ea typeface="Aptos" panose="020B0004020202020204" pitchFamily="34" charset="0"/>
              </a:rPr>
              <a:t> Midpoint values for NE/West Bogs double values for  those established by Osbourne et al (2022)</a:t>
            </a:r>
          </a:p>
          <a:p>
            <a:pPr>
              <a:spcAft>
                <a:spcPts val="1000"/>
              </a:spcAft>
            </a:pPr>
            <a:r>
              <a:rPr lang="en-GB" sz="1400" b="1" kern="100" dirty="0">
                <a:effectLst/>
                <a:latin typeface="Tw Cen MT" panose="020B0602020104020603" pitchFamily="34" charset="0"/>
                <a:ea typeface="Aptos" panose="020B0004020202020204" pitchFamily="34" charset="0"/>
              </a:rPr>
              <a:t> SE bog equal to midpoint value.</a:t>
            </a:r>
          </a:p>
          <a:p>
            <a:pPr>
              <a:spcAft>
                <a:spcPts val="1000"/>
              </a:spcAft>
            </a:pPr>
            <a:r>
              <a:rPr lang="en-GB" sz="1400" b="1" kern="100" dirty="0">
                <a:latin typeface="Tw Cen MT" panose="020B0602020104020603" pitchFamily="34" charset="0"/>
                <a:ea typeface="Aptos" panose="020B0004020202020204" pitchFamily="34" charset="0"/>
              </a:rPr>
              <a:t>R</a:t>
            </a:r>
            <a:r>
              <a:rPr lang="en-GB" sz="1400" b="1" kern="100" dirty="0">
                <a:effectLst/>
                <a:latin typeface="Tw Cen MT" panose="020B0602020104020603" pitchFamily="34" charset="0"/>
                <a:ea typeface="Aptos" panose="020B0004020202020204" pitchFamily="34" charset="0"/>
              </a:rPr>
              <a:t>emnant bog scoring  well below for midpoint value.</a:t>
            </a:r>
          </a:p>
          <a:p>
            <a:pPr>
              <a:spcAft>
                <a:spcPts val="1000"/>
              </a:spcAft>
            </a:pPr>
            <a:r>
              <a:rPr lang="en-GB" sz="1200" b="1" kern="100" dirty="0">
                <a:effectLst/>
                <a:latin typeface="Tw Cen MT" panose="020B0602020104020603" pitchFamily="34" charset="0"/>
                <a:ea typeface="Aptos" panose="020B0004020202020204" pitchFamily="34" charset="0"/>
              </a:rPr>
              <a:t>Figure  19 :Graph showing Midpoint and Breakpoint values for E. Vaginatum (Osbourne et al, 2022)</a:t>
            </a:r>
          </a:p>
          <a:p>
            <a:endParaRPr lang="en-GB" sz="2000" dirty="0">
              <a:highlight>
                <a:srgbClr val="00FFFF"/>
              </a:highlight>
            </a:endParaRPr>
          </a:p>
        </p:txBody>
      </p:sp>
      <p:pic>
        <p:nvPicPr>
          <p:cNvPr id="5" name="Picture 4" descr="A graph with a blue line&#10;&#10;AI-generated content may be incorrect.">
            <a:extLst>
              <a:ext uri="{FF2B5EF4-FFF2-40B4-BE49-F238E27FC236}">
                <a16:creationId xmlns:a16="http://schemas.microsoft.com/office/drawing/2014/main" id="{0D426695-CD7C-C9C1-BE81-C0D5FE9B3D20}"/>
              </a:ext>
            </a:extLst>
          </p:cNvPr>
          <p:cNvPicPr>
            <a:picLocks noChangeAspect="1"/>
          </p:cNvPicPr>
          <p:nvPr/>
        </p:nvPicPr>
        <p:blipFill>
          <a:blip r:embed="rId9"/>
          <a:stretch>
            <a:fillRect/>
          </a:stretch>
        </p:blipFill>
        <p:spPr>
          <a:xfrm>
            <a:off x="4978468" y="4243240"/>
            <a:ext cx="2541806" cy="2359317"/>
          </a:xfrm>
          <a:prstGeom prst="rect">
            <a:avLst/>
          </a:prstGeom>
        </p:spPr>
      </p:pic>
      <p:pic>
        <p:nvPicPr>
          <p:cNvPr id="10" name="Picture 9">
            <a:extLst>
              <a:ext uri="{FF2B5EF4-FFF2-40B4-BE49-F238E27FC236}">
                <a16:creationId xmlns:a16="http://schemas.microsoft.com/office/drawing/2014/main" id="{3FCEE4F6-B9D4-0FAD-4F40-E6741BDAEE56}"/>
              </a:ext>
            </a:extLst>
          </p:cNvPr>
          <p:cNvPicPr>
            <a:picLocks noChangeAspect="1"/>
          </p:cNvPicPr>
          <p:nvPr/>
        </p:nvPicPr>
        <p:blipFill>
          <a:blip r:embed="rId10"/>
          <a:stretch>
            <a:fillRect/>
          </a:stretch>
        </p:blipFill>
        <p:spPr>
          <a:xfrm>
            <a:off x="7915035" y="48782"/>
            <a:ext cx="3822616" cy="1323251"/>
          </a:xfrm>
          <a:prstGeom prst="rect">
            <a:avLst/>
          </a:prstGeom>
        </p:spPr>
      </p:pic>
    </p:spTree>
    <p:extLst>
      <p:ext uri="{BB962C8B-B14F-4D97-AF65-F5344CB8AC3E}">
        <p14:creationId xmlns:p14="http://schemas.microsoft.com/office/powerpoint/2010/main" val="20872667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a:extLst>
            <a:ext uri="{FF2B5EF4-FFF2-40B4-BE49-F238E27FC236}">
              <a16:creationId xmlns:a16="http://schemas.microsoft.com/office/drawing/2014/main" id="{72068D8D-A0B8-37A1-730D-426E513B58EA}"/>
            </a:ext>
          </a:extLst>
        </p:cNvPr>
        <p:cNvGrpSpPr/>
        <p:nvPr/>
      </p:nvGrpSpPr>
      <p:grpSpPr>
        <a:xfrm>
          <a:off x="0" y="0"/>
          <a:ext cx="0" cy="0"/>
          <a:chOff x="0" y="0"/>
          <a:chExt cx="0" cy="0"/>
        </a:xfrm>
      </p:grpSpPr>
      <p:pic>
        <p:nvPicPr>
          <p:cNvPr id="189" name="Picture 2">
            <a:extLst>
              <a:ext uri="{FF2B5EF4-FFF2-40B4-BE49-F238E27FC236}">
                <a16:creationId xmlns:a16="http://schemas.microsoft.com/office/drawing/2014/main" id="{678E285C-BE9E-45B7-A3EE-B9792DAE99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191" name="Group 190">
            <a:extLst>
              <a:ext uri="{FF2B5EF4-FFF2-40B4-BE49-F238E27FC236}">
                <a16:creationId xmlns:a16="http://schemas.microsoft.com/office/drawing/2014/main" id="{AB86F577-8905-4B21-8AF3-C1BB343377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92" name="Rectangle 5">
              <a:extLst>
                <a:ext uri="{FF2B5EF4-FFF2-40B4-BE49-F238E27FC236}">
                  <a16:creationId xmlns:a16="http://schemas.microsoft.com/office/drawing/2014/main" id="{D2F1CFF3-A579-4D24-B5F9-1C71BA6FE5E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93" name="Freeform 6">
              <a:extLst>
                <a:ext uri="{FF2B5EF4-FFF2-40B4-BE49-F238E27FC236}">
                  <a16:creationId xmlns:a16="http://schemas.microsoft.com/office/drawing/2014/main" id="{57601B50-7EB1-43FA-8360-4297BCD76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4" name="Freeform 7">
              <a:extLst>
                <a:ext uri="{FF2B5EF4-FFF2-40B4-BE49-F238E27FC236}">
                  <a16:creationId xmlns:a16="http://schemas.microsoft.com/office/drawing/2014/main" id="{60BD8B7A-CD01-4638-A2C9-299AC68B9B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5" name="Rectangle 8">
              <a:extLst>
                <a:ext uri="{FF2B5EF4-FFF2-40B4-BE49-F238E27FC236}">
                  <a16:creationId xmlns:a16="http://schemas.microsoft.com/office/drawing/2014/main" id="{095B58F9-6C29-48BE-9DA6-3855080521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96" name="Freeform 9">
              <a:extLst>
                <a:ext uri="{FF2B5EF4-FFF2-40B4-BE49-F238E27FC236}">
                  <a16:creationId xmlns:a16="http://schemas.microsoft.com/office/drawing/2014/main" id="{0C84674F-2E8A-4B70-B801-00722CDD581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7" name="Freeform 10">
              <a:extLst>
                <a:ext uri="{FF2B5EF4-FFF2-40B4-BE49-F238E27FC236}">
                  <a16:creationId xmlns:a16="http://schemas.microsoft.com/office/drawing/2014/main" id="{34F320BB-D6A9-45FE-8556-498B763B1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8" name="Freeform 11">
              <a:extLst>
                <a:ext uri="{FF2B5EF4-FFF2-40B4-BE49-F238E27FC236}">
                  <a16:creationId xmlns:a16="http://schemas.microsoft.com/office/drawing/2014/main" id="{5493D54A-532A-46ED-AF63-A0A54818EF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9" name="Freeform 12">
              <a:extLst>
                <a:ext uri="{FF2B5EF4-FFF2-40B4-BE49-F238E27FC236}">
                  <a16:creationId xmlns:a16="http://schemas.microsoft.com/office/drawing/2014/main" id="{EAF2EDFA-9C0B-44E2-B4BB-312B58BCA8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0" name="Freeform 13">
              <a:extLst>
                <a:ext uri="{FF2B5EF4-FFF2-40B4-BE49-F238E27FC236}">
                  <a16:creationId xmlns:a16="http://schemas.microsoft.com/office/drawing/2014/main" id="{A3641113-CE35-42A4-B605-41BC06BF4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1" name="Freeform 14">
              <a:extLst>
                <a:ext uri="{FF2B5EF4-FFF2-40B4-BE49-F238E27FC236}">
                  <a16:creationId xmlns:a16="http://schemas.microsoft.com/office/drawing/2014/main" id="{DA2E5B2C-BAC4-4440-9B7E-F38783197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2" name="Freeform 15">
              <a:extLst>
                <a:ext uri="{FF2B5EF4-FFF2-40B4-BE49-F238E27FC236}">
                  <a16:creationId xmlns:a16="http://schemas.microsoft.com/office/drawing/2014/main" id="{D8A506DF-2E53-42C9-94BE-B98E32E0578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3" name="Freeform 16">
              <a:extLst>
                <a:ext uri="{FF2B5EF4-FFF2-40B4-BE49-F238E27FC236}">
                  <a16:creationId xmlns:a16="http://schemas.microsoft.com/office/drawing/2014/main" id="{12934FF8-5F70-40BF-BBB6-5EB941FB9B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4" name="Freeform 17">
              <a:extLst>
                <a:ext uri="{FF2B5EF4-FFF2-40B4-BE49-F238E27FC236}">
                  <a16:creationId xmlns:a16="http://schemas.microsoft.com/office/drawing/2014/main" id="{8EB3FB08-D01D-4E24-BE40-C16269DF6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5" name="Freeform 18">
              <a:extLst>
                <a:ext uri="{FF2B5EF4-FFF2-40B4-BE49-F238E27FC236}">
                  <a16:creationId xmlns:a16="http://schemas.microsoft.com/office/drawing/2014/main" id="{D24E50D7-2753-4169-AD51-C106DA1B7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6" name="Freeform 19">
              <a:extLst>
                <a:ext uri="{FF2B5EF4-FFF2-40B4-BE49-F238E27FC236}">
                  <a16:creationId xmlns:a16="http://schemas.microsoft.com/office/drawing/2014/main" id="{DF94B7E0-D9B6-4096-94D0-18D3AC0EF6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7" name="Freeform 20">
              <a:extLst>
                <a:ext uri="{FF2B5EF4-FFF2-40B4-BE49-F238E27FC236}">
                  <a16:creationId xmlns:a16="http://schemas.microsoft.com/office/drawing/2014/main" id="{EBC05ADE-BBA2-4387-B005-3196E2E198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8" name="Freeform 21">
              <a:extLst>
                <a:ext uri="{FF2B5EF4-FFF2-40B4-BE49-F238E27FC236}">
                  <a16:creationId xmlns:a16="http://schemas.microsoft.com/office/drawing/2014/main" id="{BBED1CEE-14D2-442F-AB08-401ABE3EFB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9" name="Freeform 22">
              <a:extLst>
                <a:ext uri="{FF2B5EF4-FFF2-40B4-BE49-F238E27FC236}">
                  <a16:creationId xmlns:a16="http://schemas.microsoft.com/office/drawing/2014/main" id="{4F6574C0-78E8-49EA-84BC-EE9D55707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0" name="Freeform 23">
              <a:extLst>
                <a:ext uri="{FF2B5EF4-FFF2-40B4-BE49-F238E27FC236}">
                  <a16:creationId xmlns:a16="http://schemas.microsoft.com/office/drawing/2014/main" id="{65BCDB0B-615E-4CA1-AFD5-6B121CB7CE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1" name="Freeform 24">
              <a:extLst>
                <a:ext uri="{FF2B5EF4-FFF2-40B4-BE49-F238E27FC236}">
                  <a16:creationId xmlns:a16="http://schemas.microsoft.com/office/drawing/2014/main" id="{40627863-B7FC-44D1-9E53-E728FFF675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2" name="Freeform 25">
              <a:extLst>
                <a:ext uri="{FF2B5EF4-FFF2-40B4-BE49-F238E27FC236}">
                  <a16:creationId xmlns:a16="http://schemas.microsoft.com/office/drawing/2014/main" id="{52FD6F8C-3AF1-487E-91F4-6E55146F1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3" name="Freeform 26">
              <a:extLst>
                <a:ext uri="{FF2B5EF4-FFF2-40B4-BE49-F238E27FC236}">
                  <a16:creationId xmlns:a16="http://schemas.microsoft.com/office/drawing/2014/main" id="{50323CF3-93CB-4E03-95C0-B180BB87A8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4" name="Freeform 27">
              <a:extLst>
                <a:ext uri="{FF2B5EF4-FFF2-40B4-BE49-F238E27FC236}">
                  <a16:creationId xmlns:a16="http://schemas.microsoft.com/office/drawing/2014/main" id="{EB47D82F-CF1B-47E6-9FA2-F3A9C5F94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5" name="Freeform 28">
              <a:extLst>
                <a:ext uri="{FF2B5EF4-FFF2-40B4-BE49-F238E27FC236}">
                  <a16:creationId xmlns:a16="http://schemas.microsoft.com/office/drawing/2014/main" id="{0606708F-F2D4-4678-8ED2-39041BC64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6" name="Freeform 29">
              <a:extLst>
                <a:ext uri="{FF2B5EF4-FFF2-40B4-BE49-F238E27FC236}">
                  <a16:creationId xmlns:a16="http://schemas.microsoft.com/office/drawing/2014/main" id="{D7EB95B4-15E4-433D-B36F-21FF341A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7" name="Freeform 30">
              <a:extLst>
                <a:ext uri="{FF2B5EF4-FFF2-40B4-BE49-F238E27FC236}">
                  <a16:creationId xmlns:a16="http://schemas.microsoft.com/office/drawing/2014/main" id="{500A541B-4C75-497C-A489-097ED29964F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8" name="Freeform 31">
              <a:extLst>
                <a:ext uri="{FF2B5EF4-FFF2-40B4-BE49-F238E27FC236}">
                  <a16:creationId xmlns:a16="http://schemas.microsoft.com/office/drawing/2014/main" id="{5789326F-12A4-48B8-B0ED-A6A2AE0C2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9" name="Freeform 32">
              <a:extLst>
                <a:ext uri="{FF2B5EF4-FFF2-40B4-BE49-F238E27FC236}">
                  <a16:creationId xmlns:a16="http://schemas.microsoft.com/office/drawing/2014/main" id="{25FA672E-2B65-477F-AA75-6261CE652F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0" name="Rectangle 33">
              <a:extLst>
                <a:ext uri="{FF2B5EF4-FFF2-40B4-BE49-F238E27FC236}">
                  <a16:creationId xmlns:a16="http://schemas.microsoft.com/office/drawing/2014/main" id="{BB09AF8D-E68B-499C-B9F5-2F365813D3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21" name="Freeform 34">
              <a:extLst>
                <a:ext uri="{FF2B5EF4-FFF2-40B4-BE49-F238E27FC236}">
                  <a16:creationId xmlns:a16="http://schemas.microsoft.com/office/drawing/2014/main" id="{7991AEAD-B5F3-47BA-9F1B-86C16A84A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2" name="Freeform 35">
              <a:extLst>
                <a:ext uri="{FF2B5EF4-FFF2-40B4-BE49-F238E27FC236}">
                  <a16:creationId xmlns:a16="http://schemas.microsoft.com/office/drawing/2014/main" id="{19A85F58-4C3A-4388-B55C-2329EEAEC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3" name="Freeform 36">
              <a:extLst>
                <a:ext uri="{FF2B5EF4-FFF2-40B4-BE49-F238E27FC236}">
                  <a16:creationId xmlns:a16="http://schemas.microsoft.com/office/drawing/2014/main" id="{05652F38-94D9-41B7-A699-7E8F0C78D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4" name="Freeform 37">
              <a:extLst>
                <a:ext uri="{FF2B5EF4-FFF2-40B4-BE49-F238E27FC236}">
                  <a16:creationId xmlns:a16="http://schemas.microsoft.com/office/drawing/2014/main" id="{3C043852-C250-4518-BB89-C91A349171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5" name="Freeform 38">
              <a:extLst>
                <a:ext uri="{FF2B5EF4-FFF2-40B4-BE49-F238E27FC236}">
                  <a16:creationId xmlns:a16="http://schemas.microsoft.com/office/drawing/2014/main" id="{0CAB9A07-ECF2-416C-8528-F75DACB13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6" name="Freeform 39">
              <a:extLst>
                <a:ext uri="{FF2B5EF4-FFF2-40B4-BE49-F238E27FC236}">
                  <a16:creationId xmlns:a16="http://schemas.microsoft.com/office/drawing/2014/main" id="{904A314C-A829-4AA6-92E2-529BCCF95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7" name="Freeform 40">
              <a:extLst>
                <a:ext uri="{FF2B5EF4-FFF2-40B4-BE49-F238E27FC236}">
                  <a16:creationId xmlns:a16="http://schemas.microsoft.com/office/drawing/2014/main" id="{244EE6BA-4569-43ED-9E2E-1FB66201B7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8" name="Freeform 41">
              <a:extLst>
                <a:ext uri="{FF2B5EF4-FFF2-40B4-BE49-F238E27FC236}">
                  <a16:creationId xmlns:a16="http://schemas.microsoft.com/office/drawing/2014/main" id="{BEB8252E-FB2A-4BB5-BEC6-CA10FF6F7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9" name="Freeform 42">
              <a:extLst>
                <a:ext uri="{FF2B5EF4-FFF2-40B4-BE49-F238E27FC236}">
                  <a16:creationId xmlns:a16="http://schemas.microsoft.com/office/drawing/2014/main" id="{91414711-C3A4-4E96-854A-DDDEB2F2E3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0" name="Freeform 43">
              <a:extLst>
                <a:ext uri="{FF2B5EF4-FFF2-40B4-BE49-F238E27FC236}">
                  <a16:creationId xmlns:a16="http://schemas.microsoft.com/office/drawing/2014/main" id="{86815BA8-3055-4B42-98C3-4202FD92E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1" name="Freeform 44">
              <a:extLst>
                <a:ext uri="{FF2B5EF4-FFF2-40B4-BE49-F238E27FC236}">
                  <a16:creationId xmlns:a16="http://schemas.microsoft.com/office/drawing/2014/main" id="{44457813-E991-44AE-9A83-B7488D1F36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2" name="Rectangle 45">
              <a:extLst>
                <a:ext uri="{FF2B5EF4-FFF2-40B4-BE49-F238E27FC236}">
                  <a16:creationId xmlns:a16="http://schemas.microsoft.com/office/drawing/2014/main" id="{8CE1CF47-A73F-4560-8835-AE1DC51E5C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33" name="Freeform 46">
              <a:extLst>
                <a:ext uri="{FF2B5EF4-FFF2-40B4-BE49-F238E27FC236}">
                  <a16:creationId xmlns:a16="http://schemas.microsoft.com/office/drawing/2014/main" id="{C2A935E4-AACC-4CB9-995E-D28617887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4" name="Freeform 47">
              <a:extLst>
                <a:ext uri="{FF2B5EF4-FFF2-40B4-BE49-F238E27FC236}">
                  <a16:creationId xmlns:a16="http://schemas.microsoft.com/office/drawing/2014/main" id="{93B5B778-8ACB-4004-932D-BD95997BAE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5" name="Freeform 48">
              <a:extLst>
                <a:ext uri="{FF2B5EF4-FFF2-40B4-BE49-F238E27FC236}">
                  <a16:creationId xmlns:a16="http://schemas.microsoft.com/office/drawing/2014/main" id="{1434AF34-0919-40AD-84B1-446D4FF2D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6" name="Freeform 49">
              <a:extLst>
                <a:ext uri="{FF2B5EF4-FFF2-40B4-BE49-F238E27FC236}">
                  <a16:creationId xmlns:a16="http://schemas.microsoft.com/office/drawing/2014/main" id="{29546CF3-6DDD-4073-AB7F-C6E722257A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7" name="Freeform 50">
              <a:extLst>
                <a:ext uri="{FF2B5EF4-FFF2-40B4-BE49-F238E27FC236}">
                  <a16:creationId xmlns:a16="http://schemas.microsoft.com/office/drawing/2014/main" id="{289D46AB-128A-477F-B6C9-F40F115D6C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8" name="Freeform 51">
              <a:extLst>
                <a:ext uri="{FF2B5EF4-FFF2-40B4-BE49-F238E27FC236}">
                  <a16:creationId xmlns:a16="http://schemas.microsoft.com/office/drawing/2014/main" id="{A7DA7E67-3368-44AD-AACD-EB64AE348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9" name="Freeform 52">
              <a:extLst>
                <a:ext uri="{FF2B5EF4-FFF2-40B4-BE49-F238E27FC236}">
                  <a16:creationId xmlns:a16="http://schemas.microsoft.com/office/drawing/2014/main" id="{78BB1152-AB85-4AD8-BBA1-07CEA1F50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0" name="Freeform 53">
              <a:extLst>
                <a:ext uri="{FF2B5EF4-FFF2-40B4-BE49-F238E27FC236}">
                  <a16:creationId xmlns:a16="http://schemas.microsoft.com/office/drawing/2014/main" id="{A982E7F2-DD68-4093-B9C5-3E42B475AB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1" name="Freeform 54">
              <a:extLst>
                <a:ext uri="{FF2B5EF4-FFF2-40B4-BE49-F238E27FC236}">
                  <a16:creationId xmlns:a16="http://schemas.microsoft.com/office/drawing/2014/main" id="{A682E224-4CD6-420B-897A-B23D50B82E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2" name="Freeform 55">
              <a:extLst>
                <a:ext uri="{FF2B5EF4-FFF2-40B4-BE49-F238E27FC236}">
                  <a16:creationId xmlns:a16="http://schemas.microsoft.com/office/drawing/2014/main" id="{31B90F10-06CD-480E-8D35-6E0FFFB894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3" name="Freeform 56">
              <a:extLst>
                <a:ext uri="{FF2B5EF4-FFF2-40B4-BE49-F238E27FC236}">
                  <a16:creationId xmlns:a16="http://schemas.microsoft.com/office/drawing/2014/main" id="{7BC977DB-69B0-4D8D-B77C-E1127EC417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4" name="Freeform 57">
              <a:extLst>
                <a:ext uri="{FF2B5EF4-FFF2-40B4-BE49-F238E27FC236}">
                  <a16:creationId xmlns:a16="http://schemas.microsoft.com/office/drawing/2014/main" id="{24127454-3FCB-41D6-ACFB-81D7E05A7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5" name="Freeform 58">
              <a:extLst>
                <a:ext uri="{FF2B5EF4-FFF2-40B4-BE49-F238E27FC236}">
                  <a16:creationId xmlns:a16="http://schemas.microsoft.com/office/drawing/2014/main" id="{7AA80D42-B8A8-475B-ADBF-99719CE9FE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sp>
        <p:nvSpPr>
          <p:cNvPr id="2" name="Title 1">
            <a:extLst>
              <a:ext uri="{FF2B5EF4-FFF2-40B4-BE49-F238E27FC236}">
                <a16:creationId xmlns:a16="http://schemas.microsoft.com/office/drawing/2014/main" id="{CF048960-F2DA-4593-595E-DBACC342B8C6}"/>
              </a:ext>
            </a:extLst>
          </p:cNvPr>
          <p:cNvSpPr>
            <a:spLocks noGrp="1"/>
          </p:cNvSpPr>
          <p:nvPr>
            <p:ph type="title"/>
          </p:nvPr>
        </p:nvSpPr>
        <p:spPr>
          <a:xfrm>
            <a:off x="5291668" y="1215496"/>
            <a:ext cx="5367866" cy="2387600"/>
          </a:xfrm>
        </p:spPr>
        <p:txBody>
          <a:bodyPr vert="horz" lIns="91440" tIns="45720" rIns="91440" bIns="45720" rtlCol="0" anchor="b">
            <a:normAutofit/>
          </a:bodyPr>
          <a:lstStyle/>
          <a:p>
            <a:r>
              <a:rPr lang="en-US" sz="4400" b="1" dirty="0"/>
              <a:t>Conclusion &amp; </a:t>
            </a:r>
            <a:br>
              <a:rPr lang="en-US" sz="4400" b="1" dirty="0"/>
            </a:br>
            <a:r>
              <a:rPr lang="en-US" sz="4400" b="1" dirty="0"/>
              <a:t>future research recommendations</a:t>
            </a:r>
          </a:p>
        </p:txBody>
      </p:sp>
      <p:pic>
        <p:nvPicPr>
          <p:cNvPr id="4" name="Graphic 3" descr="Right pointing backhand index with solid fill">
            <a:extLst>
              <a:ext uri="{FF2B5EF4-FFF2-40B4-BE49-F238E27FC236}">
                <a16:creationId xmlns:a16="http://schemas.microsoft.com/office/drawing/2014/main" id="{9ED85D33-1E72-4FD4-5BB6-EF08DD201F8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319503" y="1539186"/>
            <a:ext cx="3525628" cy="3525628"/>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1660210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91" name="Picture 2">
            <a:extLst>
              <a:ext uri="{FF2B5EF4-FFF2-40B4-BE49-F238E27FC236}">
                <a16:creationId xmlns:a16="http://schemas.microsoft.com/office/drawing/2014/main" id="{9FBB3149-8289-4060-BB01-ED3047C531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a14="http://schemas.microsoft.com/office/drawing/2010/main">
                <a:solidFill>
                  <a:srgbClr val="FFFFFF"/>
                </a:solidFill>
              </a14:hiddenFill>
            </a:ext>
          </a:extLst>
        </p:spPr>
      </p:pic>
      <p:grpSp>
        <p:nvGrpSpPr>
          <p:cNvPr id="93" name="Group 92">
            <a:extLst>
              <a:ext uri="{FF2B5EF4-FFF2-40B4-BE49-F238E27FC236}">
                <a16:creationId xmlns:a16="http://schemas.microsoft.com/office/drawing/2014/main" id="{3BAEF7DA-43C4-4736-B5A3-B48E6125AB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94" name="Group 93">
              <a:extLst>
                <a:ext uri="{FF2B5EF4-FFF2-40B4-BE49-F238E27FC236}">
                  <a16:creationId xmlns:a16="http://schemas.microsoft.com/office/drawing/2014/main" id="{A909436B-313B-4D27-BD55-E8303EF451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06" name="Rectangle 5">
                <a:extLst>
                  <a:ext uri="{FF2B5EF4-FFF2-40B4-BE49-F238E27FC236}">
                    <a16:creationId xmlns:a16="http://schemas.microsoft.com/office/drawing/2014/main" id="{758BC0E2-32D9-41ED-907C-DA3C4A698EF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107" name="Freeform 6">
                <a:extLst>
                  <a:ext uri="{FF2B5EF4-FFF2-40B4-BE49-F238E27FC236}">
                    <a16:creationId xmlns:a16="http://schemas.microsoft.com/office/drawing/2014/main" id="{41E486E5-1757-4896-A762-4D0BE33091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08" name="Freeform 7">
                <a:extLst>
                  <a:ext uri="{FF2B5EF4-FFF2-40B4-BE49-F238E27FC236}">
                    <a16:creationId xmlns:a16="http://schemas.microsoft.com/office/drawing/2014/main" id="{5812B4BD-11B4-43E6-B3D0-1F424A9FD8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09" name="Freeform 8">
                <a:extLst>
                  <a:ext uri="{FF2B5EF4-FFF2-40B4-BE49-F238E27FC236}">
                    <a16:creationId xmlns:a16="http://schemas.microsoft.com/office/drawing/2014/main" id="{6A0E1D38-C2A3-42C9-920D-F40319CE16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10" name="Freeform 9">
                <a:extLst>
                  <a:ext uri="{FF2B5EF4-FFF2-40B4-BE49-F238E27FC236}">
                    <a16:creationId xmlns:a16="http://schemas.microsoft.com/office/drawing/2014/main" id="{3FAF6AF3-9B01-4BEB-BB6B-08B3485119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11" name="Freeform 10">
                <a:extLst>
                  <a:ext uri="{FF2B5EF4-FFF2-40B4-BE49-F238E27FC236}">
                    <a16:creationId xmlns:a16="http://schemas.microsoft.com/office/drawing/2014/main" id="{53F7FADA-61E9-4AAB-BED8-D6FD1BB54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12" name="Freeform 11">
                <a:extLst>
                  <a:ext uri="{FF2B5EF4-FFF2-40B4-BE49-F238E27FC236}">
                    <a16:creationId xmlns:a16="http://schemas.microsoft.com/office/drawing/2014/main" id="{46419F9F-3EEC-45FF-98BB-4F20D5347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13" name="Freeform 12">
                <a:extLst>
                  <a:ext uri="{FF2B5EF4-FFF2-40B4-BE49-F238E27FC236}">
                    <a16:creationId xmlns:a16="http://schemas.microsoft.com/office/drawing/2014/main" id="{1E081BCD-31AF-4E94-966D-497357D221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14" name="Freeform 13">
                <a:extLst>
                  <a:ext uri="{FF2B5EF4-FFF2-40B4-BE49-F238E27FC236}">
                    <a16:creationId xmlns:a16="http://schemas.microsoft.com/office/drawing/2014/main" id="{5082EAA7-B95F-462F-8307-2C9EC1C35A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15" name="Freeform 14">
                <a:extLst>
                  <a:ext uri="{FF2B5EF4-FFF2-40B4-BE49-F238E27FC236}">
                    <a16:creationId xmlns:a16="http://schemas.microsoft.com/office/drawing/2014/main" id="{E9A57125-4B73-448E-B7B7-94380A92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16" name="Freeform 15">
                <a:extLst>
                  <a:ext uri="{FF2B5EF4-FFF2-40B4-BE49-F238E27FC236}">
                    <a16:creationId xmlns:a16="http://schemas.microsoft.com/office/drawing/2014/main" id="{7290E834-81F0-42A1-B66B-33D4580573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17" name="Line 16">
                <a:extLst>
                  <a:ext uri="{FF2B5EF4-FFF2-40B4-BE49-F238E27FC236}">
                    <a16:creationId xmlns:a16="http://schemas.microsoft.com/office/drawing/2014/main" id="{C9FA5563-6ED2-4EAC-A8ED-DF71850ACD99}"/>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18" name="Freeform 17">
                <a:extLst>
                  <a:ext uri="{FF2B5EF4-FFF2-40B4-BE49-F238E27FC236}">
                    <a16:creationId xmlns:a16="http://schemas.microsoft.com/office/drawing/2014/main" id="{50479572-5CA3-41F4-8BDC-F039335C2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19" name="Freeform 18">
                <a:extLst>
                  <a:ext uri="{FF2B5EF4-FFF2-40B4-BE49-F238E27FC236}">
                    <a16:creationId xmlns:a16="http://schemas.microsoft.com/office/drawing/2014/main" id="{4156CB6F-DF65-4A51-A840-7A4177BDF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20" name="Freeform 19">
                <a:extLst>
                  <a:ext uri="{FF2B5EF4-FFF2-40B4-BE49-F238E27FC236}">
                    <a16:creationId xmlns:a16="http://schemas.microsoft.com/office/drawing/2014/main" id="{9252974F-88C0-4CAA-A42D-E94E2B7A6D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21" name="Freeform 20">
                <a:extLst>
                  <a:ext uri="{FF2B5EF4-FFF2-40B4-BE49-F238E27FC236}">
                    <a16:creationId xmlns:a16="http://schemas.microsoft.com/office/drawing/2014/main" id="{DE3974B2-2875-4AFE-A30A-6EE823E579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22" name="Rectangle 21">
                <a:extLst>
                  <a:ext uri="{FF2B5EF4-FFF2-40B4-BE49-F238E27FC236}">
                    <a16:creationId xmlns:a16="http://schemas.microsoft.com/office/drawing/2014/main" id="{948A52FE-E1B0-4297-BBBE-C860B4E3D3F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123" name="Freeform 22">
                <a:extLst>
                  <a:ext uri="{FF2B5EF4-FFF2-40B4-BE49-F238E27FC236}">
                    <a16:creationId xmlns:a16="http://schemas.microsoft.com/office/drawing/2014/main" id="{C6E71B5D-6B02-417C-A0CF-4447C55F27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24" name="Freeform 23">
                <a:extLst>
                  <a:ext uri="{FF2B5EF4-FFF2-40B4-BE49-F238E27FC236}">
                    <a16:creationId xmlns:a16="http://schemas.microsoft.com/office/drawing/2014/main" id="{0FB94710-B373-451B-84A2-947DDB4564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25" name="Freeform 24">
                <a:extLst>
                  <a:ext uri="{FF2B5EF4-FFF2-40B4-BE49-F238E27FC236}">
                    <a16:creationId xmlns:a16="http://schemas.microsoft.com/office/drawing/2014/main" id="{4E47778B-FD55-4A2C-A53F-E548158C8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26" name="Freeform 25">
                <a:extLst>
                  <a:ext uri="{FF2B5EF4-FFF2-40B4-BE49-F238E27FC236}">
                    <a16:creationId xmlns:a16="http://schemas.microsoft.com/office/drawing/2014/main" id="{DA2A4F49-8FC4-4F12-8707-A6CC117E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27" name="Freeform 26">
                <a:extLst>
                  <a:ext uri="{FF2B5EF4-FFF2-40B4-BE49-F238E27FC236}">
                    <a16:creationId xmlns:a16="http://schemas.microsoft.com/office/drawing/2014/main" id="{2293D140-51FA-484D-8464-785D8FD3D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28" name="Freeform 27">
                <a:extLst>
                  <a:ext uri="{FF2B5EF4-FFF2-40B4-BE49-F238E27FC236}">
                    <a16:creationId xmlns:a16="http://schemas.microsoft.com/office/drawing/2014/main" id="{AA66B21A-3C7F-426E-9C38-C0D6AEF130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29" name="Freeform 28">
                <a:extLst>
                  <a:ext uri="{FF2B5EF4-FFF2-40B4-BE49-F238E27FC236}">
                    <a16:creationId xmlns:a16="http://schemas.microsoft.com/office/drawing/2014/main" id="{F22F8B0E-04B8-4D29-9E19-CACDAE6ABD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30" name="Freeform 29">
                <a:extLst>
                  <a:ext uri="{FF2B5EF4-FFF2-40B4-BE49-F238E27FC236}">
                    <a16:creationId xmlns:a16="http://schemas.microsoft.com/office/drawing/2014/main" id="{E0D8C2CC-1759-4605-B3C9-DA4B1EF250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31" name="Freeform 30">
                <a:extLst>
                  <a:ext uri="{FF2B5EF4-FFF2-40B4-BE49-F238E27FC236}">
                    <a16:creationId xmlns:a16="http://schemas.microsoft.com/office/drawing/2014/main" id="{547A4BC3-AA95-4A78-AC23-65A4CE843B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32" name="Freeform 31">
                <a:extLst>
                  <a:ext uri="{FF2B5EF4-FFF2-40B4-BE49-F238E27FC236}">
                    <a16:creationId xmlns:a16="http://schemas.microsoft.com/office/drawing/2014/main" id="{93059BC9-C7C3-41F9-8BBA-7BF49FF602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grpSp>
        <p:grpSp>
          <p:nvGrpSpPr>
            <p:cNvPr id="95" name="Group 94">
              <a:extLst>
                <a:ext uri="{FF2B5EF4-FFF2-40B4-BE49-F238E27FC236}">
                  <a16:creationId xmlns:a16="http://schemas.microsoft.com/office/drawing/2014/main" id="{F335FE01-8192-4D2A-93F8-2F680F728C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96" name="Freeform 32">
                <a:extLst>
                  <a:ext uri="{FF2B5EF4-FFF2-40B4-BE49-F238E27FC236}">
                    <a16:creationId xmlns:a16="http://schemas.microsoft.com/office/drawing/2014/main" id="{A150A82A-9896-4D5B-BAA5-0A7ECD078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97" name="Freeform 33">
                <a:extLst>
                  <a:ext uri="{FF2B5EF4-FFF2-40B4-BE49-F238E27FC236}">
                    <a16:creationId xmlns:a16="http://schemas.microsoft.com/office/drawing/2014/main" id="{82641EF7-9CDB-40BE-A964-13F866165C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98" name="Freeform 34">
                <a:extLst>
                  <a:ext uri="{FF2B5EF4-FFF2-40B4-BE49-F238E27FC236}">
                    <a16:creationId xmlns:a16="http://schemas.microsoft.com/office/drawing/2014/main" id="{A1D1CF16-B5BD-4021-9BA9-637569FC80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99" name="Freeform 35">
                <a:extLst>
                  <a:ext uri="{FF2B5EF4-FFF2-40B4-BE49-F238E27FC236}">
                    <a16:creationId xmlns:a16="http://schemas.microsoft.com/office/drawing/2014/main" id="{FF13F72C-CC27-48A0-AC55-686AB9153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00" name="Freeform 36">
                <a:extLst>
                  <a:ext uri="{FF2B5EF4-FFF2-40B4-BE49-F238E27FC236}">
                    <a16:creationId xmlns:a16="http://schemas.microsoft.com/office/drawing/2014/main" id="{0EC3BA8B-33ED-483D-935C-170AD0C4DC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01" name="Freeform 37">
                <a:extLst>
                  <a:ext uri="{FF2B5EF4-FFF2-40B4-BE49-F238E27FC236}">
                    <a16:creationId xmlns:a16="http://schemas.microsoft.com/office/drawing/2014/main" id="{C4C451E6-48CE-4642-B51D-FE4484087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02" name="Freeform 38">
                <a:extLst>
                  <a:ext uri="{FF2B5EF4-FFF2-40B4-BE49-F238E27FC236}">
                    <a16:creationId xmlns:a16="http://schemas.microsoft.com/office/drawing/2014/main" id="{0F88F098-E44C-4A45-AE2B-595A7B8527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03" name="Freeform 39">
                <a:extLst>
                  <a:ext uri="{FF2B5EF4-FFF2-40B4-BE49-F238E27FC236}">
                    <a16:creationId xmlns:a16="http://schemas.microsoft.com/office/drawing/2014/main" id="{5B782B5D-8B67-4CD5-A0B3-8067BBB3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04" name="Freeform 40">
                <a:extLst>
                  <a:ext uri="{FF2B5EF4-FFF2-40B4-BE49-F238E27FC236}">
                    <a16:creationId xmlns:a16="http://schemas.microsoft.com/office/drawing/2014/main" id="{897A4906-0942-4CD6-840D-0915E0C4D0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05" name="Rectangle 41">
                <a:extLst>
                  <a:ext uri="{FF2B5EF4-FFF2-40B4-BE49-F238E27FC236}">
                    <a16:creationId xmlns:a16="http://schemas.microsoft.com/office/drawing/2014/main" id="{D1131789-2DD5-462E-9FC9-E25021F5CFB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grpSp>
      </p:grpSp>
      <p:sp useBgFill="1">
        <p:nvSpPr>
          <p:cNvPr id="134" name="Rectangle 133">
            <a:extLst>
              <a:ext uri="{FF2B5EF4-FFF2-40B4-BE49-F238E27FC236}">
                <a16:creationId xmlns:a16="http://schemas.microsoft.com/office/drawing/2014/main" id="{CC892AB0-7D6D-4FC9-9105-0CB427161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6" name="Group 135">
            <a:extLst>
              <a:ext uri="{FF2B5EF4-FFF2-40B4-BE49-F238E27FC236}">
                <a16:creationId xmlns:a16="http://schemas.microsoft.com/office/drawing/2014/main" id="{807353E4-FA19-40CB-8AF8-3A8E6704B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2533" y="0"/>
            <a:ext cx="598488" cy="1981201"/>
            <a:chOff x="194733" y="0"/>
            <a:chExt cx="598488" cy="1981201"/>
          </a:xfrm>
        </p:grpSpPr>
        <p:sp>
          <p:nvSpPr>
            <p:cNvPr id="137" name="Freeform 35">
              <a:extLst>
                <a:ext uri="{FF2B5EF4-FFF2-40B4-BE49-F238E27FC236}">
                  <a16:creationId xmlns:a16="http://schemas.microsoft.com/office/drawing/2014/main" id="{697D009D-8E70-460A-BE57-321BB0764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85221" y="0"/>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txBody>
            <a:bodyPr/>
            <a:lstStyle/>
            <a:p>
              <a:endParaRPr lang="en-GB"/>
            </a:p>
          </p:txBody>
        </p:sp>
        <p:sp>
          <p:nvSpPr>
            <p:cNvPr id="138" name="Freeform 36">
              <a:extLst>
                <a:ext uri="{FF2B5EF4-FFF2-40B4-BE49-F238E27FC236}">
                  <a16:creationId xmlns:a16="http://schemas.microsoft.com/office/drawing/2014/main" id="{D0001F35-F282-403E-8D08-0D204D851F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526521" y="1141413"/>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txBody>
            <a:bodyPr/>
            <a:lstStyle/>
            <a:p>
              <a:endParaRPr lang="en-GB"/>
            </a:p>
          </p:txBody>
        </p:sp>
        <p:sp>
          <p:nvSpPr>
            <p:cNvPr id="139" name="Freeform 38">
              <a:extLst>
                <a:ext uri="{FF2B5EF4-FFF2-40B4-BE49-F238E27FC236}">
                  <a16:creationId xmlns:a16="http://schemas.microsoft.com/office/drawing/2014/main" id="{3F8A69A2-2D15-40CD-8C14-A18643ABA5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9996" y="1792288"/>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140" name="Freeform 39">
              <a:extLst>
                <a:ext uri="{FF2B5EF4-FFF2-40B4-BE49-F238E27FC236}">
                  <a16:creationId xmlns:a16="http://schemas.microsoft.com/office/drawing/2014/main" id="{B665CA2A-9D55-4786-9343-EB4667262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194733" y="0"/>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txBody>
            <a:bodyPr/>
            <a:lstStyle/>
            <a:p>
              <a:endParaRPr lang="en-GB"/>
            </a:p>
          </p:txBody>
        </p:sp>
        <p:sp>
          <p:nvSpPr>
            <p:cNvPr id="141" name="Freeform 40">
              <a:extLst>
                <a:ext uri="{FF2B5EF4-FFF2-40B4-BE49-F238E27FC236}">
                  <a16:creationId xmlns:a16="http://schemas.microsoft.com/office/drawing/2014/main" id="{CEE9BD85-96DF-4CDF-BC0F-C4E46062B3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602721" y="24288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142" name="Rectangle 41">
              <a:extLst>
                <a:ext uri="{FF2B5EF4-FFF2-40B4-BE49-F238E27FC236}">
                  <a16:creationId xmlns:a16="http://schemas.microsoft.com/office/drawing/2014/main" id="{6BB6F5E5-6CA3-4B20-86A7-1174D6E71F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flipV="1">
              <a:off x="693208" y="0"/>
              <a:ext cx="23813" cy="252413"/>
            </a:xfrm>
            <a:prstGeom prst="rect">
              <a:avLst/>
            </a:prstGeom>
            <a:solidFill>
              <a:schemeClr val="tx2">
                <a:alpha val="80000"/>
              </a:schemeClr>
            </a:solidFill>
            <a:ln>
              <a:noFill/>
            </a:ln>
          </p:spPr>
          <p:txBody>
            <a:bodyPr/>
            <a:lstStyle/>
            <a:p>
              <a:endParaRPr lang="en-GB"/>
            </a:p>
          </p:txBody>
        </p:sp>
      </p:grpSp>
      <p:grpSp>
        <p:nvGrpSpPr>
          <p:cNvPr id="144" name="Group 143">
            <a:extLst>
              <a:ext uri="{FF2B5EF4-FFF2-40B4-BE49-F238E27FC236}">
                <a16:creationId xmlns:a16="http://schemas.microsoft.com/office/drawing/2014/main" id="{0328E69E-CE3D-4110-8BF7-AD3C0C10CB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85512" y="0"/>
            <a:ext cx="650875" cy="1730375"/>
            <a:chOff x="11347978" y="0"/>
            <a:chExt cx="650875" cy="1730375"/>
          </a:xfrm>
        </p:grpSpPr>
        <p:sp>
          <p:nvSpPr>
            <p:cNvPr id="145" name="Freeform 32">
              <a:extLst>
                <a:ext uri="{FF2B5EF4-FFF2-40B4-BE49-F238E27FC236}">
                  <a16:creationId xmlns:a16="http://schemas.microsoft.com/office/drawing/2014/main" id="{30F84C80-9E12-4460-B88F-D03839F0C8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67041"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txBody>
            <a:bodyPr/>
            <a:lstStyle/>
            <a:p>
              <a:endParaRPr lang="en-GB"/>
            </a:p>
          </p:txBody>
        </p:sp>
        <p:sp>
          <p:nvSpPr>
            <p:cNvPr id="146" name="Freeform 33">
              <a:extLst>
                <a:ext uri="{FF2B5EF4-FFF2-40B4-BE49-F238E27FC236}">
                  <a16:creationId xmlns:a16="http://schemas.microsoft.com/office/drawing/2014/main" id="{2F84C18C-5783-48FF-9DE0-FDA327CFC4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47978"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txBody>
            <a:bodyPr/>
            <a:lstStyle/>
            <a:p>
              <a:endParaRPr lang="en-GB"/>
            </a:p>
          </p:txBody>
        </p:sp>
        <p:sp>
          <p:nvSpPr>
            <p:cNvPr id="147" name="Freeform 34">
              <a:extLst>
                <a:ext uri="{FF2B5EF4-FFF2-40B4-BE49-F238E27FC236}">
                  <a16:creationId xmlns:a16="http://schemas.microsoft.com/office/drawing/2014/main" id="{08C6A855-346C-4589-9AD4-5E15BCBC7A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4678"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148" name="Freeform 37">
              <a:extLst>
                <a:ext uri="{FF2B5EF4-FFF2-40B4-BE49-F238E27FC236}">
                  <a16:creationId xmlns:a16="http://schemas.microsoft.com/office/drawing/2014/main" id="{7E64BEE6-1157-421C-A02A-47639E4D9F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694053"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txBody>
            <a:bodyPr/>
            <a:lstStyle/>
            <a:p>
              <a:endParaRPr lang="en-GB"/>
            </a:p>
          </p:txBody>
        </p:sp>
      </p:grpSp>
      <p:grpSp>
        <p:nvGrpSpPr>
          <p:cNvPr id="150" name="Group 149">
            <a:extLst>
              <a:ext uri="{FF2B5EF4-FFF2-40B4-BE49-F238E27FC236}">
                <a16:creationId xmlns:a16="http://schemas.microsoft.com/office/drawing/2014/main" id="{F64806C9-3599-45A7-BCFF-F762C54276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40267" y="5118101"/>
            <a:ext cx="650875" cy="1730375"/>
            <a:chOff x="118533" y="5118101"/>
            <a:chExt cx="650875" cy="1730375"/>
          </a:xfrm>
        </p:grpSpPr>
        <p:sp>
          <p:nvSpPr>
            <p:cNvPr id="151" name="Freeform 32">
              <a:extLst>
                <a:ext uri="{FF2B5EF4-FFF2-40B4-BE49-F238E27FC236}">
                  <a16:creationId xmlns:a16="http://schemas.microsoft.com/office/drawing/2014/main" id="{41D6E755-9558-4CAA-8F56-469D231C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37596" y="6335713"/>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txBody>
            <a:bodyPr/>
            <a:lstStyle/>
            <a:p>
              <a:endParaRPr lang="en-GB"/>
            </a:p>
          </p:txBody>
        </p:sp>
        <p:sp>
          <p:nvSpPr>
            <p:cNvPr id="152" name="Freeform 33">
              <a:extLst>
                <a:ext uri="{FF2B5EF4-FFF2-40B4-BE49-F238E27FC236}">
                  <a16:creationId xmlns:a16="http://schemas.microsoft.com/office/drawing/2014/main" id="{8FCD41C4-606C-446C-8C81-6353C64424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118533" y="622141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txBody>
            <a:bodyPr/>
            <a:lstStyle/>
            <a:p>
              <a:endParaRPr lang="en-GB"/>
            </a:p>
          </p:txBody>
        </p:sp>
        <p:sp>
          <p:nvSpPr>
            <p:cNvPr id="153" name="Freeform 34">
              <a:extLst>
                <a:ext uri="{FF2B5EF4-FFF2-40B4-BE49-F238E27FC236}">
                  <a16:creationId xmlns:a16="http://schemas.microsoft.com/office/drawing/2014/main" id="{274CFBE4-CEA6-4C81-BB1E-83E1896771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5233" y="5118101"/>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154" name="Freeform 37">
              <a:extLst>
                <a:ext uri="{FF2B5EF4-FFF2-40B4-BE49-F238E27FC236}">
                  <a16:creationId xmlns:a16="http://schemas.microsoft.com/office/drawing/2014/main" id="{24813D3D-7B30-42F2-9065-1B40F140C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464608" y="5299075"/>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txBody>
            <a:bodyPr/>
            <a:lstStyle/>
            <a:p>
              <a:endParaRPr lang="en-GB"/>
            </a:p>
          </p:txBody>
        </p:sp>
      </p:grpSp>
      <p:grpSp>
        <p:nvGrpSpPr>
          <p:cNvPr id="156" name="Group 155">
            <a:extLst>
              <a:ext uri="{FF2B5EF4-FFF2-40B4-BE49-F238E27FC236}">
                <a16:creationId xmlns:a16="http://schemas.microsoft.com/office/drawing/2014/main" id="{1287AC97-A8E8-4B45-A50A-3057A88B40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1229445" y="4867275"/>
            <a:ext cx="598488" cy="1981201"/>
            <a:chOff x="11424178" y="4867275"/>
            <a:chExt cx="598488" cy="1981201"/>
          </a:xfrm>
        </p:grpSpPr>
        <p:sp>
          <p:nvSpPr>
            <p:cNvPr id="157" name="Freeform 35">
              <a:extLst>
                <a:ext uri="{FF2B5EF4-FFF2-40B4-BE49-F238E27FC236}">
                  <a16:creationId xmlns:a16="http://schemas.microsoft.com/office/drawing/2014/main" id="{57D70AA8-D36C-4DF9-B7D7-4E2C9BEFD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14666"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txBody>
            <a:bodyPr/>
            <a:lstStyle/>
            <a:p>
              <a:endParaRPr lang="en-GB"/>
            </a:p>
          </p:txBody>
        </p:sp>
        <p:sp>
          <p:nvSpPr>
            <p:cNvPr id="158" name="Freeform 36">
              <a:extLst>
                <a:ext uri="{FF2B5EF4-FFF2-40B4-BE49-F238E27FC236}">
                  <a16:creationId xmlns:a16="http://schemas.microsoft.com/office/drawing/2014/main" id="{74D88556-8C5B-41AF-9FA0-92D2734708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55966"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txBody>
            <a:bodyPr/>
            <a:lstStyle/>
            <a:p>
              <a:endParaRPr lang="en-GB"/>
            </a:p>
          </p:txBody>
        </p:sp>
        <p:sp>
          <p:nvSpPr>
            <p:cNvPr id="159" name="Freeform 38">
              <a:extLst>
                <a:ext uri="{FF2B5EF4-FFF2-40B4-BE49-F238E27FC236}">
                  <a16:creationId xmlns:a16="http://schemas.microsoft.com/office/drawing/2014/main" id="{17E00558-8912-48C6-8202-D8A2D854B7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9441"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160" name="Freeform 39">
              <a:extLst>
                <a:ext uri="{FF2B5EF4-FFF2-40B4-BE49-F238E27FC236}">
                  <a16:creationId xmlns:a16="http://schemas.microsoft.com/office/drawing/2014/main" id="{7E4C092A-90EF-4870-97FC-C2D97FD2CE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24178"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txBody>
            <a:bodyPr/>
            <a:lstStyle/>
            <a:p>
              <a:endParaRPr lang="en-GB"/>
            </a:p>
          </p:txBody>
        </p:sp>
        <p:sp>
          <p:nvSpPr>
            <p:cNvPr id="161" name="Freeform 40">
              <a:extLst>
                <a:ext uri="{FF2B5EF4-FFF2-40B4-BE49-F238E27FC236}">
                  <a16:creationId xmlns:a16="http://schemas.microsoft.com/office/drawing/2014/main" id="{0C8C091A-4902-4B98-BB6B-AF6FA1174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32166"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GB"/>
            </a:p>
          </p:txBody>
        </p:sp>
        <p:sp>
          <p:nvSpPr>
            <p:cNvPr id="162" name="Rectangle 41">
              <a:extLst>
                <a:ext uri="{FF2B5EF4-FFF2-40B4-BE49-F238E27FC236}">
                  <a16:creationId xmlns:a16="http://schemas.microsoft.com/office/drawing/2014/main" id="{50C57AA3-5B6E-4C49-9AE3-D130A25404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22653" y="6596063"/>
              <a:ext cx="23813" cy="252413"/>
            </a:xfrm>
            <a:prstGeom prst="rect">
              <a:avLst/>
            </a:prstGeom>
            <a:solidFill>
              <a:schemeClr val="tx2">
                <a:alpha val="80000"/>
              </a:schemeClr>
            </a:solidFill>
            <a:ln>
              <a:noFill/>
            </a:ln>
          </p:spPr>
          <p:txBody>
            <a:bodyPr/>
            <a:lstStyle/>
            <a:p>
              <a:endParaRPr lang="en-GB"/>
            </a:p>
          </p:txBody>
        </p:sp>
      </p:grpSp>
      <p:sp>
        <p:nvSpPr>
          <p:cNvPr id="164" name="Rectangle 163">
            <a:extLst>
              <a:ext uri="{FF2B5EF4-FFF2-40B4-BE49-F238E27FC236}">
                <a16:creationId xmlns:a16="http://schemas.microsoft.com/office/drawing/2014/main" id="{6D29BE04-4454-4832-B83F-10D001BFF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6" name="Round Diagonal Corner Rectangle 7">
            <a:extLst>
              <a:ext uri="{FF2B5EF4-FFF2-40B4-BE49-F238E27FC236}">
                <a16:creationId xmlns:a16="http://schemas.microsoft.com/office/drawing/2014/main" id="{98714CE9-3C2C-48E1-8B8F-CFB7735C4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2867" y="766234"/>
            <a:ext cx="10346266" cy="5325532"/>
          </a:xfrm>
          <a:prstGeom prst="round2DiagRect">
            <a:avLst>
              <a:gd name="adj1" fmla="val 4147"/>
              <a:gd name="adj2" fmla="val 0"/>
            </a:avLst>
          </a:prstGeom>
          <a:solidFill>
            <a:schemeClr val="bg2">
              <a:lumMod val="50000"/>
              <a:alpha val="80000"/>
            </a:schemeClr>
          </a:solidFill>
          <a:ln w="19050" cap="sq">
            <a:solidFill>
              <a:srgbClr val="FFFFFF">
                <a:alpha val="60000"/>
              </a:srgb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5F7098-9CE9-96C5-36C1-96874810AB40}"/>
              </a:ext>
            </a:extLst>
          </p:cNvPr>
          <p:cNvSpPr>
            <a:spLocks noGrp="1"/>
          </p:cNvSpPr>
          <p:nvPr>
            <p:ph type="title"/>
          </p:nvPr>
        </p:nvSpPr>
        <p:spPr>
          <a:xfrm>
            <a:off x="1505745" y="160809"/>
            <a:ext cx="9048219" cy="478689"/>
          </a:xfrm>
        </p:spPr>
        <p:txBody>
          <a:bodyPr vert="horz" lIns="91440" tIns="45720" rIns="91440" bIns="45720" rtlCol="0" anchor="ctr">
            <a:normAutofit/>
          </a:bodyPr>
          <a:lstStyle/>
          <a:p>
            <a:pPr algn="ctr"/>
            <a:r>
              <a:rPr lang="en-US" sz="2800" b="1" dirty="0">
                <a:solidFill>
                  <a:srgbClr val="FFFFFF"/>
                </a:solidFill>
              </a:rPr>
              <a:t> Summary conclusion</a:t>
            </a:r>
          </a:p>
        </p:txBody>
      </p:sp>
      <p:graphicFrame>
        <p:nvGraphicFramePr>
          <p:cNvPr id="172" name="Text Placeholder 2">
            <a:extLst>
              <a:ext uri="{FF2B5EF4-FFF2-40B4-BE49-F238E27FC236}">
                <a16:creationId xmlns:a16="http://schemas.microsoft.com/office/drawing/2014/main" id="{53CD8903-DD93-C635-0181-B8153E354686}"/>
              </a:ext>
            </a:extLst>
          </p:cNvPr>
          <p:cNvGraphicFramePr>
            <a:graphicFrameLocks noGrp="1"/>
          </p:cNvGraphicFramePr>
          <p:nvPr>
            <p:ph sz="half" idx="2"/>
            <p:extLst>
              <p:ext uri="{D42A27DB-BD31-4B8C-83A1-F6EECF244321}">
                <p14:modId xmlns:p14="http://schemas.microsoft.com/office/powerpoint/2010/main" val="3443022241"/>
              </p:ext>
            </p:extLst>
          </p:nvPr>
        </p:nvGraphicFramePr>
        <p:xfrm>
          <a:off x="925512" y="775760"/>
          <a:ext cx="10326687" cy="53160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037136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245" name="Picture 2">
            <a:extLst>
              <a:ext uri="{FF2B5EF4-FFF2-40B4-BE49-F238E27FC236}">
                <a16:creationId xmlns:a16="http://schemas.microsoft.com/office/drawing/2014/main" id="{FD3BFD04-77D1-4FB5-A159-35084E2C61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246" name="Group 245">
            <a:extLst>
              <a:ext uri="{FF2B5EF4-FFF2-40B4-BE49-F238E27FC236}">
                <a16:creationId xmlns:a16="http://schemas.microsoft.com/office/drawing/2014/main" id="{30B85FB2-B686-4546-B01D-17A122BACA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60" name="Group 59">
              <a:extLst>
                <a:ext uri="{FF2B5EF4-FFF2-40B4-BE49-F238E27FC236}">
                  <a16:creationId xmlns:a16="http://schemas.microsoft.com/office/drawing/2014/main" id="{45CCB97F-DB3B-4939-ABF0-CEDED724964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47" name="Rectangle 5">
                <a:extLst>
                  <a:ext uri="{FF2B5EF4-FFF2-40B4-BE49-F238E27FC236}">
                    <a16:creationId xmlns:a16="http://schemas.microsoft.com/office/drawing/2014/main" id="{9DEDF1F5-B144-4E61-A93B-DF131E62CEF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48" name="Freeform 6">
                <a:extLst>
                  <a:ext uri="{FF2B5EF4-FFF2-40B4-BE49-F238E27FC236}">
                    <a16:creationId xmlns:a16="http://schemas.microsoft.com/office/drawing/2014/main" id="{AB937A00-7D28-489C-BF2D-85C9FE1330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9" name="Freeform 7">
                <a:extLst>
                  <a:ext uri="{FF2B5EF4-FFF2-40B4-BE49-F238E27FC236}">
                    <a16:creationId xmlns:a16="http://schemas.microsoft.com/office/drawing/2014/main" id="{9B6FDA50-4B9D-47D9-8807-59651FD0D3F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0" name="Freeform 8">
                <a:extLst>
                  <a:ext uri="{FF2B5EF4-FFF2-40B4-BE49-F238E27FC236}">
                    <a16:creationId xmlns:a16="http://schemas.microsoft.com/office/drawing/2014/main" id="{BFBE3212-C518-48C0-A538-22E13450EE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1" name="Freeform 9">
                <a:extLst>
                  <a:ext uri="{FF2B5EF4-FFF2-40B4-BE49-F238E27FC236}">
                    <a16:creationId xmlns:a16="http://schemas.microsoft.com/office/drawing/2014/main" id="{DB66EBCA-80AB-4133-A201-9F8134577F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2" name="Freeform 10">
                <a:extLst>
                  <a:ext uri="{FF2B5EF4-FFF2-40B4-BE49-F238E27FC236}">
                    <a16:creationId xmlns:a16="http://schemas.microsoft.com/office/drawing/2014/main" id="{BE2107C9-8602-4900-B4B4-D13611B68B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3" name="Freeform 11">
                <a:extLst>
                  <a:ext uri="{FF2B5EF4-FFF2-40B4-BE49-F238E27FC236}">
                    <a16:creationId xmlns:a16="http://schemas.microsoft.com/office/drawing/2014/main" id="{24B5E7BF-E3D5-41ED-908A-569FA6DE4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4" name="Freeform 12">
                <a:extLst>
                  <a:ext uri="{FF2B5EF4-FFF2-40B4-BE49-F238E27FC236}">
                    <a16:creationId xmlns:a16="http://schemas.microsoft.com/office/drawing/2014/main" id="{D270C773-B463-4311-BB4C-DC4C44FDAA9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5" name="Freeform 13">
                <a:extLst>
                  <a:ext uri="{FF2B5EF4-FFF2-40B4-BE49-F238E27FC236}">
                    <a16:creationId xmlns:a16="http://schemas.microsoft.com/office/drawing/2014/main" id="{6BC18564-A239-4C4B-B7D5-4A3769CE3D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6" name="Freeform 14">
                <a:extLst>
                  <a:ext uri="{FF2B5EF4-FFF2-40B4-BE49-F238E27FC236}">
                    <a16:creationId xmlns:a16="http://schemas.microsoft.com/office/drawing/2014/main" id="{3D9A7A0F-04F5-4EF6-B884-50AE0610F1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7" name="Freeform 15">
                <a:extLst>
                  <a:ext uri="{FF2B5EF4-FFF2-40B4-BE49-F238E27FC236}">
                    <a16:creationId xmlns:a16="http://schemas.microsoft.com/office/drawing/2014/main" id="{7E0D4876-341D-4983-815A-4AEDD46F6F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8" name="Line 16">
                <a:extLst>
                  <a:ext uri="{FF2B5EF4-FFF2-40B4-BE49-F238E27FC236}">
                    <a16:creationId xmlns:a16="http://schemas.microsoft.com/office/drawing/2014/main" id="{5BEF60E7-344C-49D0-8748-3A3A37BD3F40}"/>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59" name="Freeform 17">
                <a:extLst>
                  <a:ext uri="{FF2B5EF4-FFF2-40B4-BE49-F238E27FC236}">
                    <a16:creationId xmlns:a16="http://schemas.microsoft.com/office/drawing/2014/main" id="{FB606D79-EB93-49B4-9387-4302CC9F3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0" name="Freeform 18">
                <a:extLst>
                  <a:ext uri="{FF2B5EF4-FFF2-40B4-BE49-F238E27FC236}">
                    <a16:creationId xmlns:a16="http://schemas.microsoft.com/office/drawing/2014/main" id="{BF49C646-5DA1-4717-B05F-99AB8E046E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1" name="Freeform 19">
                <a:extLst>
                  <a:ext uri="{FF2B5EF4-FFF2-40B4-BE49-F238E27FC236}">
                    <a16:creationId xmlns:a16="http://schemas.microsoft.com/office/drawing/2014/main" id="{ADE02A67-7AE8-4FC3-B101-230871F1D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2" name="Freeform 20">
                <a:extLst>
                  <a:ext uri="{FF2B5EF4-FFF2-40B4-BE49-F238E27FC236}">
                    <a16:creationId xmlns:a16="http://schemas.microsoft.com/office/drawing/2014/main" id="{72BAD5DE-952F-4D28-96DE-61ECA1FFE2B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3" name="Rectangle 21">
                <a:extLst>
                  <a:ext uri="{FF2B5EF4-FFF2-40B4-BE49-F238E27FC236}">
                    <a16:creationId xmlns:a16="http://schemas.microsoft.com/office/drawing/2014/main" id="{51BB8E4C-85FF-4480-A425-F9C672FCD70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64" name="Freeform 22">
                <a:extLst>
                  <a:ext uri="{FF2B5EF4-FFF2-40B4-BE49-F238E27FC236}">
                    <a16:creationId xmlns:a16="http://schemas.microsoft.com/office/drawing/2014/main" id="{3E649AA8-8534-4C24-BA83-9C0F4D9C09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5" name="Freeform 23">
                <a:extLst>
                  <a:ext uri="{FF2B5EF4-FFF2-40B4-BE49-F238E27FC236}">
                    <a16:creationId xmlns:a16="http://schemas.microsoft.com/office/drawing/2014/main" id="{3A3C2D0A-7FF6-4F97-99B9-973E5E8381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6" name="Freeform 24">
                <a:extLst>
                  <a:ext uri="{FF2B5EF4-FFF2-40B4-BE49-F238E27FC236}">
                    <a16:creationId xmlns:a16="http://schemas.microsoft.com/office/drawing/2014/main" id="{1D33A404-96DB-40D1-A361-5C09D2FF7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7" name="Freeform 25">
                <a:extLst>
                  <a:ext uri="{FF2B5EF4-FFF2-40B4-BE49-F238E27FC236}">
                    <a16:creationId xmlns:a16="http://schemas.microsoft.com/office/drawing/2014/main" id="{B67A8029-EDD8-46B3-A24F-3484B84ADA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8" name="Freeform 26">
                <a:extLst>
                  <a:ext uri="{FF2B5EF4-FFF2-40B4-BE49-F238E27FC236}">
                    <a16:creationId xmlns:a16="http://schemas.microsoft.com/office/drawing/2014/main" id="{2C111128-EAC0-4125-BEAF-48D4861BE2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9" name="Freeform 27">
                <a:extLst>
                  <a:ext uri="{FF2B5EF4-FFF2-40B4-BE49-F238E27FC236}">
                    <a16:creationId xmlns:a16="http://schemas.microsoft.com/office/drawing/2014/main" id="{90EF503E-0E60-484F-8786-498B524487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0" name="Freeform 28">
                <a:extLst>
                  <a:ext uri="{FF2B5EF4-FFF2-40B4-BE49-F238E27FC236}">
                    <a16:creationId xmlns:a16="http://schemas.microsoft.com/office/drawing/2014/main" id="{BAEB64C1-8AA2-4861-8AFD-01864EF238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1" name="Freeform 29">
                <a:extLst>
                  <a:ext uri="{FF2B5EF4-FFF2-40B4-BE49-F238E27FC236}">
                    <a16:creationId xmlns:a16="http://schemas.microsoft.com/office/drawing/2014/main" id="{7B868A5A-03B3-474C-AB72-31AB04835E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2" name="Freeform 30">
                <a:extLst>
                  <a:ext uri="{FF2B5EF4-FFF2-40B4-BE49-F238E27FC236}">
                    <a16:creationId xmlns:a16="http://schemas.microsoft.com/office/drawing/2014/main" id="{C09ACD48-1E0F-4BCB-9028-0B79C43DE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3" name="Freeform 31">
                <a:extLst>
                  <a:ext uri="{FF2B5EF4-FFF2-40B4-BE49-F238E27FC236}">
                    <a16:creationId xmlns:a16="http://schemas.microsoft.com/office/drawing/2014/main" id="{B5D4FF3D-341E-4DFE-B4CD-9916246F59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grpSp>
          <p:nvGrpSpPr>
            <p:cNvPr id="61" name="Group 60">
              <a:extLst>
                <a:ext uri="{FF2B5EF4-FFF2-40B4-BE49-F238E27FC236}">
                  <a16:creationId xmlns:a16="http://schemas.microsoft.com/office/drawing/2014/main" id="{3E7B0719-8F32-457D-83EB-E0A00622B4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274" name="Freeform 32">
                <a:extLst>
                  <a:ext uri="{FF2B5EF4-FFF2-40B4-BE49-F238E27FC236}">
                    <a16:creationId xmlns:a16="http://schemas.microsoft.com/office/drawing/2014/main" id="{E056FF60-EFE3-4685-95A1-AEDB7F5626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5" name="Freeform 33">
                <a:extLst>
                  <a:ext uri="{FF2B5EF4-FFF2-40B4-BE49-F238E27FC236}">
                    <a16:creationId xmlns:a16="http://schemas.microsoft.com/office/drawing/2014/main" id="{5E9EA8FB-5CA0-4030-853C-54B49930493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6" name="Freeform 34">
                <a:extLst>
                  <a:ext uri="{FF2B5EF4-FFF2-40B4-BE49-F238E27FC236}">
                    <a16:creationId xmlns:a16="http://schemas.microsoft.com/office/drawing/2014/main" id="{387B387A-44A6-42A0-BACA-71AC19FCA0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7" name="Freeform 35">
                <a:extLst>
                  <a:ext uri="{FF2B5EF4-FFF2-40B4-BE49-F238E27FC236}">
                    <a16:creationId xmlns:a16="http://schemas.microsoft.com/office/drawing/2014/main" id="{4424F11E-20C0-4CFE-BE79-CDE4469FED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8" name="Freeform 36">
                <a:extLst>
                  <a:ext uri="{FF2B5EF4-FFF2-40B4-BE49-F238E27FC236}">
                    <a16:creationId xmlns:a16="http://schemas.microsoft.com/office/drawing/2014/main" id="{7BEDF974-EB25-4769-BDD6-F16430FF2C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9" name="Freeform 37">
                <a:extLst>
                  <a:ext uri="{FF2B5EF4-FFF2-40B4-BE49-F238E27FC236}">
                    <a16:creationId xmlns:a16="http://schemas.microsoft.com/office/drawing/2014/main" id="{7AD36026-D842-4FF4-905B-CEA8481F5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0" name="Freeform 38">
                <a:extLst>
                  <a:ext uri="{FF2B5EF4-FFF2-40B4-BE49-F238E27FC236}">
                    <a16:creationId xmlns:a16="http://schemas.microsoft.com/office/drawing/2014/main" id="{5EBAAB58-B39B-410E-97BA-4D33B0A9C0E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1" name="Freeform 39">
                <a:extLst>
                  <a:ext uri="{FF2B5EF4-FFF2-40B4-BE49-F238E27FC236}">
                    <a16:creationId xmlns:a16="http://schemas.microsoft.com/office/drawing/2014/main" id="{57F900A9-A201-4C4D-9229-14F784AECE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2" name="Freeform 40">
                <a:extLst>
                  <a:ext uri="{FF2B5EF4-FFF2-40B4-BE49-F238E27FC236}">
                    <a16:creationId xmlns:a16="http://schemas.microsoft.com/office/drawing/2014/main" id="{EFF4B280-5D63-4917-8757-8088E70BA2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3" name="Rectangle 41">
                <a:extLst>
                  <a:ext uri="{FF2B5EF4-FFF2-40B4-BE49-F238E27FC236}">
                    <a16:creationId xmlns:a16="http://schemas.microsoft.com/office/drawing/2014/main" id="{9CD67EA3-2BB1-4AE4-AFF9-BE18B6161B6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grpSp>
      </p:grpSp>
      <p:sp>
        <p:nvSpPr>
          <p:cNvPr id="2" name="Title 1">
            <a:extLst>
              <a:ext uri="{FF2B5EF4-FFF2-40B4-BE49-F238E27FC236}">
                <a16:creationId xmlns:a16="http://schemas.microsoft.com/office/drawing/2014/main" id="{0AB317E8-0682-116B-2E83-8F8DE61A08D7}"/>
              </a:ext>
            </a:extLst>
          </p:cNvPr>
          <p:cNvSpPr>
            <a:spLocks noGrp="1"/>
          </p:cNvSpPr>
          <p:nvPr>
            <p:ph type="title"/>
          </p:nvPr>
        </p:nvSpPr>
        <p:spPr>
          <a:xfrm>
            <a:off x="2710070" y="260488"/>
            <a:ext cx="7169114" cy="294295"/>
          </a:xfrm>
        </p:spPr>
        <p:txBody>
          <a:bodyPr vert="horz" lIns="91440" tIns="45720" rIns="91440" bIns="45720" rtlCol="0" anchor="ctr">
            <a:noAutofit/>
          </a:bodyPr>
          <a:lstStyle/>
          <a:p>
            <a:pPr algn="ctr"/>
            <a:r>
              <a:rPr lang="en-US" sz="2800" b="1" dirty="0">
                <a:solidFill>
                  <a:srgbClr val="002060"/>
                </a:solidFill>
              </a:rPr>
              <a:t>Concluding comments</a:t>
            </a:r>
          </a:p>
        </p:txBody>
      </p:sp>
      <p:sp>
        <p:nvSpPr>
          <p:cNvPr id="284" name="Round Diagonal Corner Rectangle 6">
            <a:extLst>
              <a:ext uri="{FF2B5EF4-FFF2-40B4-BE49-F238E27FC236}">
                <a16:creationId xmlns:a16="http://schemas.microsoft.com/office/drawing/2014/main" id="{C169E84F-4748-4D61-A105-357962627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579" y="808057"/>
            <a:ext cx="3821429" cy="5234394"/>
          </a:xfrm>
          <a:prstGeom prst="round2DiagRect">
            <a:avLst>
              <a:gd name="adj1" fmla="val 11323"/>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map of land with red and yellow lines&#10;&#10;AI-generated content may be incorrect.">
            <a:extLst>
              <a:ext uri="{FF2B5EF4-FFF2-40B4-BE49-F238E27FC236}">
                <a16:creationId xmlns:a16="http://schemas.microsoft.com/office/drawing/2014/main" id="{B0C9564A-57B4-6D15-CD42-9CC9173D2B15}"/>
              </a:ext>
            </a:extLst>
          </p:cNvPr>
          <p:cNvPicPr>
            <a:picLocks noChangeAspect="1"/>
          </p:cNvPicPr>
          <p:nvPr/>
        </p:nvPicPr>
        <p:blipFill>
          <a:blip r:embed="rId5"/>
          <a:stretch>
            <a:fillRect/>
          </a:stretch>
        </p:blipFill>
        <p:spPr>
          <a:xfrm>
            <a:off x="1126616" y="1093789"/>
            <a:ext cx="3178638" cy="4610610"/>
          </a:xfrm>
          <a:prstGeom prst="rect">
            <a:avLst/>
          </a:prstGeom>
        </p:spPr>
      </p:pic>
      <p:graphicFrame>
        <p:nvGraphicFramePr>
          <p:cNvPr id="108" name="TextBox 3">
            <a:extLst>
              <a:ext uri="{FF2B5EF4-FFF2-40B4-BE49-F238E27FC236}">
                <a16:creationId xmlns:a16="http://schemas.microsoft.com/office/drawing/2014/main" id="{CE6D9977-3C9F-A5BB-CA86-4F419300A738}"/>
              </a:ext>
            </a:extLst>
          </p:cNvPr>
          <p:cNvGraphicFramePr/>
          <p:nvPr>
            <p:extLst>
              <p:ext uri="{D42A27DB-BD31-4B8C-83A1-F6EECF244321}">
                <p14:modId xmlns:p14="http://schemas.microsoft.com/office/powerpoint/2010/main" val="2020130787"/>
              </p:ext>
            </p:extLst>
          </p:nvPr>
        </p:nvGraphicFramePr>
        <p:xfrm>
          <a:off x="4678872" y="719606"/>
          <a:ext cx="7360728" cy="629274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0" name="TextBox 9">
            <a:extLst>
              <a:ext uri="{FF2B5EF4-FFF2-40B4-BE49-F238E27FC236}">
                <a16:creationId xmlns:a16="http://schemas.microsoft.com/office/drawing/2014/main" id="{696CC27F-DF57-ECA4-ADBD-2923CE5AE9BE}"/>
              </a:ext>
            </a:extLst>
          </p:cNvPr>
          <p:cNvSpPr txBox="1"/>
          <p:nvPr/>
        </p:nvSpPr>
        <p:spPr>
          <a:xfrm>
            <a:off x="717550" y="6042451"/>
            <a:ext cx="4435984" cy="830997"/>
          </a:xfrm>
          <a:prstGeom prst="rect">
            <a:avLst/>
          </a:prstGeom>
          <a:noFill/>
        </p:spPr>
        <p:txBody>
          <a:bodyPr wrap="square">
            <a:spAutoFit/>
          </a:bodyPr>
          <a:lstStyle/>
          <a:p>
            <a:pPr>
              <a:spcAft>
                <a:spcPts val="1000"/>
              </a:spcAft>
            </a:pPr>
            <a:r>
              <a:rPr lang="en-GB" sz="1200" b="1" i="1" kern="100" dirty="0">
                <a:effectLst/>
                <a:latin typeface="Tw Cen MT" panose="020B0602020104020603" pitchFamily="34" charset="0"/>
                <a:ea typeface="Aptos" panose="020B0004020202020204" pitchFamily="34" charset="0"/>
              </a:rPr>
              <a:t>Figure </a:t>
            </a:r>
            <a:r>
              <a:rPr lang="en-GB" sz="1200" b="1" i="1" kern="100" dirty="0">
                <a:latin typeface="Tw Cen MT" panose="020B0602020104020603" pitchFamily="34" charset="0"/>
                <a:ea typeface="Aptos" panose="020B0004020202020204" pitchFamily="34" charset="0"/>
              </a:rPr>
              <a:t>20 </a:t>
            </a:r>
            <a:r>
              <a:rPr lang="en-GB" sz="1200" b="1" i="1" kern="100" dirty="0">
                <a:effectLst/>
                <a:latin typeface="Tw Cen MT" panose="020B0602020104020603" pitchFamily="34" charset="0"/>
                <a:ea typeface="Aptos" panose="020B0004020202020204" pitchFamily="34" charset="0"/>
              </a:rPr>
              <a:t>: Q GIS Map showing Adult CT Count Transects 1-7 (Polkey,2017) &amp; Habitat transect 1-3 (Boyce ,2008)  also showing heatmap gradients for CT Counts 2024 &amp; Pass/Fail Scores for Habs Quadrats at Cors Caron (Zanoni, 2025)</a:t>
            </a:r>
          </a:p>
        </p:txBody>
      </p:sp>
    </p:spTree>
    <p:extLst>
      <p:ext uri="{BB962C8B-B14F-4D97-AF65-F5344CB8AC3E}">
        <p14:creationId xmlns:p14="http://schemas.microsoft.com/office/powerpoint/2010/main" val="30725877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4E736-E39E-7145-7EF3-F261505F8950}"/>
              </a:ext>
            </a:extLst>
          </p:cNvPr>
          <p:cNvSpPr>
            <a:spLocks noGrp="1"/>
          </p:cNvSpPr>
          <p:nvPr>
            <p:ph type="title"/>
          </p:nvPr>
        </p:nvSpPr>
        <p:spPr>
          <a:xfrm>
            <a:off x="1020417" y="205116"/>
            <a:ext cx="9927602" cy="587847"/>
          </a:xfrm>
        </p:spPr>
        <p:txBody>
          <a:bodyPr>
            <a:noAutofit/>
          </a:bodyPr>
          <a:lstStyle/>
          <a:p>
            <a:pPr algn="ctr"/>
            <a:r>
              <a:rPr kumimoji="0" lang="en-GB" sz="2800" b="1" i="0" u="none" strike="noStrike" kern="100" cap="none" spc="0" normalizeH="0" baseline="0" noProof="0" dirty="0">
                <a:ln>
                  <a:noFill/>
                </a:ln>
                <a:solidFill>
                  <a:srgbClr val="002060"/>
                </a:solidFill>
                <a:effectLst/>
                <a:uLnTx/>
                <a:uFillTx/>
                <a:latin typeface="Tw Cen MT" panose="020B0602020104020603" pitchFamily="34" charset="0"/>
                <a:ea typeface="Aptos" panose="020B0004020202020204" pitchFamily="34" charset="0"/>
                <a:cs typeface="+mj-cs"/>
              </a:rPr>
              <a:t>FUTURE RESEARCH RECOMMENDATIONS</a:t>
            </a:r>
            <a:endParaRPr lang="en-GB" sz="2800" dirty="0">
              <a:solidFill>
                <a:srgbClr val="002060"/>
              </a:solidFill>
            </a:endParaRPr>
          </a:p>
        </p:txBody>
      </p:sp>
      <p:pic>
        <p:nvPicPr>
          <p:cNvPr id="4" name="Picture 3">
            <a:extLst>
              <a:ext uri="{FF2B5EF4-FFF2-40B4-BE49-F238E27FC236}">
                <a16:creationId xmlns:a16="http://schemas.microsoft.com/office/drawing/2014/main" id="{A68EEF99-E2A5-98AA-EE68-14E03BC0F24D}"/>
              </a:ext>
            </a:extLst>
          </p:cNvPr>
          <p:cNvPicPr>
            <a:picLocks noChangeAspect="1"/>
          </p:cNvPicPr>
          <p:nvPr/>
        </p:nvPicPr>
        <p:blipFill>
          <a:blip r:embed="rId4"/>
          <a:stretch>
            <a:fillRect/>
          </a:stretch>
        </p:blipFill>
        <p:spPr>
          <a:xfrm>
            <a:off x="5055704" y="861809"/>
            <a:ext cx="1563757" cy="1664645"/>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aphicFrame>
        <p:nvGraphicFramePr>
          <p:cNvPr id="6" name="Content Placeholder 2">
            <a:extLst>
              <a:ext uri="{FF2B5EF4-FFF2-40B4-BE49-F238E27FC236}">
                <a16:creationId xmlns:a16="http://schemas.microsoft.com/office/drawing/2014/main" id="{876C691A-7B41-45C6-8804-3E80A7232532}"/>
              </a:ext>
            </a:extLst>
          </p:cNvPr>
          <p:cNvGraphicFramePr>
            <a:graphicFrameLocks noGrp="1"/>
          </p:cNvGraphicFramePr>
          <p:nvPr>
            <p:ph idx="1"/>
            <p:extLst>
              <p:ext uri="{D42A27DB-BD31-4B8C-83A1-F6EECF244321}">
                <p14:modId xmlns:p14="http://schemas.microsoft.com/office/powerpoint/2010/main" val="3007896895"/>
              </p:ext>
            </p:extLst>
          </p:nvPr>
        </p:nvGraphicFramePr>
        <p:xfrm>
          <a:off x="212035" y="1311964"/>
          <a:ext cx="12059478" cy="570506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8472212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95" name="Picture 2">
            <a:extLst>
              <a:ext uri="{FF2B5EF4-FFF2-40B4-BE49-F238E27FC236}">
                <a16:creationId xmlns:a16="http://schemas.microsoft.com/office/drawing/2014/main" id="{50C065C3-0FE3-4452-B765-CB05BBB2A9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96" name="Group 95">
            <a:extLst>
              <a:ext uri="{FF2B5EF4-FFF2-40B4-BE49-F238E27FC236}">
                <a16:creationId xmlns:a16="http://schemas.microsoft.com/office/drawing/2014/main" id="{9795E515-5F57-431F-9A0D-3A0419DF75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97" name="Rectangle 5">
              <a:extLst>
                <a:ext uri="{FF2B5EF4-FFF2-40B4-BE49-F238E27FC236}">
                  <a16:creationId xmlns:a16="http://schemas.microsoft.com/office/drawing/2014/main" id="{D45BCBFE-0478-4767-BF2E-FC2C548BA6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98" name="Freeform 6">
              <a:extLst>
                <a:ext uri="{FF2B5EF4-FFF2-40B4-BE49-F238E27FC236}">
                  <a16:creationId xmlns:a16="http://schemas.microsoft.com/office/drawing/2014/main" id="{E903928F-F6DA-470C-81A0-CF7D9DE034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9" name="Freeform 7">
              <a:extLst>
                <a:ext uri="{FF2B5EF4-FFF2-40B4-BE49-F238E27FC236}">
                  <a16:creationId xmlns:a16="http://schemas.microsoft.com/office/drawing/2014/main" id="{ADA095F6-E326-4450-A2D6-DB2BF989B8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0" name="Rectangle 8">
              <a:extLst>
                <a:ext uri="{FF2B5EF4-FFF2-40B4-BE49-F238E27FC236}">
                  <a16:creationId xmlns:a16="http://schemas.microsoft.com/office/drawing/2014/main" id="{6B067F9A-FDF2-49EC-B4FF-CD4B90F7892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01" name="Freeform 9">
              <a:extLst>
                <a:ext uri="{FF2B5EF4-FFF2-40B4-BE49-F238E27FC236}">
                  <a16:creationId xmlns:a16="http://schemas.microsoft.com/office/drawing/2014/main" id="{F1331213-D19D-49FC-8616-168A14565A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2" name="Freeform 10">
              <a:extLst>
                <a:ext uri="{FF2B5EF4-FFF2-40B4-BE49-F238E27FC236}">
                  <a16:creationId xmlns:a16="http://schemas.microsoft.com/office/drawing/2014/main" id="{2ADFE242-96FC-4A14-8C59-90CD6DE1D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3" name="Freeform 11">
              <a:extLst>
                <a:ext uri="{FF2B5EF4-FFF2-40B4-BE49-F238E27FC236}">
                  <a16:creationId xmlns:a16="http://schemas.microsoft.com/office/drawing/2014/main" id="{6A97B7BC-40BD-494B-9C6B-AF3045559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4" name="Freeform 12">
              <a:extLst>
                <a:ext uri="{FF2B5EF4-FFF2-40B4-BE49-F238E27FC236}">
                  <a16:creationId xmlns:a16="http://schemas.microsoft.com/office/drawing/2014/main" id="{3D7F35CF-F44C-491F-904D-A31ED832137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5" name="Freeform 13">
              <a:extLst>
                <a:ext uri="{FF2B5EF4-FFF2-40B4-BE49-F238E27FC236}">
                  <a16:creationId xmlns:a16="http://schemas.microsoft.com/office/drawing/2014/main" id="{84D9BF7E-18C2-452C-B139-4ED58D7A0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6" name="Freeform 14">
              <a:extLst>
                <a:ext uri="{FF2B5EF4-FFF2-40B4-BE49-F238E27FC236}">
                  <a16:creationId xmlns:a16="http://schemas.microsoft.com/office/drawing/2014/main" id="{700A6223-AD38-426F-A6FE-7926CAEF3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7" name="Freeform 15">
              <a:extLst>
                <a:ext uri="{FF2B5EF4-FFF2-40B4-BE49-F238E27FC236}">
                  <a16:creationId xmlns:a16="http://schemas.microsoft.com/office/drawing/2014/main" id="{D172AA94-449F-45EB-94E6-67C186C32D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8" name="Freeform 16">
              <a:extLst>
                <a:ext uri="{FF2B5EF4-FFF2-40B4-BE49-F238E27FC236}">
                  <a16:creationId xmlns:a16="http://schemas.microsoft.com/office/drawing/2014/main" id="{A7D4F697-8937-4F4C-83C5-770B3FCB82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9" name="Freeform 17">
              <a:extLst>
                <a:ext uri="{FF2B5EF4-FFF2-40B4-BE49-F238E27FC236}">
                  <a16:creationId xmlns:a16="http://schemas.microsoft.com/office/drawing/2014/main" id="{10AF1D59-5117-4D47-8414-4BB61F944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0" name="Freeform 18">
              <a:extLst>
                <a:ext uri="{FF2B5EF4-FFF2-40B4-BE49-F238E27FC236}">
                  <a16:creationId xmlns:a16="http://schemas.microsoft.com/office/drawing/2014/main" id="{2387DC33-88B3-4718-8C94-41659EA33A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1" name="Freeform 19">
              <a:extLst>
                <a:ext uri="{FF2B5EF4-FFF2-40B4-BE49-F238E27FC236}">
                  <a16:creationId xmlns:a16="http://schemas.microsoft.com/office/drawing/2014/main" id="{D4E7EC64-4763-4F04-B2E4-E400364D72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2" name="Freeform 20">
              <a:extLst>
                <a:ext uri="{FF2B5EF4-FFF2-40B4-BE49-F238E27FC236}">
                  <a16:creationId xmlns:a16="http://schemas.microsoft.com/office/drawing/2014/main" id="{581717DF-9FD4-47CB-9579-E34DF7E875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3" name="Freeform 21">
              <a:extLst>
                <a:ext uri="{FF2B5EF4-FFF2-40B4-BE49-F238E27FC236}">
                  <a16:creationId xmlns:a16="http://schemas.microsoft.com/office/drawing/2014/main" id="{BCD8EF50-6E58-4B2D-90B6-AFF236A73B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4" name="Freeform 22">
              <a:extLst>
                <a:ext uri="{FF2B5EF4-FFF2-40B4-BE49-F238E27FC236}">
                  <a16:creationId xmlns:a16="http://schemas.microsoft.com/office/drawing/2014/main" id="{6524A268-142A-4CBF-BB8B-DC1FCBC8F7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5" name="Freeform 23">
              <a:extLst>
                <a:ext uri="{FF2B5EF4-FFF2-40B4-BE49-F238E27FC236}">
                  <a16:creationId xmlns:a16="http://schemas.microsoft.com/office/drawing/2014/main" id="{56A0E6F3-B76B-4813-B44B-56CE11A8A0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6" name="Freeform 24">
              <a:extLst>
                <a:ext uri="{FF2B5EF4-FFF2-40B4-BE49-F238E27FC236}">
                  <a16:creationId xmlns:a16="http://schemas.microsoft.com/office/drawing/2014/main" id="{A74CED8D-B902-4B76-9CC8-30A09B2FA1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7" name="Freeform 25">
              <a:extLst>
                <a:ext uri="{FF2B5EF4-FFF2-40B4-BE49-F238E27FC236}">
                  <a16:creationId xmlns:a16="http://schemas.microsoft.com/office/drawing/2014/main" id="{ED007BD7-ED56-4566-B1FF-707160024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8" name="Freeform 26">
              <a:extLst>
                <a:ext uri="{FF2B5EF4-FFF2-40B4-BE49-F238E27FC236}">
                  <a16:creationId xmlns:a16="http://schemas.microsoft.com/office/drawing/2014/main" id="{90AD48D2-5BC8-4C80-B126-B1A201242B8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9" name="Freeform 27">
              <a:extLst>
                <a:ext uri="{FF2B5EF4-FFF2-40B4-BE49-F238E27FC236}">
                  <a16:creationId xmlns:a16="http://schemas.microsoft.com/office/drawing/2014/main" id="{BE14C82F-9F35-4D61-B758-7BCE32DEC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0" name="Freeform 28">
              <a:extLst>
                <a:ext uri="{FF2B5EF4-FFF2-40B4-BE49-F238E27FC236}">
                  <a16:creationId xmlns:a16="http://schemas.microsoft.com/office/drawing/2014/main" id="{6540CE06-9028-497A-AC64-CF0ED60A74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1" name="Freeform 29">
              <a:extLst>
                <a:ext uri="{FF2B5EF4-FFF2-40B4-BE49-F238E27FC236}">
                  <a16:creationId xmlns:a16="http://schemas.microsoft.com/office/drawing/2014/main" id="{A4825B3B-52CD-4F08-BA02-6C2B0EFED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2" name="Freeform 30">
              <a:extLst>
                <a:ext uri="{FF2B5EF4-FFF2-40B4-BE49-F238E27FC236}">
                  <a16:creationId xmlns:a16="http://schemas.microsoft.com/office/drawing/2014/main" id="{6877A5EF-B8B8-44D3-AA57-4BBF89206D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3" name="Freeform 31">
              <a:extLst>
                <a:ext uri="{FF2B5EF4-FFF2-40B4-BE49-F238E27FC236}">
                  <a16:creationId xmlns:a16="http://schemas.microsoft.com/office/drawing/2014/main" id="{00BB365C-9180-4208-92CF-AB6A88848C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4" name="Freeform 32">
              <a:extLst>
                <a:ext uri="{FF2B5EF4-FFF2-40B4-BE49-F238E27FC236}">
                  <a16:creationId xmlns:a16="http://schemas.microsoft.com/office/drawing/2014/main" id="{8D1134D2-53A6-41D5-AC1A-5254A2FBD0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5" name="Rectangle 33">
              <a:extLst>
                <a:ext uri="{FF2B5EF4-FFF2-40B4-BE49-F238E27FC236}">
                  <a16:creationId xmlns:a16="http://schemas.microsoft.com/office/drawing/2014/main" id="{24C7FA73-07CD-479A-9B9E-DAD4D3B2BF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26" name="Freeform 34">
              <a:extLst>
                <a:ext uri="{FF2B5EF4-FFF2-40B4-BE49-F238E27FC236}">
                  <a16:creationId xmlns:a16="http://schemas.microsoft.com/office/drawing/2014/main" id="{AB24DF92-B081-4701-B58D-913261A00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7" name="Freeform 35">
              <a:extLst>
                <a:ext uri="{FF2B5EF4-FFF2-40B4-BE49-F238E27FC236}">
                  <a16:creationId xmlns:a16="http://schemas.microsoft.com/office/drawing/2014/main" id="{AB4DF275-6B82-4AA9-A7A9-138E631E30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8" name="Freeform 36">
              <a:extLst>
                <a:ext uri="{FF2B5EF4-FFF2-40B4-BE49-F238E27FC236}">
                  <a16:creationId xmlns:a16="http://schemas.microsoft.com/office/drawing/2014/main" id="{972A3812-16AD-453E-B1E6-9F39894F7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9" name="Freeform 37">
              <a:extLst>
                <a:ext uri="{FF2B5EF4-FFF2-40B4-BE49-F238E27FC236}">
                  <a16:creationId xmlns:a16="http://schemas.microsoft.com/office/drawing/2014/main" id="{8FB6759A-BAD8-4073-86A2-6DDD73DE2A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0" name="Freeform 38">
              <a:extLst>
                <a:ext uri="{FF2B5EF4-FFF2-40B4-BE49-F238E27FC236}">
                  <a16:creationId xmlns:a16="http://schemas.microsoft.com/office/drawing/2014/main" id="{9FCCB0F4-1178-47C1-9EE2-234EA715C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1" name="Freeform 39">
              <a:extLst>
                <a:ext uri="{FF2B5EF4-FFF2-40B4-BE49-F238E27FC236}">
                  <a16:creationId xmlns:a16="http://schemas.microsoft.com/office/drawing/2014/main" id="{CB01BF0B-7EB0-4C18-80BE-20D2EAC048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2" name="Freeform 40">
              <a:extLst>
                <a:ext uri="{FF2B5EF4-FFF2-40B4-BE49-F238E27FC236}">
                  <a16:creationId xmlns:a16="http://schemas.microsoft.com/office/drawing/2014/main" id="{3266E9DA-C937-48E0-8F98-90A467760F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3" name="Freeform 41">
              <a:extLst>
                <a:ext uri="{FF2B5EF4-FFF2-40B4-BE49-F238E27FC236}">
                  <a16:creationId xmlns:a16="http://schemas.microsoft.com/office/drawing/2014/main" id="{A8A9C00D-0425-4E68-A1DE-BCE5BD6BBD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4" name="Freeform 42">
              <a:extLst>
                <a:ext uri="{FF2B5EF4-FFF2-40B4-BE49-F238E27FC236}">
                  <a16:creationId xmlns:a16="http://schemas.microsoft.com/office/drawing/2014/main" id="{46230904-E744-4B55-84FF-826A6B737B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5" name="Freeform 43">
              <a:extLst>
                <a:ext uri="{FF2B5EF4-FFF2-40B4-BE49-F238E27FC236}">
                  <a16:creationId xmlns:a16="http://schemas.microsoft.com/office/drawing/2014/main" id="{D4291668-8AF0-4784-BC06-870768F53F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6" name="Freeform 44">
              <a:extLst>
                <a:ext uri="{FF2B5EF4-FFF2-40B4-BE49-F238E27FC236}">
                  <a16:creationId xmlns:a16="http://schemas.microsoft.com/office/drawing/2014/main" id="{D917DCBD-774B-4AAF-92AE-D18289FFC4D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7" name="Rectangle 45">
              <a:extLst>
                <a:ext uri="{FF2B5EF4-FFF2-40B4-BE49-F238E27FC236}">
                  <a16:creationId xmlns:a16="http://schemas.microsoft.com/office/drawing/2014/main" id="{9E50122E-0F19-4D65-9CB2-E22C3EA84AC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38" name="Freeform 46">
              <a:extLst>
                <a:ext uri="{FF2B5EF4-FFF2-40B4-BE49-F238E27FC236}">
                  <a16:creationId xmlns:a16="http://schemas.microsoft.com/office/drawing/2014/main" id="{BC28A765-6E8B-4352-BD0C-35474F70A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9" name="Freeform 47">
              <a:extLst>
                <a:ext uri="{FF2B5EF4-FFF2-40B4-BE49-F238E27FC236}">
                  <a16:creationId xmlns:a16="http://schemas.microsoft.com/office/drawing/2014/main" id="{0AC30A17-F494-44EB-9817-1B8B255CE4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0" name="Freeform 48">
              <a:extLst>
                <a:ext uri="{FF2B5EF4-FFF2-40B4-BE49-F238E27FC236}">
                  <a16:creationId xmlns:a16="http://schemas.microsoft.com/office/drawing/2014/main" id="{6088D59F-32BD-4932-9C22-9AA0FCDA7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1" name="Freeform 49">
              <a:extLst>
                <a:ext uri="{FF2B5EF4-FFF2-40B4-BE49-F238E27FC236}">
                  <a16:creationId xmlns:a16="http://schemas.microsoft.com/office/drawing/2014/main" id="{B18BBE45-5F21-47FA-B291-AC802D7155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2" name="Freeform 50">
              <a:extLst>
                <a:ext uri="{FF2B5EF4-FFF2-40B4-BE49-F238E27FC236}">
                  <a16:creationId xmlns:a16="http://schemas.microsoft.com/office/drawing/2014/main" id="{A1BD992D-1C4B-4E69-A627-A45D8958E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3" name="Freeform 51">
              <a:extLst>
                <a:ext uri="{FF2B5EF4-FFF2-40B4-BE49-F238E27FC236}">
                  <a16:creationId xmlns:a16="http://schemas.microsoft.com/office/drawing/2014/main" id="{571C0498-7105-455E-8B0A-233F850F18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4" name="Freeform 52">
              <a:extLst>
                <a:ext uri="{FF2B5EF4-FFF2-40B4-BE49-F238E27FC236}">
                  <a16:creationId xmlns:a16="http://schemas.microsoft.com/office/drawing/2014/main" id="{F6FA78CC-C0B1-422F-B535-05580A971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5" name="Freeform 53">
              <a:extLst>
                <a:ext uri="{FF2B5EF4-FFF2-40B4-BE49-F238E27FC236}">
                  <a16:creationId xmlns:a16="http://schemas.microsoft.com/office/drawing/2014/main" id="{49A1BACF-EE5E-46F8-8968-D4CF18BC01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6" name="Freeform 54">
              <a:extLst>
                <a:ext uri="{FF2B5EF4-FFF2-40B4-BE49-F238E27FC236}">
                  <a16:creationId xmlns:a16="http://schemas.microsoft.com/office/drawing/2014/main" id="{0AF8DFAF-8AF7-453E-AED7-89E59FBD7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7" name="Freeform 55">
              <a:extLst>
                <a:ext uri="{FF2B5EF4-FFF2-40B4-BE49-F238E27FC236}">
                  <a16:creationId xmlns:a16="http://schemas.microsoft.com/office/drawing/2014/main" id="{F8C26D97-8DA4-4556-92E4-2AE66B36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8" name="Freeform 56">
              <a:extLst>
                <a:ext uri="{FF2B5EF4-FFF2-40B4-BE49-F238E27FC236}">
                  <a16:creationId xmlns:a16="http://schemas.microsoft.com/office/drawing/2014/main" id="{EEF9D855-A8A7-44CC-919C-BEA327F254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9" name="Freeform 57">
              <a:extLst>
                <a:ext uri="{FF2B5EF4-FFF2-40B4-BE49-F238E27FC236}">
                  <a16:creationId xmlns:a16="http://schemas.microsoft.com/office/drawing/2014/main" id="{11F0B045-803C-4067-A182-066EEB2C4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0" name="Freeform 58">
              <a:extLst>
                <a:ext uri="{FF2B5EF4-FFF2-40B4-BE49-F238E27FC236}">
                  <a16:creationId xmlns:a16="http://schemas.microsoft.com/office/drawing/2014/main" id="{3C1FCACB-EFEF-4B54-99A6-E327A637C2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grpSp>
        <p:nvGrpSpPr>
          <p:cNvPr id="151" name="Group 150">
            <a:extLst>
              <a:ext uri="{FF2B5EF4-FFF2-40B4-BE49-F238E27FC236}">
                <a16:creationId xmlns:a16="http://schemas.microsoft.com/office/drawing/2014/main" id="{316DCFC9-6877-407C-8170-608FCB8E35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52" name="Rectangle 151">
              <a:extLst>
                <a:ext uri="{FF2B5EF4-FFF2-40B4-BE49-F238E27FC236}">
                  <a16:creationId xmlns:a16="http://schemas.microsoft.com/office/drawing/2014/main" id="{F7D8B73A-1349-4BA6-8F85-03A21ED56E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9" name="Picture 2">
              <a:extLst>
                <a:ext uri="{FF2B5EF4-FFF2-40B4-BE49-F238E27FC236}">
                  <a16:creationId xmlns:a16="http://schemas.microsoft.com/office/drawing/2014/main" id="{969ADA7C-B6B2-4FD7-AA5E-CC52AAE8CDBD}"/>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pic>
        <p:nvPicPr>
          <p:cNvPr id="3" name="Picture 2">
            <a:extLst>
              <a:ext uri="{FF2B5EF4-FFF2-40B4-BE49-F238E27FC236}">
                <a16:creationId xmlns:a16="http://schemas.microsoft.com/office/drawing/2014/main" id="{0234B9A1-6073-6460-CE22-DF0D971A0099}"/>
              </a:ext>
            </a:extLst>
          </p:cNvPr>
          <p:cNvPicPr>
            <a:picLocks noChangeAspect="1"/>
          </p:cNvPicPr>
          <p:nvPr/>
        </p:nvPicPr>
        <p:blipFill>
          <a:blip r:embed="rId5" cstate="email">
            <a:alphaModFix/>
            <a:extLst>
              <a:ext uri="{28A0092B-C50C-407E-A947-70E740481C1C}">
                <a14:useLocalDpi xmlns:a14="http://schemas.microsoft.com/office/drawing/2010/main"/>
              </a:ext>
            </a:extLst>
          </a:blip>
          <a:srcRect t="30951" b="18972"/>
          <a:stretch>
            <a:fillRect/>
          </a:stretch>
        </p:blipFill>
        <p:spPr>
          <a:xfrm>
            <a:off x="3611" y="14287"/>
            <a:ext cx="12188389" cy="6857990"/>
          </a:xfrm>
          <a:prstGeom prst="rect">
            <a:avLst/>
          </a:prstGeom>
        </p:spPr>
      </p:pic>
      <p:grpSp>
        <p:nvGrpSpPr>
          <p:cNvPr id="153" name="Group 152">
            <a:extLst>
              <a:ext uri="{FF2B5EF4-FFF2-40B4-BE49-F238E27FC236}">
                <a16:creationId xmlns:a16="http://schemas.microsoft.com/office/drawing/2014/main" id="{89353FE7-0D03-4AD2-8B8A-60A06F6BDA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895" y="2235200"/>
            <a:ext cx="10982062" cy="2396067"/>
            <a:chOff x="605895" y="2235200"/>
            <a:chExt cx="10982062" cy="2396067"/>
          </a:xfrm>
        </p:grpSpPr>
        <p:sp>
          <p:nvSpPr>
            <p:cNvPr id="154" name="Round Diagonal Corner Rectangle 7">
              <a:extLst>
                <a:ext uri="{FF2B5EF4-FFF2-40B4-BE49-F238E27FC236}">
                  <a16:creationId xmlns:a16="http://schemas.microsoft.com/office/drawing/2014/main" id="{0C7A0320-FBCC-4F40-AF6E-CE65FFB3DA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82333" y="2235200"/>
              <a:ext cx="7027334" cy="2396067"/>
            </a:xfrm>
            <a:prstGeom prst="round2DiagRect">
              <a:avLst>
                <a:gd name="adj1" fmla="val 9246"/>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550A26E4-02C9-4F83-A334-0920B8CCF28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5895" y="2900097"/>
              <a:ext cx="10982062" cy="1211524"/>
              <a:chOff x="605895" y="2900097"/>
              <a:chExt cx="10982062" cy="1211524"/>
            </a:xfrm>
          </p:grpSpPr>
          <p:sp>
            <p:nvSpPr>
              <p:cNvPr id="155" name="Freeform 32">
                <a:extLst>
                  <a:ext uri="{FF2B5EF4-FFF2-40B4-BE49-F238E27FC236}">
                    <a16:creationId xmlns:a16="http://schemas.microsoft.com/office/drawing/2014/main" id="{06617CD6-4185-402B-8E23-BC5278053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9653587" y="33797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56" name="Freeform 33">
                <a:extLst>
                  <a:ext uri="{FF2B5EF4-FFF2-40B4-BE49-F238E27FC236}">
                    <a16:creationId xmlns:a16="http://schemas.microsoft.com/office/drawing/2014/main" id="{2C305CC9-3511-47F4-BF11-BC635C30C9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0078244" y="33107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57" name="Freeform 34">
                <a:extLst>
                  <a:ext uri="{FF2B5EF4-FFF2-40B4-BE49-F238E27FC236}">
                    <a16:creationId xmlns:a16="http://schemas.microsoft.com/office/drawing/2014/main" id="{5C70C5D1-31E4-48B9-AEB6-6460A2B81F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1146631" y="35742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58" name="Freeform 37">
                <a:extLst>
                  <a:ext uri="{FF2B5EF4-FFF2-40B4-BE49-F238E27FC236}">
                    <a16:creationId xmlns:a16="http://schemas.microsoft.com/office/drawing/2014/main" id="{1F033CE1-D380-43F1-81EC-97B6C86F3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10230644" y="30345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59" name="Freeform 35">
                <a:extLst>
                  <a:ext uri="{FF2B5EF4-FFF2-40B4-BE49-F238E27FC236}">
                    <a16:creationId xmlns:a16="http://schemas.microsoft.com/office/drawing/2014/main" id="{6997F95D-DC27-48A3-850A-2308C3C080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034587" y="25627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60" name="Freeform 36">
                <a:extLst>
                  <a:ext uri="{FF2B5EF4-FFF2-40B4-BE49-F238E27FC236}">
                    <a16:creationId xmlns:a16="http://schemas.microsoft.com/office/drawing/2014/main" id="{569AE469-76B7-4FFE-B68B-0D7A77413F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0747375" y="32326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61" name="Freeform 38">
                <a:extLst>
                  <a:ext uri="{FF2B5EF4-FFF2-40B4-BE49-F238E27FC236}">
                    <a16:creationId xmlns:a16="http://schemas.microsoft.com/office/drawing/2014/main" id="{DD99CF64-0E82-4D1A-BD2A-08942182F4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1399044" y="30953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62" name="Freeform 39">
                <a:extLst>
                  <a:ext uri="{FF2B5EF4-FFF2-40B4-BE49-F238E27FC236}">
                    <a16:creationId xmlns:a16="http://schemas.microsoft.com/office/drawing/2014/main" id="{98C12D33-1747-4B24-89ED-F441AE4A0C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353675" y="21531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63" name="Freeform 40">
                <a:extLst>
                  <a:ext uri="{FF2B5EF4-FFF2-40B4-BE49-F238E27FC236}">
                    <a16:creationId xmlns:a16="http://schemas.microsoft.com/office/drawing/2014/main" id="{A60200CC-BAEC-4310-8C9B-F7BB783E98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9848850" y="33088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64" name="Rectangle 41">
                <a:extLst>
                  <a:ext uri="{FF2B5EF4-FFF2-40B4-BE49-F238E27FC236}">
                    <a16:creationId xmlns:a16="http://schemas.microsoft.com/office/drawing/2014/main" id="{2A7F40BF-B0BE-4B09-87EE-F56632B7ED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5400000">
                <a:off x="9721056" y="32842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65" name="Freeform 32">
                <a:extLst>
                  <a:ext uri="{FF2B5EF4-FFF2-40B4-BE49-F238E27FC236}">
                    <a16:creationId xmlns:a16="http://schemas.microsoft.com/office/drawing/2014/main" id="{353978AF-8FB9-4A61-A2EA-1995A14F3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2122751" y="35321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66" name="Freeform 33">
                <a:extLst>
                  <a:ext uri="{FF2B5EF4-FFF2-40B4-BE49-F238E27FC236}">
                    <a16:creationId xmlns:a16="http://schemas.microsoft.com/office/drawing/2014/main" id="{B20F89C3-4BAD-42AA-8D31-6F6DF17FE9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1958445" y="34631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67" name="Freeform 34">
                <a:extLst>
                  <a:ext uri="{FF2B5EF4-FFF2-40B4-BE49-F238E27FC236}">
                    <a16:creationId xmlns:a16="http://schemas.microsoft.com/office/drawing/2014/main" id="{A60FE276-3FF2-4622-BF99-D4E4B249E5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858308" y="37266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68" name="Freeform 37">
                <a:extLst>
                  <a:ext uri="{FF2B5EF4-FFF2-40B4-BE49-F238E27FC236}">
                    <a16:creationId xmlns:a16="http://schemas.microsoft.com/office/drawing/2014/main" id="{B05A0D3F-808B-48D6-A821-1FE9E86E8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1658407" y="31869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69" name="Freeform 35">
                <a:extLst>
                  <a:ext uri="{FF2B5EF4-FFF2-40B4-BE49-F238E27FC236}">
                    <a16:creationId xmlns:a16="http://schemas.microsoft.com/office/drawing/2014/main" id="{69F7D438-BAA0-4DAD-9BC5-198B677A7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860814" y="27151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70" name="Freeform 36">
                <a:extLst>
                  <a:ext uri="{FF2B5EF4-FFF2-40B4-BE49-F238E27FC236}">
                    <a16:creationId xmlns:a16="http://schemas.microsoft.com/office/drawing/2014/main" id="{EC63B186-43B8-4552-AFDB-A544240A7C5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1289314" y="33850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71" name="Freeform 38">
                <a:extLst>
                  <a:ext uri="{FF2B5EF4-FFF2-40B4-BE49-F238E27FC236}">
                    <a16:creationId xmlns:a16="http://schemas.microsoft.com/office/drawing/2014/main" id="{8542E82D-01AD-4BD8-8C5F-A6CDAD039B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605895" y="32477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72" name="Freeform 39">
                <a:extLst>
                  <a:ext uri="{FF2B5EF4-FFF2-40B4-BE49-F238E27FC236}">
                    <a16:creationId xmlns:a16="http://schemas.microsoft.com/office/drawing/2014/main" id="{6285CF32-2BD3-47D0-9A6C-3EE7FD639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532202" y="23055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73" name="Freeform 40">
                <a:extLst>
                  <a:ext uri="{FF2B5EF4-FFF2-40B4-BE49-F238E27FC236}">
                    <a16:creationId xmlns:a16="http://schemas.microsoft.com/office/drawing/2014/main" id="{FA36D129-7B33-4379-B9EE-5624B95766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2154501" y="34612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74" name="Rectangle 41">
                <a:extLst>
                  <a:ext uri="{FF2B5EF4-FFF2-40B4-BE49-F238E27FC236}">
                    <a16:creationId xmlns:a16="http://schemas.microsoft.com/office/drawing/2014/main" id="{0229A187-4E69-4262-B001-C5F0B55225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16200000" flipH="1">
                <a:off x="2448983" y="34366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grpSp>
      </p:grpSp>
      <p:sp>
        <p:nvSpPr>
          <p:cNvPr id="2" name="Title 1">
            <a:extLst>
              <a:ext uri="{FF2B5EF4-FFF2-40B4-BE49-F238E27FC236}">
                <a16:creationId xmlns:a16="http://schemas.microsoft.com/office/drawing/2014/main" id="{B05795B6-9B29-2F38-6066-364C29A1E6D6}"/>
              </a:ext>
            </a:extLst>
          </p:cNvPr>
          <p:cNvSpPr>
            <a:spLocks noGrp="1"/>
          </p:cNvSpPr>
          <p:nvPr>
            <p:ph type="title"/>
          </p:nvPr>
        </p:nvSpPr>
        <p:spPr>
          <a:xfrm>
            <a:off x="2667000" y="2328334"/>
            <a:ext cx="6858000" cy="1367896"/>
          </a:xfrm>
        </p:spPr>
        <p:txBody>
          <a:bodyPr vert="horz" lIns="91440" tIns="45720" rIns="91440" bIns="45720" rtlCol="0" anchor="b">
            <a:normAutofit/>
          </a:bodyPr>
          <a:lstStyle/>
          <a:p>
            <a:pPr algn="ctr"/>
            <a:r>
              <a:rPr lang="en-US" sz="3000" dirty="0"/>
              <a:t> </a:t>
            </a:r>
            <a:r>
              <a:rPr lang="en-US" sz="4000" b="1" dirty="0"/>
              <a:t>Thank you for listening </a:t>
            </a:r>
            <a:br>
              <a:rPr lang="en-US" sz="4000" b="1" dirty="0"/>
            </a:br>
            <a:r>
              <a:rPr lang="en-US" sz="4000" b="1" dirty="0"/>
              <a:t>Q &amp; A </a:t>
            </a:r>
          </a:p>
        </p:txBody>
      </p:sp>
      <p:sp>
        <p:nvSpPr>
          <p:cNvPr id="4" name="TextBox 3">
            <a:extLst>
              <a:ext uri="{FF2B5EF4-FFF2-40B4-BE49-F238E27FC236}">
                <a16:creationId xmlns:a16="http://schemas.microsoft.com/office/drawing/2014/main" id="{30FD67C4-B20C-F3BA-580C-591FD52ED980}"/>
              </a:ext>
            </a:extLst>
          </p:cNvPr>
          <p:cNvSpPr txBox="1"/>
          <p:nvPr/>
        </p:nvSpPr>
        <p:spPr>
          <a:xfrm>
            <a:off x="2667001" y="3602038"/>
            <a:ext cx="6857999" cy="953029"/>
          </a:xfrm>
          <a:prstGeom prst="rect">
            <a:avLst/>
          </a:prstGeom>
        </p:spPr>
        <p:txBody>
          <a:bodyPr vert="horz" lIns="91440" tIns="45720" rIns="91440" bIns="45720" rtlCol="0">
            <a:normAutofit/>
          </a:bodyPr>
          <a:lstStyle/>
          <a:p>
            <a:pPr algn="ctr" defTabSz="914400">
              <a:lnSpc>
                <a:spcPct val="120000"/>
              </a:lnSpc>
              <a:spcBef>
                <a:spcPts val="1000"/>
              </a:spcBef>
              <a:buSzPct val="125000"/>
            </a:pPr>
            <a:r>
              <a:rPr lang="en-US" sz="2000" cap="all" dirty="0">
                <a:solidFill>
                  <a:schemeClr val="tx2"/>
                </a:solidFill>
              </a:rPr>
              <a:t> </a:t>
            </a:r>
          </a:p>
        </p:txBody>
      </p:sp>
      <p:sp>
        <p:nvSpPr>
          <p:cNvPr id="5" name="TextBox 4">
            <a:extLst>
              <a:ext uri="{FF2B5EF4-FFF2-40B4-BE49-F238E27FC236}">
                <a16:creationId xmlns:a16="http://schemas.microsoft.com/office/drawing/2014/main" id="{16E65C5D-8821-7DFB-503F-1E81586838D4}"/>
              </a:ext>
            </a:extLst>
          </p:cNvPr>
          <p:cNvSpPr txBox="1"/>
          <p:nvPr/>
        </p:nvSpPr>
        <p:spPr>
          <a:xfrm>
            <a:off x="3009800" y="4816045"/>
            <a:ext cx="6396238" cy="307777"/>
          </a:xfrm>
          <a:prstGeom prst="rect">
            <a:avLst/>
          </a:prstGeom>
          <a:noFill/>
        </p:spPr>
        <p:txBody>
          <a:bodyPr wrap="none" rtlCol="0">
            <a:spAutoFit/>
          </a:bodyPr>
          <a:lstStyle/>
          <a:p>
            <a:r>
              <a:rPr kumimoji="0" lang="en-US" sz="1400" b="1" i="0" u="none" strike="noStrike" kern="1200" cap="all" spc="0" normalizeH="0" baseline="0" noProof="0" dirty="0">
                <a:ln>
                  <a:noFill/>
                </a:ln>
                <a:solidFill>
                  <a:srgbClr val="82FFFF"/>
                </a:solidFill>
                <a:effectLst/>
                <a:uLnTx/>
                <a:uFillTx/>
                <a:latin typeface="Tw Cen MT" panose="020B0602020104020603"/>
                <a:ea typeface="+mn-ea"/>
                <a:cs typeface="+mn-cs"/>
              </a:rPr>
              <a:t>Fig 21 : Photograph: Stock image of otter (PublicDomainPictures,2022)</a:t>
            </a:r>
            <a:endParaRPr lang="en-GB" sz="1400" b="1" dirty="0"/>
          </a:p>
        </p:txBody>
      </p:sp>
    </p:spTree>
    <p:extLst>
      <p:ext uri="{BB962C8B-B14F-4D97-AF65-F5344CB8AC3E}">
        <p14:creationId xmlns:p14="http://schemas.microsoft.com/office/powerpoint/2010/main" val="1938297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298" name="Picture 2">
            <a:extLst>
              <a:ext uri="{FF2B5EF4-FFF2-40B4-BE49-F238E27FC236}">
                <a16:creationId xmlns:a16="http://schemas.microsoft.com/office/drawing/2014/main" id="{50C065C3-0FE3-4452-B765-CB05BBB2A9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300" name="Group 299">
            <a:extLst>
              <a:ext uri="{FF2B5EF4-FFF2-40B4-BE49-F238E27FC236}">
                <a16:creationId xmlns:a16="http://schemas.microsoft.com/office/drawing/2014/main" id="{9795E515-5F57-431F-9A0D-3A0419DF75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301" name="Rectangle 5">
              <a:extLst>
                <a:ext uri="{FF2B5EF4-FFF2-40B4-BE49-F238E27FC236}">
                  <a16:creationId xmlns:a16="http://schemas.microsoft.com/office/drawing/2014/main" id="{D45BCBFE-0478-4767-BF2E-FC2C548BA6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302" name="Freeform 6">
              <a:extLst>
                <a:ext uri="{FF2B5EF4-FFF2-40B4-BE49-F238E27FC236}">
                  <a16:creationId xmlns:a16="http://schemas.microsoft.com/office/drawing/2014/main" id="{E903928F-F6DA-470C-81A0-CF7D9DE034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3" name="Freeform 7">
              <a:extLst>
                <a:ext uri="{FF2B5EF4-FFF2-40B4-BE49-F238E27FC236}">
                  <a16:creationId xmlns:a16="http://schemas.microsoft.com/office/drawing/2014/main" id="{ADA095F6-E326-4450-A2D6-DB2BF989B8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4" name="Rectangle 8">
              <a:extLst>
                <a:ext uri="{FF2B5EF4-FFF2-40B4-BE49-F238E27FC236}">
                  <a16:creationId xmlns:a16="http://schemas.microsoft.com/office/drawing/2014/main" id="{6B067F9A-FDF2-49EC-B4FF-CD4B90F7892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305" name="Freeform 9">
              <a:extLst>
                <a:ext uri="{FF2B5EF4-FFF2-40B4-BE49-F238E27FC236}">
                  <a16:creationId xmlns:a16="http://schemas.microsoft.com/office/drawing/2014/main" id="{F1331213-D19D-49FC-8616-168A14565A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6" name="Freeform 10">
              <a:extLst>
                <a:ext uri="{FF2B5EF4-FFF2-40B4-BE49-F238E27FC236}">
                  <a16:creationId xmlns:a16="http://schemas.microsoft.com/office/drawing/2014/main" id="{2ADFE242-96FC-4A14-8C59-90CD6DE1D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7" name="Freeform 11">
              <a:extLst>
                <a:ext uri="{FF2B5EF4-FFF2-40B4-BE49-F238E27FC236}">
                  <a16:creationId xmlns:a16="http://schemas.microsoft.com/office/drawing/2014/main" id="{6A97B7BC-40BD-494B-9C6B-AF3045559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8" name="Freeform 12">
              <a:extLst>
                <a:ext uri="{FF2B5EF4-FFF2-40B4-BE49-F238E27FC236}">
                  <a16:creationId xmlns:a16="http://schemas.microsoft.com/office/drawing/2014/main" id="{3D7F35CF-F44C-491F-904D-A31ED832137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9" name="Freeform 13">
              <a:extLst>
                <a:ext uri="{FF2B5EF4-FFF2-40B4-BE49-F238E27FC236}">
                  <a16:creationId xmlns:a16="http://schemas.microsoft.com/office/drawing/2014/main" id="{84D9BF7E-18C2-452C-B139-4ED58D7A0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0" name="Freeform 14">
              <a:extLst>
                <a:ext uri="{FF2B5EF4-FFF2-40B4-BE49-F238E27FC236}">
                  <a16:creationId xmlns:a16="http://schemas.microsoft.com/office/drawing/2014/main" id="{700A6223-AD38-426F-A6FE-7926CAEF3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1" name="Freeform 15">
              <a:extLst>
                <a:ext uri="{FF2B5EF4-FFF2-40B4-BE49-F238E27FC236}">
                  <a16:creationId xmlns:a16="http://schemas.microsoft.com/office/drawing/2014/main" id="{D172AA94-449F-45EB-94E6-67C186C32D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2" name="Freeform 16">
              <a:extLst>
                <a:ext uri="{FF2B5EF4-FFF2-40B4-BE49-F238E27FC236}">
                  <a16:creationId xmlns:a16="http://schemas.microsoft.com/office/drawing/2014/main" id="{A7D4F697-8937-4F4C-83C5-770B3FCB82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3" name="Freeform 17">
              <a:extLst>
                <a:ext uri="{FF2B5EF4-FFF2-40B4-BE49-F238E27FC236}">
                  <a16:creationId xmlns:a16="http://schemas.microsoft.com/office/drawing/2014/main" id="{10AF1D59-5117-4D47-8414-4BB61F944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4" name="Freeform 18">
              <a:extLst>
                <a:ext uri="{FF2B5EF4-FFF2-40B4-BE49-F238E27FC236}">
                  <a16:creationId xmlns:a16="http://schemas.microsoft.com/office/drawing/2014/main" id="{2387DC33-88B3-4718-8C94-41659EA33A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5" name="Freeform 19">
              <a:extLst>
                <a:ext uri="{FF2B5EF4-FFF2-40B4-BE49-F238E27FC236}">
                  <a16:creationId xmlns:a16="http://schemas.microsoft.com/office/drawing/2014/main" id="{D4E7EC64-4763-4F04-B2E4-E400364D72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6" name="Freeform 20">
              <a:extLst>
                <a:ext uri="{FF2B5EF4-FFF2-40B4-BE49-F238E27FC236}">
                  <a16:creationId xmlns:a16="http://schemas.microsoft.com/office/drawing/2014/main" id="{581717DF-9FD4-47CB-9579-E34DF7E875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7" name="Freeform 21">
              <a:extLst>
                <a:ext uri="{FF2B5EF4-FFF2-40B4-BE49-F238E27FC236}">
                  <a16:creationId xmlns:a16="http://schemas.microsoft.com/office/drawing/2014/main" id="{BCD8EF50-6E58-4B2D-90B6-AFF236A73B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8" name="Freeform 22">
              <a:extLst>
                <a:ext uri="{FF2B5EF4-FFF2-40B4-BE49-F238E27FC236}">
                  <a16:creationId xmlns:a16="http://schemas.microsoft.com/office/drawing/2014/main" id="{6524A268-142A-4CBF-BB8B-DC1FCBC8F7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9" name="Freeform 23">
              <a:extLst>
                <a:ext uri="{FF2B5EF4-FFF2-40B4-BE49-F238E27FC236}">
                  <a16:creationId xmlns:a16="http://schemas.microsoft.com/office/drawing/2014/main" id="{56A0E6F3-B76B-4813-B44B-56CE11A8A0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0" name="Freeform 24">
              <a:extLst>
                <a:ext uri="{FF2B5EF4-FFF2-40B4-BE49-F238E27FC236}">
                  <a16:creationId xmlns:a16="http://schemas.microsoft.com/office/drawing/2014/main" id="{A74CED8D-B902-4B76-9CC8-30A09B2FA1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1" name="Freeform 25">
              <a:extLst>
                <a:ext uri="{FF2B5EF4-FFF2-40B4-BE49-F238E27FC236}">
                  <a16:creationId xmlns:a16="http://schemas.microsoft.com/office/drawing/2014/main" id="{ED007BD7-ED56-4566-B1FF-707160024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2" name="Freeform 26">
              <a:extLst>
                <a:ext uri="{FF2B5EF4-FFF2-40B4-BE49-F238E27FC236}">
                  <a16:creationId xmlns:a16="http://schemas.microsoft.com/office/drawing/2014/main" id="{90AD48D2-5BC8-4C80-B126-B1A201242B8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3" name="Freeform 27">
              <a:extLst>
                <a:ext uri="{FF2B5EF4-FFF2-40B4-BE49-F238E27FC236}">
                  <a16:creationId xmlns:a16="http://schemas.microsoft.com/office/drawing/2014/main" id="{BE14C82F-9F35-4D61-B758-7BCE32DEC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4" name="Freeform 28">
              <a:extLst>
                <a:ext uri="{FF2B5EF4-FFF2-40B4-BE49-F238E27FC236}">
                  <a16:creationId xmlns:a16="http://schemas.microsoft.com/office/drawing/2014/main" id="{6540CE06-9028-497A-AC64-CF0ED60A74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5" name="Freeform 29">
              <a:extLst>
                <a:ext uri="{FF2B5EF4-FFF2-40B4-BE49-F238E27FC236}">
                  <a16:creationId xmlns:a16="http://schemas.microsoft.com/office/drawing/2014/main" id="{A4825B3B-52CD-4F08-BA02-6C2B0EFED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6" name="Freeform 30">
              <a:extLst>
                <a:ext uri="{FF2B5EF4-FFF2-40B4-BE49-F238E27FC236}">
                  <a16:creationId xmlns:a16="http://schemas.microsoft.com/office/drawing/2014/main" id="{6877A5EF-B8B8-44D3-AA57-4BBF89206D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7" name="Freeform 31">
              <a:extLst>
                <a:ext uri="{FF2B5EF4-FFF2-40B4-BE49-F238E27FC236}">
                  <a16:creationId xmlns:a16="http://schemas.microsoft.com/office/drawing/2014/main" id="{00BB365C-9180-4208-92CF-AB6A88848C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8" name="Freeform 32">
              <a:extLst>
                <a:ext uri="{FF2B5EF4-FFF2-40B4-BE49-F238E27FC236}">
                  <a16:creationId xmlns:a16="http://schemas.microsoft.com/office/drawing/2014/main" id="{8D1134D2-53A6-41D5-AC1A-5254A2FBD0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9" name="Rectangle 33">
              <a:extLst>
                <a:ext uri="{FF2B5EF4-FFF2-40B4-BE49-F238E27FC236}">
                  <a16:creationId xmlns:a16="http://schemas.microsoft.com/office/drawing/2014/main" id="{24C7FA73-07CD-479A-9B9E-DAD4D3B2BF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330" name="Freeform 34">
              <a:extLst>
                <a:ext uri="{FF2B5EF4-FFF2-40B4-BE49-F238E27FC236}">
                  <a16:creationId xmlns:a16="http://schemas.microsoft.com/office/drawing/2014/main" id="{AB24DF92-B081-4701-B58D-913261A00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1" name="Freeform 35">
              <a:extLst>
                <a:ext uri="{FF2B5EF4-FFF2-40B4-BE49-F238E27FC236}">
                  <a16:creationId xmlns:a16="http://schemas.microsoft.com/office/drawing/2014/main" id="{AB4DF275-6B82-4AA9-A7A9-138E631E30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2" name="Freeform 36">
              <a:extLst>
                <a:ext uri="{FF2B5EF4-FFF2-40B4-BE49-F238E27FC236}">
                  <a16:creationId xmlns:a16="http://schemas.microsoft.com/office/drawing/2014/main" id="{972A3812-16AD-453E-B1E6-9F39894F7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3" name="Freeform 37">
              <a:extLst>
                <a:ext uri="{FF2B5EF4-FFF2-40B4-BE49-F238E27FC236}">
                  <a16:creationId xmlns:a16="http://schemas.microsoft.com/office/drawing/2014/main" id="{8FB6759A-BAD8-4073-86A2-6DDD73DE2A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4" name="Freeform 38">
              <a:extLst>
                <a:ext uri="{FF2B5EF4-FFF2-40B4-BE49-F238E27FC236}">
                  <a16:creationId xmlns:a16="http://schemas.microsoft.com/office/drawing/2014/main" id="{9FCCB0F4-1178-47C1-9EE2-234EA715C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5" name="Freeform 39">
              <a:extLst>
                <a:ext uri="{FF2B5EF4-FFF2-40B4-BE49-F238E27FC236}">
                  <a16:creationId xmlns:a16="http://schemas.microsoft.com/office/drawing/2014/main" id="{CB01BF0B-7EB0-4C18-80BE-20D2EAC048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6" name="Freeform 40">
              <a:extLst>
                <a:ext uri="{FF2B5EF4-FFF2-40B4-BE49-F238E27FC236}">
                  <a16:creationId xmlns:a16="http://schemas.microsoft.com/office/drawing/2014/main" id="{3266E9DA-C937-48E0-8F98-90A467760F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7" name="Freeform 41">
              <a:extLst>
                <a:ext uri="{FF2B5EF4-FFF2-40B4-BE49-F238E27FC236}">
                  <a16:creationId xmlns:a16="http://schemas.microsoft.com/office/drawing/2014/main" id="{A8A9C00D-0425-4E68-A1DE-BCE5BD6BBD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8" name="Freeform 42">
              <a:extLst>
                <a:ext uri="{FF2B5EF4-FFF2-40B4-BE49-F238E27FC236}">
                  <a16:creationId xmlns:a16="http://schemas.microsoft.com/office/drawing/2014/main" id="{46230904-E744-4B55-84FF-826A6B737B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9" name="Freeform 43">
              <a:extLst>
                <a:ext uri="{FF2B5EF4-FFF2-40B4-BE49-F238E27FC236}">
                  <a16:creationId xmlns:a16="http://schemas.microsoft.com/office/drawing/2014/main" id="{D4291668-8AF0-4784-BC06-870768F53F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0" name="Freeform 44">
              <a:extLst>
                <a:ext uri="{FF2B5EF4-FFF2-40B4-BE49-F238E27FC236}">
                  <a16:creationId xmlns:a16="http://schemas.microsoft.com/office/drawing/2014/main" id="{D917DCBD-774B-4AAF-92AE-D18289FFC4D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1" name="Rectangle 45">
              <a:extLst>
                <a:ext uri="{FF2B5EF4-FFF2-40B4-BE49-F238E27FC236}">
                  <a16:creationId xmlns:a16="http://schemas.microsoft.com/office/drawing/2014/main" id="{9E50122E-0F19-4D65-9CB2-E22C3EA84AC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342" name="Freeform 46">
              <a:extLst>
                <a:ext uri="{FF2B5EF4-FFF2-40B4-BE49-F238E27FC236}">
                  <a16:creationId xmlns:a16="http://schemas.microsoft.com/office/drawing/2014/main" id="{BC28A765-6E8B-4352-BD0C-35474F70A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3" name="Freeform 47">
              <a:extLst>
                <a:ext uri="{FF2B5EF4-FFF2-40B4-BE49-F238E27FC236}">
                  <a16:creationId xmlns:a16="http://schemas.microsoft.com/office/drawing/2014/main" id="{0AC30A17-F494-44EB-9817-1B8B255CE4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4" name="Freeform 48">
              <a:extLst>
                <a:ext uri="{FF2B5EF4-FFF2-40B4-BE49-F238E27FC236}">
                  <a16:creationId xmlns:a16="http://schemas.microsoft.com/office/drawing/2014/main" id="{6088D59F-32BD-4932-9C22-9AA0FCDA7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5" name="Freeform 49">
              <a:extLst>
                <a:ext uri="{FF2B5EF4-FFF2-40B4-BE49-F238E27FC236}">
                  <a16:creationId xmlns:a16="http://schemas.microsoft.com/office/drawing/2014/main" id="{B18BBE45-5F21-47FA-B291-AC802D7155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6" name="Freeform 50">
              <a:extLst>
                <a:ext uri="{FF2B5EF4-FFF2-40B4-BE49-F238E27FC236}">
                  <a16:creationId xmlns:a16="http://schemas.microsoft.com/office/drawing/2014/main" id="{A1BD992D-1C4B-4E69-A627-A45D8958E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7" name="Freeform 51">
              <a:extLst>
                <a:ext uri="{FF2B5EF4-FFF2-40B4-BE49-F238E27FC236}">
                  <a16:creationId xmlns:a16="http://schemas.microsoft.com/office/drawing/2014/main" id="{571C0498-7105-455E-8B0A-233F850F18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8" name="Freeform 52">
              <a:extLst>
                <a:ext uri="{FF2B5EF4-FFF2-40B4-BE49-F238E27FC236}">
                  <a16:creationId xmlns:a16="http://schemas.microsoft.com/office/drawing/2014/main" id="{F6FA78CC-C0B1-422F-B535-05580A971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9" name="Freeform 53">
              <a:extLst>
                <a:ext uri="{FF2B5EF4-FFF2-40B4-BE49-F238E27FC236}">
                  <a16:creationId xmlns:a16="http://schemas.microsoft.com/office/drawing/2014/main" id="{49A1BACF-EE5E-46F8-8968-D4CF18BC01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0" name="Freeform 54">
              <a:extLst>
                <a:ext uri="{FF2B5EF4-FFF2-40B4-BE49-F238E27FC236}">
                  <a16:creationId xmlns:a16="http://schemas.microsoft.com/office/drawing/2014/main" id="{0AF8DFAF-8AF7-453E-AED7-89E59FBD7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1" name="Freeform 55">
              <a:extLst>
                <a:ext uri="{FF2B5EF4-FFF2-40B4-BE49-F238E27FC236}">
                  <a16:creationId xmlns:a16="http://schemas.microsoft.com/office/drawing/2014/main" id="{F8C26D97-8DA4-4556-92E4-2AE66B36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2" name="Freeform 56">
              <a:extLst>
                <a:ext uri="{FF2B5EF4-FFF2-40B4-BE49-F238E27FC236}">
                  <a16:creationId xmlns:a16="http://schemas.microsoft.com/office/drawing/2014/main" id="{EEF9D855-A8A7-44CC-919C-BEA327F254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3" name="Freeform 57">
              <a:extLst>
                <a:ext uri="{FF2B5EF4-FFF2-40B4-BE49-F238E27FC236}">
                  <a16:creationId xmlns:a16="http://schemas.microsoft.com/office/drawing/2014/main" id="{11F0B045-803C-4067-A182-066EEB2C4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4" name="Freeform 58">
              <a:extLst>
                <a:ext uri="{FF2B5EF4-FFF2-40B4-BE49-F238E27FC236}">
                  <a16:creationId xmlns:a16="http://schemas.microsoft.com/office/drawing/2014/main" id="{3C1FCACB-EFEF-4B54-99A6-E327A637C2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grpSp>
        <p:nvGrpSpPr>
          <p:cNvPr id="356" name="Group 355">
            <a:extLst>
              <a:ext uri="{FF2B5EF4-FFF2-40B4-BE49-F238E27FC236}">
                <a16:creationId xmlns:a16="http://schemas.microsoft.com/office/drawing/2014/main" id="{316DCFC9-6877-407C-8170-608FCB8E35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357" name="Rectangle 356">
              <a:extLst>
                <a:ext uri="{FF2B5EF4-FFF2-40B4-BE49-F238E27FC236}">
                  <a16:creationId xmlns:a16="http://schemas.microsoft.com/office/drawing/2014/main" id="{F7D8B73A-1349-4BA6-8F85-03A21ED56E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8" name="Picture 2">
              <a:extLst>
                <a:ext uri="{FF2B5EF4-FFF2-40B4-BE49-F238E27FC236}">
                  <a16:creationId xmlns:a16="http://schemas.microsoft.com/office/drawing/2014/main" id="{969ADA7C-B6B2-4FD7-AA5E-CC52AAE8CDBD}"/>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pic>
        <p:nvPicPr>
          <p:cNvPr id="3" name="Picture 2" descr="A map of a river&#10;&#10;AI-generated content may be incorrect.">
            <a:extLst>
              <a:ext uri="{FF2B5EF4-FFF2-40B4-BE49-F238E27FC236}">
                <a16:creationId xmlns:a16="http://schemas.microsoft.com/office/drawing/2014/main" id="{31F54A12-139A-21B8-DDD1-63FACB8ADB67}"/>
              </a:ext>
            </a:extLst>
          </p:cNvPr>
          <p:cNvPicPr>
            <a:picLocks noChangeAspect="1"/>
          </p:cNvPicPr>
          <p:nvPr/>
        </p:nvPicPr>
        <p:blipFill>
          <a:blip r:embed="rId4">
            <a:alphaModFix/>
          </a:blip>
          <a:srcRect t="41701" r="1" b="18491"/>
          <a:stretch>
            <a:fillRect/>
          </a:stretch>
        </p:blipFill>
        <p:spPr>
          <a:xfrm>
            <a:off x="3611" y="10"/>
            <a:ext cx="12188389" cy="6857990"/>
          </a:xfrm>
          <a:prstGeom prst="rect">
            <a:avLst/>
          </a:prstGeom>
        </p:spPr>
      </p:pic>
      <p:grpSp>
        <p:nvGrpSpPr>
          <p:cNvPr id="360" name="Group 359">
            <a:extLst>
              <a:ext uri="{FF2B5EF4-FFF2-40B4-BE49-F238E27FC236}">
                <a16:creationId xmlns:a16="http://schemas.microsoft.com/office/drawing/2014/main" id="{89353FE7-0D03-4AD2-8B8A-60A06F6BDA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895" y="2235200"/>
            <a:ext cx="10982062" cy="2396067"/>
            <a:chOff x="605895" y="2235200"/>
            <a:chExt cx="10982062" cy="2396067"/>
          </a:xfrm>
        </p:grpSpPr>
        <p:sp>
          <p:nvSpPr>
            <p:cNvPr id="361" name="Round Diagonal Corner Rectangle 7">
              <a:extLst>
                <a:ext uri="{FF2B5EF4-FFF2-40B4-BE49-F238E27FC236}">
                  <a16:creationId xmlns:a16="http://schemas.microsoft.com/office/drawing/2014/main" id="{0C7A0320-FBCC-4F40-AF6E-CE65FFB3DA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82333" y="2235200"/>
              <a:ext cx="7027334" cy="2396067"/>
            </a:xfrm>
            <a:prstGeom prst="round2DiagRect">
              <a:avLst>
                <a:gd name="adj1" fmla="val 9246"/>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362" name="Group 361">
              <a:extLst>
                <a:ext uri="{FF2B5EF4-FFF2-40B4-BE49-F238E27FC236}">
                  <a16:creationId xmlns:a16="http://schemas.microsoft.com/office/drawing/2014/main" id="{550A26E4-02C9-4F83-A334-0920B8CCF28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5895" y="2900097"/>
              <a:ext cx="10982062" cy="1211524"/>
              <a:chOff x="605895" y="2900097"/>
              <a:chExt cx="10982062" cy="1211524"/>
            </a:xfrm>
          </p:grpSpPr>
          <p:sp>
            <p:nvSpPr>
              <p:cNvPr id="363" name="Freeform 32">
                <a:extLst>
                  <a:ext uri="{FF2B5EF4-FFF2-40B4-BE49-F238E27FC236}">
                    <a16:creationId xmlns:a16="http://schemas.microsoft.com/office/drawing/2014/main" id="{06617CD6-4185-402B-8E23-BC5278053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9653587" y="33797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64" name="Freeform 33">
                <a:extLst>
                  <a:ext uri="{FF2B5EF4-FFF2-40B4-BE49-F238E27FC236}">
                    <a16:creationId xmlns:a16="http://schemas.microsoft.com/office/drawing/2014/main" id="{2C305CC9-3511-47F4-BF11-BC635C30C9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0078244" y="33107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65" name="Freeform 34">
                <a:extLst>
                  <a:ext uri="{FF2B5EF4-FFF2-40B4-BE49-F238E27FC236}">
                    <a16:creationId xmlns:a16="http://schemas.microsoft.com/office/drawing/2014/main" id="{5C70C5D1-31E4-48B9-AEB6-6460A2B81F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1146631" y="35742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66" name="Freeform 37">
                <a:extLst>
                  <a:ext uri="{FF2B5EF4-FFF2-40B4-BE49-F238E27FC236}">
                    <a16:creationId xmlns:a16="http://schemas.microsoft.com/office/drawing/2014/main" id="{1F033CE1-D380-43F1-81EC-97B6C86F3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10230644" y="30345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67" name="Freeform 35">
                <a:extLst>
                  <a:ext uri="{FF2B5EF4-FFF2-40B4-BE49-F238E27FC236}">
                    <a16:creationId xmlns:a16="http://schemas.microsoft.com/office/drawing/2014/main" id="{6997F95D-DC27-48A3-850A-2308C3C080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034587" y="25627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68" name="Freeform 36">
                <a:extLst>
                  <a:ext uri="{FF2B5EF4-FFF2-40B4-BE49-F238E27FC236}">
                    <a16:creationId xmlns:a16="http://schemas.microsoft.com/office/drawing/2014/main" id="{569AE469-76B7-4FFE-B68B-0D7A77413F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0747375" y="32326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69" name="Freeform 38">
                <a:extLst>
                  <a:ext uri="{FF2B5EF4-FFF2-40B4-BE49-F238E27FC236}">
                    <a16:creationId xmlns:a16="http://schemas.microsoft.com/office/drawing/2014/main" id="{DD99CF64-0E82-4D1A-BD2A-08942182F4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1399044" y="30953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70" name="Freeform 39">
                <a:extLst>
                  <a:ext uri="{FF2B5EF4-FFF2-40B4-BE49-F238E27FC236}">
                    <a16:creationId xmlns:a16="http://schemas.microsoft.com/office/drawing/2014/main" id="{98C12D33-1747-4B24-89ED-F441AE4A0C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353675" y="21531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71" name="Freeform 40">
                <a:extLst>
                  <a:ext uri="{FF2B5EF4-FFF2-40B4-BE49-F238E27FC236}">
                    <a16:creationId xmlns:a16="http://schemas.microsoft.com/office/drawing/2014/main" id="{A60200CC-BAEC-4310-8C9B-F7BB783E98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9848850" y="33088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72" name="Rectangle 41">
                <a:extLst>
                  <a:ext uri="{FF2B5EF4-FFF2-40B4-BE49-F238E27FC236}">
                    <a16:creationId xmlns:a16="http://schemas.microsoft.com/office/drawing/2014/main" id="{2A7F40BF-B0BE-4B09-87EE-F56632B7ED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5400000">
                <a:off x="9721056" y="32842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73" name="Freeform 32">
                <a:extLst>
                  <a:ext uri="{FF2B5EF4-FFF2-40B4-BE49-F238E27FC236}">
                    <a16:creationId xmlns:a16="http://schemas.microsoft.com/office/drawing/2014/main" id="{353978AF-8FB9-4A61-A2EA-1995A14F3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2122751" y="35321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74" name="Freeform 33">
                <a:extLst>
                  <a:ext uri="{FF2B5EF4-FFF2-40B4-BE49-F238E27FC236}">
                    <a16:creationId xmlns:a16="http://schemas.microsoft.com/office/drawing/2014/main" id="{B20F89C3-4BAD-42AA-8D31-6F6DF17FE9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1958445" y="34631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75" name="Freeform 34">
                <a:extLst>
                  <a:ext uri="{FF2B5EF4-FFF2-40B4-BE49-F238E27FC236}">
                    <a16:creationId xmlns:a16="http://schemas.microsoft.com/office/drawing/2014/main" id="{A60FE276-3FF2-4622-BF99-D4E4B249E5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858308" y="37266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76" name="Freeform 37">
                <a:extLst>
                  <a:ext uri="{FF2B5EF4-FFF2-40B4-BE49-F238E27FC236}">
                    <a16:creationId xmlns:a16="http://schemas.microsoft.com/office/drawing/2014/main" id="{B05A0D3F-808B-48D6-A821-1FE9E86E8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1658407" y="31869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77" name="Freeform 35">
                <a:extLst>
                  <a:ext uri="{FF2B5EF4-FFF2-40B4-BE49-F238E27FC236}">
                    <a16:creationId xmlns:a16="http://schemas.microsoft.com/office/drawing/2014/main" id="{69F7D438-BAA0-4DAD-9BC5-198B677A7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860814" y="27151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78" name="Freeform 36">
                <a:extLst>
                  <a:ext uri="{FF2B5EF4-FFF2-40B4-BE49-F238E27FC236}">
                    <a16:creationId xmlns:a16="http://schemas.microsoft.com/office/drawing/2014/main" id="{EC63B186-43B8-4552-AFDB-A544240A7C5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1289314" y="33850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79" name="Freeform 38">
                <a:extLst>
                  <a:ext uri="{FF2B5EF4-FFF2-40B4-BE49-F238E27FC236}">
                    <a16:creationId xmlns:a16="http://schemas.microsoft.com/office/drawing/2014/main" id="{8542E82D-01AD-4BD8-8C5F-A6CDAD039B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605895" y="32477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80" name="Freeform 39">
                <a:extLst>
                  <a:ext uri="{FF2B5EF4-FFF2-40B4-BE49-F238E27FC236}">
                    <a16:creationId xmlns:a16="http://schemas.microsoft.com/office/drawing/2014/main" id="{6285CF32-2BD3-47D0-9A6C-3EE7FD639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532202" y="23055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81" name="Freeform 40">
                <a:extLst>
                  <a:ext uri="{FF2B5EF4-FFF2-40B4-BE49-F238E27FC236}">
                    <a16:creationId xmlns:a16="http://schemas.microsoft.com/office/drawing/2014/main" id="{FA36D129-7B33-4379-B9EE-5624B95766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2154501" y="34612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82" name="Rectangle 41">
                <a:extLst>
                  <a:ext uri="{FF2B5EF4-FFF2-40B4-BE49-F238E27FC236}">
                    <a16:creationId xmlns:a16="http://schemas.microsoft.com/office/drawing/2014/main" id="{0229A187-4E69-4262-B001-C5F0B55225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16200000" flipH="1">
                <a:off x="2448983" y="34366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grpSp>
      </p:grpSp>
      <p:sp>
        <p:nvSpPr>
          <p:cNvPr id="2" name="Title 1">
            <a:extLst>
              <a:ext uri="{FF2B5EF4-FFF2-40B4-BE49-F238E27FC236}">
                <a16:creationId xmlns:a16="http://schemas.microsoft.com/office/drawing/2014/main" id="{A4A1294B-FBC3-4AF0-0D55-CF07D55EB2BA}"/>
              </a:ext>
            </a:extLst>
          </p:cNvPr>
          <p:cNvSpPr>
            <a:spLocks noGrp="1"/>
          </p:cNvSpPr>
          <p:nvPr>
            <p:ph type="title"/>
          </p:nvPr>
        </p:nvSpPr>
        <p:spPr>
          <a:xfrm>
            <a:off x="2667000" y="2328334"/>
            <a:ext cx="6858000" cy="1367896"/>
          </a:xfrm>
        </p:spPr>
        <p:txBody>
          <a:bodyPr vert="horz" lIns="91440" tIns="45720" rIns="91440" bIns="45720" rtlCol="0" anchor="b">
            <a:normAutofit/>
          </a:bodyPr>
          <a:lstStyle/>
          <a:p>
            <a:pPr algn="ctr"/>
            <a:r>
              <a:rPr lang="en-US" sz="4800" dirty="0"/>
              <a:t>references</a:t>
            </a:r>
          </a:p>
        </p:txBody>
      </p:sp>
      <p:sp>
        <p:nvSpPr>
          <p:cNvPr id="5" name="TextBox 4">
            <a:extLst>
              <a:ext uri="{FF2B5EF4-FFF2-40B4-BE49-F238E27FC236}">
                <a16:creationId xmlns:a16="http://schemas.microsoft.com/office/drawing/2014/main" id="{7A906350-0289-555F-D190-893C405F964F}"/>
              </a:ext>
            </a:extLst>
          </p:cNvPr>
          <p:cNvSpPr txBox="1"/>
          <p:nvPr/>
        </p:nvSpPr>
        <p:spPr>
          <a:xfrm>
            <a:off x="1" y="6382692"/>
            <a:ext cx="12164576" cy="461665"/>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1000"/>
              </a:spcAft>
              <a:buClrTx/>
              <a:buSzTx/>
              <a:buFontTx/>
              <a:buNone/>
              <a:tabLst/>
              <a:defRPr/>
            </a:pPr>
            <a:r>
              <a:rPr kumimoji="0" lang="en-GB" sz="1200" b="1" i="1" u="none" strike="noStrike" kern="100" cap="none" spc="0" normalizeH="0" baseline="0" noProof="0" dirty="0">
                <a:ln>
                  <a:noFill/>
                </a:ln>
                <a:solidFill>
                  <a:schemeClr val="bg1"/>
                </a:solidFill>
                <a:effectLst/>
                <a:uLnTx/>
                <a:uFillTx/>
                <a:latin typeface="Tw Cen MT" panose="020B0602020104020603" pitchFamily="34" charset="0"/>
                <a:ea typeface="Aptos" panose="020B0004020202020204" pitchFamily="34" charset="0"/>
                <a:cs typeface="+mn-cs"/>
              </a:rPr>
              <a:t>Figure 2</a:t>
            </a:r>
            <a:r>
              <a:rPr lang="en-GB" sz="1200" b="1" i="1" kern="100" dirty="0">
                <a:solidFill>
                  <a:schemeClr val="bg1"/>
                </a:solidFill>
                <a:latin typeface="Tw Cen MT" panose="020B0602020104020603" pitchFamily="34" charset="0"/>
                <a:ea typeface="Aptos" panose="020B0004020202020204" pitchFamily="34" charset="0"/>
              </a:rPr>
              <a:t>2</a:t>
            </a:r>
            <a:r>
              <a:rPr kumimoji="0" lang="en-GB" sz="1200" b="1" i="1" u="none" strike="noStrike" kern="100" cap="none" spc="0" normalizeH="0" baseline="0" noProof="0" dirty="0">
                <a:ln>
                  <a:noFill/>
                </a:ln>
                <a:solidFill>
                  <a:schemeClr val="bg1"/>
                </a:solidFill>
                <a:effectLst/>
                <a:uLnTx/>
                <a:uFillTx/>
                <a:latin typeface="Tw Cen MT" panose="020B0602020104020603" pitchFamily="34" charset="0"/>
                <a:ea typeface="Aptos" panose="020B0004020202020204" pitchFamily="34" charset="0"/>
                <a:cs typeface="+mn-cs"/>
              </a:rPr>
              <a:t> : Q GIS Map showing Adult CT Count Transects 1-7 (Polkey,2017) &amp; Habitat transect 1-3 (Boyce ,2008)  also showing heatmap gradients for CT Counts 2024 &amp; Pass/Fail Scores for Habs Quadrats at Cors Caron (Zanoni, 2025)</a:t>
            </a:r>
          </a:p>
        </p:txBody>
      </p:sp>
    </p:spTree>
    <p:extLst>
      <p:ext uri="{BB962C8B-B14F-4D97-AF65-F5344CB8AC3E}">
        <p14:creationId xmlns:p14="http://schemas.microsoft.com/office/powerpoint/2010/main" val="26351648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3359F-44CB-41E0-2D3C-A01979E1C74E}"/>
              </a:ext>
            </a:extLst>
          </p:cNvPr>
          <p:cNvSpPr>
            <a:spLocks noGrp="1"/>
          </p:cNvSpPr>
          <p:nvPr>
            <p:ph type="title"/>
          </p:nvPr>
        </p:nvSpPr>
        <p:spPr>
          <a:xfrm>
            <a:off x="642257" y="97971"/>
            <a:ext cx="10405154" cy="566057"/>
          </a:xfrm>
        </p:spPr>
        <p:txBody>
          <a:bodyPr>
            <a:normAutofit/>
          </a:bodyPr>
          <a:lstStyle/>
          <a:p>
            <a:r>
              <a:rPr lang="en-GB" sz="2800" dirty="0"/>
              <a:t>References</a:t>
            </a:r>
            <a:endParaRPr lang="en-GB" dirty="0"/>
          </a:p>
        </p:txBody>
      </p:sp>
      <p:sp>
        <p:nvSpPr>
          <p:cNvPr id="4" name="TextBox 3">
            <a:extLst>
              <a:ext uri="{FF2B5EF4-FFF2-40B4-BE49-F238E27FC236}">
                <a16:creationId xmlns:a16="http://schemas.microsoft.com/office/drawing/2014/main" id="{F2915E51-5785-E6F2-8297-53B82E2A2CD7}"/>
              </a:ext>
            </a:extLst>
          </p:cNvPr>
          <p:cNvSpPr txBox="1"/>
          <p:nvPr/>
        </p:nvSpPr>
        <p:spPr>
          <a:xfrm>
            <a:off x="1285460" y="664028"/>
            <a:ext cx="10610259" cy="5537734"/>
          </a:xfrm>
          <a:prstGeom prst="rect">
            <a:avLst/>
          </a:prstGeom>
          <a:noFill/>
        </p:spPr>
        <p:txBody>
          <a:bodyPr wrap="square">
            <a:spAutoFit/>
          </a:bodyPr>
          <a:lstStyle/>
          <a:p>
            <a:r>
              <a:rPr lang="en-US" sz="1100" dirty="0">
                <a:effectLst/>
                <a:latin typeface="Calibri" panose="020F0502020204030204" pitchFamily="34" charset="0"/>
                <a:ea typeface="Calibri" panose="020F0502020204030204" pitchFamily="34" charset="0"/>
                <a:cs typeface="Calibri" panose="020F0502020204030204" pitchFamily="34" charset="0"/>
              </a:rPr>
              <a:t>Anthes N., Fartmann </a:t>
            </a:r>
            <a:r>
              <a:rPr lang="en-US" sz="1100" dirty="0" err="1">
                <a:effectLst/>
                <a:latin typeface="Calibri" panose="020F0502020204030204" pitchFamily="34" charset="0"/>
                <a:ea typeface="Calibri" panose="020F0502020204030204" pitchFamily="34" charset="0"/>
                <a:cs typeface="Calibri" panose="020F0502020204030204" pitchFamily="34" charset="0"/>
              </a:rPr>
              <a:t>T.,Hermann</a:t>
            </a:r>
            <a:r>
              <a:rPr lang="en-US" sz="1100" dirty="0">
                <a:effectLst/>
                <a:latin typeface="Calibri" panose="020F0502020204030204" pitchFamily="34" charset="0"/>
                <a:ea typeface="Calibri" panose="020F0502020204030204" pitchFamily="34" charset="0"/>
                <a:cs typeface="Calibri" panose="020F0502020204030204" pitchFamily="34" charset="0"/>
              </a:rPr>
              <a:t> G.,&amp; Kaule G.(2003) ‘Combining larval habitat quality and metapopulation structure- the key for successful management of pre-alpine </a:t>
            </a:r>
            <a:r>
              <a:rPr lang="en-US" sz="1100" i="1" dirty="0">
                <a:effectLst/>
                <a:latin typeface="Calibri" panose="020F0502020204030204" pitchFamily="34" charset="0"/>
                <a:ea typeface="Calibri" panose="020F0502020204030204" pitchFamily="34" charset="0"/>
                <a:cs typeface="Calibri" panose="020F0502020204030204" pitchFamily="34" charset="0"/>
              </a:rPr>
              <a:t>Euphydryas aurina</a:t>
            </a:r>
            <a:r>
              <a:rPr lang="en-US" sz="1100" dirty="0">
                <a:effectLst/>
                <a:latin typeface="Calibri" panose="020F0502020204030204" pitchFamily="34" charset="0"/>
                <a:ea typeface="Calibri" panose="020F0502020204030204" pitchFamily="34" charset="0"/>
                <a:cs typeface="Calibri" panose="020F0502020204030204" pitchFamily="34" charset="0"/>
              </a:rPr>
              <a:t> colonies’</a:t>
            </a:r>
            <a:r>
              <a:rPr lang="en-US" sz="1100" i="1" dirty="0">
                <a:effectLst/>
                <a:latin typeface="Calibri" panose="020F0502020204030204" pitchFamily="34" charset="0"/>
                <a:ea typeface="Calibri" panose="020F0502020204030204" pitchFamily="34" charset="0"/>
                <a:cs typeface="Calibri" panose="020F0502020204030204" pitchFamily="34" charset="0"/>
              </a:rPr>
              <a:t> </a:t>
            </a:r>
            <a:r>
              <a:rPr lang="en-GB" sz="1100" i="1" u="sng" dirty="0">
                <a:effectLst/>
                <a:latin typeface="Calibri" panose="020F0502020204030204" pitchFamily="34" charset="0"/>
                <a:ea typeface="Calibri" panose="020F0502020204030204" pitchFamily="34" charset="0"/>
                <a:cs typeface="Calibri" panose="020F0502020204030204" pitchFamily="34" charset="0"/>
              </a:rPr>
              <a:t>Journal of Insect Conservation</a:t>
            </a:r>
            <a:r>
              <a:rPr lang="en-GB" sz="1100" dirty="0">
                <a:effectLst/>
                <a:latin typeface="Calibri" panose="020F0502020204030204" pitchFamily="34" charset="0"/>
                <a:ea typeface="Calibri" panose="020F0502020204030204" pitchFamily="34" charset="0"/>
                <a:cs typeface="Calibri" panose="020F0502020204030204" pitchFamily="34" charset="0"/>
              </a:rPr>
              <a:t>, 7 (2) . pp 175-185. Available at: </a:t>
            </a:r>
            <a:r>
              <a:rPr lang="en-GB" sz="11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3"/>
              </a:rPr>
              <a:t>Combining larval habitat quality and metapopulation structure – the key for successful management of pre-alpine Euphydryas aurinia colonies | SpringerLink</a:t>
            </a:r>
            <a:r>
              <a:rPr lang="en-GB" sz="1100" dirty="0">
                <a:effectLst/>
                <a:latin typeface="Calibri" panose="020F0502020204030204" pitchFamily="34" charset="0"/>
                <a:ea typeface="Calibri" panose="020F0502020204030204" pitchFamily="34" charset="0"/>
                <a:cs typeface="Calibri" panose="020F0502020204030204" pitchFamily="34" charset="0"/>
              </a:rPr>
              <a:t>(Accessed 15 January 2025)</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Calibri" panose="020F0502020204030204" pitchFamily="34" charset="0"/>
              </a:rPr>
              <a:t>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Calibri" panose="020F0502020204030204" pitchFamily="34" charset="0"/>
              </a:rPr>
              <a:t>Barkmann, F. Huemer, P. Tappeiner , U.Tasser, E. Rüdisser, J. (2023) ‘Standardized butterfly surveys :comparing transect counts and area time counts in insect monitoring’</a:t>
            </a:r>
            <a:r>
              <a:rPr lang="en-GB" sz="1100" i="1" dirty="0">
                <a:effectLst/>
                <a:latin typeface="Calibri" panose="020F0502020204030204" pitchFamily="34" charset="0"/>
                <a:ea typeface="Calibri" panose="020F0502020204030204" pitchFamily="34" charset="0"/>
                <a:cs typeface="Calibri" panose="020F0502020204030204" pitchFamily="34" charset="0"/>
              </a:rPr>
              <a:t> Biodiversity and Conservation</a:t>
            </a:r>
            <a:r>
              <a:rPr lang="en-GB" sz="1100" dirty="0">
                <a:effectLst/>
                <a:latin typeface="Calibri" panose="020F0502020204030204" pitchFamily="34" charset="0"/>
                <a:ea typeface="Calibri" panose="020F0502020204030204" pitchFamily="34" charset="0"/>
                <a:cs typeface="Calibri" panose="020F0502020204030204" pitchFamily="34" charset="0"/>
              </a:rPr>
              <a:t>, 32 . pp 987-1004. Available at: </a:t>
            </a:r>
            <a:r>
              <a:rPr lang="en-GB" sz="11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a:rPr>
              <a:t>Standardized butterfly surveys: comparing transect counts and area-time counts in insect monitoring | SpringerLink</a:t>
            </a:r>
            <a:r>
              <a:rPr lang="en-GB" sz="1100" dirty="0">
                <a:effectLst/>
                <a:latin typeface="Calibri" panose="020F0502020204030204" pitchFamily="34" charset="0"/>
                <a:ea typeface="Calibri" panose="020F0502020204030204" pitchFamily="34" charset="0"/>
                <a:cs typeface="Calibri" panose="020F0502020204030204" pitchFamily="34" charset="0"/>
              </a:rPr>
              <a:t> Accessed ( 17 January ,2025)</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Calibri" panose="020F0502020204030204" pitchFamily="34" charset="0"/>
              </a:rPr>
              <a:t>Boyce, D.C. (2008) </a:t>
            </a:r>
            <a:r>
              <a:rPr lang="en-GB" sz="1100" i="1" dirty="0">
                <a:effectLst/>
                <a:latin typeface="Calibri" panose="020F0502020204030204" pitchFamily="34" charset="0"/>
                <a:ea typeface="Calibri" panose="020F0502020204030204" pitchFamily="34" charset="0"/>
                <a:cs typeface="Calibri" panose="020F0502020204030204" pitchFamily="34" charset="0"/>
              </a:rPr>
              <a:t>Monitoring of invertebrate features on SSSI’s Coenonympha Tullia on the Cors Caron SSSI</a:t>
            </a:r>
            <a:r>
              <a:rPr lang="en-GB" sz="1100" dirty="0">
                <a:effectLst/>
                <a:latin typeface="Calibri" panose="020F0502020204030204" pitchFamily="34" charset="0"/>
                <a:ea typeface="Calibri" panose="020F0502020204030204" pitchFamily="34" charset="0"/>
                <a:cs typeface="Calibri" panose="020F0502020204030204" pitchFamily="34" charset="0"/>
              </a:rPr>
              <a:t>.CCW Science Report No.864,2009.Unpublished.</a:t>
            </a:r>
          </a:p>
          <a:p>
            <a:r>
              <a:rPr lang="en-GB" sz="1100" u="sng" dirty="0">
                <a:effectLst/>
                <a:latin typeface="Calibri" panose="020F0502020204030204" pitchFamily="34" charset="0"/>
                <a:ea typeface="Calibri" panose="020F0502020204030204" pitchFamily="34" charset="0"/>
                <a:cs typeface="Calibri" panose="020F0502020204030204" pitchFamily="34" charset="0"/>
              </a:rPr>
              <a:t>Burden, A. Evans, C. Williamson, J. (2016) ‘Carbon based estimate for greenhouse gas  emissions and carbon sequestration of NRW Peatlands’</a:t>
            </a:r>
            <a:endParaRPr lang="en-GB" sz="1100" dirty="0">
              <a:effectLst/>
              <a:latin typeface="Calibri" panose="020F0502020204030204" pitchFamily="34" charset="0"/>
              <a:ea typeface="Calibri" panose="020F0502020204030204" pitchFamily="34" charset="0"/>
              <a:cs typeface="Calibri" panose="020F0502020204030204" pitchFamily="34" charset="0"/>
            </a:endParaRPr>
          </a:p>
          <a:p>
            <a:r>
              <a:rPr lang="en-GB" sz="1100" dirty="0">
                <a:effectLst/>
                <a:latin typeface="Calibri" panose="020F0502020204030204" pitchFamily="34" charset="0"/>
                <a:ea typeface="Calibri" panose="020F0502020204030204" pitchFamily="34" charset="0"/>
                <a:cs typeface="Calibri" panose="020F0502020204030204" pitchFamily="34" charset="0"/>
              </a:rPr>
              <a:t>Available at: </a:t>
            </a:r>
            <a:r>
              <a:rPr lang="en-GB" sz="11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5"/>
              </a:rPr>
              <a:t>https://cdn.naturalresources.wales/media/687412/eng-evidence-report-276-condition-based-estimate-of-ghg-emissions-for-nrw.pdf#page23</a:t>
            </a:r>
            <a:endParaRPr lang="en-GB" sz="1100" dirty="0">
              <a:effectLst/>
              <a:latin typeface="Calibri" panose="020F0502020204030204" pitchFamily="34" charset="0"/>
              <a:ea typeface="Calibri" panose="020F0502020204030204" pitchFamily="34" charset="0"/>
              <a:cs typeface="Calibri" panose="020F0502020204030204" pitchFamily="34" charset="0"/>
            </a:endParaRPr>
          </a:p>
          <a:p>
            <a:r>
              <a:rPr lang="en-GB" sz="1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r>
              <a:rPr lang="en-GB" sz="1100" dirty="0">
                <a:effectLst/>
                <a:latin typeface="Calibri" panose="020F0502020204030204" pitchFamily="34" charset="0"/>
                <a:ea typeface="Calibri" panose="020F0502020204030204" pitchFamily="34" charset="0"/>
                <a:cs typeface="Calibri" panose="020F0502020204030204" pitchFamily="34" charset="0"/>
              </a:rPr>
              <a:t>Accessed:15 January 2025)</a:t>
            </a:r>
          </a:p>
          <a:p>
            <a:endParaRPr lang="en-GB" sz="1100" dirty="0">
              <a:effectLst/>
              <a:latin typeface="Calibri" panose="020F0502020204030204" pitchFamily="34" charset="0"/>
              <a:ea typeface="Calibri" panose="020F0502020204030204" pitchFamily="34" charset="0"/>
              <a:cs typeface="Calibri" panose="020F0502020204030204" pitchFamily="34" charset="0"/>
            </a:endParaRPr>
          </a:p>
          <a:p>
            <a:pPr>
              <a:buNone/>
            </a:pPr>
            <a:r>
              <a:rPr lang="en-GB" sz="1100" dirty="0">
                <a:effectLst/>
                <a:latin typeface="Calibri" panose="020F0502020204030204" pitchFamily="34" charset="0"/>
                <a:ea typeface="Calibri" panose="020F0502020204030204" pitchFamily="34" charset="0"/>
                <a:cs typeface="Calibri" panose="020F0502020204030204" pitchFamily="34" charset="0"/>
              </a:rPr>
              <a:t> </a:t>
            </a:r>
            <a:r>
              <a:rPr lang="en-GB" sz="1100" kern="100" dirty="0">
                <a:effectLst/>
                <a:latin typeface="Calibri" panose="020F0502020204030204" pitchFamily="34" charset="0"/>
                <a:ea typeface="Aptos" panose="020B0004020202020204" pitchFamily="34" charset="0"/>
                <a:cs typeface="Calibri" panose="020F0502020204030204" pitchFamily="34" charset="0"/>
              </a:rPr>
              <a:t>Caruana, A., Camilleri, B., Farrugia, L., &amp; Jones, J. P. G. (2024). Mechanical excavation of wetland habitat failed to eradicate invasive American red swamp crayfish (Procambarus clarkii) in Malta. </a:t>
            </a:r>
          </a:p>
          <a:p>
            <a:pPr>
              <a:buNone/>
            </a:pPr>
            <a:r>
              <a:rPr lang="en-GB" sz="1100" kern="100" dirty="0">
                <a:effectLst/>
                <a:latin typeface="Calibri" panose="020F0502020204030204" pitchFamily="34" charset="0"/>
                <a:ea typeface="Aptos" panose="020B0004020202020204" pitchFamily="34" charset="0"/>
                <a:cs typeface="Calibri" panose="020F0502020204030204" pitchFamily="34" charset="0"/>
              </a:rPr>
              <a:t>Available at: </a:t>
            </a:r>
            <a:r>
              <a:rPr lang="en-GB" sz="1100" u="sng" kern="100" dirty="0">
                <a:solidFill>
                  <a:srgbClr val="467886"/>
                </a:solidFill>
                <a:effectLst/>
                <a:latin typeface="Calibri" panose="020F0502020204030204" pitchFamily="34" charset="0"/>
                <a:ea typeface="Aptos" panose="020B0004020202020204" pitchFamily="34" charset="0"/>
                <a:cs typeface="Calibri" panose="020F0502020204030204" pitchFamily="34" charset="0"/>
                <a:hlinkClick r:id="rId6"/>
              </a:rPr>
              <a:t>https://doi.org/10.1002/2688- 8319.12325</a:t>
            </a: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r>
              <a:rPr lang="en-GB" sz="1100" kern="100" dirty="0">
                <a:effectLst/>
                <a:latin typeface="Calibri" panose="020F0502020204030204" pitchFamily="34" charset="0"/>
                <a:ea typeface="Aptos" panose="020B0004020202020204" pitchFamily="34" charset="0"/>
                <a:cs typeface="Calibri" panose="020F0502020204030204" pitchFamily="34" charset="0"/>
              </a:rPr>
              <a:t>(Accessed 1 January 2025)</a:t>
            </a:r>
          </a:p>
          <a:p>
            <a:endParaRPr lang="en-GB" sz="1100" dirty="0">
              <a:effectLst/>
              <a:latin typeface="Calibri" panose="020F0502020204030204" pitchFamily="34" charset="0"/>
              <a:ea typeface="Calibri" panose="020F0502020204030204" pitchFamily="34" charset="0"/>
              <a:cs typeface="Calibri" panose="020F0502020204030204" pitchFamily="34" charset="0"/>
            </a:endParaRPr>
          </a:p>
          <a:p>
            <a:r>
              <a:rPr lang="en-GB" sz="1100" dirty="0">
                <a:effectLst/>
                <a:latin typeface="Calibri" panose="020F0502020204030204" pitchFamily="34" charset="0"/>
                <a:ea typeface="Calibri" panose="020F0502020204030204" pitchFamily="34" charset="0"/>
                <a:cs typeface="Calibri" panose="020F0502020204030204" pitchFamily="34" charset="0"/>
              </a:rPr>
              <a:t>Chartered Institute of Ecology and Environmental Management (2021) ‘Position Statement on habitat Creation and restoration for Tackling the Climate Emergency’</a:t>
            </a:r>
          </a:p>
          <a:p>
            <a:r>
              <a:rPr lang="en-GB" sz="1100" dirty="0">
                <a:effectLst/>
                <a:latin typeface="Calibri" panose="020F0502020204030204" pitchFamily="34" charset="0"/>
                <a:ea typeface="Calibri" panose="020F0502020204030204" pitchFamily="34" charset="0"/>
                <a:cs typeface="Calibri" panose="020F0502020204030204" pitchFamily="34" charset="0"/>
              </a:rPr>
              <a:t>Available at:</a:t>
            </a:r>
          </a:p>
          <a:p>
            <a:r>
              <a:rPr lang="en-GB" sz="1100" u="sng" kern="12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7"/>
              </a:rPr>
              <a:t>https://cieem.net/wp-content/uploads/2021/08/Carbon-and-Habitats-Position-Statement-FINAL.pdf</a:t>
            </a:r>
            <a:endParaRPr lang="en-GB" sz="1100" dirty="0">
              <a:effectLst/>
              <a:latin typeface="Calibri" panose="020F0502020204030204" pitchFamily="34" charset="0"/>
              <a:ea typeface="Calibri" panose="020F0502020204030204" pitchFamily="34" charset="0"/>
              <a:cs typeface="Calibri" panose="020F0502020204030204" pitchFamily="34" charset="0"/>
            </a:endParaRPr>
          </a:p>
          <a:p>
            <a:r>
              <a:rPr lang="en-GB" sz="1100" dirty="0">
                <a:effectLst/>
                <a:latin typeface="Calibri" panose="020F0502020204030204" pitchFamily="34" charset="0"/>
                <a:ea typeface="Calibri" panose="020F0502020204030204" pitchFamily="34" charset="0"/>
                <a:cs typeface="Calibri" panose="020F0502020204030204" pitchFamily="34" charset="0"/>
              </a:rPr>
              <a:t>(Accessed 28</a:t>
            </a:r>
            <a:r>
              <a:rPr lang="en-GB" sz="11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100" dirty="0">
                <a:effectLst/>
                <a:latin typeface="Calibri" panose="020F0502020204030204" pitchFamily="34" charset="0"/>
                <a:ea typeface="Calibri" panose="020F0502020204030204" pitchFamily="34" charset="0"/>
                <a:cs typeface="Calibri" panose="020F0502020204030204" pitchFamily="34" charset="0"/>
              </a:rPr>
              <a:t> January 2025)</a:t>
            </a:r>
          </a:p>
          <a:p>
            <a:r>
              <a:rPr lang="en-GB" sz="1100" dirty="0">
                <a:effectLst/>
                <a:latin typeface="Calibri" panose="020F0502020204030204" pitchFamily="34" charset="0"/>
                <a:ea typeface="Calibri" panose="020F0502020204030204" pitchFamily="34" charset="0"/>
                <a:cs typeface="Calibri" panose="020F0502020204030204" pitchFamily="34" charset="0"/>
              </a:rPr>
              <a:t> </a:t>
            </a:r>
          </a:p>
          <a:p>
            <a:r>
              <a:rPr lang="en-GB" sz="1100" dirty="0">
                <a:effectLst/>
                <a:latin typeface="Calibri" panose="020F0502020204030204" pitchFamily="34" charset="0"/>
                <a:ea typeface="Calibri" panose="020F0502020204030204" pitchFamily="34" charset="0"/>
                <a:cs typeface="Calibri" panose="020F0502020204030204" pitchFamily="34" charset="0"/>
              </a:rPr>
              <a:t>Conservation of Habitats and Species (Amendment) (EU Exit) Regulations (2019)</a:t>
            </a:r>
          </a:p>
          <a:p>
            <a:r>
              <a:rPr lang="en-GB" sz="1100" dirty="0">
                <a:effectLst/>
                <a:latin typeface="Calibri" panose="020F0502020204030204" pitchFamily="34" charset="0"/>
                <a:ea typeface="Calibri" panose="020F0502020204030204" pitchFamily="34" charset="0"/>
                <a:cs typeface="Calibri" panose="020F0502020204030204" pitchFamily="34" charset="0"/>
              </a:rPr>
              <a:t>Available at: </a:t>
            </a:r>
            <a:r>
              <a:rPr lang="en-GB" sz="11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8"/>
              </a:rPr>
              <a:t>https://www.legislation.gov.uk/uksi/2019/579/contents/made</a:t>
            </a:r>
            <a:endParaRPr lang="en-GB" sz="1100" dirty="0">
              <a:effectLst/>
              <a:latin typeface="Calibri" panose="020F0502020204030204" pitchFamily="34" charset="0"/>
              <a:ea typeface="Calibri" panose="020F0502020204030204" pitchFamily="34" charset="0"/>
              <a:cs typeface="Calibri" panose="020F0502020204030204" pitchFamily="34" charset="0"/>
            </a:endParaRPr>
          </a:p>
          <a:p>
            <a:r>
              <a:rPr lang="en-GB" sz="1100" dirty="0">
                <a:effectLst/>
                <a:latin typeface="Calibri" panose="020F0502020204030204" pitchFamily="34" charset="0"/>
                <a:ea typeface="Calibri" panose="020F0502020204030204" pitchFamily="34" charset="0"/>
                <a:cs typeface="Calibri" panose="020F0502020204030204" pitchFamily="34" charset="0"/>
              </a:rPr>
              <a:t>(Accessed 30 March 2025)</a:t>
            </a:r>
          </a:p>
          <a:p>
            <a:r>
              <a:rPr lang="en-GB" sz="1100" dirty="0">
                <a:effectLst/>
                <a:latin typeface="Calibri" panose="020F0502020204030204" pitchFamily="34" charset="0"/>
                <a:ea typeface="Calibri" panose="020F0502020204030204" pitchFamily="34" charset="0"/>
                <a:cs typeface="Calibri" panose="020F0502020204030204" pitchFamily="34" charset="0"/>
              </a:rPr>
              <a:t> </a:t>
            </a:r>
          </a:p>
          <a:p>
            <a:r>
              <a:rPr lang="en-GB" sz="1100" dirty="0">
                <a:effectLst/>
                <a:latin typeface="Calibri" panose="020F0502020204030204" pitchFamily="34" charset="0"/>
                <a:ea typeface="Calibri" panose="020F0502020204030204" pitchFamily="34" charset="0"/>
                <a:cs typeface="Calibri" panose="020F0502020204030204" pitchFamily="34" charset="0"/>
              </a:rPr>
              <a:t>Countryside Council for Wales (2008) ‘Core Management Plan for Cors Caron SAC</a:t>
            </a:r>
          </a:p>
          <a:p>
            <a:r>
              <a:rPr lang="en-GB" sz="1100" dirty="0">
                <a:effectLst/>
                <a:latin typeface="Calibri" panose="020F0502020204030204" pitchFamily="34" charset="0"/>
                <a:ea typeface="Calibri" panose="020F0502020204030204" pitchFamily="34" charset="0"/>
                <a:cs typeface="Calibri" panose="020F0502020204030204" pitchFamily="34" charset="0"/>
              </a:rPr>
              <a:t>(Special Area of Conservation), Ramsar, SSSI.’</a:t>
            </a:r>
          </a:p>
          <a:p>
            <a:r>
              <a:rPr lang="en-GB" sz="1100" dirty="0">
                <a:effectLst/>
                <a:latin typeface="Calibri" panose="020F0502020204030204" pitchFamily="34" charset="0"/>
                <a:ea typeface="Calibri" panose="020F0502020204030204" pitchFamily="34" charset="0"/>
                <a:cs typeface="Calibri" panose="020F0502020204030204" pitchFamily="34" charset="0"/>
              </a:rPr>
              <a:t>Available at: </a:t>
            </a:r>
            <a:r>
              <a:rPr lang="en-GB" sz="11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9"/>
              </a:rPr>
              <a:t>https://naturalresources.wales/media/671524/Cors%20Caron-Plan%20English.pdf</a:t>
            </a:r>
            <a:endParaRPr lang="en-GB" sz="1100" dirty="0">
              <a:effectLst/>
              <a:latin typeface="Calibri" panose="020F0502020204030204" pitchFamily="34" charset="0"/>
              <a:ea typeface="Calibri" panose="020F0502020204030204" pitchFamily="34" charset="0"/>
              <a:cs typeface="Calibri" panose="020F0502020204030204" pitchFamily="34" charset="0"/>
            </a:endParaRPr>
          </a:p>
          <a:p>
            <a:r>
              <a:rPr lang="en-GB" sz="1100" dirty="0">
                <a:effectLst/>
                <a:latin typeface="Calibri" panose="020F0502020204030204" pitchFamily="34" charset="0"/>
                <a:ea typeface="Calibri" panose="020F0502020204030204" pitchFamily="34" charset="0"/>
                <a:cs typeface="Calibri" panose="020F0502020204030204" pitchFamily="34" charset="0"/>
              </a:rPr>
              <a:t>(Accessed 28</a:t>
            </a:r>
            <a:r>
              <a:rPr lang="en-GB" sz="1100" baseline="30000" dirty="0">
                <a:effectLst/>
                <a:latin typeface="Calibri" panose="020F0502020204030204" pitchFamily="34" charset="0"/>
                <a:ea typeface="Calibri" panose="020F0502020204030204" pitchFamily="34" charset="0"/>
                <a:cs typeface="Calibri" panose="020F0502020204030204" pitchFamily="34" charset="0"/>
              </a:rPr>
              <a:t> </a:t>
            </a:r>
            <a:r>
              <a:rPr lang="en-GB" sz="1100" dirty="0">
                <a:effectLst/>
                <a:latin typeface="Calibri" panose="020F0502020204030204" pitchFamily="34" charset="0"/>
                <a:ea typeface="Calibri" panose="020F0502020204030204" pitchFamily="34" charset="0"/>
                <a:cs typeface="Calibri" panose="020F0502020204030204" pitchFamily="34" charset="0"/>
              </a:rPr>
              <a:t>January 2025)</a:t>
            </a:r>
          </a:p>
        </p:txBody>
      </p:sp>
    </p:spTree>
    <p:extLst>
      <p:ext uri="{BB962C8B-B14F-4D97-AF65-F5344CB8AC3E}">
        <p14:creationId xmlns:p14="http://schemas.microsoft.com/office/powerpoint/2010/main" val="32662797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3359F-44CB-41E0-2D3C-A01979E1C74E}"/>
              </a:ext>
            </a:extLst>
          </p:cNvPr>
          <p:cNvSpPr>
            <a:spLocks noGrp="1"/>
          </p:cNvSpPr>
          <p:nvPr>
            <p:ph type="title"/>
          </p:nvPr>
        </p:nvSpPr>
        <p:spPr>
          <a:xfrm>
            <a:off x="642257" y="76200"/>
            <a:ext cx="10405154" cy="555171"/>
          </a:xfrm>
        </p:spPr>
        <p:txBody>
          <a:bodyPr>
            <a:normAutofit fontScale="90000"/>
          </a:bodyPr>
          <a:lstStyle/>
          <a:p>
            <a:r>
              <a:rPr lang="en-GB" sz="3100" dirty="0"/>
              <a:t>References</a:t>
            </a:r>
            <a:r>
              <a:rPr lang="en-GB" dirty="0"/>
              <a:t>:</a:t>
            </a:r>
          </a:p>
        </p:txBody>
      </p:sp>
      <p:sp>
        <p:nvSpPr>
          <p:cNvPr id="5" name="TextBox 4">
            <a:extLst>
              <a:ext uri="{FF2B5EF4-FFF2-40B4-BE49-F238E27FC236}">
                <a16:creationId xmlns:a16="http://schemas.microsoft.com/office/drawing/2014/main" id="{6F73B4C0-E0B4-36B9-330F-E8AEF42D282C}"/>
              </a:ext>
            </a:extLst>
          </p:cNvPr>
          <p:cNvSpPr txBox="1"/>
          <p:nvPr/>
        </p:nvSpPr>
        <p:spPr>
          <a:xfrm>
            <a:off x="1285462" y="631371"/>
            <a:ext cx="10005391" cy="6032421"/>
          </a:xfrm>
          <a:prstGeom prst="rect">
            <a:avLst/>
          </a:prstGeom>
          <a:noFill/>
        </p:spPr>
        <p:txBody>
          <a:bodyPr wrap="square">
            <a:spAutoFit/>
          </a:bodyPr>
          <a:lstStyle/>
          <a:p>
            <a:r>
              <a:rPr lang="en-GB" sz="1100" dirty="0">
                <a:effectLst/>
                <a:latin typeface="Calibri" panose="020F0502020204030204" pitchFamily="34" charset="0"/>
                <a:ea typeface="Calibri" panose="020F0502020204030204" pitchFamily="34" charset="0"/>
                <a:cs typeface="Times New Roman" panose="02020603050405020304" pitchFamily="18" charset="0"/>
              </a:rPr>
              <a:t>Countryside Council for Wales (2008)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Cors</a:t>
            </a:r>
            <a:r>
              <a:rPr lang="en-GB" sz="1100" dirty="0">
                <a:effectLst/>
                <a:latin typeface="Calibri" panose="020F0502020204030204" pitchFamily="34" charset="0"/>
                <a:ea typeface="Calibri" panose="020F0502020204030204" pitchFamily="34" charset="0"/>
                <a:cs typeface="Times New Roman" panose="02020603050405020304" pitchFamily="18" charset="0"/>
              </a:rPr>
              <a:t> Caron Site of Special Scientific Interest: Your Special Site and its Future’</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1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https://naturalresources.wales/media/656785/SSSI_0994_SMS_EN0011ab9.pdf</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Calibri" panose="020F0502020204030204" pitchFamily="34" charset="0"/>
                <a:ea typeface="Calibri" panose="020F0502020204030204" pitchFamily="34" charset="0"/>
                <a:cs typeface="Times New Roman" panose="02020603050405020304" pitchFamily="18" charset="0"/>
              </a:rPr>
              <a:t>(Accessed 30</a:t>
            </a:r>
            <a:r>
              <a:rPr lang="en-GB" sz="1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100" dirty="0">
                <a:effectLst/>
                <a:latin typeface="Calibri" panose="020F0502020204030204" pitchFamily="34" charset="0"/>
                <a:ea typeface="Calibri" panose="020F0502020204030204" pitchFamily="34" charset="0"/>
                <a:cs typeface="Times New Roman" panose="02020603050405020304" pitchFamily="18" charset="0"/>
              </a:rPr>
              <a:t> March 2022)</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Countryside Council for Wales (2011)’ Core Management plan for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Afon</a:t>
            </a: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Teifi</a:t>
            </a:r>
            <a:r>
              <a:rPr lang="en-GB" sz="1100" dirty="0">
                <a:effectLst/>
                <a:latin typeface="Calibri" panose="020F0502020204030204" pitchFamily="34" charset="0"/>
                <a:ea typeface="Calibri" panose="020F0502020204030204" pitchFamily="34" charset="0"/>
                <a:cs typeface="Times New Roman" panose="02020603050405020304" pitchFamily="18" charset="0"/>
              </a:rPr>
              <a:t>/River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Teifi</a:t>
            </a:r>
            <a:r>
              <a:rPr lang="en-GB" sz="1100" dirty="0">
                <a:effectLst/>
                <a:latin typeface="Calibri" panose="020F0502020204030204" pitchFamily="34" charset="0"/>
                <a:ea typeface="Calibri" panose="020F0502020204030204" pitchFamily="34" charset="0"/>
                <a:cs typeface="Times New Roman" panose="02020603050405020304" pitchFamily="18" charset="0"/>
              </a:rPr>
              <a:t>(Special Area of Conservation) SAC(CCW,2011)</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100" i="1"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https://naturalresources.wales/media/670702/Afon%20Teifi%20%20River%20Teifi%20Management%20Plan.pdf</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Calibri" panose="020F0502020204030204" pitchFamily="34" charset="0"/>
                <a:ea typeface="Calibri" panose="020F0502020204030204" pitchFamily="34" charset="0"/>
                <a:cs typeface="Times New Roman" panose="02020603050405020304" pitchFamily="18" charset="0"/>
              </a:rPr>
              <a:t>(Accessed 28</a:t>
            </a:r>
            <a:r>
              <a:rPr lang="en-GB" sz="1100" baseline="300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dirty="0">
                <a:effectLst/>
                <a:latin typeface="Calibri" panose="020F0502020204030204" pitchFamily="34" charset="0"/>
                <a:ea typeface="Calibri" panose="020F0502020204030204" pitchFamily="34" charset="0"/>
                <a:cs typeface="Times New Roman" panose="02020603050405020304" pitchFamily="18" charset="0"/>
              </a:rPr>
              <a:t>January 2022)</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100" dirty="0" err="1">
                <a:effectLst/>
                <a:latin typeface="Calibri" panose="020F0502020204030204" pitchFamily="34" charset="0"/>
                <a:ea typeface="Calibri" panose="020F0502020204030204" pitchFamily="34" charset="0"/>
                <a:cs typeface="Times New Roman" panose="02020603050405020304" pitchFamily="18" charset="0"/>
              </a:rPr>
              <a:t>Cruglas</a:t>
            </a:r>
            <a:r>
              <a:rPr lang="en-GB" sz="1100" dirty="0">
                <a:effectLst/>
                <a:latin typeface="Calibri" panose="020F0502020204030204" pitchFamily="34" charset="0"/>
                <a:ea typeface="Calibri" panose="020F0502020204030204" pitchFamily="34" charset="0"/>
                <a:cs typeface="Times New Roman" panose="02020603050405020304" pitchFamily="18" charset="0"/>
              </a:rPr>
              <a:t> Farm Cottages (2022)’Wildlife and Farming’</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1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5"/>
              </a:rPr>
              <a:t>https://www.cruglasfarmcottages.co.uk/wildlife-farming/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Calibri" panose="020F0502020204030204" pitchFamily="34" charset="0"/>
                <a:ea typeface="Calibri" panose="020F0502020204030204" pitchFamily="34" charset="0"/>
                <a:cs typeface="Times New Roman" panose="02020603050405020304" pitchFamily="18" charset="0"/>
              </a:rPr>
              <a:t>(Accessed 15 January 2022)</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Cumbrian Wildlife Trust (2022)’</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FoulShaw</a:t>
            </a:r>
            <a:r>
              <a:rPr lang="en-GB" sz="1100" dirty="0">
                <a:effectLst/>
                <a:latin typeface="Calibri" panose="020F0502020204030204" pitchFamily="34" charset="0"/>
                <a:ea typeface="Calibri" panose="020F0502020204030204" pitchFamily="34" charset="0"/>
                <a:cs typeface="Times New Roman" panose="02020603050405020304" pitchFamily="18" charset="0"/>
              </a:rPr>
              <a:t> Moss Peatland Restoration’</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Available at:</a:t>
            </a:r>
          </a:p>
          <a:p>
            <a:r>
              <a:rPr lang="en-GB" sz="1100" u="none" strike="noStrike"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https://www.cumbriawildlifetrust.org.uk/foulshaw-moss-peatland-restoration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Calibri" panose="020F0502020204030204" pitchFamily="34" charset="0"/>
                <a:ea typeface="Calibri" panose="020F0502020204030204" pitchFamily="34" charset="0"/>
                <a:cs typeface="Times New Roman" panose="02020603050405020304" pitchFamily="18" charset="0"/>
              </a:rPr>
              <a:t>(Accessed 20</a:t>
            </a:r>
            <a:r>
              <a:rPr lang="en-GB" sz="1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100" dirty="0">
                <a:effectLst/>
                <a:latin typeface="Calibri" panose="020F0502020204030204" pitchFamily="34" charset="0"/>
                <a:ea typeface="Calibri" panose="020F0502020204030204" pitchFamily="34" charset="0"/>
                <a:cs typeface="Times New Roman" panose="02020603050405020304" pitchFamily="18" charset="0"/>
              </a:rPr>
              <a:t> January 2022)</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Dennis R.L.H and Eales H.T. (1999) ‘Probability of site occupancy in the large heath butterfly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Coenonympha</a:t>
            </a: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tullia</a:t>
            </a:r>
            <a:r>
              <a:rPr lang="en-GB" sz="1100" dirty="0">
                <a:effectLst/>
                <a:latin typeface="Calibri" panose="020F0502020204030204" pitchFamily="34" charset="0"/>
                <a:ea typeface="Calibri" panose="020F0502020204030204" pitchFamily="34" charset="0"/>
                <a:cs typeface="Times New Roman" panose="02020603050405020304" pitchFamily="18" charset="0"/>
              </a:rPr>
              <a:t> determined from geographical and ecological data’</a:t>
            </a:r>
            <a:r>
              <a:rPr lang="en-GB" sz="1100" i="1" dirty="0">
                <a:effectLst/>
                <a:latin typeface="Calibri" panose="020F0502020204030204" pitchFamily="34" charset="0"/>
                <a:ea typeface="Calibri" panose="020F0502020204030204" pitchFamily="34" charset="0"/>
                <a:cs typeface="Times New Roman" panose="02020603050405020304" pitchFamily="18" charset="0"/>
              </a:rPr>
              <a:t> Biological Conservation</a:t>
            </a:r>
            <a:r>
              <a:rPr lang="en-GB" sz="1100" dirty="0">
                <a:effectLst/>
                <a:latin typeface="Calibri" panose="020F0502020204030204" pitchFamily="34" charset="0"/>
                <a:ea typeface="Calibri" panose="020F0502020204030204" pitchFamily="34" charset="0"/>
                <a:cs typeface="Times New Roman" panose="02020603050405020304" pitchFamily="18" charset="0"/>
              </a:rPr>
              <a:t>, 87 . pp 295-301. Available at: </a:t>
            </a:r>
            <a:r>
              <a:rPr lang="en-GB" sz="11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Probability of site occupancy in the large heath butterfly </a:t>
            </a:r>
            <a:r>
              <a:rPr lang="en-GB" sz="11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Coenonympha</a:t>
            </a:r>
            <a:r>
              <a:rPr lang="en-GB" sz="11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 </a:t>
            </a:r>
            <a:r>
              <a:rPr lang="en-GB" sz="11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tullia</a:t>
            </a:r>
            <a:r>
              <a:rPr lang="en-GB" sz="11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 determined from geographical and ecological data - ScienceDirect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Calibri" panose="020F0502020204030204" pitchFamily="34" charset="0"/>
                <a:ea typeface="Calibri" panose="020F0502020204030204" pitchFamily="34" charset="0"/>
                <a:cs typeface="Times New Roman" panose="02020603050405020304" pitchFamily="18" charset="0"/>
              </a:rPr>
              <a:t>(Accessed 15 January,2023)</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Fowles A.P. and Smith R.G. (2006) ‘Mapping the habitat quality of patch networks for the marsh fritillary </a:t>
            </a:r>
            <a:r>
              <a:rPr lang="en-GB" sz="1100" i="1" dirty="0" err="1">
                <a:effectLst/>
                <a:latin typeface="Calibri" panose="020F0502020204030204" pitchFamily="34" charset="0"/>
                <a:ea typeface="Calibri" panose="020F0502020204030204" pitchFamily="34" charset="0"/>
                <a:cs typeface="Times New Roman" panose="02020603050405020304" pitchFamily="18" charset="0"/>
              </a:rPr>
              <a:t>Euphydryas</a:t>
            </a:r>
            <a:r>
              <a:rPr lang="en-GB" sz="1100" i="1"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dirty="0" err="1">
                <a:effectLst/>
                <a:latin typeface="Calibri" panose="020F0502020204030204" pitchFamily="34" charset="0"/>
                <a:ea typeface="Calibri" panose="020F0502020204030204" pitchFamily="34" charset="0"/>
                <a:cs typeface="Times New Roman" panose="02020603050405020304" pitchFamily="18" charset="0"/>
              </a:rPr>
              <a:t>aurinia</a:t>
            </a:r>
            <a:r>
              <a:rPr lang="en-GB" sz="1100" dirty="0">
                <a:effectLst/>
                <a:latin typeface="Calibri" panose="020F0502020204030204" pitchFamily="34" charset="0"/>
                <a:ea typeface="Calibri" panose="020F0502020204030204" pitchFamily="34" charset="0"/>
                <a:cs typeface="Times New Roman" panose="02020603050405020304" pitchFamily="18" charset="0"/>
              </a:rPr>
              <a:t>(Rottemburg,1775)(Lepidoptera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Nymphalidae</a:t>
            </a:r>
            <a:r>
              <a:rPr lang="en-GB" sz="1100" dirty="0">
                <a:effectLst/>
                <a:latin typeface="Calibri" panose="020F0502020204030204" pitchFamily="34" charset="0"/>
                <a:ea typeface="Calibri" panose="020F0502020204030204" pitchFamily="34" charset="0"/>
                <a:cs typeface="Times New Roman" panose="02020603050405020304" pitchFamily="18" charset="0"/>
              </a:rPr>
              <a:t>) in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Wales’</a:t>
            </a:r>
            <a:r>
              <a:rPr lang="en-GB" sz="1100" i="1"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rPr>
              <a:t>Journal of Insect Conservation</a:t>
            </a:r>
            <a:r>
              <a:rPr lang="en-GB" sz="1100" dirty="0">
                <a:effectLst/>
                <a:latin typeface="Calibri" panose="020F0502020204030204" pitchFamily="34" charset="0"/>
                <a:ea typeface="Calibri" panose="020F0502020204030204" pitchFamily="34" charset="0"/>
                <a:cs typeface="Times New Roman" panose="02020603050405020304" pitchFamily="18" charset="0"/>
              </a:rPr>
              <a:t>, 10 . pp 161-177. Available at: </a:t>
            </a:r>
            <a:r>
              <a:rPr lang="en-GB" sz="11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8"/>
              </a:rPr>
              <a:t>Mapping the Habitat Quality of Patch Networks for the Marsh Fritillary </a:t>
            </a:r>
            <a:r>
              <a:rPr lang="en-GB" sz="11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8"/>
              </a:rPr>
              <a:t>Euphydryas</a:t>
            </a:r>
            <a:r>
              <a:rPr lang="en-GB" sz="11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8"/>
              </a:rPr>
              <a:t> </a:t>
            </a:r>
            <a:r>
              <a:rPr lang="en-GB" sz="11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8"/>
              </a:rPr>
              <a:t>aurinia</a:t>
            </a:r>
            <a:r>
              <a:rPr lang="en-GB" sz="11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8"/>
              </a:rPr>
              <a:t> (</a:t>
            </a:r>
            <a:r>
              <a:rPr lang="en-GB" sz="11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8"/>
              </a:rPr>
              <a:t>Rottemburg</a:t>
            </a:r>
            <a:r>
              <a:rPr lang="en-GB" sz="11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8"/>
              </a:rPr>
              <a:t>, 1775) (Lepidoptera, </a:t>
            </a:r>
            <a:r>
              <a:rPr lang="en-GB" sz="11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8"/>
              </a:rPr>
              <a:t>Nymphalidae</a:t>
            </a:r>
            <a:r>
              <a:rPr lang="en-GB" sz="11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8"/>
              </a:rPr>
              <a:t>) in Wales | SpringerLink</a:t>
            </a:r>
            <a:r>
              <a:rPr lang="en-GB" sz="1100" dirty="0">
                <a:effectLst/>
                <a:latin typeface="Calibri" panose="020F0502020204030204" pitchFamily="34" charset="0"/>
                <a:ea typeface="Calibri" panose="020F0502020204030204" pitchFamily="34" charset="0"/>
                <a:cs typeface="Times New Roman" panose="02020603050405020304" pitchFamily="18" charset="0"/>
              </a:rPr>
              <a:t>(Accessed 15 January 2023)</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Geology Wales(2022) ‘RIGS Statement of Interest: Tregaron Moraine’</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Available at</a:t>
            </a:r>
            <a:r>
              <a:rPr lang="en-GB"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100" u="sng"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9"/>
              </a:rPr>
              <a:t>http://www.geologywales.co.uk/central-wales-rigs/PDFs/tregaron_moraine.pdf</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Calibri" panose="020F0502020204030204" pitchFamily="34" charset="0"/>
                <a:ea typeface="Calibri" panose="020F0502020204030204" pitchFamily="34" charset="0"/>
                <a:cs typeface="Times New Roman" panose="02020603050405020304" pitchFamily="18" charset="0"/>
              </a:rPr>
              <a:t>(Accessed 29</a:t>
            </a:r>
            <a:r>
              <a:rPr lang="en-GB" sz="1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100" dirty="0">
                <a:effectLst/>
                <a:latin typeface="Calibri" panose="020F0502020204030204" pitchFamily="34" charset="0"/>
                <a:ea typeface="Calibri" panose="020F0502020204030204" pitchFamily="34" charset="0"/>
                <a:cs typeface="Times New Roman" panose="02020603050405020304" pitchFamily="18" charset="0"/>
              </a:rPr>
              <a:t> January 2022)</a:t>
            </a:r>
          </a:p>
          <a:p>
            <a:r>
              <a:rPr lang="en-GB"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Calibri" panose="020F0502020204030204" pitchFamily="34" charset="0"/>
                <a:ea typeface="Calibri" panose="020F0502020204030204" pitchFamily="34" charset="0"/>
                <a:cs typeface="Times New Roman" panose="02020603050405020304" pitchFamily="18" charset="0"/>
              </a:rPr>
              <a:t> GOV.UK(2021) ‘Changes to the Habitats Regulations 2017’</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1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10"/>
              </a:rPr>
              <a:t>https://www.gov.uk/government/publications/changes-to-the-habitats-regulations-2017/changes-to-the-habitats-regulations-2017#creating-a-national-site-network</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Calibri" panose="020F0502020204030204" pitchFamily="34" charset="0"/>
                <a:ea typeface="Calibri" panose="020F0502020204030204" pitchFamily="34" charset="0"/>
                <a:cs typeface="Times New Roman" panose="02020603050405020304" pitchFamily="18" charset="0"/>
              </a:rPr>
              <a:t>(Accessed 15 January 2022)</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7187974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AF192-FC8F-E039-DBA9-60443654677B}"/>
              </a:ext>
            </a:extLst>
          </p:cNvPr>
          <p:cNvSpPr>
            <a:spLocks noGrp="1"/>
          </p:cNvSpPr>
          <p:nvPr>
            <p:ph type="title"/>
          </p:nvPr>
        </p:nvSpPr>
        <p:spPr>
          <a:xfrm>
            <a:off x="762000" y="-65315"/>
            <a:ext cx="10285411" cy="794657"/>
          </a:xfrm>
        </p:spPr>
        <p:txBody>
          <a:bodyPr/>
          <a:lstStyle/>
          <a:p>
            <a:r>
              <a:rPr lang="en-GB" sz="2800" dirty="0"/>
              <a:t>References</a:t>
            </a:r>
            <a:r>
              <a:rPr lang="en-GB" dirty="0"/>
              <a:t>:</a:t>
            </a:r>
          </a:p>
        </p:txBody>
      </p:sp>
      <p:sp>
        <p:nvSpPr>
          <p:cNvPr id="4" name="TextBox 3">
            <a:extLst>
              <a:ext uri="{FF2B5EF4-FFF2-40B4-BE49-F238E27FC236}">
                <a16:creationId xmlns:a16="http://schemas.microsoft.com/office/drawing/2014/main" id="{31EE7475-1835-7C58-E9D1-0DB9217738DF}"/>
              </a:ext>
            </a:extLst>
          </p:cNvPr>
          <p:cNvSpPr txBox="1"/>
          <p:nvPr/>
        </p:nvSpPr>
        <p:spPr>
          <a:xfrm>
            <a:off x="1378225" y="729342"/>
            <a:ext cx="10880035" cy="5713487"/>
          </a:xfrm>
          <a:prstGeom prst="rect">
            <a:avLst/>
          </a:prstGeom>
          <a:noFill/>
        </p:spPr>
        <p:txBody>
          <a:bodyPr wrap="square">
            <a:spAutoFit/>
          </a:bodyPr>
          <a:lstStyle/>
          <a:p>
            <a:r>
              <a:rPr lang="en-GB" sz="1100" dirty="0">
                <a:effectLst/>
                <a:latin typeface="Calibri" panose="020F0502020204030204" pitchFamily="34" charset="0"/>
                <a:ea typeface="Calibri" panose="020F0502020204030204" pitchFamily="34" charset="0"/>
                <a:cs typeface="Calibri" panose="020F0502020204030204" pitchFamily="34" charset="0"/>
              </a:rPr>
              <a:t>Joint Nature Conservation Committee (2017) Natura 2000 Standard Data Form: UK0014790: Cors Caron</a:t>
            </a:r>
          </a:p>
          <a:p>
            <a:r>
              <a:rPr lang="en-GB" sz="1100" dirty="0">
                <a:effectLst/>
                <a:latin typeface="Calibri" panose="020F0502020204030204" pitchFamily="34" charset="0"/>
                <a:ea typeface="Calibri" panose="020F0502020204030204" pitchFamily="34" charset="0"/>
                <a:cs typeface="Calibri" panose="020F0502020204030204" pitchFamily="34" charset="0"/>
              </a:rPr>
              <a:t>Available at</a:t>
            </a:r>
            <a:r>
              <a:rPr lang="en-GB" sz="1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1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3"/>
              </a:rPr>
              <a:t>https://jncc.gov.uk/jncc-assets/SAC-N2K/UK0014790.pdf</a:t>
            </a:r>
            <a:endParaRPr lang="en-GB" sz="1100" dirty="0">
              <a:effectLst/>
              <a:latin typeface="Calibri" panose="020F0502020204030204" pitchFamily="34" charset="0"/>
              <a:ea typeface="Calibri" panose="020F0502020204030204" pitchFamily="34" charset="0"/>
              <a:cs typeface="Calibri" panose="020F0502020204030204" pitchFamily="34" charset="0"/>
            </a:endParaRPr>
          </a:p>
          <a:p>
            <a:r>
              <a:rPr lang="en-GB" sz="1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r>
              <a:rPr lang="en-GB" sz="1100" dirty="0">
                <a:effectLst/>
                <a:latin typeface="Calibri" panose="020F0502020204030204" pitchFamily="34" charset="0"/>
                <a:ea typeface="Calibri" panose="020F0502020204030204" pitchFamily="34" charset="0"/>
                <a:cs typeface="Calibri" panose="020F0502020204030204" pitchFamily="34" charset="0"/>
              </a:rPr>
              <a:t>Accessed 28 January 2025)</a:t>
            </a:r>
          </a:p>
          <a:p>
            <a:r>
              <a:rPr lang="en-GB" sz="1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endParaRPr lang="en-GB" sz="1100" dirty="0">
              <a:effectLst/>
              <a:latin typeface="Calibri" panose="020F0502020204030204" pitchFamily="34" charset="0"/>
              <a:ea typeface="Calibri" panose="020F0502020204030204" pitchFamily="34" charset="0"/>
              <a:cs typeface="Calibri" panose="020F0502020204030204" pitchFamily="34" charset="0"/>
            </a:endParaRPr>
          </a:p>
          <a:p>
            <a:r>
              <a:rPr lang="en-GB" sz="1100" dirty="0">
                <a:effectLst/>
                <a:latin typeface="Calibri" panose="020F0502020204030204" pitchFamily="34" charset="0"/>
                <a:ea typeface="Calibri" panose="020F0502020204030204" pitchFamily="34" charset="0"/>
                <a:cs typeface="Calibri" panose="020F0502020204030204" pitchFamily="34" charset="0"/>
              </a:rPr>
              <a:t>Joint Nature Conservation Committee (2008) Ramsar Information Sheet:UK14003</a:t>
            </a:r>
          </a:p>
          <a:p>
            <a:r>
              <a:rPr lang="en-GB" sz="1100" dirty="0">
                <a:effectLst/>
                <a:latin typeface="Calibri" panose="020F0502020204030204" pitchFamily="34" charset="0"/>
                <a:ea typeface="Calibri" panose="020F0502020204030204" pitchFamily="34" charset="0"/>
                <a:cs typeface="Calibri" panose="020F0502020204030204" pitchFamily="34" charset="0"/>
              </a:rPr>
              <a:t>Available at: </a:t>
            </a:r>
            <a:r>
              <a:rPr lang="en-GB" sz="11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a:rPr>
              <a:t>https://jncc.gov.uk/jncc-assets/RIS/UK14003.pdf</a:t>
            </a:r>
            <a:endParaRPr lang="en-GB" sz="1100" dirty="0">
              <a:effectLst/>
              <a:latin typeface="Calibri" panose="020F0502020204030204" pitchFamily="34" charset="0"/>
              <a:ea typeface="Calibri" panose="020F0502020204030204" pitchFamily="34" charset="0"/>
              <a:cs typeface="Calibri" panose="020F0502020204030204" pitchFamily="34" charset="0"/>
            </a:endParaRPr>
          </a:p>
          <a:p>
            <a:r>
              <a:rPr lang="en-GB" sz="1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r>
              <a:rPr lang="en-GB" sz="1100" dirty="0">
                <a:effectLst/>
                <a:latin typeface="Calibri" panose="020F0502020204030204" pitchFamily="34" charset="0"/>
                <a:ea typeface="Calibri" panose="020F0502020204030204" pitchFamily="34" charset="0"/>
                <a:cs typeface="Calibri" panose="020F0502020204030204" pitchFamily="34" charset="0"/>
              </a:rPr>
              <a:t>Accessed 15 January 2025)</a:t>
            </a:r>
          </a:p>
          <a:p>
            <a:endParaRPr lang="en-GB" sz="1100" dirty="0">
              <a:effectLst/>
              <a:latin typeface="Calibri" panose="020F0502020204030204" pitchFamily="34" charset="0"/>
              <a:ea typeface="Calibri" panose="020F0502020204030204" pitchFamily="34" charset="0"/>
              <a:cs typeface="Calibri" panose="020F0502020204030204" pitchFamily="34" charset="0"/>
            </a:endParaRPr>
          </a:p>
          <a:p>
            <a:pPr>
              <a:buNone/>
            </a:pPr>
            <a:r>
              <a:rPr lang="en-GB" sz="1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100" kern="100" dirty="0">
                <a:effectLst/>
                <a:latin typeface="Calibri" panose="020F0502020204030204" pitchFamily="34" charset="0"/>
                <a:ea typeface="Aptos" panose="020B0004020202020204" pitchFamily="34" charset="0"/>
                <a:cs typeface="Calibri" panose="020F0502020204030204" pitchFamily="34" charset="0"/>
              </a:rPr>
              <a:t>Living Earth (2025) ‘Welsh Open Data Cube’</a:t>
            </a:r>
          </a:p>
          <a:p>
            <a:pPr>
              <a:buNone/>
            </a:pPr>
            <a:r>
              <a:rPr lang="en-GB" sz="1100" kern="100" dirty="0">
                <a:effectLst/>
                <a:latin typeface="Calibri" panose="020F0502020204030204" pitchFamily="34" charset="0"/>
                <a:ea typeface="Aptos" panose="020B0004020202020204" pitchFamily="34" charset="0"/>
                <a:cs typeface="Calibri" panose="020F0502020204030204" pitchFamily="34" charset="0"/>
              </a:rPr>
              <a:t>Available at: </a:t>
            </a:r>
            <a:r>
              <a:rPr lang="en-GB" sz="1100" u="sng" kern="100" dirty="0">
                <a:solidFill>
                  <a:srgbClr val="0000FF"/>
                </a:solidFill>
                <a:effectLst/>
                <a:latin typeface="Calibri" panose="020F0502020204030204" pitchFamily="34" charset="0"/>
                <a:ea typeface="Aptos" panose="020B0004020202020204" pitchFamily="34" charset="0"/>
                <a:cs typeface="Calibri" panose="020F0502020204030204" pitchFamily="34" charset="0"/>
                <a:hlinkClick r:id="rId5"/>
              </a:rPr>
              <a:t>Big Data | LivingEarth</a:t>
            </a: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pPr>
              <a:buNone/>
            </a:pPr>
            <a:r>
              <a:rPr lang="en-GB" sz="1100" kern="100" dirty="0">
                <a:effectLst/>
                <a:latin typeface="Calibri" panose="020F0502020204030204" pitchFamily="34" charset="0"/>
                <a:ea typeface="Aptos" panose="020B0004020202020204" pitchFamily="34" charset="0"/>
                <a:cs typeface="Calibri" panose="020F0502020204030204" pitchFamily="34" charset="0"/>
              </a:rPr>
              <a:t>(Accessed 1 April 2025)</a:t>
            </a:r>
          </a:p>
          <a:p>
            <a:pPr>
              <a:buNone/>
            </a:pP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pPr>
              <a:buNone/>
            </a:pPr>
            <a:r>
              <a:rPr lang="en-GB" sz="1100" kern="100" dirty="0">
                <a:effectLst/>
                <a:latin typeface="Calibri" panose="020F0502020204030204" pitchFamily="34" charset="0"/>
                <a:ea typeface="Aptos" panose="020B0004020202020204" pitchFamily="34" charset="0"/>
                <a:cs typeface="Calibri" panose="020F0502020204030204" pitchFamily="34" charset="0"/>
              </a:rPr>
              <a:t>Lyons J (2023) ‘Large Heath Butterfly monitoring within Cors Fochno SAC, 1986 to 2022.’ NRW Science Report No.715,2023’</a:t>
            </a:r>
          </a:p>
          <a:p>
            <a:pPr>
              <a:buNone/>
            </a:pPr>
            <a:r>
              <a:rPr lang="en-GB" sz="1100" kern="100" dirty="0">
                <a:effectLst/>
                <a:latin typeface="Calibri" panose="020F0502020204030204" pitchFamily="34" charset="0"/>
                <a:ea typeface="Aptos" panose="020B0004020202020204" pitchFamily="34" charset="0"/>
                <a:cs typeface="Calibri" panose="020F0502020204030204" pitchFamily="34" charset="0"/>
              </a:rPr>
              <a:t>Available at: </a:t>
            </a:r>
            <a:r>
              <a:rPr lang="en-GB" sz="1100" u="sng" kern="100" dirty="0">
                <a:solidFill>
                  <a:srgbClr val="467886"/>
                </a:solidFill>
                <a:effectLst/>
                <a:latin typeface="Calibri" panose="020F0502020204030204" pitchFamily="34" charset="0"/>
                <a:ea typeface="Aptos" panose="020B0004020202020204" pitchFamily="34" charset="0"/>
                <a:cs typeface="Calibri" panose="020F0502020204030204" pitchFamily="34" charset="0"/>
                <a:hlinkClick r:id="rId6"/>
              </a:rPr>
              <a:t>Lepidoptera</a:t>
            </a: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r>
              <a:rPr lang="en-GB" sz="1100" kern="100" dirty="0">
                <a:effectLst/>
                <a:latin typeface="Calibri" panose="020F0502020204030204" pitchFamily="34" charset="0"/>
                <a:ea typeface="Aptos" panose="020B0004020202020204" pitchFamily="34" charset="0"/>
                <a:cs typeface="Calibri" panose="020F0502020204030204" pitchFamily="34" charset="0"/>
              </a:rPr>
              <a:t>Accessed 1 April 2025</a:t>
            </a:r>
          </a:p>
          <a:p>
            <a:pPr>
              <a:buNone/>
            </a:pP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pPr>
              <a:buNone/>
            </a:pPr>
            <a:r>
              <a:rPr lang="en-GB" sz="1100" kern="100" dirty="0">
                <a:effectLst/>
                <a:latin typeface="Calibri" panose="020F0502020204030204" pitchFamily="34" charset="0"/>
                <a:ea typeface="Aptos" panose="020B0004020202020204" pitchFamily="34" charset="0"/>
                <a:cs typeface="Calibri" panose="020F0502020204030204" pitchFamily="34" charset="0"/>
              </a:rPr>
              <a:t>International Union for Conservation of Nature (2021)’Issues Brief Peatlands and Climate Change)</a:t>
            </a:r>
          </a:p>
          <a:p>
            <a:pPr>
              <a:buNone/>
            </a:pPr>
            <a:r>
              <a:rPr lang="en-GB" sz="1100" kern="100" dirty="0">
                <a:effectLst/>
                <a:latin typeface="Calibri" panose="020F0502020204030204" pitchFamily="34" charset="0"/>
                <a:ea typeface="Aptos" panose="020B0004020202020204" pitchFamily="34" charset="0"/>
                <a:cs typeface="Calibri" panose="020F0502020204030204" pitchFamily="34" charset="0"/>
              </a:rPr>
              <a:t>Available at: </a:t>
            </a:r>
            <a:r>
              <a:rPr lang="en-GB" sz="1100" u="sng" kern="100" dirty="0">
                <a:solidFill>
                  <a:srgbClr val="467886"/>
                </a:solidFill>
                <a:effectLst/>
                <a:latin typeface="Calibri" panose="020F0502020204030204" pitchFamily="34" charset="0"/>
                <a:ea typeface="Aptos" panose="020B0004020202020204" pitchFamily="34" charset="0"/>
                <a:cs typeface="Calibri" panose="020F0502020204030204" pitchFamily="34" charset="0"/>
                <a:hlinkClick r:id="rId7"/>
              </a:rPr>
              <a:t>https://www.iucn.org/sites/default/files/2022-04/iucn_issues_brief_peatlands_and_climate_change_final_nov21.pdf</a:t>
            </a: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pPr>
              <a:buNone/>
            </a:pPr>
            <a:r>
              <a:rPr lang="en-GB" sz="1100" kern="100" dirty="0">
                <a:effectLst/>
                <a:latin typeface="Calibri" panose="020F0502020204030204" pitchFamily="34" charset="0"/>
                <a:ea typeface="Aptos" panose="020B0004020202020204" pitchFamily="34" charset="0"/>
                <a:cs typeface="Calibri" panose="020F0502020204030204" pitchFamily="34" charset="0"/>
              </a:rPr>
              <a:t>(Accessed 1 April 2024) </a:t>
            </a:r>
          </a:p>
          <a:p>
            <a:pPr>
              <a:buNone/>
            </a:pP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pPr>
              <a:buNone/>
            </a:pPr>
            <a:r>
              <a:rPr lang="en-GB" sz="1100" kern="100" dirty="0">
                <a:effectLst/>
                <a:latin typeface="Calibri" panose="020F0502020204030204" pitchFamily="34" charset="0"/>
                <a:ea typeface="Aptos" panose="020B0004020202020204" pitchFamily="34" charset="0"/>
                <a:cs typeface="Calibri" panose="020F0502020204030204" pitchFamily="34" charset="0"/>
              </a:rPr>
              <a:t>International Union for Conservation of Nature UK Peatland Programme (2025)</a:t>
            </a:r>
            <a:r>
              <a:rPr lang="en-GB" sz="1100" i="1" kern="100" dirty="0">
                <a:effectLst/>
                <a:latin typeface="Calibri" panose="020F0502020204030204" pitchFamily="34" charset="0"/>
                <a:ea typeface="Aptos" panose="020B0004020202020204" pitchFamily="34" charset="0"/>
                <a:cs typeface="Calibri" panose="020F0502020204030204" pitchFamily="34" charset="0"/>
              </a:rPr>
              <a:t> Cors Caron New LIFE for Welsh Raised Bogs</a:t>
            </a: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pPr>
              <a:buNone/>
            </a:pPr>
            <a:r>
              <a:rPr lang="en-GB" sz="1100" kern="100" dirty="0">
                <a:effectLst/>
                <a:latin typeface="Calibri" panose="020F0502020204030204" pitchFamily="34" charset="0"/>
                <a:ea typeface="Aptos" panose="020B0004020202020204" pitchFamily="34" charset="0"/>
                <a:cs typeface="Calibri" panose="020F0502020204030204" pitchFamily="34" charset="0"/>
              </a:rPr>
              <a:t>Available at: </a:t>
            </a:r>
            <a:r>
              <a:rPr lang="en-GB" sz="1100" u="sng" kern="100" dirty="0">
                <a:solidFill>
                  <a:srgbClr val="467886"/>
                </a:solidFill>
                <a:effectLst/>
                <a:latin typeface="Calibri" panose="020F0502020204030204" pitchFamily="34" charset="0"/>
                <a:ea typeface="Aptos" panose="020B0004020202020204" pitchFamily="34" charset="0"/>
                <a:cs typeface="Calibri" panose="020F0502020204030204" pitchFamily="34" charset="0"/>
                <a:hlinkClick r:id="rId8"/>
              </a:rPr>
              <a:t>Cors Caron (New LIFE for Welsh Raised Bogs) | IUCN UK Peatland Programme</a:t>
            </a: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pPr>
              <a:buNone/>
            </a:pPr>
            <a:r>
              <a:rPr lang="en-GB" sz="1100" kern="100" dirty="0">
                <a:effectLst/>
                <a:latin typeface="Calibri" panose="020F0502020204030204" pitchFamily="34" charset="0"/>
                <a:ea typeface="Aptos" panose="020B0004020202020204" pitchFamily="34" charset="0"/>
                <a:cs typeface="Calibri" panose="020F0502020204030204" pitchFamily="34" charset="0"/>
              </a:rPr>
              <a:t>(Accessed 01 April 2025)</a:t>
            </a:r>
          </a:p>
          <a:p>
            <a:pPr>
              <a:buNone/>
            </a:pPr>
            <a:r>
              <a:rPr lang="en-GB" sz="1100" kern="100" dirty="0">
                <a:effectLst/>
                <a:latin typeface="Calibri" panose="020F0502020204030204" pitchFamily="34" charset="0"/>
                <a:ea typeface="Aptos" panose="020B0004020202020204" pitchFamily="34" charset="0"/>
                <a:cs typeface="Calibri" panose="020F0502020204030204" pitchFamily="34" charset="0"/>
              </a:rPr>
              <a:t> </a:t>
            </a:r>
          </a:p>
          <a:p>
            <a:r>
              <a:rPr lang="en-GB" sz="1100" kern="100" dirty="0">
                <a:effectLst/>
                <a:latin typeface="Calibri" panose="020F0502020204030204" pitchFamily="34" charset="0"/>
                <a:ea typeface="Aptos" panose="020B0004020202020204" pitchFamily="34" charset="0"/>
                <a:cs typeface="Calibri" panose="020F0502020204030204" pitchFamily="34" charset="0"/>
              </a:rPr>
              <a:t> </a:t>
            </a:r>
            <a:r>
              <a:rPr lang="en-GB" sz="1100" dirty="0">
                <a:effectLst/>
                <a:latin typeface="Calibri" panose="020F0502020204030204" pitchFamily="34" charset="0"/>
                <a:ea typeface="Calibri" panose="020F0502020204030204" pitchFamily="34" charset="0"/>
                <a:cs typeface="Calibri" panose="020F0502020204030204" pitchFamily="34" charset="0"/>
              </a:rPr>
              <a:t>Natural England (2003)’ ‘Otter Breeding Sites : Conservation and management’</a:t>
            </a:r>
          </a:p>
          <a:p>
            <a:r>
              <a:rPr lang="en-GB" sz="1100" dirty="0">
                <a:effectLst/>
                <a:latin typeface="Calibri" panose="020F0502020204030204" pitchFamily="34" charset="0"/>
                <a:ea typeface="Calibri" panose="020F0502020204030204" pitchFamily="34" charset="0"/>
                <a:cs typeface="Calibri" panose="020F0502020204030204" pitchFamily="34" charset="0"/>
              </a:rPr>
              <a:t>Available at</a:t>
            </a:r>
            <a:r>
              <a:rPr lang="en-GB" sz="1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1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9"/>
              </a:rPr>
              <a:t>https://cieem.net/wp-content/uploads/2019/07/B359157-Otter-Breeding-Sites-Conserving-Natura-2000-Rivers-Series.pdf</a:t>
            </a:r>
            <a:endParaRPr lang="en-GB" sz="1100" dirty="0">
              <a:effectLst/>
              <a:latin typeface="Calibri" panose="020F0502020204030204" pitchFamily="34" charset="0"/>
              <a:ea typeface="Calibri" panose="020F0502020204030204" pitchFamily="34" charset="0"/>
              <a:cs typeface="Calibri" panose="020F0502020204030204" pitchFamily="34" charset="0"/>
            </a:endParaRPr>
          </a:p>
          <a:p>
            <a:r>
              <a:rPr lang="en-GB" sz="1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r>
              <a:rPr lang="en-GB" sz="1100" dirty="0">
                <a:effectLst/>
                <a:latin typeface="Calibri" panose="020F0502020204030204" pitchFamily="34" charset="0"/>
                <a:ea typeface="Calibri" panose="020F0502020204030204" pitchFamily="34" charset="0"/>
                <a:cs typeface="Calibri" panose="020F0502020204030204" pitchFamily="34" charset="0"/>
              </a:rPr>
              <a:t>Accessed 20th March 2025)</a:t>
            </a:r>
          </a:p>
          <a:p>
            <a:r>
              <a:rPr lang="en-GB" sz="1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endParaRPr lang="en-GB" sz="1100" dirty="0">
              <a:effectLst/>
              <a:latin typeface="Calibri" panose="020F0502020204030204" pitchFamily="34" charset="0"/>
              <a:ea typeface="Calibri" panose="020F0502020204030204" pitchFamily="34" charset="0"/>
              <a:cs typeface="Calibri" panose="020F0502020204030204" pitchFamily="34" charset="0"/>
            </a:endParaRPr>
          </a:p>
          <a:p>
            <a:r>
              <a:rPr lang="en-GB" sz="1100" dirty="0">
                <a:effectLst/>
                <a:latin typeface="Calibri" panose="020F0502020204030204" pitchFamily="34" charset="0"/>
                <a:ea typeface="Calibri" panose="020F0502020204030204" pitchFamily="34" charset="0"/>
                <a:cs typeface="Calibri" panose="020F0502020204030204" pitchFamily="34" charset="0"/>
              </a:rPr>
              <a:t>Natural Resources Wales (2021) </a:t>
            </a:r>
            <a:r>
              <a:rPr lang="en-GB" sz="1100" dirty="0" err="1">
                <a:effectLst/>
                <a:latin typeface="Calibri" panose="020F0502020204030204" pitchFamily="34" charset="0"/>
                <a:ea typeface="Calibri" panose="020F0502020204030204" pitchFamily="34" charset="0"/>
                <a:cs typeface="Calibri" panose="020F0502020204030204" pitchFamily="34" charset="0"/>
              </a:rPr>
              <a:t>‘Re</a:t>
            </a:r>
            <a:r>
              <a:rPr lang="en-GB" sz="1100" dirty="0">
                <a:effectLst/>
                <a:latin typeface="Calibri" panose="020F0502020204030204" pitchFamily="34" charset="0"/>
                <a:ea typeface="Calibri" panose="020F0502020204030204" pitchFamily="34" charset="0"/>
                <a:cs typeface="Calibri" panose="020F0502020204030204" pitchFamily="34" charset="0"/>
              </a:rPr>
              <a:t>-wetting an area of degraded raised bog Cors </a:t>
            </a:r>
            <a:r>
              <a:rPr lang="en-GB" sz="1100" dirty="0" err="1">
                <a:effectLst/>
                <a:latin typeface="Calibri" panose="020F0502020204030204" pitchFamily="34" charset="0"/>
                <a:ea typeface="Calibri" panose="020F0502020204030204" pitchFamily="34" charset="0"/>
                <a:cs typeface="Calibri" panose="020F0502020204030204" pitchFamily="34" charset="0"/>
              </a:rPr>
              <a:t>Fochino</a:t>
            </a:r>
            <a:r>
              <a:rPr lang="en-GB" sz="1100" dirty="0">
                <a:effectLst/>
                <a:latin typeface="Calibri" panose="020F0502020204030204" pitchFamily="34" charset="0"/>
                <a:ea typeface="Calibri" panose="020F0502020204030204" pitchFamily="34" charset="0"/>
                <a:cs typeface="Calibri" panose="020F0502020204030204" pitchFamily="34" charset="0"/>
              </a:rPr>
              <a:t> using low elevation contour bunding’</a:t>
            </a:r>
          </a:p>
          <a:p>
            <a:r>
              <a:rPr lang="en-GB" sz="1100" dirty="0">
                <a:effectLst/>
                <a:latin typeface="Calibri" panose="020F0502020204030204" pitchFamily="34" charset="0"/>
                <a:ea typeface="Calibri" panose="020F0502020204030204" pitchFamily="34" charset="0"/>
                <a:cs typeface="Calibri" panose="020F0502020204030204" pitchFamily="34" charset="0"/>
              </a:rPr>
              <a:t>Available at</a:t>
            </a:r>
            <a:r>
              <a:rPr lang="en-GB" sz="1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1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10"/>
              </a:rPr>
              <a:t>https://cdn.cyfoethnaturiol.cymru/media/685958/case-study-3-peatland-restoration-using-bunding.pdf</a:t>
            </a:r>
            <a:endParaRPr lang="en-GB" sz="1100" dirty="0">
              <a:effectLst/>
              <a:latin typeface="Calibri" panose="020F0502020204030204" pitchFamily="34" charset="0"/>
              <a:ea typeface="Calibri" panose="020F0502020204030204" pitchFamily="34" charset="0"/>
              <a:cs typeface="Calibri" panose="020F0502020204030204" pitchFamily="34" charset="0"/>
            </a:endParaRPr>
          </a:p>
          <a:p>
            <a:r>
              <a:rPr lang="en-GB" sz="1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r>
              <a:rPr lang="en-GB" sz="1100" dirty="0">
                <a:effectLst/>
                <a:latin typeface="Calibri" panose="020F0502020204030204" pitchFamily="34" charset="0"/>
                <a:ea typeface="Calibri" panose="020F0502020204030204" pitchFamily="34" charset="0"/>
                <a:cs typeface="Calibri" panose="020F0502020204030204" pitchFamily="34" charset="0"/>
              </a:rPr>
              <a:t>Accessed 20th January 2025)</a:t>
            </a:r>
          </a:p>
          <a:p>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22889385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3359F-44CB-41E0-2D3C-A01979E1C74E}"/>
              </a:ext>
            </a:extLst>
          </p:cNvPr>
          <p:cNvSpPr>
            <a:spLocks noGrp="1"/>
          </p:cNvSpPr>
          <p:nvPr>
            <p:ph type="title"/>
          </p:nvPr>
        </p:nvSpPr>
        <p:spPr>
          <a:xfrm>
            <a:off x="685800" y="-65314"/>
            <a:ext cx="10361611" cy="794657"/>
          </a:xfrm>
        </p:spPr>
        <p:txBody>
          <a:bodyPr/>
          <a:lstStyle/>
          <a:p>
            <a:r>
              <a:rPr lang="en-GB" sz="2800" dirty="0"/>
              <a:t>References</a:t>
            </a:r>
            <a:r>
              <a:rPr lang="en-GB" dirty="0"/>
              <a:t>:</a:t>
            </a:r>
          </a:p>
        </p:txBody>
      </p:sp>
      <p:sp>
        <p:nvSpPr>
          <p:cNvPr id="3" name="TextBox 2">
            <a:extLst>
              <a:ext uri="{FF2B5EF4-FFF2-40B4-BE49-F238E27FC236}">
                <a16:creationId xmlns:a16="http://schemas.microsoft.com/office/drawing/2014/main" id="{4059F0C3-AFA1-8A80-27AD-25C93989BD21}"/>
              </a:ext>
            </a:extLst>
          </p:cNvPr>
          <p:cNvSpPr txBox="1"/>
          <p:nvPr/>
        </p:nvSpPr>
        <p:spPr>
          <a:xfrm>
            <a:off x="1192695" y="602974"/>
            <a:ext cx="10906539" cy="577369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Natural Resources Wales (2017) ‘Major drive to bring new life to precious habitats’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Available at</a:t>
            </a:r>
            <a:r>
              <a:rPr kumimoji="0" lang="en-GB" sz="11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en-GB" sz="1100" b="0" i="0" u="sng" strike="noStrike" kern="1200" cap="none" spc="0" normalizeH="0" baseline="0" noProof="0" dirty="0">
                <a:ln>
                  <a:noFill/>
                </a:ln>
                <a:solidFill>
                  <a:srgbClr val="0000FF"/>
                </a:solidFill>
                <a:effectLst/>
                <a:uLnTx/>
                <a:uFillTx/>
                <a:latin typeface="Calibri" panose="020F0502020204030204" pitchFamily="34" charset="0"/>
                <a:ea typeface="Calibri" panose="020F0502020204030204" pitchFamily="34" charset="0"/>
                <a:cs typeface="Times New Roman" panose="02020603050405020304" pitchFamily="18" charset="0"/>
                <a:hlinkClick r:id="rId3"/>
              </a:rPr>
              <a:t>https://naturalresourceswales.gov.uk/about-us/news-and-events/news/major-drive-to-bring-new-life-to-precious-habitats/?lang=en</a:t>
            </a:r>
            <a:endPar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(Accessed 15th January 2025)</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t>
            </a:r>
            <a:endPar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Natural Resources Wales (2022) ‘Mid Wales Area Statement’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Available at</a:t>
            </a:r>
            <a:r>
              <a:rPr kumimoji="0" lang="en-GB" sz="11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en-GB" sz="1100" b="0" i="0" u="sng" strike="noStrike" kern="1200" cap="none" spc="0" normalizeH="0" baseline="0" noProof="0" dirty="0">
                <a:ln>
                  <a:noFill/>
                </a:ln>
                <a:solidFill>
                  <a:srgbClr val="0000FF"/>
                </a:solidFill>
                <a:effectLst/>
                <a:uLnTx/>
                <a:uFillTx/>
                <a:latin typeface="Calibri" panose="020F0502020204030204" pitchFamily="34" charset="0"/>
                <a:ea typeface="Calibri" panose="020F0502020204030204" pitchFamily="34" charset="0"/>
                <a:cs typeface="Times New Roman" panose="02020603050405020304" pitchFamily="18" charset="0"/>
                <a:hlinkClick r:id="rId4"/>
              </a:rPr>
              <a:t>https://naturalresources.wales/about-us/area-statements/mid-wales-area-statement/introduction-to-mid-wales-area-statement/?lang=en</a:t>
            </a:r>
            <a:endPar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(Accessed 20th March 2025)</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t>
            </a:r>
            <a:endPar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Nature Recovery Action Plan Wales – the Biodiversity Strategy for Wales (2015)</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Available at: </a:t>
            </a:r>
            <a:r>
              <a:rPr kumimoji="0" lang="en-GB" sz="1100" b="0" i="0" u="sng" strike="noStrike" kern="1200" cap="none" spc="0" normalizeH="0" baseline="0" noProof="0" dirty="0">
                <a:ln>
                  <a:noFill/>
                </a:ln>
                <a:solidFill>
                  <a:srgbClr val="0000FF"/>
                </a:solidFill>
                <a:effectLst/>
                <a:uLnTx/>
                <a:uFillTx/>
                <a:latin typeface="Calibri" panose="020F0502020204030204" pitchFamily="34" charset="0"/>
                <a:ea typeface="Calibri" panose="020F0502020204030204" pitchFamily="34" charset="0"/>
                <a:cs typeface="Times New Roman" panose="02020603050405020304" pitchFamily="18" charset="0"/>
                <a:hlinkClick r:id="rId5"/>
              </a:rPr>
              <a:t>https://www.biodiversitywales.org.uk/Nature-Recovery-Action-Plan</a:t>
            </a:r>
            <a:endPar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t>
            </a: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Accessed March 20</a:t>
            </a:r>
            <a:r>
              <a:rPr kumimoji="0" lang="en-GB" sz="1100" b="0" i="0" u="none" strike="noStrike" kern="1200" cap="none" spc="0" normalizeH="0" baseline="3000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th</a:t>
            </a: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 2025).</a:t>
            </a:r>
          </a:p>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Natural Resources Wales(2025) ‘</a:t>
            </a:r>
            <a:r>
              <a:rPr kumimoji="0" lang="en-GB" sz="1100" b="0" i="1"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New LIFE for Welsh Raised Bogs’</a:t>
            </a:r>
            <a:endPar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Available at: </a:t>
            </a:r>
            <a:r>
              <a:rPr kumimoji="0" lang="en-GB" sz="1100" b="0" i="0" u="sng" strike="noStrike" kern="1200" cap="none" spc="0" normalizeH="0" baseline="0" noProof="0" dirty="0">
                <a:ln>
                  <a:noFill/>
                </a:ln>
                <a:solidFill>
                  <a:srgbClr val="0000FF"/>
                </a:solidFill>
                <a:effectLst/>
                <a:uLnTx/>
                <a:uFillTx/>
                <a:latin typeface="Calibri" panose="020F0502020204030204" pitchFamily="34" charset="0"/>
                <a:ea typeface="Calibri" panose="020F0502020204030204" pitchFamily="34" charset="0"/>
                <a:cs typeface="Times New Roman" panose="02020603050405020304" pitchFamily="18" charset="0"/>
                <a:hlinkClick r:id="rId6"/>
              </a:rPr>
              <a:t>https://naturalresources.wales/about-us/our-projects/nature-projects/new-life-for-welsh-raised-bogs/?lang=en</a:t>
            </a:r>
            <a:endPar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(Accessed January 18</a:t>
            </a:r>
            <a:r>
              <a:rPr kumimoji="0" lang="en-GB" sz="1100" b="0" i="0" u="none" strike="noStrike" kern="1200" cap="none" spc="0" normalizeH="0" baseline="3000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th</a:t>
            </a: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 2025)</a:t>
            </a:r>
          </a:p>
          <a:p>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Calibri" panose="020F0502020204030204" pitchFamily="34" charset="0"/>
                <a:ea typeface="Calibri" panose="020F0502020204030204" pitchFamily="34" charset="0"/>
                <a:cs typeface="Times New Roman" panose="02020603050405020304" pitchFamily="18" charset="0"/>
              </a:rPr>
              <a:t>Natural Resources Wales (2015) Teifi and North Ceredigion Management Catchment Summary’</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1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https://naturalresources.wales/media/3215/teifi-and-north-ceredigion-management-catchment.pdf</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Calibri" panose="020F0502020204030204" pitchFamily="34" charset="0"/>
                <a:ea typeface="Calibri" panose="020F0502020204030204" pitchFamily="34" charset="0"/>
                <a:cs typeface="Times New Roman" panose="02020603050405020304" pitchFamily="18" charset="0"/>
              </a:rPr>
              <a:t>(Accessed January 25</a:t>
            </a:r>
            <a:r>
              <a:rPr lang="en-GB" sz="1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100" dirty="0">
                <a:effectLst/>
                <a:latin typeface="Calibri" panose="020F0502020204030204" pitchFamily="34" charset="0"/>
                <a:ea typeface="Calibri" panose="020F0502020204030204" pitchFamily="34" charset="0"/>
                <a:cs typeface="Times New Roman" panose="02020603050405020304" pitchFamily="18" charset="0"/>
              </a:rPr>
              <a:t> 2025)</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Natural Resources Wales (2021)’Review of condition of Wales’ protected natural features fuels calls for partnership approach to a nature rich future’</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1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8"/>
              </a:rPr>
              <a:t>https://naturalresources.wales/about-us/news-and-events/news/review-of-condition-of-wales-protected-natural-features-fuels-calls-for-partnership-approach-to-a-nature-rich-future/?lang=en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Calibri" panose="020F0502020204030204" pitchFamily="34" charset="0"/>
                <a:ea typeface="Calibri" panose="020F0502020204030204" pitchFamily="34" charset="0"/>
                <a:cs typeface="Times New Roman" panose="02020603050405020304" pitchFamily="18" charset="0"/>
              </a:rPr>
              <a:t>(Accessed March 30</a:t>
            </a:r>
            <a:r>
              <a:rPr lang="en-GB" sz="1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100" dirty="0">
                <a:effectLst/>
                <a:latin typeface="Calibri" panose="020F0502020204030204" pitchFamily="34" charset="0"/>
                <a:ea typeface="Calibri" panose="020F0502020204030204" pitchFamily="34" charset="0"/>
                <a:cs typeface="Times New Roman" panose="02020603050405020304" pitchFamily="18" charset="0"/>
              </a:rPr>
              <a:t> 2025)</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Calibri" panose="020F0502020204030204" pitchFamily="34" charset="0"/>
              </a:rPr>
              <a:t>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Natural Resources Wales (2016) ‘Western Wales Flood Risk Management plan’</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1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9"/>
              </a:rPr>
              <a:t>https://cdn.cyfoethnaturiol.cymru/media/675146/final_frmp_-western-wales_pk26b82.pdf?mode=pad&amp;rnd=131466534560000000#page87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Calibri" panose="020F0502020204030204" pitchFamily="34" charset="0"/>
                <a:ea typeface="Calibri" panose="020F0502020204030204" pitchFamily="34" charset="0"/>
                <a:cs typeface="Calibri" panose="020F0502020204030204" pitchFamily="34" charset="0"/>
              </a:rPr>
              <a:t>(Accessed 28</a:t>
            </a:r>
            <a:r>
              <a:rPr lang="en-GB" sz="1100" baseline="30000" dirty="0">
                <a:effectLst/>
                <a:latin typeface="Calibri" panose="020F0502020204030204" pitchFamily="34" charset="0"/>
                <a:ea typeface="Calibri" panose="020F0502020204030204" pitchFamily="34" charset="0"/>
                <a:cs typeface="Calibri" panose="020F0502020204030204" pitchFamily="34" charset="0"/>
              </a:rPr>
              <a:t> </a:t>
            </a:r>
            <a:r>
              <a:rPr lang="en-GB" sz="1100" dirty="0">
                <a:effectLst/>
                <a:latin typeface="Calibri" panose="020F0502020204030204" pitchFamily="34" charset="0"/>
                <a:ea typeface="Calibri" panose="020F0502020204030204" pitchFamily="34" charset="0"/>
                <a:cs typeface="Calibri" panose="020F0502020204030204" pitchFamily="34" charset="0"/>
              </a:rPr>
              <a:t>January 2025)</a:t>
            </a: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662119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3359F-44CB-41E0-2D3C-A01979E1C74E}"/>
              </a:ext>
            </a:extLst>
          </p:cNvPr>
          <p:cNvSpPr>
            <a:spLocks noGrp="1"/>
          </p:cNvSpPr>
          <p:nvPr>
            <p:ph type="title"/>
          </p:nvPr>
        </p:nvSpPr>
        <p:spPr>
          <a:xfrm>
            <a:off x="685800" y="-65314"/>
            <a:ext cx="10361611" cy="1230086"/>
          </a:xfrm>
        </p:spPr>
        <p:txBody>
          <a:bodyPr/>
          <a:lstStyle/>
          <a:p>
            <a:r>
              <a:rPr lang="en-GB" sz="2800" dirty="0"/>
              <a:t>References</a:t>
            </a:r>
            <a:r>
              <a:rPr lang="en-GB" dirty="0"/>
              <a:t>:</a:t>
            </a:r>
          </a:p>
        </p:txBody>
      </p:sp>
      <p:sp>
        <p:nvSpPr>
          <p:cNvPr id="3" name="TextBox 2">
            <a:extLst>
              <a:ext uri="{FF2B5EF4-FFF2-40B4-BE49-F238E27FC236}">
                <a16:creationId xmlns:a16="http://schemas.microsoft.com/office/drawing/2014/main" id="{4059F0C3-AFA1-8A80-27AD-25C93989BD21}"/>
              </a:ext>
            </a:extLst>
          </p:cNvPr>
          <p:cNvSpPr txBox="1"/>
          <p:nvPr/>
        </p:nvSpPr>
        <p:spPr>
          <a:xfrm>
            <a:off x="1497496" y="1000540"/>
            <a:ext cx="10133652" cy="567758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Osborne A., Longden M, Bourke D, Coulthard E. ‘Bringing back the Manchester Argus Coenonympha tullia ssp.davus(Fabricius,1777):Quantifying the habitat resource requirements to inform the successful reintroduction of a specialist peatland butterfly’ </a:t>
            </a:r>
            <a:r>
              <a:rPr kumimoji="0" lang="en-GB" sz="1100" b="0" i="1"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Ecological Solutions and</a:t>
            </a:r>
            <a:endPar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1"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Evidence</a:t>
            </a: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3 (2) (e12147). pp 1-14. Available at: </a:t>
            </a:r>
            <a:r>
              <a:rPr kumimoji="0" lang="en-GB" sz="1100" b="0" i="0" u="sng" strike="noStrike" kern="1200" cap="none" spc="0" normalizeH="0" baseline="0" noProof="0" dirty="0">
                <a:ln>
                  <a:noFill/>
                </a:ln>
                <a:solidFill>
                  <a:srgbClr val="0000FF"/>
                </a:solidFill>
                <a:effectLst/>
                <a:uLnTx/>
                <a:uFillTx/>
                <a:latin typeface="Calibri" panose="020F0502020204030204" pitchFamily="34" charset="0"/>
                <a:ea typeface="Calibri" panose="020F0502020204030204" pitchFamily="34" charset="0"/>
                <a:cs typeface="Calibri" panose="020F0502020204030204" pitchFamily="34" charset="0"/>
                <a:hlinkClick r:id="rId3"/>
              </a:rPr>
              <a:t>Bringing back the Manchester Argus Coenonympha tullia ssp. davus (Fabricius, 1777): Quantifying the habitat resource requirements to inform the successful reintroduction of a specialist peatland butterfly - Osborne - 2022 - Ecological Solutions and Evidence - Wiley Online Library</a:t>
            </a:r>
            <a:endPar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(Accessed 15 February,2025)</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Polkey, A. (2018) </a:t>
            </a:r>
            <a:r>
              <a:rPr kumimoji="0" lang="en-GB" sz="1100" b="0" i="1"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Cors Caron NNR Large Heath Monitoring 2017 Report; Review of 1987-2001 Data, recommendations for Future Monitoring &amp; 2018 Update </a:t>
            </a: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Internal NRW Report. Unpublished.</a:t>
            </a:r>
          </a:p>
          <a:p>
            <a:endParaRPr lang="en-GB" sz="1100" dirty="0">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Ramsar Sites Information Service (2025)’Cors Caron’</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Available at: </a:t>
            </a:r>
            <a:r>
              <a:rPr kumimoji="0" lang="en-GB" sz="1100" b="0" i="0" u="sng" strike="noStrike" kern="1200" cap="none" spc="0" normalizeH="0" baseline="0" noProof="0" dirty="0">
                <a:ln>
                  <a:noFill/>
                </a:ln>
                <a:solidFill>
                  <a:srgbClr val="0000FF"/>
                </a:solidFill>
                <a:effectLst/>
                <a:uLnTx/>
                <a:uFillTx/>
                <a:latin typeface="Calibri" panose="020F0502020204030204" pitchFamily="34" charset="0"/>
                <a:ea typeface="Calibri" panose="020F0502020204030204" pitchFamily="34" charset="0"/>
                <a:cs typeface="Calibri" panose="020F0502020204030204" pitchFamily="34" charset="0"/>
                <a:hlinkClick r:id="rId4"/>
              </a:rPr>
              <a:t>https://rsis.ramsar.org/ris/570</a:t>
            </a:r>
            <a:endPar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(Accessed 15 March 2025)</a:t>
            </a:r>
          </a:p>
          <a:p>
            <a:endParaRPr lang="en-GB" sz="1100" dirty="0">
              <a:latin typeface="Calibri" panose="020F0502020204030204" pitchFamily="34" charset="0"/>
              <a:ea typeface="Calibri" panose="020F0502020204030204" pitchFamily="34" charset="0"/>
              <a:cs typeface="Calibri" panose="020F0502020204030204" pitchFamily="34" charset="0"/>
            </a:endParaRPr>
          </a:p>
          <a:p>
            <a:r>
              <a:rPr lang="en-GB" sz="1100" dirty="0">
                <a:effectLst/>
                <a:latin typeface="Calibri" panose="020F0502020204030204" pitchFamily="34" charset="0"/>
                <a:ea typeface="Calibri" panose="020F0502020204030204" pitchFamily="34" charset="0"/>
                <a:cs typeface="Calibri" panose="020F0502020204030204" pitchFamily="34" charset="0"/>
              </a:rPr>
              <a:t>Peoples Collection Wales (2025) </a:t>
            </a:r>
            <a:r>
              <a:rPr lang="en-GB" sz="1100" i="1" dirty="0">
                <a:effectLst/>
                <a:latin typeface="Calibri" panose="020F0502020204030204" pitchFamily="34" charset="0"/>
                <a:ea typeface="Calibri" panose="020F0502020204030204" pitchFamily="34" charset="0"/>
                <a:cs typeface="Calibri" panose="020F0502020204030204" pitchFamily="34" charset="0"/>
              </a:rPr>
              <a:t>Aerial photograph of Cors Caron near Tregaron, 1946.</a:t>
            </a:r>
            <a:endParaRPr lang="en-GB" sz="1100" dirty="0">
              <a:effectLst/>
              <a:latin typeface="Calibri" panose="020F0502020204030204" pitchFamily="34" charset="0"/>
              <a:ea typeface="Calibri" panose="020F0502020204030204" pitchFamily="34" charset="0"/>
              <a:cs typeface="Calibri" panose="020F0502020204030204" pitchFamily="34" charset="0"/>
            </a:endParaRPr>
          </a:p>
          <a:p>
            <a:r>
              <a:rPr lang="en-GB" sz="1100" dirty="0">
                <a:effectLst/>
                <a:latin typeface="Calibri" panose="020F0502020204030204" pitchFamily="34" charset="0"/>
                <a:ea typeface="Calibri" panose="020F0502020204030204" pitchFamily="34" charset="0"/>
                <a:cs typeface="Calibri" panose="020F0502020204030204" pitchFamily="34" charset="0"/>
              </a:rPr>
              <a:t>Available at: </a:t>
            </a:r>
            <a:r>
              <a:rPr lang="en-GB" sz="11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5"/>
              </a:rPr>
              <a:t>https://www.peoplescollection.wales/items/1610221</a:t>
            </a:r>
            <a:endParaRPr lang="en-GB" sz="1100" dirty="0">
              <a:effectLst/>
              <a:latin typeface="Calibri" panose="020F0502020204030204" pitchFamily="34" charset="0"/>
              <a:ea typeface="Calibri" panose="020F0502020204030204" pitchFamily="34" charset="0"/>
              <a:cs typeface="Calibri" panose="020F0502020204030204" pitchFamily="34" charset="0"/>
            </a:endParaRPr>
          </a:p>
          <a:p>
            <a:r>
              <a:rPr lang="en-GB" sz="1100" dirty="0">
                <a:effectLst/>
                <a:latin typeface="Calibri" panose="020F0502020204030204" pitchFamily="34" charset="0"/>
                <a:ea typeface="Calibri" panose="020F0502020204030204" pitchFamily="34" charset="0"/>
                <a:cs typeface="Calibri" panose="020F0502020204030204" pitchFamily="34" charset="0"/>
              </a:rPr>
              <a:t>(Accessed 30 January 2025)</a:t>
            </a:r>
          </a:p>
          <a:p>
            <a:endParaRPr lang="en-GB" sz="1100" dirty="0">
              <a:effectLst/>
              <a:latin typeface="Calibri" panose="020F0502020204030204" pitchFamily="34" charset="0"/>
              <a:ea typeface="Calibri" panose="020F0502020204030204" pitchFamily="34" charset="0"/>
              <a:cs typeface="Calibri" panose="020F0502020204030204" pitchFamily="34" charset="0"/>
            </a:endParaRPr>
          </a:p>
          <a:p>
            <a:r>
              <a:rPr lang="en-GB" sz="1100" dirty="0">
                <a:effectLst/>
                <a:latin typeface="Calibri" panose="020F0502020204030204" pitchFamily="34" charset="0"/>
                <a:ea typeface="Calibri" panose="020F0502020204030204" pitchFamily="34" charset="0"/>
                <a:cs typeface="Calibri" panose="020F0502020204030204" pitchFamily="34" charset="0"/>
              </a:rPr>
              <a:t>The Wildlife Trusts(2025) Coenonympha tullia’ adult (Large Heath Butterfly) Available at: </a:t>
            </a:r>
            <a:r>
              <a:rPr lang="en-GB" sz="11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6"/>
              </a:rPr>
              <a:t>Large heath | The Wildlife Trusts</a:t>
            </a:r>
            <a:endParaRPr lang="en-GB" sz="11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endParaRPr>
          </a:p>
          <a:p>
            <a:r>
              <a:rPr lang="en-GB" sz="1100" dirty="0">
                <a:effectLst/>
                <a:latin typeface="Calibri" panose="020F0502020204030204" pitchFamily="34" charset="0"/>
                <a:ea typeface="Calibri" panose="020F0502020204030204" pitchFamily="34" charset="0"/>
                <a:cs typeface="Calibri" panose="020F0502020204030204" pitchFamily="34" charset="0"/>
              </a:rPr>
              <a:t>(Accessed 15 February 2025)</a:t>
            </a:r>
          </a:p>
          <a:p>
            <a:endParaRPr lang="en-GB" sz="1100" dirty="0">
              <a:effectLst/>
              <a:latin typeface="Calibri" panose="020F0502020204030204" pitchFamily="34" charset="0"/>
              <a:ea typeface="Calibri" panose="020F0502020204030204" pitchFamily="34" charset="0"/>
              <a:cs typeface="Calibri" panose="020F0502020204030204" pitchFamily="34" charset="0"/>
            </a:endParaRPr>
          </a:p>
          <a:p>
            <a:pPr>
              <a:buNone/>
            </a:pPr>
            <a:r>
              <a:rPr lang="en-GB" sz="1100" dirty="0">
                <a:effectLst/>
                <a:latin typeface="Calibri" panose="020F0502020204030204" pitchFamily="34" charset="0"/>
                <a:ea typeface="Calibri" panose="020F0502020204030204" pitchFamily="34" charset="0"/>
                <a:cs typeface="Calibri" panose="020F0502020204030204" pitchFamily="34" charset="0"/>
              </a:rPr>
              <a:t> </a:t>
            </a:r>
            <a:r>
              <a:rPr lang="en-GB" sz="1100" kern="100" dirty="0">
                <a:effectLst/>
                <a:latin typeface="Calibri" panose="020F0502020204030204" pitchFamily="34" charset="0"/>
                <a:ea typeface="Aptos" panose="020B0004020202020204" pitchFamily="34" charset="0"/>
                <a:cs typeface="Calibri" panose="020F0502020204030204" pitchFamily="34" charset="0"/>
              </a:rPr>
              <a:t>UK Butterflies (2025) ‘Large Heath Coenonympha tullia’</a:t>
            </a:r>
          </a:p>
          <a:p>
            <a:pPr>
              <a:buNone/>
            </a:pPr>
            <a:r>
              <a:rPr lang="en-GB" sz="1100" kern="100" dirty="0">
                <a:effectLst/>
                <a:latin typeface="Calibri" panose="020F0502020204030204" pitchFamily="34" charset="0"/>
                <a:ea typeface="Aptos" panose="020B0004020202020204" pitchFamily="34" charset="0"/>
                <a:cs typeface="Calibri" panose="020F0502020204030204" pitchFamily="34" charset="0"/>
              </a:rPr>
              <a:t>Available at: </a:t>
            </a:r>
            <a:r>
              <a:rPr lang="en-GB" sz="1100" u="sng" kern="100" dirty="0">
                <a:solidFill>
                  <a:srgbClr val="0000FF"/>
                </a:solidFill>
                <a:effectLst/>
                <a:latin typeface="Calibri" panose="020F0502020204030204" pitchFamily="34" charset="0"/>
                <a:ea typeface="Aptos" panose="020B0004020202020204" pitchFamily="34" charset="0"/>
                <a:cs typeface="Calibri" panose="020F0502020204030204" pitchFamily="34" charset="0"/>
                <a:hlinkClick r:id="rId7"/>
              </a:rPr>
              <a:t>UK Butterflies - Large Heath - Coenonympha tullia</a:t>
            </a: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pPr>
              <a:buNone/>
            </a:pPr>
            <a:r>
              <a:rPr lang="en-GB" sz="1100" kern="100" dirty="0">
                <a:effectLst/>
                <a:latin typeface="Calibri" panose="020F0502020204030204" pitchFamily="34" charset="0"/>
                <a:ea typeface="Aptos" panose="020B0004020202020204" pitchFamily="34" charset="0"/>
                <a:cs typeface="Calibri" panose="020F0502020204030204" pitchFamily="34" charset="0"/>
              </a:rPr>
              <a:t>(Accessed 1 March 2025)</a:t>
            </a:r>
            <a:endParaRPr lang="en-GB" sz="1100" i="1" kern="100" dirty="0">
              <a:latin typeface="Calibri" panose="020F0502020204030204" pitchFamily="34" charset="0"/>
              <a:ea typeface="Aptos" panose="020B0004020202020204" pitchFamily="34" charset="0"/>
              <a:cs typeface="Calibri" panose="020F0502020204030204" pitchFamily="34" charset="0"/>
            </a:endParaRPr>
          </a:p>
          <a:p>
            <a:pPr>
              <a:buNone/>
            </a:pP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pPr>
              <a:buNone/>
            </a:pPr>
            <a:r>
              <a:rPr lang="en-GB" sz="1100" kern="100" dirty="0">
                <a:effectLst/>
                <a:latin typeface="Calibri" panose="020F0502020204030204" pitchFamily="34" charset="0"/>
                <a:ea typeface="Aptos" panose="020B0004020202020204" pitchFamily="34" charset="0"/>
                <a:cs typeface="Calibri" panose="020F0502020204030204" pitchFamily="34" charset="0"/>
              </a:rPr>
              <a:t>UKBMS (2025)</a:t>
            </a:r>
            <a:r>
              <a:rPr lang="en-GB" sz="1100" i="1" kern="100" dirty="0">
                <a:effectLst/>
                <a:latin typeface="Calibri" panose="020F0502020204030204" pitchFamily="34" charset="0"/>
                <a:ea typeface="Aptos" panose="020B0004020202020204" pitchFamily="34" charset="0"/>
                <a:cs typeface="Calibri" panose="020F0502020204030204" pitchFamily="34" charset="0"/>
              </a:rPr>
              <a:t>’UK Butterfly Monitoring Scheme’</a:t>
            </a: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pPr>
              <a:buNone/>
            </a:pPr>
            <a:r>
              <a:rPr lang="en-GB" sz="1100" i="1" kern="100" dirty="0">
                <a:effectLst/>
                <a:latin typeface="Calibri" panose="020F0502020204030204" pitchFamily="34" charset="0"/>
                <a:ea typeface="Aptos" panose="020B0004020202020204" pitchFamily="34" charset="0"/>
                <a:cs typeface="Calibri" panose="020F0502020204030204" pitchFamily="34" charset="0"/>
              </a:rPr>
              <a:t>Available at</a:t>
            </a:r>
            <a:r>
              <a:rPr lang="en-GB" sz="1100" kern="100" dirty="0">
                <a:effectLst/>
                <a:latin typeface="Calibri" panose="020F0502020204030204" pitchFamily="34" charset="0"/>
                <a:ea typeface="Aptos" panose="020B0004020202020204" pitchFamily="34" charset="0"/>
                <a:cs typeface="Calibri" panose="020F0502020204030204" pitchFamily="34" charset="0"/>
              </a:rPr>
              <a:t> </a:t>
            </a:r>
            <a:r>
              <a:rPr lang="en-GB" sz="1100" u="sng" kern="100" dirty="0">
                <a:solidFill>
                  <a:srgbClr val="467886"/>
                </a:solidFill>
                <a:effectLst/>
                <a:latin typeface="Calibri" panose="020F0502020204030204" pitchFamily="34" charset="0"/>
                <a:ea typeface="Aptos" panose="020B0004020202020204" pitchFamily="34" charset="0"/>
                <a:cs typeface="Calibri" panose="020F0502020204030204" pitchFamily="34" charset="0"/>
                <a:hlinkClick r:id="rId8"/>
              </a:rPr>
              <a:t>Welcome to the UKBMS | UKBMS</a:t>
            </a: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r>
              <a:rPr lang="en-GB" sz="1100" kern="100" dirty="0">
                <a:effectLst/>
                <a:latin typeface="Calibri" panose="020F0502020204030204" pitchFamily="34" charset="0"/>
                <a:ea typeface="Aptos" panose="020B0004020202020204" pitchFamily="34" charset="0"/>
                <a:cs typeface="Calibri" panose="020F0502020204030204" pitchFamily="34" charset="0"/>
              </a:rPr>
              <a:t>(Accessed 1 March 2025)</a:t>
            </a:r>
            <a:r>
              <a:rPr lang="en-GB" sz="1100" i="1" kern="100" dirty="0">
                <a:effectLst/>
                <a:latin typeface="Calibri" panose="020F0502020204030204" pitchFamily="34" charset="0"/>
                <a:ea typeface="Aptos" panose="020B0004020202020204" pitchFamily="34" charset="0"/>
                <a:cs typeface="Calibri" panose="020F0502020204030204" pitchFamily="34" charset="0"/>
              </a:rPr>
              <a:t>:</a:t>
            </a: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endParaRPr lang="en-GB" sz="1100" dirty="0">
              <a:effectLst/>
              <a:latin typeface="Calibri" panose="020F0502020204030204" pitchFamily="34" charset="0"/>
              <a:ea typeface="Calibri" panose="020F0502020204030204" pitchFamily="34" charset="0"/>
              <a:cs typeface="Calibri" panose="020F0502020204030204" pitchFamily="34" charset="0"/>
            </a:endParaRPr>
          </a:p>
          <a:p>
            <a:endParaRPr lang="en-GB" sz="1200" dirty="0">
              <a:effectLst/>
              <a:latin typeface="Calibri" panose="020F0502020204030204" pitchFamily="34" charset="0"/>
              <a:ea typeface="Calibri" panose="020F0502020204030204" pitchFamily="34" charset="0"/>
              <a:cs typeface="Calibri" panose="020F0502020204030204" pitchFamily="34" charset="0"/>
            </a:endParaRPr>
          </a:p>
          <a:p>
            <a:pPr>
              <a:lnSpc>
                <a:spcPct val="200000"/>
              </a:lnSpc>
              <a:spcAft>
                <a:spcPts val="800"/>
              </a:spcAft>
              <a:buNone/>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371430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8F9D1-34B5-D3FB-AA26-9963D7906DA4}"/>
              </a:ext>
            </a:extLst>
          </p:cNvPr>
          <p:cNvSpPr>
            <a:spLocks noGrp="1"/>
          </p:cNvSpPr>
          <p:nvPr>
            <p:ph type="title"/>
          </p:nvPr>
        </p:nvSpPr>
        <p:spPr>
          <a:xfrm>
            <a:off x="1141413" y="618518"/>
            <a:ext cx="9905998" cy="574178"/>
          </a:xfrm>
        </p:spPr>
        <p:txBody>
          <a:bodyPr>
            <a:normAutofit fontScale="90000"/>
          </a:bodyPr>
          <a:lstStyle/>
          <a:p>
            <a:r>
              <a:rPr kumimoji="0" lang="en-GB" sz="2800" b="0" i="0" u="none" strike="noStrike" kern="1200" cap="all" spc="0" normalizeH="0" baseline="0" noProof="0" dirty="0">
                <a:ln>
                  <a:noFill/>
                </a:ln>
                <a:solidFill>
                  <a:prstClr val="white"/>
                </a:solidFill>
                <a:effectLst/>
                <a:uLnTx/>
                <a:uFillTx/>
                <a:latin typeface="Tw Cen MT" panose="020B0602020104020603"/>
                <a:ea typeface="+mj-ea"/>
                <a:cs typeface="+mj-cs"/>
              </a:rPr>
              <a:t>References</a:t>
            </a:r>
            <a:r>
              <a:rPr kumimoji="0" lang="en-GB" sz="3600" b="0" i="0" u="none" strike="noStrike" kern="1200" cap="all" spc="0" normalizeH="0" baseline="0" noProof="0" dirty="0">
                <a:ln>
                  <a:noFill/>
                </a:ln>
                <a:solidFill>
                  <a:prstClr val="white"/>
                </a:solidFill>
                <a:effectLst/>
                <a:uLnTx/>
                <a:uFillTx/>
                <a:latin typeface="Tw Cen MT" panose="020B0602020104020603"/>
                <a:ea typeface="+mj-ea"/>
                <a:cs typeface="+mj-cs"/>
              </a:rPr>
              <a:t>:</a:t>
            </a:r>
            <a:endParaRPr lang="en-GB" dirty="0"/>
          </a:p>
        </p:txBody>
      </p:sp>
      <p:sp>
        <p:nvSpPr>
          <p:cNvPr id="3" name="TextBox 2">
            <a:extLst>
              <a:ext uri="{FF2B5EF4-FFF2-40B4-BE49-F238E27FC236}">
                <a16:creationId xmlns:a16="http://schemas.microsoft.com/office/drawing/2014/main" id="{1B30A766-9A71-061D-AD94-7957F15A4E46}"/>
              </a:ext>
            </a:extLst>
          </p:cNvPr>
          <p:cNvSpPr txBox="1"/>
          <p:nvPr/>
        </p:nvSpPr>
        <p:spPr>
          <a:xfrm>
            <a:off x="1285462" y="1258956"/>
            <a:ext cx="10270434" cy="5301195"/>
          </a:xfrm>
          <a:prstGeom prst="rect">
            <a:avLst/>
          </a:prstGeom>
          <a:noFill/>
        </p:spPr>
        <p:txBody>
          <a:bodyPr wrap="square" rtlCol="0">
            <a:spAutoFit/>
          </a:bodyPr>
          <a:lstStyle/>
          <a:p>
            <a:pPr>
              <a:buNone/>
            </a:pPr>
            <a:r>
              <a:rPr lang="en-GB" sz="1100" kern="100" dirty="0">
                <a:effectLst/>
                <a:latin typeface="Calibri" panose="020F0502020204030204" pitchFamily="34" charset="0"/>
                <a:ea typeface="Aptos" panose="020B0004020202020204" pitchFamily="34" charset="0"/>
                <a:cs typeface="Calibri" panose="020F0502020204030204" pitchFamily="34" charset="0"/>
              </a:rPr>
              <a:t>UKBMS(2025) Annual  Estimate Summary Raw Data Transects 1&amp;7  Cors Caron-2024</a:t>
            </a:r>
          </a:p>
          <a:p>
            <a:pPr>
              <a:buNone/>
            </a:pPr>
            <a:r>
              <a:rPr lang="en-GB" sz="1100" kern="100" dirty="0">
                <a:effectLst/>
                <a:latin typeface="Calibri" panose="020F0502020204030204" pitchFamily="34" charset="0"/>
                <a:ea typeface="Aptos" panose="020B0004020202020204" pitchFamily="34" charset="0"/>
                <a:cs typeface="Calibri" panose="020F0502020204030204" pitchFamily="34" charset="0"/>
              </a:rPr>
              <a:t>Available at: </a:t>
            </a:r>
            <a:r>
              <a:rPr lang="en-GB" sz="1100" u="sng" kern="100" dirty="0">
                <a:solidFill>
                  <a:srgbClr val="467886"/>
                </a:solidFill>
                <a:effectLst/>
                <a:latin typeface="Calibri" panose="020F0502020204030204" pitchFamily="34" charset="0"/>
                <a:ea typeface="Aptos" panose="020B0004020202020204" pitchFamily="34" charset="0"/>
                <a:cs typeface="Calibri" panose="020F0502020204030204" pitchFamily="34" charset="0"/>
                <a:hlinkClick r:id="rId2"/>
              </a:rPr>
              <a:t>Annual Summary | UKBMS</a:t>
            </a: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r>
              <a:rPr lang="en-GB" sz="1100" kern="100" dirty="0">
                <a:effectLst/>
                <a:latin typeface="Calibri" panose="020F0502020204030204" pitchFamily="34" charset="0"/>
                <a:ea typeface="Aptos" panose="020B0004020202020204" pitchFamily="34" charset="0"/>
                <a:cs typeface="Calibri" panose="020F0502020204030204" pitchFamily="34" charset="0"/>
              </a:rPr>
              <a:t>(Accessed : 01 April 2025)</a:t>
            </a:r>
          </a:p>
          <a:p>
            <a:pPr>
              <a:buNone/>
            </a:pP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pPr>
              <a:buNone/>
            </a:pPr>
            <a:r>
              <a:rPr lang="en-GB" sz="1100" kern="100" dirty="0">
                <a:effectLst/>
                <a:latin typeface="Calibri" panose="020F0502020204030204" pitchFamily="34" charset="0"/>
                <a:ea typeface="Aptos" panose="020B0004020202020204" pitchFamily="34" charset="0"/>
                <a:cs typeface="Calibri" panose="020F0502020204030204" pitchFamily="34" charset="0"/>
              </a:rPr>
              <a:t>UKBMS(2025) Annual  Estimate Summary Chart  Transects 1&amp;7 Cors Caron -2024</a:t>
            </a:r>
          </a:p>
          <a:p>
            <a:pPr>
              <a:buNone/>
            </a:pPr>
            <a:r>
              <a:rPr lang="en-GB" sz="1100" kern="100" dirty="0">
                <a:effectLst/>
                <a:latin typeface="Calibri" panose="020F0502020204030204" pitchFamily="34" charset="0"/>
                <a:ea typeface="Aptos" panose="020B0004020202020204" pitchFamily="34" charset="0"/>
                <a:cs typeface="Calibri" panose="020F0502020204030204" pitchFamily="34" charset="0"/>
              </a:rPr>
              <a:t>Available </a:t>
            </a:r>
            <a:r>
              <a:rPr lang="en-GB" sz="1100" kern="100" dirty="0" err="1">
                <a:effectLst/>
                <a:latin typeface="Calibri" panose="020F0502020204030204" pitchFamily="34" charset="0"/>
                <a:ea typeface="Aptos" panose="020B0004020202020204" pitchFamily="34" charset="0"/>
                <a:cs typeface="Calibri" panose="020F0502020204030204" pitchFamily="34" charset="0"/>
              </a:rPr>
              <a:t>at:</a:t>
            </a:r>
            <a:r>
              <a:rPr lang="en-GB" sz="1100" u="sng" dirty="0" err="1">
                <a:solidFill>
                  <a:srgbClr val="467886"/>
                </a:solidFill>
                <a:effectLst/>
                <a:latin typeface="Calibri" panose="020F0502020204030204" pitchFamily="34" charset="0"/>
                <a:ea typeface="Aptos" panose="020B0004020202020204" pitchFamily="34" charset="0"/>
                <a:cs typeface="Calibri" panose="020F0502020204030204" pitchFamily="34" charset="0"/>
                <a:hlinkClick r:id="rId2"/>
              </a:rPr>
              <a:t>Annual</a:t>
            </a:r>
            <a:r>
              <a:rPr lang="en-GB" sz="1100" u="sng" dirty="0">
                <a:solidFill>
                  <a:srgbClr val="467886"/>
                </a:solidFill>
                <a:effectLst/>
                <a:latin typeface="Calibri" panose="020F0502020204030204" pitchFamily="34" charset="0"/>
                <a:ea typeface="Aptos" panose="020B0004020202020204" pitchFamily="34" charset="0"/>
                <a:cs typeface="Calibri" panose="020F0502020204030204" pitchFamily="34" charset="0"/>
                <a:hlinkClick r:id="rId2"/>
              </a:rPr>
              <a:t> Summary | UKBMS</a:t>
            </a: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r>
              <a:rPr lang="en-GB" sz="1100" kern="100" dirty="0">
                <a:effectLst/>
                <a:latin typeface="Calibri" panose="020F0502020204030204" pitchFamily="34" charset="0"/>
                <a:ea typeface="Aptos" panose="020B0004020202020204" pitchFamily="34" charset="0"/>
                <a:cs typeface="Calibri" panose="020F0502020204030204" pitchFamily="34" charset="0"/>
              </a:rPr>
              <a:t>(Accessed : 01 April 2025)</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Van Swaay C.A., Nowicki P., Settele J. Van Strien A.J (2008) ‘Butterfly monitoring in Europe: methods, applications and perspectives’</a:t>
            </a:r>
            <a:r>
              <a:rPr kumimoji="0" lang="en-GB" sz="1100" b="0" i="1"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Biodiversity and Conservation</a:t>
            </a: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,17. pp.</a:t>
            </a:r>
            <a:r>
              <a:rPr kumimoji="0" lang="en-GB" sz="1100" b="0" i="0" u="none" strike="noStrike" kern="1200" cap="none" spc="0" normalizeH="0" baseline="0" noProof="0" dirty="0">
                <a:ln>
                  <a:noFill/>
                </a:ln>
                <a:solidFill>
                  <a:srgbClr val="333333"/>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3455–3469</a:t>
            </a:r>
            <a:r>
              <a:rPr kumimoji="0" lang="en-GB" sz="1100" b="0" i="0" u="none" strike="noStrike" kern="1200" cap="none" spc="0" normalizeH="0" baseline="0" noProof="0" dirty="0">
                <a:ln>
                  <a:noFill/>
                </a:ln>
                <a:solidFill>
                  <a:srgbClr val="333333"/>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Available at</a:t>
            </a:r>
            <a:r>
              <a:rPr kumimoji="0" lang="en-GB" sz="1100" b="0" i="0" u="none" strike="noStrike" kern="1200" cap="none" spc="0" normalizeH="0" baseline="0" noProof="0" dirty="0">
                <a:ln>
                  <a:noFill/>
                </a:ln>
                <a:solidFill>
                  <a:srgbClr val="333333"/>
                </a:solidFill>
                <a:effectLst/>
                <a:uLnTx/>
                <a:uFillTx/>
                <a:latin typeface="Calibri" panose="020F0502020204030204" pitchFamily="34" charset="0"/>
                <a:ea typeface="Calibri" panose="020F0502020204030204" pitchFamily="34" charset="0"/>
                <a:cs typeface="Calibri" panose="020F0502020204030204" pitchFamily="34" charset="0"/>
              </a:rPr>
              <a:t>:</a:t>
            </a: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en-GB" sz="1100" b="0" i="0" u="sng" strike="noStrike" kern="1200" cap="none" spc="0" normalizeH="0" baseline="0" noProof="0" dirty="0">
                <a:ln>
                  <a:noFill/>
                </a:ln>
                <a:solidFill>
                  <a:srgbClr val="333333"/>
                </a:solidFill>
                <a:effectLst/>
                <a:uLnTx/>
                <a:uFillTx/>
                <a:latin typeface="Calibri" panose="020F0502020204030204" pitchFamily="34" charset="0"/>
                <a:ea typeface="Calibri" panose="020F0502020204030204" pitchFamily="34" charset="0"/>
                <a:cs typeface="Calibri" panose="020F0502020204030204" pitchFamily="34" charset="0"/>
                <a:hlinkClick r:id="rId3"/>
              </a:rPr>
              <a:t>https://link.springer.com/article/10.1007/s10531-008-9491-4</a:t>
            </a:r>
            <a:r>
              <a:rPr kumimoji="0" lang="en-GB" sz="1100" b="0" i="0" u="none" strike="noStrike" kern="1200" cap="none" spc="0" normalizeH="0" baseline="0" noProof="0" dirty="0">
                <a:ln>
                  <a:noFill/>
                </a:ln>
                <a:solidFill>
                  <a:srgbClr val="333333"/>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Accessed 15 February 2025)</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1"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t>
            </a:r>
            <a:endPar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Welsh Assembly Government (2008) ‘The Heather and Grass Burning Code for Wales 2008’</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Available at: </a:t>
            </a:r>
            <a:r>
              <a:rPr kumimoji="0" lang="en-GB" sz="1100" b="0" i="0" u="sng" strike="noStrike" kern="1200" cap="none" spc="0" normalizeH="0" baseline="0" noProof="0" dirty="0">
                <a:ln>
                  <a:noFill/>
                </a:ln>
                <a:solidFill>
                  <a:srgbClr val="0000FF"/>
                </a:solidFill>
                <a:effectLst/>
                <a:uLnTx/>
                <a:uFillTx/>
                <a:latin typeface="Calibri" panose="020F0502020204030204" pitchFamily="34" charset="0"/>
                <a:ea typeface="Calibri" panose="020F0502020204030204" pitchFamily="34" charset="0"/>
                <a:cs typeface="Calibri" panose="020F0502020204030204" pitchFamily="34" charset="0"/>
                <a:hlinkClick r:id="rId4"/>
              </a:rPr>
              <a:t>https://gov.wales/sites/default/files/publications/2018-01/heather-and-grass-burning-code.pdf</a:t>
            </a:r>
            <a:endPar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(Accessed 30 April 2025)</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100" kern="100" dirty="0">
              <a:solidFill>
                <a:prstClr val="white"/>
              </a:solidFill>
              <a:latin typeface="Calibri" panose="020F0502020204030204" pitchFamily="34" charset="0"/>
              <a:ea typeface="Aptos" panose="020B000402020202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Yallop A.R,,Thacker J.I.&amp; Clutterbuck. (2024) </a:t>
            </a:r>
            <a:r>
              <a:rPr kumimoji="0" lang="en-GB" sz="1100" b="0" i="1"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Remote Sensing of Peatlands: A Technical Review</a:t>
            </a:r>
            <a:endPar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 Available at :</a:t>
            </a:r>
            <a:r>
              <a:rPr kumimoji="0" lang="en-GB" sz="1100" b="0" i="0" u="sng" strike="noStrike" kern="0" cap="none" spc="0" normalizeH="0" baseline="0" noProof="0" dirty="0">
                <a:ln>
                  <a:noFill/>
                </a:ln>
                <a:solidFill>
                  <a:srgbClr val="467886"/>
                </a:solidFill>
                <a:effectLst/>
                <a:uLnTx/>
                <a:uFillTx/>
                <a:latin typeface="Calibri" panose="020F0502020204030204" pitchFamily="34" charset="0"/>
                <a:ea typeface="Times New Roman" panose="02020603050405020304" pitchFamily="18" charset="0"/>
                <a:cs typeface="Calibri" panose="020F0502020204030204" pitchFamily="34" charset="0"/>
                <a:hlinkClick r:id="rId5"/>
              </a:rPr>
              <a:t>Remote Sensing of Peatlands</a:t>
            </a:r>
            <a:endPar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(Accessed 1 January 2025)</a:t>
            </a:r>
          </a:p>
          <a:p>
            <a:pPr marL="0" marR="0" lvl="0" indent="0" algn="l" defTabSz="457200" rtl="0" eaLnBrk="1" fontAlgn="auto" latinLnBrk="0" hangingPunct="1">
              <a:lnSpc>
                <a:spcPct val="200000"/>
              </a:lnSpc>
              <a:spcBef>
                <a:spcPts val="0"/>
              </a:spcBef>
              <a:spcAft>
                <a:spcPts val="80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Zanoni, L. (2022</a:t>
            </a:r>
            <a:r>
              <a:rPr kumimoji="0" lang="en-GB" sz="1100" b="0" i="1"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Riparian Management Plan for South East Dome Recreation Area of Cors Caron SAC. </a:t>
            </a: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Internal UWTSD Student Report .Unpublished.</a:t>
            </a:r>
          </a:p>
          <a:p>
            <a:pPr marL="0" marR="0" lvl="0" indent="0" algn="l" defTabSz="457200" rtl="0" eaLnBrk="1" fontAlgn="auto" latinLnBrk="0" hangingPunct="1">
              <a:lnSpc>
                <a:spcPct val="20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Zanoni, L. (2024) ‘</a:t>
            </a:r>
            <a:r>
              <a:rPr kumimoji="0" lang="en-GB" sz="1100" b="0" i="1"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Sundews from the West Bog: Cors Caron’. Unpublished.</a:t>
            </a:r>
            <a:endPar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endParaRPr>
          </a:p>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100"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Zanoni, L. (2025) ‘Southeast Bog- view facing Boyce Habitat Transect One’(Unpublished)</a:t>
            </a:r>
            <a:endParaRPr lang="en-GB" sz="1100" dirty="0">
              <a:solidFill>
                <a:prstClr val="white"/>
              </a:solidFill>
              <a:latin typeface="Calibri" panose="020F0502020204030204" pitchFamily="34" charset="0"/>
              <a:ea typeface="Calibri" panose="020F0502020204030204" pitchFamily="34" charset="0"/>
              <a:cs typeface="Calibri" panose="020F0502020204030204" pitchFamily="34" charset="0"/>
            </a:endParaRPr>
          </a:p>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100" i="0" u="none" strike="noStrike" kern="1200" cap="none" spc="0" normalizeH="0" baseline="0" noProof="0" dirty="0">
                <a:ln>
                  <a:noFill/>
                </a:ln>
                <a:effectLst/>
                <a:uLnTx/>
                <a:uFillTx/>
                <a:latin typeface="Calibri" panose="020F0502020204030204" pitchFamily="34" charset="0"/>
                <a:cs typeface="Calibri" panose="020F0502020204030204" pitchFamily="34" charset="0"/>
              </a:rPr>
              <a:t>Zanoni, L.(2025) ‘Showing Eriophorum Vaginatum and lawns over Sphagnum mosses from Southeast Bog Recreation Boardwalk area’ (Unpublished)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00" cap="none" spc="0" normalizeH="0" baseline="0" noProof="0" dirty="0">
                <a:ln>
                  <a:noFill/>
                </a:ln>
                <a:effectLst/>
                <a:uLnTx/>
                <a:uFillTx/>
                <a:latin typeface="Calibri" panose="020F0502020204030204" pitchFamily="34" charset="0"/>
                <a:ea typeface="Aptos" panose="020B0004020202020204" pitchFamily="34" charset="0"/>
                <a:cs typeface="Calibri" panose="020F0502020204030204" pitchFamily="34" charset="0"/>
              </a:rPr>
              <a:t>Zanoni, L. (2025)</a:t>
            </a:r>
            <a:r>
              <a:rPr kumimoji="0" lang="en-GB" sz="1100" b="0" i="0" u="none" strike="noStrike" kern="0" cap="none" spc="0" normalizeH="0" baseline="0" noProof="0" dirty="0">
                <a:ln>
                  <a:noFill/>
                </a:ln>
                <a:effectLst/>
                <a:uLnTx/>
                <a:uFillTx/>
                <a:latin typeface="Calibri" panose="020F0502020204030204" pitchFamily="34" charset="0"/>
                <a:ea typeface="STXinwei" panose="02010800040101010101" pitchFamily="2" charset="-122"/>
                <a:cs typeface="Calibri" panose="020F0502020204030204" pitchFamily="34" charset="0"/>
              </a:rPr>
              <a:t> </a:t>
            </a:r>
            <a:r>
              <a:rPr kumimoji="0" lang="en-GB" sz="1100" b="0" i="0" u="none" strike="noStrike" kern="100" cap="none" spc="0" normalizeH="0" baseline="0" noProof="0" dirty="0">
                <a:ln>
                  <a:noFill/>
                </a:ln>
                <a:effectLst/>
                <a:uLnTx/>
                <a:uFillTx/>
                <a:latin typeface="Calibri" panose="020F0502020204030204" pitchFamily="34" charset="0"/>
                <a:ea typeface="Aptos" panose="020B0004020202020204" pitchFamily="34" charset="0"/>
                <a:cs typeface="Calibri" panose="020F0502020204030204" pitchFamily="34" charset="0"/>
              </a:rPr>
              <a:t>Q</a:t>
            </a:r>
            <a:r>
              <a:rPr kumimoji="0" lang="en-GB" sz="1100" b="0" i="1" u="none" strike="noStrike" kern="100" cap="none" spc="0" normalizeH="0" baseline="0" noProof="0" dirty="0">
                <a:ln>
                  <a:noFill/>
                </a:ln>
                <a:effectLst/>
                <a:uLnTx/>
                <a:uFillTx/>
                <a:latin typeface="Calibri" panose="020F0502020204030204" pitchFamily="34" charset="0"/>
                <a:ea typeface="Aptos" panose="020B0004020202020204" pitchFamily="34" charset="0"/>
                <a:cs typeface="Calibri" panose="020F0502020204030204" pitchFamily="34" charset="0"/>
              </a:rPr>
              <a:t> GIS </a:t>
            </a:r>
            <a:r>
              <a:rPr kumimoji="0" lang="en-GB" sz="1100" b="0" i="0" u="none" strike="noStrike" kern="100" cap="none" spc="0" normalizeH="0" baseline="0" noProof="0" dirty="0">
                <a:ln>
                  <a:noFill/>
                </a:ln>
                <a:effectLst/>
                <a:uLnTx/>
                <a:uFillTx/>
                <a:latin typeface="Calibri" panose="020F0502020204030204" pitchFamily="34" charset="0"/>
                <a:ea typeface="Aptos" panose="020B0004020202020204" pitchFamily="34" charset="0"/>
                <a:cs typeface="Calibri" panose="020F0502020204030204" pitchFamily="34" charset="0"/>
              </a:rPr>
              <a:t>Map showing Adult CT Count Tr</a:t>
            </a:r>
            <a:r>
              <a:rPr kumimoji="0" lang="en-GB" sz="1100" b="0" i="1" u="none" strike="noStrike" kern="100" cap="none" spc="0" normalizeH="0" baseline="0" noProof="0" dirty="0">
                <a:ln>
                  <a:noFill/>
                </a:ln>
                <a:effectLst/>
                <a:uLnTx/>
                <a:uFillTx/>
                <a:latin typeface="Calibri" panose="020F0502020204030204" pitchFamily="34" charset="0"/>
                <a:ea typeface="Aptos" panose="020B0004020202020204" pitchFamily="34" charset="0"/>
                <a:cs typeface="Calibri" panose="020F0502020204030204" pitchFamily="34" charset="0"/>
              </a:rPr>
              <a:t>ansects 1-7 &amp; Habitat transects on SE, NE, W &amp; Remnant Bog at Cors </a:t>
            </a:r>
            <a:r>
              <a:rPr kumimoji="0" lang="en-GB" sz="1100" b="0" i="0" u="none" strike="noStrike" kern="100" cap="none" spc="0" normalizeH="0" baseline="0" noProof="0" dirty="0">
                <a:ln>
                  <a:noFill/>
                </a:ln>
                <a:effectLst/>
                <a:uLnTx/>
                <a:uFillTx/>
                <a:latin typeface="Calibri" panose="020F0502020204030204" pitchFamily="34" charset="0"/>
                <a:ea typeface="Aptos" panose="020B0004020202020204" pitchFamily="34" charset="0"/>
                <a:cs typeface="Calibri" panose="020F0502020204030204" pitchFamily="34" charset="0"/>
              </a:rPr>
              <a:t>Caron</a:t>
            </a:r>
            <a:r>
              <a:rPr kumimoji="0" lang="en-GB" sz="1100" b="0" i="1" u="none" strike="noStrike" kern="100" cap="none" spc="0" normalizeH="0" baseline="0" noProof="0" dirty="0">
                <a:ln>
                  <a:noFill/>
                </a:ln>
                <a:effectLst/>
                <a:uLnTx/>
                <a:uFillTx/>
                <a:latin typeface="Calibri" panose="020F0502020204030204" pitchFamily="34" charset="0"/>
                <a:ea typeface="Aptos" panose="020B0004020202020204" pitchFamily="34" charset="0"/>
                <a:cs typeface="Calibri" panose="020F0502020204030204" pitchFamily="34" charset="0"/>
              </a:rPr>
              <a:t> </a:t>
            </a:r>
            <a:r>
              <a:rPr kumimoji="0" lang="en-GB" sz="1100" b="0" i="0" u="none" strike="noStrike" kern="0" cap="none" spc="0" normalizeH="0" baseline="0" noProof="0" dirty="0">
                <a:ln>
                  <a:noFill/>
                </a:ln>
                <a:effectLst/>
                <a:uLnTx/>
                <a:uFillTx/>
                <a:latin typeface="Calibri" panose="020F0502020204030204" pitchFamily="34" charset="0"/>
                <a:ea typeface="STXinwei" panose="02010800040101010101" pitchFamily="2" charset="-122"/>
                <a:cs typeface="Calibri" panose="020F0502020204030204" pitchFamily="34" charset="0"/>
              </a:rPr>
              <a:t>[Map] Data Sources: </a:t>
            </a:r>
            <a:r>
              <a:rPr kumimoji="0" lang="en-GB" sz="1100" b="0" i="1" u="none" strike="noStrike" kern="100" cap="none" spc="0" normalizeH="0" baseline="0" noProof="0" dirty="0">
                <a:ln>
                  <a:noFill/>
                </a:ln>
                <a:effectLst/>
                <a:uLnTx/>
                <a:uFillTx/>
                <a:latin typeface="Calibri" panose="020F0502020204030204" pitchFamily="34" charset="0"/>
                <a:ea typeface="Aptos" panose="020B0004020202020204" pitchFamily="34" charset="0"/>
                <a:cs typeface="Calibri" panose="020F0502020204030204" pitchFamily="34" charset="0"/>
              </a:rPr>
              <a:t>(Polkey,2017), (Boyce ,2008) </a:t>
            </a:r>
            <a:r>
              <a:rPr kumimoji="0" lang="en-GB" sz="1100" b="0" i="0" u="none" strike="noStrike" kern="0" cap="none" spc="0" normalizeH="0" baseline="0" noProof="0" dirty="0">
                <a:ln>
                  <a:noFill/>
                </a:ln>
                <a:effectLst/>
                <a:uLnTx/>
                <a:uFillTx/>
                <a:latin typeface="Calibri" panose="020F0502020204030204" pitchFamily="34" charset="0"/>
                <a:ea typeface="STXinwei" panose="02010800040101010101" pitchFamily="2" charset="-122"/>
                <a:cs typeface="Calibri" panose="020F0502020204030204" pitchFamily="34" charset="0"/>
              </a:rPr>
              <a:t>OpenStreetMap, Google Maps: </a:t>
            </a:r>
            <a:r>
              <a:rPr kumimoji="0" lang="en-GB" sz="1100" b="0" i="0" u="none" strike="noStrike" kern="100" cap="none" spc="0" normalizeH="0" baseline="0" noProof="0" dirty="0">
                <a:ln>
                  <a:noFill/>
                </a:ln>
                <a:effectLst/>
                <a:uLnTx/>
                <a:uFillTx/>
                <a:latin typeface="Calibri" panose="020F0502020204030204" pitchFamily="34" charset="0"/>
                <a:ea typeface="Aptos" panose="020B0004020202020204" pitchFamily="34" charset="0"/>
                <a:cs typeface="Calibri" panose="020F0502020204030204" pitchFamily="34" charset="0"/>
              </a:rPr>
              <a:t>Created using QGIS Geographic information System (2025)</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00" cap="none" spc="0" normalizeH="0" baseline="0" noProof="0" dirty="0">
              <a:ln>
                <a:noFill/>
              </a:ln>
              <a:effectLst/>
              <a:uLnTx/>
              <a:uFillTx/>
              <a:latin typeface="Calibri" panose="020F0502020204030204" pitchFamily="34" charset="0"/>
              <a:ea typeface="Aptos" panose="020B0004020202020204" pitchFamily="34" charset="0"/>
              <a:cs typeface="Calibri" panose="020F0502020204030204" pitchFamily="34" charset="0"/>
            </a:endParaRPr>
          </a:p>
          <a:p>
            <a:pPr marL="0" marR="0" lvl="0" indent="0" algn="l" defTabSz="457200" rtl="0" eaLnBrk="1" fontAlgn="auto" latinLnBrk="0" hangingPunct="1">
              <a:lnSpc>
                <a:spcPct val="107000"/>
              </a:lnSpc>
              <a:spcBef>
                <a:spcPts val="0"/>
              </a:spcBef>
              <a:spcAft>
                <a:spcPts val="800"/>
              </a:spcAft>
              <a:buClrTx/>
              <a:buSzTx/>
              <a:buFontTx/>
              <a:buNone/>
              <a:tabLst/>
              <a:defRPr/>
            </a:pPr>
            <a:endParaRPr kumimoji="0" lang="en-GB" sz="1200" i="0"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351146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A51831-8ED0-79E1-6054-9F3E9B7C6B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08E8F9-2E85-FAF7-3530-92260DF4AC20}"/>
              </a:ext>
            </a:extLst>
          </p:cNvPr>
          <p:cNvSpPr>
            <a:spLocks noGrp="1"/>
          </p:cNvSpPr>
          <p:nvPr>
            <p:ph type="title"/>
          </p:nvPr>
        </p:nvSpPr>
        <p:spPr>
          <a:xfrm>
            <a:off x="1141413" y="618518"/>
            <a:ext cx="9905998" cy="574178"/>
          </a:xfrm>
        </p:spPr>
        <p:txBody>
          <a:bodyPr>
            <a:normAutofit fontScale="90000"/>
          </a:bodyPr>
          <a:lstStyle/>
          <a:p>
            <a:r>
              <a:rPr kumimoji="0" lang="en-GB" sz="2800" b="0" i="0" u="none" strike="noStrike" kern="1200" cap="all" spc="0" normalizeH="0" baseline="0" noProof="0" dirty="0">
                <a:ln>
                  <a:noFill/>
                </a:ln>
                <a:solidFill>
                  <a:prstClr val="white"/>
                </a:solidFill>
                <a:effectLst/>
                <a:uLnTx/>
                <a:uFillTx/>
                <a:latin typeface="Tw Cen MT" panose="020B0602020104020603"/>
                <a:ea typeface="+mj-ea"/>
                <a:cs typeface="+mj-cs"/>
              </a:rPr>
              <a:t>References</a:t>
            </a:r>
            <a:r>
              <a:rPr kumimoji="0" lang="en-GB" sz="3600" b="0" i="0" u="none" strike="noStrike" kern="1200" cap="all" spc="0" normalizeH="0" baseline="0" noProof="0" dirty="0">
                <a:ln>
                  <a:noFill/>
                </a:ln>
                <a:solidFill>
                  <a:prstClr val="white"/>
                </a:solidFill>
                <a:effectLst/>
                <a:uLnTx/>
                <a:uFillTx/>
                <a:latin typeface="Tw Cen MT" panose="020B0602020104020603"/>
                <a:ea typeface="+mj-ea"/>
                <a:cs typeface="+mj-cs"/>
              </a:rPr>
              <a:t>:</a:t>
            </a:r>
            <a:endParaRPr lang="en-GB" dirty="0"/>
          </a:p>
        </p:txBody>
      </p:sp>
      <p:sp>
        <p:nvSpPr>
          <p:cNvPr id="3" name="TextBox 2">
            <a:extLst>
              <a:ext uri="{FF2B5EF4-FFF2-40B4-BE49-F238E27FC236}">
                <a16:creationId xmlns:a16="http://schemas.microsoft.com/office/drawing/2014/main" id="{F00A9F33-D055-7C58-B5FB-D84D4A7E8E14}"/>
              </a:ext>
            </a:extLst>
          </p:cNvPr>
          <p:cNvSpPr txBox="1"/>
          <p:nvPr/>
        </p:nvSpPr>
        <p:spPr>
          <a:xfrm>
            <a:off x="1141413" y="1292088"/>
            <a:ext cx="10467491" cy="417037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 </a:t>
            </a: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Zanoni, L. (2025)</a:t>
            </a:r>
            <a:r>
              <a:rPr kumimoji="0" lang="en-GB" sz="1100" b="0" i="0" u="none" strike="noStrike" kern="0" cap="none" spc="0" normalizeH="0" baseline="0" noProof="0" dirty="0">
                <a:ln>
                  <a:noFill/>
                </a:ln>
                <a:solidFill>
                  <a:prstClr val="white"/>
                </a:solidFill>
                <a:effectLst/>
                <a:uLnTx/>
                <a:uFillTx/>
                <a:latin typeface="Calibri" panose="020F0502020204030204" pitchFamily="34" charset="0"/>
                <a:ea typeface="STXinwei" panose="02010800040101010101" pitchFamily="2" charset="-122"/>
                <a:cs typeface="Calibri" panose="020F0502020204030204" pitchFamily="34" charset="0"/>
              </a:rPr>
              <a:t> </a:t>
            </a: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Q</a:t>
            </a:r>
            <a:r>
              <a:rPr kumimoji="0" lang="en-GB" sz="1100" b="0" i="1"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 GIS </a:t>
            </a: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Map showing Adult CT Count Tr</a:t>
            </a:r>
            <a:r>
              <a:rPr kumimoji="0" lang="en-GB" sz="1100" b="0" i="1"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ansects 1-2 &amp; Habitat transect 1 on the Southeast Bog: Station 1 at Cors </a:t>
            </a: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Caron</a:t>
            </a:r>
            <a:r>
              <a:rPr kumimoji="0" lang="en-GB" sz="1100" b="0" i="1"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 </a:t>
            </a:r>
            <a:r>
              <a:rPr kumimoji="0" lang="en-GB" sz="1100" b="0" i="0" u="none" strike="noStrike" kern="0" cap="none" spc="0" normalizeH="0" baseline="0" noProof="0" dirty="0">
                <a:ln>
                  <a:noFill/>
                </a:ln>
                <a:solidFill>
                  <a:prstClr val="white"/>
                </a:solidFill>
                <a:effectLst/>
                <a:uLnTx/>
                <a:uFillTx/>
                <a:latin typeface="Calibri" panose="020F0502020204030204" pitchFamily="34" charset="0"/>
                <a:ea typeface="STXinwei" panose="02010800040101010101" pitchFamily="2" charset="-122"/>
                <a:cs typeface="Calibri" panose="020F0502020204030204" pitchFamily="34" charset="0"/>
              </a:rPr>
              <a:t>[Map] Data Sources: </a:t>
            </a:r>
            <a:r>
              <a:rPr kumimoji="0" lang="en-GB" sz="1100" b="0" i="1"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(Polkey,2017), (Boyce ,2008) </a:t>
            </a:r>
            <a:r>
              <a:rPr kumimoji="0" lang="en-GB" sz="1100" b="0" i="0" u="none" strike="noStrike" kern="0" cap="none" spc="0" normalizeH="0" baseline="0" noProof="0" dirty="0">
                <a:ln>
                  <a:noFill/>
                </a:ln>
                <a:solidFill>
                  <a:prstClr val="white"/>
                </a:solidFill>
                <a:effectLst/>
                <a:uLnTx/>
                <a:uFillTx/>
                <a:latin typeface="Calibri" panose="020F0502020204030204" pitchFamily="34" charset="0"/>
                <a:ea typeface="STXinwei" panose="02010800040101010101" pitchFamily="2" charset="-122"/>
                <a:cs typeface="Calibri" panose="020F0502020204030204" pitchFamily="34" charset="0"/>
              </a:rPr>
              <a:t>OpenStreetMap, Google Maps: </a:t>
            </a: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Created using QGIS Geographic information System (2025)</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endParaRPr>
          </a:p>
          <a:p>
            <a:pPr>
              <a:buNone/>
            </a:pPr>
            <a:r>
              <a:rPr lang="en-GB" sz="1100" kern="100" dirty="0">
                <a:effectLst/>
                <a:latin typeface="Calibri" panose="020F0502020204030204" pitchFamily="34" charset="0"/>
                <a:ea typeface="Aptos" panose="020B0004020202020204" pitchFamily="34" charset="0"/>
                <a:cs typeface="Calibri" panose="020F0502020204030204" pitchFamily="34" charset="0"/>
              </a:rPr>
              <a:t>Zanoni, L. (2025)</a:t>
            </a:r>
            <a:r>
              <a:rPr lang="en-GB" sz="1100" kern="0" dirty="0">
                <a:effectLst/>
                <a:latin typeface="Calibri" panose="020F0502020204030204" pitchFamily="34" charset="0"/>
                <a:ea typeface="STXinwei" panose="02010800040101010101" pitchFamily="2" charset="-122"/>
                <a:cs typeface="Calibri" panose="020F0502020204030204" pitchFamily="34" charset="0"/>
              </a:rPr>
              <a:t> </a:t>
            </a:r>
            <a:r>
              <a:rPr lang="en-GB" sz="1100" kern="100" dirty="0">
                <a:effectLst/>
                <a:latin typeface="Calibri" panose="020F0502020204030204" pitchFamily="34" charset="0"/>
                <a:ea typeface="Aptos" panose="020B0004020202020204" pitchFamily="34" charset="0"/>
                <a:cs typeface="Calibri" panose="020F0502020204030204" pitchFamily="34" charset="0"/>
              </a:rPr>
              <a:t>Q</a:t>
            </a:r>
            <a:r>
              <a:rPr lang="en-GB" sz="1100" i="1" kern="100" dirty="0">
                <a:effectLst/>
                <a:latin typeface="Calibri" panose="020F0502020204030204" pitchFamily="34" charset="0"/>
                <a:ea typeface="Aptos" panose="020B0004020202020204" pitchFamily="34" charset="0"/>
                <a:cs typeface="Calibri" panose="020F0502020204030204" pitchFamily="34" charset="0"/>
              </a:rPr>
              <a:t> GIS </a:t>
            </a:r>
            <a:r>
              <a:rPr lang="en-GB" sz="1100" kern="100" dirty="0">
                <a:effectLst/>
                <a:latin typeface="Calibri" panose="020F0502020204030204" pitchFamily="34" charset="0"/>
                <a:ea typeface="Aptos" panose="020B0004020202020204" pitchFamily="34" charset="0"/>
                <a:cs typeface="Calibri" panose="020F0502020204030204" pitchFamily="34" charset="0"/>
              </a:rPr>
              <a:t>Map showing Adult CT Count Tr</a:t>
            </a:r>
            <a:r>
              <a:rPr lang="en-GB" sz="1100" i="1" kern="100" dirty="0">
                <a:effectLst/>
                <a:latin typeface="Calibri" panose="020F0502020204030204" pitchFamily="34" charset="0"/>
                <a:ea typeface="Aptos" panose="020B0004020202020204" pitchFamily="34" charset="0"/>
                <a:cs typeface="Calibri" panose="020F0502020204030204" pitchFamily="34" charset="0"/>
              </a:rPr>
              <a:t>ansects 3--5 &amp; Habitat transect 2 on West Bog, Station 2 &amp; 3at Cors </a:t>
            </a:r>
            <a:r>
              <a:rPr lang="en-GB" sz="1100" kern="100" dirty="0">
                <a:effectLst/>
                <a:latin typeface="Calibri" panose="020F0502020204030204" pitchFamily="34" charset="0"/>
                <a:ea typeface="Aptos" panose="020B0004020202020204" pitchFamily="34" charset="0"/>
                <a:cs typeface="Calibri" panose="020F0502020204030204" pitchFamily="34" charset="0"/>
              </a:rPr>
              <a:t>Caron</a:t>
            </a:r>
            <a:r>
              <a:rPr lang="en-GB" sz="1100" i="1" kern="100" dirty="0">
                <a:effectLst/>
                <a:latin typeface="Calibri" panose="020F0502020204030204" pitchFamily="34" charset="0"/>
                <a:ea typeface="Aptos" panose="020B0004020202020204" pitchFamily="34" charset="0"/>
                <a:cs typeface="Calibri" panose="020F0502020204030204" pitchFamily="34" charset="0"/>
              </a:rPr>
              <a:t> </a:t>
            </a:r>
            <a:r>
              <a:rPr lang="en-GB" sz="1100" kern="0" dirty="0">
                <a:effectLst/>
                <a:latin typeface="Calibri" panose="020F0502020204030204" pitchFamily="34" charset="0"/>
                <a:ea typeface="STXinwei" panose="02010800040101010101" pitchFamily="2" charset="-122"/>
                <a:cs typeface="Calibri" panose="020F0502020204030204" pitchFamily="34" charset="0"/>
              </a:rPr>
              <a:t>[Map] Data Sources: </a:t>
            </a:r>
            <a:r>
              <a:rPr lang="en-GB" sz="1100" i="1" kern="100" dirty="0">
                <a:effectLst/>
                <a:latin typeface="Calibri" panose="020F0502020204030204" pitchFamily="34" charset="0"/>
                <a:ea typeface="Aptos" panose="020B0004020202020204" pitchFamily="34" charset="0"/>
                <a:cs typeface="Calibri" panose="020F0502020204030204" pitchFamily="34" charset="0"/>
              </a:rPr>
              <a:t>(Polkey,2017), (Boyce ,2008) </a:t>
            </a:r>
            <a:r>
              <a:rPr lang="en-GB" sz="1100" kern="0" dirty="0">
                <a:effectLst/>
                <a:latin typeface="Calibri" panose="020F0502020204030204" pitchFamily="34" charset="0"/>
                <a:ea typeface="STXinwei" panose="02010800040101010101" pitchFamily="2" charset="-122"/>
                <a:cs typeface="Calibri" panose="020F0502020204030204" pitchFamily="34" charset="0"/>
              </a:rPr>
              <a:t>OpenStreetMap, Google Maps: </a:t>
            </a:r>
            <a:r>
              <a:rPr lang="en-GB" sz="1100" kern="100" dirty="0">
                <a:effectLst/>
                <a:latin typeface="Calibri" panose="020F0502020204030204" pitchFamily="34" charset="0"/>
                <a:ea typeface="Aptos" panose="020B0004020202020204" pitchFamily="34" charset="0"/>
                <a:cs typeface="Calibri" panose="020F0502020204030204" pitchFamily="34" charset="0"/>
              </a:rPr>
              <a:t>Created using QGIS Geographic information System (2025)</a:t>
            </a:r>
          </a:p>
          <a:p>
            <a:pPr>
              <a:buNone/>
            </a:pP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Zanoni, L. (2025)</a:t>
            </a:r>
            <a:r>
              <a:rPr kumimoji="0" lang="en-GB" sz="1100" b="0" i="0" u="none" strike="noStrike" kern="0" cap="none" spc="0" normalizeH="0" baseline="0" noProof="0" dirty="0">
                <a:ln>
                  <a:noFill/>
                </a:ln>
                <a:solidFill>
                  <a:prstClr val="white"/>
                </a:solidFill>
                <a:effectLst/>
                <a:uLnTx/>
                <a:uFillTx/>
                <a:latin typeface="Calibri" panose="020F0502020204030204" pitchFamily="34" charset="0"/>
                <a:ea typeface="STXinwei" panose="02010800040101010101" pitchFamily="2" charset="-122"/>
                <a:cs typeface="Calibri" panose="020F0502020204030204" pitchFamily="34" charset="0"/>
              </a:rPr>
              <a:t> </a:t>
            </a: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Q</a:t>
            </a:r>
            <a:r>
              <a:rPr kumimoji="0" lang="en-GB" sz="1100" b="0" i="1"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 GIS </a:t>
            </a: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Map showing Adult CT Count Tr</a:t>
            </a:r>
            <a:r>
              <a:rPr kumimoji="0" lang="en-GB" sz="1100" b="0" i="1"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ansects 6 &amp; Habitat transect 3 on Northeast Bog, Station  4 at Cors </a:t>
            </a: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Caron</a:t>
            </a:r>
            <a:r>
              <a:rPr kumimoji="0" lang="en-GB" sz="1100" b="0" i="1"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 </a:t>
            </a:r>
            <a:r>
              <a:rPr kumimoji="0" lang="en-GB" sz="1100" b="0" i="0" u="none" strike="noStrike" kern="0" cap="none" spc="0" normalizeH="0" baseline="0" noProof="0" dirty="0">
                <a:ln>
                  <a:noFill/>
                </a:ln>
                <a:solidFill>
                  <a:prstClr val="white"/>
                </a:solidFill>
                <a:effectLst/>
                <a:uLnTx/>
                <a:uFillTx/>
                <a:latin typeface="Calibri" panose="020F0502020204030204" pitchFamily="34" charset="0"/>
                <a:ea typeface="STXinwei" panose="02010800040101010101" pitchFamily="2" charset="-122"/>
                <a:cs typeface="Calibri" panose="020F0502020204030204" pitchFamily="34" charset="0"/>
              </a:rPr>
              <a:t>[Map] Data Sources: </a:t>
            </a:r>
            <a:r>
              <a:rPr kumimoji="0" lang="en-GB" sz="1100" b="0" i="1"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(Polkey,2017), (Boyce ,2008) </a:t>
            </a:r>
            <a:r>
              <a:rPr kumimoji="0" lang="en-GB" sz="1100" b="0" i="0" u="none" strike="noStrike" kern="0" cap="none" spc="0" normalizeH="0" baseline="0" noProof="0" dirty="0">
                <a:ln>
                  <a:noFill/>
                </a:ln>
                <a:solidFill>
                  <a:prstClr val="white"/>
                </a:solidFill>
                <a:effectLst/>
                <a:uLnTx/>
                <a:uFillTx/>
                <a:latin typeface="Calibri" panose="020F0502020204030204" pitchFamily="34" charset="0"/>
                <a:ea typeface="STXinwei" panose="02010800040101010101" pitchFamily="2" charset="-122"/>
                <a:cs typeface="Calibri" panose="020F0502020204030204" pitchFamily="34" charset="0"/>
              </a:rPr>
              <a:t>OpenStreetMap, Google Maps: </a:t>
            </a: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Created using QGIS Geographic information System (2025)</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 Zanoni, L. (2025)</a:t>
            </a:r>
            <a:r>
              <a:rPr kumimoji="0" lang="en-GB" sz="1100" b="0" i="0" u="none" strike="noStrike" kern="0" cap="none" spc="0" normalizeH="0" baseline="0" noProof="0" dirty="0">
                <a:ln>
                  <a:noFill/>
                </a:ln>
                <a:solidFill>
                  <a:prstClr val="white"/>
                </a:solidFill>
                <a:effectLst/>
                <a:uLnTx/>
                <a:uFillTx/>
                <a:latin typeface="Calibri" panose="020F0502020204030204" pitchFamily="34" charset="0"/>
                <a:ea typeface="STXinwei" panose="02010800040101010101" pitchFamily="2" charset="-122"/>
                <a:cs typeface="Calibri" panose="020F0502020204030204" pitchFamily="34" charset="0"/>
              </a:rPr>
              <a:t> </a:t>
            </a: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Q</a:t>
            </a:r>
            <a:r>
              <a:rPr kumimoji="0" lang="en-GB" sz="1100" b="0" i="1"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 GIS </a:t>
            </a: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Map showing Adult CT Count Tr</a:t>
            </a:r>
            <a:r>
              <a:rPr kumimoji="0" lang="en-GB" sz="1100" b="0" i="1"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ansects 7 &amp; R</a:t>
            </a:r>
            <a:r>
              <a:rPr lang="en-GB" sz="1100" i="1" kern="100" dirty="0" err="1">
                <a:solidFill>
                  <a:prstClr val="white"/>
                </a:solidFill>
                <a:latin typeface="Calibri" panose="020F0502020204030204" pitchFamily="34" charset="0"/>
                <a:ea typeface="Aptos" panose="020B0004020202020204" pitchFamily="34" charset="0"/>
                <a:cs typeface="Calibri" panose="020F0502020204030204" pitchFamily="34" charset="0"/>
              </a:rPr>
              <a:t>emnan</a:t>
            </a:r>
            <a:r>
              <a:rPr kumimoji="0" lang="en-GB" sz="1100" b="0" i="1"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t Bog, at Cors </a:t>
            </a: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Caron</a:t>
            </a:r>
            <a:r>
              <a:rPr kumimoji="0" lang="en-GB" sz="1100" b="0" i="1"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 </a:t>
            </a:r>
            <a:r>
              <a:rPr kumimoji="0" lang="en-GB" sz="1100" b="0" i="0" u="none" strike="noStrike" kern="0" cap="none" spc="0" normalizeH="0" baseline="0" noProof="0" dirty="0">
                <a:ln>
                  <a:noFill/>
                </a:ln>
                <a:solidFill>
                  <a:prstClr val="white"/>
                </a:solidFill>
                <a:effectLst/>
                <a:uLnTx/>
                <a:uFillTx/>
                <a:latin typeface="Calibri" panose="020F0502020204030204" pitchFamily="34" charset="0"/>
                <a:ea typeface="STXinwei" panose="02010800040101010101" pitchFamily="2" charset="-122"/>
                <a:cs typeface="Calibri" panose="020F0502020204030204" pitchFamily="34" charset="0"/>
              </a:rPr>
              <a:t>[Map] Data Sources: </a:t>
            </a:r>
            <a:r>
              <a:rPr kumimoji="0" lang="en-GB" sz="1100" b="0" i="1"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(Polkey,2017), (Boyce ,2008) </a:t>
            </a:r>
            <a:r>
              <a:rPr kumimoji="0" lang="en-GB" sz="1100" b="0" i="0" u="none" strike="noStrike" kern="0" cap="none" spc="0" normalizeH="0" baseline="0" noProof="0" dirty="0">
                <a:ln>
                  <a:noFill/>
                </a:ln>
                <a:solidFill>
                  <a:prstClr val="white"/>
                </a:solidFill>
                <a:effectLst/>
                <a:uLnTx/>
                <a:uFillTx/>
                <a:latin typeface="Calibri" panose="020F0502020204030204" pitchFamily="34" charset="0"/>
                <a:ea typeface="STXinwei" panose="02010800040101010101" pitchFamily="2" charset="-122"/>
                <a:cs typeface="Calibri" panose="020F0502020204030204" pitchFamily="34" charset="0"/>
              </a:rPr>
              <a:t>OpenStreetMap, Google Maps: </a:t>
            </a: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Created using QGIS Geographic information System (2025)</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 Zanoni, L. (2025)</a:t>
            </a:r>
            <a:r>
              <a:rPr kumimoji="0" lang="en-GB" sz="1100" b="0" i="0" u="none" strike="noStrike" kern="0" cap="none" spc="0" normalizeH="0" baseline="0" noProof="0" dirty="0">
                <a:ln>
                  <a:noFill/>
                </a:ln>
                <a:solidFill>
                  <a:prstClr val="white"/>
                </a:solidFill>
                <a:effectLst/>
                <a:uLnTx/>
                <a:uFillTx/>
                <a:latin typeface="Calibri" panose="020F0502020204030204" pitchFamily="34" charset="0"/>
                <a:ea typeface="STXinwei" panose="02010800040101010101" pitchFamily="2" charset="-122"/>
                <a:cs typeface="Calibri" panose="020F0502020204030204" pitchFamily="34" charset="0"/>
              </a:rPr>
              <a:t> </a:t>
            </a: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Q</a:t>
            </a:r>
            <a:r>
              <a:rPr kumimoji="0" lang="en-GB" sz="1100" b="0" i="1"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 GIS </a:t>
            </a: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Map showing  West Bog Contour Map </a:t>
            </a:r>
            <a:r>
              <a:rPr lang="en-GB" sz="1100" i="1" kern="100" dirty="0">
                <a:solidFill>
                  <a:prstClr val="white"/>
                </a:solidFill>
                <a:latin typeface="Calibri" panose="020F0502020204030204" pitchFamily="34" charset="0"/>
                <a:ea typeface="Aptos" panose="020B0004020202020204" pitchFamily="34" charset="0"/>
                <a:cs typeface="Calibri" panose="020F0502020204030204" pitchFamily="34" charset="0"/>
              </a:rPr>
              <a:t> &amp; pass/fail  quadrats Habitat Transect 2 </a:t>
            </a:r>
            <a:r>
              <a:rPr kumimoji="0" lang="en-GB" sz="1100" b="0" i="1"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at Cors </a:t>
            </a: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Caron</a:t>
            </a:r>
            <a:r>
              <a:rPr kumimoji="0" lang="en-GB" sz="1100" b="0" i="1"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 </a:t>
            </a:r>
            <a:r>
              <a:rPr kumimoji="0" lang="en-GB" sz="1100" b="0" i="0" u="none" strike="noStrike" kern="0" cap="none" spc="0" normalizeH="0" baseline="0" noProof="0" dirty="0">
                <a:ln>
                  <a:noFill/>
                </a:ln>
                <a:solidFill>
                  <a:prstClr val="white"/>
                </a:solidFill>
                <a:effectLst/>
                <a:uLnTx/>
                <a:uFillTx/>
                <a:latin typeface="Calibri" panose="020F0502020204030204" pitchFamily="34" charset="0"/>
                <a:ea typeface="STXinwei" panose="02010800040101010101" pitchFamily="2" charset="-122"/>
                <a:cs typeface="Calibri" panose="020F0502020204030204" pitchFamily="34" charset="0"/>
              </a:rPr>
              <a:t>[Map] Data Sources: </a:t>
            </a:r>
            <a:r>
              <a:rPr kumimoji="0" lang="en-GB" sz="1100" b="0" i="1"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(Boyce ,2008)( New LIFE for Welsh Bogs Project officer NRW, 2024) </a:t>
            </a:r>
            <a:r>
              <a:rPr kumimoji="0" lang="en-GB" sz="1100" b="0" i="0" u="none" strike="noStrike" kern="0" cap="none" spc="0" normalizeH="0" baseline="0" noProof="0" dirty="0">
                <a:ln>
                  <a:noFill/>
                </a:ln>
                <a:solidFill>
                  <a:prstClr val="white"/>
                </a:solidFill>
                <a:effectLst/>
                <a:uLnTx/>
                <a:uFillTx/>
                <a:latin typeface="Calibri" panose="020F0502020204030204" pitchFamily="34" charset="0"/>
                <a:ea typeface="STXinwei" panose="02010800040101010101" pitchFamily="2" charset="-122"/>
                <a:cs typeface="Calibri" panose="020F0502020204030204" pitchFamily="34" charset="0"/>
              </a:rPr>
              <a:t>OpenStreetMap, Google Maps: </a:t>
            </a: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Created using QGIS Geographic information System (2025)</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 Zanoni, L. (2025)</a:t>
            </a:r>
            <a:r>
              <a:rPr kumimoji="0" lang="en-GB" sz="1100" b="0" i="0" u="none" strike="noStrike" kern="0" cap="none" spc="0" normalizeH="0" baseline="0" noProof="0" dirty="0">
                <a:ln>
                  <a:noFill/>
                </a:ln>
                <a:solidFill>
                  <a:prstClr val="white"/>
                </a:solidFill>
                <a:effectLst/>
                <a:uLnTx/>
                <a:uFillTx/>
                <a:latin typeface="Calibri" panose="020F0502020204030204" pitchFamily="34" charset="0"/>
                <a:ea typeface="STXinwei" panose="02010800040101010101" pitchFamily="2" charset="-122"/>
                <a:cs typeface="Calibri" panose="020F0502020204030204" pitchFamily="34" charset="0"/>
              </a:rPr>
              <a:t> </a:t>
            </a: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Q</a:t>
            </a:r>
            <a:r>
              <a:rPr kumimoji="0" lang="en-GB" sz="1100" b="0" i="1"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 GIS </a:t>
            </a: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Map showing  Southeast Bog Contour Map </a:t>
            </a:r>
            <a:r>
              <a:rPr kumimoji="0" lang="en-GB" sz="1100" b="0" i="1"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 &amp; pass/fail  quadrats Habitat Transect 1 at Cors </a:t>
            </a: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Caron</a:t>
            </a:r>
            <a:r>
              <a:rPr kumimoji="0" lang="en-GB" sz="1100" b="0" i="1"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 </a:t>
            </a:r>
            <a:r>
              <a:rPr kumimoji="0" lang="en-GB" sz="1100" b="0" i="0" u="none" strike="noStrike" kern="0" cap="none" spc="0" normalizeH="0" baseline="0" noProof="0" dirty="0">
                <a:ln>
                  <a:noFill/>
                </a:ln>
                <a:solidFill>
                  <a:prstClr val="white"/>
                </a:solidFill>
                <a:effectLst/>
                <a:uLnTx/>
                <a:uFillTx/>
                <a:latin typeface="Calibri" panose="020F0502020204030204" pitchFamily="34" charset="0"/>
                <a:ea typeface="STXinwei" panose="02010800040101010101" pitchFamily="2" charset="-122"/>
                <a:cs typeface="Calibri" panose="020F0502020204030204" pitchFamily="34" charset="0"/>
              </a:rPr>
              <a:t>[Map] Data Sources: </a:t>
            </a:r>
            <a:r>
              <a:rPr kumimoji="0" lang="en-GB" sz="1100" b="0" i="1"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(Boyce ,2008)( New LIFE for Welsh Bogs Project officer NRW, 2024) </a:t>
            </a:r>
            <a:r>
              <a:rPr kumimoji="0" lang="en-GB" sz="1100" b="0" i="0" u="none" strike="noStrike" kern="0" cap="none" spc="0" normalizeH="0" baseline="0" noProof="0" dirty="0">
                <a:ln>
                  <a:noFill/>
                </a:ln>
                <a:solidFill>
                  <a:prstClr val="white"/>
                </a:solidFill>
                <a:effectLst/>
                <a:uLnTx/>
                <a:uFillTx/>
                <a:latin typeface="Calibri" panose="020F0502020204030204" pitchFamily="34" charset="0"/>
                <a:ea typeface="STXinwei" panose="02010800040101010101" pitchFamily="2" charset="-122"/>
                <a:cs typeface="Calibri" panose="020F0502020204030204" pitchFamily="34" charset="0"/>
              </a:rPr>
              <a:t>OpenStreetMap, Google Maps: </a:t>
            </a: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Created using QGIS Geographic information System (2025)</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 Zanoni, L. (2025)</a:t>
            </a:r>
            <a:r>
              <a:rPr kumimoji="0" lang="en-GB" sz="1100" b="0" i="0" u="none" strike="noStrike" kern="0" cap="none" spc="0" normalizeH="0" baseline="0" noProof="0" dirty="0">
                <a:ln>
                  <a:noFill/>
                </a:ln>
                <a:solidFill>
                  <a:prstClr val="white"/>
                </a:solidFill>
                <a:effectLst/>
                <a:uLnTx/>
                <a:uFillTx/>
                <a:latin typeface="Calibri" panose="020F0502020204030204" pitchFamily="34" charset="0"/>
                <a:ea typeface="STXinwei" panose="02010800040101010101" pitchFamily="2" charset="-122"/>
                <a:cs typeface="Calibri" panose="020F0502020204030204" pitchFamily="34" charset="0"/>
              </a:rPr>
              <a:t> </a:t>
            </a: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Q</a:t>
            </a:r>
            <a:r>
              <a:rPr kumimoji="0" lang="en-GB" sz="1100" b="0" i="1"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 GIS </a:t>
            </a: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Map showing  </a:t>
            </a:r>
            <a:r>
              <a:rPr lang="en-GB" sz="1100" kern="100" dirty="0" err="1">
                <a:solidFill>
                  <a:prstClr val="white"/>
                </a:solidFill>
                <a:latin typeface="Calibri" panose="020F0502020204030204" pitchFamily="34" charset="0"/>
                <a:ea typeface="Aptos" panose="020B0004020202020204" pitchFamily="34" charset="0"/>
                <a:cs typeface="Calibri" panose="020F0502020204030204" pitchFamily="34" charset="0"/>
              </a:rPr>
              <a:t>Northea</a:t>
            </a:r>
            <a:r>
              <a:rPr kumimoji="0" lang="en-GB" sz="1100" b="0" i="0" u="none" strike="noStrike" kern="100" cap="none" spc="0" normalizeH="0" baseline="0" noProof="0" dirty="0" err="1">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st</a:t>
            </a: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 Bog Contour Map </a:t>
            </a:r>
            <a:r>
              <a:rPr kumimoji="0" lang="en-GB" sz="1100" b="0" i="1"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 &amp; pass/fail  quadrats Habitat Transect 3 at Cors </a:t>
            </a: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Caron</a:t>
            </a:r>
            <a:r>
              <a:rPr kumimoji="0" lang="en-GB" sz="1100" b="0" i="1"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 </a:t>
            </a:r>
            <a:r>
              <a:rPr kumimoji="0" lang="en-GB" sz="1100" b="0" i="0" u="none" strike="noStrike" kern="0" cap="none" spc="0" normalizeH="0" baseline="0" noProof="0" dirty="0">
                <a:ln>
                  <a:noFill/>
                </a:ln>
                <a:solidFill>
                  <a:prstClr val="white"/>
                </a:solidFill>
                <a:effectLst/>
                <a:uLnTx/>
                <a:uFillTx/>
                <a:latin typeface="Calibri" panose="020F0502020204030204" pitchFamily="34" charset="0"/>
                <a:ea typeface="STXinwei" panose="02010800040101010101" pitchFamily="2" charset="-122"/>
                <a:cs typeface="Calibri" panose="020F0502020204030204" pitchFamily="34" charset="0"/>
              </a:rPr>
              <a:t>[Map] Data Sources: </a:t>
            </a:r>
            <a:r>
              <a:rPr kumimoji="0" lang="en-GB" sz="1100" b="0" i="1"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(Boyce ,2008)( New LIFE for Welsh Bogs Project officer NRW, 2024) </a:t>
            </a:r>
            <a:r>
              <a:rPr kumimoji="0" lang="en-GB" sz="1100" b="0" i="0" u="none" strike="noStrike" kern="0" cap="none" spc="0" normalizeH="0" baseline="0" noProof="0" dirty="0">
                <a:ln>
                  <a:noFill/>
                </a:ln>
                <a:solidFill>
                  <a:prstClr val="white"/>
                </a:solidFill>
                <a:effectLst/>
                <a:uLnTx/>
                <a:uFillTx/>
                <a:latin typeface="Calibri" panose="020F0502020204030204" pitchFamily="34" charset="0"/>
                <a:ea typeface="STXinwei" panose="02010800040101010101" pitchFamily="2" charset="-122"/>
                <a:cs typeface="Calibri" panose="020F0502020204030204" pitchFamily="34" charset="0"/>
              </a:rPr>
              <a:t>OpenStreetMap, Google Maps: </a:t>
            </a: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Created using QGIS Geographic information System (2025)</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00" cap="none" spc="0" normalizeH="0" baseline="0" noProof="0" dirty="0">
                <a:ln>
                  <a:noFill/>
                </a:ln>
                <a:solidFill>
                  <a:prstClr val="white"/>
                </a:solidFill>
                <a:effectLst/>
                <a:uLnTx/>
                <a:uFillTx/>
                <a:latin typeface="Calibri" panose="020F0502020204030204" pitchFamily="34" charset="0"/>
                <a:ea typeface="Aptos" panose="020B0004020202020204" pitchFamily="34" charset="0"/>
                <a:cs typeface="Calibri" panose="020F0502020204030204" pitchFamily="34" charset="0"/>
              </a:rPr>
              <a:t> </a:t>
            </a:r>
            <a:r>
              <a:rPr lang="en-GB" sz="1100" kern="100" dirty="0">
                <a:effectLst/>
                <a:latin typeface="Calibri" panose="020F0502020204030204" pitchFamily="34" charset="0"/>
                <a:ea typeface="Aptos" panose="020B0004020202020204" pitchFamily="34" charset="0"/>
                <a:cs typeface="Calibri" panose="020F0502020204030204" pitchFamily="34" charset="0"/>
              </a:rPr>
              <a:t> </a:t>
            </a:r>
          </a:p>
          <a:p>
            <a:pPr>
              <a:buNone/>
            </a:pPr>
            <a:r>
              <a:rPr lang="en-GB" sz="1100" kern="100" dirty="0">
                <a:effectLst/>
                <a:latin typeface="Calibri" panose="020F0502020204030204" pitchFamily="34" charset="0"/>
                <a:ea typeface="Aptos" panose="020B0004020202020204" pitchFamily="34" charset="0"/>
                <a:cs typeface="Calibri" panose="020F0502020204030204" pitchFamily="34" charset="0"/>
              </a:rPr>
              <a:t> </a:t>
            </a: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Zicheng Y. (2011) ‘Holocene carbon flux histories of the world’s peatlands: Global carbon-cycle implications’</a:t>
            </a:r>
            <a:r>
              <a:rPr kumimoji="0" lang="en-GB" sz="1100" b="0" i="1"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The Holocene</a:t>
            </a: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21(5) pp.761–774 . Available at</a:t>
            </a:r>
            <a:r>
              <a:rPr kumimoji="0" lang="en-GB" sz="1100" b="0" i="0" u="none" strike="noStrike" kern="1200" cap="none" spc="0" normalizeH="0" baseline="0" noProof="0" dirty="0">
                <a:ln>
                  <a:noFill/>
                </a:ln>
                <a:solidFill>
                  <a:srgbClr val="333333"/>
                </a:solidFill>
                <a:effectLst/>
                <a:uLnTx/>
                <a:uFillTx/>
                <a:latin typeface="Calibri" panose="020F0502020204030204" pitchFamily="34" charset="0"/>
                <a:ea typeface="Calibri" panose="020F0502020204030204" pitchFamily="34" charset="0"/>
                <a:cs typeface="Calibri" panose="020F0502020204030204" pitchFamily="34" charset="0"/>
              </a:rPr>
              <a:t>:</a:t>
            </a: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en-GB" sz="1100" b="0" i="0" u="sng" strike="noStrike" kern="1200" cap="none" spc="0" normalizeH="0" baseline="0" noProof="0" dirty="0">
                <a:ln>
                  <a:noFill/>
                </a:ln>
                <a:solidFill>
                  <a:srgbClr val="0000FF"/>
                </a:solidFill>
                <a:effectLst/>
                <a:uLnTx/>
                <a:uFillTx/>
                <a:latin typeface="Calibri" panose="020F0502020204030204" pitchFamily="34" charset="0"/>
                <a:ea typeface="Calibri" panose="020F0502020204030204" pitchFamily="34" charset="0"/>
                <a:cs typeface="Calibri" panose="020F0502020204030204" pitchFamily="34" charset="0"/>
                <a:hlinkClick r:id="rId2"/>
              </a:rPr>
              <a:t>Holocene carbon flux histories of the world’s peatlands: Global carbon-cycle implications - Zicheng Yu, 2011 (sagepub.com)</a:t>
            </a:r>
            <a:endPar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(Accessed 15 February 2025)</a:t>
            </a:r>
          </a:p>
        </p:txBody>
      </p:sp>
    </p:spTree>
    <p:extLst>
      <p:ext uri="{BB962C8B-B14F-4D97-AF65-F5344CB8AC3E}">
        <p14:creationId xmlns:p14="http://schemas.microsoft.com/office/powerpoint/2010/main" val="6097545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emplate>TM04033919[[fn=Circuit]]</Template>
  <TotalTime>15002</TotalTime>
  <Words>9981</Words>
  <Application>Microsoft Office PowerPoint</Application>
  <PresentationFormat>Widescreen</PresentationFormat>
  <Paragraphs>680</Paragraphs>
  <Slides>38</Slides>
  <Notes>34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Tw Cen MT</vt:lpstr>
      <vt:lpstr>Arial</vt:lpstr>
      <vt:lpstr>Wingdings</vt:lpstr>
      <vt:lpstr>Segoe Sans</vt:lpstr>
      <vt:lpstr>Calibri</vt:lpstr>
      <vt:lpstr>Aptos</vt:lpstr>
      <vt:lpstr>Circuit</vt:lpstr>
      <vt:lpstr>‘‘Butterflies &amp; Bogs’  Using Coenonympha Tullia as a specialist indicator species to evaluate extent of favourable condition arising from ecological restoration of lowland raised peatbogs at Cors Caron National Nature Reserve.</vt:lpstr>
      <vt:lpstr>PowerPoint Presentation</vt:lpstr>
      <vt:lpstr>introduction</vt:lpstr>
      <vt:lpstr>  Why Bogs?</vt:lpstr>
      <vt:lpstr>  1)Establishing importance of restoring peat bogs approach to with respect to Climate Change mitigation.  </vt:lpstr>
      <vt:lpstr>anthropogenic actions which have impacted  Favourable condition at CCNNR.</vt:lpstr>
      <vt:lpstr>Past hydrological management measures cors Caron</vt:lpstr>
      <vt:lpstr>NEW Life for welsh bog project: current hydrological management measures at Cors caron</vt:lpstr>
      <vt:lpstr>Why butterflies? </vt:lpstr>
      <vt:lpstr>2) Why use CT to evaluate efficacy of the land bog management programme at Cors Caron?</vt:lpstr>
      <vt:lpstr>Why monitor?</vt:lpstr>
      <vt:lpstr> 3) Previous monitoring at cors Caron using CT (Boyce, 2008) &amp; (Polkey, 2017) :gaps in evidence between restoration works.</vt:lpstr>
      <vt:lpstr>Aims &amp; objectives</vt:lpstr>
      <vt:lpstr>AIM</vt:lpstr>
      <vt:lpstr>objectives</vt:lpstr>
      <vt:lpstr>methodology</vt:lpstr>
      <vt:lpstr>RESULTS &amp; ANALYSIS</vt:lpstr>
      <vt:lpstr>Southeast bog: overview of results : 2024</vt:lpstr>
      <vt:lpstr>  CT Numbers (Polkey transects 3,4,5 : Total 126) Pass/Fail Habitat Quadrats (Boyce habitat transect 2) Cors caron survey 2024</vt:lpstr>
      <vt:lpstr>Northeast bog overview of results : 2024</vt:lpstr>
      <vt:lpstr>Remnant bog: overview of results : 2024</vt:lpstr>
      <vt:lpstr>Previous CT Count data for 1987-2001,2017 &amp; 2018 (Polkey, 2018)</vt:lpstr>
      <vt:lpstr>Annual Summary Count comparisons for CT 2017 &amp; 2024 surveys</vt:lpstr>
      <vt:lpstr>PowerPoint Presentation</vt:lpstr>
      <vt:lpstr>Results for pass/fail quadrat results for  boyce  habitat transect 2024 survey &amp; ev/pmg and other plant colony% </vt:lpstr>
      <vt:lpstr>Conclusion &amp;  future research recommendations</vt:lpstr>
      <vt:lpstr> Summary conclusion</vt:lpstr>
      <vt:lpstr>Concluding comments</vt:lpstr>
      <vt:lpstr>FUTURE RESEARCH RECOMMENDATIONS</vt:lpstr>
      <vt:lpstr> Thank you for listening  Q &amp; A </vt:lpstr>
      <vt:lpstr>references</vt:lpstr>
      <vt:lpstr>References</vt:lpstr>
      <vt:lpstr>References:</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clerk@llanddewibrefi.org</dc:creator>
  <cp:lastModifiedBy>Liza Zanoni</cp:lastModifiedBy>
  <cp:revision>17</cp:revision>
  <dcterms:created xsi:type="dcterms:W3CDTF">2023-03-09T12:13:35Z</dcterms:created>
  <dcterms:modified xsi:type="dcterms:W3CDTF">2025-05-18T22:55:19Z</dcterms:modified>
</cp:coreProperties>
</file>