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92" r:id="rId2"/>
    <p:sldId id="258" r:id="rId3"/>
    <p:sldId id="259" r:id="rId4"/>
    <p:sldId id="260" r:id="rId5"/>
    <p:sldId id="261" r:id="rId6"/>
    <p:sldId id="263" r:id="rId7"/>
    <p:sldId id="270" r:id="rId8"/>
    <p:sldId id="272" r:id="rId9"/>
    <p:sldId id="276" r:id="rId10"/>
    <p:sldId id="264" r:id="rId11"/>
    <p:sldId id="267" r:id="rId12"/>
    <p:sldId id="268" r:id="rId13"/>
    <p:sldId id="284" r:id="rId14"/>
    <p:sldId id="265" r:id="rId15"/>
    <p:sldId id="266" r:id="rId16"/>
    <p:sldId id="285" r:id="rId17"/>
    <p:sldId id="291" r:id="rId18"/>
    <p:sldId id="287" r:id="rId19"/>
    <p:sldId id="288" r:id="rId20"/>
    <p:sldId id="289" r:id="rId21"/>
    <p:sldId id="293" r:id="rId22"/>
    <p:sldId id="294" r:id="rId23"/>
    <p:sldId id="295" r:id="rId24"/>
    <p:sldId id="282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8371B9-2C94-45A7-9E85-A2249F3437E2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652061-E23D-4181-B413-52492E67CF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290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These were the famous regional specialities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2A7042-DEED-4AA1-9E89-4A16B2572577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941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20/05/2021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271589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20/05/2021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7455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20/05/2021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1255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20/05/2021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5591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20/05/2021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9867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20/05/2021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9433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20/05/2021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4957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20/05/2021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3575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20/05/2021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32961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20/05/2021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0399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20/05/2021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417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Landscape Full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 noChangeAspect="1"/>
          </p:cNvSpPr>
          <p:nvPr>
            <p:ph type="pic" sz="quarter" idx="10" hasCustomPrompt="1"/>
          </p:nvPr>
        </p:nvSpPr>
        <p:spPr>
          <a:xfrm>
            <a:off x="0" y="0"/>
            <a:ext cx="9144000" cy="6858000"/>
          </a:xfrm>
        </p:spPr>
        <p:txBody>
          <a:bodyPr anchor="t"/>
          <a:lstStyle>
            <a:extLst/>
          </a:lstStyle>
          <a:p>
            <a:pPr marL="0" marR="0" indent="0" algn="ctr">
              <a:buFontTx/>
              <a:buNone/>
            </a:pPr>
            <a:r>
              <a:rPr lang="en-US" i="0" dirty="0" smtClean="0"/>
              <a:t>Click icon to add full page picture</a:t>
            </a:r>
            <a:endParaRPr lang="en-US" i="0" baseline="0" dirty="0" smtClean="0"/>
          </a:p>
        </p:txBody>
      </p:sp>
      <p:sp>
        <p:nvSpPr>
          <p:cNvPr id="6" name="Rectangle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extLst/>
          </a:lstStyle>
          <a:p>
            <a:pPr algn="r"/>
            <a:fld id="{9668B50E-0B48-4566-8609-C51CF752A7DF}" type="datetimeFigureOut">
              <a:rPr lang="en-US" smtClean="0">
                <a:solidFill>
                  <a:schemeClr val="bg1"/>
                </a:solidFill>
              </a:rPr>
              <a:pPr algn="r"/>
              <a:t>5/20/2021</a:t>
            </a:fld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A4431D5-1B33-458B-8AFD-CECCB0FA18CB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3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</p:spTree>
  </p:cSld>
  <p:clrMapOvr>
    <a:masterClrMapping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Portrai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/>
          <p:cNvSpPr>
            <a:spLocks noGrp="1"/>
          </p:cNvSpPr>
          <p:nvPr>
            <p:ph type="pic" sz="quarter" idx="10"/>
          </p:nvPr>
        </p:nvSpPr>
        <p:spPr>
          <a:xfrm>
            <a:off x="304800" y="228600"/>
            <a:ext cx="4754880" cy="6324600"/>
          </a:xfrm>
          <a:solidFill>
            <a:schemeClr val="bg1"/>
          </a:solidFill>
          <a:ln w="3492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t"/>
          <a:lstStyle>
            <a:lvl1pPr marL="0" indent="0" algn="ctr" rtl="0" latinLnBrk="0">
              <a:spcBef>
                <a:spcPct val="20000"/>
              </a:spcBef>
              <a:defRPr lang="en-US" sz="20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rtl="0" latinLnBrk="0">
              <a:spcBef>
                <a:spcPct val="20000"/>
              </a:spcBef>
              <a:buFontTx/>
              <a:buNone/>
            </a:pPr>
            <a:r>
              <a:rPr lang="en-US" sz="2000" smtClean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lang="en-US" sz="20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1" hasCustomPrompt="1"/>
          </p:nvPr>
        </p:nvSpPr>
        <p:spPr>
          <a:xfrm>
            <a:off x="5105400" y="228600"/>
            <a:ext cx="3200400" cy="3810000"/>
          </a:xfrm>
        </p:spPr>
        <p:txBody>
          <a:bodyPr tIns="91440" bIns="91440" anchor="t"/>
          <a:lstStyle>
            <a:lvl1pPr marL="0" marR="0" indent="0" algn="l">
              <a:buFontTx/>
              <a:buNone/>
              <a:defRPr sz="2000" i="0"/>
            </a:lvl1pPr>
            <a:extLst/>
          </a:lstStyle>
          <a:p>
            <a:pPr lvl="0"/>
            <a:r>
              <a:rPr lang="en-US" dirty="0" smtClean="0"/>
              <a:t>Click to add caption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extLst/>
          </a:lstStyle>
          <a:p>
            <a:pPr algn="r"/>
            <a:fld id="{9668B50E-0B48-4566-8609-C51CF752A7DF}" type="datetimeFigureOut">
              <a:rPr lang="en-US" smtClean="0">
                <a:solidFill>
                  <a:schemeClr val="bg1"/>
                </a:solidFill>
              </a:rPr>
              <a:pPr algn="r"/>
              <a:t>5/20/2021</a:t>
            </a:fld>
            <a:endParaRPr lang="en-US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extLst/>
          </a:lstStyle>
          <a:p>
            <a:fld id="{8A4431D5-1B33-458B-8AFD-CECCB0FA18CB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/>
          </a:p>
        </p:txBody>
      </p:sp>
      <p:sp>
        <p:nvSpPr>
          <p:cNvPr id="9" name="Rectangle 8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20/05/2021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27914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NUL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e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0"/>
            <a:ext cx="8229600" cy="1772816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Creating Culture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6025093"/>
            <a:ext cx="6400800" cy="672480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HPHP4008</a:t>
            </a:r>
            <a:endParaRPr lang="en-GB" sz="3200" b="1" dirty="0">
              <a:solidFill>
                <a:schemeClr val="bg1"/>
              </a:solidFill>
            </a:endParaRP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801924" y="2123023"/>
            <a:ext cx="7560840" cy="1512168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36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28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2800" dirty="0">
                <a:solidFill>
                  <a:prstClr val="black"/>
                </a:solidFill>
              </a:rPr>
              <a:t> </a:t>
            </a:r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1079612" y="2069615"/>
            <a:ext cx="7283152" cy="13925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3600" dirty="0" smtClean="0">
                <a:solidFill>
                  <a:prstClr val="black"/>
                </a:solidFill>
              </a:rPr>
              <a:t>Session two – part 1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3600" dirty="0" smtClean="0">
                <a:solidFill>
                  <a:prstClr val="black"/>
                </a:solidFill>
              </a:rPr>
              <a:t>Graeco-Roman Economy </a:t>
            </a:r>
            <a:endParaRPr lang="en-GB" sz="2800" dirty="0">
              <a:solidFill>
                <a:prstClr val="black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7864" y="3621658"/>
            <a:ext cx="2448272" cy="2416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900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400600"/>
          </a:xfrm>
        </p:spPr>
        <p:txBody>
          <a:bodyPr>
            <a:normAutofit/>
          </a:bodyPr>
          <a:lstStyle/>
          <a:p>
            <a:pPr marL="137160" indent="0" algn="ctr">
              <a:buNone/>
            </a:pPr>
            <a:endParaRPr lang="en-GB" sz="6000" dirty="0" smtClean="0"/>
          </a:p>
          <a:p>
            <a:pPr marL="137160" indent="0" algn="ctr">
              <a:buNone/>
            </a:pPr>
            <a:endParaRPr lang="en-GB" sz="4000" b="1" dirty="0" smtClean="0">
              <a:solidFill>
                <a:schemeClr val="bg1"/>
              </a:solidFill>
            </a:endParaRPr>
          </a:p>
          <a:p>
            <a:pPr marL="137160" indent="0" algn="ctr">
              <a:buNone/>
            </a:pPr>
            <a:r>
              <a:rPr lang="en-GB" sz="6000" b="1" dirty="0" smtClean="0">
                <a:solidFill>
                  <a:schemeClr val="bg1"/>
                </a:solidFill>
              </a:rPr>
              <a:t>Understanding Ancient Economic Activity</a:t>
            </a:r>
            <a:endParaRPr lang="en-GB" sz="6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08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Economic and Growth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5436096" cy="5257800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Theoretical debates: </a:t>
            </a:r>
          </a:p>
          <a:p>
            <a:pPr>
              <a:buNone/>
            </a:pPr>
            <a:r>
              <a:rPr lang="en-GB" dirty="0" smtClean="0">
                <a:solidFill>
                  <a:schemeClr val="bg1"/>
                </a:solidFill>
              </a:rPr>
              <a:t>     - </a:t>
            </a:r>
            <a:r>
              <a:rPr lang="en-GB" b="1" dirty="0" smtClean="0">
                <a:solidFill>
                  <a:schemeClr val="bg1"/>
                </a:solidFill>
              </a:rPr>
              <a:t>Substantivism – </a:t>
            </a:r>
            <a:r>
              <a:rPr lang="en-GB" dirty="0" smtClean="0">
                <a:solidFill>
                  <a:schemeClr val="bg1"/>
                </a:solidFill>
              </a:rPr>
              <a:t>economy as socially embedded.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</a:p>
          <a:p>
            <a:pPr>
              <a:buNone/>
            </a:pPr>
            <a:endParaRPr lang="en-GB" sz="1200" b="1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en-GB" dirty="0" smtClean="0">
                <a:solidFill>
                  <a:schemeClr val="bg1"/>
                </a:solidFill>
              </a:rPr>
              <a:t>     - </a:t>
            </a:r>
            <a:r>
              <a:rPr lang="en-GB" b="1" dirty="0" smtClean="0">
                <a:solidFill>
                  <a:schemeClr val="bg1"/>
                </a:solidFill>
              </a:rPr>
              <a:t>Formalism - </a:t>
            </a:r>
            <a:r>
              <a:rPr lang="en-GB" dirty="0" smtClean="0">
                <a:solidFill>
                  <a:schemeClr val="bg1"/>
                </a:solidFill>
              </a:rPr>
              <a:t>rationality and utility. </a:t>
            </a:r>
          </a:p>
          <a:p>
            <a:pPr>
              <a:buNone/>
            </a:pPr>
            <a:endParaRPr lang="en-GB" sz="12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en-GB" dirty="0" smtClean="0">
                <a:solidFill>
                  <a:schemeClr val="bg1"/>
                </a:solidFill>
              </a:rPr>
              <a:t>     - </a:t>
            </a:r>
            <a:r>
              <a:rPr lang="en-GB" b="1" dirty="0" smtClean="0">
                <a:solidFill>
                  <a:schemeClr val="bg1"/>
                </a:solidFill>
              </a:rPr>
              <a:t>Primitivism – </a:t>
            </a:r>
            <a:r>
              <a:rPr lang="en-GB" dirty="0" smtClean="0">
                <a:solidFill>
                  <a:schemeClr val="bg1"/>
                </a:solidFill>
              </a:rPr>
              <a:t>fundamentally different economy. </a:t>
            </a:r>
          </a:p>
          <a:p>
            <a:pPr>
              <a:buNone/>
            </a:pPr>
            <a:endParaRPr lang="en-GB" sz="1200" b="1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en-GB" b="1" dirty="0" smtClean="0">
                <a:solidFill>
                  <a:schemeClr val="bg1"/>
                </a:solidFill>
              </a:rPr>
              <a:t>     </a:t>
            </a:r>
            <a:r>
              <a:rPr lang="en-GB" dirty="0" smtClean="0">
                <a:solidFill>
                  <a:schemeClr val="bg1"/>
                </a:solidFill>
              </a:rPr>
              <a:t>- </a:t>
            </a:r>
            <a:r>
              <a:rPr lang="en-GB" b="1" dirty="0" smtClean="0">
                <a:solidFill>
                  <a:schemeClr val="bg1"/>
                </a:solidFill>
              </a:rPr>
              <a:t>Modernism - </a:t>
            </a:r>
            <a:r>
              <a:rPr lang="en-GB" dirty="0" smtClean="0">
                <a:solidFill>
                  <a:schemeClr val="bg1"/>
                </a:solidFill>
              </a:rPr>
              <a:t>indications of sophisticated practices and economic rationality.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5490" y="1592429"/>
            <a:ext cx="3346990" cy="50356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Economic Growth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17638"/>
            <a:ext cx="5328592" cy="544036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Economic growth can be caused either by an increase in population size or by an increase in productivity. </a:t>
            </a:r>
          </a:p>
          <a:p>
            <a:endParaRPr lang="en-GB" sz="1300" dirty="0" smtClean="0"/>
          </a:p>
          <a:p>
            <a:r>
              <a:rPr lang="en-GB" dirty="0" smtClean="0">
                <a:solidFill>
                  <a:schemeClr val="bg1"/>
                </a:solidFill>
              </a:rPr>
              <a:t>Population static, productivity increases,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Due to techniques/technology,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Due to longer working hours.</a:t>
            </a:r>
          </a:p>
          <a:p>
            <a:pPr lvl="1"/>
            <a:endParaRPr lang="en-GB" sz="13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Productivity static, population increases.</a:t>
            </a:r>
          </a:p>
          <a:p>
            <a:endParaRPr lang="en-GB" sz="13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 combination of increased population and productivity.</a:t>
            </a:r>
          </a:p>
          <a:p>
            <a:pPr>
              <a:buNone/>
            </a:pPr>
            <a:endParaRPr lang="en-GB" sz="1300" dirty="0" smtClean="0">
              <a:solidFill>
                <a:schemeClr val="bg1"/>
              </a:solidFill>
            </a:endParaRP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458711" y="1600200"/>
            <a:ext cx="3577785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37160" lvl="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</a:pPr>
            <a:r>
              <a:rPr lang="en-GB" sz="2100" b="1" dirty="0">
                <a:solidFill>
                  <a:prstClr val="black"/>
                </a:solidFill>
              </a:rPr>
              <a:t>Malthusian Trap </a:t>
            </a:r>
            <a:r>
              <a:rPr lang="en-GB" sz="2100" dirty="0">
                <a:solidFill>
                  <a:prstClr val="black"/>
                </a:solidFill>
              </a:rPr>
              <a:t>– growth limited by subsistence.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6359" y="2490648"/>
            <a:ext cx="3460137" cy="232405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b="25731"/>
          <a:stretch/>
        </p:blipFill>
        <p:spPr>
          <a:xfrm>
            <a:off x="5576359" y="4761338"/>
            <a:ext cx="3465066" cy="20598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Division of Labour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100" name="Line 4"/>
          <p:cNvSpPr>
            <a:spLocks noChangeShapeType="1"/>
          </p:cNvSpPr>
          <p:nvPr/>
        </p:nvSpPr>
        <p:spPr bwMode="auto">
          <a:xfrm>
            <a:off x="683568" y="1412776"/>
            <a:ext cx="7704856" cy="0"/>
          </a:xfrm>
          <a:prstGeom prst="line">
            <a:avLst/>
          </a:prstGeom>
          <a:noFill/>
          <a:ln w="63500">
            <a:solidFill>
              <a:schemeClr val="tx1"/>
            </a:solidFill>
            <a:round/>
            <a:headEnd type="arrow" w="med" len="med"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827584" y="1700808"/>
            <a:ext cx="129875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Autarky / </a:t>
            </a:r>
          </a:p>
          <a:p>
            <a:r>
              <a:rPr lang="en-GB" dirty="0">
                <a:solidFill>
                  <a:schemeClr val="bg1"/>
                </a:solidFill>
              </a:rPr>
              <a:t>Autonomy</a:t>
            </a:r>
          </a:p>
        </p:txBody>
      </p:sp>
      <p:sp>
        <p:nvSpPr>
          <p:cNvPr id="4102" name="Text Box 6"/>
          <p:cNvSpPr txBox="1">
            <a:spLocks noChangeArrowheads="1"/>
          </p:cNvSpPr>
          <p:nvPr/>
        </p:nvSpPr>
        <p:spPr bwMode="auto">
          <a:xfrm>
            <a:off x="6813711" y="1681998"/>
            <a:ext cx="1885950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Specialisation</a:t>
            </a:r>
          </a:p>
          <a:p>
            <a:r>
              <a:rPr lang="en-GB" dirty="0">
                <a:solidFill>
                  <a:schemeClr val="bg1"/>
                </a:solidFill>
              </a:rPr>
              <a:t>and</a:t>
            </a:r>
          </a:p>
          <a:p>
            <a:r>
              <a:rPr lang="en-GB" dirty="0">
                <a:solidFill>
                  <a:schemeClr val="bg1"/>
                </a:solidFill>
              </a:rPr>
              <a:t>interdependence</a:t>
            </a:r>
          </a:p>
        </p:txBody>
      </p:sp>
      <p:sp>
        <p:nvSpPr>
          <p:cNvPr id="6" name="Rectangle 5"/>
          <p:cNvSpPr/>
          <p:nvPr/>
        </p:nvSpPr>
        <p:spPr>
          <a:xfrm>
            <a:off x="6300193" y="2938052"/>
            <a:ext cx="2843807" cy="38933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900" dirty="0" smtClean="0">
                <a:solidFill>
                  <a:schemeClr val="bg1"/>
                </a:solidFill>
              </a:rPr>
              <a:t>Such are the modes of subsistence which prevail among those whose industry springs up of itself, and whose food is not acquired by exchange and retail trade- there is the shepherd, the husbandman, the brigand, the fisherman, the hunter.” – </a:t>
            </a:r>
            <a:r>
              <a:rPr lang="en-GB" sz="1900" b="1" dirty="0" smtClean="0">
                <a:solidFill>
                  <a:schemeClr val="bg1"/>
                </a:solidFill>
              </a:rPr>
              <a:t>Aristotle </a:t>
            </a:r>
            <a:r>
              <a:rPr lang="en-GB" sz="1900" b="1" i="1" dirty="0" smtClean="0">
                <a:solidFill>
                  <a:schemeClr val="bg1"/>
                </a:solidFill>
              </a:rPr>
              <a:t>Politics</a:t>
            </a:r>
            <a:r>
              <a:rPr lang="en-GB" sz="1900" b="1" dirty="0" smtClean="0">
                <a:solidFill>
                  <a:schemeClr val="bg1"/>
                </a:solidFill>
              </a:rPr>
              <a:t> 1.8</a:t>
            </a:r>
            <a:r>
              <a:rPr lang="en-GB" sz="1900" dirty="0" smtClean="0">
                <a:solidFill>
                  <a:schemeClr val="bg1"/>
                </a:solidFill>
              </a:rPr>
              <a:t>. </a:t>
            </a:r>
            <a:endParaRPr lang="en-GB" sz="1900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3284984"/>
            <a:ext cx="5987021" cy="322608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832688"/>
          </a:xfrm>
        </p:spPr>
        <p:txBody>
          <a:bodyPr>
            <a:normAutofit/>
          </a:bodyPr>
          <a:lstStyle/>
          <a:p>
            <a:pPr marL="137160" indent="0" algn="ctr">
              <a:buNone/>
            </a:pPr>
            <a:endParaRPr lang="en-GB" sz="6000" dirty="0" smtClean="0"/>
          </a:p>
          <a:p>
            <a:pPr marL="137160" indent="0" algn="ctr">
              <a:buNone/>
            </a:pPr>
            <a:endParaRPr lang="en-GB" sz="6000" b="1" dirty="0" smtClean="0">
              <a:solidFill>
                <a:schemeClr val="bg1"/>
              </a:solidFill>
            </a:endParaRPr>
          </a:p>
          <a:p>
            <a:pPr marL="137160" indent="0" algn="ctr">
              <a:buNone/>
            </a:pPr>
            <a:r>
              <a:rPr lang="en-GB" sz="6000" b="1" dirty="0" smtClean="0">
                <a:solidFill>
                  <a:schemeClr val="bg1"/>
                </a:solidFill>
              </a:rPr>
              <a:t>Manufacturing</a:t>
            </a:r>
            <a:endParaRPr lang="en-GB" sz="6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08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Scale: large “manufacturing”</a:t>
            </a:r>
          </a:p>
        </p:txBody>
      </p:sp>
      <p:sp>
        <p:nvSpPr>
          <p:cNvPr id="46082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0" y="1412776"/>
            <a:ext cx="9144000" cy="3240956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There were over </a:t>
            </a:r>
            <a:r>
              <a:rPr lang="en-GB" sz="2800" b="1" dirty="0" smtClean="0">
                <a:solidFill>
                  <a:schemeClr val="bg1"/>
                </a:solidFill>
              </a:rPr>
              <a:t>100</a:t>
            </a:r>
            <a:r>
              <a:rPr lang="en-GB" sz="2800" dirty="0" smtClean="0">
                <a:solidFill>
                  <a:schemeClr val="bg1"/>
                </a:solidFill>
              </a:rPr>
              <a:t> slaves in </a:t>
            </a:r>
            <a:r>
              <a:rPr lang="en-GB" sz="2800" dirty="0" err="1" smtClean="0">
                <a:solidFill>
                  <a:schemeClr val="bg1"/>
                </a:solidFill>
              </a:rPr>
              <a:t>Lysias</a:t>
            </a:r>
            <a:r>
              <a:rPr lang="en-GB" sz="2800" dirty="0" smtClean="0">
                <a:solidFill>
                  <a:schemeClr val="bg1"/>
                </a:solidFill>
              </a:rPr>
              <a:t> and his brother’s shield workshop (</a:t>
            </a:r>
            <a:r>
              <a:rPr lang="en-GB" sz="2800" b="1" dirty="0" err="1" smtClean="0">
                <a:solidFill>
                  <a:schemeClr val="bg1"/>
                </a:solidFill>
              </a:rPr>
              <a:t>Lysias</a:t>
            </a:r>
            <a:r>
              <a:rPr lang="en-GB" sz="2800" b="1" dirty="0" smtClean="0">
                <a:solidFill>
                  <a:schemeClr val="bg1"/>
                </a:solidFill>
              </a:rPr>
              <a:t> 12.8, 19</a:t>
            </a:r>
            <a:r>
              <a:rPr lang="en-GB" sz="2800" dirty="0" smtClean="0">
                <a:solidFill>
                  <a:schemeClr val="bg1"/>
                </a:solidFill>
              </a:rPr>
              <a:t>).</a:t>
            </a:r>
          </a:p>
          <a:p>
            <a:endParaRPr lang="en-GB" sz="600" dirty="0" smtClean="0">
              <a:solidFill>
                <a:schemeClr val="bg1"/>
              </a:solidFill>
            </a:endParaRPr>
          </a:p>
          <a:p>
            <a:r>
              <a:rPr lang="en-GB" sz="2800" b="1" dirty="0" smtClean="0">
                <a:solidFill>
                  <a:schemeClr val="bg1"/>
                </a:solidFill>
              </a:rPr>
              <a:t>32 or 33 </a:t>
            </a:r>
            <a:r>
              <a:rPr lang="en-GB" sz="2800" dirty="0" smtClean="0">
                <a:solidFill>
                  <a:schemeClr val="bg1"/>
                </a:solidFill>
              </a:rPr>
              <a:t>in Demosthenes’ blade workshop; 20 making couches (</a:t>
            </a:r>
            <a:r>
              <a:rPr lang="en-GB" sz="2800" b="1" dirty="0" smtClean="0">
                <a:solidFill>
                  <a:schemeClr val="bg1"/>
                </a:solidFill>
              </a:rPr>
              <a:t>Demosthenes 27.9</a:t>
            </a:r>
            <a:r>
              <a:rPr lang="en-GB" sz="2800" dirty="0" smtClean="0">
                <a:solidFill>
                  <a:schemeClr val="bg1"/>
                </a:solidFill>
              </a:rPr>
              <a:t>).</a:t>
            </a:r>
          </a:p>
          <a:p>
            <a:endParaRPr lang="en-GB" sz="600" dirty="0" smtClean="0">
              <a:solidFill>
                <a:schemeClr val="bg1"/>
              </a:solidFill>
            </a:endParaRPr>
          </a:p>
          <a:p>
            <a:r>
              <a:rPr lang="en-GB" sz="2800" b="1" dirty="0" smtClean="0">
                <a:solidFill>
                  <a:schemeClr val="bg1"/>
                </a:solidFill>
              </a:rPr>
              <a:t>9 or 10 </a:t>
            </a:r>
            <a:r>
              <a:rPr lang="en-GB" sz="2800" dirty="0" smtClean="0">
                <a:solidFill>
                  <a:schemeClr val="bg1"/>
                </a:solidFill>
              </a:rPr>
              <a:t>in </a:t>
            </a:r>
            <a:r>
              <a:rPr lang="en-GB" sz="2800" dirty="0" err="1" smtClean="0">
                <a:solidFill>
                  <a:schemeClr val="bg1"/>
                </a:solidFill>
              </a:rPr>
              <a:t>Timarkhos</a:t>
            </a:r>
            <a:r>
              <a:rPr lang="en-GB" sz="2800" dirty="0" smtClean="0">
                <a:solidFill>
                  <a:schemeClr val="bg1"/>
                </a:solidFill>
              </a:rPr>
              <a:t>’ leather workshop (</a:t>
            </a:r>
            <a:r>
              <a:rPr lang="en-GB" sz="2800" b="1" dirty="0" err="1" smtClean="0">
                <a:solidFill>
                  <a:schemeClr val="bg1"/>
                </a:solidFill>
              </a:rPr>
              <a:t>Aischines</a:t>
            </a:r>
            <a:r>
              <a:rPr lang="en-GB" sz="2800" b="1" dirty="0" smtClean="0">
                <a:solidFill>
                  <a:schemeClr val="bg1"/>
                </a:solidFill>
              </a:rPr>
              <a:t> 1.97</a:t>
            </a:r>
            <a:r>
              <a:rPr lang="en-GB" sz="2800" dirty="0" smtClean="0">
                <a:solidFill>
                  <a:schemeClr val="bg1"/>
                </a:solidFill>
              </a:rPr>
              <a:t>).</a:t>
            </a:r>
          </a:p>
          <a:p>
            <a:endParaRPr lang="en-GB" sz="600" dirty="0" smtClean="0">
              <a:solidFill>
                <a:schemeClr val="bg1"/>
              </a:solidFill>
            </a:endParaRPr>
          </a:p>
          <a:p>
            <a:r>
              <a:rPr lang="en-GB" sz="2800" dirty="0" smtClean="0">
                <a:solidFill>
                  <a:schemeClr val="bg1"/>
                </a:solidFill>
              </a:rPr>
              <a:t>These are </a:t>
            </a:r>
            <a:r>
              <a:rPr lang="en-GB" sz="2800" b="1" dirty="0" smtClean="0">
                <a:solidFill>
                  <a:schemeClr val="bg1"/>
                </a:solidFill>
              </a:rPr>
              <a:t>the largest four</a:t>
            </a:r>
            <a:r>
              <a:rPr lang="en-GB" sz="2800" dirty="0" smtClean="0">
                <a:solidFill>
                  <a:schemeClr val="bg1"/>
                </a:solidFill>
              </a:rPr>
              <a:t> manufacturing establishments known from </a:t>
            </a:r>
            <a:r>
              <a:rPr lang="en-GB" dirty="0" smtClean="0">
                <a:solidFill>
                  <a:schemeClr val="bg1"/>
                </a:solidFill>
              </a:rPr>
              <a:t>Classical</a:t>
            </a:r>
            <a:r>
              <a:rPr lang="en-GB" sz="2800" dirty="0" smtClean="0">
                <a:solidFill>
                  <a:schemeClr val="bg1"/>
                </a:solidFill>
              </a:rPr>
              <a:t> Greece.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E6E1DB7-AB42-4372-9933-96FA76154F91}" type="slidenum">
              <a:rPr lang="en-GB"/>
              <a:pPr>
                <a:defRPr/>
              </a:pPr>
              <a:t>7</a:t>
            </a:fld>
            <a:endParaRPr lang="en-GB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07504" y="4653732"/>
            <a:ext cx="8856984" cy="2204268"/>
          </a:xfrm>
          <a:prstGeom prst="rect">
            <a:avLst/>
          </a:prstGeom>
        </p:spPr>
        <p:txBody>
          <a:bodyPr vert="horz">
            <a:no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buFont typeface="Wingdings 2"/>
              <a:buNone/>
            </a:pPr>
            <a:r>
              <a:rPr lang="en-GB" sz="1800" dirty="0" smtClean="0">
                <a:solidFill>
                  <a:schemeClr val="bg1"/>
                </a:solidFill>
              </a:rPr>
              <a:t>“His father left him a fortune which another man would have found sufficient for the service of the state... But </a:t>
            </a:r>
            <a:r>
              <a:rPr lang="en-GB" sz="1800" dirty="0" err="1" smtClean="0">
                <a:solidFill>
                  <a:schemeClr val="bg1"/>
                </a:solidFill>
              </a:rPr>
              <a:t>Timarchus</a:t>
            </a:r>
            <a:r>
              <a:rPr lang="en-GB" sz="1800" dirty="0" smtClean="0">
                <a:solidFill>
                  <a:schemeClr val="bg1"/>
                </a:solidFill>
              </a:rPr>
              <a:t> was not able even to preserve it for himself… besides [his properties] there were 9 or 10 slaves who were skilled shoemakers, each of whom paid him a fee of </a:t>
            </a:r>
            <a:r>
              <a:rPr lang="en-GB" sz="1800" dirty="0">
                <a:solidFill>
                  <a:schemeClr val="bg1"/>
                </a:solidFill>
              </a:rPr>
              <a:t>2</a:t>
            </a:r>
            <a:r>
              <a:rPr lang="en-GB" sz="1800" dirty="0" smtClean="0">
                <a:solidFill>
                  <a:schemeClr val="bg1"/>
                </a:solidFill>
              </a:rPr>
              <a:t> obols a day, and the superintendent of the shop 3 obols.</a:t>
            </a:r>
            <a:r>
              <a:rPr lang="en-GB" sz="1800" baseline="30000" dirty="0" smtClean="0">
                <a:solidFill>
                  <a:schemeClr val="bg1"/>
                </a:solidFill>
              </a:rPr>
              <a:t> </a:t>
            </a:r>
            <a:r>
              <a:rPr lang="en-GB" sz="1800" dirty="0" smtClean="0">
                <a:solidFill>
                  <a:schemeClr val="bg1"/>
                </a:solidFill>
              </a:rPr>
              <a:t>Besides these there was a woman skilled in flax-working, who produced fine goods for the market, and there was a man skilled in embroidery. Certain men also owed him money, and there were house furnishings.” - </a:t>
            </a:r>
            <a:r>
              <a:rPr lang="en-GB" sz="1800" b="1" dirty="0" err="1" smtClean="0">
                <a:solidFill>
                  <a:schemeClr val="bg1"/>
                </a:solidFill>
              </a:rPr>
              <a:t>Aischines</a:t>
            </a:r>
            <a:r>
              <a:rPr lang="en-GB" sz="1800" b="1" dirty="0" smtClean="0">
                <a:solidFill>
                  <a:schemeClr val="bg1"/>
                </a:solidFill>
              </a:rPr>
              <a:t> </a:t>
            </a:r>
            <a:r>
              <a:rPr lang="en-GB" sz="1800" b="1" i="1" dirty="0" smtClean="0">
                <a:solidFill>
                  <a:schemeClr val="bg1"/>
                </a:solidFill>
              </a:rPr>
              <a:t>Against </a:t>
            </a:r>
            <a:r>
              <a:rPr lang="en-GB" sz="1800" b="1" i="1" dirty="0" err="1" smtClean="0">
                <a:solidFill>
                  <a:schemeClr val="bg1"/>
                </a:solidFill>
              </a:rPr>
              <a:t>Timarchos</a:t>
            </a:r>
            <a:r>
              <a:rPr lang="en-GB" sz="1800" b="1" dirty="0" smtClean="0">
                <a:solidFill>
                  <a:schemeClr val="bg1"/>
                </a:solidFill>
              </a:rPr>
              <a:t> 97</a:t>
            </a:r>
            <a:r>
              <a:rPr lang="en-GB" sz="1800" dirty="0" smtClean="0">
                <a:solidFill>
                  <a:schemeClr val="bg1"/>
                </a:solidFill>
              </a:rPr>
              <a:t>.</a:t>
            </a:r>
            <a:endParaRPr lang="en-GB" sz="1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188640"/>
            <a:ext cx="8735318" cy="1512168"/>
          </a:xfrm>
        </p:spPr>
        <p:txBody>
          <a:bodyPr>
            <a:norm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Scale: normal manufacturing/ service sector</a:t>
            </a:r>
          </a:p>
        </p:txBody>
      </p:sp>
      <p:sp>
        <p:nvSpPr>
          <p:cNvPr id="47106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107504" y="1916832"/>
            <a:ext cx="8856984" cy="4824536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 smtClean="0">
                <a:solidFill>
                  <a:schemeClr val="bg1"/>
                </a:solidFill>
              </a:rPr>
              <a:t>Normal scale was a single self-employed worker, with or without a slave assistant (</a:t>
            </a:r>
            <a:r>
              <a:rPr lang="en-GB" sz="2800" b="1" dirty="0" smtClean="0">
                <a:solidFill>
                  <a:schemeClr val="bg1"/>
                </a:solidFill>
              </a:rPr>
              <a:t>Aristotle </a:t>
            </a:r>
            <a:r>
              <a:rPr lang="en-GB" sz="2800" b="1" i="1" dirty="0" smtClean="0">
                <a:solidFill>
                  <a:schemeClr val="bg1"/>
                </a:solidFill>
              </a:rPr>
              <a:t>Pol</a:t>
            </a:r>
            <a:r>
              <a:rPr lang="en-GB" sz="2800" b="1" dirty="0" smtClean="0">
                <a:solidFill>
                  <a:schemeClr val="bg1"/>
                </a:solidFill>
              </a:rPr>
              <a:t>. 1260; </a:t>
            </a:r>
            <a:r>
              <a:rPr lang="en-GB" sz="2800" b="1" dirty="0" err="1" smtClean="0">
                <a:solidFill>
                  <a:schemeClr val="bg1"/>
                </a:solidFill>
              </a:rPr>
              <a:t>Lysias</a:t>
            </a:r>
            <a:r>
              <a:rPr lang="en-GB" sz="2800" b="1" dirty="0" smtClean="0">
                <a:solidFill>
                  <a:schemeClr val="bg1"/>
                </a:solidFill>
              </a:rPr>
              <a:t> 24</a:t>
            </a:r>
            <a:r>
              <a:rPr lang="en-GB" sz="2800" dirty="0" smtClean="0">
                <a:solidFill>
                  <a:schemeClr val="bg1"/>
                </a:solidFill>
              </a:rPr>
              <a:t>).</a:t>
            </a:r>
          </a:p>
          <a:p>
            <a:pPr>
              <a:lnSpc>
                <a:spcPct val="90000"/>
              </a:lnSpc>
            </a:pPr>
            <a:endParaRPr lang="en-GB" sz="1200" dirty="0" smtClean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800" dirty="0" smtClean="0">
                <a:solidFill>
                  <a:schemeClr val="bg1"/>
                </a:solidFill>
              </a:rPr>
              <a:t>Make to order (not make and display/ store).</a:t>
            </a:r>
          </a:p>
          <a:p>
            <a:pPr>
              <a:lnSpc>
                <a:spcPct val="90000"/>
              </a:lnSpc>
            </a:pPr>
            <a:endParaRPr lang="en-GB" sz="1200" dirty="0" smtClean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800" dirty="0" smtClean="0">
                <a:solidFill>
                  <a:schemeClr val="bg1"/>
                </a:solidFill>
              </a:rPr>
              <a:t>Customer may supply the raw material and the artisan was paid for his/her work on it,</a:t>
            </a:r>
          </a:p>
          <a:p>
            <a:pPr lvl="1">
              <a:lnSpc>
                <a:spcPct val="90000"/>
              </a:lnSpc>
            </a:pPr>
            <a:r>
              <a:rPr lang="en-GB" sz="2800" dirty="0" smtClean="0">
                <a:solidFill>
                  <a:schemeClr val="bg1"/>
                </a:solidFill>
              </a:rPr>
              <a:t>E.g. customer provides lump of metal, goldsmith fashions it into wreath - (Archimedes and the </a:t>
            </a:r>
            <a:r>
              <a:rPr lang="en-GB" sz="2800" i="1" dirty="0" smtClean="0">
                <a:solidFill>
                  <a:schemeClr val="bg1"/>
                </a:solidFill>
              </a:rPr>
              <a:t>eureka</a:t>
            </a:r>
            <a:r>
              <a:rPr lang="en-GB" sz="2800" dirty="0" smtClean="0">
                <a:solidFill>
                  <a:schemeClr val="bg1"/>
                </a:solidFill>
              </a:rPr>
              <a:t> story).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7EC017D-8347-46A5-AEE7-9552D94E1C51}" type="slidenum">
              <a:rPr lang="en-GB"/>
              <a:pPr>
                <a:defRPr/>
              </a:pPr>
              <a:t>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Pottery to Order?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1600201"/>
            <a:ext cx="4752528" cy="254888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Were some made for export – Etruscan themes?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Many classical themes.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Picture 4" descr="cerveteri-tom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628800"/>
            <a:ext cx="3888432" cy="3627698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4932040" y="5373216"/>
            <a:ext cx="4104456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 Large numbers of Attic vases found in </a:t>
            </a:r>
            <a:r>
              <a:rPr lang="en-GB" dirty="0" err="1" smtClean="0">
                <a:solidFill>
                  <a:schemeClr val="bg1"/>
                </a:solidFill>
              </a:rPr>
              <a:t>Eturia</a:t>
            </a:r>
            <a:r>
              <a:rPr lang="en-GB" dirty="0" smtClean="0">
                <a:solidFill>
                  <a:schemeClr val="bg1"/>
                </a:solidFill>
              </a:rPr>
              <a:t> (North Italy).</a:t>
            </a:r>
          </a:p>
          <a:p>
            <a:pPr>
              <a:buFont typeface="Arial" pitchFamily="34" charset="0"/>
              <a:buChar char="•"/>
            </a:pPr>
            <a:endParaRPr lang="en-GB" sz="10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 Found in chamber tombs where they were carefully deposited.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Picture 4" descr="Vasi_Dipinti_0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3284984"/>
            <a:ext cx="2626891" cy="3240360"/>
          </a:xfrm>
          <a:prstGeom prst="rect">
            <a:avLst/>
          </a:prstGeom>
          <a:noFill/>
        </p:spPr>
      </p:pic>
      <p:pic>
        <p:nvPicPr>
          <p:cNvPr id="9" name="Picture 4" descr="Hercules_Serpents_Berlin_painter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284984"/>
            <a:ext cx="1872208" cy="32403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832688"/>
          </a:xfrm>
        </p:spPr>
        <p:txBody>
          <a:bodyPr>
            <a:normAutofit/>
          </a:bodyPr>
          <a:lstStyle/>
          <a:p>
            <a:pPr marL="137160" indent="0" algn="ctr">
              <a:buNone/>
            </a:pPr>
            <a:endParaRPr lang="en-GB" sz="6000" dirty="0" smtClean="0"/>
          </a:p>
          <a:p>
            <a:pPr marL="137160" indent="0" algn="ctr">
              <a:buNone/>
            </a:pPr>
            <a:endParaRPr lang="en-GB" sz="6000" dirty="0" smtClean="0"/>
          </a:p>
          <a:p>
            <a:pPr marL="137160" indent="0" algn="ctr">
              <a:buNone/>
            </a:pPr>
            <a:r>
              <a:rPr lang="en-GB" sz="6000" b="1" dirty="0" smtClean="0">
                <a:solidFill>
                  <a:schemeClr val="bg1"/>
                </a:solidFill>
              </a:rPr>
              <a:t>Mines and Quarries</a:t>
            </a:r>
          </a:p>
        </p:txBody>
      </p:sp>
    </p:spTree>
    <p:extLst>
      <p:ext uri="{BB962C8B-B14F-4D97-AF65-F5344CB8AC3E}">
        <p14:creationId xmlns:p14="http://schemas.microsoft.com/office/powerpoint/2010/main" val="398408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 descr="attica platodialoguesorg.gif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/>
          <a:srcRect t="2711" b="2711"/>
          <a:stretch>
            <a:fillRect/>
          </a:stretch>
        </p:blipFill>
        <p:spPr/>
      </p:pic>
      <p:sp>
        <p:nvSpPr>
          <p:cNvPr id="4" name="Rectangle 3"/>
          <p:cNvSpPr/>
          <p:nvPr/>
        </p:nvSpPr>
        <p:spPr>
          <a:xfrm rot="20648222">
            <a:off x="1727030" y="898789"/>
            <a:ext cx="2759660" cy="529498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Wave4">
              <a:avLst/>
            </a:prstTxWarp>
            <a:spAutoFit/>
          </a:bodyPr>
          <a:lstStyle/>
          <a:p>
            <a:pPr algn="ctr"/>
            <a:r>
              <a:rPr lang="en-US" sz="54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Kithairon</a:t>
            </a:r>
            <a:endParaRPr lang="en-US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 rot="21226364">
            <a:off x="4014475" y="942150"/>
            <a:ext cx="1968482" cy="448909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">
              <a:avLst/>
            </a:prstTxWarp>
            <a:spAutoFit/>
          </a:bodyPr>
          <a:lstStyle/>
          <a:p>
            <a:pPr algn="ctr"/>
            <a:r>
              <a:rPr lang="en-US" sz="54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Parnes</a:t>
            </a:r>
            <a:endParaRPr lang="en-US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 rot="1012224">
            <a:off x="6192921" y="1891138"/>
            <a:ext cx="1379569" cy="457808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">
              <a:avLst/>
            </a:prstTxWarp>
            <a:spAutoFit/>
          </a:bodyPr>
          <a:lstStyle/>
          <a:p>
            <a:pPr algn="ctr"/>
            <a:r>
              <a:rPr lang="en-US" sz="54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Pentele</a:t>
            </a:r>
            <a:endParaRPr lang="en-US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 rot="17043085">
            <a:off x="5572747" y="3360763"/>
            <a:ext cx="1379569" cy="61628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">
              <a:avLst/>
            </a:prstTxWarp>
            <a:spAutoFit/>
          </a:bodyPr>
          <a:lstStyle/>
          <a:p>
            <a:pPr algn="ctr"/>
            <a:r>
              <a:rPr lang="en-US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Hymettos</a:t>
            </a:r>
            <a:endParaRPr lang="en-US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668344" y="1988840"/>
            <a:ext cx="165618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 smtClean="0">
                <a:solidFill>
                  <a:srgbClr val="FF0000"/>
                </a:solidFill>
              </a:rPr>
              <a:t>Pentelic</a:t>
            </a:r>
            <a:r>
              <a:rPr lang="en-GB" sz="3200" dirty="0" smtClean="0">
                <a:solidFill>
                  <a:srgbClr val="FF0000"/>
                </a:solidFill>
              </a:rPr>
              <a:t> marble</a:t>
            </a:r>
            <a:endParaRPr lang="en-GB" sz="3200" dirty="0">
              <a:solidFill>
                <a:srgbClr val="FF0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699792" y="4797152"/>
            <a:ext cx="30642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err="1" smtClean="0">
                <a:solidFill>
                  <a:srgbClr val="FF0000"/>
                </a:solidFill>
              </a:rPr>
              <a:t>Hymettian</a:t>
            </a:r>
            <a:r>
              <a:rPr lang="en-GB" sz="3200" dirty="0" smtClean="0">
                <a:solidFill>
                  <a:srgbClr val="FF0000"/>
                </a:solidFill>
              </a:rPr>
              <a:t> honey</a:t>
            </a:r>
            <a:endParaRPr lang="en-GB" sz="3200" dirty="0">
              <a:solidFill>
                <a:srgbClr val="FF0000"/>
              </a:solidFill>
            </a:endParaRPr>
          </a:p>
        </p:txBody>
      </p:sp>
      <p:cxnSp>
        <p:nvCxnSpPr>
          <p:cNvPr id="12" name="Straight Arrow Connector 11"/>
          <p:cNvCxnSpPr>
            <a:stCxn id="11" idx="3"/>
            <a:endCxn id="7" idx="1"/>
          </p:cNvCxnSpPr>
          <p:nvPr/>
        </p:nvCxnSpPr>
        <p:spPr>
          <a:xfrm flipV="1">
            <a:off x="5764029" y="4338048"/>
            <a:ext cx="331028" cy="7514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4499992" y="5949280"/>
            <a:ext cx="24120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err="1" smtClean="0">
                <a:solidFill>
                  <a:srgbClr val="FF0000"/>
                </a:solidFill>
              </a:rPr>
              <a:t>Laurion</a:t>
            </a:r>
            <a:r>
              <a:rPr lang="en-GB" sz="3200" dirty="0" smtClean="0">
                <a:solidFill>
                  <a:srgbClr val="FF0000"/>
                </a:solidFill>
              </a:rPr>
              <a:t> silver</a:t>
            </a:r>
            <a:endParaRPr lang="en-GB" sz="3200" dirty="0">
              <a:solidFill>
                <a:srgbClr val="FF0000"/>
              </a:solidFill>
            </a:endParaRPr>
          </a:p>
        </p:txBody>
      </p:sp>
      <p:cxnSp>
        <p:nvCxnSpPr>
          <p:cNvPr id="20" name="Straight Arrow Connector 19"/>
          <p:cNvCxnSpPr>
            <a:stCxn id="19" idx="3"/>
          </p:cNvCxnSpPr>
          <p:nvPr/>
        </p:nvCxnSpPr>
        <p:spPr>
          <a:xfrm flipV="1">
            <a:off x="6911999" y="6237312"/>
            <a:ext cx="972369" cy="43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3275856" y="1844824"/>
            <a:ext cx="16323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rgbClr val="FF0000"/>
                </a:solidFill>
              </a:rPr>
              <a:t>Charcoal</a:t>
            </a:r>
            <a:endParaRPr lang="en-GB" sz="3200" dirty="0">
              <a:solidFill>
                <a:srgbClr val="FF0000"/>
              </a:solidFill>
            </a:endParaRPr>
          </a:p>
        </p:txBody>
      </p:sp>
      <p:cxnSp>
        <p:nvCxnSpPr>
          <p:cNvPr id="29" name="Straight Arrow Connector 28"/>
          <p:cNvCxnSpPr>
            <a:stCxn id="27" idx="3"/>
          </p:cNvCxnSpPr>
          <p:nvPr/>
        </p:nvCxnSpPr>
        <p:spPr>
          <a:xfrm>
            <a:off x="4908226" y="2137212"/>
            <a:ext cx="455862" cy="2116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4"/>
          <p:cNvSpPr>
            <a:spLocks noGrp="1"/>
          </p:cNvSpPr>
          <p:nvPr>
            <p:ph type="title"/>
          </p:nvPr>
        </p:nvSpPr>
        <p:spPr>
          <a:xfrm>
            <a:off x="301625" y="228600"/>
            <a:ext cx="8534400" cy="968152"/>
          </a:xfrm>
        </p:spPr>
        <p:txBody>
          <a:bodyPr/>
          <a:lstStyle/>
          <a:p>
            <a:r>
              <a:rPr lang="en-GB" dirty="0" err="1" smtClean="0">
                <a:solidFill>
                  <a:schemeClr val="bg1"/>
                </a:solidFill>
              </a:rPr>
              <a:t>Laurium</a:t>
            </a:r>
            <a:r>
              <a:rPr lang="en-GB" dirty="0" smtClean="0">
                <a:solidFill>
                  <a:schemeClr val="bg1"/>
                </a:solidFill>
              </a:rPr>
              <a:t> Silver Mines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1454B9-A635-47BE-A823-31AF1FD5574E}" type="slidenum">
              <a:rPr lang="en-GB"/>
              <a:pPr>
                <a:defRPr/>
              </a:pPr>
              <a:t>12</a:t>
            </a:fld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07504" y="1556792"/>
            <a:ext cx="8969150" cy="2880320"/>
          </a:xfrm>
        </p:spPr>
        <p:txBody>
          <a:bodyPr>
            <a:normAutofit fontScale="92500"/>
          </a:bodyPr>
          <a:lstStyle/>
          <a:p>
            <a:pPr marL="274320" indent="-274320">
              <a:defRPr/>
            </a:pPr>
            <a:r>
              <a:rPr lang="en-GB" sz="2800" dirty="0" smtClean="0">
                <a:solidFill>
                  <a:schemeClr val="bg1"/>
                </a:solidFill>
              </a:rPr>
              <a:t>Athens was blessed with a </a:t>
            </a:r>
            <a:r>
              <a:rPr lang="en-GB" sz="2800" dirty="0" err="1" smtClean="0">
                <a:solidFill>
                  <a:schemeClr val="bg1"/>
                </a:solidFill>
              </a:rPr>
              <a:t>polymetallic</a:t>
            </a:r>
            <a:r>
              <a:rPr lang="en-GB" sz="2800" dirty="0" smtClean="0">
                <a:solidFill>
                  <a:schemeClr val="bg1"/>
                </a:solidFill>
              </a:rPr>
              <a:t> region very rich in lead-silver and copper ores;</a:t>
            </a:r>
          </a:p>
          <a:p>
            <a:pPr marL="548640" lvl="1" indent="-274320">
              <a:defRPr/>
            </a:pPr>
            <a:r>
              <a:rPr lang="en-GB" sz="2600" dirty="0" smtClean="0">
                <a:solidFill>
                  <a:schemeClr val="bg1"/>
                </a:solidFill>
              </a:rPr>
              <a:t>c. 150 sq. miles, south-east corner of Attic peninsula</a:t>
            </a:r>
          </a:p>
          <a:p>
            <a:pPr marL="548640" lvl="1" indent="-274320">
              <a:defRPr/>
            </a:pPr>
            <a:r>
              <a:rPr lang="en-GB" sz="2600" dirty="0" smtClean="0">
                <a:solidFill>
                  <a:schemeClr val="bg1"/>
                </a:solidFill>
              </a:rPr>
              <a:t>Mindat.org lists 433 different minerals found in this region.</a:t>
            </a:r>
          </a:p>
          <a:p>
            <a:pPr marL="548640" lvl="1" indent="-274320">
              <a:defRPr/>
            </a:pPr>
            <a:r>
              <a:rPr lang="en-GB" sz="2600" dirty="0" smtClean="0">
                <a:solidFill>
                  <a:schemeClr val="bg1"/>
                </a:solidFill>
              </a:rPr>
              <a:t>Main silver ores were galena (</a:t>
            </a:r>
            <a:r>
              <a:rPr lang="en-GB" sz="2600" dirty="0" err="1" smtClean="0">
                <a:solidFill>
                  <a:schemeClr val="bg1"/>
                </a:solidFill>
              </a:rPr>
              <a:t>PbS</a:t>
            </a:r>
            <a:r>
              <a:rPr lang="en-GB" sz="2600" dirty="0" smtClean="0">
                <a:solidFill>
                  <a:schemeClr val="bg1"/>
                </a:solidFill>
              </a:rPr>
              <a:t>) and </a:t>
            </a:r>
            <a:r>
              <a:rPr lang="en-GB" sz="2600" dirty="0" err="1" smtClean="0">
                <a:solidFill>
                  <a:schemeClr val="bg1"/>
                </a:solidFill>
              </a:rPr>
              <a:t>cerrusite</a:t>
            </a:r>
            <a:r>
              <a:rPr lang="en-GB" sz="2600" dirty="0" smtClean="0">
                <a:solidFill>
                  <a:schemeClr val="bg1"/>
                </a:solidFill>
              </a:rPr>
              <a:t> (PbCO3).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Content Placeholder 3"/>
          <p:cNvSpPr txBox="1">
            <a:spLocks/>
          </p:cNvSpPr>
          <p:nvPr/>
        </p:nvSpPr>
        <p:spPr>
          <a:xfrm>
            <a:off x="4247325" y="4470674"/>
            <a:ext cx="4864694" cy="1664506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buFont typeface="Wingdings 2"/>
              <a:buNone/>
            </a:pPr>
            <a:r>
              <a:rPr lang="en-GB" sz="2000" dirty="0" smtClean="0">
                <a:solidFill>
                  <a:schemeClr val="bg1"/>
                </a:solidFill>
              </a:rPr>
              <a:t>“They [the Athenian’s] were deprived of the whole area of their country; more than 20,000 slaves, the majority of whom</a:t>
            </a: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809" y="5517232"/>
            <a:ext cx="1775845" cy="1246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>
            <a:off x="4236978" y="5439899"/>
            <a:ext cx="3084791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were skilled workers, deserted…” – </a:t>
            </a:r>
            <a:r>
              <a:rPr lang="en-GB" sz="2000" b="1" dirty="0" err="1" smtClean="0">
                <a:solidFill>
                  <a:schemeClr val="bg1"/>
                </a:solidFill>
              </a:rPr>
              <a:t>Thuc</a:t>
            </a:r>
            <a:r>
              <a:rPr lang="en-GB" sz="2000" b="1" dirty="0">
                <a:solidFill>
                  <a:schemeClr val="bg1"/>
                </a:solidFill>
              </a:rPr>
              <a:t>.</a:t>
            </a:r>
            <a:r>
              <a:rPr lang="en-GB" sz="2000" b="1" dirty="0" smtClean="0">
                <a:solidFill>
                  <a:schemeClr val="bg1"/>
                </a:solidFill>
              </a:rPr>
              <a:t> </a:t>
            </a:r>
            <a:r>
              <a:rPr lang="en-GB" sz="2000" b="1" dirty="0">
                <a:solidFill>
                  <a:schemeClr val="bg1"/>
                </a:solidFill>
              </a:rPr>
              <a:t>7.27</a:t>
            </a:r>
            <a:r>
              <a:rPr lang="en-GB" sz="2000" dirty="0">
                <a:solidFill>
                  <a:schemeClr val="bg1"/>
                </a:solidFill>
              </a:rPr>
              <a:t>. (Spartan occupation of </a:t>
            </a:r>
            <a:r>
              <a:rPr lang="en-GB" sz="2000" dirty="0" err="1">
                <a:solidFill>
                  <a:schemeClr val="bg1"/>
                </a:solidFill>
              </a:rPr>
              <a:t>Decelea</a:t>
            </a:r>
            <a:r>
              <a:rPr lang="en-GB" sz="2000" dirty="0">
                <a:solidFill>
                  <a:schemeClr val="bg1"/>
                </a:solidFill>
              </a:rPr>
              <a:t>).</a:t>
            </a:r>
          </a:p>
        </p:txBody>
      </p:sp>
      <p:sp>
        <p:nvSpPr>
          <p:cNvPr id="9" name="Rectangle 8"/>
          <p:cNvSpPr/>
          <p:nvPr/>
        </p:nvSpPr>
        <p:spPr>
          <a:xfrm>
            <a:off x="156017" y="4045954"/>
            <a:ext cx="4032448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000" i="1" dirty="0" smtClean="0">
                <a:solidFill>
                  <a:schemeClr val="bg1"/>
                </a:solidFill>
              </a:rPr>
              <a:t> </a:t>
            </a:r>
            <a:r>
              <a:rPr lang="en-GB" sz="2000" i="1" dirty="0" err="1" smtClean="0">
                <a:solidFill>
                  <a:schemeClr val="bg1"/>
                </a:solidFill>
              </a:rPr>
              <a:t>Ergasterion</a:t>
            </a:r>
            <a:r>
              <a:rPr lang="en-GB" sz="2000" i="1" dirty="0" smtClean="0">
                <a:solidFill>
                  <a:schemeClr val="bg1"/>
                </a:solidFill>
              </a:rPr>
              <a:t> </a:t>
            </a:r>
            <a:r>
              <a:rPr lang="en-GB" sz="2000" dirty="0" smtClean="0">
                <a:solidFill>
                  <a:schemeClr val="bg1"/>
                </a:solidFill>
              </a:rPr>
              <a:t>– workshop.</a:t>
            </a:r>
          </a:p>
          <a:p>
            <a:endParaRPr lang="en-GB" sz="500" i="1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bg1"/>
                </a:solidFill>
              </a:rPr>
              <a:t> Need to wash and </a:t>
            </a:r>
            <a:r>
              <a:rPr lang="en-GB" sz="2000" dirty="0" err="1" smtClean="0">
                <a:solidFill>
                  <a:schemeClr val="bg1"/>
                </a:solidFill>
              </a:rPr>
              <a:t>smeltores</a:t>
            </a:r>
            <a:r>
              <a:rPr lang="en-GB" sz="2000" dirty="0" smtClean="0">
                <a:solidFill>
                  <a:schemeClr val="bg1"/>
                </a:solidFill>
              </a:rPr>
              <a:t>.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bg1"/>
                </a:solidFill>
              </a:rPr>
              <a:t> On average, c. 16 kg material removed per 4 gr. silver (+ 2 kg lead) produced.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979141"/>
            <a:ext cx="4032448" cy="784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>
                <a:solidFill>
                  <a:schemeClr val="bg1"/>
                </a:solidFill>
              </a:rPr>
              <a:t>Hopkins and Hong </a:t>
            </a:r>
            <a:r>
              <a:rPr lang="en-GB" sz="2800" i="1" dirty="0">
                <a:solidFill>
                  <a:schemeClr val="bg1"/>
                </a:solidFill>
              </a:rPr>
              <a:t>et al.</a:t>
            </a:r>
            <a:r>
              <a:rPr lang="en-GB" sz="2800" dirty="0">
                <a:solidFill>
                  <a:schemeClr val="bg1"/>
                </a:solidFill>
              </a:rPr>
              <a:t> superimposed</a:t>
            </a:r>
          </a:p>
        </p:txBody>
      </p:sp>
      <p:graphicFrame>
        <p:nvGraphicFramePr>
          <p:cNvPr id="21507" name="Object 3"/>
          <p:cNvGraphicFramePr>
            <a:graphicFrameLocks noGrp="1" noChangeAspect="1"/>
          </p:cNvGraphicFramePr>
          <p:nvPr>
            <p:ph sz="half" idx="1"/>
          </p:nvPr>
        </p:nvGraphicFramePr>
        <p:xfrm>
          <a:off x="250825" y="1325563"/>
          <a:ext cx="8497888" cy="5138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16" name="Photo Editor Photo" r:id="rId3" imgW="6066667" imgH="3666667" progId="">
                  <p:embed/>
                </p:oleObj>
              </mc:Choice>
              <mc:Fallback>
                <p:oleObj name="Photo Editor Photo" r:id="rId3" imgW="6066667" imgH="3666667" progId="">
                  <p:embed/>
                  <p:pic>
                    <p:nvPicPr>
                      <p:cNvPr id="0" name="Picture 2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0825" y="1325563"/>
                        <a:ext cx="8497888" cy="51387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508" name="Oval 4"/>
          <p:cNvSpPr>
            <a:spLocks noChangeArrowheads="1"/>
          </p:cNvSpPr>
          <p:nvPr/>
        </p:nvSpPr>
        <p:spPr bwMode="auto">
          <a:xfrm>
            <a:off x="1835150" y="3213100"/>
            <a:ext cx="215900" cy="215900"/>
          </a:xfrm>
          <a:prstGeom prst="ellipse">
            <a:avLst/>
          </a:prstGeom>
          <a:solidFill>
            <a:srgbClr val="FF0000"/>
          </a:solidFill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09" name="Oval 5"/>
          <p:cNvSpPr>
            <a:spLocks noChangeArrowheads="1"/>
          </p:cNvSpPr>
          <p:nvPr/>
        </p:nvSpPr>
        <p:spPr bwMode="auto">
          <a:xfrm>
            <a:off x="2051050" y="4508500"/>
            <a:ext cx="215900" cy="215900"/>
          </a:xfrm>
          <a:prstGeom prst="ellipse">
            <a:avLst/>
          </a:prstGeom>
          <a:solidFill>
            <a:srgbClr val="FF0000"/>
          </a:solidFill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10" name="Oval 6"/>
          <p:cNvSpPr>
            <a:spLocks noChangeArrowheads="1"/>
          </p:cNvSpPr>
          <p:nvPr/>
        </p:nvSpPr>
        <p:spPr bwMode="auto">
          <a:xfrm>
            <a:off x="3419475" y="1989138"/>
            <a:ext cx="215900" cy="215900"/>
          </a:xfrm>
          <a:prstGeom prst="ellipse">
            <a:avLst/>
          </a:prstGeom>
          <a:solidFill>
            <a:srgbClr val="FF0000"/>
          </a:solidFill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11" name="Oval 7"/>
          <p:cNvSpPr>
            <a:spLocks noChangeArrowheads="1"/>
          </p:cNvSpPr>
          <p:nvPr/>
        </p:nvSpPr>
        <p:spPr bwMode="auto">
          <a:xfrm>
            <a:off x="2555875" y="3933825"/>
            <a:ext cx="215900" cy="215900"/>
          </a:xfrm>
          <a:prstGeom prst="ellipse">
            <a:avLst/>
          </a:prstGeom>
          <a:solidFill>
            <a:srgbClr val="FF0000"/>
          </a:solidFill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12" name="Oval 8"/>
          <p:cNvSpPr>
            <a:spLocks noChangeArrowheads="1"/>
          </p:cNvSpPr>
          <p:nvPr/>
        </p:nvSpPr>
        <p:spPr bwMode="auto">
          <a:xfrm>
            <a:off x="3563938" y="3284538"/>
            <a:ext cx="215900" cy="215900"/>
          </a:xfrm>
          <a:prstGeom prst="ellipse">
            <a:avLst/>
          </a:prstGeom>
          <a:solidFill>
            <a:srgbClr val="FF0000"/>
          </a:solidFill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13" name="Oval 9"/>
          <p:cNvSpPr>
            <a:spLocks noChangeArrowheads="1"/>
          </p:cNvSpPr>
          <p:nvPr/>
        </p:nvSpPr>
        <p:spPr bwMode="auto">
          <a:xfrm>
            <a:off x="3203575" y="4437063"/>
            <a:ext cx="215900" cy="215900"/>
          </a:xfrm>
          <a:prstGeom prst="ellipse">
            <a:avLst/>
          </a:prstGeom>
          <a:solidFill>
            <a:srgbClr val="FF0000"/>
          </a:solidFill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14" name="Oval 10"/>
          <p:cNvSpPr>
            <a:spLocks noChangeArrowheads="1"/>
          </p:cNvSpPr>
          <p:nvPr/>
        </p:nvSpPr>
        <p:spPr bwMode="auto">
          <a:xfrm>
            <a:off x="3851275" y="4508500"/>
            <a:ext cx="215900" cy="215900"/>
          </a:xfrm>
          <a:prstGeom prst="ellipse">
            <a:avLst/>
          </a:prstGeom>
          <a:solidFill>
            <a:srgbClr val="FF0000"/>
          </a:solidFill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15" name="Oval 11"/>
          <p:cNvSpPr>
            <a:spLocks noChangeArrowheads="1"/>
          </p:cNvSpPr>
          <p:nvPr/>
        </p:nvSpPr>
        <p:spPr bwMode="auto">
          <a:xfrm>
            <a:off x="4284663" y="3933825"/>
            <a:ext cx="215900" cy="215900"/>
          </a:xfrm>
          <a:prstGeom prst="ellipse">
            <a:avLst/>
          </a:prstGeom>
          <a:solidFill>
            <a:srgbClr val="FF0000"/>
          </a:solidFill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16" name="Oval 12"/>
          <p:cNvSpPr>
            <a:spLocks noChangeArrowheads="1"/>
          </p:cNvSpPr>
          <p:nvPr/>
        </p:nvSpPr>
        <p:spPr bwMode="auto">
          <a:xfrm>
            <a:off x="4787900" y="4437063"/>
            <a:ext cx="215900" cy="215900"/>
          </a:xfrm>
          <a:prstGeom prst="ellipse">
            <a:avLst/>
          </a:prstGeom>
          <a:solidFill>
            <a:srgbClr val="FF0000"/>
          </a:solidFill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17" name="Oval 13"/>
          <p:cNvSpPr>
            <a:spLocks noChangeArrowheads="1"/>
          </p:cNvSpPr>
          <p:nvPr/>
        </p:nvSpPr>
        <p:spPr bwMode="auto">
          <a:xfrm>
            <a:off x="4427538" y="4437063"/>
            <a:ext cx="215900" cy="215900"/>
          </a:xfrm>
          <a:prstGeom prst="ellipse">
            <a:avLst/>
          </a:prstGeom>
          <a:solidFill>
            <a:srgbClr val="FF0000"/>
          </a:solidFill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18" name="Oval 14"/>
          <p:cNvSpPr>
            <a:spLocks noChangeArrowheads="1"/>
          </p:cNvSpPr>
          <p:nvPr/>
        </p:nvSpPr>
        <p:spPr bwMode="auto">
          <a:xfrm>
            <a:off x="4140200" y="4868863"/>
            <a:ext cx="215900" cy="215900"/>
          </a:xfrm>
          <a:prstGeom prst="ellipse">
            <a:avLst/>
          </a:prstGeom>
          <a:solidFill>
            <a:srgbClr val="FF0000"/>
          </a:solidFill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19" name="Oval 15"/>
          <p:cNvSpPr>
            <a:spLocks noChangeArrowheads="1"/>
          </p:cNvSpPr>
          <p:nvPr/>
        </p:nvSpPr>
        <p:spPr bwMode="auto">
          <a:xfrm>
            <a:off x="4932363" y="2492375"/>
            <a:ext cx="215900" cy="215900"/>
          </a:xfrm>
          <a:prstGeom prst="ellipse">
            <a:avLst/>
          </a:prstGeom>
          <a:solidFill>
            <a:srgbClr val="FF0000"/>
          </a:solidFill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20" name="Oval 16"/>
          <p:cNvSpPr>
            <a:spLocks noChangeArrowheads="1"/>
          </p:cNvSpPr>
          <p:nvPr/>
        </p:nvSpPr>
        <p:spPr bwMode="auto">
          <a:xfrm>
            <a:off x="5076825" y="3716338"/>
            <a:ext cx="215900" cy="215900"/>
          </a:xfrm>
          <a:prstGeom prst="ellipse">
            <a:avLst/>
          </a:prstGeom>
          <a:solidFill>
            <a:srgbClr val="FF0000"/>
          </a:solidFill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21" name="Oval 17"/>
          <p:cNvSpPr>
            <a:spLocks noChangeArrowheads="1"/>
          </p:cNvSpPr>
          <p:nvPr/>
        </p:nvSpPr>
        <p:spPr bwMode="auto">
          <a:xfrm>
            <a:off x="5292725" y="3573463"/>
            <a:ext cx="215900" cy="215900"/>
          </a:xfrm>
          <a:prstGeom prst="ellipse">
            <a:avLst/>
          </a:prstGeom>
          <a:solidFill>
            <a:srgbClr val="FF0000"/>
          </a:solidFill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22" name="Oval 18"/>
          <p:cNvSpPr>
            <a:spLocks noChangeArrowheads="1"/>
          </p:cNvSpPr>
          <p:nvPr/>
        </p:nvSpPr>
        <p:spPr bwMode="auto">
          <a:xfrm>
            <a:off x="6516688" y="3429000"/>
            <a:ext cx="215900" cy="215900"/>
          </a:xfrm>
          <a:prstGeom prst="ellipse">
            <a:avLst/>
          </a:prstGeom>
          <a:solidFill>
            <a:srgbClr val="FF0000"/>
          </a:solidFill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23" name="Line 19"/>
          <p:cNvSpPr>
            <a:spLocks noChangeShapeType="1"/>
          </p:cNvSpPr>
          <p:nvPr/>
        </p:nvSpPr>
        <p:spPr bwMode="auto">
          <a:xfrm>
            <a:off x="1979613" y="3357563"/>
            <a:ext cx="215900" cy="1223962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1524" name="Line 20"/>
          <p:cNvSpPr>
            <a:spLocks noChangeShapeType="1"/>
          </p:cNvSpPr>
          <p:nvPr/>
        </p:nvSpPr>
        <p:spPr bwMode="auto">
          <a:xfrm flipV="1">
            <a:off x="2195513" y="4076700"/>
            <a:ext cx="431800" cy="50482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1525" name="Line 21"/>
          <p:cNvSpPr>
            <a:spLocks noChangeShapeType="1"/>
          </p:cNvSpPr>
          <p:nvPr/>
        </p:nvSpPr>
        <p:spPr bwMode="auto">
          <a:xfrm>
            <a:off x="2700338" y="4076700"/>
            <a:ext cx="647700" cy="4318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1526" name="Line 22"/>
          <p:cNvSpPr>
            <a:spLocks noChangeShapeType="1"/>
          </p:cNvSpPr>
          <p:nvPr/>
        </p:nvSpPr>
        <p:spPr bwMode="auto">
          <a:xfrm flipV="1">
            <a:off x="3276600" y="2060575"/>
            <a:ext cx="215900" cy="244792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1527" name="Line 23"/>
          <p:cNvSpPr>
            <a:spLocks noChangeShapeType="1"/>
          </p:cNvSpPr>
          <p:nvPr/>
        </p:nvSpPr>
        <p:spPr bwMode="auto">
          <a:xfrm>
            <a:off x="3492500" y="2060575"/>
            <a:ext cx="142875" cy="1296988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1528" name="Line 24"/>
          <p:cNvSpPr>
            <a:spLocks noChangeShapeType="1"/>
          </p:cNvSpPr>
          <p:nvPr/>
        </p:nvSpPr>
        <p:spPr bwMode="auto">
          <a:xfrm>
            <a:off x="3635375" y="3429000"/>
            <a:ext cx="288925" cy="1223963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1529" name="Line 25"/>
          <p:cNvSpPr>
            <a:spLocks noChangeShapeType="1"/>
          </p:cNvSpPr>
          <p:nvPr/>
        </p:nvSpPr>
        <p:spPr bwMode="auto">
          <a:xfrm>
            <a:off x="3995738" y="4652963"/>
            <a:ext cx="288925" cy="360362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1530" name="Line 26"/>
          <p:cNvSpPr>
            <a:spLocks noChangeShapeType="1"/>
          </p:cNvSpPr>
          <p:nvPr/>
        </p:nvSpPr>
        <p:spPr bwMode="auto">
          <a:xfrm flipV="1">
            <a:off x="4211638" y="4005263"/>
            <a:ext cx="144462" cy="1008062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1531" name="Line 27"/>
          <p:cNvSpPr>
            <a:spLocks noChangeShapeType="1"/>
          </p:cNvSpPr>
          <p:nvPr/>
        </p:nvSpPr>
        <p:spPr bwMode="auto">
          <a:xfrm>
            <a:off x="4427538" y="4005263"/>
            <a:ext cx="73025" cy="576262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1532" name="Line 28"/>
          <p:cNvSpPr>
            <a:spLocks noChangeShapeType="1"/>
          </p:cNvSpPr>
          <p:nvPr/>
        </p:nvSpPr>
        <p:spPr bwMode="auto">
          <a:xfrm>
            <a:off x="4572000" y="4581525"/>
            <a:ext cx="287338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1533" name="Line 29"/>
          <p:cNvSpPr>
            <a:spLocks noChangeShapeType="1"/>
          </p:cNvSpPr>
          <p:nvPr/>
        </p:nvSpPr>
        <p:spPr bwMode="auto">
          <a:xfrm flipV="1">
            <a:off x="4859338" y="2565400"/>
            <a:ext cx="217487" cy="19431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1534" name="Line 30"/>
          <p:cNvSpPr>
            <a:spLocks noChangeShapeType="1"/>
          </p:cNvSpPr>
          <p:nvPr/>
        </p:nvSpPr>
        <p:spPr bwMode="auto">
          <a:xfrm>
            <a:off x="5076825" y="2565400"/>
            <a:ext cx="71438" cy="12954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1535" name="Line 31"/>
          <p:cNvSpPr>
            <a:spLocks noChangeShapeType="1"/>
          </p:cNvSpPr>
          <p:nvPr/>
        </p:nvSpPr>
        <p:spPr bwMode="auto">
          <a:xfrm flipV="1">
            <a:off x="5219700" y="3644900"/>
            <a:ext cx="215900" cy="2159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1536" name="Line 32"/>
          <p:cNvSpPr>
            <a:spLocks noChangeShapeType="1"/>
          </p:cNvSpPr>
          <p:nvPr/>
        </p:nvSpPr>
        <p:spPr bwMode="auto">
          <a:xfrm flipV="1">
            <a:off x="5364163" y="3500438"/>
            <a:ext cx="1295400" cy="144462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1538" name="Line 34"/>
          <p:cNvSpPr>
            <a:spLocks noChangeShapeType="1"/>
          </p:cNvSpPr>
          <p:nvPr/>
        </p:nvSpPr>
        <p:spPr bwMode="auto">
          <a:xfrm>
            <a:off x="6877050" y="2565400"/>
            <a:ext cx="0" cy="576263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1540" name="Text Box 36"/>
          <p:cNvSpPr txBox="1">
            <a:spLocks noChangeArrowheads="1"/>
          </p:cNvSpPr>
          <p:nvPr/>
        </p:nvSpPr>
        <p:spPr bwMode="auto">
          <a:xfrm>
            <a:off x="6443663" y="2205038"/>
            <a:ext cx="10080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</a:rPr>
              <a:t>500 AD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Eastern Desert of Egypt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506916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Earlier scholarship had assumed workers at quarries slaves.</a:t>
            </a:r>
          </a:p>
          <a:p>
            <a:endParaRPr lang="en-GB" sz="1200" dirty="0" smtClean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Ostraka</a:t>
            </a:r>
            <a:r>
              <a:rPr lang="en-GB" dirty="0" smtClean="0">
                <a:solidFill>
                  <a:schemeClr val="bg1"/>
                </a:solidFill>
              </a:rPr>
              <a:t> from Mons Claudianus reveal pay for workmen between 28-47 drachmas. </a:t>
            </a:r>
          </a:p>
          <a:p>
            <a:endParaRPr lang="en-GB" sz="12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Desiccated fruit seeds, and animals + fish bones at Mons Porphyrites.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Content Placeholder 5"/>
          <p:cNvPicPr>
            <a:picLocks noGrp="1"/>
          </p:cNvPicPr>
          <p:nvPr>
            <p:ph sz="half" idx="2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556792"/>
            <a:ext cx="4320480" cy="4925144"/>
          </a:xfrm>
          <a:prstGeom prst="rect">
            <a:avLst/>
          </a:prstGeom>
          <a:scene3d>
            <a:camera prst="orthographicFront">
              <a:rot lat="0" lon="0" rev="21540000"/>
            </a:camera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0" y="116632"/>
            <a:ext cx="4788024" cy="504056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Huge columns moved via the use of wagons pulled by camels/donkeys.</a:t>
            </a:r>
          </a:p>
          <a:p>
            <a:endParaRPr lang="en-GB" sz="12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Transported up Nile to Alexandria.</a:t>
            </a:r>
          </a:p>
          <a:p>
            <a:endParaRPr lang="en-GB" sz="12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Used in imperial building projects, e.g. Porphyry (Temple of Romulus) and </a:t>
            </a:r>
            <a:r>
              <a:rPr lang="en-GB" dirty="0" err="1" smtClean="0">
                <a:solidFill>
                  <a:schemeClr val="bg1"/>
                </a:solidFill>
              </a:rPr>
              <a:t>Granodiorite</a:t>
            </a:r>
            <a:r>
              <a:rPr lang="en-GB" dirty="0" smtClean="0">
                <a:solidFill>
                  <a:schemeClr val="bg1"/>
                </a:solidFill>
              </a:rPr>
              <a:t> (</a:t>
            </a:r>
            <a:r>
              <a:rPr lang="en-GB" dirty="0" err="1" smtClean="0">
                <a:solidFill>
                  <a:schemeClr val="bg1"/>
                </a:solidFill>
              </a:rPr>
              <a:t>Basillica</a:t>
            </a:r>
            <a:r>
              <a:rPr lang="en-GB" dirty="0" smtClean="0">
                <a:solidFill>
                  <a:schemeClr val="bg1"/>
                </a:solidFill>
              </a:rPr>
              <a:t> of Trajan).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692696"/>
            <a:ext cx="4135306" cy="4645132"/>
          </a:xfrm>
        </p:spPr>
      </p:pic>
      <p:sp>
        <p:nvSpPr>
          <p:cNvPr id="8" name="Rectangle 7"/>
          <p:cNvSpPr/>
          <p:nvPr/>
        </p:nvSpPr>
        <p:spPr>
          <a:xfrm>
            <a:off x="5037722" y="5733256"/>
            <a:ext cx="41044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Abandoned column at Mons Claudianus  (Egypt).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9712" y="4620037"/>
            <a:ext cx="2592288" cy="19442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976704"/>
          </a:xfrm>
        </p:spPr>
        <p:txBody>
          <a:bodyPr>
            <a:normAutofit/>
          </a:bodyPr>
          <a:lstStyle/>
          <a:p>
            <a:pPr marL="137160" indent="0" algn="ctr">
              <a:buNone/>
            </a:pPr>
            <a:endParaRPr lang="en-GB" sz="6000" dirty="0" smtClean="0"/>
          </a:p>
          <a:p>
            <a:pPr marL="137160" indent="0" algn="ctr">
              <a:buNone/>
            </a:pPr>
            <a:endParaRPr lang="en-GB" sz="6000" dirty="0" smtClean="0"/>
          </a:p>
          <a:p>
            <a:pPr marL="137160" indent="0" algn="ctr">
              <a:buNone/>
            </a:pPr>
            <a:r>
              <a:rPr lang="en-GB" sz="6000" b="1" dirty="0" smtClean="0">
                <a:solidFill>
                  <a:schemeClr val="bg1"/>
                </a:solidFill>
              </a:rPr>
              <a:t>Coinage and Money Supply</a:t>
            </a:r>
          </a:p>
        </p:txBody>
      </p:sp>
    </p:spTree>
    <p:extLst>
      <p:ext uri="{BB962C8B-B14F-4D97-AF65-F5344CB8AC3E}">
        <p14:creationId xmlns:p14="http://schemas.microsoft.com/office/powerpoint/2010/main" val="398408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Roman Coinage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84784"/>
            <a:ext cx="5400600" cy="5328592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Gold - </a:t>
            </a:r>
            <a:r>
              <a:rPr lang="en-GB" dirty="0" err="1">
                <a:solidFill>
                  <a:schemeClr val="bg1"/>
                </a:solidFill>
              </a:rPr>
              <a:t>Aureus</a:t>
            </a:r>
            <a:r>
              <a:rPr lang="en-GB" dirty="0">
                <a:solidFill>
                  <a:schemeClr val="bg1"/>
                </a:solidFill>
              </a:rPr>
              <a:t> = 100 sesterces. 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Silver </a:t>
            </a:r>
            <a:r>
              <a:rPr lang="en-GB" dirty="0">
                <a:solidFill>
                  <a:schemeClr val="bg1"/>
                </a:solidFill>
              </a:rPr>
              <a:t>– Denarius = 4 sesterces. 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Sesterce </a:t>
            </a:r>
            <a:r>
              <a:rPr lang="en-GB" dirty="0">
                <a:solidFill>
                  <a:schemeClr val="bg1"/>
                </a:solidFill>
              </a:rPr>
              <a:t>= 4 asses. </a:t>
            </a:r>
          </a:p>
          <a:p>
            <a:endParaRPr lang="en-GB" sz="1000" b="1" dirty="0" smtClean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Eastern </a:t>
            </a:r>
            <a:r>
              <a:rPr lang="en-GB" b="1" dirty="0">
                <a:solidFill>
                  <a:schemeClr val="bg1"/>
                </a:solidFill>
              </a:rPr>
              <a:t>Currency </a:t>
            </a:r>
            <a:endParaRPr lang="en-GB" dirty="0">
              <a:solidFill>
                <a:schemeClr val="bg1"/>
              </a:solidFill>
            </a:endParaRP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Tetradrachm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(Antioch). 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Didrachm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Cappadocian</a:t>
            </a:r>
            <a:r>
              <a:rPr lang="en-GB" dirty="0">
                <a:solidFill>
                  <a:schemeClr val="bg1"/>
                </a:solidFill>
              </a:rPr>
              <a:t> mint). </a:t>
            </a:r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412776"/>
            <a:ext cx="3024336" cy="10351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9844" y="2447943"/>
            <a:ext cx="3044644" cy="10351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483111"/>
            <a:ext cx="2808312" cy="954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5" y="3483111"/>
            <a:ext cx="2376264" cy="954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5601" y="4581128"/>
            <a:ext cx="3088885" cy="1070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5600" y="5652120"/>
            <a:ext cx="3088885" cy="1066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4789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Money Supply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5" descr="Page 109 of The Journal of Roman Studies, Vol. 70, 1980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4444" t="24469" r="6667" b="9771"/>
          <a:stretch>
            <a:fillRect/>
          </a:stretch>
        </p:blipFill>
        <p:spPr bwMode="auto">
          <a:xfrm>
            <a:off x="539552" y="3212976"/>
            <a:ext cx="4032448" cy="3096344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611560" y="6381327"/>
            <a:ext cx="38164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 err="1" smtClean="0">
                <a:solidFill>
                  <a:schemeClr val="bg1"/>
                </a:solidFill>
              </a:rPr>
              <a:t>Denarii</a:t>
            </a:r>
            <a:r>
              <a:rPr lang="en-GB" dirty="0" smtClean="0">
                <a:solidFill>
                  <a:schemeClr val="bg1"/>
                </a:solidFill>
              </a:rPr>
              <a:t> in circulation – 157-30 BC.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251520" y="1484784"/>
            <a:ext cx="8640960" cy="1656184"/>
          </a:xfrm>
          <a:prstGeom prst="rect">
            <a:avLst/>
          </a:prstGeom>
        </p:spPr>
        <p:txBody>
          <a:bodyPr vert="horz">
            <a:normAutofit fontScale="77500" lnSpcReduction="20000"/>
          </a:bodyPr>
          <a:lstStyle/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r>
              <a:rPr lang="en-GB" sz="2800" dirty="0" smtClean="0">
                <a:solidFill>
                  <a:schemeClr val="bg1"/>
                </a:solidFill>
              </a:rPr>
              <a:t>Increasing number of coins minted with the growth of Roman Empire.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endParaRPr kumimoji="0" lang="en-GB" sz="1000" b="0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indent="-411480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</a:pPr>
            <a:r>
              <a:rPr lang="en-GB" sz="2800" noProof="0" dirty="0" smtClean="0">
                <a:solidFill>
                  <a:schemeClr val="bg1"/>
                </a:solidFill>
              </a:rPr>
              <a:t>Production of money not necessarily consistent, emergency needs, commemoration of events – e.g.</a:t>
            </a:r>
            <a:r>
              <a:rPr lang="en-GB" sz="2800" dirty="0" smtClean="0"/>
              <a:t> </a:t>
            </a:r>
            <a:r>
              <a:rPr lang="en-GB" sz="2800" dirty="0" smtClean="0">
                <a:solidFill>
                  <a:schemeClr val="bg1"/>
                </a:solidFill>
              </a:rPr>
              <a:t>limited output in Nero’s reign prior to AD 60. 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Picture 6" descr="Hopkins graph.JPG"/>
          <p:cNvPicPr>
            <a:picLocks noChangeAspect="1"/>
          </p:cNvPicPr>
          <p:nvPr/>
        </p:nvPicPr>
        <p:blipFill>
          <a:blip r:embed="rId3" cstate="print"/>
          <a:srcRect l="12873" t="29000" r="12872" b="38450"/>
          <a:stretch>
            <a:fillRect/>
          </a:stretch>
        </p:blipFill>
        <p:spPr>
          <a:xfrm>
            <a:off x="4788024" y="3212976"/>
            <a:ext cx="3960440" cy="3096344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4860032" y="6381328"/>
            <a:ext cx="38164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i="1" dirty="0" err="1" smtClean="0">
                <a:solidFill>
                  <a:schemeClr val="bg1"/>
                </a:solidFill>
              </a:rPr>
              <a:t>Denarii</a:t>
            </a:r>
            <a:r>
              <a:rPr lang="en-GB" dirty="0" smtClean="0">
                <a:solidFill>
                  <a:schemeClr val="bg1"/>
                </a:solidFill>
              </a:rPr>
              <a:t> finds in the provinces.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 Circulation of Money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0" y="1600200"/>
            <a:ext cx="8964488" cy="5069160"/>
          </a:xfrm>
        </p:spPr>
        <p:txBody>
          <a:bodyPr>
            <a:norm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Hopkins (1980) – Taxes and Trade theory.</a:t>
            </a:r>
          </a:p>
          <a:p>
            <a:pPr lvl="1"/>
            <a:r>
              <a:rPr lang="en-GB" sz="2200" dirty="0" smtClean="0">
                <a:solidFill>
                  <a:schemeClr val="bg1"/>
                </a:solidFill>
              </a:rPr>
              <a:t>provincial towns produce goods to acquire cash to pay taxes, </a:t>
            </a:r>
          </a:p>
          <a:p>
            <a:pPr lvl="1"/>
            <a:r>
              <a:rPr lang="en-GB" sz="2200" dirty="0" smtClean="0">
                <a:solidFill>
                  <a:schemeClr val="bg1"/>
                </a:solidFill>
              </a:rPr>
              <a:t>taxes paid to Roman army - purchase goods locally – though level of impact is questionable.</a:t>
            </a:r>
          </a:p>
          <a:p>
            <a:pPr lvl="1">
              <a:buNone/>
            </a:pPr>
            <a:endParaRPr lang="en-GB" sz="2000" dirty="0" smtClean="0">
              <a:solidFill>
                <a:schemeClr val="bg1"/>
              </a:solidFill>
            </a:endParaRPr>
          </a:p>
          <a:p>
            <a:endParaRPr lang="en-GB" dirty="0" smtClean="0">
              <a:solidFill>
                <a:schemeClr val="bg1"/>
              </a:solidFill>
            </a:endParaRPr>
          </a:p>
          <a:p>
            <a:pPr algn="ctr">
              <a:buNone/>
            </a:pPr>
            <a:endParaRPr lang="en-GB" b="1" dirty="0" smtClean="0">
              <a:solidFill>
                <a:schemeClr val="bg1"/>
              </a:solidFill>
            </a:endParaRPr>
          </a:p>
          <a:p>
            <a:pPr algn="ctr">
              <a:buNone/>
            </a:pPr>
            <a:endParaRPr lang="en-GB" b="1" dirty="0" smtClean="0">
              <a:solidFill>
                <a:schemeClr val="bg1"/>
              </a:solidFill>
            </a:endParaRPr>
          </a:p>
          <a:p>
            <a:pPr algn="ctr">
              <a:buNone/>
            </a:pP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9178" y="3295650"/>
            <a:ext cx="4953000" cy="356235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645" y="3429886"/>
            <a:ext cx="4185533" cy="33055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8640" lvl="0" indent="-41148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</a:pPr>
            <a:r>
              <a:rPr lang="en-GB" sz="2400" dirty="0">
                <a:solidFill>
                  <a:prstClr val="black"/>
                </a:solidFill>
              </a:rPr>
              <a:t>Millar (2004) - Practicality </a:t>
            </a:r>
            <a:r>
              <a:rPr lang="en-GB" sz="2400" dirty="0" smtClean="0">
                <a:solidFill>
                  <a:prstClr val="black"/>
                </a:solidFill>
              </a:rPr>
              <a:t>of transporting </a:t>
            </a:r>
            <a:r>
              <a:rPr lang="en-GB" sz="2400" dirty="0">
                <a:solidFill>
                  <a:prstClr val="black"/>
                </a:solidFill>
              </a:rPr>
              <a:t>large numbers of coins to Rome?</a:t>
            </a:r>
          </a:p>
          <a:p>
            <a:pPr marL="548640" lvl="0" indent="-41148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</a:pPr>
            <a:endParaRPr lang="en-GB" sz="1000" dirty="0">
              <a:solidFill>
                <a:prstClr val="black"/>
              </a:solidFill>
            </a:endParaRPr>
          </a:p>
          <a:p>
            <a:pPr marL="548640" lvl="0" indent="-41148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</a:pPr>
            <a:r>
              <a:rPr lang="en-GB" sz="2400" dirty="0">
                <a:solidFill>
                  <a:prstClr val="black"/>
                </a:solidFill>
              </a:rPr>
              <a:t>Need to produce </a:t>
            </a:r>
            <a:r>
              <a:rPr lang="en-GB" sz="2400" dirty="0" smtClean="0">
                <a:solidFill>
                  <a:prstClr val="black"/>
                </a:solidFill>
              </a:rPr>
              <a:t>more </a:t>
            </a:r>
            <a:r>
              <a:rPr lang="en-GB" sz="2400" dirty="0">
                <a:solidFill>
                  <a:prstClr val="black"/>
                </a:solidFill>
              </a:rPr>
              <a:t>as coins become more worn through circulation</a:t>
            </a:r>
            <a:r>
              <a:rPr lang="en-GB" sz="2400" dirty="0" smtClean="0">
                <a:solidFill>
                  <a:prstClr val="black"/>
                </a:solidFill>
              </a:rPr>
              <a:t>.</a:t>
            </a:r>
            <a:endParaRPr lang="en-GB" sz="28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Debasement and Inflation?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4860032" cy="5257800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Debasement – a reduction in the precious metal content of a coin, i.e. adulteration with base metals.</a:t>
            </a:r>
            <a:endParaRPr lang="en-GB" sz="1200" dirty="0" smtClean="0">
              <a:solidFill>
                <a:schemeClr val="bg1"/>
              </a:solidFill>
            </a:endParaRP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Ratio of 1 </a:t>
            </a:r>
            <a:r>
              <a:rPr lang="en-GB" i="1" dirty="0" err="1" smtClean="0">
                <a:solidFill>
                  <a:schemeClr val="bg1"/>
                </a:solidFill>
              </a:rPr>
              <a:t>aureus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to 25 </a:t>
            </a:r>
            <a:r>
              <a:rPr lang="en-GB" i="1" dirty="0" err="1" smtClean="0">
                <a:solidFill>
                  <a:schemeClr val="bg1"/>
                </a:solidFill>
              </a:rPr>
              <a:t>denarii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During third century BC more dramatic debasement – by AD 270 </a:t>
            </a:r>
            <a:r>
              <a:rPr lang="en-GB" i="1" dirty="0" err="1" smtClean="0">
                <a:solidFill>
                  <a:schemeClr val="bg1"/>
                </a:solidFill>
              </a:rPr>
              <a:t>Antoninianus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(double </a:t>
            </a:r>
            <a:r>
              <a:rPr lang="en-GB" i="1" dirty="0" smtClean="0">
                <a:solidFill>
                  <a:schemeClr val="bg1"/>
                </a:solidFill>
              </a:rPr>
              <a:t>denarius</a:t>
            </a:r>
            <a:r>
              <a:rPr lang="en-GB" dirty="0" smtClean="0">
                <a:solidFill>
                  <a:schemeClr val="bg1"/>
                </a:solidFill>
              </a:rPr>
              <a:t>)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about 2% silver.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Causes – limited availability of precious metals? Increased expenses? Deliberate policy?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Content Placeholder 3" descr="Page 109 of The Journal of Roman Studies, Vol. 70, 1980"/>
          <p:cNvPicPr>
            <a:picLocks noChangeAspect="1" noChangeArrowheads="1"/>
          </p:cNvPicPr>
          <p:nvPr/>
        </p:nvPicPr>
        <p:blipFill>
          <a:blip r:embed="rId2" cstate="print"/>
          <a:srcRect l="27333" t="6725" r="26139" b="87158"/>
          <a:stretch>
            <a:fillRect/>
          </a:stretch>
        </p:blipFill>
        <p:spPr bwMode="auto">
          <a:xfrm>
            <a:off x="4838969" y="1622851"/>
            <a:ext cx="4216361" cy="1014061"/>
          </a:xfrm>
          <a:prstGeom prst="rect">
            <a:avLst/>
          </a:prstGeom>
          <a:noFill/>
        </p:spPr>
      </p:pic>
      <p:sp>
        <p:nvSpPr>
          <p:cNvPr id="5" name="Content Placeholder 3"/>
          <p:cNvSpPr txBox="1">
            <a:spLocks/>
          </p:cNvSpPr>
          <p:nvPr/>
        </p:nvSpPr>
        <p:spPr>
          <a:xfrm>
            <a:off x="4716016" y="2842125"/>
            <a:ext cx="4339314" cy="3921894"/>
          </a:xfrm>
          <a:prstGeom prst="rect">
            <a:avLst/>
          </a:prstGeom>
        </p:spPr>
        <p:txBody>
          <a:bodyPr vert="horz">
            <a:normAutofit fontScale="85000" lnSpcReduction="20000"/>
          </a:bodyPr>
          <a:lstStyle/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r>
              <a:rPr lang="en-GB" sz="2800" dirty="0" smtClean="0">
                <a:solidFill>
                  <a:schemeClr val="bg1"/>
                </a:solidFill>
              </a:rPr>
              <a:t>Relatively stable prices during first and second centuries AD.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endParaRPr lang="en-GB" sz="600" dirty="0" smtClean="0">
              <a:solidFill>
                <a:schemeClr val="bg1"/>
              </a:solidFill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r>
              <a:rPr lang="en-GB" sz="2800" dirty="0" smtClean="0">
                <a:solidFill>
                  <a:schemeClr val="bg1"/>
                </a:solidFill>
              </a:rPr>
              <a:t>Increasing inflation during third century AD – more coins required to purchase goods. 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endParaRPr kumimoji="0" lang="en-GB" sz="600" b="0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r>
              <a:rPr lang="en-GB" sz="2800" dirty="0" smtClean="0">
                <a:solidFill>
                  <a:schemeClr val="bg1"/>
                </a:solidFill>
              </a:rPr>
              <a:t>Impact on tax collection for Roman government – increase in use of taxes in kind?</a:t>
            </a: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en-GB" sz="28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en-GB" sz="28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976704"/>
          </a:xfrm>
        </p:spPr>
        <p:txBody>
          <a:bodyPr>
            <a:normAutofit/>
          </a:bodyPr>
          <a:lstStyle/>
          <a:p>
            <a:pPr marL="137160" indent="0" algn="ctr">
              <a:buNone/>
            </a:pPr>
            <a:endParaRPr lang="en-GB" sz="6000" dirty="0" smtClean="0"/>
          </a:p>
          <a:p>
            <a:pPr marL="137160" indent="0" algn="ctr">
              <a:buNone/>
            </a:pPr>
            <a:endParaRPr lang="en-GB" sz="6000" dirty="0" smtClean="0"/>
          </a:p>
          <a:p>
            <a:pPr marL="137160" indent="0" algn="ctr">
              <a:buNone/>
            </a:pPr>
            <a:r>
              <a:rPr lang="en-GB" sz="6000" b="1" dirty="0" smtClean="0">
                <a:solidFill>
                  <a:schemeClr val="bg1"/>
                </a:solidFill>
              </a:rPr>
              <a:t>Connectivity in </a:t>
            </a:r>
            <a:r>
              <a:rPr lang="en-GB" sz="6000" b="1" dirty="0" smtClean="0">
                <a:solidFill>
                  <a:schemeClr val="bg1"/>
                </a:solidFill>
              </a:rPr>
              <a:t>the Roman World</a:t>
            </a:r>
          </a:p>
        </p:txBody>
      </p:sp>
    </p:spTree>
    <p:extLst>
      <p:ext uri="{BB962C8B-B14F-4D97-AF65-F5344CB8AC3E}">
        <p14:creationId xmlns:p14="http://schemas.microsoft.com/office/powerpoint/2010/main" val="2579264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Supply of goods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932040" cy="525780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As noted, “Manufacturing” was largely based on skilled artisans in small workshops.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Often required little “capital investment”.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May be clustered together (linked by network of contracts). 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Despite the connectivity of the Roman Empire, many goods still produced and consumed locally. 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April to October the “safe” period for sailing in the Mediterranean.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Irregular supplies – potential need to diversify what is on sale.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Capacity for storage?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Price fluctuations and seasonality.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788024" y="1600200"/>
            <a:ext cx="4248472" cy="5069160"/>
          </a:xfrm>
        </p:spPr>
        <p:txBody>
          <a:bodyPr>
            <a:normAutofit fontScale="85000" lnSpcReduction="20000"/>
          </a:bodyPr>
          <a:lstStyle/>
          <a:p>
            <a:pPr marL="13716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River and road transport in Roman Empire:</a:t>
            </a:r>
            <a:endParaRPr lang="en-GB" b="1" dirty="0">
              <a:solidFill>
                <a:schemeClr val="bg1"/>
              </a:solidFill>
            </a:endParaRPr>
          </a:p>
        </p:txBody>
      </p:sp>
      <p:graphicFrame>
        <p:nvGraphicFramePr>
          <p:cNvPr id="6" name="Group 4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46311108"/>
              </p:ext>
            </p:extLst>
          </p:nvPr>
        </p:nvGraphicFramePr>
        <p:xfrm>
          <a:off x="5004048" y="2343249"/>
          <a:ext cx="4032448" cy="4463572"/>
        </p:xfrm>
        <a:graphic>
          <a:graphicData uri="http://schemas.openxmlformats.org/drawingml/2006/table">
            <a:tbl>
              <a:tblPr/>
              <a:tblGrid>
                <a:gridCol w="1008112"/>
                <a:gridCol w="1008112"/>
                <a:gridCol w="1008112"/>
                <a:gridCol w="1008112"/>
              </a:tblGrid>
              <a:tr h="988852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River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Land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5636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</a:t>
                      </a:r>
                      <a:r>
                        <a:rPr kumimoji="0" lang="en-GB" sz="14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th</a:t>
                      </a: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 C. England (Duncan-Jones 1974)</a:t>
                      </a:r>
                    </a:p>
                  </a:txBody>
                  <a:tcPr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22.6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5636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Roman Empire (Duncan-Jones 1974)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28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5636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Roman Rhine Frontier (Kuenow 1980)</a:t>
                      </a:r>
                    </a:p>
                  </a:txBody>
                  <a:tcPr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62.5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8625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Supplies for Rome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3031" y="1433945"/>
            <a:ext cx="5237895" cy="5424055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Population of Rome c</a:t>
            </a:r>
            <a:r>
              <a:rPr lang="en-GB" dirty="0" smtClean="0">
                <a:solidFill>
                  <a:schemeClr val="bg1"/>
                </a:solidFill>
              </a:rPr>
              <a:t>. 1st </a:t>
            </a:r>
            <a:r>
              <a:rPr lang="en-GB" dirty="0">
                <a:solidFill>
                  <a:schemeClr val="bg1"/>
                </a:solidFill>
              </a:rPr>
              <a:t>century AD about 1,000,000 -Mattingly and </a:t>
            </a:r>
            <a:r>
              <a:rPr lang="en-GB" dirty="0" err="1">
                <a:solidFill>
                  <a:schemeClr val="bg1"/>
                </a:solidFill>
              </a:rPr>
              <a:t>Aldrete</a:t>
            </a:r>
            <a:r>
              <a:rPr lang="en-GB" dirty="0">
                <a:solidFill>
                  <a:schemeClr val="bg1"/>
                </a:solidFill>
              </a:rPr>
              <a:t> estimate – a minimum requirement of 948 ships (average capacity 250 tons) for wheat, 104 ships for oil, 640 ships for wine = 1,692 ships (more due to shipwreck</a:t>
            </a:r>
            <a:r>
              <a:rPr lang="en-GB" dirty="0" smtClean="0">
                <a:solidFill>
                  <a:schemeClr val="bg1"/>
                </a:solidFill>
              </a:rPr>
              <a:t>).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285,714 olive oil amphorae – 4,000,000 wine amphorae, 4,740,000 sacks of wheat = 9,300,000 “porter-loads” per year – 100 day peak trade period – 93,000 “porter-loads” per day – requirement for 3,000 labourers for ship-unloading at Ostia / Portus?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6564" y="3613672"/>
            <a:ext cx="3259588" cy="285793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538526" y="6425060"/>
            <a:ext cx="36054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Isis </a:t>
            </a:r>
            <a:r>
              <a:rPr lang="en-GB" dirty="0" err="1">
                <a:solidFill>
                  <a:schemeClr val="bg1"/>
                </a:solidFill>
              </a:rPr>
              <a:t>Geminiana</a:t>
            </a:r>
            <a:r>
              <a:rPr lang="en-GB" dirty="0">
                <a:solidFill>
                  <a:schemeClr val="bg1"/>
                </a:solidFill>
              </a:rPr>
              <a:t> fresco, Ostia.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6564" y="1433945"/>
            <a:ext cx="3221160" cy="2129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669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Bibliography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17638"/>
            <a:ext cx="9144000" cy="5440362"/>
          </a:xfrm>
        </p:spPr>
        <p:txBody>
          <a:bodyPr>
            <a:normAutofit lnSpcReduction="10000"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Holleran</a:t>
            </a:r>
            <a:r>
              <a:rPr lang="en-GB" dirty="0" smtClean="0">
                <a:solidFill>
                  <a:schemeClr val="bg1"/>
                </a:solidFill>
              </a:rPr>
              <a:t>, C. </a:t>
            </a:r>
            <a:r>
              <a:rPr lang="en-GB" dirty="0">
                <a:solidFill>
                  <a:schemeClr val="bg1"/>
                </a:solidFill>
              </a:rPr>
              <a:t>(2012) </a:t>
            </a:r>
            <a:r>
              <a:rPr lang="en-GB" i="1" dirty="0" smtClean="0">
                <a:solidFill>
                  <a:schemeClr val="bg1"/>
                </a:solidFill>
              </a:rPr>
              <a:t>Shopping </a:t>
            </a:r>
            <a:r>
              <a:rPr lang="en-GB" i="1" dirty="0">
                <a:solidFill>
                  <a:schemeClr val="bg1"/>
                </a:solidFill>
              </a:rPr>
              <a:t>in Ancient Rome: The Retail Trade in the Late Republic and the </a:t>
            </a:r>
            <a:r>
              <a:rPr lang="en-GB" i="1" dirty="0" err="1" smtClean="0">
                <a:solidFill>
                  <a:schemeClr val="bg1"/>
                </a:solidFill>
              </a:rPr>
              <a:t>Principate</a:t>
            </a:r>
            <a:r>
              <a:rPr lang="en-GB" dirty="0" smtClean="0">
                <a:solidFill>
                  <a:schemeClr val="bg1"/>
                </a:solidFill>
              </a:rPr>
              <a:t>. OUP.</a:t>
            </a:r>
            <a:endParaRPr lang="en-GB" dirty="0">
              <a:solidFill>
                <a:schemeClr val="bg1"/>
              </a:solidFill>
            </a:endParaRP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Hong </a:t>
            </a:r>
            <a:r>
              <a:rPr lang="en-GB" dirty="0">
                <a:solidFill>
                  <a:schemeClr val="bg1"/>
                </a:solidFill>
              </a:rPr>
              <a:t>et al (1994) ‘Greenland Ice Evidence of Hemispheric Lead Pollution Two Millennia Ago by Greek and Roman Civilizations’, </a:t>
            </a:r>
            <a:r>
              <a:rPr lang="en-GB" i="1" dirty="0">
                <a:solidFill>
                  <a:schemeClr val="bg1"/>
                </a:solidFill>
              </a:rPr>
              <a:t>Science </a:t>
            </a:r>
            <a:r>
              <a:rPr lang="en-GB" dirty="0">
                <a:solidFill>
                  <a:schemeClr val="bg1"/>
                </a:solidFill>
              </a:rPr>
              <a:t>265 (5180): 1841-1843.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Hopkins, K. (1980) ‘Taxes and Trade in the Roman Empire (200 B.C.-A.D. 200)’, </a:t>
            </a:r>
            <a:r>
              <a:rPr lang="en-GB" i="1" dirty="0">
                <a:solidFill>
                  <a:schemeClr val="bg1"/>
                </a:solidFill>
              </a:rPr>
              <a:t>Journal of Roman Studies </a:t>
            </a:r>
            <a:r>
              <a:rPr lang="en-GB" dirty="0">
                <a:solidFill>
                  <a:schemeClr val="bg1"/>
                </a:solidFill>
              </a:rPr>
              <a:t>70: 101-125.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Osborne, R. (2001) ‘Why did Athenian Pots Appeal to the Etruscans’, </a:t>
            </a:r>
            <a:r>
              <a:rPr lang="en-GB" i="1" dirty="0">
                <a:solidFill>
                  <a:schemeClr val="bg1"/>
                </a:solidFill>
              </a:rPr>
              <a:t>World Archaeology </a:t>
            </a:r>
            <a:r>
              <a:rPr lang="en-GB" dirty="0">
                <a:solidFill>
                  <a:schemeClr val="bg1"/>
                </a:solidFill>
              </a:rPr>
              <a:t> 33 (2): 277-295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378</TotalTime>
  <Words>1339</Words>
  <Application>Microsoft Office PowerPoint</Application>
  <PresentationFormat>On-screen Show (4:3)</PresentationFormat>
  <Paragraphs>191</Paragraphs>
  <Slides>24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Arial</vt:lpstr>
      <vt:lpstr>Book Antiqua</vt:lpstr>
      <vt:lpstr>Calibri</vt:lpstr>
      <vt:lpstr>Lucida Sans</vt:lpstr>
      <vt:lpstr>Wingdings</vt:lpstr>
      <vt:lpstr>Wingdings 2</vt:lpstr>
      <vt:lpstr>Wingdings 3</vt:lpstr>
      <vt:lpstr>Apex</vt:lpstr>
      <vt:lpstr>Photo Editor Photo</vt:lpstr>
      <vt:lpstr>Creating Culture</vt:lpstr>
      <vt:lpstr>PowerPoint Presentation</vt:lpstr>
      <vt:lpstr>Economic and Growth</vt:lpstr>
      <vt:lpstr>Economic Growth</vt:lpstr>
      <vt:lpstr>Division of Labour</vt:lpstr>
      <vt:lpstr>PowerPoint Presentation</vt:lpstr>
      <vt:lpstr>Scale: large “manufacturing”</vt:lpstr>
      <vt:lpstr>Scale: normal manufacturing/ service sector</vt:lpstr>
      <vt:lpstr>Pottery to Order?</vt:lpstr>
      <vt:lpstr>PowerPoint Presentation</vt:lpstr>
      <vt:lpstr>PowerPoint Presentation</vt:lpstr>
      <vt:lpstr>Laurium Silver Mines</vt:lpstr>
      <vt:lpstr>Hopkins and Hong et al. superimposed</vt:lpstr>
      <vt:lpstr>Eastern Desert of Egypt</vt:lpstr>
      <vt:lpstr>PowerPoint Presentation</vt:lpstr>
      <vt:lpstr>PowerPoint Presentation</vt:lpstr>
      <vt:lpstr>Roman Coinage</vt:lpstr>
      <vt:lpstr>Money Supply</vt:lpstr>
      <vt:lpstr>The Circulation of Money</vt:lpstr>
      <vt:lpstr>Debasement and Inflation?</vt:lpstr>
      <vt:lpstr>PowerPoint Presentation</vt:lpstr>
      <vt:lpstr>Supply of goods</vt:lpstr>
      <vt:lpstr>Supplies for Rome</vt:lpstr>
      <vt:lpstr>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Athens and Rome: Life and Culture in Classical Antiquity</dc:title>
  <dc:creator>m.cobb</dc:creator>
  <cp:lastModifiedBy>Matthew Cobb</cp:lastModifiedBy>
  <cp:revision>84</cp:revision>
  <dcterms:created xsi:type="dcterms:W3CDTF">2014-01-13T13:21:06Z</dcterms:created>
  <dcterms:modified xsi:type="dcterms:W3CDTF">2021-05-20T09:15:17Z</dcterms:modified>
</cp:coreProperties>
</file>