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6" r:id="rId2"/>
    <p:sldId id="380" r:id="rId3"/>
    <p:sldId id="515" r:id="rId4"/>
    <p:sldId id="467" r:id="rId5"/>
    <p:sldId id="468" r:id="rId6"/>
    <p:sldId id="469" r:id="rId7"/>
    <p:sldId id="470" r:id="rId8"/>
    <p:sldId id="471" r:id="rId9"/>
    <p:sldId id="472" r:id="rId10"/>
    <p:sldId id="473" r:id="rId11"/>
    <p:sldId id="474" r:id="rId12"/>
    <p:sldId id="475" r:id="rId13"/>
    <p:sldId id="476" r:id="rId14"/>
    <p:sldId id="477" r:id="rId15"/>
    <p:sldId id="522" r:id="rId16"/>
    <p:sldId id="520" r:id="rId17"/>
    <p:sldId id="478" r:id="rId18"/>
    <p:sldId id="517" r:id="rId19"/>
    <p:sldId id="518" r:id="rId20"/>
    <p:sldId id="519" r:id="rId21"/>
    <p:sldId id="493" r:id="rId22"/>
    <p:sldId id="479" r:id="rId23"/>
    <p:sldId id="532" r:id="rId24"/>
    <p:sldId id="521" r:id="rId25"/>
    <p:sldId id="481" r:id="rId26"/>
    <p:sldId id="482" r:id="rId27"/>
    <p:sldId id="528" r:id="rId28"/>
    <p:sldId id="523" r:id="rId29"/>
    <p:sldId id="526" r:id="rId30"/>
    <p:sldId id="525" r:id="rId31"/>
    <p:sldId id="483" r:id="rId32"/>
    <p:sldId id="484" r:id="rId33"/>
    <p:sldId id="485" r:id="rId34"/>
    <p:sldId id="486" r:id="rId35"/>
    <p:sldId id="487" r:id="rId36"/>
    <p:sldId id="488" r:id="rId37"/>
    <p:sldId id="527" r:id="rId38"/>
    <p:sldId id="529" r:id="rId39"/>
    <p:sldId id="531" r:id="rId40"/>
    <p:sldId id="489" r:id="rId41"/>
    <p:sldId id="490" r:id="rId42"/>
    <p:sldId id="534" r:id="rId43"/>
    <p:sldId id="530" r:id="rId44"/>
    <p:sldId id="535" r:id="rId45"/>
    <p:sldId id="558" r:id="rId46"/>
    <p:sldId id="560" r:id="rId47"/>
    <p:sldId id="559" r:id="rId48"/>
    <p:sldId id="53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777E9-E9D1-4E32-98E2-66549E4AE2E0}" v="2" dt="2025-11-11T14:55:46.3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p:scale>
          <a:sx n="75" d="100"/>
          <a:sy n="75" d="100"/>
        </p:scale>
        <p:origin x="27"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modSld">
      <pc:chgData name="Helen Lee" userId="950b76d7-29a8-4037-9cf6-1d47a6b96373" providerId="ADAL" clId="{0E72E064-B994-40C3-97B2-7A443233E461}" dt="2025-11-11T14:56:54.005" v="36" actId="26606"/>
      <pc:docMkLst>
        <pc:docMk/>
      </pc:docMkLst>
      <pc:sldChg chg="addSp delSp modSp mod setBg">
        <pc:chgData name="Helen Lee" userId="950b76d7-29a8-4037-9cf6-1d47a6b96373" providerId="ADAL" clId="{0E72E064-B994-40C3-97B2-7A443233E461}" dt="2025-11-11T14:56:32.452" v="35" actId="26606"/>
        <pc:sldMkLst>
          <pc:docMk/>
          <pc:sldMk cId="2001912091" sldId="256"/>
        </pc:sldMkLst>
        <pc:spChg chg="mod">
          <ac:chgData name="Helen Lee" userId="950b76d7-29a8-4037-9cf6-1d47a6b96373" providerId="ADAL" clId="{0E72E064-B994-40C3-97B2-7A443233E461}" dt="2025-11-11T14:56:32.452" v="35" actId="26606"/>
          <ac:spMkLst>
            <pc:docMk/>
            <pc:sldMk cId="2001912091" sldId="256"/>
            <ac:spMk id="2" creationId="{A7704A5D-D31B-5B39-5883-8301CB37E1EB}"/>
          </ac:spMkLst>
        </pc:spChg>
        <pc:spChg chg="mod">
          <ac:chgData name="Helen Lee" userId="950b76d7-29a8-4037-9cf6-1d47a6b96373" providerId="ADAL" clId="{0E72E064-B994-40C3-97B2-7A443233E461}" dt="2025-11-11T14:56:32.452" v="35" actId="26606"/>
          <ac:spMkLst>
            <pc:docMk/>
            <pc:sldMk cId="2001912091" sldId="256"/>
            <ac:spMk id="3" creationId="{7656A0CE-8939-C029-9567-593ED79E9120}"/>
          </ac:spMkLst>
        </pc:spChg>
        <pc:spChg chg="add del">
          <ac:chgData name="Helen Lee" userId="950b76d7-29a8-4037-9cf6-1d47a6b96373" providerId="ADAL" clId="{0E72E064-B994-40C3-97B2-7A443233E461}" dt="2025-11-11T14:56:32.452" v="35" actId="26606"/>
          <ac:spMkLst>
            <pc:docMk/>
            <pc:sldMk cId="2001912091" sldId="256"/>
            <ac:spMk id="15" creationId="{5EF17487-C386-4F99-B5EB-4FD3DF4236B2}"/>
          </ac:spMkLst>
        </pc:spChg>
        <pc:spChg chg="add del">
          <ac:chgData name="Helen Lee" userId="950b76d7-29a8-4037-9cf6-1d47a6b96373" providerId="ADAL" clId="{0E72E064-B994-40C3-97B2-7A443233E461}" dt="2025-11-11T14:56:32.452" v="35" actId="26606"/>
          <ac:spMkLst>
            <pc:docMk/>
            <pc:sldMk cId="2001912091" sldId="256"/>
            <ac:spMk id="17" creationId="{A0DE92DF-4769-4DE9-93FD-EE31271850CA}"/>
          </ac:spMkLst>
        </pc:spChg>
        <pc:grpChg chg="add mod ord">
          <ac:chgData name="Helen Lee" userId="950b76d7-29a8-4037-9cf6-1d47a6b96373" providerId="ADAL" clId="{0E72E064-B994-40C3-97B2-7A443233E461}" dt="2025-11-11T14:56:32.452" v="35" actId="26606"/>
          <ac:grpSpMkLst>
            <pc:docMk/>
            <pc:sldMk cId="2001912091" sldId="256"/>
            <ac:grpSpMk id="4" creationId="{9F97D56A-DCE0-BD24-CD6F-A9F9FCCFE1FB}"/>
          </ac:grpSpMkLst>
        </pc:grpChg>
        <pc:picChg chg="add del">
          <ac:chgData name="Helen Lee" userId="950b76d7-29a8-4037-9cf6-1d47a6b96373" providerId="ADAL" clId="{0E72E064-B994-40C3-97B2-7A443233E461}" dt="2025-11-11T14:56:12.624" v="31" actId="478"/>
          <ac:picMkLst>
            <pc:docMk/>
            <pc:sldMk cId="2001912091" sldId="256"/>
            <ac:picMk id="9" creationId="{B5C415BE-DB88-EDA5-1707-0AA26F862C90}"/>
          </ac:picMkLst>
        </pc:picChg>
        <pc:picChg chg="add mod">
          <ac:chgData name="Helen Lee" userId="950b76d7-29a8-4037-9cf6-1d47a6b96373" providerId="ADAL" clId="{0E72E064-B994-40C3-97B2-7A443233E461}" dt="2025-11-11T14:56:32.452" v="35" actId="26606"/>
          <ac:picMkLst>
            <pc:docMk/>
            <pc:sldMk cId="2001912091" sldId="256"/>
            <ac:picMk id="10" creationId="{0942EE9D-49DB-10C5-7E73-2D00B9EA74B0}"/>
          </ac:picMkLst>
        </pc:picChg>
      </pc:sldChg>
      <pc:sldChg chg="addSp modSp mod setBg">
        <pc:chgData name="Helen Lee" userId="950b76d7-29a8-4037-9cf6-1d47a6b96373" providerId="ADAL" clId="{0E72E064-B994-40C3-97B2-7A443233E461}" dt="2025-11-11T14:56:54.005" v="36" actId="26606"/>
        <pc:sldMkLst>
          <pc:docMk/>
          <pc:sldMk cId="392597923" sldId="380"/>
        </pc:sldMkLst>
        <pc:spChg chg="mod">
          <ac:chgData name="Helen Lee" userId="950b76d7-29a8-4037-9cf6-1d47a6b96373" providerId="ADAL" clId="{0E72E064-B994-40C3-97B2-7A443233E461}" dt="2025-11-11T14:56:54.005" v="36" actId="26606"/>
          <ac:spMkLst>
            <pc:docMk/>
            <pc:sldMk cId="392597923" sldId="380"/>
            <ac:spMk id="2" creationId="{00000000-0000-0000-0000-000000000000}"/>
          </ac:spMkLst>
        </pc:spChg>
        <pc:spChg chg="mod">
          <ac:chgData name="Helen Lee" userId="950b76d7-29a8-4037-9cf6-1d47a6b96373" providerId="ADAL" clId="{0E72E064-B994-40C3-97B2-7A443233E461}" dt="2025-11-11T14:56:54.005" v="36" actId="26606"/>
          <ac:spMkLst>
            <pc:docMk/>
            <pc:sldMk cId="392597923" sldId="380"/>
            <ac:spMk id="3" creationId="{00000000-0000-0000-0000-000000000000}"/>
          </ac:spMkLst>
        </pc:spChg>
        <pc:spChg chg="add">
          <ac:chgData name="Helen Lee" userId="950b76d7-29a8-4037-9cf6-1d47a6b96373" providerId="ADAL" clId="{0E72E064-B994-40C3-97B2-7A443233E461}" dt="2025-11-11T14:56:54.005" v="36" actId="26606"/>
          <ac:spMkLst>
            <pc:docMk/>
            <pc:sldMk cId="392597923" sldId="380"/>
            <ac:spMk id="9" creationId="{C0763A76-9F1C-4FC5-82B7-DD475DA461B2}"/>
          </ac:spMkLst>
        </pc:spChg>
        <pc:spChg chg="add">
          <ac:chgData name="Helen Lee" userId="950b76d7-29a8-4037-9cf6-1d47a6b96373" providerId="ADAL" clId="{0E72E064-B994-40C3-97B2-7A443233E461}" dt="2025-11-11T14:56:54.005" v="36" actId="26606"/>
          <ac:spMkLst>
            <pc:docMk/>
            <pc:sldMk cId="392597923" sldId="380"/>
            <ac:spMk id="11" creationId="{E81BF4F6-F2CF-4984-9D14-D6966D92F99F}"/>
          </ac:spMkLst>
        </pc:spChg>
        <pc:picChg chg="add">
          <ac:chgData name="Helen Lee" userId="950b76d7-29a8-4037-9cf6-1d47a6b96373" providerId="ADAL" clId="{0E72E064-B994-40C3-97B2-7A443233E461}" dt="2025-11-11T14:56:54.005" v="36" actId="26606"/>
          <ac:picMkLst>
            <pc:docMk/>
            <pc:sldMk cId="392597923" sldId="380"/>
            <ac:picMk id="5" creationId="{235695D7-A20E-E394-0C41-92927DD4EF4A}"/>
          </ac:picMkLst>
        </pc:picChg>
      </pc:sldChg>
      <pc:sldChg chg="addSp delSp modSp mod setBg">
        <pc:chgData name="Helen Lee" userId="950b76d7-29a8-4037-9cf6-1d47a6b96373" providerId="ADAL" clId="{0E72E064-B994-40C3-97B2-7A443233E461}" dt="2025-11-11T14:55:13.203" v="27" actId="255"/>
        <pc:sldMkLst>
          <pc:docMk/>
          <pc:sldMk cId="3048915142" sldId="533"/>
        </pc:sldMkLst>
        <pc:spChg chg="mod">
          <ac:chgData name="Helen Lee" userId="950b76d7-29a8-4037-9cf6-1d47a6b96373" providerId="ADAL" clId="{0E72E064-B994-40C3-97B2-7A443233E461}" dt="2025-11-11T14:55:13.203" v="27" actId="255"/>
          <ac:spMkLst>
            <pc:docMk/>
            <pc:sldMk cId="3048915142" sldId="533"/>
            <ac:spMk id="2" creationId="{84182F3C-BF14-6842-AA7A-60E5D161C4A6}"/>
          </ac:spMkLst>
        </pc:spChg>
        <pc:spChg chg="del">
          <ac:chgData name="Helen Lee" userId="950b76d7-29a8-4037-9cf6-1d47a6b96373" providerId="ADAL" clId="{0E72E064-B994-40C3-97B2-7A443233E461}" dt="2025-11-11T14:54:26.594" v="0" actId="478"/>
          <ac:spMkLst>
            <pc:docMk/>
            <pc:sldMk cId="3048915142" sldId="533"/>
            <ac:spMk id="3" creationId="{E1F6E3A5-3EFC-C427-4C0B-D7C268C3ACA0}"/>
          </ac:spMkLst>
        </pc:spChg>
        <pc:spChg chg="add del">
          <ac:chgData name="Helen Lee" userId="950b76d7-29a8-4037-9cf6-1d47a6b96373" providerId="ADAL" clId="{0E72E064-B994-40C3-97B2-7A443233E461}" dt="2025-11-11T14:54:35.388" v="3" actId="26606"/>
          <ac:spMkLst>
            <pc:docMk/>
            <pc:sldMk cId="3048915142" sldId="533"/>
            <ac:spMk id="9" creationId="{BEE73255-8084-4DF9-BB0B-15EAC92E2CB9}"/>
          </ac:spMkLst>
        </pc:spChg>
        <pc:spChg chg="add del">
          <ac:chgData name="Helen Lee" userId="950b76d7-29a8-4037-9cf6-1d47a6b96373" providerId="ADAL" clId="{0E72E064-B994-40C3-97B2-7A443233E461}" dt="2025-11-11T14:54:35.388" v="3" actId="26606"/>
          <ac:spMkLst>
            <pc:docMk/>
            <pc:sldMk cId="3048915142" sldId="533"/>
            <ac:spMk id="11" creationId="{67048353-8981-459A-9BC6-9711CE462E06}"/>
          </ac:spMkLst>
        </pc:spChg>
        <pc:spChg chg="add del">
          <ac:chgData name="Helen Lee" userId="950b76d7-29a8-4037-9cf6-1d47a6b96373" providerId="ADAL" clId="{0E72E064-B994-40C3-97B2-7A443233E461}" dt="2025-11-11T14:54:40.796" v="5" actId="26606"/>
          <ac:spMkLst>
            <pc:docMk/>
            <pc:sldMk cId="3048915142" sldId="533"/>
            <ac:spMk id="13" creationId="{16C5FA50-8D52-4617-AF91-5C7B1C8352F1}"/>
          </ac:spMkLst>
        </pc:spChg>
        <pc:spChg chg="add del">
          <ac:chgData name="Helen Lee" userId="950b76d7-29a8-4037-9cf6-1d47a6b96373" providerId="ADAL" clId="{0E72E064-B994-40C3-97B2-7A443233E461}" dt="2025-11-11T14:54:40.796" v="5" actId="26606"/>
          <ac:spMkLst>
            <pc:docMk/>
            <pc:sldMk cId="3048915142" sldId="533"/>
            <ac:spMk id="14" creationId="{E223798C-12AD-4B0C-A50C-D676347D67CF}"/>
          </ac:spMkLst>
        </pc:spChg>
        <pc:spChg chg="add del">
          <ac:chgData name="Helen Lee" userId="950b76d7-29a8-4037-9cf6-1d47a6b96373" providerId="ADAL" clId="{0E72E064-B994-40C3-97B2-7A443233E461}" dt="2025-11-11T14:54:52.643" v="7" actId="26606"/>
          <ac:spMkLst>
            <pc:docMk/>
            <pc:sldMk cId="3048915142" sldId="533"/>
            <ac:spMk id="16" creationId="{6753252F-4873-4F63-801D-CC719279A7D5}"/>
          </ac:spMkLst>
        </pc:spChg>
        <pc:spChg chg="add del">
          <ac:chgData name="Helen Lee" userId="950b76d7-29a8-4037-9cf6-1d47a6b96373" providerId="ADAL" clId="{0E72E064-B994-40C3-97B2-7A443233E461}" dt="2025-11-11T14:54:52.643" v="7" actId="26606"/>
          <ac:spMkLst>
            <pc:docMk/>
            <pc:sldMk cId="3048915142" sldId="533"/>
            <ac:spMk id="17" creationId="{047C8CCB-F95D-4249-92DD-651249D3535A}"/>
          </ac:spMkLst>
        </pc:spChg>
        <pc:spChg chg="add">
          <ac:chgData name="Helen Lee" userId="950b76d7-29a8-4037-9cf6-1d47a6b96373" providerId="ADAL" clId="{0E72E064-B994-40C3-97B2-7A443233E461}" dt="2025-11-11T14:54:52.643" v="7" actId="26606"/>
          <ac:spMkLst>
            <pc:docMk/>
            <pc:sldMk cId="3048915142" sldId="533"/>
            <ac:spMk id="22" creationId="{6753252F-4873-4F63-801D-CC719279A7D5}"/>
          </ac:spMkLst>
        </pc:spChg>
        <pc:spChg chg="add">
          <ac:chgData name="Helen Lee" userId="950b76d7-29a8-4037-9cf6-1d47a6b96373" providerId="ADAL" clId="{0E72E064-B994-40C3-97B2-7A443233E461}" dt="2025-11-11T14:54:52.643" v="7" actId="26606"/>
          <ac:spMkLst>
            <pc:docMk/>
            <pc:sldMk cId="3048915142" sldId="533"/>
            <ac:spMk id="24" creationId="{047C8CCB-F95D-4249-92DD-651249D3535A}"/>
          </ac:spMkLst>
        </pc:spChg>
        <pc:picChg chg="add mod">
          <ac:chgData name="Helen Lee" userId="950b76d7-29a8-4037-9cf6-1d47a6b96373" providerId="ADAL" clId="{0E72E064-B994-40C3-97B2-7A443233E461}" dt="2025-11-11T14:54:40.811" v="6" actId="26606"/>
          <ac:picMkLst>
            <pc:docMk/>
            <pc:sldMk cId="3048915142" sldId="533"/>
            <ac:picMk id="4" creationId="{76AF3A82-258C-50A8-1DCE-E8582CCED311}"/>
          </ac:picMkLst>
        </pc:pic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7987B4-590B-41FA-8FC5-EFE46305E71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F964B2-A6FA-4F20-BB3A-51943E4B5149}">
      <dgm:prSet/>
      <dgm:spPr/>
      <dgm:t>
        <a:bodyPr/>
        <a:lstStyle/>
        <a:p>
          <a:r>
            <a:rPr lang="en-US" b="1"/>
            <a:t>Emotion regulation </a:t>
          </a:r>
          <a:r>
            <a:rPr lang="en-US"/>
            <a:t>involves identifying and modifying the emotions you feel.</a:t>
          </a:r>
        </a:p>
      </dgm:t>
    </dgm:pt>
    <dgm:pt modelId="{542ABC6B-C4C2-401C-8FB5-A48B9AE90B69}" type="parTrans" cxnId="{1B799EC6-3C0D-4665-8212-5FA18BA263E7}">
      <dgm:prSet/>
      <dgm:spPr/>
      <dgm:t>
        <a:bodyPr/>
        <a:lstStyle/>
        <a:p>
          <a:endParaRPr lang="en-US"/>
        </a:p>
      </dgm:t>
    </dgm:pt>
    <dgm:pt modelId="{52DA8A54-62B2-4C5D-A1D9-FFB48B697826}" type="sibTrans" cxnId="{1B799EC6-3C0D-4665-8212-5FA18BA263E7}">
      <dgm:prSet/>
      <dgm:spPr/>
      <dgm:t>
        <a:bodyPr/>
        <a:lstStyle/>
        <a:p>
          <a:endParaRPr lang="en-US"/>
        </a:p>
      </dgm:t>
    </dgm:pt>
    <dgm:pt modelId="{F9E454D6-06A0-4734-BFC4-91E59A2490DC}">
      <dgm:prSet/>
      <dgm:spPr/>
      <dgm:t>
        <a:bodyPr/>
        <a:lstStyle/>
        <a:p>
          <a:r>
            <a:rPr lang="en-US"/>
            <a:t>Emotion Regulation Influences and Outcomes. </a:t>
          </a:r>
        </a:p>
      </dgm:t>
    </dgm:pt>
    <dgm:pt modelId="{564A4A08-2321-4260-A4E7-6FB17A3CE163}" type="parTrans" cxnId="{E6D7FD8A-C6EA-4958-BB5D-55041629810E}">
      <dgm:prSet/>
      <dgm:spPr/>
      <dgm:t>
        <a:bodyPr/>
        <a:lstStyle/>
        <a:p>
          <a:endParaRPr lang="en-US"/>
        </a:p>
      </dgm:t>
    </dgm:pt>
    <dgm:pt modelId="{36A7119D-2659-4AB5-BA19-4B6969DFF7B5}" type="sibTrans" cxnId="{E6D7FD8A-C6EA-4958-BB5D-55041629810E}">
      <dgm:prSet/>
      <dgm:spPr/>
      <dgm:t>
        <a:bodyPr/>
        <a:lstStyle/>
        <a:p>
          <a:endParaRPr lang="en-US"/>
        </a:p>
      </dgm:t>
    </dgm:pt>
    <dgm:pt modelId="{63C6837B-1B74-497C-AE62-11587C492F9B}">
      <dgm:prSet/>
      <dgm:spPr/>
      <dgm:t>
        <a:bodyPr/>
        <a:lstStyle/>
        <a:p>
          <a:r>
            <a:rPr lang="en-US"/>
            <a:t>Diversity in work groups may help us to regulate our emotions more consciously and effectively.</a:t>
          </a:r>
        </a:p>
      </dgm:t>
    </dgm:pt>
    <dgm:pt modelId="{5F4BD6B1-7C84-4199-B0DB-61A289C5FDCB}" type="parTrans" cxnId="{E037BEB2-A0D9-4048-AF2B-1E1420ADFDF5}">
      <dgm:prSet/>
      <dgm:spPr/>
      <dgm:t>
        <a:bodyPr/>
        <a:lstStyle/>
        <a:p>
          <a:endParaRPr lang="en-US"/>
        </a:p>
      </dgm:t>
    </dgm:pt>
    <dgm:pt modelId="{5A9D0BD7-681E-44DF-9B09-4406E1FD7F9D}" type="sibTrans" cxnId="{E037BEB2-A0D9-4048-AF2B-1E1420ADFDF5}">
      <dgm:prSet/>
      <dgm:spPr/>
      <dgm:t>
        <a:bodyPr/>
        <a:lstStyle/>
        <a:p>
          <a:endParaRPr lang="en-US"/>
        </a:p>
      </dgm:t>
    </dgm:pt>
    <dgm:pt modelId="{59EC9229-2C1B-47FD-A364-A2D5675B233B}" type="pres">
      <dgm:prSet presAssocID="{497987B4-590B-41FA-8FC5-EFE46305E719}" presName="linear" presStyleCnt="0">
        <dgm:presLayoutVars>
          <dgm:animLvl val="lvl"/>
          <dgm:resizeHandles val="exact"/>
        </dgm:presLayoutVars>
      </dgm:prSet>
      <dgm:spPr/>
    </dgm:pt>
    <dgm:pt modelId="{986191CD-7517-45D9-ADFA-EB25197E4EA5}" type="pres">
      <dgm:prSet presAssocID="{C7F964B2-A6FA-4F20-BB3A-51943E4B5149}" presName="parentText" presStyleLbl="node1" presStyleIdx="0" presStyleCnt="3">
        <dgm:presLayoutVars>
          <dgm:chMax val="0"/>
          <dgm:bulletEnabled val="1"/>
        </dgm:presLayoutVars>
      </dgm:prSet>
      <dgm:spPr/>
    </dgm:pt>
    <dgm:pt modelId="{4654C0E7-A3B8-494A-8A03-D234041935E5}" type="pres">
      <dgm:prSet presAssocID="{52DA8A54-62B2-4C5D-A1D9-FFB48B697826}" presName="spacer" presStyleCnt="0"/>
      <dgm:spPr/>
    </dgm:pt>
    <dgm:pt modelId="{CC9D2A29-5320-4E23-8315-7151300E6527}" type="pres">
      <dgm:prSet presAssocID="{F9E454D6-06A0-4734-BFC4-91E59A2490DC}" presName="parentText" presStyleLbl="node1" presStyleIdx="1" presStyleCnt="3">
        <dgm:presLayoutVars>
          <dgm:chMax val="0"/>
          <dgm:bulletEnabled val="1"/>
        </dgm:presLayoutVars>
      </dgm:prSet>
      <dgm:spPr/>
    </dgm:pt>
    <dgm:pt modelId="{CA54CD88-B65B-4923-8FF5-4DA8FBCEC46B}" type="pres">
      <dgm:prSet presAssocID="{36A7119D-2659-4AB5-BA19-4B6969DFF7B5}" presName="spacer" presStyleCnt="0"/>
      <dgm:spPr/>
    </dgm:pt>
    <dgm:pt modelId="{7C1D6C13-A505-4861-9CFE-7D30DCAF18B5}" type="pres">
      <dgm:prSet presAssocID="{63C6837B-1B74-497C-AE62-11587C492F9B}" presName="parentText" presStyleLbl="node1" presStyleIdx="2" presStyleCnt="3">
        <dgm:presLayoutVars>
          <dgm:chMax val="0"/>
          <dgm:bulletEnabled val="1"/>
        </dgm:presLayoutVars>
      </dgm:prSet>
      <dgm:spPr/>
    </dgm:pt>
  </dgm:ptLst>
  <dgm:cxnLst>
    <dgm:cxn modelId="{1B34D80B-0C22-43FE-B381-C85944B2A43B}" type="presOf" srcId="{497987B4-590B-41FA-8FC5-EFE46305E719}" destId="{59EC9229-2C1B-47FD-A364-A2D5675B233B}" srcOrd="0" destOrd="0" presId="urn:microsoft.com/office/officeart/2005/8/layout/vList2"/>
    <dgm:cxn modelId="{3723FF41-AC34-4737-AF52-A624A8A0CEF9}" type="presOf" srcId="{63C6837B-1B74-497C-AE62-11587C492F9B}" destId="{7C1D6C13-A505-4861-9CFE-7D30DCAF18B5}" srcOrd="0" destOrd="0" presId="urn:microsoft.com/office/officeart/2005/8/layout/vList2"/>
    <dgm:cxn modelId="{E6D7FD8A-C6EA-4958-BB5D-55041629810E}" srcId="{497987B4-590B-41FA-8FC5-EFE46305E719}" destId="{F9E454D6-06A0-4734-BFC4-91E59A2490DC}" srcOrd="1" destOrd="0" parTransId="{564A4A08-2321-4260-A4E7-6FB17A3CE163}" sibTransId="{36A7119D-2659-4AB5-BA19-4B6969DFF7B5}"/>
    <dgm:cxn modelId="{33CAA6AD-DF36-45AA-8364-530ACD919585}" type="presOf" srcId="{C7F964B2-A6FA-4F20-BB3A-51943E4B5149}" destId="{986191CD-7517-45D9-ADFA-EB25197E4EA5}" srcOrd="0" destOrd="0" presId="urn:microsoft.com/office/officeart/2005/8/layout/vList2"/>
    <dgm:cxn modelId="{E037BEB2-A0D9-4048-AF2B-1E1420ADFDF5}" srcId="{497987B4-590B-41FA-8FC5-EFE46305E719}" destId="{63C6837B-1B74-497C-AE62-11587C492F9B}" srcOrd="2" destOrd="0" parTransId="{5F4BD6B1-7C84-4199-B0DB-61A289C5FDCB}" sibTransId="{5A9D0BD7-681E-44DF-9B09-4406E1FD7F9D}"/>
    <dgm:cxn modelId="{1B799EC6-3C0D-4665-8212-5FA18BA263E7}" srcId="{497987B4-590B-41FA-8FC5-EFE46305E719}" destId="{C7F964B2-A6FA-4F20-BB3A-51943E4B5149}" srcOrd="0" destOrd="0" parTransId="{542ABC6B-C4C2-401C-8FB5-A48B9AE90B69}" sibTransId="{52DA8A54-62B2-4C5D-A1D9-FFB48B697826}"/>
    <dgm:cxn modelId="{3490BAE1-CEAD-4B00-8FB9-A052C8653AD9}" type="presOf" srcId="{F9E454D6-06A0-4734-BFC4-91E59A2490DC}" destId="{CC9D2A29-5320-4E23-8315-7151300E6527}" srcOrd="0" destOrd="0" presId="urn:microsoft.com/office/officeart/2005/8/layout/vList2"/>
    <dgm:cxn modelId="{12388697-3E48-4B48-BB18-A2C341A1C9CC}" type="presParOf" srcId="{59EC9229-2C1B-47FD-A364-A2D5675B233B}" destId="{986191CD-7517-45D9-ADFA-EB25197E4EA5}" srcOrd="0" destOrd="0" presId="urn:microsoft.com/office/officeart/2005/8/layout/vList2"/>
    <dgm:cxn modelId="{FE5898D4-E96F-49B8-BC71-8236A79192F3}" type="presParOf" srcId="{59EC9229-2C1B-47FD-A364-A2D5675B233B}" destId="{4654C0E7-A3B8-494A-8A03-D234041935E5}" srcOrd="1" destOrd="0" presId="urn:microsoft.com/office/officeart/2005/8/layout/vList2"/>
    <dgm:cxn modelId="{292234E7-FCA9-4135-AD24-D12A4D8DF8C8}" type="presParOf" srcId="{59EC9229-2C1B-47FD-A364-A2D5675B233B}" destId="{CC9D2A29-5320-4E23-8315-7151300E6527}" srcOrd="2" destOrd="0" presId="urn:microsoft.com/office/officeart/2005/8/layout/vList2"/>
    <dgm:cxn modelId="{877994D9-8D5E-47FE-8821-CABA5E94FE28}" type="presParOf" srcId="{59EC9229-2C1B-47FD-A364-A2D5675B233B}" destId="{CA54CD88-B65B-4923-8FF5-4DA8FBCEC46B}" srcOrd="3" destOrd="0" presId="urn:microsoft.com/office/officeart/2005/8/layout/vList2"/>
    <dgm:cxn modelId="{2C45174E-4F2F-4BBC-91BF-97A5732EDB4A}" type="presParOf" srcId="{59EC9229-2C1B-47FD-A364-A2D5675B233B}" destId="{7C1D6C13-A505-4861-9CFE-7D30DCAF18B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EAE31F-D3CC-4C8F-BC9C-2F8EEBCAE2FA}"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F2C7985-5413-4CAA-9BC3-E94AED694934}">
      <dgm:prSet/>
      <dgm:spPr/>
      <dgm:t>
        <a:bodyPr/>
        <a:lstStyle/>
        <a:p>
          <a:r>
            <a:rPr lang="en-US"/>
            <a:t>Selection</a:t>
          </a:r>
        </a:p>
      </dgm:t>
    </dgm:pt>
    <dgm:pt modelId="{E3F5C913-8470-464C-A505-9745D2DA7DA2}" type="parTrans" cxnId="{7CA6D884-322B-49BE-8DAD-32F365593662}">
      <dgm:prSet/>
      <dgm:spPr/>
      <dgm:t>
        <a:bodyPr/>
        <a:lstStyle/>
        <a:p>
          <a:endParaRPr lang="en-US"/>
        </a:p>
      </dgm:t>
    </dgm:pt>
    <dgm:pt modelId="{DE9110D8-D433-431E-8A40-5105D9B38923}" type="sibTrans" cxnId="{7CA6D884-322B-49BE-8DAD-32F365593662}">
      <dgm:prSet/>
      <dgm:spPr/>
      <dgm:t>
        <a:bodyPr/>
        <a:lstStyle/>
        <a:p>
          <a:endParaRPr lang="en-US"/>
        </a:p>
      </dgm:t>
    </dgm:pt>
    <dgm:pt modelId="{BE53D732-BA96-4A29-A873-F0B47C20FDB8}">
      <dgm:prSet/>
      <dgm:spPr/>
      <dgm:t>
        <a:bodyPr/>
        <a:lstStyle/>
        <a:p>
          <a:r>
            <a:rPr lang="en-US"/>
            <a:t>Emotional Intelligence should be a hiring factor, especially for social jobs.</a:t>
          </a:r>
        </a:p>
      </dgm:t>
    </dgm:pt>
    <dgm:pt modelId="{6A2C148A-4140-4FE2-B5F8-B53D4A709738}" type="parTrans" cxnId="{696309F7-FBA6-437B-BD94-8360035CC919}">
      <dgm:prSet/>
      <dgm:spPr/>
      <dgm:t>
        <a:bodyPr/>
        <a:lstStyle/>
        <a:p>
          <a:endParaRPr lang="en-US"/>
        </a:p>
      </dgm:t>
    </dgm:pt>
    <dgm:pt modelId="{9FE66468-8727-4B42-B0BB-5DFF94CBC722}" type="sibTrans" cxnId="{696309F7-FBA6-437B-BD94-8360035CC919}">
      <dgm:prSet/>
      <dgm:spPr/>
      <dgm:t>
        <a:bodyPr/>
        <a:lstStyle/>
        <a:p>
          <a:endParaRPr lang="en-US"/>
        </a:p>
      </dgm:t>
    </dgm:pt>
    <dgm:pt modelId="{E69EC5E2-0755-494E-B0D4-D48B4D380549}">
      <dgm:prSet/>
      <dgm:spPr/>
      <dgm:t>
        <a:bodyPr/>
        <a:lstStyle/>
        <a:p>
          <a:r>
            <a:rPr lang="en-US"/>
            <a:t>Decision Making</a:t>
          </a:r>
        </a:p>
      </dgm:t>
    </dgm:pt>
    <dgm:pt modelId="{6521B8F7-9F74-4631-8058-8A7B08A8BFE2}" type="parTrans" cxnId="{772CCB6E-222D-4E6E-815A-4A08B8D7A3E0}">
      <dgm:prSet/>
      <dgm:spPr/>
      <dgm:t>
        <a:bodyPr/>
        <a:lstStyle/>
        <a:p>
          <a:endParaRPr lang="en-US"/>
        </a:p>
      </dgm:t>
    </dgm:pt>
    <dgm:pt modelId="{C824B23F-BAE5-4A2D-9CCF-6C6F6AA403FA}" type="sibTrans" cxnId="{772CCB6E-222D-4E6E-815A-4A08B8D7A3E0}">
      <dgm:prSet/>
      <dgm:spPr/>
      <dgm:t>
        <a:bodyPr/>
        <a:lstStyle/>
        <a:p>
          <a:endParaRPr lang="en-US"/>
        </a:p>
      </dgm:t>
    </dgm:pt>
    <dgm:pt modelId="{98EAD9A9-189B-4AE7-A2BE-E82099C16D5F}">
      <dgm:prSet/>
      <dgm:spPr/>
      <dgm:t>
        <a:bodyPr/>
        <a:lstStyle/>
        <a:p>
          <a:r>
            <a:rPr lang="en-US"/>
            <a:t>Positive emotions can lead to better decisions.</a:t>
          </a:r>
        </a:p>
      </dgm:t>
    </dgm:pt>
    <dgm:pt modelId="{90FC752E-EE30-42DF-93CC-A93344CA5A76}" type="parTrans" cxnId="{D82AA237-AD59-4ED6-8D7D-F664A08DA14A}">
      <dgm:prSet/>
      <dgm:spPr/>
      <dgm:t>
        <a:bodyPr/>
        <a:lstStyle/>
        <a:p>
          <a:endParaRPr lang="en-US"/>
        </a:p>
      </dgm:t>
    </dgm:pt>
    <dgm:pt modelId="{793E9FE4-37F2-4500-8509-BD12688F37E3}" type="sibTrans" cxnId="{D82AA237-AD59-4ED6-8D7D-F664A08DA14A}">
      <dgm:prSet/>
      <dgm:spPr/>
      <dgm:t>
        <a:bodyPr/>
        <a:lstStyle/>
        <a:p>
          <a:endParaRPr lang="en-US"/>
        </a:p>
      </dgm:t>
    </dgm:pt>
    <dgm:pt modelId="{3E99D574-A5B6-4885-86C1-BE6D30A2872F}">
      <dgm:prSet/>
      <dgm:spPr/>
      <dgm:t>
        <a:bodyPr/>
        <a:lstStyle/>
        <a:p>
          <a:r>
            <a:rPr lang="en-US"/>
            <a:t>Creativity</a:t>
          </a:r>
        </a:p>
      </dgm:t>
    </dgm:pt>
    <dgm:pt modelId="{4E1EA08B-AC8F-41FB-B6CC-DED9107DD551}" type="parTrans" cxnId="{9694EE77-C4BB-4006-B14F-C7538A25D0A5}">
      <dgm:prSet/>
      <dgm:spPr/>
      <dgm:t>
        <a:bodyPr/>
        <a:lstStyle/>
        <a:p>
          <a:endParaRPr lang="en-US"/>
        </a:p>
      </dgm:t>
    </dgm:pt>
    <dgm:pt modelId="{C0B91836-335D-4736-B756-CE25C7711C97}" type="sibTrans" cxnId="{9694EE77-C4BB-4006-B14F-C7538A25D0A5}">
      <dgm:prSet/>
      <dgm:spPr/>
      <dgm:t>
        <a:bodyPr/>
        <a:lstStyle/>
        <a:p>
          <a:endParaRPr lang="en-US"/>
        </a:p>
      </dgm:t>
    </dgm:pt>
    <dgm:pt modelId="{811D71DF-17E1-4082-8173-EB53D91F9E52}">
      <dgm:prSet/>
      <dgm:spPr/>
      <dgm:t>
        <a:bodyPr/>
        <a:lstStyle/>
        <a:p>
          <a:r>
            <a:rPr lang="en-US"/>
            <a:t>Positive mood increases flexibility, openness, and creativity.</a:t>
          </a:r>
        </a:p>
      </dgm:t>
    </dgm:pt>
    <dgm:pt modelId="{BE6A5DF6-B264-4417-9987-B145618F8B4F}" type="parTrans" cxnId="{328687EE-6D09-409D-9DB4-10AA38F95EAF}">
      <dgm:prSet/>
      <dgm:spPr/>
      <dgm:t>
        <a:bodyPr/>
        <a:lstStyle/>
        <a:p>
          <a:endParaRPr lang="en-US"/>
        </a:p>
      </dgm:t>
    </dgm:pt>
    <dgm:pt modelId="{F2AA50A2-9663-492C-A43C-04DDE2351E48}" type="sibTrans" cxnId="{328687EE-6D09-409D-9DB4-10AA38F95EAF}">
      <dgm:prSet/>
      <dgm:spPr/>
      <dgm:t>
        <a:bodyPr/>
        <a:lstStyle/>
        <a:p>
          <a:endParaRPr lang="en-US"/>
        </a:p>
      </dgm:t>
    </dgm:pt>
    <dgm:pt modelId="{88CDC93B-AEE4-4BB6-A4E9-302422654B12}" type="pres">
      <dgm:prSet presAssocID="{4EEAE31F-D3CC-4C8F-BC9C-2F8EEBCAE2FA}" presName="Name0" presStyleCnt="0">
        <dgm:presLayoutVars>
          <dgm:dir/>
          <dgm:animLvl val="lvl"/>
          <dgm:resizeHandles val="exact"/>
        </dgm:presLayoutVars>
      </dgm:prSet>
      <dgm:spPr/>
    </dgm:pt>
    <dgm:pt modelId="{B5B0DECF-46BC-41F6-8FCC-99B069BD448C}" type="pres">
      <dgm:prSet presAssocID="{8F2C7985-5413-4CAA-9BC3-E94AED694934}" presName="linNode" presStyleCnt="0"/>
      <dgm:spPr/>
    </dgm:pt>
    <dgm:pt modelId="{EEDD1E07-7BD9-43C6-9D86-3BE920DACE9F}" type="pres">
      <dgm:prSet presAssocID="{8F2C7985-5413-4CAA-9BC3-E94AED694934}" presName="parentText" presStyleLbl="node1" presStyleIdx="0" presStyleCnt="3">
        <dgm:presLayoutVars>
          <dgm:chMax val="1"/>
          <dgm:bulletEnabled val="1"/>
        </dgm:presLayoutVars>
      </dgm:prSet>
      <dgm:spPr/>
    </dgm:pt>
    <dgm:pt modelId="{0EEC040B-008B-4725-BBD0-77A7697CCE7A}" type="pres">
      <dgm:prSet presAssocID="{8F2C7985-5413-4CAA-9BC3-E94AED694934}" presName="descendantText" presStyleLbl="alignAccFollowNode1" presStyleIdx="0" presStyleCnt="3">
        <dgm:presLayoutVars>
          <dgm:bulletEnabled val="1"/>
        </dgm:presLayoutVars>
      </dgm:prSet>
      <dgm:spPr/>
    </dgm:pt>
    <dgm:pt modelId="{CBCF128E-C435-4535-B324-3CB00A8B555E}" type="pres">
      <dgm:prSet presAssocID="{DE9110D8-D433-431E-8A40-5105D9B38923}" presName="sp" presStyleCnt="0"/>
      <dgm:spPr/>
    </dgm:pt>
    <dgm:pt modelId="{E8F7C218-F9F4-4EE4-894C-9C18112E2926}" type="pres">
      <dgm:prSet presAssocID="{E69EC5E2-0755-494E-B0D4-D48B4D380549}" presName="linNode" presStyleCnt="0"/>
      <dgm:spPr/>
    </dgm:pt>
    <dgm:pt modelId="{8624D858-90FC-4B6D-8C60-BFEC185D49CD}" type="pres">
      <dgm:prSet presAssocID="{E69EC5E2-0755-494E-B0D4-D48B4D380549}" presName="parentText" presStyleLbl="node1" presStyleIdx="1" presStyleCnt="3">
        <dgm:presLayoutVars>
          <dgm:chMax val="1"/>
          <dgm:bulletEnabled val="1"/>
        </dgm:presLayoutVars>
      </dgm:prSet>
      <dgm:spPr/>
    </dgm:pt>
    <dgm:pt modelId="{B2F612E8-4828-47AD-B195-88520E8A83E2}" type="pres">
      <dgm:prSet presAssocID="{E69EC5E2-0755-494E-B0D4-D48B4D380549}" presName="descendantText" presStyleLbl="alignAccFollowNode1" presStyleIdx="1" presStyleCnt="3">
        <dgm:presLayoutVars>
          <dgm:bulletEnabled val="1"/>
        </dgm:presLayoutVars>
      </dgm:prSet>
      <dgm:spPr/>
    </dgm:pt>
    <dgm:pt modelId="{40DA8784-BB93-443B-AB9C-19796F731B5F}" type="pres">
      <dgm:prSet presAssocID="{C824B23F-BAE5-4A2D-9CCF-6C6F6AA403FA}" presName="sp" presStyleCnt="0"/>
      <dgm:spPr/>
    </dgm:pt>
    <dgm:pt modelId="{040FF778-9589-4BB2-9735-07E7C7A1577A}" type="pres">
      <dgm:prSet presAssocID="{3E99D574-A5B6-4885-86C1-BE6D30A2872F}" presName="linNode" presStyleCnt="0"/>
      <dgm:spPr/>
    </dgm:pt>
    <dgm:pt modelId="{E6C85BA9-A68E-478B-9680-8B1472CBBDD6}" type="pres">
      <dgm:prSet presAssocID="{3E99D574-A5B6-4885-86C1-BE6D30A2872F}" presName="parentText" presStyleLbl="node1" presStyleIdx="2" presStyleCnt="3">
        <dgm:presLayoutVars>
          <dgm:chMax val="1"/>
          <dgm:bulletEnabled val="1"/>
        </dgm:presLayoutVars>
      </dgm:prSet>
      <dgm:spPr/>
    </dgm:pt>
    <dgm:pt modelId="{50363402-5929-4CAA-BE20-BD3FB9EB9A12}" type="pres">
      <dgm:prSet presAssocID="{3E99D574-A5B6-4885-86C1-BE6D30A2872F}" presName="descendantText" presStyleLbl="alignAccFollowNode1" presStyleIdx="2" presStyleCnt="3">
        <dgm:presLayoutVars>
          <dgm:bulletEnabled val="1"/>
        </dgm:presLayoutVars>
      </dgm:prSet>
      <dgm:spPr/>
    </dgm:pt>
  </dgm:ptLst>
  <dgm:cxnLst>
    <dgm:cxn modelId="{FDECF209-608D-44BA-9BD7-5CF823289491}" type="presOf" srcId="{3E99D574-A5B6-4885-86C1-BE6D30A2872F}" destId="{E6C85BA9-A68E-478B-9680-8B1472CBBDD6}" srcOrd="0" destOrd="0" presId="urn:microsoft.com/office/officeart/2005/8/layout/vList5"/>
    <dgm:cxn modelId="{298C1F0A-565F-47B2-B30A-345CAA57CB75}" type="presOf" srcId="{E69EC5E2-0755-494E-B0D4-D48B4D380549}" destId="{8624D858-90FC-4B6D-8C60-BFEC185D49CD}" srcOrd="0" destOrd="0" presId="urn:microsoft.com/office/officeart/2005/8/layout/vList5"/>
    <dgm:cxn modelId="{7599FB1B-D056-4767-9BA0-A758DB8E267D}" type="presOf" srcId="{98EAD9A9-189B-4AE7-A2BE-E82099C16D5F}" destId="{B2F612E8-4828-47AD-B195-88520E8A83E2}" srcOrd="0" destOrd="0" presId="urn:microsoft.com/office/officeart/2005/8/layout/vList5"/>
    <dgm:cxn modelId="{D82AA237-AD59-4ED6-8D7D-F664A08DA14A}" srcId="{E69EC5E2-0755-494E-B0D4-D48B4D380549}" destId="{98EAD9A9-189B-4AE7-A2BE-E82099C16D5F}" srcOrd="0" destOrd="0" parTransId="{90FC752E-EE30-42DF-93CC-A93344CA5A76}" sibTransId="{793E9FE4-37F2-4500-8509-BD12688F37E3}"/>
    <dgm:cxn modelId="{D414D05C-50F3-45D3-B6C0-DC289FF4D271}" type="presOf" srcId="{8F2C7985-5413-4CAA-9BC3-E94AED694934}" destId="{EEDD1E07-7BD9-43C6-9D86-3BE920DACE9F}" srcOrd="0" destOrd="0" presId="urn:microsoft.com/office/officeart/2005/8/layout/vList5"/>
    <dgm:cxn modelId="{A832ED4C-163E-4856-8B96-78D651EDA37F}" type="presOf" srcId="{BE53D732-BA96-4A29-A873-F0B47C20FDB8}" destId="{0EEC040B-008B-4725-BBD0-77A7697CCE7A}" srcOrd="0" destOrd="0" presId="urn:microsoft.com/office/officeart/2005/8/layout/vList5"/>
    <dgm:cxn modelId="{772CCB6E-222D-4E6E-815A-4A08B8D7A3E0}" srcId="{4EEAE31F-D3CC-4C8F-BC9C-2F8EEBCAE2FA}" destId="{E69EC5E2-0755-494E-B0D4-D48B4D380549}" srcOrd="1" destOrd="0" parTransId="{6521B8F7-9F74-4631-8058-8A7B08A8BFE2}" sibTransId="{C824B23F-BAE5-4A2D-9CCF-6C6F6AA403FA}"/>
    <dgm:cxn modelId="{9694EE77-C4BB-4006-B14F-C7538A25D0A5}" srcId="{4EEAE31F-D3CC-4C8F-BC9C-2F8EEBCAE2FA}" destId="{3E99D574-A5B6-4885-86C1-BE6D30A2872F}" srcOrd="2" destOrd="0" parTransId="{4E1EA08B-AC8F-41FB-B6CC-DED9107DD551}" sibTransId="{C0B91836-335D-4736-B756-CE25C7711C97}"/>
    <dgm:cxn modelId="{B9817258-4548-4D33-8887-5BB5E48371B6}" type="presOf" srcId="{4EEAE31F-D3CC-4C8F-BC9C-2F8EEBCAE2FA}" destId="{88CDC93B-AEE4-4BB6-A4E9-302422654B12}" srcOrd="0" destOrd="0" presId="urn:microsoft.com/office/officeart/2005/8/layout/vList5"/>
    <dgm:cxn modelId="{7CA6D884-322B-49BE-8DAD-32F365593662}" srcId="{4EEAE31F-D3CC-4C8F-BC9C-2F8EEBCAE2FA}" destId="{8F2C7985-5413-4CAA-9BC3-E94AED694934}" srcOrd="0" destOrd="0" parTransId="{E3F5C913-8470-464C-A505-9745D2DA7DA2}" sibTransId="{DE9110D8-D433-431E-8A40-5105D9B38923}"/>
    <dgm:cxn modelId="{9DEF52BF-EBFD-4DF5-972C-E2F45369DE95}" type="presOf" srcId="{811D71DF-17E1-4082-8173-EB53D91F9E52}" destId="{50363402-5929-4CAA-BE20-BD3FB9EB9A12}" srcOrd="0" destOrd="0" presId="urn:microsoft.com/office/officeart/2005/8/layout/vList5"/>
    <dgm:cxn modelId="{328687EE-6D09-409D-9DB4-10AA38F95EAF}" srcId="{3E99D574-A5B6-4885-86C1-BE6D30A2872F}" destId="{811D71DF-17E1-4082-8173-EB53D91F9E52}" srcOrd="0" destOrd="0" parTransId="{BE6A5DF6-B264-4417-9987-B145618F8B4F}" sibTransId="{F2AA50A2-9663-492C-A43C-04DDE2351E48}"/>
    <dgm:cxn modelId="{696309F7-FBA6-437B-BD94-8360035CC919}" srcId="{8F2C7985-5413-4CAA-9BC3-E94AED694934}" destId="{BE53D732-BA96-4A29-A873-F0B47C20FDB8}" srcOrd="0" destOrd="0" parTransId="{6A2C148A-4140-4FE2-B5F8-B53D4A709738}" sibTransId="{9FE66468-8727-4B42-B0BB-5DFF94CBC722}"/>
    <dgm:cxn modelId="{39ED45C0-C0E7-4A9B-B9CB-D3660557AE68}" type="presParOf" srcId="{88CDC93B-AEE4-4BB6-A4E9-302422654B12}" destId="{B5B0DECF-46BC-41F6-8FCC-99B069BD448C}" srcOrd="0" destOrd="0" presId="urn:microsoft.com/office/officeart/2005/8/layout/vList5"/>
    <dgm:cxn modelId="{C3647848-63DA-473B-9F0A-FBDD19BA6E3B}" type="presParOf" srcId="{B5B0DECF-46BC-41F6-8FCC-99B069BD448C}" destId="{EEDD1E07-7BD9-43C6-9D86-3BE920DACE9F}" srcOrd="0" destOrd="0" presId="urn:microsoft.com/office/officeart/2005/8/layout/vList5"/>
    <dgm:cxn modelId="{F719EEF0-1C34-4E7A-BFE2-38B2D1B6B6E7}" type="presParOf" srcId="{B5B0DECF-46BC-41F6-8FCC-99B069BD448C}" destId="{0EEC040B-008B-4725-BBD0-77A7697CCE7A}" srcOrd="1" destOrd="0" presId="urn:microsoft.com/office/officeart/2005/8/layout/vList5"/>
    <dgm:cxn modelId="{940E35B8-2941-47DC-8702-E55EE352F6D8}" type="presParOf" srcId="{88CDC93B-AEE4-4BB6-A4E9-302422654B12}" destId="{CBCF128E-C435-4535-B324-3CB00A8B555E}" srcOrd="1" destOrd="0" presId="urn:microsoft.com/office/officeart/2005/8/layout/vList5"/>
    <dgm:cxn modelId="{E4F9FEA1-0078-4370-BEDC-B93C0D6C45FB}" type="presParOf" srcId="{88CDC93B-AEE4-4BB6-A4E9-302422654B12}" destId="{E8F7C218-F9F4-4EE4-894C-9C18112E2926}" srcOrd="2" destOrd="0" presId="urn:microsoft.com/office/officeart/2005/8/layout/vList5"/>
    <dgm:cxn modelId="{75ECEFE8-5B64-4C53-A805-BE57EA72D868}" type="presParOf" srcId="{E8F7C218-F9F4-4EE4-894C-9C18112E2926}" destId="{8624D858-90FC-4B6D-8C60-BFEC185D49CD}" srcOrd="0" destOrd="0" presId="urn:microsoft.com/office/officeart/2005/8/layout/vList5"/>
    <dgm:cxn modelId="{D022CCCE-932A-4597-B5F2-E66A4357E63A}" type="presParOf" srcId="{E8F7C218-F9F4-4EE4-894C-9C18112E2926}" destId="{B2F612E8-4828-47AD-B195-88520E8A83E2}" srcOrd="1" destOrd="0" presId="urn:microsoft.com/office/officeart/2005/8/layout/vList5"/>
    <dgm:cxn modelId="{859351AE-565A-460B-856E-38CEAF5DF187}" type="presParOf" srcId="{88CDC93B-AEE4-4BB6-A4E9-302422654B12}" destId="{40DA8784-BB93-443B-AB9C-19796F731B5F}" srcOrd="3" destOrd="0" presId="urn:microsoft.com/office/officeart/2005/8/layout/vList5"/>
    <dgm:cxn modelId="{B3DDF4CC-6714-4071-A65F-CA8D2B5370FB}" type="presParOf" srcId="{88CDC93B-AEE4-4BB6-A4E9-302422654B12}" destId="{040FF778-9589-4BB2-9735-07E7C7A1577A}" srcOrd="4" destOrd="0" presId="urn:microsoft.com/office/officeart/2005/8/layout/vList5"/>
    <dgm:cxn modelId="{0648F42C-3A38-43DC-B2E2-1D33F9BC59B1}" type="presParOf" srcId="{040FF778-9589-4BB2-9735-07E7C7A1577A}" destId="{E6C85BA9-A68E-478B-9680-8B1472CBBDD6}" srcOrd="0" destOrd="0" presId="urn:microsoft.com/office/officeart/2005/8/layout/vList5"/>
    <dgm:cxn modelId="{5924A488-BD96-4FB2-9E81-ADB35B7A3D8E}" type="presParOf" srcId="{040FF778-9589-4BB2-9735-07E7C7A1577A}" destId="{50363402-5929-4CAA-BE20-BD3FB9EB9A1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DF3DA6-2D43-41E1-9B3F-A13A3FA96EC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E98DB7-F42F-4281-8F64-436DEB1E8E3F}">
      <dgm:prSet/>
      <dgm:spPr/>
      <dgm:t>
        <a:bodyPr/>
        <a:lstStyle/>
        <a:p>
          <a:r>
            <a:rPr lang="en-US"/>
            <a:t>Motivation</a:t>
          </a:r>
        </a:p>
      </dgm:t>
    </dgm:pt>
    <dgm:pt modelId="{4DB1EE11-76F7-4C18-9EC3-F06348ECE054}" type="parTrans" cxnId="{D239C57B-71E5-4372-B07F-CE45CCE5DA40}">
      <dgm:prSet/>
      <dgm:spPr/>
      <dgm:t>
        <a:bodyPr/>
        <a:lstStyle/>
        <a:p>
          <a:endParaRPr lang="en-US"/>
        </a:p>
      </dgm:t>
    </dgm:pt>
    <dgm:pt modelId="{CE957F73-0631-4D12-8C07-8CA657F7720C}" type="sibTrans" cxnId="{D239C57B-71E5-4372-B07F-CE45CCE5DA40}">
      <dgm:prSet/>
      <dgm:spPr/>
      <dgm:t>
        <a:bodyPr/>
        <a:lstStyle/>
        <a:p>
          <a:endParaRPr lang="en-US"/>
        </a:p>
      </dgm:t>
    </dgm:pt>
    <dgm:pt modelId="{F1F2861F-B67A-4079-AC66-D384908A992E}">
      <dgm:prSet/>
      <dgm:spPr/>
      <dgm:t>
        <a:bodyPr/>
        <a:lstStyle/>
        <a:p>
          <a:r>
            <a:rPr lang="en-US"/>
            <a:t>Positive mood affects expectations of success.</a:t>
          </a:r>
        </a:p>
      </dgm:t>
    </dgm:pt>
    <dgm:pt modelId="{ABFCC3B5-7DD8-4878-9AF5-7A9F36E3F997}" type="parTrans" cxnId="{526A9867-5462-4095-8025-0F836CA5703F}">
      <dgm:prSet/>
      <dgm:spPr/>
      <dgm:t>
        <a:bodyPr/>
        <a:lstStyle/>
        <a:p>
          <a:endParaRPr lang="en-US"/>
        </a:p>
      </dgm:t>
    </dgm:pt>
    <dgm:pt modelId="{6DA3CA5B-6990-4209-9AF0-97556A7BD3B1}" type="sibTrans" cxnId="{526A9867-5462-4095-8025-0F836CA5703F}">
      <dgm:prSet/>
      <dgm:spPr/>
      <dgm:t>
        <a:bodyPr/>
        <a:lstStyle/>
        <a:p>
          <a:endParaRPr lang="en-US"/>
        </a:p>
      </dgm:t>
    </dgm:pt>
    <dgm:pt modelId="{249E0A03-BF24-4B71-91A1-E104CB346B1B}">
      <dgm:prSet/>
      <dgm:spPr/>
      <dgm:t>
        <a:bodyPr/>
        <a:lstStyle/>
        <a:p>
          <a:r>
            <a:rPr lang="en-US"/>
            <a:t>Feedback amplifies this effect.</a:t>
          </a:r>
        </a:p>
      </dgm:t>
    </dgm:pt>
    <dgm:pt modelId="{C648B0B6-CDC2-4D41-88FB-FD05A9505EAD}" type="parTrans" cxnId="{EE3F1A0A-769F-46A5-A9EE-68ADA9FEB22C}">
      <dgm:prSet/>
      <dgm:spPr/>
      <dgm:t>
        <a:bodyPr/>
        <a:lstStyle/>
        <a:p>
          <a:endParaRPr lang="en-US"/>
        </a:p>
      </dgm:t>
    </dgm:pt>
    <dgm:pt modelId="{7513C7E8-45F0-458B-9550-FCAB87237A3C}" type="sibTrans" cxnId="{EE3F1A0A-769F-46A5-A9EE-68ADA9FEB22C}">
      <dgm:prSet/>
      <dgm:spPr/>
      <dgm:t>
        <a:bodyPr/>
        <a:lstStyle/>
        <a:p>
          <a:endParaRPr lang="en-US"/>
        </a:p>
      </dgm:t>
    </dgm:pt>
    <dgm:pt modelId="{E741CEFB-93B5-4AB6-B771-DA9BD07AEFF8}">
      <dgm:prSet/>
      <dgm:spPr/>
      <dgm:t>
        <a:bodyPr/>
        <a:lstStyle/>
        <a:p>
          <a:r>
            <a:rPr lang="en-US"/>
            <a:t>Leadership</a:t>
          </a:r>
        </a:p>
      </dgm:t>
    </dgm:pt>
    <dgm:pt modelId="{D209D5F8-2DC1-4E24-ACE1-FC8F795A95CE}" type="parTrans" cxnId="{5DB7A9FF-44A0-42B4-9FC0-E062B81958DF}">
      <dgm:prSet/>
      <dgm:spPr/>
      <dgm:t>
        <a:bodyPr/>
        <a:lstStyle/>
        <a:p>
          <a:endParaRPr lang="en-US"/>
        </a:p>
      </dgm:t>
    </dgm:pt>
    <dgm:pt modelId="{41F7DAF4-30BB-4D35-B91A-2DB8A8354941}" type="sibTrans" cxnId="{5DB7A9FF-44A0-42B4-9FC0-E062B81958DF}">
      <dgm:prSet/>
      <dgm:spPr/>
      <dgm:t>
        <a:bodyPr/>
        <a:lstStyle/>
        <a:p>
          <a:endParaRPr lang="en-US"/>
        </a:p>
      </dgm:t>
    </dgm:pt>
    <dgm:pt modelId="{3A29A6C1-13BD-4894-B863-713F2DB7FB93}">
      <dgm:prSet/>
      <dgm:spPr/>
      <dgm:t>
        <a:bodyPr/>
        <a:lstStyle/>
        <a:p>
          <a:r>
            <a:rPr lang="en-US"/>
            <a:t>Emotions are important to acceptance of messages from organizational leaders.</a:t>
          </a:r>
        </a:p>
      </dgm:t>
    </dgm:pt>
    <dgm:pt modelId="{F7D1282A-2A36-43B8-92B1-0FF397902030}" type="parTrans" cxnId="{99D04843-3934-4D6F-AB74-1C8894E5833F}">
      <dgm:prSet/>
      <dgm:spPr/>
      <dgm:t>
        <a:bodyPr/>
        <a:lstStyle/>
        <a:p>
          <a:endParaRPr lang="en-US"/>
        </a:p>
      </dgm:t>
    </dgm:pt>
    <dgm:pt modelId="{884CF64C-4571-45AB-BEE7-A876B95D96A2}" type="sibTrans" cxnId="{99D04843-3934-4D6F-AB74-1C8894E5833F}">
      <dgm:prSet/>
      <dgm:spPr/>
      <dgm:t>
        <a:bodyPr/>
        <a:lstStyle/>
        <a:p>
          <a:endParaRPr lang="en-US"/>
        </a:p>
      </dgm:t>
    </dgm:pt>
    <dgm:pt modelId="{3293D560-D3D9-4BC3-A86A-7C33F11A9C75}">
      <dgm:prSet/>
      <dgm:spPr/>
      <dgm:t>
        <a:bodyPr/>
        <a:lstStyle/>
        <a:p>
          <a:r>
            <a:rPr lang="en-US"/>
            <a:t>Negotiation</a:t>
          </a:r>
        </a:p>
      </dgm:t>
    </dgm:pt>
    <dgm:pt modelId="{0C0580B3-1583-4802-A582-EC51E8A4FEE2}" type="parTrans" cxnId="{6806F90A-51C3-4568-9D4F-FBB4FB6CC897}">
      <dgm:prSet/>
      <dgm:spPr/>
      <dgm:t>
        <a:bodyPr/>
        <a:lstStyle/>
        <a:p>
          <a:endParaRPr lang="en-US"/>
        </a:p>
      </dgm:t>
    </dgm:pt>
    <dgm:pt modelId="{1ED48AE3-4B1C-4AD7-97B3-E6DD328221B8}" type="sibTrans" cxnId="{6806F90A-51C3-4568-9D4F-FBB4FB6CC897}">
      <dgm:prSet/>
      <dgm:spPr/>
      <dgm:t>
        <a:bodyPr/>
        <a:lstStyle/>
        <a:p>
          <a:endParaRPr lang="en-US"/>
        </a:p>
      </dgm:t>
    </dgm:pt>
    <dgm:pt modelId="{4D3904AE-070D-475F-8BCB-A28319DB25D9}">
      <dgm:prSet/>
      <dgm:spPr/>
      <dgm:t>
        <a:bodyPr/>
        <a:lstStyle/>
        <a:p>
          <a:r>
            <a:rPr lang="en-US"/>
            <a:t>Emotions can affect negotiations.</a:t>
          </a:r>
        </a:p>
      </dgm:t>
    </dgm:pt>
    <dgm:pt modelId="{FF24E17B-54EB-4A0A-9231-4164C476A767}" type="parTrans" cxnId="{037B716F-F65F-4EEC-B4A7-D76FF629CA3D}">
      <dgm:prSet/>
      <dgm:spPr/>
      <dgm:t>
        <a:bodyPr/>
        <a:lstStyle/>
        <a:p>
          <a:endParaRPr lang="en-US"/>
        </a:p>
      </dgm:t>
    </dgm:pt>
    <dgm:pt modelId="{6818FC1C-926F-4FE6-81EA-1F3A63077C62}" type="sibTrans" cxnId="{037B716F-F65F-4EEC-B4A7-D76FF629CA3D}">
      <dgm:prSet/>
      <dgm:spPr/>
      <dgm:t>
        <a:bodyPr/>
        <a:lstStyle/>
        <a:p>
          <a:endParaRPr lang="en-US"/>
        </a:p>
      </dgm:t>
    </dgm:pt>
    <dgm:pt modelId="{CB88C558-987C-4C10-B438-D5D4FCB2CF53}" type="pres">
      <dgm:prSet presAssocID="{8CDF3DA6-2D43-41E1-9B3F-A13A3FA96ECC}" presName="linear" presStyleCnt="0">
        <dgm:presLayoutVars>
          <dgm:animLvl val="lvl"/>
          <dgm:resizeHandles val="exact"/>
        </dgm:presLayoutVars>
      </dgm:prSet>
      <dgm:spPr/>
    </dgm:pt>
    <dgm:pt modelId="{0BB1E64A-225D-4993-805E-898B00320D1D}" type="pres">
      <dgm:prSet presAssocID="{B4E98DB7-F42F-4281-8F64-436DEB1E8E3F}" presName="parentText" presStyleLbl="node1" presStyleIdx="0" presStyleCnt="3">
        <dgm:presLayoutVars>
          <dgm:chMax val="0"/>
          <dgm:bulletEnabled val="1"/>
        </dgm:presLayoutVars>
      </dgm:prSet>
      <dgm:spPr/>
    </dgm:pt>
    <dgm:pt modelId="{1173E8E7-D26C-4D5D-B875-625ECB1E3EB3}" type="pres">
      <dgm:prSet presAssocID="{B4E98DB7-F42F-4281-8F64-436DEB1E8E3F}" presName="childText" presStyleLbl="revTx" presStyleIdx="0" presStyleCnt="3">
        <dgm:presLayoutVars>
          <dgm:bulletEnabled val="1"/>
        </dgm:presLayoutVars>
      </dgm:prSet>
      <dgm:spPr/>
    </dgm:pt>
    <dgm:pt modelId="{E4B2EB86-4D7F-465E-935A-EFD7BF13352A}" type="pres">
      <dgm:prSet presAssocID="{E741CEFB-93B5-4AB6-B771-DA9BD07AEFF8}" presName="parentText" presStyleLbl="node1" presStyleIdx="1" presStyleCnt="3">
        <dgm:presLayoutVars>
          <dgm:chMax val="0"/>
          <dgm:bulletEnabled val="1"/>
        </dgm:presLayoutVars>
      </dgm:prSet>
      <dgm:spPr/>
    </dgm:pt>
    <dgm:pt modelId="{19193D5C-7332-4B7E-9B78-90064FAE710F}" type="pres">
      <dgm:prSet presAssocID="{E741CEFB-93B5-4AB6-B771-DA9BD07AEFF8}" presName="childText" presStyleLbl="revTx" presStyleIdx="1" presStyleCnt="3">
        <dgm:presLayoutVars>
          <dgm:bulletEnabled val="1"/>
        </dgm:presLayoutVars>
      </dgm:prSet>
      <dgm:spPr/>
    </dgm:pt>
    <dgm:pt modelId="{D04B4195-6AD3-4BE6-BDFD-8A7ED75A6047}" type="pres">
      <dgm:prSet presAssocID="{3293D560-D3D9-4BC3-A86A-7C33F11A9C75}" presName="parentText" presStyleLbl="node1" presStyleIdx="2" presStyleCnt="3">
        <dgm:presLayoutVars>
          <dgm:chMax val="0"/>
          <dgm:bulletEnabled val="1"/>
        </dgm:presLayoutVars>
      </dgm:prSet>
      <dgm:spPr/>
    </dgm:pt>
    <dgm:pt modelId="{957824C7-736C-48A0-A6BF-33880ADB0A4F}" type="pres">
      <dgm:prSet presAssocID="{3293D560-D3D9-4BC3-A86A-7C33F11A9C75}" presName="childText" presStyleLbl="revTx" presStyleIdx="2" presStyleCnt="3">
        <dgm:presLayoutVars>
          <dgm:bulletEnabled val="1"/>
        </dgm:presLayoutVars>
      </dgm:prSet>
      <dgm:spPr/>
    </dgm:pt>
  </dgm:ptLst>
  <dgm:cxnLst>
    <dgm:cxn modelId="{EE3F1A0A-769F-46A5-A9EE-68ADA9FEB22C}" srcId="{F1F2861F-B67A-4079-AC66-D384908A992E}" destId="{249E0A03-BF24-4B71-91A1-E104CB346B1B}" srcOrd="0" destOrd="0" parTransId="{C648B0B6-CDC2-4D41-88FB-FD05A9505EAD}" sibTransId="{7513C7E8-45F0-458B-9550-FCAB87237A3C}"/>
    <dgm:cxn modelId="{6806F90A-51C3-4568-9D4F-FBB4FB6CC897}" srcId="{8CDF3DA6-2D43-41E1-9B3F-A13A3FA96ECC}" destId="{3293D560-D3D9-4BC3-A86A-7C33F11A9C75}" srcOrd="2" destOrd="0" parTransId="{0C0580B3-1583-4802-A582-EC51E8A4FEE2}" sibTransId="{1ED48AE3-4B1C-4AD7-97B3-E6DD328221B8}"/>
    <dgm:cxn modelId="{21ABE010-211C-4A87-9061-513BBDE1609C}" type="presOf" srcId="{B4E98DB7-F42F-4281-8F64-436DEB1E8E3F}" destId="{0BB1E64A-225D-4993-805E-898B00320D1D}" srcOrd="0" destOrd="0" presId="urn:microsoft.com/office/officeart/2005/8/layout/vList2"/>
    <dgm:cxn modelId="{4A84B012-F0E4-4F81-B091-F7556FD0C94A}" type="presOf" srcId="{4D3904AE-070D-475F-8BCB-A28319DB25D9}" destId="{957824C7-736C-48A0-A6BF-33880ADB0A4F}" srcOrd="0" destOrd="0" presId="urn:microsoft.com/office/officeart/2005/8/layout/vList2"/>
    <dgm:cxn modelId="{99D04843-3934-4D6F-AB74-1C8894E5833F}" srcId="{E741CEFB-93B5-4AB6-B771-DA9BD07AEFF8}" destId="{3A29A6C1-13BD-4894-B863-713F2DB7FB93}" srcOrd="0" destOrd="0" parTransId="{F7D1282A-2A36-43B8-92B1-0FF397902030}" sibTransId="{884CF64C-4571-45AB-BEE7-A876B95D96A2}"/>
    <dgm:cxn modelId="{526A9867-5462-4095-8025-0F836CA5703F}" srcId="{B4E98DB7-F42F-4281-8F64-436DEB1E8E3F}" destId="{F1F2861F-B67A-4079-AC66-D384908A992E}" srcOrd="0" destOrd="0" parTransId="{ABFCC3B5-7DD8-4878-9AF5-7A9F36E3F997}" sibTransId="{6DA3CA5B-6990-4209-9AF0-97556A7BD3B1}"/>
    <dgm:cxn modelId="{037B716F-F65F-4EEC-B4A7-D76FF629CA3D}" srcId="{3293D560-D3D9-4BC3-A86A-7C33F11A9C75}" destId="{4D3904AE-070D-475F-8BCB-A28319DB25D9}" srcOrd="0" destOrd="0" parTransId="{FF24E17B-54EB-4A0A-9231-4164C476A767}" sibTransId="{6818FC1C-926F-4FE6-81EA-1F3A63077C62}"/>
    <dgm:cxn modelId="{D239C57B-71E5-4372-B07F-CE45CCE5DA40}" srcId="{8CDF3DA6-2D43-41E1-9B3F-A13A3FA96ECC}" destId="{B4E98DB7-F42F-4281-8F64-436DEB1E8E3F}" srcOrd="0" destOrd="0" parTransId="{4DB1EE11-76F7-4C18-9EC3-F06348ECE054}" sibTransId="{CE957F73-0631-4D12-8C07-8CA657F7720C}"/>
    <dgm:cxn modelId="{1EB72B90-521C-4FA4-BBF3-E72961E29762}" type="presOf" srcId="{3A29A6C1-13BD-4894-B863-713F2DB7FB93}" destId="{19193D5C-7332-4B7E-9B78-90064FAE710F}" srcOrd="0" destOrd="0" presId="urn:microsoft.com/office/officeart/2005/8/layout/vList2"/>
    <dgm:cxn modelId="{C45F5792-D30B-4519-939B-8B423366CAC1}" type="presOf" srcId="{E741CEFB-93B5-4AB6-B771-DA9BD07AEFF8}" destId="{E4B2EB86-4D7F-465E-935A-EFD7BF13352A}" srcOrd="0" destOrd="0" presId="urn:microsoft.com/office/officeart/2005/8/layout/vList2"/>
    <dgm:cxn modelId="{73A3B698-21FE-44E5-BF84-07C279B5781F}" type="presOf" srcId="{8CDF3DA6-2D43-41E1-9B3F-A13A3FA96ECC}" destId="{CB88C558-987C-4C10-B438-D5D4FCB2CF53}" srcOrd="0" destOrd="0" presId="urn:microsoft.com/office/officeart/2005/8/layout/vList2"/>
    <dgm:cxn modelId="{392040A9-1B40-45D6-9396-B99B586A0F2D}" type="presOf" srcId="{F1F2861F-B67A-4079-AC66-D384908A992E}" destId="{1173E8E7-D26C-4D5D-B875-625ECB1E3EB3}" srcOrd="0" destOrd="0" presId="urn:microsoft.com/office/officeart/2005/8/layout/vList2"/>
    <dgm:cxn modelId="{DF405DC3-AA51-454E-8794-41CE2CD6B40A}" type="presOf" srcId="{3293D560-D3D9-4BC3-A86A-7C33F11A9C75}" destId="{D04B4195-6AD3-4BE6-BDFD-8A7ED75A6047}" srcOrd="0" destOrd="0" presId="urn:microsoft.com/office/officeart/2005/8/layout/vList2"/>
    <dgm:cxn modelId="{ADFD42E7-1772-486A-8F7D-981ABBD45785}" type="presOf" srcId="{249E0A03-BF24-4B71-91A1-E104CB346B1B}" destId="{1173E8E7-D26C-4D5D-B875-625ECB1E3EB3}" srcOrd="0" destOrd="1" presId="urn:microsoft.com/office/officeart/2005/8/layout/vList2"/>
    <dgm:cxn modelId="{5DB7A9FF-44A0-42B4-9FC0-E062B81958DF}" srcId="{8CDF3DA6-2D43-41E1-9B3F-A13A3FA96ECC}" destId="{E741CEFB-93B5-4AB6-B771-DA9BD07AEFF8}" srcOrd="1" destOrd="0" parTransId="{D209D5F8-2DC1-4E24-ACE1-FC8F795A95CE}" sibTransId="{41F7DAF4-30BB-4D35-B91A-2DB8A8354941}"/>
    <dgm:cxn modelId="{5E16E577-F12B-41F2-8C9C-2F1754F61133}" type="presParOf" srcId="{CB88C558-987C-4C10-B438-D5D4FCB2CF53}" destId="{0BB1E64A-225D-4993-805E-898B00320D1D}" srcOrd="0" destOrd="0" presId="urn:microsoft.com/office/officeart/2005/8/layout/vList2"/>
    <dgm:cxn modelId="{E9852342-434E-4B45-BF12-A0D2970DE54F}" type="presParOf" srcId="{CB88C558-987C-4C10-B438-D5D4FCB2CF53}" destId="{1173E8E7-D26C-4D5D-B875-625ECB1E3EB3}" srcOrd="1" destOrd="0" presId="urn:microsoft.com/office/officeart/2005/8/layout/vList2"/>
    <dgm:cxn modelId="{D2755DF6-0F11-4ADE-AC99-419401DCBC6E}" type="presParOf" srcId="{CB88C558-987C-4C10-B438-D5D4FCB2CF53}" destId="{E4B2EB86-4D7F-465E-935A-EFD7BF13352A}" srcOrd="2" destOrd="0" presId="urn:microsoft.com/office/officeart/2005/8/layout/vList2"/>
    <dgm:cxn modelId="{EBA91139-09E2-4345-B3A5-E6E65B26B4B9}" type="presParOf" srcId="{CB88C558-987C-4C10-B438-D5D4FCB2CF53}" destId="{19193D5C-7332-4B7E-9B78-90064FAE710F}" srcOrd="3" destOrd="0" presId="urn:microsoft.com/office/officeart/2005/8/layout/vList2"/>
    <dgm:cxn modelId="{CA40141F-0ECA-4C8F-9C82-926314EA15B2}" type="presParOf" srcId="{CB88C558-987C-4C10-B438-D5D4FCB2CF53}" destId="{D04B4195-6AD3-4BE6-BDFD-8A7ED75A6047}" srcOrd="4" destOrd="0" presId="urn:microsoft.com/office/officeart/2005/8/layout/vList2"/>
    <dgm:cxn modelId="{33620002-23DA-49A4-B3D9-803AAD101A1F}" type="presParOf" srcId="{CB88C558-987C-4C10-B438-D5D4FCB2CF53}" destId="{957824C7-736C-48A0-A6BF-33880ADB0A4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E3F942-3E8A-4890-8101-30DA325266FB}"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363913B1-FFC5-4621-855A-AD94B6729AF4}">
      <dgm:prSet/>
      <dgm:spPr/>
      <dgm:t>
        <a:bodyPr/>
        <a:lstStyle/>
        <a:p>
          <a:r>
            <a:rPr lang="en-US"/>
            <a:t>Customer Service</a:t>
          </a:r>
        </a:p>
      </dgm:t>
    </dgm:pt>
    <dgm:pt modelId="{384B5226-4D6A-4A9A-88AC-F142B71C7997}" type="parTrans" cxnId="{D409F19E-FD34-48BC-AF07-E5D2F401A2A5}">
      <dgm:prSet/>
      <dgm:spPr/>
      <dgm:t>
        <a:bodyPr/>
        <a:lstStyle/>
        <a:p>
          <a:endParaRPr lang="en-US"/>
        </a:p>
      </dgm:t>
    </dgm:pt>
    <dgm:pt modelId="{3FC11F83-4B4C-4AC8-80EB-B63DE7F79B1C}" type="sibTrans" cxnId="{D409F19E-FD34-48BC-AF07-E5D2F401A2A5}">
      <dgm:prSet/>
      <dgm:spPr/>
      <dgm:t>
        <a:bodyPr/>
        <a:lstStyle/>
        <a:p>
          <a:endParaRPr lang="en-US"/>
        </a:p>
      </dgm:t>
    </dgm:pt>
    <dgm:pt modelId="{D9C156A7-CC6C-4428-B188-45897AC7075C}">
      <dgm:prSet/>
      <dgm:spPr/>
      <dgm:t>
        <a:bodyPr/>
        <a:lstStyle/>
        <a:p>
          <a:r>
            <a:rPr lang="en-US"/>
            <a:t>Emotions influence customer service.</a:t>
          </a:r>
        </a:p>
      </dgm:t>
    </dgm:pt>
    <dgm:pt modelId="{FA678479-CBA5-4FA8-B4DE-8F75EFB9B85A}" type="parTrans" cxnId="{897391E3-B434-4623-AED7-A94BEFDFD7A7}">
      <dgm:prSet/>
      <dgm:spPr/>
      <dgm:t>
        <a:bodyPr/>
        <a:lstStyle/>
        <a:p>
          <a:endParaRPr lang="en-US"/>
        </a:p>
      </dgm:t>
    </dgm:pt>
    <dgm:pt modelId="{73788578-C01D-48CB-A311-FF22DFADE4B8}" type="sibTrans" cxnId="{897391E3-B434-4623-AED7-A94BEFDFD7A7}">
      <dgm:prSet/>
      <dgm:spPr/>
      <dgm:t>
        <a:bodyPr/>
        <a:lstStyle/>
        <a:p>
          <a:endParaRPr lang="en-US"/>
        </a:p>
      </dgm:t>
    </dgm:pt>
    <dgm:pt modelId="{5B3964CC-2BA9-4387-A7E2-607688738C0F}">
      <dgm:prSet/>
      <dgm:spPr/>
      <dgm:t>
        <a:bodyPr/>
        <a:lstStyle/>
        <a:p>
          <a:r>
            <a:rPr lang="en-US"/>
            <a:t>Influences repeat business and customer satisfaction.</a:t>
          </a:r>
        </a:p>
      </dgm:t>
    </dgm:pt>
    <dgm:pt modelId="{66EE5307-BF87-4B54-94DA-A0CA5843E2A8}" type="parTrans" cxnId="{6FEDF354-3F33-404C-8A71-3D54BA4745F3}">
      <dgm:prSet/>
      <dgm:spPr/>
      <dgm:t>
        <a:bodyPr/>
        <a:lstStyle/>
        <a:p>
          <a:endParaRPr lang="en-US"/>
        </a:p>
      </dgm:t>
    </dgm:pt>
    <dgm:pt modelId="{BD31D4FE-E511-4107-AFC1-5FD3FEFE3471}" type="sibTrans" cxnId="{6FEDF354-3F33-404C-8A71-3D54BA4745F3}">
      <dgm:prSet/>
      <dgm:spPr/>
      <dgm:t>
        <a:bodyPr/>
        <a:lstStyle/>
        <a:p>
          <a:endParaRPr lang="en-US"/>
        </a:p>
      </dgm:t>
    </dgm:pt>
    <dgm:pt modelId="{5A1FBF1C-1028-4664-ABEB-461D361D9043}">
      <dgm:prSet/>
      <dgm:spPr/>
      <dgm:t>
        <a:bodyPr/>
        <a:lstStyle/>
        <a:p>
          <a:r>
            <a:rPr lang="en-US" b="1"/>
            <a:t>Emotional contagion: </a:t>
          </a:r>
          <a:r>
            <a:rPr lang="en-US"/>
            <a:t>“catching” emotions.</a:t>
          </a:r>
        </a:p>
      </dgm:t>
    </dgm:pt>
    <dgm:pt modelId="{E88EA024-39B6-4091-A4FD-F7BACFECC2A0}" type="parTrans" cxnId="{2FFC91EC-488A-4C69-ABCC-1482554648EF}">
      <dgm:prSet/>
      <dgm:spPr/>
      <dgm:t>
        <a:bodyPr/>
        <a:lstStyle/>
        <a:p>
          <a:endParaRPr lang="en-US"/>
        </a:p>
      </dgm:t>
    </dgm:pt>
    <dgm:pt modelId="{97D0A19D-24E8-4217-BADE-6745E353C11E}" type="sibTrans" cxnId="{2FFC91EC-488A-4C69-ABCC-1482554648EF}">
      <dgm:prSet/>
      <dgm:spPr/>
      <dgm:t>
        <a:bodyPr/>
        <a:lstStyle/>
        <a:p>
          <a:endParaRPr lang="en-US"/>
        </a:p>
      </dgm:t>
    </dgm:pt>
    <dgm:pt modelId="{4D81D598-FE78-4F58-B2EA-BB881DC83122}">
      <dgm:prSet/>
      <dgm:spPr/>
      <dgm:t>
        <a:bodyPr/>
        <a:lstStyle/>
        <a:p>
          <a:r>
            <a:rPr lang="en-US"/>
            <a:t>Work-Life Satisfaction</a:t>
          </a:r>
        </a:p>
      </dgm:t>
    </dgm:pt>
    <dgm:pt modelId="{AC37BE31-AB32-4361-930B-1534B315A75B}" type="parTrans" cxnId="{79CBEB06-662B-4D88-91AF-5C994AF5D594}">
      <dgm:prSet/>
      <dgm:spPr/>
      <dgm:t>
        <a:bodyPr/>
        <a:lstStyle/>
        <a:p>
          <a:endParaRPr lang="en-US"/>
        </a:p>
      </dgm:t>
    </dgm:pt>
    <dgm:pt modelId="{207611AA-2A98-4D3F-B57A-E4980ED5A4D4}" type="sibTrans" cxnId="{79CBEB06-662B-4D88-91AF-5C994AF5D594}">
      <dgm:prSet/>
      <dgm:spPr/>
      <dgm:t>
        <a:bodyPr/>
        <a:lstStyle/>
        <a:p>
          <a:endParaRPr lang="en-US"/>
        </a:p>
      </dgm:t>
    </dgm:pt>
    <dgm:pt modelId="{A6FF4A68-9218-40CF-AF87-72694AE1E2F3}">
      <dgm:prSet/>
      <dgm:spPr/>
      <dgm:t>
        <a:bodyPr/>
        <a:lstStyle/>
        <a:p>
          <a:r>
            <a:rPr lang="en-US"/>
            <a:t>A good day at work tends to be followed by a good mood at home and vice versa.</a:t>
          </a:r>
        </a:p>
      </dgm:t>
    </dgm:pt>
    <dgm:pt modelId="{F26FD3BA-3F32-4FBB-B157-3050D708CC68}" type="parTrans" cxnId="{FAAE1515-31D8-493F-A17E-710F57F3120A}">
      <dgm:prSet/>
      <dgm:spPr/>
      <dgm:t>
        <a:bodyPr/>
        <a:lstStyle/>
        <a:p>
          <a:endParaRPr lang="en-US"/>
        </a:p>
      </dgm:t>
    </dgm:pt>
    <dgm:pt modelId="{B6CC8E4C-FA39-4AE2-94F8-8F1AA1E95BDA}" type="sibTrans" cxnId="{FAAE1515-31D8-493F-A17E-710F57F3120A}">
      <dgm:prSet/>
      <dgm:spPr/>
      <dgm:t>
        <a:bodyPr/>
        <a:lstStyle/>
        <a:p>
          <a:endParaRPr lang="en-US"/>
        </a:p>
      </dgm:t>
    </dgm:pt>
    <dgm:pt modelId="{A50B74BD-3AD5-4820-8096-1E1E224861AF}">
      <dgm:prSet/>
      <dgm:spPr/>
      <dgm:t>
        <a:bodyPr/>
        <a:lstStyle/>
        <a:p>
          <a:r>
            <a:rPr lang="en-US"/>
            <a:t>This usually dissipates overnight.</a:t>
          </a:r>
        </a:p>
      </dgm:t>
    </dgm:pt>
    <dgm:pt modelId="{50504D88-8728-4B93-96AA-99CDFBD1DFA5}" type="parTrans" cxnId="{90893962-5972-4972-8993-040A64EE72C9}">
      <dgm:prSet/>
      <dgm:spPr/>
      <dgm:t>
        <a:bodyPr/>
        <a:lstStyle/>
        <a:p>
          <a:endParaRPr lang="en-US"/>
        </a:p>
      </dgm:t>
    </dgm:pt>
    <dgm:pt modelId="{CC2619D8-858D-4F37-B635-B21570FA3A6B}" type="sibTrans" cxnId="{90893962-5972-4972-8993-040A64EE72C9}">
      <dgm:prSet/>
      <dgm:spPr/>
      <dgm:t>
        <a:bodyPr/>
        <a:lstStyle/>
        <a:p>
          <a:endParaRPr lang="en-US"/>
        </a:p>
      </dgm:t>
    </dgm:pt>
    <dgm:pt modelId="{27AD84C7-8F37-46D9-8D75-574308C47288}" type="pres">
      <dgm:prSet presAssocID="{6DE3F942-3E8A-4890-8101-30DA325266FB}" presName="Name0" presStyleCnt="0">
        <dgm:presLayoutVars>
          <dgm:dir/>
          <dgm:animLvl val="lvl"/>
          <dgm:resizeHandles val="exact"/>
        </dgm:presLayoutVars>
      </dgm:prSet>
      <dgm:spPr/>
    </dgm:pt>
    <dgm:pt modelId="{249563BE-3B7F-41FB-9180-D7B472B031DE}" type="pres">
      <dgm:prSet presAssocID="{363913B1-FFC5-4621-855A-AD94B6729AF4}" presName="linNode" presStyleCnt="0"/>
      <dgm:spPr/>
    </dgm:pt>
    <dgm:pt modelId="{E6835B64-D112-4107-A5D9-D0ED9661B55B}" type="pres">
      <dgm:prSet presAssocID="{363913B1-FFC5-4621-855A-AD94B6729AF4}" presName="parentText" presStyleLbl="node1" presStyleIdx="0" presStyleCnt="2">
        <dgm:presLayoutVars>
          <dgm:chMax val="1"/>
          <dgm:bulletEnabled val="1"/>
        </dgm:presLayoutVars>
      </dgm:prSet>
      <dgm:spPr/>
    </dgm:pt>
    <dgm:pt modelId="{B1F6473C-815F-4A5C-BFF7-911C3523948B}" type="pres">
      <dgm:prSet presAssocID="{363913B1-FFC5-4621-855A-AD94B6729AF4}" presName="descendantText" presStyleLbl="alignAccFollowNode1" presStyleIdx="0" presStyleCnt="2">
        <dgm:presLayoutVars>
          <dgm:bulletEnabled val="1"/>
        </dgm:presLayoutVars>
      </dgm:prSet>
      <dgm:spPr/>
    </dgm:pt>
    <dgm:pt modelId="{196C8BDD-362C-4B98-85E1-B5E84AE9CEBB}" type="pres">
      <dgm:prSet presAssocID="{3FC11F83-4B4C-4AC8-80EB-B63DE7F79B1C}" presName="sp" presStyleCnt="0"/>
      <dgm:spPr/>
    </dgm:pt>
    <dgm:pt modelId="{CF707B97-AFFD-445A-98F9-120B27E63173}" type="pres">
      <dgm:prSet presAssocID="{4D81D598-FE78-4F58-B2EA-BB881DC83122}" presName="linNode" presStyleCnt="0"/>
      <dgm:spPr/>
    </dgm:pt>
    <dgm:pt modelId="{D49C352A-2A59-4084-B40F-E55485FC965B}" type="pres">
      <dgm:prSet presAssocID="{4D81D598-FE78-4F58-B2EA-BB881DC83122}" presName="parentText" presStyleLbl="node1" presStyleIdx="1" presStyleCnt="2">
        <dgm:presLayoutVars>
          <dgm:chMax val="1"/>
          <dgm:bulletEnabled val="1"/>
        </dgm:presLayoutVars>
      </dgm:prSet>
      <dgm:spPr/>
    </dgm:pt>
    <dgm:pt modelId="{326B43C9-7E95-473C-949F-69FF4C61DD79}" type="pres">
      <dgm:prSet presAssocID="{4D81D598-FE78-4F58-B2EA-BB881DC83122}" presName="descendantText" presStyleLbl="alignAccFollowNode1" presStyleIdx="1" presStyleCnt="2">
        <dgm:presLayoutVars>
          <dgm:bulletEnabled val="1"/>
        </dgm:presLayoutVars>
      </dgm:prSet>
      <dgm:spPr/>
    </dgm:pt>
  </dgm:ptLst>
  <dgm:cxnLst>
    <dgm:cxn modelId="{79CBEB06-662B-4D88-91AF-5C994AF5D594}" srcId="{6DE3F942-3E8A-4890-8101-30DA325266FB}" destId="{4D81D598-FE78-4F58-B2EA-BB881DC83122}" srcOrd="1" destOrd="0" parTransId="{AC37BE31-AB32-4361-930B-1534B315A75B}" sibTransId="{207611AA-2A98-4D3F-B57A-E4980ED5A4D4}"/>
    <dgm:cxn modelId="{E99A8613-9F68-4EE8-95CA-7507BC3D534B}" type="presOf" srcId="{363913B1-FFC5-4621-855A-AD94B6729AF4}" destId="{E6835B64-D112-4107-A5D9-D0ED9661B55B}" srcOrd="0" destOrd="0" presId="urn:microsoft.com/office/officeart/2005/8/layout/vList5"/>
    <dgm:cxn modelId="{FAAE1515-31D8-493F-A17E-710F57F3120A}" srcId="{4D81D598-FE78-4F58-B2EA-BB881DC83122}" destId="{A6FF4A68-9218-40CF-AF87-72694AE1E2F3}" srcOrd="0" destOrd="0" parTransId="{F26FD3BA-3F32-4FBB-B157-3050D708CC68}" sibTransId="{B6CC8E4C-FA39-4AE2-94F8-8F1AA1E95BDA}"/>
    <dgm:cxn modelId="{A28BD536-AE67-4B9B-A519-53B46D79129B}" type="presOf" srcId="{5B3964CC-2BA9-4387-A7E2-607688738C0F}" destId="{B1F6473C-815F-4A5C-BFF7-911C3523948B}" srcOrd="0" destOrd="1" presId="urn:microsoft.com/office/officeart/2005/8/layout/vList5"/>
    <dgm:cxn modelId="{4327645C-73D8-426E-8267-247B1184B1DF}" type="presOf" srcId="{4D81D598-FE78-4F58-B2EA-BB881DC83122}" destId="{D49C352A-2A59-4084-B40F-E55485FC965B}" srcOrd="0" destOrd="0" presId="urn:microsoft.com/office/officeart/2005/8/layout/vList5"/>
    <dgm:cxn modelId="{90893962-5972-4972-8993-040A64EE72C9}" srcId="{A6FF4A68-9218-40CF-AF87-72694AE1E2F3}" destId="{A50B74BD-3AD5-4820-8096-1E1E224861AF}" srcOrd="0" destOrd="0" parTransId="{50504D88-8728-4B93-96AA-99CDFBD1DFA5}" sibTransId="{CC2619D8-858D-4F37-B635-B21570FA3A6B}"/>
    <dgm:cxn modelId="{6FEDF354-3F33-404C-8A71-3D54BA4745F3}" srcId="{D9C156A7-CC6C-4428-B188-45897AC7075C}" destId="{5B3964CC-2BA9-4387-A7E2-607688738C0F}" srcOrd="0" destOrd="0" parTransId="{66EE5307-BF87-4B54-94DA-A0CA5843E2A8}" sibTransId="{BD31D4FE-E511-4107-AFC1-5FD3FEFE3471}"/>
    <dgm:cxn modelId="{CE67F776-01A8-4C16-ACEF-FD03022C26B5}" type="presOf" srcId="{D9C156A7-CC6C-4428-B188-45897AC7075C}" destId="{B1F6473C-815F-4A5C-BFF7-911C3523948B}" srcOrd="0" destOrd="0" presId="urn:microsoft.com/office/officeart/2005/8/layout/vList5"/>
    <dgm:cxn modelId="{D409F19E-FD34-48BC-AF07-E5D2F401A2A5}" srcId="{6DE3F942-3E8A-4890-8101-30DA325266FB}" destId="{363913B1-FFC5-4621-855A-AD94B6729AF4}" srcOrd="0" destOrd="0" parTransId="{384B5226-4D6A-4A9A-88AC-F142B71C7997}" sibTransId="{3FC11F83-4B4C-4AC8-80EB-B63DE7F79B1C}"/>
    <dgm:cxn modelId="{B7D268A7-76F9-455F-9E03-A6D1EE370189}" type="presOf" srcId="{5A1FBF1C-1028-4664-ABEB-461D361D9043}" destId="{B1F6473C-815F-4A5C-BFF7-911C3523948B}" srcOrd="0" destOrd="2" presId="urn:microsoft.com/office/officeart/2005/8/layout/vList5"/>
    <dgm:cxn modelId="{A4DF0DAC-0722-4E0E-B266-CA0C943902E8}" type="presOf" srcId="{6DE3F942-3E8A-4890-8101-30DA325266FB}" destId="{27AD84C7-8F37-46D9-8D75-574308C47288}" srcOrd="0" destOrd="0" presId="urn:microsoft.com/office/officeart/2005/8/layout/vList5"/>
    <dgm:cxn modelId="{2E243DD1-1551-4D1C-A5C0-297D435C352B}" type="presOf" srcId="{A6FF4A68-9218-40CF-AF87-72694AE1E2F3}" destId="{326B43C9-7E95-473C-949F-69FF4C61DD79}" srcOrd="0" destOrd="0" presId="urn:microsoft.com/office/officeart/2005/8/layout/vList5"/>
    <dgm:cxn modelId="{897391E3-B434-4623-AED7-A94BEFDFD7A7}" srcId="{363913B1-FFC5-4621-855A-AD94B6729AF4}" destId="{D9C156A7-CC6C-4428-B188-45897AC7075C}" srcOrd="0" destOrd="0" parTransId="{FA678479-CBA5-4FA8-B4DE-8F75EFB9B85A}" sibTransId="{73788578-C01D-48CB-A311-FF22DFADE4B8}"/>
    <dgm:cxn modelId="{CF3AADE3-6153-4E8D-B76B-AFC1C5A0E16F}" type="presOf" srcId="{A50B74BD-3AD5-4820-8096-1E1E224861AF}" destId="{326B43C9-7E95-473C-949F-69FF4C61DD79}" srcOrd="0" destOrd="1" presId="urn:microsoft.com/office/officeart/2005/8/layout/vList5"/>
    <dgm:cxn modelId="{2FFC91EC-488A-4C69-ABCC-1482554648EF}" srcId="{363913B1-FFC5-4621-855A-AD94B6729AF4}" destId="{5A1FBF1C-1028-4664-ABEB-461D361D9043}" srcOrd="1" destOrd="0" parTransId="{E88EA024-39B6-4091-A4FD-F7BACFECC2A0}" sibTransId="{97D0A19D-24E8-4217-BADE-6745E353C11E}"/>
    <dgm:cxn modelId="{CB6C7A64-8B2B-418D-BCDD-76079C04E4B2}" type="presParOf" srcId="{27AD84C7-8F37-46D9-8D75-574308C47288}" destId="{249563BE-3B7F-41FB-9180-D7B472B031DE}" srcOrd="0" destOrd="0" presId="urn:microsoft.com/office/officeart/2005/8/layout/vList5"/>
    <dgm:cxn modelId="{22FAC2A6-2630-49AA-8EEA-6743286AD191}" type="presParOf" srcId="{249563BE-3B7F-41FB-9180-D7B472B031DE}" destId="{E6835B64-D112-4107-A5D9-D0ED9661B55B}" srcOrd="0" destOrd="0" presId="urn:microsoft.com/office/officeart/2005/8/layout/vList5"/>
    <dgm:cxn modelId="{AA1C8A69-B811-420A-8DA4-D0520A52B0EE}" type="presParOf" srcId="{249563BE-3B7F-41FB-9180-D7B472B031DE}" destId="{B1F6473C-815F-4A5C-BFF7-911C3523948B}" srcOrd="1" destOrd="0" presId="urn:microsoft.com/office/officeart/2005/8/layout/vList5"/>
    <dgm:cxn modelId="{BA9C718C-724C-4EE3-93D1-9B5F314BC79A}" type="presParOf" srcId="{27AD84C7-8F37-46D9-8D75-574308C47288}" destId="{196C8BDD-362C-4B98-85E1-B5E84AE9CEBB}" srcOrd="1" destOrd="0" presId="urn:microsoft.com/office/officeart/2005/8/layout/vList5"/>
    <dgm:cxn modelId="{9F646094-D036-4C2D-9877-5518C5D106C0}" type="presParOf" srcId="{27AD84C7-8F37-46D9-8D75-574308C47288}" destId="{CF707B97-AFFD-445A-98F9-120B27E63173}" srcOrd="2" destOrd="0" presId="urn:microsoft.com/office/officeart/2005/8/layout/vList5"/>
    <dgm:cxn modelId="{87D12BC4-78A0-4244-837F-ECCDDE3FC098}" type="presParOf" srcId="{CF707B97-AFFD-445A-98F9-120B27E63173}" destId="{D49C352A-2A59-4084-B40F-E55485FC965B}" srcOrd="0" destOrd="0" presId="urn:microsoft.com/office/officeart/2005/8/layout/vList5"/>
    <dgm:cxn modelId="{7E0729F9-BE50-4EAA-9F5A-A5D1D7218193}" type="presParOf" srcId="{CF707B97-AFFD-445A-98F9-120B27E63173}" destId="{326B43C9-7E95-473C-949F-69FF4C61DD7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E31581-FDF9-47A8-A5D6-57DBBCC745B8}"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7D85E39-8A54-49B2-80C9-2875B04AF524}">
      <dgm:prSet/>
      <dgm:spPr/>
      <dgm:t>
        <a:bodyPr/>
        <a:lstStyle/>
        <a:p>
          <a:pPr>
            <a:defRPr b="1"/>
          </a:pPr>
          <a:r>
            <a:rPr lang="en-US"/>
            <a:t>Deviant Workplace Behaviors</a:t>
          </a:r>
        </a:p>
      </dgm:t>
    </dgm:pt>
    <dgm:pt modelId="{A44D20B2-6016-47E8-9430-A6B0F81C9E75}" type="parTrans" cxnId="{823A6DA5-837E-404C-8C8D-47E4CB6A8C1E}">
      <dgm:prSet/>
      <dgm:spPr/>
      <dgm:t>
        <a:bodyPr/>
        <a:lstStyle/>
        <a:p>
          <a:endParaRPr lang="en-US"/>
        </a:p>
      </dgm:t>
    </dgm:pt>
    <dgm:pt modelId="{706686CB-FB83-4768-889D-38B885854BE7}" type="sibTrans" cxnId="{823A6DA5-837E-404C-8C8D-47E4CB6A8C1E}">
      <dgm:prSet/>
      <dgm:spPr/>
      <dgm:t>
        <a:bodyPr/>
        <a:lstStyle/>
        <a:p>
          <a:endParaRPr lang="en-US"/>
        </a:p>
      </dgm:t>
    </dgm:pt>
    <dgm:pt modelId="{31912EE1-C81B-46A1-9D60-9BDAF83B2F92}">
      <dgm:prSet custT="1"/>
      <dgm:spPr/>
      <dgm:t>
        <a:bodyPr/>
        <a:lstStyle/>
        <a:p>
          <a:r>
            <a:rPr lang="en-US" sz="2800" dirty="0"/>
            <a:t>Negative emotions lead to</a:t>
          </a:r>
          <a:r>
            <a:rPr lang="en-US" sz="2800" b="1" dirty="0"/>
            <a:t> workplace deviant behaviors.</a:t>
          </a:r>
          <a:endParaRPr lang="en-US" sz="2800" dirty="0"/>
        </a:p>
      </dgm:t>
    </dgm:pt>
    <dgm:pt modelId="{DE8CC514-F2D6-4404-A533-C54A6FEF5331}" type="parTrans" cxnId="{A070DEED-1534-4CD5-82D2-4C09F41A4C12}">
      <dgm:prSet/>
      <dgm:spPr/>
      <dgm:t>
        <a:bodyPr/>
        <a:lstStyle/>
        <a:p>
          <a:endParaRPr lang="en-US"/>
        </a:p>
      </dgm:t>
    </dgm:pt>
    <dgm:pt modelId="{37D0CE4F-D06B-4BE3-A204-9F9689A9CF22}" type="sibTrans" cxnId="{A070DEED-1534-4CD5-82D2-4C09F41A4C12}">
      <dgm:prSet/>
      <dgm:spPr/>
      <dgm:t>
        <a:bodyPr/>
        <a:lstStyle/>
        <a:p>
          <a:endParaRPr lang="en-US"/>
        </a:p>
      </dgm:t>
    </dgm:pt>
    <dgm:pt modelId="{65ACCDD0-C105-40BB-9E35-8DEF6480F321}">
      <dgm:prSet custT="1"/>
      <dgm:spPr/>
      <dgm:t>
        <a:bodyPr/>
        <a:lstStyle/>
        <a:p>
          <a:r>
            <a:rPr lang="en-US" sz="2800" dirty="0"/>
            <a:t>Actions that violate norms and threaten the organization.</a:t>
          </a:r>
        </a:p>
      </dgm:t>
    </dgm:pt>
    <dgm:pt modelId="{65610305-0365-4854-B367-87B16538E56D}" type="parTrans" cxnId="{4B2EB5AC-F321-4FD0-80F2-01BB68682602}">
      <dgm:prSet/>
      <dgm:spPr/>
      <dgm:t>
        <a:bodyPr/>
        <a:lstStyle/>
        <a:p>
          <a:endParaRPr lang="en-US"/>
        </a:p>
      </dgm:t>
    </dgm:pt>
    <dgm:pt modelId="{A810A19D-A4FD-4B14-8226-EF0AAC60B0E7}" type="sibTrans" cxnId="{4B2EB5AC-F321-4FD0-80F2-01BB68682602}">
      <dgm:prSet/>
      <dgm:spPr/>
      <dgm:t>
        <a:bodyPr/>
        <a:lstStyle/>
        <a:p>
          <a:endParaRPr lang="en-US"/>
        </a:p>
      </dgm:t>
    </dgm:pt>
    <dgm:pt modelId="{EA746CCB-4209-42E7-8AF1-5B00CE82A816}">
      <dgm:prSet/>
      <dgm:spPr/>
      <dgm:t>
        <a:bodyPr/>
        <a:lstStyle/>
        <a:p>
          <a:pPr>
            <a:defRPr b="1"/>
          </a:pPr>
          <a:r>
            <a:rPr lang="en-US"/>
            <a:t>Safety and Injury at Work</a:t>
          </a:r>
        </a:p>
      </dgm:t>
    </dgm:pt>
    <dgm:pt modelId="{AFD1493C-3F91-4814-BB01-69F1AD361E6D}" type="parTrans" cxnId="{6B19539D-2000-4E6B-B4A6-91BC6F74B2E1}">
      <dgm:prSet/>
      <dgm:spPr/>
      <dgm:t>
        <a:bodyPr/>
        <a:lstStyle/>
        <a:p>
          <a:endParaRPr lang="en-US"/>
        </a:p>
      </dgm:t>
    </dgm:pt>
    <dgm:pt modelId="{0FC1D048-549D-47BA-9FE7-3D291C9259AF}" type="sibTrans" cxnId="{6B19539D-2000-4E6B-B4A6-91BC6F74B2E1}">
      <dgm:prSet/>
      <dgm:spPr/>
      <dgm:t>
        <a:bodyPr/>
        <a:lstStyle/>
        <a:p>
          <a:endParaRPr lang="en-US"/>
        </a:p>
      </dgm:t>
    </dgm:pt>
    <dgm:pt modelId="{DA4E815A-3A15-4DCA-965D-B0B959F4D9C2}">
      <dgm:prSet custT="1"/>
      <dgm:spPr/>
      <dgm:t>
        <a:bodyPr/>
        <a:lstStyle/>
        <a:p>
          <a:r>
            <a:rPr lang="en-US" sz="3600" dirty="0"/>
            <a:t>Don’t do dangerous work when in a bad mood.</a:t>
          </a:r>
        </a:p>
      </dgm:t>
    </dgm:pt>
    <dgm:pt modelId="{3D62D6D9-567E-42BB-9FE3-8BA744B268EC}" type="parTrans" cxnId="{3F8E2E89-06AF-49D4-AC8F-2DFFE6CE90ED}">
      <dgm:prSet/>
      <dgm:spPr/>
      <dgm:t>
        <a:bodyPr/>
        <a:lstStyle/>
        <a:p>
          <a:endParaRPr lang="en-US"/>
        </a:p>
      </dgm:t>
    </dgm:pt>
    <dgm:pt modelId="{1A8AC233-836B-4B61-A08B-BE4FCBC27D9E}" type="sibTrans" cxnId="{3F8E2E89-06AF-49D4-AC8F-2DFFE6CE90ED}">
      <dgm:prSet/>
      <dgm:spPr/>
      <dgm:t>
        <a:bodyPr/>
        <a:lstStyle/>
        <a:p>
          <a:endParaRPr lang="en-US"/>
        </a:p>
      </dgm:t>
    </dgm:pt>
    <dgm:pt modelId="{4915C699-3F4B-4B26-BD72-386B88DD9B65}" type="pres">
      <dgm:prSet presAssocID="{F9E31581-FDF9-47A8-A5D6-57DBBCC745B8}" presName="root" presStyleCnt="0">
        <dgm:presLayoutVars>
          <dgm:dir/>
          <dgm:resizeHandles val="exact"/>
        </dgm:presLayoutVars>
      </dgm:prSet>
      <dgm:spPr/>
    </dgm:pt>
    <dgm:pt modelId="{0EFB0A6A-E80A-4C7F-B439-EDCDF7E9FE59}" type="pres">
      <dgm:prSet presAssocID="{97D85E39-8A54-49B2-80C9-2875B04AF524}" presName="compNode" presStyleCnt="0"/>
      <dgm:spPr/>
    </dgm:pt>
    <dgm:pt modelId="{B1A3EF07-6AA6-43A5-A352-4983186B5695}" type="pres">
      <dgm:prSet presAssocID="{97D85E39-8A54-49B2-80C9-2875B04AF5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ger"/>
        </a:ext>
      </dgm:extLst>
    </dgm:pt>
    <dgm:pt modelId="{9632B196-499B-4DC3-8DDE-4CAB256AB2B5}" type="pres">
      <dgm:prSet presAssocID="{97D85E39-8A54-49B2-80C9-2875B04AF524}" presName="iconSpace" presStyleCnt="0"/>
      <dgm:spPr/>
    </dgm:pt>
    <dgm:pt modelId="{EE70142E-5B33-4D82-A85E-07FB9CF97D2E}" type="pres">
      <dgm:prSet presAssocID="{97D85E39-8A54-49B2-80C9-2875B04AF524}" presName="parTx" presStyleLbl="revTx" presStyleIdx="0" presStyleCnt="4">
        <dgm:presLayoutVars>
          <dgm:chMax val="0"/>
          <dgm:chPref val="0"/>
        </dgm:presLayoutVars>
      </dgm:prSet>
      <dgm:spPr/>
    </dgm:pt>
    <dgm:pt modelId="{24B22D26-A747-442A-9F05-0EB28FD332EA}" type="pres">
      <dgm:prSet presAssocID="{97D85E39-8A54-49B2-80C9-2875B04AF524}" presName="txSpace" presStyleCnt="0"/>
      <dgm:spPr/>
    </dgm:pt>
    <dgm:pt modelId="{E6966CF9-968A-4E0C-B064-8FEE9BB65B92}" type="pres">
      <dgm:prSet presAssocID="{97D85E39-8A54-49B2-80C9-2875B04AF524}" presName="desTx" presStyleLbl="revTx" presStyleIdx="1" presStyleCnt="4">
        <dgm:presLayoutVars/>
      </dgm:prSet>
      <dgm:spPr/>
    </dgm:pt>
    <dgm:pt modelId="{282ED09E-DFBF-46F7-BAFD-2D17DE7B9C85}" type="pres">
      <dgm:prSet presAssocID="{706686CB-FB83-4768-889D-38B885854BE7}" presName="sibTrans" presStyleCnt="0"/>
      <dgm:spPr/>
    </dgm:pt>
    <dgm:pt modelId="{C9111F09-BDFC-434F-9B63-30C83A1161F7}" type="pres">
      <dgm:prSet presAssocID="{EA746CCB-4209-42E7-8AF1-5B00CE82A816}" presName="compNode" presStyleCnt="0"/>
      <dgm:spPr/>
    </dgm:pt>
    <dgm:pt modelId="{90955A15-8625-4A88-8F0B-98AE3E778FDD}" type="pres">
      <dgm:prSet presAssocID="{EA746CCB-4209-42E7-8AF1-5B00CE82A8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63CB5088-7289-40DB-998C-20DC4F96527B}" type="pres">
      <dgm:prSet presAssocID="{EA746CCB-4209-42E7-8AF1-5B00CE82A816}" presName="iconSpace" presStyleCnt="0"/>
      <dgm:spPr/>
    </dgm:pt>
    <dgm:pt modelId="{5AF00627-81A9-4B83-ACBC-CA4EFC84F506}" type="pres">
      <dgm:prSet presAssocID="{EA746CCB-4209-42E7-8AF1-5B00CE82A816}" presName="parTx" presStyleLbl="revTx" presStyleIdx="2" presStyleCnt="4">
        <dgm:presLayoutVars>
          <dgm:chMax val="0"/>
          <dgm:chPref val="0"/>
        </dgm:presLayoutVars>
      </dgm:prSet>
      <dgm:spPr/>
    </dgm:pt>
    <dgm:pt modelId="{1EC6805D-F287-4907-931C-26B7F6DDFF91}" type="pres">
      <dgm:prSet presAssocID="{EA746CCB-4209-42E7-8AF1-5B00CE82A816}" presName="txSpace" presStyleCnt="0"/>
      <dgm:spPr/>
    </dgm:pt>
    <dgm:pt modelId="{E4AFAE69-08CA-41C1-BE2A-38FBD63914A3}" type="pres">
      <dgm:prSet presAssocID="{EA746CCB-4209-42E7-8AF1-5B00CE82A816}" presName="desTx" presStyleLbl="revTx" presStyleIdx="3" presStyleCnt="4">
        <dgm:presLayoutVars/>
      </dgm:prSet>
      <dgm:spPr/>
    </dgm:pt>
  </dgm:ptLst>
  <dgm:cxnLst>
    <dgm:cxn modelId="{FE7A580F-5B41-44E4-A0BB-3D8C0D3F9417}" type="presOf" srcId="{31912EE1-C81B-46A1-9D60-9BDAF83B2F92}" destId="{E6966CF9-968A-4E0C-B064-8FEE9BB65B92}" srcOrd="0" destOrd="0" presId="urn:microsoft.com/office/officeart/2018/2/layout/IconLabelDescriptionList"/>
    <dgm:cxn modelId="{5A8DD941-67AE-4203-9DD2-42B9C5526B4E}" type="presOf" srcId="{DA4E815A-3A15-4DCA-965D-B0B959F4D9C2}" destId="{E4AFAE69-08CA-41C1-BE2A-38FBD63914A3}" srcOrd="0" destOrd="0" presId="urn:microsoft.com/office/officeart/2018/2/layout/IconLabelDescriptionList"/>
    <dgm:cxn modelId="{0EF7897B-3A27-4838-84F2-26770B035BB2}" type="presOf" srcId="{F9E31581-FDF9-47A8-A5D6-57DBBCC745B8}" destId="{4915C699-3F4B-4B26-BD72-386B88DD9B65}" srcOrd="0" destOrd="0" presId="urn:microsoft.com/office/officeart/2018/2/layout/IconLabelDescriptionList"/>
    <dgm:cxn modelId="{3F8E2E89-06AF-49D4-AC8F-2DFFE6CE90ED}" srcId="{EA746CCB-4209-42E7-8AF1-5B00CE82A816}" destId="{DA4E815A-3A15-4DCA-965D-B0B959F4D9C2}" srcOrd="0" destOrd="0" parTransId="{3D62D6D9-567E-42BB-9FE3-8BA744B268EC}" sibTransId="{1A8AC233-836B-4B61-A08B-BE4FCBC27D9E}"/>
    <dgm:cxn modelId="{6B19539D-2000-4E6B-B4A6-91BC6F74B2E1}" srcId="{F9E31581-FDF9-47A8-A5D6-57DBBCC745B8}" destId="{EA746CCB-4209-42E7-8AF1-5B00CE82A816}" srcOrd="1" destOrd="0" parTransId="{AFD1493C-3F91-4814-BB01-69F1AD361E6D}" sibTransId="{0FC1D048-549D-47BA-9FE7-3D291C9259AF}"/>
    <dgm:cxn modelId="{823A6DA5-837E-404C-8C8D-47E4CB6A8C1E}" srcId="{F9E31581-FDF9-47A8-A5D6-57DBBCC745B8}" destId="{97D85E39-8A54-49B2-80C9-2875B04AF524}" srcOrd="0" destOrd="0" parTransId="{A44D20B2-6016-47E8-9430-A6B0F81C9E75}" sibTransId="{706686CB-FB83-4768-889D-38B885854BE7}"/>
    <dgm:cxn modelId="{4B2EB5AC-F321-4FD0-80F2-01BB68682602}" srcId="{31912EE1-C81B-46A1-9D60-9BDAF83B2F92}" destId="{65ACCDD0-C105-40BB-9E35-8DEF6480F321}" srcOrd="0" destOrd="0" parTransId="{65610305-0365-4854-B367-87B16538E56D}" sibTransId="{A810A19D-A4FD-4B14-8226-EF0AAC60B0E7}"/>
    <dgm:cxn modelId="{3A3A84B0-0B4C-483D-B063-ED322A71DCD3}" type="presOf" srcId="{97D85E39-8A54-49B2-80C9-2875B04AF524}" destId="{EE70142E-5B33-4D82-A85E-07FB9CF97D2E}" srcOrd="0" destOrd="0" presId="urn:microsoft.com/office/officeart/2018/2/layout/IconLabelDescriptionList"/>
    <dgm:cxn modelId="{07EA07C0-713C-4E4E-9355-2D8BFE1F3B3B}" type="presOf" srcId="{EA746CCB-4209-42E7-8AF1-5B00CE82A816}" destId="{5AF00627-81A9-4B83-ACBC-CA4EFC84F506}" srcOrd="0" destOrd="0" presId="urn:microsoft.com/office/officeart/2018/2/layout/IconLabelDescriptionList"/>
    <dgm:cxn modelId="{A61D59D9-B346-4444-9FDC-58E6BE8B5444}" type="presOf" srcId="{65ACCDD0-C105-40BB-9E35-8DEF6480F321}" destId="{E6966CF9-968A-4E0C-B064-8FEE9BB65B92}" srcOrd="0" destOrd="1" presId="urn:microsoft.com/office/officeart/2018/2/layout/IconLabelDescriptionList"/>
    <dgm:cxn modelId="{A070DEED-1534-4CD5-82D2-4C09F41A4C12}" srcId="{97D85E39-8A54-49B2-80C9-2875B04AF524}" destId="{31912EE1-C81B-46A1-9D60-9BDAF83B2F92}" srcOrd="0" destOrd="0" parTransId="{DE8CC514-F2D6-4404-A533-C54A6FEF5331}" sibTransId="{37D0CE4F-D06B-4BE3-A204-9F9689A9CF22}"/>
    <dgm:cxn modelId="{8CABDEC9-906C-48F0-A308-7CE3EE1F5854}" type="presParOf" srcId="{4915C699-3F4B-4B26-BD72-386B88DD9B65}" destId="{0EFB0A6A-E80A-4C7F-B439-EDCDF7E9FE59}" srcOrd="0" destOrd="0" presId="urn:microsoft.com/office/officeart/2018/2/layout/IconLabelDescriptionList"/>
    <dgm:cxn modelId="{4026B59A-5CBF-43CF-B4E3-61E6A0EDA6DD}" type="presParOf" srcId="{0EFB0A6A-E80A-4C7F-B439-EDCDF7E9FE59}" destId="{B1A3EF07-6AA6-43A5-A352-4983186B5695}" srcOrd="0" destOrd="0" presId="urn:microsoft.com/office/officeart/2018/2/layout/IconLabelDescriptionList"/>
    <dgm:cxn modelId="{154EB4A9-CA7C-4406-8E4A-7187F7E29711}" type="presParOf" srcId="{0EFB0A6A-E80A-4C7F-B439-EDCDF7E9FE59}" destId="{9632B196-499B-4DC3-8DDE-4CAB256AB2B5}" srcOrd="1" destOrd="0" presId="urn:microsoft.com/office/officeart/2018/2/layout/IconLabelDescriptionList"/>
    <dgm:cxn modelId="{E41064FB-061F-4BDB-B1B1-E46ACB6EE2EF}" type="presParOf" srcId="{0EFB0A6A-E80A-4C7F-B439-EDCDF7E9FE59}" destId="{EE70142E-5B33-4D82-A85E-07FB9CF97D2E}" srcOrd="2" destOrd="0" presId="urn:microsoft.com/office/officeart/2018/2/layout/IconLabelDescriptionList"/>
    <dgm:cxn modelId="{19575E3C-2B1F-4E6C-9F55-3043286E864D}" type="presParOf" srcId="{0EFB0A6A-E80A-4C7F-B439-EDCDF7E9FE59}" destId="{24B22D26-A747-442A-9F05-0EB28FD332EA}" srcOrd="3" destOrd="0" presId="urn:microsoft.com/office/officeart/2018/2/layout/IconLabelDescriptionList"/>
    <dgm:cxn modelId="{CD19F867-08DB-4B5F-81B6-19C3185470DC}" type="presParOf" srcId="{0EFB0A6A-E80A-4C7F-B439-EDCDF7E9FE59}" destId="{E6966CF9-968A-4E0C-B064-8FEE9BB65B92}" srcOrd="4" destOrd="0" presId="urn:microsoft.com/office/officeart/2018/2/layout/IconLabelDescriptionList"/>
    <dgm:cxn modelId="{315C3455-456F-4419-8AD7-FD0ABFC7DE42}" type="presParOf" srcId="{4915C699-3F4B-4B26-BD72-386B88DD9B65}" destId="{282ED09E-DFBF-46F7-BAFD-2D17DE7B9C85}" srcOrd="1" destOrd="0" presId="urn:microsoft.com/office/officeart/2018/2/layout/IconLabelDescriptionList"/>
    <dgm:cxn modelId="{608CAD80-5978-428E-AD80-834F1355F3F5}" type="presParOf" srcId="{4915C699-3F4B-4B26-BD72-386B88DD9B65}" destId="{C9111F09-BDFC-434F-9B63-30C83A1161F7}" srcOrd="2" destOrd="0" presId="urn:microsoft.com/office/officeart/2018/2/layout/IconLabelDescriptionList"/>
    <dgm:cxn modelId="{7A691520-99EA-4F07-BF86-CC21BF40882E}" type="presParOf" srcId="{C9111F09-BDFC-434F-9B63-30C83A1161F7}" destId="{90955A15-8625-4A88-8F0B-98AE3E778FDD}" srcOrd="0" destOrd="0" presId="urn:microsoft.com/office/officeart/2018/2/layout/IconLabelDescriptionList"/>
    <dgm:cxn modelId="{A9D8D13F-5A5A-482D-B75B-5C430CA0F310}" type="presParOf" srcId="{C9111F09-BDFC-434F-9B63-30C83A1161F7}" destId="{63CB5088-7289-40DB-998C-20DC4F96527B}" srcOrd="1" destOrd="0" presId="urn:microsoft.com/office/officeart/2018/2/layout/IconLabelDescriptionList"/>
    <dgm:cxn modelId="{09C92633-005D-4E13-B2CD-00C9E9A9D813}" type="presParOf" srcId="{C9111F09-BDFC-434F-9B63-30C83A1161F7}" destId="{5AF00627-81A9-4B83-ACBC-CA4EFC84F506}" srcOrd="2" destOrd="0" presId="urn:microsoft.com/office/officeart/2018/2/layout/IconLabelDescriptionList"/>
    <dgm:cxn modelId="{A1E5B480-5A78-4777-8A26-51B276872CFC}" type="presParOf" srcId="{C9111F09-BDFC-434F-9B63-30C83A1161F7}" destId="{1EC6805D-F287-4907-931C-26B7F6DDFF91}" srcOrd="3" destOrd="0" presId="urn:microsoft.com/office/officeart/2018/2/layout/IconLabelDescriptionList"/>
    <dgm:cxn modelId="{E209AE11-7791-4374-9502-0E56B263FFEA}" type="presParOf" srcId="{C9111F09-BDFC-434F-9B63-30C83A1161F7}" destId="{E4AFAE69-08CA-41C1-BE2A-38FBD63914A3}"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191CD-7517-45D9-ADFA-EB25197E4EA5}">
      <dsp:nvSpPr>
        <dsp:cNvPr id="0" name=""/>
        <dsp:cNvSpPr/>
      </dsp:nvSpPr>
      <dsp:spPr>
        <a:xfrm>
          <a:off x="0" y="25235"/>
          <a:ext cx="6364224"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Emotion regulation </a:t>
          </a:r>
          <a:r>
            <a:rPr lang="en-US" sz="3200" kern="1200"/>
            <a:t>involves identifying and modifying the emotions you feel.</a:t>
          </a:r>
        </a:p>
      </dsp:txBody>
      <dsp:txXfrm>
        <a:off x="85900" y="111135"/>
        <a:ext cx="6192424" cy="1587880"/>
      </dsp:txXfrm>
    </dsp:sp>
    <dsp:sp modelId="{CC9D2A29-5320-4E23-8315-7151300E6527}">
      <dsp:nvSpPr>
        <dsp:cNvPr id="0" name=""/>
        <dsp:cNvSpPr/>
      </dsp:nvSpPr>
      <dsp:spPr>
        <a:xfrm>
          <a:off x="0" y="1877076"/>
          <a:ext cx="6364224"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Emotion Regulation Influences and Outcomes. </a:t>
          </a:r>
        </a:p>
      </dsp:txBody>
      <dsp:txXfrm>
        <a:off x="85900" y="1962976"/>
        <a:ext cx="6192424" cy="1587880"/>
      </dsp:txXfrm>
    </dsp:sp>
    <dsp:sp modelId="{7C1D6C13-A505-4861-9CFE-7D30DCAF18B5}">
      <dsp:nvSpPr>
        <dsp:cNvPr id="0" name=""/>
        <dsp:cNvSpPr/>
      </dsp:nvSpPr>
      <dsp:spPr>
        <a:xfrm>
          <a:off x="0" y="3728916"/>
          <a:ext cx="6364224"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Diversity in work groups may help us to regulate our emotions more consciously and effectively.</a:t>
          </a:r>
        </a:p>
      </dsp:txBody>
      <dsp:txXfrm>
        <a:off x="85900" y="3814816"/>
        <a:ext cx="6192424"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C040B-008B-4725-BBD0-77A7697CCE7A}">
      <dsp:nvSpPr>
        <dsp:cNvPr id="0" name=""/>
        <dsp:cNvSpPr/>
      </dsp:nvSpPr>
      <dsp:spPr>
        <a:xfrm rot="5400000">
          <a:off x="3616904" y="-1145400"/>
          <a:ext cx="1421534" cy="4073103"/>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a:t>Emotional Intelligence should be a hiring factor, especially for social jobs.</a:t>
          </a:r>
        </a:p>
      </dsp:txBody>
      <dsp:txXfrm rot="-5400000">
        <a:off x="2291120" y="249778"/>
        <a:ext cx="4003709" cy="1282746"/>
      </dsp:txXfrm>
    </dsp:sp>
    <dsp:sp modelId="{EEDD1E07-7BD9-43C6-9D86-3BE920DACE9F}">
      <dsp:nvSpPr>
        <dsp:cNvPr id="0" name=""/>
        <dsp:cNvSpPr/>
      </dsp:nvSpPr>
      <dsp:spPr>
        <a:xfrm>
          <a:off x="0" y="2692"/>
          <a:ext cx="2291120" cy="17769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Selection</a:t>
          </a:r>
        </a:p>
      </dsp:txBody>
      <dsp:txXfrm>
        <a:off x="86742" y="89434"/>
        <a:ext cx="2117636" cy="1603434"/>
      </dsp:txXfrm>
    </dsp:sp>
    <dsp:sp modelId="{B2F612E8-4828-47AD-B195-88520E8A83E2}">
      <dsp:nvSpPr>
        <dsp:cNvPr id="0" name=""/>
        <dsp:cNvSpPr/>
      </dsp:nvSpPr>
      <dsp:spPr>
        <a:xfrm rot="5400000">
          <a:off x="3616904" y="720364"/>
          <a:ext cx="1421534" cy="4073103"/>
        </a:xfrm>
        <a:prstGeom prst="round2Same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a:t>Positive emotions can lead to better decisions.</a:t>
          </a:r>
        </a:p>
      </dsp:txBody>
      <dsp:txXfrm rot="-5400000">
        <a:off x="2291120" y="2115542"/>
        <a:ext cx="4003709" cy="1282746"/>
      </dsp:txXfrm>
    </dsp:sp>
    <dsp:sp modelId="{8624D858-90FC-4B6D-8C60-BFEC185D49CD}">
      <dsp:nvSpPr>
        <dsp:cNvPr id="0" name=""/>
        <dsp:cNvSpPr/>
      </dsp:nvSpPr>
      <dsp:spPr>
        <a:xfrm>
          <a:off x="0" y="1868456"/>
          <a:ext cx="2291120" cy="1776918"/>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Decision Making</a:t>
          </a:r>
        </a:p>
      </dsp:txBody>
      <dsp:txXfrm>
        <a:off x="86742" y="1955198"/>
        <a:ext cx="2117636" cy="1603434"/>
      </dsp:txXfrm>
    </dsp:sp>
    <dsp:sp modelId="{50363402-5929-4CAA-BE20-BD3FB9EB9A12}">
      <dsp:nvSpPr>
        <dsp:cNvPr id="0" name=""/>
        <dsp:cNvSpPr/>
      </dsp:nvSpPr>
      <dsp:spPr>
        <a:xfrm rot="5400000">
          <a:off x="3616904" y="2586128"/>
          <a:ext cx="1421534" cy="4073103"/>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a:t>Positive mood increases flexibility, openness, and creativity.</a:t>
          </a:r>
        </a:p>
      </dsp:txBody>
      <dsp:txXfrm rot="-5400000">
        <a:off x="2291120" y="3981306"/>
        <a:ext cx="4003709" cy="1282746"/>
      </dsp:txXfrm>
    </dsp:sp>
    <dsp:sp modelId="{E6C85BA9-A68E-478B-9680-8B1472CBBDD6}">
      <dsp:nvSpPr>
        <dsp:cNvPr id="0" name=""/>
        <dsp:cNvSpPr/>
      </dsp:nvSpPr>
      <dsp:spPr>
        <a:xfrm>
          <a:off x="0" y="3734221"/>
          <a:ext cx="2291120" cy="177691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Creativity</a:t>
          </a:r>
        </a:p>
      </dsp:txBody>
      <dsp:txXfrm>
        <a:off x="86742" y="3820963"/>
        <a:ext cx="2117636" cy="1603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1E64A-225D-4993-805E-898B00320D1D}">
      <dsp:nvSpPr>
        <dsp:cNvPr id="0" name=""/>
        <dsp:cNvSpPr/>
      </dsp:nvSpPr>
      <dsp:spPr>
        <a:xfrm>
          <a:off x="0" y="130209"/>
          <a:ext cx="6364224" cy="839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Motivation</a:t>
          </a:r>
        </a:p>
      </dsp:txBody>
      <dsp:txXfrm>
        <a:off x="40980" y="171189"/>
        <a:ext cx="6282264" cy="757514"/>
      </dsp:txXfrm>
    </dsp:sp>
    <dsp:sp modelId="{1173E8E7-D26C-4D5D-B875-625ECB1E3EB3}">
      <dsp:nvSpPr>
        <dsp:cNvPr id="0" name=""/>
        <dsp:cNvSpPr/>
      </dsp:nvSpPr>
      <dsp:spPr>
        <a:xfrm>
          <a:off x="0" y="969684"/>
          <a:ext cx="6364224"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Positive mood affects expectations of success.</a:t>
          </a:r>
        </a:p>
        <a:p>
          <a:pPr marL="457200" lvl="2" indent="-228600" algn="l" defTabSz="1200150">
            <a:lnSpc>
              <a:spcPct val="90000"/>
            </a:lnSpc>
            <a:spcBef>
              <a:spcPct val="0"/>
            </a:spcBef>
            <a:spcAft>
              <a:spcPct val="20000"/>
            </a:spcAft>
            <a:buChar char="•"/>
          </a:pPr>
          <a:r>
            <a:rPr lang="en-US" sz="2700" kern="1200"/>
            <a:t>Feedback amplifies this effect.</a:t>
          </a:r>
        </a:p>
      </dsp:txBody>
      <dsp:txXfrm>
        <a:off x="0" y="969684"/>
        <a:ext cx="6364224" cy="1304100"/>
      </dsp:txXfrm>
    </dsp:sp>
    <dsp:sp modelId="{E4B2EB86-4D7F-465E-935A-EFD7BF13352A}">
      <dsp:nvSpPr>
        <dsp:cNvPr id="0" name=""/>
        <dsp:cNvSpPr/>
      </dsp:nvSpPr>
      <dsp:spPr>
        <a:xfrm>
          <a:off x="0" y="2273784"/>
          <a:ext cx="6364224" cy="8394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Leadership</a:t>
          </a:r>
        </a:p>
      </dsp:txBody>
      <dsp:txXfrm>
        <a:off x="40980" y="2314764"/>
        <a:ext cx="6282264" cy="757514"/>
      </dsp:txXfrm>
    </dsp:sp>
    <dsp:sp modelId="{19193D5C-7332-4B7E-9B78-90064FAE710F}">
      <dsp:nvSpPr>
        <dsp:cNvPr id="0" name=""/>
        <dsp:cNvSpPr/>
      </dsp:nvSpPr>
      <dsp:spPr>
        <a:xfrm>
          <a:off x="0" y="3113259"/>
          <a:ext cx="6364224" cy="85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Emotions are important to acceptance of messages from organizational leaders.</a:t>
          </a:r>
        </a:p>
      </dsp:txBody>
      <dsp:txXfrm>
        <a:off x="0" y="3113259"/>
        <a:ext cx="6364224" cy="851287"/>
      </dsp:txXfrm>
    </dsp:sp>
    <dsp:sp modelId="{D04B4195-6AD3-4BE6-BDFD-8A7ED75A6047}">
      <dsp:nvSpPr>
        <dsp:cNvPr id="0" name=""/>
        <dsp:cNvSpPr/>
      </dsp:nvSpPr>
      <dsp:spPr>
        <a:xfrm>
          <a:off x="0" y="3964547"/>
          <a:ext cx="6364224" cy="8394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Negotiation</a:t>
          </a:r>
        </a:p>
      </dsp:txBody>
      <dsp:txXfrm>
        <a:off x="40980" y="4005527"/>
        <a:ext cx="6282264" cy="757514"/>
      </dsp:txXfrm>
    </dsp:sp>
    <dsp:sp modelId="{957824C7-736C-48A0-A6BF-33880ADB0A4F}">
      <dsp:nvSpPr>
        <dsp:cNvPr id="0" name=""/>
        <dsp:cNvSpPr/>
      </dsp:nvSpPr>
      <dsp:spPr>
        <a:xfrm>
          <a:off x="0" y="4804022"/>
          <a:ext cx="6364224"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Emotions can affect negotiations.</a:t>
          </a:r>
        </a:p>
      </dsp:txBody>
      <dsp:txXfrm>
        <a:off x="0" y="4804022"/>
        <a:ext cx="6364224" cy="579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6473C-815F-4A5C-BFF7-911C3523948B}">
      <dsp:nvSpPr>
        <dsp:cNvPr id="0" name=""/>
        <dsp:cNvSpPr/>
      </dsp:nvSpPr>
      <dsp:spPr>
        <a:xfrm rot="5400000">
          <a:off x="3251828" y="-691680"/>
          <a:ext cx="2151686" cy="4073103"/>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Emotions influence customer service.</a:t>
          </a:r>
        </a:p>
        <a:p>
          <a:pPr marL="457200" lvl="2" indent="-228600" algn="l" defTabSz="933450">
            <a:lnSpc>
              <a:spcPct val="90000"/>
            </a:lnSpc>
            <a:spcBef>
              <a:spcPct val="0"/>
            </a:spcBef>
            <a:spcAft>
              <a:spcPct val="15000"/>
            </a:spcAft>
            <a:buChar char="•"/>
          </a:pPr>
          <a:r>
            <a:rPr lang="en-US" sz="2100" kern="1200"/>
            <a:t>Influences repeat business and customer satisfaction.</a:t>
          </a:r>
        </a:p>
        <a:p>
          <a:pPr marL="228600" lvl="1" indent="-228600" algn="l" defTabSz="933450">
            <a:lnSpc>
              <a:spcPct val="90000"/>
            </a:lnSpc>
            <a:spcBef>
              <a:spcPct val="0"/>
            </a:spcBef>
            <a:spcAft>
              <a:spcPct val="15000"/>
            </a:spcAft>
            <a:buChar char="•"/>
          </a:pPr>
          <a:r>
            <a:rPr lang="en-US" sz="2100" b="1" kern="1200"/>
            <a:t>Emotional contagion: </a:t>
          </a:r>
          <a:r>
            <a:rPr lang="en-US" sz="2100" kern="1200"/>
            <a:t>“catching” emotions.</a:t>
          </a:r>
        </a:p>
      </dsp:txBody>
      <dsp:txXfrm rot="-5400000">
        <a:off x="2291120" y="374065"/>
        <a:ext cx="3968066" cy="1941612"/>
      </dsp:txXfrm>
    </dsp:sp>
    <dsp:sp modelId="{E6835B64-D112-4107-A5D9-D0ED9661B55B}">
      <dsp:nvSpPr>
        <dsp:cNvPr id="0" name=""/>
        <dsp:cNvSpPr/>
      </dsp:nvSpPr>
      <dsp:spPr>
        <a:xfrm>
          <a:off x="0" y="67"/>
          <a:ext cx="2291120" cy="26896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Customer Service</a:t>
          </a:r>
        </a:p>
      </dsp:txBody>
      <dsp:txXfrm>
        <a:off x="111843" y="111910"/>
        <a:ext cx="2067434" cy="2465922"/>
      </dsp:txXfrm>
    </dsp:sp>
    <dsp:sp modelId="{326B43C9-7E95-473C-949F-69FF4C61DD79}">
      <dsp:nvSpPr>
        <dsp:cNvPr id="0" name=""/>
        <dsp:cNvSpPr/>
      </dsp:nvSpPr>
      <dsp:spPr>
        <a:xfrm rot="5400000">
          <a:off x="3251828" y="2132408"/>
          <a:ext cx="2151686" cy="4073103"/>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A good day at work tends to be followed by a good mood at home and vice versa.</a:t>
          </a:r>
        </a:p>
        <a:p>
          <a:pPr marL="457200" lvl="2" indent="-228600" algn="l" defTabSz="933450">
            <a:lnSpc>
              <a:spcPct val="90000"/>
            </a:lnSpc>
            <a:spcBef>
              <a:spcPct val="0"/>
            </a:spcBef>
            <a:spcAft>
              <a:spcPct val="15000"/>
            </a:spcAft>
            <a:buChar char="•"/>
          </a:pPr>
          <a:r>
            <a:rPr lang="en-US" sz="2100" kern="1200"/>
            <a:t>This usually dissipates overnight.</a:t>
          </a:r>
        </a:p>
      </dsp:txBody>
      <dsp:txXfrm rot="-5400000">
        <a:off x="2291120" y="3198154"/>
        <a:ext cx="3968066" cy="1941612"/>
      </dsp:txXfrm>
    </dsp:sp>
    <dsp:sp modelId="{D49C352A-2A59-4084-B40F-E55485FC965B}">
      <dsp:nvSpPr>
        <dsp:cNvPr id="0" name=""/>
        <dsp:cNvSpPr/>
      </dsp:nvSpPr>
      <dsp:spPr>
        <a:xfrm>
          <a:off x="0" y="2824156"/>
          <a:ext cx="2291120" cy="268960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Work-Life Satisfaction</a:t>
          </a:r>
        </a:p>
      </dsp:txBody>
      <dsp:txXfrm>
        <a:off x="111843" y="2935999"/>
        <a:ext cx="2067434" cy="24659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3EF07-6AA6-43A5-A352-4983186B5695}">
      <dsp:nvSpPr>
        <dsp:cNvPr id="0" name=""/>
        <dsp:cNvSpPr/>
      </dsp:nvSpPr>
      <dsp:spPr>
        <a:xfrm>
          <a:off x="1094" y="322269"/>
          <a:ext cx="1364343" cy="13643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70142E-5B33-4D82-A85E-07FB9CF97D2E}">
      <dsp:nvSpPr>
        <dsp:cNvPr id="0" name=""/>
        <dsp:cNvSpPr/>
      </dsp:nvSpPr>
      <dsp:spPr>
        <a:xfrm>
          <a:off x="1094" y="1892001"/>
          <a:ext cx="3898125" cy="58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US" sz="2500" kern="1200"/>
            <a:t>Deviant Workplace Behaviors</a:t>
          </a:r>
        </a:p>
      </dsp:txBody>
      <dsp:txXfrm>
        <a:off x="1094" y="1892001"/>
        <a:ext cx="3898125" cy="584718"/>
      </dsp:txXfrm>
    </dsp:sp>
    <dsp:sp modelId="{E6966CF9-968A-4E0C-B064-8FEE9BB65B92}">
      <dsp:nvSpPr>
        <dsp:cNvPr id="0" name=""/>
        <dsp:cNvSpPr/>
      </dsp:nvSpPr>
      <dsp:spPr>
        <a:xfrm>
          <a:off x="1094" y="2572250"/>
          <a:ext cx="3898125" cy="252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90000"/>
            </a:lnSpc>
            <a:spcBef>
              <a:spcPct val="0"/>
            </a:spcBef>
            <a:spcAft>
              <a:spcPct val="35000"/>
            </a:spcAft>
            <a:buNone/>
          </a:pPr>
          <a:r>
            <a:rPr lang="en-US" sz="2800" kern="1200" dirty="0"/>
            <a:t>Negative emotions lead to</a:t>
          </a:r>
          <a:r>
            <a:rPr lang="en-US" sz="2800" b="1" kern="1200" dirty="0"/>
            <a:t> workplace deviant behaviors.</a:t>
          </a:r>
          <a:endParaRPr lang="en-US" sz="2800" kern="1200" dirty="0"/>
        </a:p>
        <a:p>
          <a:pPr marL="285750" lvl="1" indent="-285750" algn="l" defTabSz="1244600">
            <a:lnSpc>
              <a:spcPct val="90000"/>
            </a:lnSpc>
            <a:spcBef>
              <a:spcPct val="0"/>
            </a:spcBef>
            <a:spcAft>
              <a:spcPct val="15000"/>
            </a:spcAft>
            <a:buChar char="•"/>
          </a:pPr>
          <a:r>
            <a:rPr lang="en-US" sz="2800" kern="1200" dirty="0"/>
            <a:t>Actions that violate norms and threaten the organization.</a:t>
          </a:r>
        </a:p>
      </dsp:txBody>
      <dsp:txXfrm>
        <a:off x="1094" y="2572250"/>
        <a:ext cx="3898125" cy="2526493"/>
      </dsp:txXfrm>
    </dsp:sp>
    <dsp:sp modelId="{90955A15-8625-4A88-8F0B-98AE3E778FDD}">
      <dsp:nvSpPr>
        <dsp:cNvPr id="0" name=""/>
        <dsp:cNvSpPr/>
      </dsp:nvSpPr>
      <dsp:spPr>
        <a:xfrm>
          <a:off x="4581390" y="322269"/>
          <a:ext cx="1364343" cy="13643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00627-81A9-4B83-ACBC-CA4EFC84F506}">
      <dsp:nvSpPr>
        <dsp:cNvPr id="0" name=""/>
        <dsp:cNvSpPr/>
      </dsp:nvSpPr>
      <dsp:spPr>
        <a:xfrm>
          <a:off x="4581390" y="1892001"/>
          <a:ext cx="3898125" cy="58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US" sz="2500" kern="1200"/>
            <a:t>Safety and Injury at Work</a:t>
          </a:r>
        </a:p>
      </dsp:txBody>
      <dsp:txXfrm>
        <a:off x="4581390" y="1892001"/>
        <a:ext cx="3898125" cy="584718"/>
      </dsp:txXfrm>
    </dsp:sp>
    <dsp:sp modelId="{E4AFAE69-08CA-41C1-BE2A-38FBD63914A3}">
      <dsp:nvSpPr>
        <dsp:cNvPr id="0" name=""/>
        <dsp:cNvSpPr/>
      </dsp:nvSpPr>
      <dsp:spPr>
        <a:xfrm>
          <a:off x="4581390" y="2572250"/>
          <a:ext cx="3898125" cy="252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90000"/>
            </a:lnSpc>
            <a:spcBef>
              <a:spcPct val="0"/>
            </a:spcBef>
            <a:spcAft>
              <a:spcPct val="35000"/>
            </a:spcAft>
            <a:buNone/>
          </a:pPr>
          <a:r>
            <a:rPr lang="en-US" sz="3600" kern="1200" dirty="0"/>
            <a:t>Don’t do dangerous work when in a bad mood.</a:t>
          </a:r>
        </a:p>
      </dsp:txBody>
      <dsp:txXfrm>
        <a:off x="4581390" y="2572250"/>
        <a:ext cx="3898125" cy="25264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2778392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a:t>
            </a:r>
          </a:p>
          <a:p>
            <a:pPr marL="171450" indent="-171450" eaLnBrk="1" hangingPunct="1">
              <a:spcBef>
                <a:spcPct val="0"/>
              </a:spcBef>
              <a:buFont typeface="Arial" panose="020B0604020202020204" pitchFamily="34" charset="0"/>
              <a:buChar char="•"/>
            </a:pPr>
            <a:r>
              <a:rPr lang="en-US" dirty="0">
                <a:cs typeface="Arial"/>
              </a:rPr>
              <a:t>Differentiate between emotions and moods.</a:t>
            </a:r>
          </a:p>
          <a:p>
            <a:pPr marL="171450" indent="-171450" eaLnBrk="1" fontAlgn="auto" hangingPunct="1">
              <a:spcAft>
                <a:spcPts val="0"/>
              </a:spcAft>
              <a:buFont typeface="Arial" panose="020B0604020202020204" pitchFamily="34" charset="0"/>
              <a:buChar char="•"/>
              <a:defRPr/>
            </a:pPr>
            <a:r>
              <a:rPr lang="en-US" dirty="0">
                <a:cs typeface="Arial"/>
              </a:rPr>
              <a:t>Identify the sources of emotions and moods.</a:t>
            </a:r>
          </a:p>
          <a:p>
            <a:pPr marL="171450" indent="-171450" eaLnBrk="1" fontAlgn="auto" hangingPunct="1">
              <a:spcAft>
                <a:spcPts val="0"/>
              </a:spcAft>
              <a:buFont typeface="Arial" panose="020B0604020202020204" pitchFamily="34" charset="0"/>
              <a:buChar char="•"/>
              <a:defRPr/>
            </a:pPr>
            <a:r>
              <a:rPr lang="en-US" dirty="0">
                <a:cs typeface="Arial"/>
              </a:rPr>
              <a:t>Show the impact emotional labor has on employees.</a:t>
            </a:r>
          </a:p>
          <a:p>
            <a:pPr marL="171450" indent="-171450" eaLnBrk="1" fontAlgn="auto" hangingPunct="1">
              <a:spcAft>
                <a:spcPts val="0"/>
              </a:spcAft>
              <a:buFont typeface="Arial" panose="020B0604020202020204" pitchFamily="34" charset="0"/>
              <a:buChar char="•"/>
              <a:defRPr/>
            </a:pPr>
            <a:r>
              <a:rPr lang="en-US" dirty="0">
                <a:cs typeface="Arial"/>
              </a:rPr>
              <a:t>Describe affective events theory.</a:t>
            </a:r>
          </a:p>
          <a:p>
            <a:pPr marL="171450" indent="-171450" eaLnBrk="1" fontAlgn="auto" hangingPunct="1">
              <a:spcAft>
                <a:spcPts val="0"/>
              </a:spcAft>
              <a:buFont typeface="Arial" panose="020B0604020202020204" pitchFamily="34" charset="0"/>
              <a:buChar char="•"/>
              <a:defRPr/>
            </a:pPr>
            <a:r>
              <a:rPr lang="en-US" dirty="0">
                <a:cs typeface="Arial"/>
              </a:rPr>
              <a:t>Describe emotional intelligence.</a:t>
            </a:r>
          </a:p>
          <a:p>
            <a:pPr marL="171450" indent="-171450" eaLnBrk="1" fontAlgn="auto">
              <a:spcAft>
                <a:spcPts val="0"/>
              </a:spcAft>
              <a:buFont typeface="Arial" panose="020B0604020202020204" pitchFamily="34" charset="0"/>
              <a:buChar char="•"/>
              <a:defRPr/>
            </a:pPr>
            <a:r>
              <a:rPr lang="en-US" dirty="0">
                <a:cs typeface="Arial"/>
              </a:rPr>
              <a:t>Identify strategies for emotion regulation.</a:t>
            </a:r>
          </a:p>
          <a:p>
            <a:pPr marL="171450" indent="-171450" eaLnBrk="1" fontAlgn="auto">
              <a:spcAft>
                <a:spcPts val="0"/>
              </a:spcAft>
              <a:buFont typeface="Arial" panose="020B0604020202020204" pitchFamily="34" charset="0"/>
              <a:buChar char="•"/>
              <a:defRPr/>
            </a:pPr>
            <a:r>
              <a:rPr lang="en-US" dirty="0">
                <a:cs typeface="Arial"/>
              </a:rPr>
              <a:t>Apply concepts about emotions and moods to specific OB issues.</a:t>
            </a:r>
          </a:p>
          <a:p>
            <a:pPr eaLnBrk="1" hangingPunct="1">
              <a:spcBef>
                <a:spcPct val="0"/>
              </a:spcBef>
            </a:pPr>
            <a:r>
              <a:rPr lang="en-US" dirty="0"/>
              <a:t>We will discuss each of these objectives in some detail.</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a:t>
            </a:fld>
            <a:endParaRPr lang="en-GB"/>
          </a:p>
        </p:txBody>
      </p:sp>
    </p:spTree>
    <p:extLst>
      <p:ext uri="{BB962C8B-B14F-4D97-AF65-F5344CB8AC3E}">
        <p14:creationId xmlns:p14="http://schemas.microsoft.com/office/powerpoint/2010/main" val="1082630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Three terms that are closely intertwined: affect, emotion, and moods.</a:t>
            </a:r>
          </a:p>
          <a:p>
            <a:pPr eaLnBrk="1" hangingPunct="1">
              <a:spcBef>
                <a:spcPct val="0"/>
              </a:spcBef>
            </a:pPr>
            <a:endParaRPr lang="en-US" i="1" dirty="0">
              <a:latin typeface="Arial" charset="0"/>
            </a:endParaRPr>
          </a:p>
          <a:p>
            <a:pPr eaLnBrk="1" hangingPunct="1">
              <a:spcBef>
                <a:spcPct val="0"/>
              </a:spcBef>
            </a:pPr>
            <a:r>
              <a:rPr lang="en-US" i="1" dirty="0">
                <a:latin typeface="Arial" charset="0"/>
              </a:rPr>
              <a:t>Affect</a:t>
            </a:r>
            <a:r>
              <a:rPr lang="en-US" dirty="0">
                <a:latin typeface="Arial" charset="0"/>
              </a:rPr>
              <a:t> is a generic term that covers a broad range of feelings people experience. This includes both emotions and moods. </a:t>
            </a:r>
            <a:r>
              <a:rPr lang="en-US" i="1" dirty="0">
                <a:latin typeface="Arial" charset="0"/>
              </a:rPr>
              <a:t>Emotions</a:t>
            </a:r>
            <a:r>
              <a:rPr lang="en-US" dirty="0">
                <a:latin typeface="Arial" charset="0"/>
              </a:rPr>
              <a:t> are intense feelings that are directed at someone or something. </a:t>
            </a:r>
            <a:r>
              <a:rPr lang="en-US" i="1" dirty="0">
                <a:latin typeface="Arial" charset="0"/>
              </a:rPr>
              <a:t>Moods</a:t>
            </a:r>
            <a:r>
              <a:rPr lang="en-US" dirty="0">
                <a:latin typeface="Arial" charset="0"/>
              </a:rPr>
              <a:t> are the feelings that tend to be less intense than emotions and that lack a contextual stimulus.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4235074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Though</a:t>
            </a:r>
            <a:r>
              <a:rPr lang="en-US" baseline="0" dirty="0">
                <a:latin typeface="Arial" charset="0"/>
              </a:rPr>
              <a:t> n</a:t>
            </a:r>
            <a:r>
              <a:rPr lang="en-US" dirty="0">
                <a:latin typeface="Arial" charset="0"/>
              </a:rPr>
              <a:t>ot all psychologists agree, there do seem to be six basic emotions that emerge in studies: anger, fear, sadness, happiness, disgust, and surprise. All other emotions fall under these six categories. Sometimes as many as 12 emotions are identified.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3667511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latin typeface="Times New Roman" panose="02020603050405020304" pitchFamily="18" charset="0"/>
                <a:cs typeface="Times New Roman" panose="02020603050405020304" pitchFamily="18" charset="0"/>
              </a:rPr>
              <a:t>Researchers have been studying what are called </a:t>
            </a:r>
            <a:r>
              <a:rPr lang="en-US" b="1" dirty="0">
                <a:latin typeface="Times New Roman" panose="02020603050405020304" pitchFamily="18" charset="0"/>
                <a:cs typeface="Times New Roman" panose="02020603050405020304" pitchFamily="18" charset="0"/>
              </a:rPr>
              <a:t>moral emotions</a:t>
            </a:r>
            <a:r>
              <a:rPr lang="en-US" dirty="0">
                <a:latin typeface="Times New Roman" panose="02020603050405020304" pitchFamily="18" charset="0"/>
                <a:cs typeface="Times New Roman" panose="02020603050405020304" pitchFamily="18" charset="0"/>
              </a:rPr>
              <a:t>; that is, emotions that have moral implications because of our instant </a:t>
            </a:r>
            <a:r>
              <a:rPr lang="en-US" dirty="0" err="1">
                <a:latin typeface="Times New Roman" panose="02020603050405020304" pitchFamily="18" charset="0"/>
                <a:cs typeface="Times New Roman" panose="02020603050405020304" pitchFamily="18" charset="0"/>
              </a:rPr>
              <a:t>judgement</a:t>
            </a:r>
            <a:r>
              <a:rPr lang="en-US" dirty="0">
                <a:latin typeface="Times New Roman" panose="02020603050405020304" pitchFamily="18" charset="0"/>
                <a:cs typeface="Times New Roman" panose="02020603050405020304" pitchFamily="18" charset="0"/>
              </a:rPr>
              <a:t> of the situation that evokes them. Interestingly, research indicates that our responses to moral emotions differ from our responses to other emotions.</a:t>
            </a:r>
          </a:p>
          <a:p>
            <a:pPr marL="0" lvl="2"/>
            <a:r>
              <a:rPr lang="en-US" dirty="0">
                <a:latin typeface="Times New Roman" panose="02020603050405020304" pitchFamily="18" charset="0"/>
                <a:cs typeface="Times New Roman" panose="02020603050405020304" pitchFamily="18" charset="0"/>
              </a:rPr>
              <a:t>Moral emotions are developed during childhood as children learn moral norms and standards, so they depend upon the situation and norms more so than other emotions.</a:t>
            </a:r>
          </a:p>
          <a:p>
            <a:pPr marL="0" lvl="2"/>
            <a:r>
              <a:rPr lang="en-US" dirty="0">
                <a:latin typeface="Times New Roman" panose="02020603050405020304" pitchFamily="18" charset="0"/>
                <a:cs typeface="Times New Roman" panose="02020603050405020304" pitchFamily="18" charset="0"/>
              </a:rPr>
              <a:t>Because morality is a construct that differs between cultures, so do moral emotions. Therefore, we need to be aware of the moral aspects of situations that trigger our emotions and make certain we understand </a:t>
            </a:r>
            <a:r>
              <a:rPr lang="en-US" dirty="0"/>
              <a:t>the context before we act, especially in the workplace.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730497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Our basic moods carry positive and negative affects. They cannot be neutral. Emotions are grouped into general mood states as shown in Exhibit 4-2. These states impact how employees perceive reality;</a:t>
            </a:r>
            <a:r>
              <a:rPr lang="en-US" baseline="0" dirty="0">
                <a:latin typeface="Arial" charset="0"/>
              </a:rPr>
              <a:t> </a:t>
            </a:r>
            <a:r>
              <a:rPr lang="en-US" dirty="0">
                <a:latin typeface="Arial" charset="0"/>
              </a:rPr>
              <a:t>thereby, the moods can impact the work of employees.</a:t>
            </a:r>
          </a:p>
          <a:p>
            <a:pPr eaLnBrk="1" hangingPunct="1">
              <a:spcBef>
                <a:spcPct val="0"/>
              </a:spcBef>
            </a:pPr>
            <a:endParaRPr lang="en-US" dirty="0">
              <a:latin typeface="Arial" charset="0"/>
            </a:endParaRPr>
          </a:p>
          <a:p>
            <a:pPr eaLnBrk="1" hangingPunct="1">
              <a:spcBef>
                <a:spcPct val="0"/>
              </a:spcBef>
            </a:pPr>
            <a:r>
              <a:rPr lang="en-US" dirty="0">
                <a:latin typeface="Arial" charset="0"/>
              </a:rPr>
              <a:t>At zero input, most people experience a mildly positive mood. This is referred to as </a:t>
            </a:r>
            <a:r>
              <a:rPr lang="en-US" i="1" dirty="0">
                <a:latin typeface="Arial" charset="0"/>
              </a:rPr>
              <a:t>positivity offset</a:t>
            </a:r>
            <a:r>
              <a:rPr lang="en-US" dirty="0">
                <a:latin typeface="Arial" charset="0"/>
              </a:rPr>
              <a:t>.</a:t>
            </a:r>
          </a:p>
          <a:p>
            <a:pPr eaLnBrk="1" hangingPunct="1">
              <a:spcBef>
                <a:spcPct val="0"/>
              </a:spcBef>
            </a:pPr>
            <a:endParaRPr lang="en-US" dirty="0">
              <a:latin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4201247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latin typeface="Times New Roman" panose="02020603050405020304" pitchFamily="18" charset="0"/>
                <a:cs typeface="Times New Roman" panose="02020603050405020304" pitchFamily="18" charset="0"/>
              </a:rPr>
              <a:t>As if it weren’t complex enough to consider the many distinct emotions and moods a person might identify, the reality is that we all experience moods and emotions differently. </a:t>
            </a:r>
          </a:p>
          <a:p>
            <a:pPr marL="0" lvl="2"/>
            <a:r>
              <a:rPr lang="en-US" dirty="0">
                <a:latin typeface="Times New Roman" panose="02020603050405020304" pitchFamily="18" charset="0"/>
                <a:cs typeface="Times New Roman" panose="02020603050405020304" pitchFamily="18" charset="0"/>
              </a:rPr>
              <a:t>For most people, positive moods are somewhat more common than negative moods. Indeed, research finds a </a:t>
            </a:r>
            <a:r>
              <a:rPr lang="en-US" b="1" dirty="0">
                <a:latin typeface="Times New Roman" panose="02020603050405020304" pitchFamily="18" charset="0"/>
                <a:cs typeface="Times New Roman" panose="02020603050405020304" pitchFamily="18" charset="0"/>
              </a:rPr>
              <a:t>positivity offset</a:t>
            </a:r>
            <a:r>
              <a:rPr lang="en-US" dirty="0">
                <a:latin typeface="Times New Roman" panose="02020603050405020304" pitchFamily="18" charset="0"/>
                <a:cs typeface="Times New Roman" panose="02020603050405020304" pitchFamily="18" charset="0"/>
              </a:rPr>
              <a:t>, meaning that at zero input (when nothing in particular is going on), most individuals experience a mildly positive mood. </a:t>
            </a:r>
          </a:p>
          <a:p>
            <a:pPr marL="0" lvl="2"/>
            <a:r>
              <a:rPr lang="en-US" dirty="0">
                <a:latin typeface="Times New Roman" panose="02020603050405020304" pitchFamily="18" charset="0"/>
                <a:cs typeface="Times New Roman" panose="02020603050405020304" pitchFamily="18" charset="0"/>
              </a:rPr>
              <a:t>Does the degree to which people experience positive and negative emotions vary across cultures? Yes (see the OB Poll). </a:t>
            </a:r>
          </a:p>
          <a:p>
            <a:pPr marL="0" lvl="2"/>
            <a:r>
              <a:rPr lang="en-US" dirty="0">
                <a:latin typeface="Times New Roman" panose="02020603050405020304" pitchFamily="18" charset="0"/>
                <a:cs typeface="Times New Roman" panose="02020603050405020304" pitchFamily="18" charset="0"/>
              </a:rPr>
              <a:t>People in most cultures appear to experience certain positive and negative emotions, and people interpret them in much the same way worldwide. </a:t>
            </a:r>
          </a:p>
          <a:p>
            <a:pPr marL="0" lvl="2"/>
            <a:r>
              <a:rPr lang="en-US" dirty="0">
                <a:latin typeface="Times New Roman" panose="02020603050405020304" pitchFamily="18" charset="0"/>
                <a:cs typeface="Times New Roman" panose="02020603050405020304" pitchFamily="18" charset="0"/>
              </a:rPr>
              <a:t>However, an individual’s experience of emotions appears to be culturally shaped.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4134838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Do emotions make us irrational? There are some who think that emotions are linked to irrationality and that expressing emotions in public may be damaging to your career or status. However, research has shown that emotions are necessary for rational thinking. They help us make better decisions and help us understand the world around us. If we are going to make decisions, we need to incorporate both thinking and feeling.</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568247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A growing body of research has begun to examine the relationship between emotions and moral attitudes.</a:t>
            </a:r>
          </a:p>
          <a:p>
            <a:pPr eaLnBrk="1" hangingPunct="1">
              <a:spcBef>
                <a:spcPct val="0"/>
              </a:spcBef>
            </a:pPr>
            <a:endParaRPr lang="en-US" dirty="0">
              <a:latin typeface="Arial" charset="0"/>
            </a:endParaRPr>
          </a:p>
          <a:p>
            <a:pPr eaLnBrk="1" hangingPunct="1">
              <a:spcBef>
                <a:spcPct val="0"/>
              </a:spcBef>
            </a:pPr>
            <a:r>
              <a:rPr lang="en-US" dirty="0">
                <a:latin typeface="Arial" charset="0"/>
              </a:rPr>
              <a:t>Examples of moral emotions include sympathy for the suffering of others, guilt about our own immoral behavior, anger about injustice done to others, contempt for those who behave unethically, and disgust at violations of moral norms. Numerous studies suggest that these reactions are largely based on feelings rather than on cognition.</a:t>
            </a:r>
          </a:p>
          <a:p>
            <a:pPr eaLnBrk="1" hangingPunct="1">
              <a:spcBef>
                <a:spcPct val="0"/>
              </a:spcBef>
            </a:pPr>
            <a:endParaRPr lang="en-US" dirty="0">
              <a:latin typeface="Arial" charset="0"/>
            </a:endParaRPr>
          </a:p>
          <a:p>
            <a:pPr eaLnBrk="1" hangingPunct="1">
              <a:spcBef>
                <a:spcPct val="0"/>
              </a:spcBef>
            </a:pPr>
            <a:r>
              <a:rPr lang="en-US" dirty="0">
                <a:latin typeface="Arial" charset="0"/>
              </a:rPr>
              <a:t>Our beliefs are shaped by our groups, which influence our perceptions of the ethicality behind certain situations, resulting in unconscious responses and a shared moral emotion.” Unfortunately, these shared emotions may allow us to justify purely emotional reactions as “ethical” just because we share them with others. </a:t>
            </a:r>
          </a:p>
          <a:p>
            <a:pPr eaLnBrk="1" hangingPunct="1">
              <a:spcBef>
                <a:spcPct val="0"/>
              </a:spcBef>
            </a:pPr>
            <a:endParaRPr lang="en-US" dirty="0">
              <a:latin typeface="Arial" charset="0"/>
            </a:endParaRPr>
          </a:p>
          <a:p>
            <a:pPr>
              <a:spcBef>
                <a:spcPct val="0"/>
              </a:spcBef>
            </a:pPr>
            <a:r>
              <a:rPr lang="en-US" dirty="0">
                <a:latin typeface="Arial" charset="0"/>
              </a:rPr>
              <a:t>We also tend to judge (and punish) outgroup members (anyone who is not in our group) more harshly for moral transgressions than ingroup members, even when we are trying to be objective. In addition, </a:t>
            </a:r>
            <a:r>
              <a:rPr lang="en-US" dirty="0"/>
              <a:t>we tend to glorify ingroup members (anyone who is a part of our group) and are more lenient when judging their misdeeds, often leading to a double-standard in ethicality.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427662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There are many things that impact our mood and emotions. Personality is a key component and will definitely impact the intensity of the emotions we feel. The day and time of the week is a common pattern for all of us as well.</a:t>
            </a:r>
            <a:r>
              <a:rPr lang="en-US" baseline="0" dirty="0">
                <a:latin typeface="Arial" charset="0"/>
              </a:rPr>
              <a:t> </a:t>
            </a:r>
          </a:p>
          <a:p>
            <a:pPr eaLnBrk="1" hangingPunct="1">
              <a:spcBef>
                <a:spcPct val="0"/>
              </a:spcBef>
            </a:pPr>
            <a:endParaRPr lang="en-US" baseline="0" dirty="0">
              <a:latin typeface="Arial" charset="0"/>
            </a:endParaRPr>
          </a:p>
          <a:p>
            <a:pPr eaLnBrk="1" hangingPunct="1">
              <a:spcBef>
                <a:spcPct val="0"/>
              </a:spcBef>
            </a:pPr>
            <a:r>
              <a:rPr lang="en-US" dirty="0">
                <a:latin typeface="Arial" charset="0"/>
              </a:rPr>
              <a:t>Exhibit 4-3 in your text shows the results of recent research related to time of day. Positive emotions have their greatest effect in mid-morning and then remain stable before rising again until midnight.</a:t>
            </a:r>
          </a:p>
          <a:p>
            <a:pPr eaLnBrk="1" hangingPunct="1">
              <a:spcBef>
                <a:spcPct val="0"/>
              </a:spcBef>
            </a:pPr>
            <a:endParaRPr lang="en-US" dirty="0">
              <a:latin typeface="Arial" charset="0"/>
            </a:endParaRPr>
          </a:p>
          <a:p>
            <a:pPr marL="0" marR="0" indent="0" algn="l" defTabSz="457200" rtl="0" eaLnBrk="1" fontAlgn="base" latinLnBrk="0" hangingPunct="1">
              <a:lnSpc>
                <a:spcPct val="100000"/>
              </a:lnSpc>
              <a:spcBef>
                <a:spcPct val="0"/>
              </a:spcBef>
              <a:spcAft>
                <a:spcPct val="0"/>
              </a:spcAft>
              <a:buClrTx/>
              <a:buSzTx/>
              <a:buFontTx/>
              <a:buNone/>
              <a:tabLst/>
              <a:defRPr/>
            </a:pPr>
            <a:r>
              <a:rPr lang="en-US" dirty="0">
                <a:latin typeface="Arial" charset="0"/>
              </a:rPr>
              <a:t>In Exhibit 4-4, we can see how the day of the week affects emotions. As the week progresses, positive effects of emotions increases while negative effects decrease. So positive emotions are considerably higher toward the end of the week than they are at the beginning. This tends to be true among many cultures.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600917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Weather is thought to have an impact on our emotions, but there is no proven effect.</a:t>
            </a:r>
          </a:p>
          <a:p>
            <a:pPr eaLnBrk="1" hangingPunct="1">
              <a:spcBef>
                <a:spcPct val="0"/>
              </a:spcBef>
            </a:pPr>
            <a:endParaRPr lang="en-US" dirty="0">
              <a:latin typeface="Arial" charset="0"/>
            </a:endParaRPr>
          </a:p>
          <a:p>
            <a:pPr eaLnBrk="1" hangingPunct="1">
              <a:spcBef>
                <a:spcPct val="0"/>
              </a:spcBef>
            </a:pPr>
            <a:r>
              <a:rPr lang="en-US" dirty="0">
                <a:latin typeface="Arial" charset="0"/>
              </a:rPr>
              <a:t>Stress is an important factor and even at low levels it can cause our mood to change. It is important to maintain a low level of stress to help control psychological and physical health.</a:t>
            </a:r>
          </a:p>
          <a:p>
            <a:pPr eaLnBrk="1" hangingPunct="1">
              <a:spcBef>
                <a:spcPct val="0"/>
              </a:spcBef>
            </a:pPr>
            <a:endParaRPr lang="en-US" dirty="0">
              <a:latin typeface="Arial" charset="0"/>
            </a:endParaRPr>
          </a:p>
          <a:p>
            <a:pPr eaLnBrk="1" hangingPunct="1">
              <a:spcBef>
                <a:spcPct val="0"/>
              </a:spcBef>
            </a:pPr>
            <a:r>
              <a:rPr lang="en-US" dirty="0">
                <a:latin typeface="Arial" charset="0"/>
              </a:rPr>
              <a:t>Social activities have been shown to have a positive impact on our moods. This could be physical outlets such as playing in a basketball league, or as simple as going out to dinner with friends.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3911873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Some additional sources of emotion and moods include such factors as sleep and exercise. It is important to get enough and high-quality levels of sleep. </a:t>
            </a:r>
          </a:p>
          <a:p>
            <a:pPr eaLnBrk="1" hangingPunct="1">
              <a:spcBef>
                <a:spcPct val="0"/>
              </a:spcBef>
            </a:pPr>
            <a:endParaRPr lang="en-US" dirty="0">
              <a:latin typeface="Arial" charset="0"/>
            </a:endParaRPr>
          </a:p>
          <a:p>
            <a:pPr eaLnBrk="1" hangingPunct="1">
              <a:spcBef>
                <a:spcPct val="0"/>
              </a:spcBef>
            </a:pPr>
            <a:r>
              <a:rPr lang="en-US" dirty="0">
                <a:latin typeface="Arial" charset="0"/>
              </a:rPr>
              <a:t>Physical activity can also aid in keeping our moods upbeat, particularly for people who are depressed.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817537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Some characteristics that are beyond our control can impact our moods, such as age and sex.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latin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Elderly people tend to have fewer negative emotions.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Older adults tend to focus on more positive stimuli (and on less negative stimuli) than younger adults, a finding confirmed across nearly 100 studies. Furthermore, these older adults tend to self-regulate by actively trying to increase the positivity (and decrease the negativity) in their attention and memory.</a:t>
            </a:r>
          </a:p>
          <a:p>
            <a:pPr>
              <a:defRPr/>
            </a:pPr>
            <a:r>
              <a:rPr lang="en-US" dirty="0">
                <a:latin typeface="Arial" charset="0"/>
              </a:rPr>
              <a:t>Women tend to express their emotions readily and their moods tend to last longer. Research has shown that this is due more to cultural socialization than to biology. </a:t>
            </a:r>
            <a:r>
              <a:rPr lang="en-US" sz="1200" kern="1200" dirty="0">
                <a:solidFill>
                  <a:schemeClr val="tx1"/>
                </a:solidFill>
                <a:effectLst/>
                <a:latin typeface="+mn-lt"/>
                <a:ea typeface="+mn-ea"/>
                <a:cs typeface="+mn-cs"/>
              </a:rPr>
              <a:t>People also tend to attribute men’s and women’s emotions in ways that might be based on stereotypes of typical emotional reactions.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14708682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In many jobs, there is an implied agreement on the types of emotions that should be expressed. For example, waitresses are supposed to be friendly and cheerful, whether they are currently feeling that emotion or not. </a:t>
            </a:r>
          </a:p>
          <a:p>
            <a:pPr eaLnBrk="1" hangingPunct="1">
              <a:spcBef>
                <a:spcPct val="0"/>
              </a:spcBef>
            </a:pPr>
            <a:endParaRPr lang="en-US" dirty="0">
              <a:latin typeface="Arial" charset="0"/>
            </a:endParaRPr>
          </a:p>
          <a:p>
            <a:pPr eaLnBrk="1" hangingPunct="1">
              <a:spcBef>
                <a:spcPct val="0"/>
              </a:spcBef>
            </a:pPr>
            <a:r>
              <a:rPr lang="en-US" dirty="0">
                <a:latin typeface="Arial" charset="0"/>
              </a:rPr>
              <a:t>An employee’s actual emotions are their felt emotions. The emotions that are required or deemed appropriate by the employer are called </a:t>
            </a:r>
            <a:r>
              <a:rPr lang="en-US" i="1" dirty="0">
                <a:latin typeface="Arial" charset="0"/>
              </a:rPr>
              <a:t>displayed emotions</a:t>
            </a:r>
            <a:r>
              <a:rPr lang="en-US" dirty="0">
                <a:latin typeface="Arial" charset="0"/>
              </a:rPr>
              <a:t>. Displaying fake emotions requires suppressing real ones and acting. </a:t>
            </a:r>
          </a:p>
          <a:p>
            <a:pPr eaLnBrk="1" hangingPunct="1">
              <a:spcBef>
                <a:spcPct val="0"/>
              </a:spcBef>
            </a:pPr>
            <a:endParaRPr lang="en-US" dirty="0">
              <a:latin typeface="Arial" charset="0"/>
            </a:endParaRPr>
          </a:p>
          <a:p>
            <a:pPr eaLnBrk="1" hangingPunct="1">
              <a:spcBef>
                <a:spcPct val="0"/>
              </a:spcBef>
            </a:pPr>
            <a:r>
              <a:rPr lang="en-US" i="1" dirty="0">
                <a:latin typeface="Arial" charset="0"/>
              </a:rPr>
              <a:t>Surface acting </a:t>
            </a:r>
            <a:r>
              <a:rPr lang="en-US" dirty="0">
                <a:latin typeface="Arial" charset="0"/>
              </a:rPr>
              <a:t>occurs when an employee displays the appropriate emotions even when he or she don’t feel those emotions. </a:t>
            </a:r>
            <a:r>
              <a:rPr lang="en-US" i="1" dirty="0">
                <a:latin typeface="Arial" charset="0"/>
              </a:rPr>
              <a:t>Deep acting </a:t>
            </a:r>
            <a:r>
              <a:rPr lang="en-US" dirty="0">
                <a:latin typeface="Arial" charset="0"/>
              </a:rPr>
              <a:t>occurs when the employee actually changes his or her internal feelings to match display rules; this level of acting can be very stressful.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335202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Arial" charset="0"/>
              </a:rPr>
              <a:t>When employees must project one emotion while feeling another, this disparity is called </a:t>
            </a:r>
            <a:r>
              <a:rPr lang="en-US" i="1" dirty="0">
                <a:latin typeface="Arial" charset="0"/>
              </a:rPr>
              <a:t>emotional dissonance.</a:t>
            </a:r>
            <a:r>
              <a:rPr lang="en-US" dirty="0">
                <a:latin typeface="Arial" charset="0"/>
              </a:rPr>
              <a:t> </a:t>
            </a:r>
          </a:p>
          <a:p>
            <a:pPr>
              <a:spcBef>
                <a:spcPct val="0"/>
              </a:spcBef>
            </a:pPr>
            <a:r>
              <a:rPr lang="en-US" dirty="0">
                <a:latin typeface="Arial" charset="0"/>
              </a:rPr>
              <a:t>Bottled-up feelings of frustration, anger, and resentment can lead to emotional exhaustion. </a:t>
            </a:r>
          </a:p>
          <a:p>
            <a:pPr>
              <a:spcBef>
                <a:spcPct val="0"/>
              </a:spcBef>
            </a:pPr>
            <a:r>
              <a:rPr lang="en-US" dirty="0">
                <a:latin typeface="Arial" charset="0"/>
              </a:rPr>
              <a:t>Long-term emotional dissonance is a predictor for job burnout, declines in job performance, and lowers job satisfaction.</a:t>
            </a:r>
          </a:p>
          <a:p>
            <a:pPr>
              <a:spcBef>
                <a:spcPct val="0"/>
              </a:spcBef>
            </a:pPr>
            <a:r>
              <a:rPr lang="en-US" dirty="0">
                <a:latin typeface="Arial" charset="0"/>
              </a:rPr>
              <a:t>However, research from Germany and Australia suggests that employees who have a high capacity for self-control, who get a daily good night’s sleep on a daily basis, and who have strong relationships with their customers or clients tend to be buffered to some degree from the negative side effects of emotional dissonance.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11775918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anose="02020603050405020304" pitchFamily="18" charset="0"/>
                <a:cs typeface="Times New Roman" panose="02020603050405020304" pitchFamily="18" charset="0"/>
              </a:rPr>
              <a:t>Affective Events Theory, or AET, demonstrates that employees react emotionally to things that happen to them at work, which can influence their job performance and job satisfaction. The intensity of these responses will be based on emotion and mood.</a:t>
            </a:r>
          </a:p>
          <a:p>
            <a:pPr eaLnBrk="1" hangingPunct="1">
              <a:spcBef>
                <a:spcPct val="0"/>
              </a:spcBef>
            </a:pPr>
            <a:r>
              <a:rPr lang="en-US" sz="1200" kern="1200" dirty="0">
                <a:solidFill>
                  <a:schemeClr val="tx1"/>
                </a:solidFill>
                <a:effectLst/>
                <a:latin typeface="+mn-lt"/>
                <a:ea typeface="+mn-ea"/>
                <a:cs typeface="+mn-cs"/>
              </a:rPr>
              <a:t>In sum, AET offers two important messages.</a:t>
            </a:r>
            <a:r>
              <a:rPr lang="en-US" sz="1200" kern="1200" baseline="30000" dirty="0">
                <a:solidFill>
                  <a:schemeClr val="tx1"/>
                </a:solidFill>
                <a:effectLst/>
                <a:latin typeface="+mn-lt"/>
                <a:ea typeface="+mn-ea"/>
                <a:cs typeface="+mn-cs"/>
              </a:rPr>
              <a:t>71</a:t>
            </a:r>
            <a:r>
              <a:rPr lang="en-US" sz="1200" kern="1200" dirty="0">
                <a:solidFill>
                  <a:schemeClr val="tx1"/>
                </a:solidFill>
                <a:effectLst/>
                <a:latin typeface="+mn-lt"/>
                <a:ea typeface="+mn-ea"/>
                <a:cs typeface="+mn-cs"/>
              </a:rPr>
              <a:t> First, emotions provide valuable insights into how workplace events influence employee performance and satisfaction. Second, employees and managers shouldn’t ignore emotions or the events that cause them, even when they appear minor, because they accumulate. </a:t>
            </a:r>
            <a:endParaRPr lang="en-US" dirty="0">
              <a:latin typeface="Times New Roman" panose="02020603050405020304" pitchFamily="18" charset="0"/>
              <a:cs typeface="Times New Roman" panose="02020603050405020304" pitchFamily="18" charset="0"/>
            </a:endParaRPr>
          </a:p>
          <a:p>
            <a:pPr eaLnBrk="1" hangingPunct="1">
              <a:spcBef>
                <a:spcPct val="0"/>
              </a:spcBef>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301211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Emotional Intelligence is a person’s ability to be self-aware,</a:t>
            </a:r>
            <a:r>
              <a:rPr lang="en-US" baseline="0" dirty="0"/>
              <a:t> which is t</a:t>
            </a:r>
            <a:r>
              <a:rPr lang="en-US" dirty="0"/>
              <a:t>o recognize his or her own experienced emotions and to understand them. More significantly is the ability to observe and detect emotion in others, and to regulate the emotions in a cascading relationship. People who know their emotions and can read emotional cues are likely to be most effective.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550688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4-5 illustrates the Cascading Model of Emotional Intelligence. Here we see the suggested relationship between Conscientiousness, Cognitive, and Emotional Stability, and the outcomes of detecting</a:t>
            </a:r>
            <a:r>
              <a:rPr lang="en-US" baseline="0" dirty="0"/>
              <a:t> one’s own and</a:t>
            </a:r>
            <a:r>
              <a:rPr lang="en-US" dirty="0"/>
              <a:t> others’ emotions, understanding what they mean, and regulating the emotions successfully.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extLst>
      <p:ext uri="{BB962C8B-B14F-4D97-AF65-F5344CB8AC3E}">
        <p14:creationId xmlns:p14="http://schemas.microsoft.com/office/powerpoint/2010/main" val="2167910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sz="1300" dirty="0">
                <a:latin typeface="Times New Roman" panose="02020603050405020304" pitchFamily="18" charset="0"/>
                <a:cs typeface="Times New Roman" panose="02020603050405020304" pitchFamily="18" charset="0"/>
              </a:rPr>
              <a:t>The process of identifying and modifying emotions you feel is called </a:t>
            </a:r>
            <a:r>
              <a:rPr lang="en-US" sz="1300" i="1" dirty="0">
                <a:latin typeface="Times New Roman" panose="02020603050405020304" pitchFamily="18" charset="0"/>
                <a:cs typeface="Times New Roman" panose="02020603050405020304" pitchFamily="18" charset="0"/>
              </a:rPr>
              <a:t>emotion regulation</a:t>
            </a:r>
            <a:r>
              <a:rPr lang="en-US" sz="1300" dirty="0">
                <a:latin typeface="Times New Roman" panose="02020603050405020304" pitchFamily="18" charset="0"/>
                <a:cs typeface="Times New Roman" panose="02020603050405020304" pitchFamily="18" charset="0"/>
              </a:rPr>
              <a:t>. </a:t>
            </a:r>
          </a:p>
          <a:p>
            <a:pPr eaLnBrk="1" hangingPunct="1">
              <a:spcBef>
                <a:spcPct val="0"/>
              </a:spcBef>
            </a:pPr>
            <a:endParaRPr lang="en-US" sz="1300" dirty="0">
              <a:latin typeface="Times New Roman" panose="02020603050405020304" pitchFamily="18" charset="0"/>
              <a:cs typeface="Times New Roman" panose="02020603050405020304" pitchFamily="18" charset="0"/>
            </a:endParaRPr>
          </a:p>
          <a:p>
            <a:pPr marL="0" lvl="2"/>
            <a:r>
              <a:rPr lang="en-US" sz="1300" dirty="0">
                <a:latin typeface="Times New Roman" panose="02020603050405020304" pitchFamily="18" charset="0"/>
                <a:cs typeface="Times New Roman" panose="02020603050405020304" pitchFamily="18" charset="0"/>
              </a:rPr>
              <a:t>As you might suspect, not everyone is equally good at regulating emotions. </a:t>
            </a:r>
          </a:p>
          <a:p>
            <a:pPr marL="0" lvl="2"/>
            <a:r>
              <a:rPr lang="en-US" sz="1300" dirty="0">
                <a:latin typeface="Times New Roman" panose="02020603050405020304" pitchFamily="18" charset="0"/>
                <a:cs typeface="Times New Roman" panose="02020603050405020304" pitchFamily="18" charset="0"/>
              </a:rPr>
              <a:t>Individuals who are higher in the personality trait of neuroticism have more trouble doing so and often find their moods are beyond their ability to control.</a:t>
            </a:r>
          </a:p>
          <a:p>
            <a:pPr marL="0" lvl="2"/>
            <a:r>
              <a:rPr lang="en-US" sz="1300" dirty="0">
                <a:latin typeface="Times New Roman" panose="02020603050405020304" pitchFamily="18" charset="0"/>
                <a:cs typeface="Times New Roman" panose="02020603050405020304" pitchFamily="18" charset="0"/>
              </a:rPr>
              <a:t>The workplace environment has an effect on an individual’s tendency to employ emotion regulation.</a:t>
            </a:r>
          </a:p>
          <a:p>
            <a:pPr marL="0" lvl="2"/>
            <a:r>
              <a:rPr lang="en-US" sz="1300" dirty="0">
                <a:latin typeface="Times New Roman" panose="02020603050405020304" pitchFamily="18" charset="0"/>
                <a:cs typeface="Times New Roman" panose="02020603050405020304" pitchFamily="18" charset="0"/>
              </a:rPr>
              <a:t>In general, diversity in work groups increases the likelihood that you will regulate your emotions. Racial diversity also has an effect: if diversity is low, the minority will engage in emotion regulation, perhaps to “fit in” with the majority race as much as possible; if diversity is high and many different races are represented, the majority race will employ emotion regulation, perhaps to integrate themselves with the whole group. </a:t>
            </a:r>
          </a:p>
          <a:p>
            <a:pPr marL="0" lvl="3"/>
            <a:r>
              <a:rPr lang="en-US" sz="1300" dirty="0">
                <a:latin typeface="Times New Roman" panose="02020603050405020304" pitchFamily="18" charset="0"/>
                <a:cs typeface="Times New Roman" panose="02020603050405020304" pitchFamily="18" charset="0"/>
              </a:rPr>
              <a:t>These findings suggest a beneficial outcome of diversity—it may cause us to regulate our emotions more consciously and effectively.</a:t>
            </a:r>
          </a:p>
          <a:p>
            <a:pPr eaLnBrk="1" hangingPunct="1">
              <a:spcBef>
                <a:spcPct val="0"/>
              </a:spcBef>
            </a:pPr>
            <a:r>
              <a:rPr lang="en-US" sz="1300" dirty="0">
                <a:latin typeface="Times New Roman" panose="02020603050405020304" pitchFamily="18" charset="0"/>
                <a:cs typeface="Times New Roman" panose="02020603050405020304" pitchFamily="18" charset="0"/>
              </a:rPr>
              <a:t>It’s important to note that there is a downside to trying to change the way you feel. The effort involved can be exhausting.</a:t>
            </a:r>
          </a:p>
          <a:p>
            <a:pPr marL="0" lvl="2"/>
            <a:r>
              <a:rPr lang="en-US" sz="1300" dirty="0">
                <a:latin typeface="Times New Roman" panose="02020603050405020304" pitchFamily="18" charset="0"/>
                <a:cs typeface="Times New Roman" panose="02020603050405020304" pitchFamily="18" charset="0"/>
              </a:rPr>
              <a:t>From another perspective, research suggests that avoiding negative emotional experiences is less likely to lead to positive moods than does seeking out positive emotional experiences.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1757022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Researchers of emotion regulation often study the strategies people employ to change their emotions. </a:t>
            </a:r>
          </a:p>
          <a:p>
            <a:r>
              <a:rPr lang="en-US" sz="1200" dirty="0">
                <a:latin typeface="Times New Roman" panose="02020603050405020304" pitchFamily="18" charset="0"/>
                <a:cs typeface="Times New Roman" panose="02020603050405020304" pitchFamily="18" charset="0"/>
              </a:rPr>
              <a:t>One technique of emotion regulation is </a:t>
            </a:r>
            <a:r>
              <a:rPr lang="en-US" sz="1200" i="1" dirty="0">
                <a:latin typeface="Times New Roman" panose="02020603050405020304" pitchFamily="18" charset="0"/>
                <a:cs typeface="Times New Roman" panose="02020603050405020304" pitchFamily="18" charset="0"/>
              </a:rPr>
              <a:t>emotional suppression</a:t>
            </a:r>
            <a:r>
              <a:rPr lang="en-US" sz="1200" dirty="0">
                <a:latin typeface="Times New Roman" panose="02020603050405020304" pitchFamily="18" charset="0"/>
                <a:cs typeface="Times New Roman" panose="02020603050405020304" pitchFamily="18" charset="0"/>
              </a:rPr>
              <a:t>, or suppressing initial emotional responses to situations. This response seems to facilitate practical thinking in the short term. However, it appears to be helpful only when a strongly negative event would illicit a distressed emotional reaction during a crisis. Thus, unless we’re truly in a crisis, acknowledging rather than suppressing our emotional responses to situations, and re-evaluating events after they occur, yields the best outcomes.</a:t>
            </a:r>
          </a:p>
          <a:p>
            <a:r>
              <a:rPr lang="en-US" sz="1200" i="1" dirty="0">
                <a:latin typeface="Times New Roman" panose="02020603050405020304" pitchFamily="18" charset="0"/>
                <a:cs typeface="Times New Roman" panose="02020603050405020304" pitchFamily="18" charset="0"/>
              </a:rPr>
              <a:t>Cognitive reappraisal</a:t>
            </a:r>
            <a:r>
              <a:rPr lang="en-US" sz="1200" dirty="0">
                <a:latin typeface="Times New Roman" panose="02020603050405020304" pitchFamily="18" charset="0"/>
                <a:cs typeface="Times New Roman" panose="02020603050405020304" pitchFamily="18" charset="0"/>
              </a:rPr>
              <a:t>, or reframing our outlook on an emotional situation, is one way to effectively regulate emotions. This result suggests that cognitive reappraisal may allow people to change their emotional responses, even when the subject matter is highly emotionally charged.</a:t>
            </a:r>
          </a:p>
          <a:p>
            <a:r>
              <a:rPr lang="en-US" sz="1200" dirty="0">
                <a:latin typeface="Times New Roman" panose="02020603050405020304" pitchFamily="18" charset="0"/>
                <a:cs typeface="Times New Roman" panose="02020603050405020304" pitchFamily="18" charset="0"/>
              </a:rPr>
              <a:t>Another technique with potential for emotion regulation is </a:t>
            </a:r>
            <a:r>
              <a:rPr lang="en-US" sz="1200" i="1" dirty="0">
                <a:latin typeface="Times New Roman" panose="02020603050405020304" pitchFamily="18" charset="0"/>
                <a:cs typeface="Times New Roman" panose="02020603050405020304" pitchFamily="18" charset="0"/>
              </a:rPr>
              <a:t>social sharing</a:t>
            </a:r>
            <a:r>
              <a:rPr lang="en-US" sz="1200" dirty="0">
                <a:latin typeface="Times New Roman" panose="02020603050405020304" pitchFamily="18" charset="0"/>
                <a:cs typeface="Times New Roman" panose="02020603050405020304" pitchFamily="18" charset="0"/>
              </a:rPr>
              <a:t>, or venting. Research shows that the open expression of emotions can help individuals to regulate their emotions, as opposed to keeping emotions “bottled up.” Social sharing can reduce anger reactions when people can talk about the facts of a bad situation, their feelings about the situation, or any positive aspects of the situation. </a:t>
            </a:r>
          </a:p>
          <a:p>
            <a:r>
              <a:rPr lang="en-US" dirty="0">
                <a:latin typeface="Times New Roman" panose="02020603050405020304" pitchFamily="18" charset="0"/>
                <a:cs typeface="Times New Roman" panose="02020603050405020304" pitchFamily="18" charset="0"/>
              </a:rPr>
              <a:t>99A final emotion regulation technique, </a:t>
            </a:r>
            <a:r>
              <a:rPr lang="en-US" i="1" dirty="0">
                <a:latin typeface="Times New Roman" panose="02020603050405020304" pitchFamily="18" charset="0"/>
                <a:cs typeface="Times New Roman" panose="02020603050405020304" pitchFamily="18" charset="0"/>
              </a:rPr>
              <a:t>mindfulness</a:t>
            </a:r>
            <a:r>
              <a:rPr lang="en-US" dirty="0">
                <a:latin typeface="Times New Roman" panose="02020603050405020304" pitchFamily="18" charset="0"/>
                <a:cs typeface="Times New Roman" panose="02020603050405020304" pitchFamily="18" charset="0"/>
              </a:rPr>
              <a:t>—receptively paying attention to and being aware of the present moment, events, and experiences—has started to become popular in organizations. However, studies on employee mindfulness are new and we have yet to fully realize its causes and outcomes, along with the most effective methods for achieving and sustaining mindful states. </a:t>
            </a:r>
          </a:p>
          <a:p>
            <a:r>
              <a:rPr lang="en-US" dirty="0">
                <a:latin typeface="Times New Roman" panose="02020603050405020304" pitchFamily="18" charset="0"/>
                <a:cs typeface="Times New Roman" panose="02020603050405020304" pitchFamily="18" charset="0"/>
              </a:rPr>
              <a:t>Thus, while there is much promise in emotion regulation techniques, the best route to a positive workplace is to recruit positive-minded individuals and train leaders to manage their moods, job attitudes, and performance. The best leaders manage emotions as much as they do tasks and activities. The best employees can use their knowledge of emotion regulation to decide when to speak up and how to express themselves effectively.</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25550961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Understanding emotions and moods can help us explain and predict selection, decision making, creativity, motivation, leadership, interpersonal conflict, negotiation, customer service, job attitudes, and deviant workplace behaviors. When it comes to selection, EI should be a hiring factor to ensure employee fit. Positive emotions can lead to better decisions and often more creative ones as well.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extLst>
      <p:ext uri="{BB962C8B-B14F-4D97-AF65-F5344CB8AC3E}">
        <p14:creationId xmlns:p14="http://schemas.microsoft.com/office/powerpoint/2010/main" val="1501348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Positive mood affects expectations of success by all people, which contributes to their motivation for performance. Leadership is affected by mood and emotion, as people in a positive emotional state are found to be more receptive of messages from leaders. Emotions, those both held and displayed, are effective contributors to negotiation, as the potential impact of displayed emotion on negotiation is large. The best negotiators are probably those who remain emotionally detached.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extLst>
      <p:ext uri="{BB962C8B-B14F-4D97-AF65-F5344CB8AC3E}">
        <p14:creationId xmlns:p14="http://schemas.microsoft.com/office/powerpoint/2010/main" val="26398873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Emotions affect customer service in a number of ways, ranging from the attitude of the employee, to the effectiveness of communication with customers, to overall feelings about the outcome. Research has found that people who are on an emotional high at the end of a day take the positive feelings home with them, and vice versa. This good mood, however, tends to dissipate overnight.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extLst>
      <p:ext uri="{BB962C8B-B14F-4D97-AF65-F5344CB8AC3E}">
        <p14:creationId xmlns:p14="http://schemas.microsoft.com/office/powerpoint/2010/main" val="26531227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anose="02020603050405020304" pitchFamily="18" charset="0"/>
                <a:cs typeface="Times New Roman" panose="02020603050405020304" pitchFamily="18" charset="0"/>
              </a:rPr>
              <a:t>Negative emotions can lead to deviant workplace behaviors. These are actions that violate norms and threaten the organization.</a:t>
            </a:r>
          </a:p>
          <a:p>
            <a:r>
              <a:rPr lang="en-US" dirty="0">
                <a:latin typeface="Times New Roman" panose="02020603050405020304" pitchFamily="18" charset="0"/>
                <a:cs typeface="Times New Roman" panose="02020603050405020304" pitchFamily="18" charset="0"/>
              </a:rPr>
              <a:t>Once aggression starts, it’s likely that other people will become angry and aggressive, so the stage is set for a serious escalation of negative behavior.</a:t>
            </a:r>
          </a:p>
          <a:p>
            <a:r>
              <a:rPr lang="en-US" dirty="0">
                <a:latin typeface="Times New Roman" panose="02020603050405020304" pitchFamily="18" charset="0"/>
                <a:cs typeface="Times New Roman" panose="02020603050405020304" pitchFamily="18" charset="0"/>
              </a:rPr>
              <a:t>Managers, therefore, need to stay connected with their employees to gauge emotions and emotional intensity levels.</a:t>
            </a:r>
          </a:p>
          <a:p>
            <a:pPr marL="0" lvl="2" eaLnBrk="1" hangingPunct="1">
              <a:spcBef>
                <a:spcPct val="0"/>
              </a:spcBef>
            </a:pPr>
            <a:r>
              <a:rPr lang="en-US" dirty="0">
                <a:latin typeface="Times New Roman" panose="02020603050405020304" pitchFamily="18" charset="0"/>
                <a:cs typeface="Times New Roman" panose="02020603050405020304" pitchFamily="18" charset="0"/>
              </a:rPr>
              <a:t>In addition, research has found that workers asked to do dangerous work while in negative emotional states are more likely to have accidents. Selecting positive team members can have a contagion effect, as positive moods transmit from team member to team member.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10036202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latin typeface="Arial" charset="0"/>
              </a:rPr>
              <a:t>Finally, </a:t>
            </a:r>
          </a:p>
          <a:p>
            <a:pPr marL="171450" indent="-171450">
              <a:buFont typeface="Arial" panose="020B0604020202020204" pitchFamily="34" charset="0"/>
              <a:buChar char="•"/>
            </a:pPr>
            <a:r>
              <a:rPr lang="en-US" dirty="0"/>
              <a:t>Recognize that emotions are a natural part of the workplace and good management does not mean creating an emotion-free environment.</a:t>
            </a:r>
          </a:p>
          <a:p>
            <a:pPr marL="171450" indent="-171450">
              <a:buFont typeface="Arial" panose="020B0604020202020204" pitchFamily="34" charset="0"/>
              <a:buChar char="•"/>
            </a:pPr>
            <a:r>
              <a:rPr lang="en-US" dirty="0"/>
              <a:t>To foster effective decision making, creativity, and motivation in employees, look to model positive emotions and moods as much as is authentically possible.</a:t>
            </a:r>
          </a:p>
          <a:p>
            <a:pPr marL="171450" indent="-171450">
              <a:buFont typeface="Arial" panose="020B0604020202020204" pitchFamily="34" charset="0"/>
              <a:buChar char="•"/>
            </a:pPr>
            <a:r>
              <a:rPr lang="en-US" dirty="0"/>
              <a:t>Provide positive feedback to increase the positivity of employees. Of course, it also helps to hire people who are predisposed to positive moods.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32990435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latin typeface="Arial" charset="0"/>
              </a:rPr>
              <a:t>Finally, </a:t>
            </a:r>
          </a:p>
          <a:p>
            <a:pPr marL="171450" indent="-171450">
              <a:buFont typeface="Arial" panose="020B0604020202020204" pitchFamily="34" charset="0"/>
              <a:buChar char="•"/>
            </a:pPr>
            <a:r>
              <a:rPr lang="en-US" dirty="0"/>
              <a:t>In the service sector, encourage positive displays of emotion, which make customers feel more positive and thus, improve customer service interactions and negotiations.</a:t>
            </a:r>
          </a:p>
          <a:p>
            <a:pPr marL="171450" indent="-171450">
              <a:buFont typeface="Arial" panose="020B0604020202020204" pitchFamily="34" charset="0"/>
              <a:buChar char="•"/>
            </a:pPr>
            <a:r>
              <a:rPr lang="en-US" dirty="0"/>
              <a:t>Understand the role of emotions and moods to significantly improve your ability to explain and predict your coworkers’ and others’ behavior.</a:t>
            </a:r>
          </a:p>
          <a:p>
            <a:pPr marL="0" lvl="0" indent="0">
              <a:buFont typeface="Arial" panose="020B0604020202020204" pitchFamily="34" charset="0"/>
              <a:buNone/>
            </a:pPr>
            <a:r>
              <a:rPr lang="en-US" sz="1200" kern="1200" dirty="0">
                <a:solidFill>
                  <a:schemeClr val="tx1"/>
                </a:solidFill>
                <a:effectLst/>
                <a:latin typeface="+mn-lt"/>
                <a:ea typeface="MS PGothic" pitchFamily="34" charset="-128"/>
                <a:cs typeface="ＭＳ Ｐゴシック" pitchFamily="-72" charset="-128"/>
              </a:rPr>
              <a:t>As one consultant aptly put it, “You can’t divorce emotions from the workplace because you can’t divorce emotions from people.” Managers who understand the role of emotions and moods will significantly improve their ability to explain and predict their coworkers’ and employees’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extLst>
      <p:ext uri="{BB962C8B-B14F-4D97-AF65-F5344CB8AC3E}">
        <p14:creationId xmlns:p14="http://schemas.microsoft.com/office/powerpoint/2010/main" val="24153672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46</a:t>
            </a:fld>
            <a:endParaRPr lang="en-GB"/>
          </a:p>
        </p:txBody>
      </p:sp>
    </p:spTree>
    <p:extLst>
      <p:ext uri="{BB962C8B-B14F-4D97-AF65-F5344CB8AC3E}">
        <p14:creationId xmlns:p14="http://schemas.microsoft.com/office/powerpoint/2010/main" val="1168666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11/11/2025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11/11/2025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09672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420246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11/11/2025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hyperlink" Target="https://psycnet.apa.org/doi/10.1037/a0017286" TargetMode="External"/><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df.sciencedirectassets.com/271702/1-s2.0-S0278431920X0003X/1-s2.0-S0278431919300684/main.pdf?X-Amz-Security-Token=IQoJb3JpZ2luX2VjEFUaCXVzLWVhc3QtMSJHMEUCIGg%2B5goj3EO%2FpCtN9YyZZg28XjBWJxzMuBfm2%2F7cOkXyAiEA%2BToUhxLZG4IAYbSoNt574VVaXBTqGV6ck1D08J0OFScqsgUIHhAFGgwwNTkwMDM1NDY4NjUiDArZooBvA8xpTlaTciqPBXFA4R2e%2F%2BQZTs2ziFKiOS0W2aHz6qQ9Ljaam3eJTVBnG8gibe%2B%2BHAgnqQ7uYA9Z5tR1qmJaR8TSHSFB9N%2FDvjQJv0%2BMjDD9Ki2FrHZCKDLiDOR%2FYELCUPyMtmsQZhPVoUY7LRvDJGDz2tiuP9inTgW0Mfj%2FikvH6N8ppj1tBNfxYxpZvqLXtkaQ9oJwZP8Gimi7yFG%2FKdpgkDSbpGKgU6xhctlSlfBumQER32ThEO1yl65KZm5kfgNkj%2BwcEdhxzkWmJJsELk2%2BWx1bXgt8nNrXX76YgoD9CmM44ThuRj2zWFdN%2FvFh7P3vgIQ9Docsh%2Bp%2FqqC0RBpzYEn7bmEHVTnwD4629FkWU6Ot5JDusXpL8mfWI3NDfxKaOKbxSJ9r0QTr0%2BmaIbn26wPDJgVthpAFM4XlO2r6OnSS5iBmEjA9jtBGk8WtPCTls7OKOR7XUhF7ChW3Y98bpfO5y%2FMG5zF4B9q3xCCKGRhll63YzDFIKvsChd59JbCpxl7V7%2FEhn2qsEPdZq0MbC2GnnOhQACwOFeFgWXOxMEPAP%2FH%2B6wLgxA4S5pCMED6B2U4Qs7tXl4joQbvVfcY1UtmGfaGctC0d6DmVMXnpmBI%2FcBx7ORYQLo5OA8I4c%2BtxppEVjRJuOETxC4GIiwpFCP8Pdim3gnoVaAAIuYYHlMSgpS6XHHloHlyZd2sJVnc64Nu%2FIH7FtxvvbKxQNfliCZ3Qyn4FFADnTqBU%2FJjfaF3j6qCaYd5jnum25yNPylfHs8WEfb7CWIfTZc5PdXkSDLAvePWdVXqkz9pOeZXB0NtWJYUOF%2BlCDkcpbS8o3EF6aPk6tZ5EAYbzLIzr9sD%2FMwurY3beGxtZijZXrzVdq0EeTWiqZFEwwtrMyAY6sQHny1fBhDzcxNg3M7WJZHUB%2BArkHGejdxg0jYrgVhNnTes47YhhujXDxmPyB3zc95A3%2FMIJy1c%2FclI7W6IZwu3EgFwwsMGBxHf5y3lajB8muUoxdpHG6NQTgcoHIdgyHt3lRVdqs%2BzwiJc0zjqXP7mCNiZqS7RbwF0P1DwlZHn3uzdbFKDc%2FMvEWqsfqILPxbgCGftL48%2BLZDrZ6wIeeS9qavDpeXol8ynSU%2B8LYG9dciA%3D&amp;X-Amz-Algorithm=AWS4-HMAC-SHA256&amp;X-Amz-Date=20251111T135712Z&amp;X-Amz-SignedHeaders=host&amp;X-Amz-Expires=300&amp;X-Amz-Credential=ASIAQ3PHCVTY4BP32ZTR%2F20251111%2Fus-east-1%2Fs3%2Faws4_request&amp;X-Amz-Signature=e5264c601b8977aaf3a99ea9db620da10a0fdb5bd2bf80e68aab47a7d8af2da2&amp;hash=5a4a9bae6bb64b76d9cf42e4df79897314e6cc1f46987650cb7b39231ef3881a&amp;host=68042c943591013ac2b2430a89b270f6af2c76d8dfd086a07176afe7c76c2c61&amp;pii=S0278431919300684&amp;tid=spdf-140eda64-4a0d-4591-9bc2-2163d730fb32&amp;sid=526dfa6e43b5e64b6c597507a925f6e61dd5gxrqb&amp;type=client&amp;tsoh=d3d3LnNjaWVuY2VkaXJlY3QuY29t&amp;rh=d3d3LnNjaWVuY"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ejtr.vumk.eu/index.php/about/article/view/419/423"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psycnet.apa.org/doi/10.1002/9781118539415.wbwell019"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a:t>LCDB7008 Visions for the Future : Theoretical Perspectives on Management</a:t>
            </a:r>
            <a:endParaRPr lang="en-GB" b="1" dirty="0"/>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777672" y="3022601"/>
            <a:ext cx="6252116" cy="2863852"/>
          </a:xfrm>
        </p:spPr>
        <p:txBody>
          <a:bodyPr>
            <a:normAutofit lnSpcReduction="10000"/>
          </a:bodyPr>
          <a:lstStyle/>
          <a:p>
            <a:r>
              <a:rPr lang="en-US" sz="4800"/>
              <a:t>Week 4 </a:t>
            </a:r>
          </a:p>
          <a:p>
            <a:r>
              <a:rPr lang="en-US" sz="4800"/>
              <a:t>Employees – Emotion and mood at work</a:t>
            </a:r>
          </a:p>
          <a:p>
            <a:r>
              <a:rPr lang="en-US" sz="4800"/>
              <a:t>Dr. Helen Lee</a:t>
            </a:r>
            <a:endParaRPr lang="en-US"/>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0942EE9D-49DB-10C5-7E73-2D00B9EA74B0}"/>
              </a:ext>
            </a:extLst>
          </p:cNvPr>
          <p:cNvPicPr>
            <a:picLocks noChangeAspect="1"/>
          </p:cNvPicPr>
          <p:nvPr/>
        </p:nvPicPr>
        <p:blipFill>
          <a:blip r:embed="rId6"/>
          <a:stretch>
            <a:fillRect/>
          </a:stretch>
        </p:blipFill>
        <p:spPr>
          <a:xfrm>
            <a:off x="406843" y="2116062"/>
            <a:ext cx="5266073" cy="3921172"/>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US" sz="4000"/>
              <a:t>Learning Objectives</a:t>
            </a:r>
            <a:endParaRPr lang="en-IN" sz="4000"/>
          </a:p>
        </p:txBody>
      </p:sp>
      <p:sp>
        <p:nvSpPr>
          <p:cNvPr id="3" name="Content Placeholder 2"/>
          <p:cNvSpPr>
            <a:spLocks noGrp="1"/>
          </p:cNvSpPr>
          <p:nvPr>
            <p:ph idx="1"/>
          </p:nvPr>
        </p:nvSpPr>
        <p:spPr>
          <a:xfrm>
            <a:off x="761802" y="2743200"/>
            <a:ext cx="4646905" cy="3613149"/>
          </a:xfrm>
        </p:spPr>
        <p:txBody>
          <a:bodyPr anchor="ctr">
            <a:normAutofit/>
          </a:bodyPr>
          <a:lstStyle/>
          <a:p>
            <a:pPr marL="493776" indent="-493776">
              <a:buClr>
                <a:schemeClr val="bg2"/>
              </a:buClr>
              <a:buSzPct val="100000"/>
              <a:buNone/>
              <a:defRPr/>
            </a:pPr>
            <a:r>
              <a:rPr lang="en-US" sz="1700" b="1">
                <a:cs typeface="Arial"/>
              </a:rPr>
              <a:t>4.1</a:t>
            </a:r>
            <a:r>
              <a:rPr lang="en-US" sz="1700">
                <a:cs typeface="Arial"/>
              </a:rPr>
              <a:t> Differentiate between emotions and moods.</a:t>
            </a:r>
          </a:p>
          <a:p>
            <a:pPr marL="493776" indent="-493776">
              <a:buClr>
                <a:schemeClr val="bg2"/>
              </a:buClr>
              <a:buSzPct val="100000"/>
              <a:buNone/>
              <a:defRPr/>
            </a:pPr>
            <a:r>
              <a:rPr lang="en-US" sz="1700" b="1">
                <a:cs typeface="Arial"/>
              </a:rPr>
              <a:t>4.2 </a:t>
            </a:r>
            <a:r>
              <a:rPr lang="en-US" sz="1700">
                <a:cs typeface="Arial"/>
              </a:rPr>
              <a:t>Identify the sources of emotions and moods.</a:t>
            </a:r>
          </a:p>
          <a:p>
            <a:pPr marL="493776" indent="-493776">
              <a:buClr>
                <a:schemeClr val="bg2"/>
              </a:buClr>
              <a:buSzPct val="100000"/>
              <a:buNone/>
              <a:defRPr/>
            </a:pPr>
            <a:r>
              <a:rPr lang="en-US" sz="1700" b="1">
                <a:cs typeface="Arial"/>
              </a:rPr>
              <a:t>4.3 </a:t>
            </a:r>
            <a:r>
              <a:rPr lang="en-US" sz="1700">
                <a:cs typeface="Arial"/>
              </a:rPr>
              <a:t>Show the impact emotional labor has on employees.</a:t>
            </a:r>
          </a:p>
          <a:p>
            <a:pPr marL="493776" indent="-493776">
              <a:buClr>
                <a:schemeClr val="bg2"/>
              </a:buClr>
              <a:buSzPct val="100000"/>
              <a:buNone/>
              <a:defRPr/>
            </a:pPr>
            <a:r>
              <a:rPr lang="en-US" sz="1700" b="1">
                <a:cs typeface="Arial"/>
              </a:rPr>
              <a:t>4.4 </a:t>
            </a:r>
            <a:r>
              <a:rPr lang="en-US" sz="1700">
                <a:cs typeface="Arial"/>
              </a:rPr>
              <a:t>Describe affective events theory.</a:t>
            </a:r>
          </a:p>
          <a:p>
            <a:pPr marL="493776" indent="-493776">
              <a:buClr>
                <a:schemeClr val="bg2"/>
              </a:buClr>
              <a:buSzPct val="100000"/>
              <a:buNone/>
              <a:defRPr/>
            </a:pPr>
            <a:r>
              <a:rPr lang="en-US" sz="1700" b="1">
                <a:cs typeface="Arial"/>
              </a:rPr>
              <a:t>4.5 </a:t>
            </a:r>
            <a:r>
              <a:rPr lang="en-US" sz="1700">
                <a:cs typeface="Arial"/>
              </a:rPr>
              <a:t>Describe emotional intelligence.</a:t>
            </a:r>
          </a:p>
          <a:p>
            <a:pPr marL="493776" indent="-493776">
              <a:buClr>
                <a:schemeClr val="bg2"/>
              </a:buClr>
              <a:buSzPct val="100000"/>
              <a:buNone/>
              <a:defRPr/>
            </a:pPr>
            <a:r>
              <a:rPr lang="en-US" sz="1700" b="1">
                <a:cs typeface="Arial"/>
              </a:rPr>
              <a:t>4.6 </a:t>
            </a:r>
            <a:r>
              <a:rPr lang="en-US" sz="1700">
                <a:cs typeface="Arial"/>
              </a:rPr>
              <a:t>Identify strategies for emotion regulation.</a:t>
            </a:r>
          </a:p>
          <a:p>
            <a:pPr marL="493776" indent="-493776">
              <a:buClr>
                <a:schemeClr val="bg2"/>
              </a:buClr>
              <a:buSzPct val="100000"/>
              <a:buNone/>
              <a:defRPr/>
            </a:pPr>
            <a:r>
              <a:rPr lang="en-US" sz="1700" b="1">
                <a:cs typeface="Arial"/>
              </a:rPr>
              <a:t>4.7 </a:t>
            </a:r>
            <a:r>
              <a:rPr lang="en-US" sz="1700">
                <a:cs typeface="Arial"/>
              </a:rPr>
              <a:t>Apply concepts about emotions and moods to specific OB issues.</a:t>
            </a:r>
            <a:endParaRPr lang="en-US" sz="1700">
              <a:latin typeface="+mj-lt"/>
              <a:cs typeface="Candara"/>
            </a:endParaRPr>
          </a:p>
        </p:txBody>
      </p:sp>
      <p:pic>
        <p:nvPicPr>
          <p:cNvPr id="5" name="Picture 4" descr="Smiley face sticky notes">
            <a:extLst>
              <a:ext uri="{FF2B5EF4-FFF2-40B4-BE49-F238E27FC236}">
                <a16:creationId xmlns:a16="http://schemas.microsoft.com/office/drawing/2014/main" id="{235695D7-A20E-E394-0C41-92927DD4EF4A}"/>
              </a:ext>
            </a:extLst>
          </p:cNvPr>
          <p:cNvPicPr>
            <a:picLocks noChangeAspect="1"/>
          </p:cNvPicPr>
          <p:nvPr/>
        </p:nvPicPr>
        <p:blipFill>
          <a:blip r:embed="rId3"/>
          <a:srcRect l="12553" r="2804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C53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14714-EE8A-0A35-A028-BAF2B6C8EEFB}"/>
              </a:ext>
            </a:extLst>
          </p:cNvPr>
          <p:cNvSpPr>
            <a:spLocks noGrp="1"/>
          </p:cNvSpPr>
          <p:nvPr>
            <p:ph type="title"/>
          </p:nvPr>
        </p:nvSpPr>
        <p:spPr>
          <a:xfrm>
            <a:off x="838200" y="171162"/>
            <a:ext cx="2840182" cy="2371148"/>
          </a:xfrm>
        </p:spPr>
        <p:txBody>
          <a:bodyPr vert="horz" lIns="91440" tIns="45720" rIns="91440" bIns="45720" rtlCol="0" anchor="ctr">
            <a:normAutofit/>
          </a:bodyPr>
          <a:lstStyle/>
          <a:p>
            <a:pPr>
              <a:lnSpc>
                <a:spcPct val="90000"/>
              </a:lnSpc>
              <a:spcBef>
                <a:spcPct val="0"/>
              </a:spcBef>
            </a:pPr>
            <a:r>
              <a:rPr lang="en-US" sz="3200" kern="1200" dirty="0">
                <a:solidFill>
                  <a:srgbClr val="FFFFFF"/>
                </a:solidFill>
                <a:latin typeface="+mj-lt"/>
                <a:ea typeface="+mj-ea"/>
                <a:cs typeface="+mj-cs"/>
              </a:rPr>
              <a:t>Emotion at work</a:t>
            </a:r>
          </a:p>
        </p:txBody>
      </p:sp>
      <p:pic>
        <p:nvPicPr>
          <p:cNvPr id="5" name="Picture 4">
            <a:extLst>
              <a:ext uri="{FF2B5EF4-FFF2-40B4-BE49-F238E27FC236}">
                <a16:creationId xmlns:a16="http://schemas.microsoft.com/office/drawing/2014/main" id="{23AC1546-F08A-A409-BA3A-BACDFE2C2355}"/>
              </a:ext>
            </a:extLst>
          </p:cNvPr>
          <p:cNvPicPr>
            <a:picLocks noChangeAspect="1"/>
          </p:cNvPicPr>
          <p:nvPr/>
        </p:nvPicPr>
        <p:blipFill>
          <a:blip r:embed="rId3"/>
          <a:stretch>
            <a:fillRect/>
          </a:stretch>
        </p:blipFill>
        <p:spPr>
          <a:xfrm>
            <a:off x="4207933" y="692531"/>
            <a:ext cx="7347537" cy="5473914"/>
          </a:xfrm>
          <a:prstGeom prst="rect">
            <a:avLst/>
          </a:prstGeom>
        </p:spPr>
      </p:pic>
    </p:spTree>
    <p:extLst>
      <p:ext uri="{BB962C8B-B14F-4D97-AF65-F5344CB8AC3E}">
        <p14:creationId xmlns:p14="http://schemas.microsoft.com/office/powerpoint/2010/main" val="127657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cs typeface="Arial Narrow"/>
              </a:rPr>
              <a:t>Differentiate Between Emotions and Moods </a:t>
            </a:r>
            <a:r>
              <a:rPr lang="en-US" sz="2000" dirty="0">
                <a:cs typeface="Arial Narrow"/>
              </a:rPr>
              <a:t>(1 of 7)</a:t>
            </a:r>
            <a:endParaRPr lang="en-US" b="0" dirty="0"/>
          </a:p>
        </p:txBody>
      </p:sp>
      <p:sp>
        <p:nvSpPr>
          <p:cNvPr id="2" name="Content Placeholder 1"/>
          <p:cNvSpPr>
            <a:spLocks noGrp="1"/>
          </p:cNvSpPr>
          <p:nvPr>
            <p:ph idx="1"/>
          </p:nvPr>
        </p:nvSpPr>
        <p:spPr>
          <a:xfrm>
            <a:off x="1981200" y="1600201"/>
            <a:ext cx="8229600" cy="381000"/>
          </a:xfrm>
        </p:spPr>
        <p:txBody>
          <a:bodyPr/>
          <a:lstStyle/>
          <a:p>
            <a:pPr marL="0" indent="0">
              <a:buNone/>
            </a:pPr>
            <a:r>
              <a:rPr lang="en-IN" sz="2000" b="1" dirty="0"/>
              <a:t>Exhibit 4-1</a:t>
            </a:r>
            <a:r>
              <a:rPr lang="en-IN" sz="2000" dirty="0"/>
              <a:t> Affect, Emotions, and Moods</a:t>
            </a:r>
          </a:p>
        </p:txBody>
      </p:sp>
      <p:pic>
        <p:nvPicPr>
          <p:cNvPr id="3" name="Picture 2" descr="A flow chart shows the relationship between Affect, Emotions and Moods.&#10;In the flowchart, the text box on top is labelled Affect: Defined as a broad range of feelings that people experience. Affect can be experienced in the form of emotions or moods.&#10;Arrows point from Affect to Emotions and Moods below it, which have arrows pointing to each other. &#10;The five aspects of Emotions are: &#10;• Caused by specific event&#10;• Very brief in duration (seconds or minutes)&#10;• Specific and numerous in nature (many specific emotions such as anger, fear, sadness, happiness, disgust, surprise)&#10;• Usually accompanied by distinct facial expressions&#10;• Action oriented in nature&#10;The five aspects of Moods are:&#10;• Cause is often general and unclear&#10;• Last longer than emotions (hours or days)&#10;• More general (two main dimensions—positive affect and negative affect—that are composed of multiple specific emotions)&#10;• Generally not indicated by distinct expressions&#10;• Cognitive in na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26427" y="2104696"/>
            <a:ext cx="7139149" cy="421990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US" sz="4200">
                <a:cs typeface="Arial Narrow"/>
              </a:rPr>
              <a:t>Differentiate Between Emotions and Moods (2 of 7)</a:t>
            </a:r>
            <a:endParaRPr lang="en-US" sz="4200" b="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753804"/>
            <a:ext cx="4892424" cy="3439763"/>
          </a:xfrm>
        </p:spPr>
        <p:txBody>
          <a:bodyPr>
            <a:normAutofit/>
          </a:bodyPr>
          <a:lstStyle/>
          <a:p>
            <a:pPr>
              <a:defRPr/>
            </a:pPr>
            <a:r>
              <a:rPr lang="en-US" sz="2000" dirty="0">
                <a:cs typeface="Arial"/>
              </a:rPr>
              <a:t>Six essentially universal emotions</a:t>
            </a:r>
          </a:p>
          <a:p>
            <a:pPr marL="832104" lvl="1" indent="-429768">
              <a:spcBef>
                <a:spcPts val="1500"/>
              </a:spcBef>
              <a:buClr>
                <a:schemeClr val="bg2"/>
              </a:buClr>
              <a:buFont typeface="+mj-lt"/>
              <a:buAutoNum type="arabicPeriod"/>
              <a:defRPr/>
            </a:pPr>
            <a:r>
              <a:rPr lang="en-US" sz="2000" dirty="0">
                <a:cs typeface="Arial"/>
              </a:rPr>
              <a:t>Anger</a:t>
            </a:r>
          </a:p>
          <a:p>
            <a:pPr marL="832104" lvl="1" indent="-429768">
              <a:spcBef>
                <a:spcPts val="1500"/>
              </a:spcBef>
              <a:buClr>
                <a:schemeClr val="bg2"/>
              </a:buClr>
              <a:buFont typeface="+mj-lt"/>
              <a:buAutoNum type="arabicPeriod"/>
              <a:defRPr/>
            </a:pPr>
            <a:r>
              <a:rPr lang="en-US" sz="2000" dirty="0">
                <a:cs typeface="Arial"/>
              </a:rPr>
              <a:t>Fear</a:t>
            </a:r>
          </a:p>
          <a:p>
            <a:pPr marL="832104" lvl="1" indent="-429768">
              <a:spcBef>
                <a:spcPts val="1500"/>
              </a:spcBef>
              <a:buClr>
                <a:schemeClr val="bg2"/>
              </a:buClr>
              <a:buFont typeface="+mj-lt"/>
              <a:buAutoNum type="arabicPeriod"/>
              <a:defRPr/>
            </a:pPr>
            <a:r>
              <a:rPr lang="en-US" sz="2000" dirty="0">
                <a:cs typeface="Arial"/>
              </a:rPr>
              <a:t>Sadness</a:t>
            </a:r>
          </a:p>
          <a:p>
            <a:pPr marL="832104" lvl="1" indent="-429768">
              <a:spcBef>
                <a:spcPts val="1500"/>
              </a:spcBef>
              <a:buClr>
                <a:schemeClr val="bg2"/>
              </a:buClr>
              <a:buFont typeface="+mj-lt"/>
              <a:buAutoNum type="arabicPeriod"/>
              <a:defRPr/>
            </a:pPr>
            <a:r>
              <a:rPr lang="en-US" sz="2000" dirty="0">
                <a:cs typeface="Arial"/>
              </a:rPr>
              <a:t>Happiness</a:t>
            </a:r>
          </a:p>
          <a:p>
            <a:pPr marL="832104" lvl="1" indent="-429768">
              <a:spcBef>
                <a:spcPts val="1500"/>
              </a:spcBef>
              <a:buClr>
                <a:schemeClr val="bg2"/>
              </a:buClr>
              <a:buFont typeface="+mj-lt"/>
              <a:buAutoNum type="arabicPeriod"/>
              <a:defRPr/>
            </a:pPr>
            <a:r>
              <a:rPr lang="en-US" sz="2000" dirty="0">
                <a:cs typeface="Arial"/>
              </a:rPr>
              <a:t>Disgust</a:t>
            </a:r>
          </a:p>
          <a:p>
            <a:pPr marL="832104" lvl="1" indent="-429768">
              <a:spcBef>
                <a:spcPts val="1500"/>
              </a:spcBef>
              <a:buClr>
                <a:schemeClr val="bg2"/>
              </a:buClr>
              <a:buFont typeface="+mj-lt"/>
              <a:buAutoNum type="arabicPeriod"/>
              <a:defRPr/>
            </a:pPr>
            <a:r>
              <a:rPr lang="en-US" sz="2000" dirty="0">
                <a:cs typeface="Arial"/>
              </a:rPr>
              <a:t>Surprise</a:t>
            </a:r>
            <a:endParaRPr lang="en-US" sz="2000" dirty="0"/>
          </a:p>
        </p:txBody>
      </p:sp>
      <p:pic>
        <p:nvPicPr>
          <p:cNvPr id="4" name="Picture 3">
            <a:extLst>
              <a:ext uri="{FF2B5EF4-FFF2-40B4-BE49-F238E27FC236}">
                <a16:creationId xmlns:a16="http://schemas.microsoft.com/office/drawing/2014/main" id="{75444AB5-47D9-11D3-4B67-F3BD07E96716}"/>
              </a:ext>
            </a:extLst>
          </p:cNvPr>
          <p:cNvPicPr>
            <a:picLocks noChangeAspect="1"/>
          </p:cNvPicPr>
          <p:nvPr/>
        </p:nvPicPr>
        <p:blipFill>
          <a:blip r:embed="rId3"/>
          <a:srcRect b="5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620000" cy="1097280"/>
          </a:xfrm>
        </p:spPr>
        <p:txBody>
          <a:bodyPr>
            <a:normAutofit fontScale="90000"/>
          </a:bodyPr>
          <a:lstStyle/>
          <a:p>
            <a:r>
              <a:rPr lang="en-US" dirty="0">
                <a:cs typeface="Arial Narrow"/>
              </a:rPr>
              <a:t>Differentiate Between Emotions and Moods </a:t>
            </a:r>
            <a:r>
              <a:rPr lang="en-US" sz="2000" dirty="0">
                <a:cs typeface="Arial Narrow"/>
              </a:rPr>
              <a:t>(3 of 7)</a:t>
            </a:r>
            <a:endParaRPr lang="en-US" b="0" dirty="0"/>
          </a:p>
        </p:txBody>
      </p:sp>
      <p:sp>
        <p:nvSpPr>
          <p:cNvPr id="3" name="Content Placeholder 2"/>
          <p:cNvSpPr>
            <a:spLocks noGrp="1"/>
          </p:cNvSpPr>
          <p:nvPr>
            <p:ph idx="1"/>
          </p:nvPr>
        </p:nvSpPr>
        <p:spPr>
          <a:xfrm>
            <a:off x="378619" y="1497012"/>
            <a:ext cx="11053762" cy="4560888"/>
          </a:xfrm>
        </p:spPr>
        <p:txBody>
          <a:bodyPr>
            <a:normAutofit/>
          </a:bodyPr>
          <a:lstStyle/>
          <a:p>
            <a:pPr marL="0" indent="0">
              <a:buNone/>
              <a:defRPr/>
            </a:pPr>
            <a:r>
              <a:rPr lang="en-US" sz="3200" b="1" dirty="0"/>
              <a:t>Moral Emotions</a:t>
            </a:r>
          </a:p>
          <a:p>
            <a:pPr>
              <a:defRPr/>
            </a:pPr>
            <a:r>
              <a:rPr lang="en-US" sz="3200" b="1" dirty="0"/>
              <a:t>Moral emotions</a:t>
            </a:r>
            <a:r>
              <a:rPr lang="en-US" sz="3200" b="1" dirty="0">
                <a:cs typeface="Arial" charset="0"/>
              </a:rPr>
              <a:t>:</a:t>
            </a:r>
            <a:r>
              <a:rPr lang="en-US" sz="3200" b="1" dirty="0"/>
              <a:t> </a:t>
            </a:r>
            <a:r>
              <a:rPr lang="en-US" sz="3200" dirty="0"/>
              <a:t>emotions that have moral implications because of our instant judgement of the situation that evokes them.</a:t>
            </a:r>
          </a:p>
          <a:p>
            <a:pPr marL="740664" lvl="5" indent="-283464">
              <a:spcBef>
                <a:spcPts val="600"/>
              </a:spcBef>
              <a:buClr>
                <a:schemeClr val="bg2"/>
              </a:buClr>
              <a:buFont typeface="Arial" pitchFamily="34" charset="0"/>
              <a:buChar char="–"/>
            </a:pPr>
            <a:r>
              <a:rPr lang="en-US" sz="3200" dirty="0">
                <a:cs typeface="Arial" panose="020B0604020202020204" pitchFamily="34" charset="0"/>
              </a:rPr>
              <a:t>Our responses to moral emotions differ from our responses to other emotions.</a:t>
            </a:r>
          </a:p>
          <a:p>
            <a:pPr marL="740664" lvl="3" indent="-283464">
              <a:buClr>
                <a:schemeClr val="bg2"/>
              </a:buClr>
            </a:pPr>
            <a:r>
              <a:rPr lang="en-US" sz="3200" dirty="0">
                <a:cs typeface="Arial" panose="020B0604020202020204" pitchFamily="34" charset="0"/>
              </a:rPr>
              <a:t>Moral emotions are developed during childhood.</a:t>
            </a:r>
          </a:p>
          <a:p>
            <a:pPr marL="740664" lvl="3" indent="-283464">
              <a:buClr>
                <a:schemeClr val="bg2"/>
              </a:buClr>
            </a:pPr>
            <a:r>
              <a:rPr lang="en-US" sz="3200" dirty="0">
                <a:cs typeface="Arial" panose="020B0604020202020204" pitchFamily="34" charset="0"/>
              </a:rPr>
              <a:t>Because morality is a construct that differs between cultures, so do moral emotions.</a:t>
            </a:r>
            <a:endParaRPr lang="en-US"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Differentiate Between Emotions and Moods </a:t>
            </a:r>
            <a:r>
              <a:rPr lang="en-US" sz="2000" dirty="0">
                <a:cs typeface="Arial Narrow"/>
              </a:rPr>
              <a:t>(4 of 7)</a:t>
            </a:r>
            <a:endParaRPr lang="en-US" b="0" dirty="0"/>
          </a:p>
        </p:txBody>
      </p:sp>
      <p:sp>
        <p:nvSpPr>
          <p:cNvPr id="3" name="Content Placeholder 2"/>
          <p:cNvSpPr>
            <a:spLocks noGrp="1"/>
          </p:cNvSpPr>
          <p:nvPr>
            <p:ph idx="1"/>
          </p:nvPr>
        </p:nvSpPr>
        <p:spPr>
          <a:xfrm>
            <a:off x="1981200" y="1600201"/>
            <a:ext cx="8229600" cy="380999"/>
          </a:xfrm>
        </p:spPr>
        <p:txBody>
          <a:bodyPr/>
          <a:lstStyle/>
          <a:p>
            <a:pPr marL="0" indent="0">
              <a:buNone/>
            </a:pPr>
            <a:r>
              <a:rPr lang="en-IN" sz="2000" b="1" dirty="0"/>
              <a:t>Exhibit 4-2</a:t>
            </a:r>
            <a:r>
              <a:rPr lang="en-IN" sz="2000" dirty="0"/>
              <a:t> The Structure of Mood</a:t>
            </a:r>
          </a:p>
        </p:txBody>
      </p:sp>
      <p:pic>
        <p:nvPicPr>
          <p:cNvPr id="4" name="Picture 3" descr="A circular diagram shows Structure of mood.&#10;The circular diagram shows two categories of moods as positive and negative at their high and low ends.&#10;The circle is divided into four quadrants with dotted lines. Straight lines are also drawn inside the circle at 45 degrees in each quadrant. Clockwise from top right: The top right quadrant is labelled High Positive Affect and displays Alert, Excited, Elated and Happy. The bottom right quadrant is labelled Low Negative Affect and displays Content,  Serene, Relaxed and Calm.  The bottom left quadrant is labelled Low Positive Affect and displays Fatigued, Bored, Depressed and Sad.&#10;The top left quadrant is labelled High Negative Affect and displays Upset, Stressed, Nervous and Tens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57176" y="2134506"/>
            <a:ext cx="6677651" cy="415570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Differentiate Between Emotions and Moods </a:t>
            </a:r>
            <a:r>
              <a:rPr lang="en-US" sz="2000" dirty="0">
                <a:cs typeface="Arial Narrow"/>
              </a:rPr>
              <a:t>(5 of 7)</a:t>
            </a:r>
            <a:endParaRPr lang="en-US" sz="3600" dirty="0">
              <a:cs typeface="Arial Narrow"/>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US" sz="2000" b="1" dirty="0" err="1"/>
              <a:t>Organisation</a:t>
            </a:r>
            <a:r>
              <a:rPr lang="en-US" sz="2000" b="1" dirty="0"/>
              <a:t> </a:t>
            </a:r>
            <a:r>
              <a:rPr lang="en-US" sz="2000" b="1" dirty="0" err="1"/>
              <a:t>Behaviour</a:t>
            </a:r>
            <a:r>
              <a:rPr lang="en-US" sz="2000" b="1" dirty="0"/>
              <a:t> Poll</a:t>
            </a:r>
            <a:r>
              <a:rPr lang="en-US" sz="2000" dirty="0"/>
              <a:t> Emotional States</a:t>
            </a:r>
          </a:p>
        </p:txBody>
      </p:sp>
      <p:pic>
        <p:nvPicPr>
          <p:cNvPr id="5" name="Picture 4" descr="A bar diagram depicts the percentage of Emotional states of people across various countries as analyzed by OB Poll.&#10;Vertical bars show the percentage of emotional people across various countries as follows:&#10;&#10;1. Bolivia- 59 percent.&#10;2. United States- 56 percent.&#10;3. United Kingdom- 51 percent.&#10;4. India- 48 percent.&#10;5. China- 45 percent.&#10;6. Russia- 40 percent.&#10;7. Bangladesh- 37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07213" y="1949182"/>
            <a:ext cx="6977574" cy="3480068"/>
          </a:xfrm>
          <a:prstGeom prst="rect">
            <a:avLst/>
          </a:prstGeom>
        </p:spPr>
      </p:pic>
      <p:sp>
        <p:nvSpPr>
          <p:cNvPr id="4" name="Content Placeholder 3"/>
          <p:cNvSpPr>
            <a:spLocks noGrp="1"/>
          </p:cNvSpPr>
          <p:nvPr>
            <p:ph idx="13"/>
          </p:nvPr>
        </p:nvSpPr>
        <p:spPr>
          <a:xfrm>
            <a:off x="1981200" y="5562600"/>
            <a:ext cx="8229600" cy="762000"/>
          </a:xfrm>
        </p:spPr>
        <p:txBody>
          <a:bodyPr/>
          <a:lstStyle/>
          <a:p>
            <a:pPr marL="0" indent="0">
              <a:buNone/>
            </a:pPr>
            <a:r>
              <a:rPr lang="en-US" sz="1200" dirty="0"/>
              <a:t>*Respondents in 148 countries worldwide during 2014 were asked whether they experienced five positive (well-rested, treated with respect, enjoyment, smiling and laughing, learning or doing something interesting) and five negative emotions (anger, stress, sadness, physical pain, worry) daily. </a:t>
            </a:r>
            <a:r>
              <a:rPr lang="en-US" sz="1200" i="1" dirty="0"/>
              <a:t>Source: </a:t>
            </a:r>
            <a:r>
              <a:rPr lang="en-US" sz="1200" dirty="0"/>
              <a:t>Based on J. Clifton, “Latin Americans Lead World in Emotions,” Gallup (August 27, 2015), http://www.gallup.com/poll/184631/latin-americans-leadworld- emotions.aspx.</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431" y="215372"/>
            <a:ext cx="10172699" cy="1006209"/>
          </a:xfrm>
        </p:spPr>
        <p:txBody>
          <a:bodyPr>
            <a:normAutofit/>
          </a:bodyPr>
          <a:lstStyle/>
          <a:p>
            <a:r>
              <a:rPr lang="en-US" dirty="0">
                <a:cs typeface="Microsoft Sans Serif" panose="020B0604020202020204" pitchFamily="34" charset="0"/>
              </a:rPr>
              <a:t>Differentiate Between Emotions and Moods</a:t>
            </a:r>
            <a:r>
              <a:rPr lang="en-US" b="0" dirty="0">
                <a:cs typeface="Microsoft Sans Serif" panose="020B0604020202020204" pitchFamily="34" charset="0"/>
              </a:rPr>
              <a:t> </a:t>
            </a:r>
            <a:r>
              <a:rPr lang="en-US" sz="2000" dirty="0">
                <a:cs typeface="Microsoft Sans Serif" panose="020B0604020202020204" pitchFamily="34" charset="0"/>
              </a:rPr>
              <a:t>(6 of 7)</a:t>
            </a:r>
            <a:endParaRPr lang="en-US" b="0" dirty="0"/>
          </a:p>
        </p:txBody>
      </p:sp>
      <p:pic>
        <p:nvPicPr>
          <p:cNvPr id="3" name="Picture 2" descr="The illustration shows decision making at the top with thinking underneath on the bottom left and feeling on the bottom right. There are arrows leading from thinking and feeling to decision mak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01484" y="1866507"/>
            <a:ext cx="7989035" cy="346048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37" y="215372"/>
            <a:ext cx="10658475" cy="1097280"/>
          </a:xfrm>
        </p:spPr>
        <p:txBody>
          <a:bodyPr>
            <a:normAutofit/>
          </a:bodyPr>
          <a:lstStyle/>
          <a:p>
            <a:r>
              <a:rPr lang="en-US" dirty="0">
                <a:cs typeface="Microsoft Sans Serif" panose="020B0604020202020204" pitchFamily="34" charset="0"/>
              </a:rPr>
              <a:t>Differentiate Between Emotions and Moods </a:t>
            </a:r>
            <a:r>
              <a:rPr lang="en-US" sz="2000" dirty="0">
                <a:cs typeface="Microsoft Sans Serif" panose="020B0604020202020204" pitchFamily="34" charset="0"/>
              </a:rPr>
              <a:t>(7 of 7)</a:t>
            </a:r>
            <a:endParaRPr lang="en-US" b="0" dirty="0"/>
          </a:p>
        </p:txBody>
      </p:sp>
      <p:sp>
        <p:nvSpPr>
          <p:cNvPr id="3" name="Content Placeholder 2"/>
          <p:cNvSpPr>
            <a:spLocks noGrp="1"/>
          </p:cNvSpPr>
          <p:nvPr>
            <p:ph idx="1"/>
          </p:nvPr>
        </p:nvSpPr>
        <p:spPr>
          <a:xfrm>
            <a:off x="578644" y="1600202"/>
            <a:ext cx="9784556" cy="4321968"/>
          </a:xfrm>
        </p:spPr>
        <p:txBody>
          <a:bodyPr>
            <a:normAutofit/>
          </a:bodyPr>
          <a:lstStyle/>
          <a:p>
            <a:pPr>
              <a:defRPr/>
            </a:pPr>
            <a:r>
              <a:rPr lang="en-US" b="1" dirty="0">
                <a:cs typeface="Arial"/>
              </a:rPr>
              <a:t>Do emotions make us ethical?</a:t>
            </a:r>
          </a:p>
          <a:p>
            <a:pPr lvl="1">
              <a:defRPr/>
            </a:pPr>
            <a:r>
              <a:rPr lang="en-US" sz="2800" dirty="0">
                <a:cs typeface="Arial"/>
              </a:rPr>
              <a:t>Research on moral emotions questions the previous belief that emotional decision making is based on higher-level cognitive processes.</a:t>
            </a:r>
          </a:p>
          <a:p>
            <a:pPr lvl="1">
              <a:defRPr/>
            </a:pPr>
            <a:r>
              <a:rPr lang="en-US" sz="2800" dirty="0">
                <a:cs typeface="Arial"/>
              </a:rPr>
              <a:t>Our beliefs are shaped by our groups, resulting in unconscious responses and a shared moral emotion.</a:t>
            </a:r>
          </a:p>
          <a:p>
            <a:pPr lvl="2">
              <a:defRPr/>
            </a:pPr>
            <a:r>
              <a:rPr lang="en-US" sz="2800" dirty="0">
                <a:cs typeface="Arial"/>
              </a:rPr>
              <a:t>This may allow us to justify purely emotional reactions as rationally ethical just because we share them with others.</a:t>
            </a:r>
            <a:endParaRPr 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505" y="215372"/>
            <a:ext cx="10272713" cy="1097280"/>
          </a:xfrm>
        </p:spPr>
        <p:txBody>
          <a:bodyPr>
            <a:normAutofit/>
          </a:bodyPr>
          <a:lstStyle/>
          <a:p>
            <a:r>
              <a:rPr lang="en-US" dirty="0">
                <a:cs typeface="Arial Narrow"/>
              </a:rPr>
              <a:t>Identify the Sources of Emotions and Moods </a:t>
            </a:r>
            <a:r>
              <a:rPr lang="en-US" sz="2000" dirty="0">
                <a:cs typeface="Arial Narrow"/>
              </a:rPr>
              <a:t>(1 of 4)</a:t>
            </a:r>
            <a:endParaRPr lang="en-US" b="0" dirty="0"/>
          </a:p>
        </p:txBody>
      </p:sp>
      <p:sp>
        <p:nvSpPr>
          <p:cNvPr id="3" name="Content Placeholder 2"/>
          <p:cNvSpPr>
            <a:spLocks noGrp="1"/>
          </p:cNvSpPr>
          <p:nvPr>
            <p:ph idx="1"/>
          </p:nvPr>
        </p:nvSpPr>
        <p:spPr>
          <a:xfrm>
            <a:off x="871538" y="1435895"/>
            <a:ext cx="9110662" cy="4690270"/>
          </a:xfrm>
        </p:spPr>
        <p:txBody>
          <a:bodyPr/>
          <a:lstStyle/>
          <a:p>
            <a:r>
              <a:rPr lang="en-US" b="1" dirty="0"/>
              <a:t>Personality</a:t>
            </a:r>
          </a:p>
          <a:p>
            <a:pPr lvl="1"/>
            <a:r>
              <a:rPr lang="en-US" sz="2800" dirty="0"/>
              <a:t>Moods and emotions have a trait component.</a:t>
            </a:r>
          </a:p>
          <a:p>
            <a:pPr lvl="1"/>
            <a:r>
              <a:rPr lang="en-US" sz="2800" b="1" dirty="0"/>
              <a:t>Affect intensity</a:t>
            </a:r>
            <a:r>
              <a:rPr lang="en-US" sz="2800" b="1" dirty="0">
                <a:cs typeface="Arial" charset="0"/>
              </a:rPr>
              <a:t>:</a:t>
            </a:r>
            <a:r>
              <a:rPr lang="en-US" sz="2800" dirty="0"/>
              <a:t> how strongly people experience their emotions.</a:t>
            </a:r>
          </a:p>
          <a:p>
            <a:r>
              <a:rPr lang="en-US" b="1" dirty="0"/>
              <a:t>Time of Day</a:t>
            </a:r>
          </a:p>
          <a:p>
            <a:pPr lvl="1"/>
            <a:r>
              <a:rPr lang="en-US" sz="2800" dirty="0"/>
              <a:t>There is a common pattern for all of us.</a:t>
            </a:r>
          </a:p>
          <a:p>
            <a:pPr lvl="2"/>
            <a:r>
              <a:rPr lang="en-US" sz="2800" dirty="0"/>
              <a:t>Happier in the midpoint of the daily awake period.</a:t>
            </a:r>
          </a:p>
          <a:p>
            <a:r>
              <a:rPr lang="en-US" b="1" dirty="0"/>
              <a:t>Day of the Week</a:t>
            </a:r>
          </a:p>
          <a:p>
            <a:pPr marL="740664" lvl="2" indent="-283464">
              <a:buFont typeface="Arial" pitchFamily="34" charset="0"/>
              <a:buChar char="–"/>
            </a:pPr>
            <a:r>
              <a:rPr lang="en-US" sz="2800" dirty="0"/>
              <a:t>Happier toward the end of the week</a:t>
            </a:r>
            <a:r>
              <a:rPr lang="en-US" sz="2400" dirty="0"/>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63" y="215372"/>
            <a:ext cx="10515600" cy="1097280"/>
          </a:xfrm>
        </p:spPr>
        <p:txBody>
          <a:bodyPr>
            <a:normAutofit/>
          </a:bodyPr>
          <a:lstStyle/>
          <a:p>
            <a:r>
              <a:rPr lang="en-US" dirty="0">
                <a:cs typeface="Arial Narrow"/>
              </a:rPr>
              <a:t>Identify the Sources of Emotions and Moods</a:t>
            </a:r>
            <a:r>
              <a:rPr lang="en-US" b="0" dirty="0">
                <a:cs typeface="Arial Narrow"/>
              </a:rPr>
              <a:t> </a:t>
            </a:r>
            <a:r>
              <a:rPr lang="en-US" sz="2000" dirty="0">
                <a:cs typeface="Arial Narrow"/>
              </a:rPr>
              <a:t>(2 of 4)</a:t>
            </a:r>
            <a:endParaRPr lang="en-US" b="0" dirty="0"/>
          </a:p>
        </p:txBody>
      </p:sp>
      <p:sp>
        <p:nvSpPr>
          <p:cNvPr id="3" name="Content Placeholder 2"/>
          <p:cNvSpPr>
            <a:spLocks noGrp="1"/>
          </p:cNvSpPr>
          <p:nvPr>
            <p:ph idx="1"/>
          </p:nvPr>
        </p:nvSpPr>
        <p:spPr/>
        <p:txBody>
          <a:bodyPr>
            <a:normAutofit lnSpcReduction="10000"/>
          </a:bodyPr>
          <a:lstStyle/>
          <a:p>
            <a:r>
              <a:rPr lang="en-US" sz="3600" b="1" dirty="0">
                <a:cs typeface="Arial" charset="0"/>
              </a:rPr>
              <a:t>Weather</a:t>
            </a:r>
          </a:p>
          <a:p>
            <a:pPr lvl="1"/>
            <a:r>
              <a:rPr lang="en-US" sz="3600" b="1" dirty="0">
                <a:cs typeface="Arial" charset="0"/>
              </a:rPr>
              <a:t>Illusory correlation </a:t>
            </a:r>
            <a:r>
              <a:rPr lang="en-US" sz="3600" dirty="0">
                <a:cs typeface="Arial" charset="0"/>
              </a:rPr>
              <a:t>– no effect. </a:t>
            </a:r>
          </a:p>
          <a:p>
            <a:r>
              <a:rPr lang="en-US" sz="3600" b="1" dirty="0">
                <a:cs typeface="Arial" charset="0"/>
              </a:rPr>
              <a:t>Stress</a:t>
            </a:r>
          </a:p>
          <a:p>
            <a:pPr lvl="1"/>
            <a:r>
              <a:rPr lang="en-US" sz="3600" dirty="0">
                <a:cs typeface="Arial" charset="0"/>
              </a:rPr>
              <a:t>Even low levels of constant stress can worsen moods.</a:t>
            </a:r>
          </a:p>
          <a:p>
            <a:pPr>
              <a:lnSpc>
                <a:spcPct val="90000"/>
              </a:lnSpc>
            </a:pPr>
            <a:r>
              <a:rPr lang="en-US" sz="3600" dirty="0">
                <a:cs typeface="Arial" charset="0"/>
              </a:rPr>
              <a:t>Social Activities</a:t>
            </a:r>
          </a:p>
          <a:p>
            <a:pPr lvl="1"/>
            <a:r>
              <a:rPr lang="en-US" sz="3600" dirty="0">
                <a:cs typeface="Arial" charset="0"/>
              </a:rPr>
              <a:t>Physical, informal, and dining activities increase positive moods</a:t>
            </a:r>
            <a:r>
              <a:rPr lang="en-US" sz="2800" dirty="0">
                <a:cs typeface="Arial" charset="0"/>
              </a:rPr>
              <a:t>.</a:t>
            </a:r>
            <a:endParaRPr 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5" y="215372"/>
            <a:ext cx="10101263" cy="1097280"/>
          </a:xfrm>
        </p:spPr>
        <p:txBody>
          <a:bodyPr>
            <a:normAutofit fontScale="90000"/>
          </a:bodyPr>
          <a:lstStyle/>
          <a:p>
            <a:r>
              <a:rPr lang="en-US" dirty="0">
                <a:cs typeface="Arial Narrow"/>
              </a:rPr>
              <a:t>Identify the Sources of Emotions and Moods </a:t>
            </a:r>
            <a:r>
              <a:rPr lang="en-US" sz="2000" dirty="0">
                <a:cs typeface="Arial Narrow"/>
              </a:rPr>
              <a:t>(3 of 4)</a:t>
            </a:r>
            <a:endParaRPr lang="en-US" b="0" dirty="0"/>
          </a:p>
        </p:txBody>
      </p:sp>
      <p:sp>
        <p:nvSpPr>
          <p:cNvPr id="3" name="Content Placeholder 2"/>
          <p:cNvSpPr>
            <a:spLocks noGrp="1"/>
          </p:cNvSpPr>
          <p:nvPr>
            <p:ph idx="1"/>
          </p:nvPr>
        </p:nvSpPr>
        <p:spPr/>
        <p:txBody>
          <a:bodyPr>
            <a:normAutofit/>
          </a:bodyPr>
          <a:lstStyle/>
          <a:p>
            <a:r>
              <a:rPr lang="en-US" sz="3200" b="1" dirty="0">
                <a:cs typeface="Arial" charset="0"/>
              </a:rPr>
              <a:t>Sleep</a:t>
            </a:r>
          </a:p>
          <a:p>
            <a:pPr lvl="1"/>
            <a:r>
              <a:rPr lang="en-US" sz="3200" dirty="0">
                <a:cs typeface="Arial" charset="0"/>
              </a:rPr>
              <a:t>Poor sleep quality increases negative affect.</a:t>
            </a:r>
          </a:p>
          <a:p>
            <a:r>
              <a:rPr lang="en-US" sz="3200" b="1" dirty="0">
                <a:cs typeface="Arial" charset="0"/>
              </a:rPr>
              <a:t>Exercise</a:t>
            </a:r>
          </a:p>
          <a:p>
            <a:pPr lvl="1"/>
            <a:r>
              <a:rPr lang="en-US" sz="3200" dirty="0">
                <a:cs typeface="Arial" charset="0"/>
              </a:rPr>
              <a:t>Does somewhat improve mood, especially for depressed people.</a:t>
            </a:r>
            <a:endParaRPr lang="en-US"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537" y="215372"/>
            <a:ext cx="10136981" cy="1097280"/>
          </a:xfrm>
        </p:spPr>
        <p:txBody>
          <a:bodyPr>
            <a:normAutofit/>
          </a:bodyPr>
          <a:lstStyle/>
          <a:p>
            <a:r>
              <a:rPr lang="en-US" dirty="0">
                <a:cs typeface="Arial Narrow"/>
              </a:rPr>
              <a:t>Identify the Sources of Emotions and Moods </a:t>
            </a:r>
            <a:r>
              <a:rPr lang="en-US" sz="2000" dirty="0">
                <a:cs typeface="Arial Narrow"/>
              </a:rPr>
              <a:t>(4 of 4)</a:t>
            </a:r>
            <a:endParaRPr lang="en-US" b="0" dirty="0"/>
          </a:p>
        </p:txBody>
      </p:sp>
      <p:sp>
        <p:nvSpPr>
          <p:cNvPr id="3" name="Content Placeholder 2"/>
          <p:cNvSpPr>
            <a:spLocks noGrp="1"/>
          </p:cNvSpPr>
          <p:nvPr>
            <p:ph idx="1"/>
          </p:nvPr>
        </p:nvSpPr>
        <p:spPr>
          <a:xfrm>
            <a:off x="781050" y="1604169"/>
            <a:ext cx="10515600" cy="4351338"/>
          </a:xfrm>
        </p:spPr>
        <p:txBody>
          <a:bodyPr>
            <a:normAutofit/>
          </a:bodyPr>
          <a:lstStyle/>
          <a:p>
            <a:r>
              <a:rPr lang="en-US" b="1" dirty="0">
                <a:cs typeface="Arial" charset="0"/>
              </a:rPr>
              <a:t>Age</a:t>
            </a:r>
          </a:p>
          <a:p>
            <a:pPr lvl="1"/>
            <a:r>
              <a:rPr lang="en-US" sz="2800" dirty="0">
                <a:cs typeface="Arial" charset="0"/>
              </a:rPr>
              <a:t>Older people tend to focus on more positive stimuli than younger adults.</a:t>
            </a:r>
          </a:p>
          <a:p>
            <a:r>
              <a:rPr lang="en-US" b="1" dirty="0">
                <a:cs typeface="Arial" charset="0"/>
              </a:rPr>
              <a:t>Sex</a:t>
            </a:r>
          </a:p>
          <a:p>
            <a:pPr lvl="1"/>
            <a:r>
              <a:rPr lang="en-US" sz="2800" dirty="0">
                <a:cs typeface="Arial" charset="0"/>
              </a:rPr>
              <a:t>Women tend to be more emotionally expressive, feel emotions more intensely, have longer-lasting moods, and express emotions more frequently than men.</a:t>
            </a:r>
            <a:endParaRPr 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62" name="Freeform: Shape 2061">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3652C9-3089-F460-4785-8426A0798329}"/>
              </a:ext>
            </a:extLst>
          </p:cNvPr>
          <p:cNvSpPr>
            <a:spLocks noGrp="1"/>
          </p:cNvSpPr>
          <p:nvPr>
            <p:ph type="title"/>
          </p:nvPr>
        </p:nvSpPr>
        <p:spPr>
          <a:xfrm>
            <a:off x="477981" y="1122363"/>
            <a:ext cx="4023360" cy="1555671"/>
          </a:xfrm>
        </p:spPr>
        <p:txBody>
          <a:bodyPr vert="horz" lIns="91440" tIns="45720" rIns="91440" bIns="45720" rtlCol="0" anchor="b">
            <a:normAutofit/>
          </a:bodyPr>
          <a:lstStyle/>
          <a:p>
            <a:r>
              <a:rPr lang="en-US" sz="4800" kern="1200" dirty="0">
                <a:solidFill>
                  <a:schemeClr val="tx1"/>
                </a:solidFill>
                <a:latin typeface="+mj-lt"/>
                <a:ea typeface="+mj-ea"/>
                <a:cs typeface="+mj-cs"/>
              </a:rPr>
              <a:t>Emotional </a:t>
            </a:r>
            <a:r>
              <a:rPr lang="en-US" sz="4800" kern="1200" dirty="0" err="1">
                <a:solidFill>
                  <a:schemeClr val="tx1"/>
                </a:solidFill>
                <a:latin typeface="+mj-lt"/>
                <a:ea typeface="+mj-ea"/>
                <a:cs typeface="+mj-cs"/>
              </a:rPr>
              <a:t>Labour</a:t>
            </a:r>
            <a:endParaRPr lang="en-US" sz="4800" kern="1200" dirty="0">
              <a:solidFill>
                <a:schemeClr val="tx1"/>
              </a:solidFill>
              <a:latin typeface="+mj-lt"/>
              <a:ea typeface="+mj-ea"/>
              <a:cs typeface="+mj-cs"/>
            </a:endParaRPr>
          </a:p>
        </p:txBody>
      </p:sp>
      <p:sp>
        <p:nvSpPr>
          <p:cNvPr id="2061" name="Rectangle 206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Please stop calling everything that frustrates you emotional labor.  Instead, ask yourself these three questions.">
            <a:extLst>
              <a:ext uri="{FF2B5EF4-FFF2-40B4-BE49-F238E27FC236}">
                <a16:creationId xmlns:a16="http://schemas.microsoft.com/office/drawing/2014/main" id="{9BCBD754-FF5A-441F-A3F0-1F1B416275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14356" y="1070226"/>
            <a:ext cx="6408836" cy="4566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578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8D15-C68F-A1A8-80EC-19F51E6C91F6}"/>
              </a:ext>
            </a:extLst>
          </p:cNvPr>
          <p:cNvSpPr>
            <a:spLocks noGrp="1"/>
          </p:cNvSpPr>
          <p:nvPr>
            <p:ph type="title"/>
          </p:nvPr>
        </p:nvSpPr>
        <p:spPr>
          <a:xfrm>
            <a:off x="838200" y="365125"/>
            <a:ext cx="10515600" cy="712561"/>
          </a:xfrm>
        </p:spPr>
        <p:txBody>
          <a:bodyPr/>
          <a:lstStyle/>
          <a:p>
            <a:r>
              <a:rPr lang="en-US" dirty="0"/>
              <a:t>Emotional </a:t>
            </a:r>
            <a:r>
              <a:rPr lang="en-US" dirty="0" err="1"/>
              <a:t>Labour</a:t>
            </a:r>
            <a:endParaRPr lang="en-GB" dirty="0"/>
          </a:p>
        </p:txBody>
      </p:sp>
      <p:pic>
        <p:nvPicPr>
          <p:cNvPr id="1026" name="Picture 2" descr="When it comes to acting, the closer to the middle of the circle that your actions are, the less emotional labor your job demands. The further away, the more emotional labor the job demands. From the inner circle to the outer, the sections are: employee personality, genuine acting, deep acting, and surface acting">
            <a:extLst>
              <a:ext uri="{FF2B5EF4-FFF2-40B4-BE49-F238E27FC236}">
                <a16:creationId xmlns:a16="http://schemas.microsoft.com/office/drawing/2014/main" id="{2CC3260C-8E03-8BB3-14F9-D446B6A263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578" y="1312410"/>
            <a:ext cx="5964730" cy="518046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E81DD3F1-D9B6-009D-847F-629498A851D2}"/>
              </a:ext>
            </a:extLst>
          </p:cNvPr>
          <p:cNvSpPr/>
          <p:nvPr/>
        </p:nvSpPr>
        <p:spPr>
          <a:xfrm>
            <a:off x="999309" y="1737361"/>
            <a:ext cx="3696788" cy="37033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2800" dirty="0"/>
              <a:t>Three major levels of emotional labor have been identified (Hochschild, 1983).</a:t>
            </a:r>
            <a:endParaRPr lang="en-GB" sz="2800" dirty="0"/>
          </a:p>
        </p:txBody>
      </p:sp>
    </p:spTree>
    <p:extLst>
      <p:ext uri="{BB962C8B-B14F-4D97-AF65-F5344CB8AC3E}">
        <p14:creationId xmlns:p14="http://schemas.microsoft.com/office/powerpoint/2010/main" val="2357982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Show the Impact Emotional Labor Has on Employees </a:t>
            </a:r>
            <a:r>
              <a:rPr lang="en-US" sz="2000" dirty="0">
                <a:cs typeface="Arial Narrow"/>
              </a:rPr>
              <a:t>(1 of 4)</a:t>
            </a:r>
            <a:endParaRPr lang="en-US" b="0" dirty="0"/>
          </a:p>
        </p:txBody>
      </p:sp>
      <p:sp>
        <p:nvSpPr>
          <p:cNvPr id="3" name="Content Placeholder 2"/>
          <p:cNvSpPr>
            <a:spLocks noGrp="1"/>
          </p:cNvSpPr>
          <p:nvPr>
            <p:ph idx="1"/>
          </p:nvPr>
        </p:nvSpPr>
        <p:spPr>
          <a:xfrm>
            <a:off x="709613" y="2024063"/>
            <a:ext cx="9998868" cy="4026693"/>
          </a:xfrm>
        </p:spPr>
        <p:txBody>
          <a:bodyPr/>
          <a:lstStyle/>
          <a:p>
            <a:r>
              <a:rPr lang="en-US" sz="2400" b="1" dirty="0">
                <a:cs typeface="Arial" charset="0"/>
              </a:rPr>
              <a:t>Emotional labor:</a:t>
            </a:r>
            <a:r>
              <a:rPr lang="en-US" sz="2400" dirty="0">
                <a:cs typeface="Arial" charset="0"/>
              </a:rPr>
              <a:t> an employee’s expression of organizationally desired emotions during interpersonal transactions at work.</a:t>
            </a:r>
          </a:p>
          <a:p>
            <a:r>
              <a:rPr lang="en-US" sz="2400" dirty="0"/>
              <a:t>Types of Emotions</a:t>
            </a:r>
          </a:p>
          <a:p>
            <a:pPr lvl="1"/>
            <a:r>
              <a:rPr lang="en-US" b="1" dirty="0"/>
              <a:t>Felt:</a:t>
            </a:r>
            <a:r>
              <a:rPr lang="en-US" dirty="0"/>
              <a:t> the individual’s actual emotions.</a:t>
            </a:r>
          </a:p>
          <a:p>
            <a:pPr lvl="1"/>
            <a:r>
              <a:rPr lang="en-US" b="1" dirty="0"/>
              <a:t>Displayed:</a:t>
            </a:r>
            <a:r>
              <a:rPr lang="en-US" dirty="0"/>
              <a:t> required or appropriate emotions.</a:t>
            </a:r>
          </a:p>
          <a:p>
            <a:pPr lvl="2"/>
            <a:r>
              <a:rPr lang="en-US" sz="2400" b="1" dirty="0"/>
              <a:t>Surface acting: </a:t>
            </a:r>
            <a:r>
              <a:rPr lang="en-US" sz="2400" dirty="0"/>
              <a:t>hiding feelings and foregoing emotional expressions in response to display rules.</a:t>
            </a:r>
          </a:p>
          <a:p>
            <a:pPr lvl="2"/>
            <a:r>
              <a:rPr lang="en-US" sz="2400" b="1" dirty="0"/>
              <a:t>Deep acting:</a:t>
            </a:r>
            <a:r>
              <a:rPr lang="en-US" sz="2400" dirty="0"/>
              <a:t> trying to modify true inner feelings based on display rules.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799F-D892-5CFD-A431-B85CE94A0E25}"/>
              </a:ext>
            </a:extLst>
          </p:cNvPr>
          <p:cNvSpPr>
            <a:spLocks noGrp="1"/>
          </p:cNvSpPr>
          <p:nvPr>
            <p:ph type="title"/>
          </p:nvPr>
        </p:nvSpPr>
        <p:spPr>
          <a:xfrm>
            <a:off x="608511" y="319405"/>
            <a:ext cx="10974977" cy="1325563"/>
          </a:xfrm>
        </p:spPr>
        <p:txBody>
          <a:bodyPr/>
          <a:lstStyle/>
          <a:p>
            <a:r>
              <a:rPr lang="en-US" dirty="0">
                <a:cs typeface="Arial Narrow"/>
              </a:rPr>
              <a:t>Show the Impact Emotional Labor Has on Employees </a:t>
            </a:r>
            <a:r>
              <a:rPr lang="en-US" sz="2000" dirty="0">
                <a:cs typeface="Arial Narrow"/>
              </a:rPr>
              <a:t>(2 of 4)</a:t>
            </a:r>
            <a:endParaRPr lang="en-GB" dirty="0"/>
          </a:p>
        </p:txBody>
      </p:sp>
      <p:sp>
        <p:nvSpPr>
          <p:cNvPr id="3" name="Content Placeholder 2">
            <a:extLst>
              <a:ext uri="{FF2B5EF4-FFF2-40B4-BE49-F238E27FC236}">
                <a16:creationId xmlns:a16="http://schemas.microsoft.com/office/drawing/2014/main" id="{1140BCDF-3018-BCAC-F4BD-93F19432D38B}"/>
              </a:ext>
            </a:extLst>
          </p:cNvPr>
          <p:cNvSpPr>
            <a:spLocks noGrp="1"/>
          </p:cNvSpPr>
          <p:nvPr>
            <p:ph idx="1"/>
          </p:nvPr>
        </p:nvSpPr>
        <p:spPr/>
        <p:txBody>
          <a:bodyPr/>
          <a:lstStyle/>
          <a:p>
            <a:pPr marL="0" indent="0">
              <a:buNone/>
            </a:pPr>
            <a:r>
              <a:rPr lang="en-US" dirty="0"/>
              <a:t>Three major levels of emotional labor have been identified (Hochschild, 1983).</a:t>
            </a:r>
          </a:p>
          <a:p>
            <a:endParaRPr lang="en-US" dirty="0"/>
          </a:p>
          <a:p>
            <a:r>
              <a:rPr lang="en-US" u="sng" dirty="0"/>
              <a:t>Surface acting</a:t>
            </a:r>
            <a:r>
              <a:rPr lang="en-US" dirty="0"/>
              <a:t> is when an employee exhibits physical signs, such as smiling, that reflect emotions customers expect and organizational display rules command. A children’s hairdresser cutting the hair of a crying toddler may smile and act sympathetic without actually feeling so. In this case, the person is engaged in surface acting.</a:t>
            </a:r>
          </a:p>
          <a:p>
            <a:endParaRPr lang="en-GB" dirty="0"/>
          </a:p>
        </p:txBody>
      </p:sp>
    </p:spTree>
    <p:extLst>
      <p:ext uri="{BB962C8B-B14F-4D97-AF65-F5344CB8AC3E}">
        <p14:creationId xmlns:p14="http://schemas.microsoft.com/office/powerpoint/2010/main" val="2719432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C05E-BBC7-4104-6982-380853995D7F}"/>
              </a:ext>
            </a:extLst>
          </p:cNvPr>
          <p:cNvSpPr>
            <a:spLocks noGrp="1"/>
          </p:cNvSpPr>
          <p:nvPr>
            <p:ph type="title"/>
          </p:nvPr>
        </p:nvSpPr>
        <p:spPr/>
        <p:txBody>
          <a:bodyPr/>
          <a:lstStyle/>
          <a:p>
            <a:r>
              <a:rPr lang="en-US" dirty="0">
                <a:cs typeface="Arial Narrow"/>
              </a:rPr>
              <a:t>Show the Impact Emotional Labor Has on Employees </a:t>
            </a:r>
            <a:r>
              <a:rPr lang="en-US" sz="2000" dirty="0">
                <a:cs typeface="Arial Narrow"/>
              </a:rPr>
              <a:t>(3 of 4)</a:t>
            </a:r>
            <a:endParaRPr lang="en-GB" dirty="0"/>
          </a:p>
        </p:txBody>
      </p:sp>
      <p:sp>
        <p:nvSpPr>
          <p:cNvPr id="3" name="Content Placeholder 2">
            <a:extLst>
              <a:ext uri="{FF2B5EF4-FFF2-40B4-BE49-F238E27FC236}">
                <a16:creationId xmlns:a16="http://schemas.microsoft.com/office/drawing/2014/main" id="{9212B94B-8298-DD4E-907A-BE3AF86B1A8B}"/>
              </a:ext>
            </a:extLst>
          </p:cNvPr>
          <p:cNvSpPr>
            <a:spLocks noGrp="1"/>
          </p:cNvSpPr>
          <p:nvPr>
            <p:ph idx="1"/>
          </p:nvPr>
        </p:nvSpPr>
        <p:spPr/>
        <p:txBody>
          <a:bodyPr/>
          <a:lstStyle/>
          <a:p>
            <a:pPr algn="just"/>
            <a:r>
              <a:rPr lang="en-US" u="sng" dirty="0"/>
              <a:t>Deep acting</a:t>
            </a:r>
            <a:r>
              <a:rPr lang="en-US" dirty="0"/>
              <a:t> takes surface acting one step further. This time, instead of faking an emotion that a customer may want to see, an employee will actively try to experience the emotion they are displaying. This genuine attempt at empathy helps align the emotions one is experiencing with the emotions one is displaying. </a:t>
            </a:r>
          </a:p>
          <a:p>
            <a:endParaRPr lang="en-GB" dirty="0"/>
          </a:p>
        </p:txBody>
      </p:sp>
    </p:spTree>
    <p:extLst>
      <p:ext uri="{BB962C8B-B14F-4D97-AF65-F5344CB8AC3E}">
        <p14:creationId xmlns:p14="http://schemas.microsoft.com/office/powerpoint/2010/main" val="1665038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2C821-0F72-8B83-3A4D-D0004D5B97FB}"/>
              </a:ext>
            </a:extLst>
          </p:cNvPr>
          <p:cNvSpPr>
            <a:spLocks noGrp="1"/>
          </p:cNvSpPr>
          <p:nvPr>
            <p:ph type="title"/>
          </p:nvPr>
        </p:nvSpPr>
        <p:spPr>
          <a:xfrm>
            <a:off x="285153" y="242316"/>
            <a:ext cx="9657986" cy="609536"/>
          </a:xfrm>
        </p:spPr>
        <p:txBody>
          <a:bodyPr anchor="b">
            <a:normAutofit/>
          </a:bodyPr>
          <a:lstStyle/>
          <a:p>
            <a:r>
              <a:rPr lang="en-US" sz="3000" dirty="0">
                <a:cs typeface="Arial Narrow"/>
              </a:rPr>
              <a:t>Show the Impact Emotional Labor Has on Employees (4 of 4)</a:t>
            </a:r>
            <a:endParaRPr lang="en-GB" sz="300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770294-DD4F-0CCB-CBAC-1D96FE82541D}"/>
              </a:ext>
            </a:extLst>
          </p:cNvPr>
          <p:cNvSpPr>
            <a:spLocks noGrp="1"/>
          </p:cNvSpPr>
          <p:nvPr>
            <p:ph idx="1"/>
          </p:nvPr>
        </p:nvSpPr>
        <p:spPr>
          <a:xfrm>
            <a:off x="630936" y="2660904"/>
            <a:ext cx="4818888" cy="3547872"/>
          </a:xfrm>
        </p:spPr>
        <p:txBody>
          <a:bodyPr anchor="t">
            <a:normAutofit/>
          </a:bodyPr>
          <a:lstStyle/>
          <a:p>
            <a:r>
              <a:rPr lang="en-US" sz="2200" u="sng"/>
              <a:t>Genuine acting</a:t>
            </a:r>
            <a:r>
              <a:rPr lang="en-US" sz="2200"/>
              <a:t> occurs when individuals are asked to display emotions that are aligned with their own. If a job requires genuine acting, less emotional labor is required because the actions are consistent with true feelings.</a:t>
            </a:r>
          </a:p>
          <a:p>
            <a:endParaRPr lang="en-GB" sz="2200"/>
          </a:p>
        </p:txBody>
      </p:sp>
      <p:pic>
        <p:nvPicPr>
          <p:cNvPr id="4" name="Picture 3">
            <a:extLst>
              <a:ext uri="{FF2B5EF4-FFF2-40B4-BE49-F238E27FC236}">
                <a16:creationId xmlns:a16="http://schemas.microsoft.com/office/drawing/2014/main" id="{6C71EABF-B771-0408-E046-4DBFA110FE6B}"/>
              </a:ext>
            </a:extLst>
          </p:cNvPr>
          <p:cNvPicPr>
            <a:picLocks noChangeAspect="1"/>
          </p:cNvPicPr>
          <p:nvPr/>
        </p:nvPicPr>
        <p:blipFill>
          <a:blip r:embed="rId2"/>
          <a:stretch>
            <a:fillRect/>
          </a:stretch>
        </p:blipFill>
        <p:spPr>
          <a:xfrm>
            <a:off x="6099048" y="1061173"/>
            <a:ext cx="5458968" cy="4735654"/>
          </a:xfrm>
          <a:prstGeom prst="rect">
            <a:avLst/>
          </a:prstGeom>
        </p:spPr>
      </p:pic>
    </p:spTree>
    <p:extLst>
      <p:ext uri="{BB962C8B-B14F-4D97-AF65-F5344CB8AC3E}">
        <p14:creationId xmlns:p14="http://schemas.microsoft.com/office/powerpoint/2010/main" val="3068924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Show the Impact Emotional Labor Has on Employees </a:t>
            </a:r>
            <a:r>
              <a:rPr lang="en-US" sz="2000" dirty="0">
                <a:cs typeface="Arial Narrow"/>
              </a:rPr>
              <a:t>(2 of 2)</a:t>
            </a:r>
            <a:endParaRPr lang="en-US" b="0" dirty="0"/>
          </a:p>
        </p:txBody>
      </p:sp>
      <p:sp>
        <p:nvSpPr>
          <p:cNvPr id="3" name="Content Placeholder 2"/>
          <p:cNvSpPr>
            <a:spLocks noGrp="1"/>
          </p:cNvSpPr>
          <p:nvPr>
            <p:ph idx="1"/>
          </p:nvPr>
        </p:nvSpPr>
        <p:spPr>
          <a:xfrm>
            <a:off x="916781" y="1966912"/>
            <a:ext cx="10098882" cy="4525963"/>
          </a:xfrm>
        </p:spPr>
        <p:txBody>
          <a:bodyPr>
            <a:normAutofit/>
          </a:bodyPr>
          <a:lstStyle/>
          <a:p>
            <a:r>
              <a:rPr lang="en-US" sz="3600" b="1" dirty="0">
                <a:cs typeface="Arial" charset="0"/>
              </a:rPr>
              <a:t>Emotional dissonance: </a:t>
            </a:r>
            <a:r>
              <a:rPr lang="en-US" sz="3600" dirty="0">
                <a:cs typeface="Arial" charset="0"/>
              </a:rPr>
              <a:t>Inconsistencies between the emotions people feel and the emotions they project.</a:t>
            </a:r>
          </a:p>
          <a:p>
            <a:pPr lvl="1"/>
            <a:r>
              <a:rPr lang="en-US" sz="3600" dirty="0"/>
              <a:t>Long-term emotional dissonance is a predictor for job burnout, declines in job performance, and lower job satisfaction.</a:t>
            </a:r>
          </a:p>
        </p:txBody>
      </p:sp>
    </p:spTree>
    <p:extLst>
      <p:ext uri="{BB962C8B-B14F-4D97-AF65-F5344CB8AC3E}">
        <p14:creationId xmlns:p14="http://schemas.microsoft.com/office/powerpoint/2010/main" val="2315731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Describe Affective Events Theory</a:t>
            </a:r>
            <a:endParaRPr lang="en-US" b="0" dirty="0"/>
          </a:p>
        </p:txBody>
      </p:sp>
      <p:sp>
        <p:nvSpPr>
          <p:cNvPr id="3" name="Content Placeholder 2"/>
          <p:cNvSpPr>
            <a:spLocks noGrp="1"/>
          </p:cNvSpPr>
          <p:nvPr>
            <p:ph idx="1"/>
          </p:nvPr>
        </p:nvSpPr>
        <p:spPr>
          <a:xfrm>
            <a:off x="1007269" y="1500189"/>
            <a:ext cx="10849195" cy="4625976"/>
          </a:xfrm>
        </p:spPr>
        <p:txBody>
          <a:bodyPr>
            <a:normAutofit/>
          </a:bodyPr>
          <a:lstStyle/>
          <a:p>
            <a:pPr marL="256032" lvl="1" indent="-256032">
              <a:spcBef>
                <a:spcPts val="1500"/>
              </a:spcBef>
            </a:pPr>
            <a:r>
              <a:rPr lang="en-US" b="1" dirty="0"/>
              <a:t>Affective events theory (AET): The theory is </a:t>
            </a:r>
            <a:r>
              <a:rPr lang="en-US" b="0" i="0" dirty="0">
                <a:effectLst/>
                <a:latin typeface="Arial" panose="020B0604020202020204" pitchFamily="34" charset="0"/>
              </a:rPr>
              <a:t>developed </a:t>
            </a:r>
            <a:r>
              <a:rPr lang="en-US" b="0" i="0" dirty="0">
                <a:solidFill>
                  <a:srgbClr val="202122"/>
                </a:solidFill>
                <a:effectLst/>
                <a:latin typeface="Arial" panose="020B0604020202020204" pitchFamily="34" charset="0"/>
              </a:rPr>
              <a:t>by </a:t>
            </a:r>
            <a:r>
              <a:rPr lang="en-US" b="0" i="0" u="none" strike="noStrike" dirty="0">
                <a:effectLst/>
                <a:latin typeface="Arial" panose="020B0604020202020204" pitchFamily="34" charset="0"/>
              </a:rPr>
              <a:t>organizational  psychologists</a:t>
            </a:r>
            <a:r>
              <a:rPr lang="en-US" b="0" i="0" dirty="0">
                <a:solidFill>
                  <a:srgbClr val="202122"/>
                </a:solidFill>
                <a:effectLst/>
                <a:latin typeface="Arial" panose="020B0604020202020204" pitchFamily="34" charset="0"/>
              </a:rPr>
              <a:t> Howard M. Weiss and Russell </a:t>
            </a:r>
            <a:r>
              <a:rPr lang="en-US" b="0" i="0" dirty="0" err="1">
                <a:solidFill>
                  <a:srgbClr val="202122"/>
                </a:solidFill>
                <a:effectLst/>
                <a:latin typeface="Arial" panose="020B0604020202020204" pitchFamily="34" charset="0"/>
              </a:rPr>
              <a:t>Cropanzano</a:t>
            </a:r>
            <a:r>
              <a:rPr lang="en-US" b="0" i="0" dirty="0">
                <a:solidFill>
                  <a:srgbClr val="202122"/>
                </a:solidFill>
                <a:effectLst/>
                <a:latin typeface="Arial" panose="020B0604020202020204" pitchFamily="34" charset="0"/>
              </a:rPr>
              <a:t>.  </a:t>
            </a:r>
          </a:p>
          <a:p>
            <a:pPr marL="256032" lvl="1" indent="-256032">
              <a:spcBef>
                <a:spcPts val="1500"/>
              </a:spcBef>
            </a:pPr>
            <a:r>
              <a:rPr lang="en-US" dirty="0">
                <a:solidFill>
                  <a:srgbClr val="202122"/>
                </a:solidFill>
                <a:latin typeface="Arial" panose="020B0604020202020204" pitchFamily="34" charset="0"/>
              </a:rPr>
              <a:t>This theory is </a:t>
            </a:r>
            <a:r>
              <a:rPr lang="en-US" b="0" i="0" dirty="0">
                <a:solidFill>
                  <a:srgbClr val="202122"/>
                </a:solidFill>
                <a:effectLst/>
                <a:latin typeface="Arial" panose="020B0604020202020204" pitchFamily="34" charset="0"/>
              </a:rPr>
              <a:t>to explain how </a:t>
            </a:r>
            <a:r>
              <a:rPr lang="en-US" b="0" i="0" u="none" strike="noStrike" dirty="0">
                <a:effectLst/>
                <a:latin typeface="Arial" panose="020B0604020202020204" pitchFamily="34" charset="0"/>
              </a:rPr>
              <a:t>emotions</a:t>
            </a:r>
            <a:r>
              <a:rPr lang="en-US" b="0" i="0" dirty="0">
                <a:effectLst/>
                <a:latin typeface="Arial" panose="020B0604020202020204" pitchFamily="34" charset="0"/>
              </a:rPr>
              <a:t> and </a:t>
            </a:r>
            <a:r>
              <a:rPr lang="en-US" b="0" i="0" u="none" strike="noStrike" dirty="0">
                <a:effectLst/>
                <a:latin typeface="Arial" panose="020B0604020202020204" pitchFamily="34" charset="0"/>
              </a:rPr>
              <a:t>moods</a:t>
            </a:r>
            <a:r>
              <a:rPr lang="en-US" b="0" i="0" dirty="0">
                <a:effectLst/>
                <a:latin typeface="Arial" panose="020B0604020202020204" pitchFamily="34" charset="0"/>
              </a:rPr>
              <a:t> influence </a:t>
            </a:r>
            <a:r>
              <a:rPr lang="en-US" b="0" i="0" u="none" strike="noStrike" dirty="0">
                <a:effectLst/>
                <a:latin typeface="Arial" panose="020B0604020202020204" pitchFamily="34" charset="0"/>
              </a:rPr>
              <a:t>job performance</a:t>
            </a:r>
            <a:r>
              <a:rPr lang="en-US" b="0" i="0" dirty="0">
                <a:effectLst/>
                <a:latin typeface="Arial" panose="020B0604020202020204" pitchFamily="34" charset="0"/>
              </a:rPr>
              <a:t> and </a:t>
            </a:r>
            <a:r>
              <a:rPr lang="en-US" b="0" i="0" u="none" strike="noStrike" dirty="0">
                <a:effectLst/>
                <a:latin typeface="Arial" panose="020B0604020202020204" pitchFamily="34" charset="0"/>
              </a:rPr>
              <a:t>job satisfaction. </a:t>
            </a:r>
          </a:p>
          <a:p>
            <a:pPr marL="256032" lvl="1" indent="-256032">
              <a:spcBef>
                <a:spcPts val="1500"/>
              </a:spcBef>
            </a:pPr>
            <a:endParaRPr lang="en-US" dirty="0">
              <a:latin typeface="Arial" panose="020B0604020202020204" pitchFamily="34" charset="0"/>
            </a:endParaRPr>
          </a:p>
          <a:p>
            <a:pPr marL="256032" lvl="1" indent="-256032">
              <a:spcBef>
                <a:spcPts val="1500"/>
              </a:spcBef>
            </a:pPr>
            <a:r>
              <a:rPr lang="en-US" dirty="0"/>
              <a:t>In Affective events theory, employees react emotionally to things that happen to them at work and this influences job performance and satisfaction.</a:t>
            </a:r>
          </a:p>
          <a:p>
            <a:pPr marL="740664" lvl="2" indent="-283464">
              <a:buFont typeface="Arial" pitchFamily="34" charset="0"/>
              <a:buChar char="–"/>
            </a:pPr>
            <a:r>
              <a:rPr lang="en-US" sz="2400" dirty="0"/>
              <a:t>Emotions provide valuable insights into how workplace events influence employee performance and satisfaction. </a:t>
            </a:r>
          </a:p>
          <a:p>
            <a:pPr marL="740664" lvl="2" indent="-283464">
              <a:buFont typeface="Arial" pitchFamily="34" charset="0"/>
              <a:buChar char="–"/>
            </a:pPr>
            <a:r>
              <a:rPr lang="en-US" sz="2400" dirty="0"/>
              <a:t>Employees and managers shouldn’t ignore emotions or the events that cause them, even when they appear minor, because they accumulate.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B2EF-7590-6645-A5AB-ADC3996CA19E}"/>
              </a:ext>
            </a:extLst>
          </p:cNvPr>
          <p:cNvSpPr>
            <a:spLocks noGrp="1"/>
          </p:cNvSpPr>
          <p:nvPr>
            <p:ph type="title"/>
          </p:nvPr>
        </p:nvSpPr>
        <p:spPr/>
        <p:txBody>
          <a:bodyPr/>
          <a:lstStyle/>
          <a:p>
            <a:r>
              <a:rPr lang="en-US" dirty="0"/>
              <a:t>Job-Demand-Resources-Theory</a:t>
            </a:r>
            <a:endParaRPr lang="en-GB" dirty="0"/>
          </a:p>
        </p:txBody>
      </p:sp>
      <p:sp>
        <p:nvSpPr>
          <p:cNvPr id="3" name="Content Placeholder 2">
            <a:extLst>
              <a:ext uri="{FF2B5EF4-FFF2-40B4-BE49-F238E27FC236}">
                <a16:creationId xmlns:a16="http://schemas.microsoft.com/office/drawing/2014/main" id="{6F7169AF-4CD8-3AEF-DB54-7482ED6DD17A}"/>
              </a:ext>
            </a:extLst>
          </p:cNvPr>
          <p:cNvSpPr>
            <a:spLocks noGrp="1"/>
          </p:cNvSpPr>
          <p:nvPr>
            <p:ph idx="1"/>
          </p:nvPr>
        </p:nvSpPr>
        <p:spPr/>
        <p:txBody>
          <a:bodyPr>
            <a:normAutofit/>
          </a:bodyPr>
          <a:lstStyle/>
          <a:p>
            <a:pPr algn="just"/>
            <a:r>
              <a:rPr lang="en-US" sz="3200" dirty="0">
                <a:latin typeface="Times New Roman" panose="02020603050405020304" pitchFamily="18" charset="0"/>
                <a:cs typeface="Times New Roman" panose="02020603050405020304" pitchFamily="18" charset="0"/>
              </a:rPr>
              <a:t>Is an occupational stress theory in organizational </a:t>
            </a:r>
            <a:r>
              <a:rPr lang="en-US" sz="3200" dirty="0" err="1">
                <a:latin typeface="Times New Roman" panose="02020603050405020304" pitchFamily="18" charset="0"/>
                <a:cs typeface="Times New Roman" panose="02020603050405020304" pitchFamily="18" charset="0"/>
              </a:rPr>
              <a:t>psyschology</a:t>
            </a:r>
            <a:r>
              <a:rPr lang="en-US" sz="3200" dirty="0">
                <a:latin typeface="Times New Roman" panose="02020603050405020304" pitchFamily="18" charset="0"/>
                <a:cs typeface="Times New Roman" panose="02020603050405020304" pitchFamily="18" charset="0"/>
              </a:rPr>
              <a:t> initiated by </a:t>
            </a:r>
            <a:r>
              <a:rPr lang="en-GB" sz="3200" dirty="0">
                <a:latin typeface="Times New Roman" panose="02020603050405020304" pitchFamily="18" charset="0"/>
                <a:cs typeface="Times New Roman" panose="02020603050405020304" pitchFamily="18" charset="0"/>
              </a:rPr>
              <a:t>Evangelia Demerouti, Arnold B. Bakker, Fritz Nachreiner, and Wilmar B. Schaufeli in 2001. </a:t>
            </a:r>
            <a:r>
              <a:rPr lang="en-US" sz="3200" dirty="0">
                <a:latin typeface="Times New Roman" panose="02020603050405020304" pitchFamily="18" charset="0"/>
                <a:cs typeface="Times New Roman" panose="02020603050405020304" pitchFamily="18" charset="0"/>
              </a:rPr>
              <a:t>The model has since been expanded and refined, particularly by Bakker and Demerouti (</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0924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96362-4D38-6022-EBBE-85FA5A631404}"/>
              </a:ext>
            </a:extLst>
          </p:cNvPr>
          <p:cNvSpPr>
            <a:spLocks noGrp="1"/>
          </p:cNvSpPr>
          <p:nvPr>
            <p:ph type="title"/>
          </p:nvPr>
        </p:nvSpPr>
        <p:spPr>
          <a:xfrm>
            <a:off x="968829" y="2103437"/>
            <a:ext cx="10515600" cy="1325563"/>
          </a:xfrm>
        </p:spPr>
        <p:txBody>
          <a:bodyPr/>
          <a:lstStyle/>
          <a:p>
            <a:r>
              <a:rPr lang="en-US" dirty="0"/>
              <a:t>Emotional Intelligence</a:t>
            </a:r>
            <a:endParaRPr lang="en-GB" dirty="0"/>
          </a:p>
        </p:txBody>
      </p:sp>
    </p:spTree>
    <p:extLst>
      <p:ext uri="{BB962C8B-B14F-4D97-AF65-F5344CB8AC3E}">
        <p14:creationId xmlns:p14="http://schemas.microsoft.com/office/powerpoint/2010/main" val="1358057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70"/>
            <a:ext cx="4368602" cy="1280594"/>
          </a:xfrm>
        </p:spPr>
        <p:txBody>
          <a:bodyPr anchor="b">
            <a:normAutofit/>
          </a:bodyPr>
          <a:lstStyle/>
          <a:p>
            <a:r>
              <a:rPr lang="en-US" sz="4200" dirty="0">
                <a:cs typeface="Arial Narrow"/>
              </a:rPr>
              <a:t>Describe Emotional Intelligence (1 of 2)</a:t>
            </a:r>
            <a:endParaRPr lang="en-US" sz="4200" b="0" dirty="0"/>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30629" y="2872898"/>
            <a:ext cx="5309667" cy="3520217"/>
          </a:xfrm>
        </p:spPr>
        <p:txBody>
          <a:bodyPr>
            <a:normAutofit lnSpcReduction="10000"/>
          </a:bodyPr>
          <a:lstStyle/>
          <a:p>
            <a:pPr>
              <a:defRPr/>
            </a:pPr>
            <a:r>
              <a:rPr lang="en-US" sz="2200" b="1" dirty="0">
                <a:cs typeface="Arial"/>
              </a:rPr>
              <a:t>Emotional Intelligence:</a:t>
            </a:r>
          </a:p>
          <a:p>
            <a:pPr marL="431800" indent="-147638">
              <a:buNone/>
              <a:defRPr/>
            </a:pPr>
            <a:r>
              <a:rPr lang="en-US" dirty="0">
                <a:cs typeface="Arial"/>
              </a:rPr>
              <a:t>A person’s ability to:</a:t>
            </a:r>
          </a:p>
          <a:p>
            <a:pPr lvl="1">
              <a:defRPr/>
            </a:pPr>
            <a:r>
              <a:rPr lang="en-US" sz="2800" dirty="0">
                <a:cs typeface="Arial"/>
              </a:rPr>
              <a:t>Perceive emotions in the self and others.</a:t>
            </a:r>
          </a:p>
          <a:p>
            <a:pPr lvl="1">
              <a:defRPr/>
            </a:pPr>
            <a:r>
              <a:rPr lang="en-US" sz="2800" dirty="0">
                <a:cs typeface="Arial"/>
              </a:rPr>
              <a:t>Understand the meaning of these emotions.</a:t>
            </a:r>
          </a:p>
          <a:p>
            <a:pPr lvl="1">
              <a:defRPr/>
            </a:pPr>
            <a:r>
              <a:rPr lang="en-US" sz="2800" dirty="0">
                <a:cs typeface="Arial"/>
              </a:rPr>
              <a:t>Regulate one’s emotions accordingly in a cascading model.</a:t>
            </a:r>
            <a:endParaRPr lang="en-US" sz="2800" dirty="0"/>
          </a:p>
        </p:txBody>
      </p:sp>
      <p:pic>
        <p:nvPicPr>
          <p:cNvPr id="4" name="Picture 3">
            <a:extLst>
              <a:ext uri="{FF2B5EF4-FFF2-40B4-BE49-F238E27FC236}">
                <a16:creationId xmlns:a16="http://schemas.microsoft.com/office/drawing/2014/main" id="{064D7DDE-E270-E1E3-F221-F6CCC4768853}"/>
              </a:ext>
            </a:extLst>
          </p:cNvPr>
          <p:cNvPicPr>
            <a:picLocks noChangeAspect="1"/>
          </p:cNvPicPr>
          <p:nvPr/>
        </p:nvPicPr>
        <p:blipFill>
          <a:blip r:embed="rId3"/>
          <a:srcRect l="32400" r="1017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68869"/>
          </a:xfrm>
        </p:spPr>
        <p:txBody>
          <a:bodyPr>
            <a:normAutofit fontScale="90000"/>
          </a:bodyPr>
          <a:lstStyle/>
          <a:p>
            <a:r>
              <a:rPr lang="en-US" sz="3600" dirty="0">
                <a:cs typeface="Arial Narrow"/>
              </a:rPr>
              <a:t>Describe Emotional Intelligence </a:t>
            </a:r>
            <a:r>
              <a:rPr lang="en-US" sz="2000" dirty="0">
                <a:cs typeface="Arial Narrow"/>
              </a:rPr>
              <a:t>(2 of 2)</a:t>
            </a:r>
            <a:endParaRPr lang="en-US" sz="3600" dirty="0">
              <a:cs typeface="Arial Narrow"/>
            </a:endParaRPr>
          </a:p>
        </p:txBody>
      </p:sp>
      <p:sp>
        <p:nvSpPr>
          <p:cNvPr id="3" name="Content Placeholder 2"/>
          <p:cNvSpPr>
            <a:spLocks noGrp="1"/>
          </p:cNvSpPr>
          <p:nvPr>
            <p:ph idx="1"/>
          </p:nvPr>
        </p:nvSpPr>
        <p:spPr>
          <a:xfrm>
            <a:off x="2075925" y="1031332"/>
            <a:ext cx="8229600" cy="381000"/>
          </a:xfrm>
        </p:spPr>
        <p:txBody>
          <a:bodyPr/>
          <a:lstStyle/>
          <a:p>
            <a:pPr marL="0" indent="0">
              <a:buNone/>
            </a:pPr>
            <a:r>
              <a:rPr lang="en-IN" sz="2000" b="1" dirty="0"/>
              <a:t>Exhibit 4-5</a:t>
            </a:r>
            <a:r>
              <a:rPr lang="en-IN" sz="2000" dirty="0"/>
              <a:t> A Cascading Model of Emotional Intelligence</a:t>
            </a:r>
          </a:p>
        </p:txBody>
      </p:sp>
      <p:pic>
        <p:nvPicPr>
          <p:cNvPr id="5" name="Picture 4" descr="A flowchart illustrates a Cascading Model of Emotional Intelligence. &#10;The flowchart shows the breakdown of &quot;Emotional Intelligence&quot; into three distinct abilities. &#10;1. Conscientiousness leads to &quot;Perceive Emotions in Self and Others&quot;. &#10;2. This along with cognitive leads to &quot;Understanding the Meaning of Emotions&quot;.&#10;3. This along with Emotional Stability leads to &quot;Regulate Emotions&quo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439" y="1711234"/>
            <a:ext cx="9352636" cy="3594191"/>
          </a:xfrm>
          <a:prstGeom prst="rect">
            <a:avLst/>
          </a:prstGeom>
        </p:spPr>
      </p:pic>
      <p:sp>
        <p:nvSpPr>
          <p:cNvPr id="4" name="Content Placeholder 3"/>
          <p:cNvSpPr>
            <a:spLocks noGrp="1"/>
          </p:cNvSpPr>
          <p:nvPr>
            <p:ph idx="13"/>
          </p:nvPr>
        </p:nvSpPr>
        <p:spPr>
          <a:xfrm>
            <a:off x="659674" y="5715001"/>
            <a:ext cx="9551126" cy="529045"/>
          </a:xfrm>
        </p:spPr>
        <p:txBody>
          <a:bodyPr>
            <a:noAutofit/>
          </a:bodyPr>
          <a:lstStyle/>
          <a:p>
            <a:pPr marL="0" indent="0">
              <a:buNone/>
            </a:pPr>
            <a:r>
              <a:rPr lang="en-US" i="1" dirty="0"/>
              <a:t>Source: </a:t>
            </a:r>
            <a:r>
              <a:rPr lang="en-US" dirty="0"/>
              <a:t>Based on D. L. Joseph and D. A. Newman, “Emotional Intelligence: An Integrative Meta-Analysis and Cascading Model,” </a:t>
            </a:r>
            <a:r>
              <a:rPr lang="en-US" i="1" dirty="0"/>
              <a:t>Journal of Applied Psychology </a:t>
            </a:r>
            <a:r>
              <a:rPr lang="en-US" dirty="0"/>
              <a:t>95, no. 1 (2010): 54–78.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9EBD0-5C3E-6728-5147-4B28ED5844FC}"/>
              </a:ext>
            </a:extLst>
          </p:cNvPr>
          <p:cNvSpPr>
            <a:spLocks noGrp="1"/>
          </p:cNvSpPr>
          <p:nvPr>
            <p:ph type="title"/>
          </p:nvPr>
        </p:nvSpPr>
        <p:spPr>
          <a:xfrm>
            <a:off x="635725" y="345532"/>
            <a:ext cx="10515600" cy="999944"/>
          </a:xfrm>
        </p:spPr>
        <p:txBody>
          <a:bodyPr>
            <a:normAutofit fontScale="90000"/>
          </a:bodyPr>
          <a:lstStyle/>
          <a:p>
            <a:r>
              <a:rPr lang="en-US" dirty="0"/>
              <a:t>Cascading model of Emotional Intelligence (EI)</a:t>
            </a:r>
            <a:endParaRPr lang="en-GB" dirty="0"/>
          </a:p>
        </p:txBody>
      </p:sp>
      <p:pic>
        <p:nvPicPr>
          <p:cNvPr id="6" name="Picture 5">
            <a:extLst>
              <a:ext uri="{FF2B5EF4-FFF2-40B4-BE49-F238E27FC236}">
                <a16:creationId xmlns:a16="http://schemas.microsoft.com/office/drawing/2014/main" id="{10B182CC-9F52-0D76-F1AC-9BBB8E50E3A1}"/>
              </a:ext>
            </a:extLst>
          </p:cNvPr>
          <p:cNvPicPr>
            <a:picLocks noChangeAspect="1"/>
          </p:cNvPicPr>
          <p:nvPr/>
        </p:nvPicPr>
        <p:blipFill>
          <a:blip r:embed="rId2"/>
          <a:stretch>
            <a:fillRect/>
          </a:stretch>
        </p:blipFill>
        <p:spPr>
          <a:xfrm>
            <a:off x="1528354" y="1327813"/>
            <a:ext cx="8464732" cy="5477937"/>
          </a:xfrm>
          <a:prstGeom prst="rect">
            <a:avLst/>
          </a:prstGeom>
        </p:spPr>
      </p:pic>
      <p:sp>
        <p:nvSpPr>
          <p:cNvPr id="8" name="TextBox 7">
            <a:extLst>
              <a:ext uri="{FF2B5EF4-FFF2-40B4-BE49-F238E27FC236}">
                <a16:creationId xmlns:a16="http://schemas.microsoft.com/office/drawing/2014/main" id="{174F618A-5661-8D9D-F39E-BF477EFBD035}"/>
              </a:ext>
            </a:extLst>
          </p:cNvPr>
          <p:cNvSpPr txBox="1"/>
          <p:nvPr/>
        </p:nvSpPr>
        <p:spPr>
          <a:xfrm>
            <a:off x="6732269" y="4808158"/>
            <a:ext cx="5174524" cy="923330"/>
          </a:xfrm>
          <a:prstGeom prst="rect">
            <a:avLst/>
          </a:prstGeom>
          <a:noFill/>
        </p:spPr>
        <p:txBody>
          <a:bodyPr wrap="square">
            <a:spAutoFit/>
          </a:bodyPr>
          <a:lstStyle/>
          <a:p>
            <a:r>
              <a:rPr lang="en-US" dirty="0"/>
              <a:t>Source : Joseph, D. L., &amp; Newman, D. A. (2010) </a:t>
            </a:r>
            <a:r>
              <a:rPr lang="en-US" dirty="0">
                <a:hlinkClick r:id="rId3"/>
              </a:rPr>
              <a:t>https://psycnet.apa.org/doi/10.1037/a0017286</a:t>
            </a:r>
            <a:endParaRPr lang="en-US" dirty="0"/>
          </a:p>
          <a:p>
            <a:endParaRPr lang="en-GB" dirty="0"/>
          </a:p>
        </p:txBody>
      </p:sp>
    </p:spTree>
    <p:extLst>
      <p:ext uri="{BB962C8B-B14F-4D97-AF65-F5344CB8AC3E}">
        <p14:creationId xmlns:p14="http://schemas.microsoft.com/office/powerpoint/2010/main" val="3595249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283C9-05EB-7819-847C-8DE8663B1D7F}"/>
              </a:ext>
            </a:extLst>
          </p:cNvPr>
          <p:cNvSpPr>
            <a:spLocks noGrp="1"/>
          </p:cNvSpPr>
          <p:nvPr>
            <p:ph type="title"/>
          </p:nvPr>
        </p:nvSpPr>
        <p:spPr>
          <a:xfrm>
            <a:off x="838200" y="365126"/>
            <a:ext cx="10515600" cy="510085"/>
          </a:xfrm>
        </p:spPr>
        <p:txBody>
          <a:bodyPr>
            <a:normAutofit fontScale="90000"/>
          </a:bodyPr>
          <a:lstStyle/>
          <a:p>
            <a:r>
              <a:rPr lang="en-US" dirty="0"/>
              <a:t>Activity </a:t>
            </a:r>
            <a:endParaRPr lang="en-GB" dirty="0"/>
          </a:p>
        </p:txBody>
      </p:sp>
      <p:sp>
        <p:nvSpPr>
          <p:cNvPr id="4" name="Content Placeholder 3">
            <a:extLst>
              <a:ext uri="{FF2B5EF4-FFF2-40B4-BE49-F238E27FC236}">
                <a16:creationId xmlns:a16="http://schemas.microsoft.com/office/drawing/2014/main" id="{EE8CB717-38F8-715D-0DA3-FF68B673654F}"/>
              </a:ext>
            </a:extLst>
          </p:cNvPr>
          <p:cNvSpPr>
            <a:spLocks noGrp="1"/>
          </p:cNvSpPr>
          <p:nvPr>
            <p:ph idx="13"/>
          </p:nvPr>
        </p:nvSpPr>
        <p:spPr>
          <a:xfrm>
            <a:off x="609600" y="973182"/>
            <a:ext cx="10972800" cy="5473337"/>
          </a:xfrm>
        </p:spPr>
        <p:txBody>
          <a:bodyPr>
            <a:normAutofit fontScale="92500" lnSpcReduction="10000"/>
          </a:bodyPr>
          <a:lstStyle/>
          <a:p>
            <a:pPr marL="0" indent="0">
              <a:buNone/>
            </a:pPr>
            <a:r>
              <a:rPr lang="en-US" sz="3200" dirty="0"/>
              <a:t>[Employee’s perspective] </a:t>
            </a:r>
          </a:p>
          <a:p>
            <a:pPr marL="0" indent="0">
              <a:buNone/>
            </a:pPr>
            <a:r>
              <a:rPr lang="en-US" sz="4200" dirty="0"/>
              <a:t>[Case] You are not happy at work What will you do ? If the accumulated unhappiness influence your job satisfaction and performance. </a:t>
            </a:r>
          </a:p>
          <a:p>
            <a:pPr marL="0" indent="0">
              <a:buNone/>
            </a:pPr>
            <a:endParaRPr lang="en-US" sz="4200" dirty="0"/>
          </a:p>
          <a:p>
            <a:pPr marL="0" indent="0">
              <a:buNone/>
            </a:pPr>
            <a:r>
              <a:rPr lang="en-US" sz="4200" dirty="0"/>
              <a:t>[Scenario 2] Please talk to AI assistant agent about your unhappiness and seek for the advice. </a:t>
            </a:r>
          </a:p>
          <a:p>
            <a:pPr marL="0" indent="0">
              <a:buNone/>
            </a:pPr>
            <a:endParaRPr lang="en-US" sz="4200" dirty="0"/>
          </a:p>
          <a:p>
            <a:pPr marL="0" indent="0">
              <a:buNone/>
            </a:pPr>
            <a:r>
              <a:rPr lang="en-US" sz="4200" dirty="0"/>
              <a:t>[Scenario 3] Now Talk to your coworker about your unhappiness and </a:t>
            </a:r>
            <a:r>
              <a:rPr lang="en-US" sz="4200" dirty="0" err="1"/>
              <a:t>and</a:t>
            </a:r>
            <a:r>
              <a:rPr lang="en-US" sz="4200" dirty="0"/>
              <a:t> seek for the advice. </a:t>
            </a:r>
          </a:p>
          <a:p>
            <a:pPr marL="0" indent="0">
              <a:buNone/>
            </a:pPr>
            <a:endParaRPr lang="en-US" sz="3200" dirty="0"/>
          </a:p>
          <a:p>
            <a:pPr marL="0" indent="0">
              <a:buNone/>
            </a:pPr>
            <a:endParaRPr lang="en-US" sz="3200" dirty="0"/>
          </a:p>
          <a:p>
            <a:pPr marL="0" indent="0">
              <a:buNone/>
            </a:pPr>
            <a:endParaRPr lang="en-GB" sz="3200" dirty="0"/>
          </a:p>
        </p:txBody>
      </p:sp>
    </p:spTree>
    <p:extLst>
      <p:ext uri="{BB962C8B-B14F-4D97-AF65-F5344CB8AC3E}">
        <p14:creationId xmlns:p14="http://schemas.microsoft.com/office/powerpoint/2010/main" val="25120792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F7253-B00D-4B46-DDDF-E10F2644F3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9BF8F-F117-8792-9375-54DC1BE0F8AF}"/>
              </a:ext>
            </a:extLst>
          </p:cNvPr>
          <p:cNvSpPr>
            <a:spLocks noGrp="1"/>
          </p:cNvSpPr>
          <p:nvPr>
            <p:ph type="title"/>
          </p:nvPr>
        </p:nvSpPr>
        <p:spPr>
          <a:xfrm>
            <a:off x="838200" y="365126"/>
            <a:ext cx="10515600" cy="510085"/>
          </a:xfrm>
        </p:spPr>
        <p:txBody>
          <a:bodyPr>
            <a:normAutofit fontScale="90000"/>
          </a:bodyPr>
          <a:lstStyle/>
          <a:p>
            <a:r>
              <a:rPr lang="en-US" dirty="0"/>
              <a:t>Activity </a:t>
            </a:r>
            <a:endParaRPr lang="en-GB" dirty="0"/>
          </a:p>
        </p:txBody>
      </p:sp>
      <p:sp>
        <p:nvSpPr>
          <p:cNvPr id="4" name="Content Placeholder 3">
            <a:extLst>
              <a:ext uri="{FF2B5EF4-FFF2-40B4-BE49-F238E27FC236}">
                <a16:creationId xmlns:a16="http://schemas.microsoft.com/office/drawing/2014/main" id="{C84A7179-F8E6-1349-EC52-F62E2E7B7AA4}"/>
              </a:ext>
            </a:extLst>
          </p:cNvPr>
          <p:cNvSpPr>
            <a:spLocks noGrp="1"/>
          </p:cNvSpPr>
          <p:nvPr>
            <p:ph idx="13"/>
          </p:nvPr>
        </p:nvSpPr>
        <p:spPr>
          <a:xfrm>
            <a:off x="609600" y="973183"/>
            <a:ext cx="10972800" cy="5152982"/>
          </a:xfrm>
        </p:spPr>
        <p:txBody>
          <a:bodyPr>
            <a:normAutofit/>
          </a:bodyPr>
          <a:lstStyle/>
          <a:p>
            <a:pPr marL="0" indent="0">
              <a:buNone/>
            </a:pPr>
            <a:r>
              <a:rPr lang="en-US" sz="3200" dirty="0"/>
              <a:t>[Employee’s perspective] </a:t>
            </a:r>
          </a:p>
          <a:p>
            <a:pPr marL="0" indent="0">
              <a:buNone/>
            </a:pPr>
            <a:r>
              <a:rPr lang="en-US" sz="4200" dirty="0"/>
              <a:t>[Case] You are not happy at work What will you do ? If the accumulated unhappiness influence your job satisfaction and performance. </a:t>
            </a:r>
          </a:p>
          <a:p>
            <a:pPr marL="0" indent="0">
              <a:buNone/>
            </a:pPr>
            <a:endParaRPr lang="en-US" sz="4200" dirty="0"/>
          </a:p>
          <a:p>
            <a:pPr marL="0" indent="0">
              <a:buNone/>
            </a:pPr>
            <a:r>
              <a:rPr lang="en-US" sz="4200" dirty="0"/>
              <a:t>[Scenario 4] The source of your happiness is from your coworker within the team. What will you do ? </a:t>
            </a:r>
          </a:p>
          <a:p>
            <a:pPr marL="0" indent="0">
              <a:buNone/>
            </a:pPr>
            <a:endParaRPr lang="en-US" sz="3200" dirty="0"/>
          </a:p>
          <a:p>
            <a:pPr marL="0" indent="0">
              <a:buNone/>
            </a:pPr>
            <a:endParaRPr lang="en-US" sz="3200" dirty="0"/>
          </a:p>
          <a:p>
            <a:pPr marL="0" indent="0">
              <a:buNone/>
            </a:pPr>
            <a:endParaRPr lang="en-GB" sz="3200" dirty="0"/>
          </a:p>
        </p:txBody>
      </p:sp>
    </p:spTree>
    <p:extLst>
      <p:ext uri="{BB962C8B-B14F-4D97-AF65-F5344CB8AC3E}">
        <p14:creationId xmlns:p14="http://schemas.microsoft.com/office/powerpoint/2010/main" val="1780949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1F031-8F6E-40DE-7C35-074502DBBAF6}"/>
              </a:ext>
            </a:extLst>
          </p:cNvPr>
          <p:cNvSpPr>
            <a:spLocks noGrp="1"/>
          </p:cNvSpPr>
          <p:nvPr>
            <p:ph type="title"/>
          </p:nvPr>
        </p:nvSpPr>
        <p:spPr>
          <a:xfrm>
            <a:off x="609600" y="365125"/>
            <a:ext cx="10744200" cy="1325563"/>
          </a:xfrm>
        </p:spPr>
        <p:txBody>
          <a:bodyPr/>
          <a:lstStyle/>
          <a:p>
            <a:r>
              <a:rPr lang="en-US" dirty="0"/>
              <a:t>From Leaders’ perspective </a:t>
            </a:r>
            <a:endParaRPr lang="en-GB" dirty="0"/>
          </a:p>
        </p:txBody>
      </p:sp>
      <p:sp>
        <p:nvSpPr>
          <p:cNvPr id="4" name="Content Placeholder 3">
            <a:extLst>
              <a:ext uri="{FF2B5EF4-FFF2-40B4-BE49-F238E27FC236}">
                <a16:creationId xmlns:a16="http://schemas.microsoft.com/office/drawing/2014/main" id="{D8867069-0880-A02D-68D5-5D5E95312C2C}"/>
              </a:ext>
            </a:extLst>
          </p:cNvPr>
          <p:cNvSpPr>
            <a:spLocks noGrp="1"/>
          </p:cNvSpPr>
          <p:nvPr>
            <p:ph idx="13"/>
          </p:nvPr>
        </p:nvSpPr>
        <p:spPr>
          <a:xfrm>
            <a:off x="178525" y="2011679"/>
            <a:ext cx="3962401" cy="2214155"/>
          </a:xfrm>
        </p:spPr>
        <p:txBody>
          <a:bodyPr>
            <a:normAutofit/>
          </a:bodyPr>
          <a:lstStyle/>
          <a:p>
            <a:r>
              <a:rPr lang="en-US" sz="3200" dirty="0"/>
              <a:t>How do you know about emotional Intelligence of your employees at work? </a:t>
            </a:r>
            <a:endParaRPr lang="en-GB" sz="3200" dirty="0"/>
          </a:p>
        </p:txBody>
      </p:sp>
      <p:pic>
        <p:nvPicPr>
          <p:cNvPr id="5" name="Picture 4">
            <a:extLst>
              <a:ext uri="{FF2B5EF4-FFF2-40B4-BE49-F238E27FC236}">
                <a16:creationId xmlns:a16="http://schemas.microsoft.com/office/drawing/2014/main" id="{376460C9-9A19-8334-3346-6874E921F63E}"/>
              </a:ext>
            </a:extLst>
          </p:cNvPr>
          <p:cNvPicPr>
            <a:picLocks noChangeAspect="1"/>
          </p:cNvPicPr>
          <p:nvPr/>
        </p:nvPicPr>
        <p:blipFill>
          <a:blip r:embed="rId2"/>
          <a:stretch>
            <a:fillRect/>
          </a:stretch>
        </p:blipFill>
        <p:spPr>
          <a:xfrm>
            <a:off x="4296012" y="1523613"/>
            <a:ext cx="6316472" cy="4210981"/>
          </a:xfrm>
          <a:prstGeom prst="rect">
            <a:avLst/>
          </a:prstGeom>
        </p:spPr>
      </p:pic>
    </p:spTree>
    <p:extLst>
      <p:ext uri="{BB962C8B-B14F-4D97-AF65-F5344CB8AC3E}">
        <p14:creationId xmlns:p14="http://schemas.microsoft.com/office/powerpoint/2010/main" val="34676324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53466" y="1951745"/>
            <a:ext cx="4564316" cy="2858460"/>
          </a:xfrm>
        </p:spPr>
        <p:txBody>
          <a:bodyPr>
            <a:normAutofit/>
          </a:bodyPr>
          <a:lstStyle/>
          <a:p>
            <a:r>
              <a:rPr lang="en-US" sz="4000" dirty="0">
                <a:cs typeface="Arial Narrow"/>
              </a:rPr>
              <a:t>Identify Strategies for Emotion Regulation (1 of 2)</a:t>
            </a:r>
            <a:endParaRPr lang="en-US" sz="40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84C3D97-61BD-F922-BA9F-1207A7ED7738}"/>
              </a:ext>
            </a:extLst>
          </p:cNvPr>
          <p:cNvGraphicFramePr>
            <a:graphicFrameLocks noGrp="1"/>
          </p:cNvGraphicFramePr>
          <p:nvPr>
            <p:ph idx="1"/>
            <p:extLst>
              <p:ext uri="{D42A27DB-BD31-4B8C-83A1-F6EECF244321}">
                <p14:modId xmlns:p14="http://schemas.microsoft.com/office/powerpoint/2010/main" val="31697158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Identify Strategies for Emotion Regulation </a:t>
            </a:r>
            <a:r>
              <a:rPr lang="en-US" sz="2000" dirty="0">
                <a:cs typeface="Arial Narrow"/>
              </a:rPr>
              <a:t>(2 of 2)</a:t>
            </a:r>
            <a:endParaRPr lang="en-US" sz="2000" dirty="0"/>
          </a:p>
        </p:txBody>
      </p:sp>
      <p:sp>
        <p:nvSpPr>
          <p:cNvPr id="3" name="Content Placeholder 2"/>
          <p:cNvSpPr>
            <a:spLocks noGrp="1"/>
          </p:cNvSpPr>
          <p:nvPr>
            <p:ph idx="1"/>
          </p:nvPr>
        </p:nvSpPr>
        <p:spPr/>
        <p:txBody>
          <a:bodyPr/>
          <a:lstStyle/>
          <a:p>
            <a:r>
              <a:rPr lang="en-US" sz="2400" dirty="0"/>
              <a:t>Emotion Regulation Techniques</a:t>
            </a:r>
          </a:p>
          <a:p>
            <a:pPr marL="740664" lvl="2" indent="-283464">
              <a:buFont typeface="Arial" pitchFamily="34" charset="0"/>
              <a:buChar char="–"/>
            </a:pPr>
            <a:r>
              <a:rPr lang="en-US" sz="2400" dirty="0"/>
              <a:t>Surface acting</a:t>
            </a:r>
          </a:p>
          <a:p>
            <a:pPr marL="740664" lvl="2" indent="-283464">
              <a:buFont typeface="Arial" pitchFamily="34" charset="0"/>
              <a:buChar char="–"/>
            </a:pPr>
            <a:r>
              <a:rPr lang="en-US" sz="2400" dirty="0"/>
              <a:t>Deep acting</a:t>
            </a:r>
          </a:p>
          <a:p>
            <a:pPr marL="740664" lvl="2" indent="-283464">
              <a:buFont typeface="Arial" pitchFamily="34" charset="0"/>
              <a:buChar char="–"/>
            </a:pPr>
            <a:r>
              <a:rPr lang="en-US" sz="2400" dirty="0"/>
              <a:t>Emotional suppression</a:t>
            </a:r>
          </a:p>
          <a:p>
            <a:pPr marL="740664" lvl="2" indent="-283464">
              <a:buFont typeface="Arial" pitchFamily="34" charset="0"/>
              <a:buChar char="–"/>
            </a:pPr>
            <a:r>
              <a:rPr lang="en-US" sz="2400" dirty="0"/>
              <a:t>Cognitive reappraisal</a:t>
            </a:r>
          </a:p>
          <a:p>
            <a:pPr marL="740664" lvl="2" indent="-283464">
              <a:buFont typeface="Arial" pitchFamily="34" charset="0"/>
              <a:buChar char="–"/>
            </a:pPr>
            <a:r>
              <a:rPr lang="en-US" sz="2400" dirty="0"/>
              <a:t>Social sharing</a:t>
            </a:r>
          </a:p>
          <a:p>
            <a:pPr marL="740664" lvl="2" indent="-283464">
              <a:buFont typeface="Arial" pitchFamily="34" charset="0"/>
              <a:buChar char="–"/>
            </a:pPr>
            <a:r>
              <a:rPr lang="en-US" sz="2400" b="1" dirty="0"/>
              <a:t>Mindfulness</a:t>
            </a:r>
          </a:p>
          <a:p>
            <a:r>
              <a:rPr lang="en-US" sz="2400" dirty="0"/>
              <a:t>The best option though is to recruit positive-minded individuals and train leaders to manage their moods, attitudes, and performance.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53359" y="1161288"/>
            <a:ext cx="4673812" cy="4526280"/>
          </a:xfrm>
        </p:spPr>
        <p:txBody>
          <a:bodyPr>
            <a:normAutofit/>
          </a:bodyPr>
          <a:lstStyle/>
          <a:p>
            <a:r>
              <a:rPr lang="en-US" sz="4000" dirty="0">
                <a:cs typeface="Arial Narrow"/>
              </a:rPr>
              <a:t>Apply Concepts About Emotions and Moods to Specific </a:t>
            </a:r>
            <a:r>
              <a:rPr lang="en-US" sz="4000" dirty="0" err="1">
                <a:cs typeface="Arial Narrow"/>
              </a:rPr>
              <a:t>Orangisation</a:t>
            </a:r>
            <a:r>
              <a:rPr lang="en-US" sz="4000" dirty="0">
                <a:cs typeface="Arial Narrow"/>
              </a:rPr>
              <a:t> </a:t>
            </a:r>
            <a:r>
              <a:rPr lang="en-US" sz="4000" dirty="0" err="1">
                <a:cs typeface="Arial Narrow"/>
              </a:rPr>
              <a:t>Behaviour</a:t>
            </a:r>
            <a:r>
              <a:rPr lang="en-US" sz="4000" dirty="0">
                <a:cs typeface="Arial Narrow"/>
              </a:rPr>
              <a:t> Issues </a:t>
            </a:r>
            <a:br>
              <a:rPr lang="en-US" sz="4000" dirty="0">
                <a:cs typeface="Arial Narrow"/>
              </a:rPr>
            </a:br>
            <a:r>
              <a:rPr lang="en-US" sz="4000" dirty="0">
                <a:cs typeface="Arial Narrow"/>
              </a:rPr>
              <a:t>(1 of 4)</a:t>
            </a:r>
            <a:endParaRPr lang="en-US" sz="4000" b="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F9D471A-EA47-3220-2E78-8865C943A7FC}"/>
              </a:ext>
            </a:extLst>
          </p:cNvPr>
          <p:cNvGraphicFramePr>
            <a:graphicFrameLocks noGrp="1"/>
          </p:cNvGraphicFramePr>
          <p:nvPr>
            <p:ph idx="1"/>
            <p:extLst>
              <p:ext uri="{D42A27DB-BD31-4B8C-83A1-F6EECF244321}">
                <p14:modId xmlns:p14="http://schemas.microsoft.com/office/powerpoint/2010/main" val="272317630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4000">
                <a:cs typeface="Arial Narrow"/>
              </a:rPr>
              <a:t>Apply Concepts About Emotions and Moods to Specific Organisational Behaviour Issues</a:t>
            </a:r>
            <a:r>
              <a:rPr lang="en-US" sz="4000" b="0">
                <a:cs typeface="Arial Narrow"/>
              </a:rPr>
              <a:t> </a:t>
            </a:r>
            <a:r>
              <a:rPr lang="en-US" sz="4000">
                <a:cs typeface="Arial Narrow"/>
              </a:rPr>
              <a:t>(2 of 4)</a:t>
            </a:r>
            <a:endParaRPr lang="en-US" sz="4000" b="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F229A5B-3BBF-2847-4908-5663EED86DD1}"/>
              </a:ext>
            </a:extLst>
          </p:cNvPr>
          <p:cNvGraphicFramePr>
            <a:graphicFrameLocks noGrp="1"/>
          </p:cNvGraphicFramePr>
          <p:nvPr>
            <p:ph idx="1"/>
            <p:extLst>
              <p:ext uri="{D42A27DB-BD31-4B8C-83A1-F6EECF244321}">
                <p14:modId xmlns:p14="http://schemas.microsoft.com/office/powerpoint/2010/main" val="121190117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4000">
                <a:cs typeface="Arial Narrow"/>
              </a:rPr>
              <a:t>Apply Concepts About Emotions and Moods to Specific Organisational Behaviour Issues (3 of 4)</a:t>
            </a:r>
            <a:endParaRPr lang="en-US" sz="4000" b="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27A5463-0777-54F0-3213-54AF0145C9A7}"/>
              </a:ext>
            </a:extLst>
          </p:cNvPr>
          <p:cNvGraphicFramePr>
            <a:graphicFrameLocks noGrp="1"/>
          </p:cNvGraphicFramePr>
          <p:nvPr>
            <p:ph idx="1"/>
            <p:extLst>
              <p:ext uri="{D42A27DB-BD31-4B8C-83A1-F6EECF244321}">
                <p14:modId xmlns:p14="http://schemas.microsoft.com/office/powerpoint/2010/main" val="3455764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5046" y="429030"/>
            <a:ext cx="3081298" cy="5457589"/>
          </a:xfrm>
        </p:spPr>
        <p:txBody>
          <a:bodyPr anchor="ctr">
            <a:normAutofit/>
          </a:bodyPr>
          <a:lstStyle/>
          <a:p>
            <a:r>
              <a:rPr lang="en-US" sz="3400" dirty="0">
                <a:cs typeface="Arial Narrow"/>
              </a:rPr>
              <a:t>Apply Concepts About Emotions and Moods to Specific </a:t>
            </a:r>
            <a:r>
              <a:rPr lang="en-US" sz="3400" dirty="0" err="1">
                <a:cs typeface="Arial Narrow"/>
              </a:rPr>
              <a:t>Organisational</a:t>
            </a:r>
            <a:r>
              <a:rPr lang="en-US" sz="3400" dirty="0">
                <a:cs typeface="Arial Narrow"/>
              </a:rPr>
              <a:t> </a:t>
            </a:r>
            <a:r>
              <a:rPr lang="en-US" sz="3400" dirty="0" err="1">
                <a:cs typeface="Arial Narrow"/>
              </a:rPr>
              <a:t>Behaviour</a:t>
            </a:r>
            <a:r>
              <a:rPr lang="en-US" sz="3400" dirty="0">
                <a:cs typeface="Arial Narrow"/>
              </a:rPr>
              <a:t> Issues </a:t>
            </a:r>
            <a:br>
              <a:rPr lang="en-US" sz="3400" dirty="0">
                <a:cs typeface="Arial Narrow"/>
              </a:rPr>
            </a:br>
            <a:r>
              <a:rPr lang="en-US" sz="3400" dirty="0">
                <a:cs typeface="Arial Narrow"/>
              </a:rPr>
              <a:t>(4 of 4)</a:t>
            </a:r>
            <a:endParaRPr lang="en-US" sz="3400" b="0" dirty="0"/>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151EFBBC-F220-7C20-E958-DFFA147AB811}"/>
              </a:ext>
            </a:extLst>
          </p:cNvPr>
          <p:cNvGraphicFramePr>
            <a:graphicFrameLocks noGrp="1"/>
          </p:cNvGraphicFramePr>
          <p:nvPr>
            <p:ph idx="1"/>
            <p:extLst>
              <p:ext uri="{D42A27DB-BD31-4B8C-83A1-F6EECF244321}">
                <p14:modId xmlns:p14="http://schemas.microsoft.com/office/powerpoint/2010/main" val="214407977"/>
              </p:ext>
            </p:extLst>
          </p:nvPr>
        </p:nvGraphicFramePr>
        <p:xfrm>
          <a:off x="3396345" y="429030"/>
          <a:ext cx="8480610" cy="5421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9D78-5BCB-AF1A-B3BE-855B107CF64D}"/>
              </a:ext>
            </a:extLst>
          </p:cNvPr>
          <p:cNvSpPr>
            <a:spLocks noGrp="1"/>
          </p:cNvSpPr>
          <p:nvPr>
            <p:ph type="title"/>
          </p:nvPr>
        </p:nvSpPr>
        <p:spPr>
          <a:xfrm>
            <a:off x="838200" y="247649"/>
            <a:ext cx="10515600" cy="854075"/>
          </a:xfrm>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B35CFF59-811A-43DE-527C-2103FF27B441}"/>
              </a:ext>
            </a:extLst>
          </p:cNvPr>
          <p:cNvSpPr>
            <a:spLocks noGrp="1"/>
          </p:cNvSpPr>
          <p:nvPr>
            <p:ph idx="1"/>
          </p:nvPr>
        </p:nvSpPr>
        <p:spPr>
          <a:xfrm>
            <a:off x="673100" y="971550"/>
            <a:ext cx="10515600" cy="5603875"/>
          </a:xfrm>
        </p:spPr>
        <p:txBody>
          <a:bodyPr>
            <a:normAutofit/>
          </a:bodyPr>
          <a:lstStyle/>
          <a:p>
            <a:pPr>
              <a:buFont typeface="Wingdings" panose="05000000000000000000" pitchFamily="2" charset="2"/>
              <a:buChar char="Ø"/>
            </a:pPr>
            <a:r>
              <a:rPr lang="en-US" dirty="0"/>
              <a:t>Group-based discussion </a:t>
            </a:r>
          </a:p>
          <a:p>
            <a:pPr>
              <a:buFont typeface="Wingdings" panose="05000000000000000000" pitchFamily="2" charset="2"/>
              <a:buChar char="Ø"/>
            </a:pPr>
            <a:r>
              <a:rPr lang="en-US" dirty="0"/>
              <a:t>2-3 students per group</a:t>
            </a:r>
          </a:p>
          <a:p>
            <a:pPr>
              <a:buFont typeface="Wingdings" panose="05000000000000000000" pitchFamily="2" charset="2"/>
              <a:buChar char="Ø"/>
            </a:pPr>
            <a:r>
              <a:rPr lang="en-US" dirty="0"/>
              <a:t>Select a topic</a:t>
            </a:r>
          </a:p>
          <a:p>
            <a:pPr>
              <a:buFont typeface="Wingdings" panose="05000000000000000000" pitchFamily="2" charset="2"/>
              <a:buChar char="Ø"/>
            </a:pPr>
            <a:r>
              <a:rPr lang="en-US" dirty="0"/>
              <a:t>2-3 journals per student </a:t>
            </a:r>
          </a:p>
          <a:p>
            <a:pPr>
              <a:buFont typeface="Wingdings" panose="05000000000000000000" pitchFamily="2" charset="2"/>
              <a:buChar char="Ø"/>
            </a:pPr>
            <a:r>
              <a:rPr lang="en-US" dirty="0"/>
              <a:t>Output : Max. 5 </a:t>
            </a:r>
            <a:r>
              <a:rPr lang="en-US" dirty="0" err="1"/>
              <a:t>powerpoint</a:t>
            </a:r>
            <a:r>
              <a:rPr lang="en-US" dirty="0"/>
              <a:t>  </a:t>
            </a:r>
          </a:p>
          <a:p>
            <a:pPr marL="0" indent="0">
              <a:buNone/>
            </a:pPr>
            <a:endParaRPr lang="en-US" dirty="0"/>
          </a:p>
          <a:p>
            <a:pPr marL="0" indent="0">
              <a:buNone/>
            </a:pPr>
            <a:r>
              <a:rPr lang="en-US" dirty="0"/>
              <a:t>Topic 1  : What is/are the role(s) of “Emotional Intelligence” at work from literature points of view.</a:t>
            </a:r>
          </a:p>
          <a:p>
            <a:pPr marL="0" indent="0">
              <a:buNone/>
            </a:pPr>
            <a:endParaRPr lang="en-US" dirty="0"/>
          </a:p>
          <a:p>
            <a:pPr marL="0" indent="0">
              <a:buNone/>
            </a:pPr>
            <a:r>
              <a:rPr lang="en-US" dirty="0"/>
              <a:t>Topic 2  : Evaluate the role of emotional </a:t>
            </a:r>
            <a:r>
              <a:rPr lang="en-US" dirty="0" err="1"/>
              <a:t>labour</a:t>
            </a:r>
            <a:r>
              <a:rPr lang="en-US" dirty="0"/>
              <a:t>(s) in your selected industry/</a:t>
            </a:r>
            <a:r>
              <a:rPr lang="en-US" dirty="0" err="1"/>
              <a:t>organisation</a:t>
            </a:r>
            <a:r>
              <a:rPr lang="en-US" dirty="0"/>
              <a:t>. Justify your answers with literature  </a:t>
            </a:r>
          </a:p>
          <a:p>
            <a:pPr marL="0" indent="0">
              <a:buNone/>
            </a:pPr>
            <a:endParaRPr lang="en-US" dirty="0"/>
          </a:p>
          <a:p>
            <a:pPr marL="514350" indent="-514350">
              <a:buAutoNum type="arabicPeriod"/>
            </a:pPr>
            <a:endParaRPr lang="en-GB" dirty="0"/>
          </a:p>
        </p:txBody>
      </p:sp>
    </p:spTree>
    <p:extLst>
      <p:ext uri="{BB962C8B-B14F-4D97-AF65-F5344CB8AC3E}">
        <p14:creationId xmlns:p14="http://schemas.microsoft.com/office/powerpoint/2010/main" val="35902363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79411-CCB2-86FB-125F-3D968A86B514}"/>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3600" kern="1200" dirty="0">
                <a:solidFill>
                  <a:srgbClr val="FFFFFF"/>
                </a:solidFill>
                <a:latin typeface="+mj-lt"/>
                <a:ea typeface="+mj-ea"/>
                <a:cs typeface="+mj-cs"/>
              </a:rPr>
              <a:t>Example  - Emotional </a:t>
            </a:r>
            <a:r>
              <a:rPr lang="en-US" sz="3600" kern="1200" dirty="0" err="1">
                <a:solidFill>
                  <a:srgbClr val="FFFFFF"/>
                </a:solidFill>
                <a:latin typeface="+mj-lt"/>
                <a:ea typeface="+mj-ea"/>
                <a:cs typeface="+mj-cs"/>
              </a:rPr>
              <a:t>Labour</a:t>
            </a:r>
            <a:r>
              <a:rPr lang="en-US" sz="3600" kern="1200" dirty="0">
                <a:solidFill>
                  <a:srgbClr val="FFFFFF"/>
                </a:solidFill>
                <a:latin typeface="+mj-lt"/>
                <a:ea typeface="+mj-ea"/>
                <a:cs typeface="+mj-cs"/>
              </a:rPr>
              <a:t> and Service Quality </a:t>
            </a:r>
          </a:p>
        </p:txBody>
      </p:sp>
      <p:pic>
        <p:nvPicPr>
          <p:cNvPr id="5" name="Picture 4">
            <a:extLst>
              <a:ext uri="{FF2B5EF4-FFF2-40B4-BE49-F238E27FC236}">
                <a16:creationId xmlns:a16="http://schemas.microsoft.com/office/drawing/2014/main" id="{9FEAC096-FAF2-F872-5524-586461111057}"/>
              </a:ext>
            </a:extLst>
          </p:cNvPr>
          <p:cNvPicPr>
            <a:picLocks noChangeAspect="1"/>
          </p:cNvPicPr>
          <p:nvPr/>
        </p:nvPicPr>
        <p:blipFill>
          <a:blip r:embed="rId2"/>
          <a:stretch>
            <a:fillRect/>
          </a:stretch>
        </p:blipFill>
        <p:spPr>
          <a:xfrm>
            <a:off x="5524500" y="44408"/>
            <a:ext cx="6045200" cy="5969635"/>
          </a:xfrm>
          <a:prstGeom prst="rect">
            <a:avLst/>
          </a:prstGeom>
        </p:spPr>
      </p:pic>
      <p:sp>
        <p:nvSpPr>
          <p:cNvPr id="7" name="TextBox 6">
            <a:extLst>
              <a:ext uri="{FF2B5EF4-FFF2-40B4-BE49-F238E27FC236}">
                <a16:creationId xmlns:a16="http://schemas.microsoft.com/office/drawing/2014/main" id="{BFD0BF0E-0C10-6A0D-513A-B2C29A27A04C}"/>
              </a:ext>
            </a:extLst>
          </p:cNvPr>
          <p:cNvSpPr txBox="1"/>
          <p:nvPr/>
        </p:nvSpPr>
        <p:spPr>
          <a:xfrm>
            <a:off x="539750" y="5803900"/>
            <a:ext cx="9486900" cy="646331"/>
          </a:xfrm>
          <a:prstGeom prst="rect">
            <a:avLst/>
          </a:prstGeom>
          <a:noFill/>
        </p:spPr>
        <p:txBody>
          <a:bodyPr wrap="square">
            <a:spAutoFit/>
          </a:bodyPr>
          <a:lstStyle/>
          <a:p>
            <a:r>
              <a:rPr lang="en-US" dirty="0">
                <a:hlinkClick r:id="" action="ppaction://noaction"/>
              </a:rPr>
              <a:t>Wang (2020)</a:t>
            </a:r>
          </a:p>
          <a:p>
            <a:r>
              <a:rPr lang="en-US" dirty="0">
                <a:hlinkClick r:id="rId3"/>
              </a:rPr>
              <a:t>Managing emotional labor for service quality_ A cross-level analysis among hotel employees</a:t>
            </a:r>
            <a:endParaRPr lang="en-US" dirty="0">
              <a:hlinkClick r:id="" action="ppaction://noaction"/>
            </a:endParaRPr>
          </a:p>
        </p:txBody>
      </p:sp>
    </p:spTree>
    <p:extLst>
      <p:ext uri="{BB962C8B-B14F-4D97-AF65-F5344CB8AC3E}">
        <p14:creationId xmlns:p14="http://schemas.microsoft.com/office/powerpoint/2010/main" val="29444501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F589B-239D-0E3B-9C17-4A4A90FBD5AC}"/>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3600" kern="1200" dirty="0">
                <a:solidFill>
                  <a:srgbClr val="FFFFFF"/>
                </a:solidFill>
                <a:latin typeface="+mj-lt"/>
                <a:ea typeface="+mj-ea"/>
                <a:cs typeface="+mj-cs"/>
              </a:rPr>
              <a:t>Example 2 – Emotional </a:t>
            </a:r>
            <a:r>
              <a:rPr lang="en-US" sz="3600" kern="1200" dirty="0" err="1">
                <a:solidFill>
                  <a:srgbClr val="FFFFFF"/>
                </a:solidFill>
                <a:latin typeface="+mj-lt"/>
                <a:ea typeface="+mj-ea"/>
                <a:cs typeface="+mj-cs"/>
              </a:rPr>
              <a:t>labour</a:t>
            </a:r>
            <a:r>
              <a:rPr lang="en-US" sz="3600" kern="1200" dirty="0">
                <a:solidFill>
                  <a:srgbClr val="FFFFFF"/>
                </a:solidFill>
                <a:latin typeface="+mj-lt"/>
                <a:ea typeface="+mj-ea"/>
                <a:cs typeface="+mj-cs"/>
              </a:rPr>
              <a:t>, burnout and organization commitment  </a:t>
            </a:r>
          </a:p>
        </p:txBody>
      </p:sp>
      <p:pic>
        <p:nvPicPr>
          <p:cNvPr id="5" name="Picture 4">
            <a:extLst>
              <a:ext uri="{FF2B5EF4-FFF2-40B4-BE49-F238E27FC236}">
                <a16:creationId xmlns:a16="http://schemas.microsoft.com/office/drawing/2014/main" id="{522A2A32-CBE4-B4AA-DD83-C55BB4F11568}"/>
              </a:ext>
            </a:extLst>
          </p:cNvPr>
          <p:cNvPicPr>
            <a:picLocks noChangeAspect="1"/>
          </p:cNvPicPr>
          <p:nvPr/>
        </p:nvPicPr>
        <p:blipFill>
          <a:blip r:embed="rId2"/>
          <a:stretch>
            <a:fillRect/>
          </a:stretch>
        </p:blipFill>
        <p:spPr>
          <a:xfrm>
            <a:off x="3976115" y="1574019"/>
            <a:ext cx="7620001" cy="3333750"/>
          </a:xfrm>
          <a:prstGeom prst="rect">
            <a:avLst/>
          </a:prstGeom>
        </p:spPr>
      </p:pic>
      <p:sp>
        <p:nvSpPr>
          <p:cNvPr id="7" name="TextBox 6">
            <a:extLst>
              <a:ext uri="{FF2B5EF4-FFF2-40B4-BE49-F238E27FC236}">
                <a16:creationId xmlns:a16="http://schemas.microsoft.com/office/drawing/2014/main" id="{F89F4769-21FD-0609-FED8-9CBEDAE78094}"/>
              </a:ext>
            </a:extLst>
          </p:cNvPr>
          <p:cNvSpPr txBox="1"/>
          <p:nvPr/>
        </p:nvSpPr>
        <p:spPr>
          <a:xfrm>
            <a:off x="844550" y="5457736"/>
            <a:ext cx="10210800" cy="646331"/>
          </a:xfrm>
          <a:prstGeom prst="rect">
            <a:avLst/>
          </a:prstGeom>
          <a:noFill/>
        </p:spPr>
        <p:txBody>
          <a:bodyPr wrap="square">
            <a:spAutoFit/>
          </a:bodyPr>
          <a:lstStyle/>
          <a:p>
            <a:r>
              <a:rPr lang="en-US" dirty="0">
                <a:hlinkClick r:id="rId3"/>
              </a:rPr>
              <a:t>View of The effects of emotional </a:t>
            </a:r>
            <a:r>
              <a:rPr lang="en-US" dirty="0" err="1">
                <a:hlinkClick r:id="rId3"/>
              </a:rPr>
              <a:t>labour</a:t>
            </a:r>
            <a:r>
              <a:rPr lang="en-US" dirty="0">
                <a:hlinkClick r:id="rId3"/>
              </a:rPr>
              <a:t> on the outcomes of the job and the organization: Do the differences in age and the manager’s emotional intelligence have any impact in the hotel business?</a:t>
            </a:r>
            <a:endParaRPr lang="en-GB" dirty="0"/>
          </a:p>
        </p:txBody>
      </p:sp>
      <p:sp>
        <p:nvSpPr>
          <p:cNvPr id="9" name="TextBox 8">
            <a:extLst>
              <a:ext uri="{FF2B5EF4-FFF2-40B4-BE49-F238E27FC236}">
                <a16:creationId xmlns:a16="http://schemas.microsoft.com/office/drawing/2014/main" id="{2A520EA1-2196-A887-EA1C-C47FC9E1F847}"/>
              </a:ext>
            </a:extLst>
          </p:cNvPr>
          <p:cNvSpPr txBox="1"/>
          <p:nvPr/>
        </p:nvSpPr>
        <p:spPr>
          <a:xfrm>
            <a:off x="800100" y="5085060"/>
            <a:ext cx="6096000" cy="369332"/>
          </a:xfrm>
          <a:prstGeom prst="rect">
            <a:avLst/>
          </a:prstGeom>
          <a:noFill/>
        </p:spPr>
        <p:txBody>
          <a:bodyPr wrap="square">
            <a:spAutoFit/>
          </a:bodyPr>
          <a:lstStyle/>
          <a:p>
            <a:r>
              <a:rPr lang="en-GB" b="0" i="0" dirty="0" err="1">
                <a:solidFill>
                  <a:srgbClr val="444444"/>
                </a:solidFill>
                <a:effectLst/>
                <a:latin typeface="Arial" panose="020B0604020202020204" pitchFamily="34" charset="0"/>
              </a:rPr>
              <a:t>Khetjenkarn</a:t>
            </a:r>
            <a:r>
              <a:rPr lang="en-GB" b="0" i="0" dirty="0">
                <a:solidFill>
                  <a:srgbClr val="444444"/>
                </a:solidFill>
                <a:effectLst/>
                <a:latin typeface="Arial" panose="020B0604020202020204" pitchFamily="34" charset="0"/>
              </a:rPr>
              <a:t> &amp; </a:t>
            </a:r>
            <a:r>
              <a:rPr lang="en-GB" b="0" i="0" dirty="0" err="1">
                <a:solidFill>
                  <a:srgbClr val="444444"/>
                </a:solidFill>
                <a:effectLst/>
                <a:latin typeface="Arial" panose="020B0604020202020204" pitchFamily="34" charset="0"/>
              </a:rPr>
              <a:t>Agmapisarn</a:t>
            </a:r>
            <a:r>
              <a:rPr lang="en-GB" b="0" i="0" dirty="0">
                <a:solidFill>
                  <a:srgbClr val="444444"/>
                </a:solidFill>
                <a:effectLst/>
                <a:latin typeface="Arial" panose="020B0604020202020204" pitchFamily="34" charset="0"/>
              </a:rPr>
              <a:t> (2020) </a:t>
            </a:r>
            <a:endParaRPr lang="en-GB" dirty="0"/>
          </a:p>
        </p:txBody>
      </p:sp>
    </p:spTree>
    <p:extLst>
      <p:ext uri="{BB962C8B-B14F-4D97-AF65-F5344CB8AC3E}">
        <p14:creationId xmlns:p14="http://schemas.microsoft.com/office/powerpoint/2010/main" val="13974085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cs typeface="Arial Narrow"/>
              </a:rPr>
              <a:t>Implications for Managers </a:t>
            </a:r>
            <a:r>
              <a:rPr lang="en-US" sz="2000">
                <a:cs typeface="Arial Narrow"/>
              </a:rPr>
              <a:t>(1 of 2)</a:t>
            </a:r>
            <a:endParaRPr lang="en-US" b="0" dirty="0"/>
          </a:p>
        </p:txBody>
      </p:sp>
      <p:sp>
        <p:nvSpPr>
          <p:cNvPr id="3" name="Content Placeholder 2"/>
          <p:cNvSpPr>
            <a:spLocks noGrp="1"/>
          </p:cNvSpPr>
          <p:nvPr>
            <p:ph idx="1"/>
          </p:nvPr>
        </p:nvSpPr>
        <p:spPr>
          <a:xfrm>
            <a:off x="909637" y="1578770"/>
            <a:ext cx="10034588" cy="4525963"/>
          </a:xfrm>
        </p:spPr>
        <p:txBody>
          <a:bodyPr>
            <a:normAutofit/>
          </a:bodyPr>
          <a:lstStyle/>
          <a:p>
            <a:r>
              <a:rPr lang="en-US" dirty="0"/>
              <a:t>Recognize that emotions are a natural part of the workplace and good management does not mean creating an emotion-free environment.</a:t>
            </a:r>
          </a:p>
          <a:p>
            <a:r>
              <a:rPr lang="en-US" dirty="0"/>
              <a:t>To foster effective decision making, creativity, and motivation in employees, look to model positive emotions and moods as much as is authentically possible.</a:t>
            </a:r>
          </a:p>
          <a:p>
            <a:r>
              <a:rPr lang="en-US" dirty="0"/>
              <a:t>Provide positive feedback to increase the positivity of employees. Of course, it also helps to hire people who are predisposed to positive moods.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Implications for Managers </a:t>
            </a:r>
            <a:r>
              <a:rPr lang="en-US" sz="2000" dirty="0">
                <a:cs typeface="Arial Narrow"/>
              </a:rPr>
              <a:t>(2 of 2)</a:t>
            </a:r>
            <a:endParaRPr lang="en-US" b="0" dirty="0"/>
          </a:p>
        </p:txBody>
      </p:sp>
      <p:sp>
        <p:nvSpPr>
          <p:cNvPr id="3" name="Content Placeholder 2"/>
          <p:cNvSpPr>
            <a:spLocks noGrp="1"/>
          </p:cNvSpPr>
          <p:nvPr>
            <p:ph idx="1"/>
          </p:nvPr>
        </p:nvSpPr>
        <p:spPr>
          <a:xfrm>
            <a:off x="838200" y="1690688"/>
            <a:ext cx="9646444" cy="3800474"/>
          </a:xfrm>
        </p:spPr>
        <p:txBody>
          <a:bodyPr>
            <a:normAutofit/>
          </a:bodyPr>
          <a:lstStyle/>
          <a:p>
            <a:r>
              <a:rPr lang="en-US" dirty="0"/>
              <a:t>In the service sector, encourage positive displays of emotion, which make customers feel more positive and thus, improve customer service interactions and negotiations.</a:t>
            </a:r>
          </a:p>
          <a:p>
            <a:r>
              <a:rPr lang="en-US" dirty="0"/>
              <a:t>Understand the role of emotions and moods to significantly improve your ability to explain and predict your coworkers’ and others’ behavior.</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1E18E-A221-9AD7-80CD-447F24C2BE59}"/>
              </a:ext>
            </a:extLst>
          </p:cNvPr>
          <p:cNvSpPr>
            <a:spLocks noGrp="1"/>
          </p:cNvSpPr>
          <p:nvPr>
            <p:ph type="title"/>
          </p:nvPr>
        </p:nvSpPr>
        <p:spPr/>
        <p:txBody>
          <a:bodyPr/>
          <a:lstStyle/>
          <a:p>
            <a:r>
              <a:rPr lang="en-US" dirty="0"/>
              <a:t>Takeaways and Reflection </a:t>
            </a:r>
            <a:endParaRPr lang="en-GB" dirty="0"/>
          </a:p>
        </p:txBody>
      </p:sp>
      <p:sp>
        <p:nvSpPr>
          <p:cNvPr id="3" name="Content Placeholder 2">
            <a:extLst>
              <a:ext uri="{FF2B5EF4-FFF2-40B4-BE49-F238E27FC236}">
                <a16:creationId xmlns:a16="http://schemas.microsoft.com/office/drawing/2014/main" id="{A3EFA4C4-CE6E-93E4-5479-2212E9C55206}"/>
              </a:ext>
            </a:extLst>
          </p:cNvPr>
          <p:cNvSpPr>
            <a:spLocks noGrp="1"/>
          </p:cNvSpPr>
          <p:nvPr>
            <p:ph idx="1"/>
          </p:nvPr>
        </p:nvSpPr>
        <p:spPr>
          <a:xfrm>
            <a:off x="914400" y="2647950"/>
            <a:ext cx="10515600" cy="2252662"/>
          </a:xfrm>
        </p:spPr>
        <p:txBody>
          <a:bodyPr/>
          <a:lstStyle/>
          <a:p>
            <a:r>
              <a:rPr lang="en-US" dirty="0"/>
              <a:t>What have you learned from this session ? </a:t>
            </a:r>
          </a:p>
          <a:p>
            <a:r>
              <a:rPr lang="en-US" dirty="0"/>
              <a:t>What are the research gaps for future studies ? </a:t>
            </a:r>
            <a:endParaRPr lang="en-GB" dirty="0"/>
          </a:p>
        </p:txBody>
      </p:sp>
    </p:spTree>
    <p:extLst>
      <p:ext uri="{BB962C8B-B14F-4D97-AF65-F5344CB8AC3E}">
        <p14:creationId xmlns:p14="http://schemas.microsoft.com/office/powerpoint/2010/main" val="12513759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11E5-C3DE-1FC5-5D5D-92FF5DFFC517}"/>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2E39405C-ABE6-2318-ACB1-9D66A8D74A50}"/>
              </a:ext>
            </a:extLst>
          </p:cNvPr>
          <p:cNvSpPr>
            <a:spLocks noGrp="1"/>
          </p:cNvSpPr>
          <p:nvPr>
            <p:ph idx="1"/>
          </p:nvPr>
        </p:nvSpPr>
        <p:spPr/>
        <p:txBody>
          <a:bodyPr>
            <a:normAutofit fontScale="85000" lnSpcReduction="10000"/>
          </a:bodyPr>
          <a:lstStyle/>
          <a:p>
            <a:pPr algn="just"/>
            <a:r>
              <a:rPr lang="en-US" dirty="0"/>
              <a:t>Bakker, A. B., &amp; Demerouti, E. (2014). Job demands-resources theory. In P. Y. Chen &amp; C. L. Cooper (Eds.), </a:t>
            </a:r>
            <a:r>
              <a:rPr lang="en-US" i="1" dirty="0"/>
              <a:t>Work and wellbeing</a:t>
            </a:r>
            <a:r>
              <a:rPr lang="en-US" dirty="0"/>
              <a:t> (pp. 37–64). Wiley Blackwell. </a:t>
            </a:r>
            <a:r>
              <a:rPr lang="en-US" dirty="0">
                <a:hlinkClick r:id="rId2"/>
              </a:rPr>
              <a:t>https://doi.org/10.1002/9781118539415.wbwell019</a:t>
            </a:r>
            <a:endParaRPr lang="en-US" dirty="0"/>
          </a:p>
          <a:p>
            <a:pPr algn="just"/>
            <a:r>
              <a:rPr lang="en-GB" dirty="0"/>
              <a:t>Demerouti E, Bakker AB, Nachreiner F, Schaufeli WB. The job demands-resources model of burnout. J Appl Psychol. 2001 Jun;86(3):499-512. PMID: 11419809.</a:t>
            </a:r>
          </a:p>
          <a:p>
            <a:pPr algn="just"/>
            <a:r>
              <a:rPr lang="en-US" dirty="0" err="1"/>
              <a:t>Khetjenkarn</a:t>
            </a:r>
            <a:r>
              <a:rPr lang="en-US" dirty="0"/>
              <a:t>, S. and </a:t>
            </a:r>
            <a:r>
              <a:rPr lang="en-US" dirty="0" err="1"/>
              <a:t>Agmapisarn</a:t>
            </a:r>
            <a:r>
              <a:rPr lang="en-US" dirty="0"/>
              <a:t>, C. (2020) “The effects of emotional </a:t>
            </a:r>
            <a:r>
              <a:rPr lang="en-US" dirty="0" err="1"/>
              <a:t>labour</a:t>
            </a:r>
            <a:r>
              <a:rPr lang="en-US" dirty="0"/>
              <a:t> on the outcomes of the job and the organization: Do the differences in age and the manager’s emotional intelligence have any impact in the hotel business?”, </a:t>
            </a:r>
            <a:r>
              <a:rPr lang="en-US" i="1" dirty="0"/>
              <a:t>European Journal of Tourism Research</a:t>
            </a:r>
            <a:r>
              <a:rPr lang="en-US" dirty="0"/>
              <a:t>, 25, p. 2504. </a:t>
            </a:r>
            <a:r>
              <a:rPr lang="en-US" dirty="0" err="1"/>
              <a:t>doi</a:t>
            </a:r>
            <a:r>
              <a:rPr lang="en-US" dirty="0"/>
              <a:t>: 10.54055/ejtr.v25i.419</a:t>
            </a:r>
          </a:p>
          <a:p>
            <a:pPr algn="just"/>
            <a:r>
              <a:rPr lang="en-US" dirty="0"/>
              <a:t>Wang, C.J., 2020. Managing emotional labor for service quality: A cross-level analysis among hotel employees. </a:t>
            </a:r>
            <a:r>
              <a:rPr lang="en-US" i="1" dirty="0"/>
              <a:t>International Journal of Hospitality Management</a:t>
            </a:r>
            <a:r>
              <a:rPr lang="en-US" dirty="0"/>
              <a:t>, </a:t>
            </a:r>
            <a:r>
              <a:rPr lang="en-US" i="1" dirty="0"/>
              <a:t>88</a:t>
            </a:r>
            <a:r>
              <a:rPr lang="en-US" dirty="0"/>
              <a:t>, p.102396.</a:t>
            </a:r>
          </a:p>
        </p:txBody>
      </p:sp>
    </p:spTree>
    <p:extLst>
      <p:ext uri="{BB962C8B-B14F-4D97-AF65-F5344CB8AC3E}">
        <p14:creationId xmlns:p14="http://schemas.microsoft.com/office/powerpoint/2010/main" val="16315639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380D-DFD7-3D35-5832-276330EC2ACA}"/>
              </a:ext>
            </a:extLst>
          </p:cNvPr>
          <p:cNvSpPr>
            <a:spLocks noGrp="1"/>
          </p:cNvSpPr>
          <p:nvPr>
            <p:ph type="title"/>
          </p:nvPr>
        </p:nvSpPr>
        <p:spPr/>
        <p:txBody>
          <a:bodyPr/>
          <a:lstStyle/>
          <a:p>
            <a:r>
              <a:rPr lang="en-US" dirty="0"/>
              <a:t>Announcement </a:t>
            </a:r>
            <a:endParaRPr lang="en-GB" dirty="0"/>
          </a:p>
        </p:txBody>
      </p:sp>
      <p:sp>
        <p:nvSpPr>
          <p:cNvPr id="3" name="Content Placeholder 2">
            <a:extLst>
              <a:ext uri="{FF2B5EF4-FFF2-40B4-BE49-F238E27FC236}">
                <a16:creationId xmlns:a16="http://schemas.microsoft.com/office/drawing/2014/main" id="{B22E0D7B-B50E-1F88-C837-BC4F9E07E9A7}"/>
              </a:ext>
            </a:extLst>
          </p:cNvPr>
          <p:cNvSpPr>
            <a:spLocks noGrp="1"/>
          </p:cNvSpPr>
          <p:nvPr>
            <p:ph idx="1"/>
          </p:nvPr>
        </p:nvSpPr>
        <p:spPr/>
        <p:txBody>
          <a:bodyPr>
            <a:normAutofit/>
          </a:bodyPr>
          <a:lstStyle/>
          <a:p>
            <a:r>
              <a:rPr lang="en-US" sz="4000" dirty="0"/>
              <a:t>Next week(19/11), please go to FF003 at 0900 for the theme-based lecture.</a:t>
            </a:r>
            <a:endParaRPr lang="en-GB" sz="4000" dirty="0"/>
          </a:p>
        </p:txBody>
      </p:sp>
    </p:spTree>
    <p:extLst>
      <p:ext uri="{BB962C8B-B14F-4D97-AF65-F5344CB8AC3E}">
        <p14:creationId xmlns:p14="http://schemas.microsoft.com/office/powerpoint/2010/main" val="19851037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760CE-2F94-6582-838F-FD45C8ED483F}"/>
              </a:ext>
            </a:extLst>
          </p:cNvPr>
          <p:cNvSpPr>
            <a:spLocks noGrp="1"/>
          </p:cNvSpPr>
          <p:nvPr>
            <p:ph type="title"/>
          </p:nvPr>
        </p:nvSpPr>
        <p:spPr>
          <a:xfrm>
            <a:off x="838200" y="365125"/>
            <a:ext cx="10515600" cy="676275"/>
          </a:xfrm>
        </p:spPr>
        <p:txBody>
          <a:bodyPr>
            <a:normAutofit fontScale="90000"/>
          </a:bodyPr>
          <a:lstStyle/>
          <a:p>
            <a:r>
              <a:rPr lang="en-US" dirty="0"/>
              <a:t>Announcements </a:t>
            </a:r>
            <a:endParaRPr lang="en-GB" dirty="0"/>
          </a:p>
        </p:txBody>
      </p:sp>
      <p:sp>
        <p:nvSpPr>
          <p:cNvPr id="3" name="Content Placeholder 2">
            <a:extLst>
              <a:ext uri="{FF2B5EF4-FFF2-40B4-BE49-F238E27FC236}">
                <a16:creationId xmlns:a16="http://schemas.microsoft.com/office/drawing/2014/main" id="{B08AEB2F-179E-934E-2083-7F8A4103A977}"/>
              </a:ext>
            </a:extLst>
          </p:cNvPr>
          <p:cNvSpPr>
            <a:spLocks noGrp="1"/>
          </p:cNvSpPr>
          <p:nvPr>
            <p:ph idx="1"/>
          </p:nvPr>
        </p:nvSpPr>
        <p:spPr>
          <a:xfrm>
            <a:off x="838200" y="1041400"/>
            <a:ext cx="10515600" cy="5226050"/>
          </a:xfrm>
        </p:spPr>
        <p:txBody>
          <a:bodyPr/>
          <a:lstStyle/>
          <a:p>
            <a:pPr marL="0" indent="0">
              <a:buNone/>
            </a:pPr>
            <a:r>
              <a:rPr lang="en-US" dirty="0"/>
              <a:t>19/11 </a:t>
            </a:r>
          </a:p>
          <a:p>
            <a:pPr marL="0" indent="0">
              <a:buNone/>
            </a:pPr>
            <a:r>
              <a:rPr lang="en-US" dirty="0"/>
              <a:t>9 am - 10 am, class will be conducted in Immersive room</a:t>
            </a:r>
          </a:p>
          <a:p>
            <a:pPr marL="0" indent="0">
              <a:buNone/>
            </a:pPr>
            <a:r>
              <a:rPr lang="en-US" dirty="0"/>
              <a:t>10 am – 10:50 am group activity </a:t>
            </a:r>
            <a:endParaRPr lang="en-GB" dirty="0"/>
          </a:p>
          <a:p>
            <a:pPr marL="0" indent="0">
              <a:buNone/>
            </a:pPr>
            <a:r>
              <a:rPr lang="en-GB" dirty="0"/>
              <a:t>11:00 am one-to-one consultation</a:t>
            </a:r>
          </a:p>
          <a:p>
            <a:pPr marL="0" indent="0">
              <a:buNone/>
            </a:pPr>
            <a:endParaRPr lang="en-GB" dirty="0"/>
          </a:p>
          <a:p>
            <a:pPr marL="0" indent="0">
              <a:buNone/>
            </a:pPr>
            <a:r>
              <a:rPr lang="en-GB" dirty="0"/>
              <a:t>26/11</a:t>
            </a:r>
          </a:p>
          <a:p>
            <a:pPr marL="0" indent="0">
              <a:buNone/>
            </a:pPr>
            <a:r>
              <a:rPr lang="en-GB" dirty="0"/>
              <a:t>9 am – </a:t>
            </a:r>
            <a:r>
              <a:rPr lang="en-GB" dirty="0">
                <a:solidFill>
                  <a:srgbClr val="FF0000"/>
                </a:solidFill>
              </a:rPr>
              <a:t>Journal reading and activity will be announced at 9am via Teams</a:t>
            </a:r>
          </a:p>
          <a:p>
            <a:pPr marL="0" indent="0">
              <a:buNone/>
            </a:pPr>
            <a:r>
              <a:rPr lang="en-GB" dirty="0">
                <a:solidFill>
                  <a:srgbClr val="FF0000"/>
                </a:solidFill>
              </a:rPr>
              <a:t>10:30-14:00</a:t>
            </a:r>
            <a:r>
              <a:rPr lang="en-GB" dirty="0"/>
              <a:t> – One-to-one consultation</a:t>
            </a:r>
          </a:p>
          <a:p>
            <a:pPr marL="0" indent="0">
              <a:buNone/>
            </a:pPr>
            <a:endParaRPr lang="en-US" dirty="0"/>
          </a:p>
        </p:txBody>
      </p:sp>
    </p:spTree>
    <p:extLst>
      <p:ext uri="{BB962C8B-B14F-4D97-AF65-F5344CB8AC3E}">
        <p14:creationId xmlns:p14="http://schemas.microsoft.com/office/powerpoint/2010/main" val="28788582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34840-2737-C0B5-FD97-8B0B97612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B14353-3FA3-3A13-090A-C47399DF2CCE}"/>
              </a:ext>
            </a:extLst>
          </p:cNvPr>
          <p:cNvSpPr>
            <a:spLocks noGrp="1"/>
          </p:cNvSpPr>
          <p:nvPr>
            <p:ph type="title"/>
          </p:nvPr>
        </p:nvSpPr>
        <p:spPr>
          <a:xfrm>
            <a:off x="838200" y="247561"/>
            <a:ext cx="9696994" cy="790938"/>
          </a:xfrm>
        </p:spPr>
        <p:txBody>
          <a:bodyPr/>
          <a:lstStyle/>
          <a:p>
            <a:r>
              <a:rPr lang="en-US" dirty="0"/>
              <a:t>One-to-One Consultation (19/11)-REVISED</a:t>
            </a:r>
            <a:endParaRPr lang="en-GB" dirty="0"/>
          </a:p>
        </p:txBody>
      </p:sp>
      <p:graphicFrame>
        <p:nvGraphicFramePr>
          <p:cNvPr id="4" name="Content Placeholder 3">
            <a:extLst>
              <a:ext uri="{FF2B5EF4-FFF2-40B4-BE49-F238E27FC236}">
                <a16:creationId xmlns:a16="http://schemas.microsoft.com/office/drawing/2014/main" id="{A698D93E-8202-9384-7CA9-D2FEB7985261}"/>
              </a:ext>
            </a:extLst>
          </p:cNvPr>
          <p:cNvGraphicFramePr>
            <a:graphicFrameLocks noGrp="1"/>
          </p:cNvGraphicFramePr>
          <p:nvPr>
            <p:ph idx="1"/>
            <p:extLst>
              <p:ext uri="{D42A27DB-BD31-4B8C-83A1-F6EECF244321}">
                <p14:modId xmlns:p14="http://schemas.microsoft.com/office/powerpoint/2010/main" val="2626170030"/>
              </p:ext>
            </p:extLst>
          </p:nvPr>
        </p:nvGraphicFramePr>
        <p:xfrm>
          <a:off x="838199" y="1038499"/>
          <a:ext cx="10421983" cy="4926017"/>
        </p:xfrm>
        <a:graphic>
          <a:graphicData uri="http://schemas.openxmlformats.org/drawingml/2006/table">
            <a:tbl>
              <a:tblPr firstRow="1" bandRow="1">
                <a:tableStyleId>{5C22544A-7EE6-4342-B048-85BDC9FD1C3A}</a:tableStyleId>
              </a:tblPr>
              <a:tblGrid>
                <a:gridCol w="3907659">
                  <a:extLst>
                    <a:ext uri="{9D8B030D-6E8A-4147-A177-3AD203B41FA5}">
                      <a16:colId xmlns:a16="http://schemas.microsoft.com/office/drawing/2014/main" val="3728489600"/>
                    </a:ext>
                  </a:extLst>
                </a:gridCol>
                <a:gridCol w="6514324">
                  <a:extLst>
                    <a:ext uri="{9D8B030D-6E8A-4147-A177-3AD203B41FA5}">
                      <a16:colId xmlns:a16="http://schemas.microsoft.com/office/drawing/2014/main" val="1293930834"/>
                    </a:ext>
                  </a:extLst>
                </a:gridCol>
              </a:tblGrid>
              <a:tr h="582710">
                <a:tc>
                  <a:txBody>
                    <a:bodyPr/>
                    <a:lstStyle/>
                    <a:p>
                      <a:r>
                        <a:rPr lang="en-US" sz="2000" dirty="0"/>
                        <a:t>Time </a:t>
                      </a:r>
                      <a:endParaRPr lang="en-GB" sz="2000" dirty="0"/>
                    </a:p>
                  </a:txBody>
                  <a:tcPr/>
                </a:tc>
                <a:tc>
                  <a:txBody>
                    <a:bodyPr/>
                    <a:lstStyle/>
                    <a:p>
                      <a:endParaRPr lang="en-GB" sz="2000" dirty="0"/>
                    </a:p>
                  </a:txBody>
                  <a:tcPr/>
                </a:tc>
                <a:extLst>
                  <a:ext uri="{0D108BD9-81ED-4DB2-BD59-A6C34878D82A}">
                    <a16:rowId xmlns:a16="http://schemas.microsoft.com/office/drawing/2014/main" val="4062664898"/>
                  </a:ext>
                </a:extLst>
              </a:tr>
              <a:tr h="582710">
                <a:tc>
                  <a:txBody>
                    <a:bodyPr/>
                    <a:lstStyle/>
                    <a:p>
                      <a:r>
                        <a:rPr lang="en-US" sz="2400" dirty="0"/>
                        <a:t>10:50 am </a:t>
                      </a:r>
                      <a:endParaRPr lang="en-GB" sz="2400" dirty="0"/>
                    </a:p>
                  </a:txBody>
                  <a:tcPr/>
                </a:tc>
                <a:tc>
                  <a:txBody>
                    <a:bodyPr/>
                    <a:lstStyle/>
                    <a:p>
                      <a:r>
                        <a:rPr lang="en-US" sz="2400" dirty="0"/>
                        <a:t>Class dismissal at IQ202/FF003</a:t>
                      </a:r>
                      <a:endParaRPr lang="en-GB" sz="2400" dirty="0"/>
                    </a:p>
                  </a:txBody>
                  <a:tcPr/>
                </a:tc>
                <a:extLst>
                  <a:ext uri="{0D108BD9-81ED-4DB2-BD59-A6C34878D82A}">
                    <a16:rowId xmlns:a16="http://schemas.microsoft.com/office/drawing/2014/main" val="1150816329"/>
                  </a:ext>
                </a:extLst>
              </a:tr>
              <a:tr h="582710">
                <a:tc>
                  <a:txBody>
                    <a:bodyPr/>
                    <a:lstStyle/>
                    <a:p>
                      <a:r>
                        <a:rPr lang="en-US" sz="2400" dirty="0"/>
                        <a:t>11:00-11:25</a:t>
                      </a:r>
                      <a:endParaRPr lang="en-GB" sz="2400" dirty="0"/>
                    </a:p>
                  </a:txBody>
                  <a:tcPr/>
                </a:tc>
                <a:tc>
                  <a:txBody>
                    <a:bodyPr/>
                    <a:lstStyle/>
                    <a:p>
                      <a:r>
                        <a:rPr lang="en-GB" sz="2400" b="0" i="0" kern="1200" dirty="0">
                          <a:solidFill>
                            <a:schemeClr val="dk1"/>
                          </a:solidFill>
                          <a:effectLst/>
                          <a:latin typeface="+mn-lt"/>
                          <a:ea typeface="+mn-ea"/>
                          <a:cs typeface="+mn-cs"/>
                        </a:rPr>
                        <a:t>Mahmuda Aktar Chowdhury (2511849)</a:t>
                      </a:r>
                      <a:endParaRPr lang="en-GB" sz="2400" dirty="0"/>
                    </a:p>
                  </a:txBody>
                  <a:tcPr/>
                </a:tc>
                <a:extLst>
                  <a:ext uri="{0D108BD9-81ED-4DB2-BD59-A6C34878D82A}">
                    <a16:rowId xmlns:a16="http://schemas.microsoft.com/office/drawing/2014/main" val="4066844423"/>
                  </a:ext>
                </a:extLst>
              </a:tr>
              <a:tr h="582710">
                <a:tc>
                  <a:txBody>
                    <a:bodyPr/>
                    <a:lstStyle/>
                    <a:p>
                      <a:r>
                        <a:rPr lang="en-US" sz="2400" dirty="0"/>
                        <a:t>11:30-11:55</a:t>
                      </a:r>
                      <a:endParaRPr lang="en-GB" sz="2400" dirty="0"/>
                    </a:p>
                  </a:txBody>
                  <a:tcPr/>
                </a:tc>
                <a:tc>
                  <a:txBody>
                    <a:bodyPr/>
                    <a:lstStyle/>
                    <a:p>
                      <a:r>
                        <a:rPr lang="en-US" sz="2400" dirty="0"/>
                        <a:t>Pricilla Bethsheba Moses (2504333)</a:t>
                      </a:r>
                      <a:endParaRPr lang="en-GB" sz="2400" dirty="0"/>
                    </a:p>
                  </a:txBody>
                  <a:tcPr/>
                </a:tc>
                <a:extLst>
                  <a:ext uri="{0D108BD9-81ED-4DB2-BD59-A6C34878D82A}">
                    <a16:rowId xmlns:a16="http://schemas.microsoft.com/office/drawing/2014/main" val="2401997604"/>
                  </a:ext>
                </a:extLst>
              </a:tr>
              <a:tr h="582710">
                <a:tc>
                  <a:txBody>
                    <a:bodyPr/>
                    <a:lstStyle/>
                    <a:p>
                      <a:r>
                        <a:rPr lang="en-US" sz="2400" dirty="0"/>
                        <a:t>12:00-12:25</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kern="1200" dirty="0">
                          <a:solidFill>
                            <a:schemeClr val="dk1"/>
                          </a:solidFill>
                          <a:effectLst/>
                          <a:latin typeface="+mn-lt"/>
                          <a:ea typeface="+mn-ea"/>
                          <a:cs typeface="+mn-cs"/>
                        </a:rPr>
                        <a:t>Nusrat Jahan Jeba (2508904)</a:t>
                      </a:r>
                      <a:endParaRPr lang="en-GB" sz="2800" dirty="0"/>
                    </a:p>
                  </a:txBody>
                  <a:tcPr/>
                </a:tc>
                <a:extLst>
                  <a:ext uri="{0D108BD9-81ED-4DB2-BD59-A6C34878D82A}">
                    <a16:rowId xmlns:a16="http://schemas.microsoft.com/office/drawing/2014/main" val="4002538651"/>
                  </a:ext>
                </a:extLst>
              </a:tr>
              <a:tr h="582710">
                <a:tc>
                  <a:txBody>
                    <a:bodyPr/>
                    <a:lstStyle/>
                    <a:p>
                      <a:r>
                        <a:rPr lang="en-US" sz="2400" dirty="0"/>
                        <a:t>12:30-12:55</a:t>
                      </a:r>
                      <a:endParaRPr lang="en-GB" sz="2400" dirty="0"/>
                    </a:p>
                  </a:txBody>
                  <a:tcPr/>
                </a:tc>
                <a:tc>
                  <a:txBody>
                    <a:bodyPr/>
                    <a:lstStyle/>
                    <a:p>
                      <a:r>
                        <a:rPr lang="en-US" sz="2400" dirty="0"/>
                        <a:t>Hina </a:t>
                      </a:r>
                      <a:r>
                        <a:rPr lang="en-US" sz="2400" dirty="0" err="1"/>
                        <a:t>Tokeer</a:t>
                      </a:r>
                      <a:r>
                        <a:rPr lang="en-US" sz="2400" dirty="0"/>
                        <a:t> (2419580)</a:t>
                      </a:r>
                      <a:endParaRPr lang="en-GB" sz="2400" dirty="0"/>
                    </a:p>
                  </a:txBody>
                  <a:tcPr/>
                </a:tc>
                <a:extLst>
                  <a:ext uri="{0D108BD9-81ED-4DB2-BD59-A6C34878D82A}">
                    <a16:rowId xmlns:a16="http://schemas.microsoft.com/office/drawing/2014/main" val="3347584236"/>
                  </a:ext>
                </a:extLst>
              </a:tr>
              <a:tr h="638132">
                <a:tc>
                  <a:txBody>
                    <a:bodyPr/>
                    <a:lstStyle/>
                    <a:p>
                      <a:r>
                        <a:rPr lang="en-US" sz="2400" dirty="0"/>
                        <a:t>13:00-13:25</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kern="1200" dirty="0">
                          <a:solidFill>
                            <a:schemeClr val="dk1"/>
                          </a:solidFill>
                          <a:effectLst/>
                          <a:latin typeface="+mn-lt"/>
                          <a:ea typeface="+mn-ea"/>
                          <a:cs typeface="+mn-cs"/>
                        </a:rPr>
                        <a:t>Sadia Islam (2511736) </a:t>
                      </a:r>
                      <a:endParaRPr lang="en-GB" sz="2400" dirty="0"/>
                    </a:p>
                  </a:txBody>
                  <a:tcPr/>
                </a:tc>
                <a:extLst>
                  <a:ext uri="{0D108BD9-81ED-4DB2-BD59-A6C34878D82A}">
                    <a16:rowId xmlns:a16="http://schemas.microsoft.com/office/drawing/2014/main" val="444243960"/>
                  </a:ext>
                </a:extLst>
              </a:tr>
              <a:tr h="791625">
                <a:tc>
                  <a:txBody>
                    <a:bodyPr/>
                    <a:lstStyle/>
                    <a:p>
                      <a:r>
                        <a:rPr lang="en-US" sz="2400" dirty="0">
                          <a:solidFill>
                            <a:srgbClr val="FF0000"/>
                          </a:solidFill>
                        </a:rPr>
                        <a:t>13:30-14:00 </a:t>
                      </a:r>
                      <a:endParaRPr lang="en-GB" sz="2400" dirty="0">
                        <a:solidFill>
                          <a:srgbClr val="FF0000"/>
                        </a:solidFill>
                      </a:endParaRPr>
                    </a:p>
                  </a:txBody>
                  <a:tcPr>
                    <a:solidFill>
                      <a:schemeClr val="bg2">
                        <a:lumMod val="2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kern="1200" dirty="0" err="1">
                          <a:solidFill>
                            <a:srgbClr val="FF0000"/>
                          </a:solidFill>
                          <a:effectLst/>
                          <a:latin typeface="+mn-lt"/>
                          <a:ea typeface="+mn-ea"/>
                          <a:cs typeface="+mn-cs"/>
                        </a:rPr>
                        <a:t>Panktibahen</a:t>
                      </a:r>
                      <a:r>
                        <a:rPr lang="en-GB" sz="2400" b="0" i="0" kern="1200" dirty="0">
                          <a:solidFill>
                            <a:srgbClr val="FF0000"/>
                          </a:solidFill>
                          <a:effectLst/>
                          <a:latin typeface="+mn-lt"/>
                          <a:ea typeface="+mn-ea"/>
                          <a:cs typeface="+mn-cs"/>
                        </a:rPr>
                        <a:t> </a:t>
                      </a:r>
                      <a:r>
                        <a:rPr lang="en-GB" sz="2400" b="0" i="0" kern="1200" dirty="0" err="1">
                          <a:solidFill>
                            <a:srgbClr val="FF0000"/>
                          </a:solidFill>
                          <a:effectLst/>
                          <a:latin typeface="+mn-lt"/>
                          <a:ea typeface="+mn-ea"/>
                          <a:cs typeface="+mn-cs"/>
                        </a:rPr>
                        <a:t>Mihirkumar</a:t>
                      </a:r>
                      <a:r>
                        <a:rPr lang="en-GB" sz="2400" b="0" i="0" kern="1200" dirty="0">
                          <a:solidFill>
                            <a:srgbClr val="FF0000"/>
                          </a:solidFill>
                          <a:effectLst/>
                          <a:latin typeface="+mn-lt"/>
                          <a:ea typeface="+mn-ea"/>
                          <a:cs typeface="+mn-cs"/>
                        </a:rPr>
                        <a:t> Chaudhari (2504333)</a:t>
                      </a:r>
                      <a:endParaRPr lang="en-GB" sz="2400" dirty="0">
                        <a:solidFill>
                          <a:srgbClr val="FF0000"/>
                        </a:solidFill>
                      </a:endParaRPr>
                    </a:p>
                  </a:txBody>
                  <a:tcPr>
                    <a:solidFill>
                      <a:schemeClr val="bg2">
                        <a:lumMod val="25000"/>
                      </a:schemeClr>
                    </a:solidFill>
                  </a:tcPr>
                </a:tc>
                <a:extLst>
                  <a:ext uri="{0D108BD9-81ED-4DB2-BD59-A6C34878D82A}">
                    <a16:rowId xmlns:a16="http://schemas.microsoft.com/office/drawing/2014/main" val="3609391133"/>
                  </a:ext>
                </a:extLst>
              </a:tr>
            </a:tbl>
          </a:graphicData>
        </a:graphic>
      </p:graphicFrame>
    </p:spTree>
    <p:extLst>
      <p:ext uri="{BB962C8B-B14F-4D97-AF65-F5344CB8AC3E}">
        <p14:creationId xmlns:p14="http://schemas.microsoft.com/office/powerpoint/2010/main" val="37031327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56175-8970-A954-B460-D7ED70E573EE}"/>
              </a:ext>
            </a:extLst>
          </p:cNvPr>
          <p:cNvSpPr>
            <a:spLocks noGrp="1"/>
          </p:cNvSpPr>
          <p:nvPr>
            <p:ph type="title"/>
          </p:nvPr>
        </p:nvSpPr>
        <p:spPr>
          <a:xfrm>
            <a:off x="759822" y="260623"/>
            <a:ext cx="10187578" cy="790938"/>
          </a:xfrm>
        </p:spPr>
        <p:txBody>
          <a:bodyPr>
            <a:normAutofit/>
          </a:bodyPr>
          <a:lstStyle/>
          <a:p>
            <a:r>
              <a:rPr lang="en-US" dirty="0"/>
              <a:t>One-to-One Consultation (26/11) - Revised </a:t>
            </a:r>
            <a:endParaRPr lang="en-GB" dirty="0"/>
          </a:p>
        </p:txBody>
      </p:sp>
      <p:graphicFrame>
        <p:nvGraphicFramePr>
          <p:cNvPr id="4" name="Content Placeholder 3">
            <a:extLst>
              <a:ext uri="{FF2B5EF4-FFF2-40B4-BE49-F238E27FC236}">
                <a16:creationId xmlns:a16="http://schemas.microsoft.com/office/drawing/2014/main" id="{A3A3467E-70F8-6566-BB34-74A625B6F2B3}"/>
              </a:ext>
            </a:extLst>
          </p:cNvPr>
          <p:cNvGraphicFramePr>
            <a:graphicFrameLocks noGrp="1"/>
          </p:cNvGraphicFramePr>
          <p:nvPr>
            <p:ph idx="1"/>
            <p:extLst>
              <p:ext uri="{D42A27DB-BD31-4B8C-83A1-F6EECF244321}">
                <p14:modId xmlns:p14="http://schemas.microsoft.com/office/powerpoint/2010/main" val="1094846911"/>
              </p:ext>
            </p:extLst>
          </p:nvPr>
        </p:nvGraphicFramePr>
        <p:xfrm>
          <a:off x="668382" y="1051561"/>
          <a:ext cx="10467703" cy="5672216"/>
        </p:xfrm>
        <a:graphic>
          <a:graphicData uri="http://schemas.openxmlformats.org/drawingml/2006/table">
            <a:tbl>
              <a:tblPr firstRow="1" bandRow="1">
                <a:tableStyleId>{5C22544A-7EE6-4342-B048-85BDC9FD1C3A}</a:tableStyleId>
              </a:tblPr>
              <a:tblGrid>
                <a:gridCol w="3328852">
                  <a:extLst>
                    <a:ext uri="{9D8B030D-6E8A-4147-A177-3AD203B41FA5}">
                      <a16:colId xmlns:a16="http://schemas.microsoft.com/office/drawing/2014/main" val="3728489600"/>
                    </a:ext>
                  </a:extLst>
                </a:gridCol>
                <a:gridCol w="7138851">
                  <a:extLst>
                    <a:ext uri="{9D8B030D-6E8A-4147-A177-3AD203B41FA5}">
                      <a16:colId xmlns:a16="http://schemas.microsoft.com/office/drawing/2014/main" val="1293930834"/>
                    </a:ext>
                  </a:extLst>
                </a:gridCol>
              </a:tblGrid>
              <a:tr h="370839">
                <a:tc>
                  <a:txBody>
                    <a:bodyPr/>
                    <a:lstStyle/>
                    <a:p>
                      <a:r>
                        <a:rPr lang="en-US" sz="2000" dirty="0"/>
                        <a:t>Time </a:t>
                      </a:r>
                      <a:endParaRPr lang="en-GB" sz="2000" dirty="0"/>
                    </a:p>
                  </a:txBody>
                  <a:tcPr/>
                </a:tc>
                <a:tc>
                  <a:txBody>
                    <a:bodyPr/>
                    <a:lstStyle/>
                    <a:p>
                      <a:endParaRPr lang="en-GB" sz="2000" dirty="0"/>
                    </a:p>
                  </a:txBody>
                  <a:tcPr/>
                </a:tc>
                <a:extLst>
                  <a:ext uri="{0D108BD9-81ED-4DB2-BD59-A6C34878D82A}">
                    <a16:rowId xmlns:a16="http://schemas.microsoft.com/office/drawing/2014/main" val="4062664898"/>
                  </a:ext>
                </a:extLst>
              </a:tr>
              <a:tr h="579590">
                <a:tc>
                  <a:txBody>
                    <a:bodyPr/>
                    <a:lstStyle/>
                    <a:p>
                      <a:r>
                        <a:rPr lang="en-US" sz="2400" dirty="0"/>
                        <a:t>09:00 am </a:t>
                      </a:r>
                      <a:endParaRPr lang="en-GB" sz="2400" dirty="0"/>
                    </a:p>
                  </a:txBody>
                  <a:tcPr/>
                </a:tc>
                <a:tc>
                  <a:txBody>
                    <a:bodyPr/>
                    <a:lstStyle/>
                    <a:p>
                      <a:r>
                        <a:rPr lang="en-US" sz="2000" dirty="0"/>
                        <a:t>Activity and submission details </a:t>
                      </a:r>
                      <a:r>
                        <a:rPr lang="en-US" sz="2000" dirty="0">
                          <a:solidFill>
                            <a:srgbClr val="FF0000"/>
                          </a:solidFill>
                        </a:rPr>
                        <a:t>via Teams </a:t>
                      </a:r>
                      <a:endParaRPr lang="en-GB" sz="2000" dirty="0">
                        <a:solidFill>
                          <a:srgbClr val="FF0000"/>
                        </a:solidFill>
                      </a:endParaRPr>
                    </a:p>
                  </a:txBody>
                  <a:tcPr/>
                </a:tc>
                <a:extLst>
                  <a:ext uri="{0D108BD9-81ED-4DB2-BD59-A6C34878D82A}">
                    <a16:rowId xmlns:a16="http://schemas.microsoft.com/office/drawing/2014/main" val="1150816329"/>
                  </a:ext>
                </a:extLst>
              </a:tr>
              <a:tr h="579590">
                <a:tc>
                  <a:txBody>
                    <a:bodyPr/>
                    <a:lstStyle/>
                    <a:p>
                      <a:endParaRPr lang="en-GB" sz="2400" dirty="0"/>
                    </a:p>
                  </a:txBody>
                  <a:tcPr/>
                </a:tc>
                <a:tc>
                  <a:txBody>
                    <a:bodyPr/>
                    <a:lstStyle/>
                    <a:p>
                      <a:r>
                        <a:rPr lang="en-US" sz="2000" dirty="0"/>
                        <a:t>One-to-One consultation at IQ202</a:t>
                      </a:r>
                      <a:endParaRPr lang="en-GB" sz="2000" dirty="0"/>
                    </a:p>
                  </a:txBody>
                  <a:tcPr/>
                </a:tc>
                <a:extLst>
                  <a:ext uri="{0D108BD9-81ED-4DB2-BD59-A6C34878D82A}">
                    <a16:rowId xmlns:a16="http://schemas.microsoft.com/office/drawing/2014/main" val="219409671"/>
                  </a:ext>
                </a:extLst>
              </a:tr>
              <a:tr h="398416">
                <a:tc>
                  <a:txBody>
                    <a:bodyPr/>
                    <a:lstStyle/>
                    <a:p>
                      <a:r>
                        <a:rPr lang="en-US" sz="2400" dirty="0">
                          <a:solidFill>
                            <a:srgbClr val="FF0000"/>
                          </a:solidFill>
                        </a:rPr>
                        <a:t>10:30-10:55</a:t>
                      </a:r>
                      <a:endParaRPr lang="en-GB" sz="2400" dirty="0">
                        <a:solidFill>
                          <a:srgbClr val="FF000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kern="1200" dirty="0" err="1">
                          <a:solidFill>
                            <a:srgbClr val="FF0000"/>
                          </a:solidFill>
                          <a:effectLst/>
                          <a:latin typeface="+mn-lt"/>
                          <a:ea typeface="+mn-ea"/>
                          <a:cs typeface="+mn-cs"/>
                        </a:rPr>
                        <a:t>Panktibahen</a:t>
                      </a:r>
                      <a:r>
                        <a:rPr lang="en-GB" sz="2800" b="0" i="0" kern="1200" dirty="0">
                          <a:solidFill>
                            <a:srgbClr val="FF0000"/>
                          </a:solidFill>
                          <a:effectLst/>
                          <a:latin typeface="+mn-lt"/>
                          <a:ea typeface="+mn-ea"/>
                          <a:cs typeface="+mn-cs"/>
                        </a:rPr>
                        <a:t> </a:t>
                      </a:r>
                      <a:r>
                        <a:rPr lang="en-GB" sz="2800" b="0" i="0" kern="1200" dirty="0" err="1">
                          <a:solidFill>
                            <a:srgbClr val="FF0000"/>
                          </a:solidFill>
                          <a:effectLst/>
                          <a:latin typeface="+mn-lt"/>
                          <a:ea typeface="+mn-ea"/>
                          <a:cs typeface="+mn-cs"/>
                        </a:rPr>
                        <a:t>Mihirkumar</a:t>
                      </a:r>
                      <a:r>
                        <a:rPr lang="en-GB" sz="2800" b="0" i="0" kern="1200" dirty="0">
                          <a:solidFill>
                            <a:srgbClr val="FF0000"/>
                          </a:solidFill>
                          <a:effectLst/>
                          <a:latin typeface="+mn-lt"/>
                          <a:ea typeface="+mn-ea"/>
                          <a:cs typeface="+mn-cs"/>
                        </a:rPr>
                        <a:t> Chaudhari (2504333)</a:t>
                      </a:r>
                      <a:endParaRPr lang="en-GB" sz="2800" dirty="0">
                        <a:solidFill>
                          <a:srgbClr val="FF0000"/>
                        </a:solidFill>
                      </a:endParaRPr>
                    </a:p>
                  </a:txBody>
                  <a:tcPr/>
                </a:tc>
                <a:extLst>
                  <a:ext uri="{0D108BD9-81ED-4DB2-BD59-A6C34878D82A}">
                    <a16:rowId xmlns:a16="http://schemas.microsoft.com/office/drawing/2014/main" val="1769777962"/>
                  </a:ext>
                </a:extLst>
              </a:tr>
              <a:tr h="587768">
                <a:tc>
                  <a:txBody>
                    <a:bodyPr/>
                    <a:lstStyle/>
                    <a:p>
                      <a:r>
                        <a:rPr lang="en-US" sz="2400" dirty="0"/>
                        <a:t>11:00-11:25 </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Marvin Malthus Gomes (2507129)</a:t>
                      </a:r>
                      <a:endParaRPr lang="en-GB" sz="2800" dirty="0"/>
                    </a:p>
                  </a:txBody>
                  <a:tcPr/>
                </a:tc>
                <a:extLst>
                  <a:ext uri="{0D108BD9-81ED-4DB2-BD59-A6C34878D82A}">
                    <a16:rowId xmlns:a16="http://schemas.microsoft.com/office/drawing/2014/main" val="2362369150"/>
                  </a:ext>
                </a:extLst>
              </a:tr>
              <a:tr h="587768">
                <a:tc>
                  <a:txBody>
                    <a:bodyPr/>
                    <a:lstStyle/>
                    <a:p>
                      <a:r>
                        <a:rPr lang="en-US" sz="2400" dirty="0"/>
                        <a:t>11:30-11:55</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Mahendra Tamang (2419259)</a:t>
                      </a:r>
                      <a:endParaRPr lang="en-GB" sz="2800" dirty="0"/>
                    </a:p>
                  </a:txBody>
                  <a:tcPr/>
                </a:tc>
                <a:extLst>
                  <a:ext uri="{0D108BD9-81ED-4DB2-BD59-A6C34878D82A}">
                    <a16:rowId xmlns:a16="http://schemas.microsoft.com/office/drawing/2014/main" val="2401997604"/>
                  </a:ext>
                </a:extLst>
              </a:tr>
              <a:tr h="605775">
                <a:tc>
                  <a:txBody>
                    <a:bodyPr/>
                    <a:lstStyle/>
                    <a:p>
                      <a:r>
                        <a:rPr lang="en-US" sz="2400" dirty="0"/>
                        <a:t>12:00-12:25</a:t>
                      </a:r>
                      <a:endParaRPr lang="en-GB" sz="2400" dirty="0"/>
                    </a:p>
                  </a:txBody>
                  <a:tcPr/>
                </a:tc>
                <a:tc>
                  <a:txBody>
                    <a:bodyPr/>
                    <a:lstStyle/>
                    <a:p>
                      <a:r>
                        <a:rPr lang="en-US" sz="3200" dirty="0"/>
                        <a:t>Jill Jainam Soni (2414301)</a:t>
                      </a:r>
                      <a:endParaRPr lang="en-GB" sz="3200" dirty="0"/>
                    </a:p>
                  </a:txBody>
                  <a:tcPr/>
                </a:tc>
                <a:extLst>
                  <a:ext uri="{0D108BD9-81ED-4DB2-BD59-A6C34878D82A}">
                    <a16:rowId xmlns:a16="http://schemas.microsoft.com/office/drawing/2014/main" val="4002538651"/>
                  </a:ext>
                </a:extLst>
              </a:tr>
              <a:tr h="605775">
                <a:tc>
                  <a:txBody>
                    <a:bodyPr/>
                    <a:lstStyle/>
                    <a:p>
                      <a:r>
                        <a:rPr lang="en-US" sz="2400" dirty="0"/>
                        <a:t>12:30-12:55</a:t>
                      </a:r>
                      <a:endParaRPr lang="en-GB" sz="2400" dirty="0"/>
                    </a:p>
                  </a:txBody>
                  <a:tcPr/>
                </a:tc>
                <a:tc>
                  <a:txBody>
                    <a:bodyPr/>
                    <a:lstStyle/>
                    <a:p>
                      <a:r>
                        <a:rPr lang="en-US" sz="3200" dirty="0"/>
                        <a:t>Manahil Hayat </a:t>
                      </a:r>
                      <a:r>
                        <a:rPr lang="en-GB" sz="3200" dirty="0"/>
                        <a:t>(2426471)</a:t>
                      </a:r>
                      <a:endParaRPr lang="en-US" sz="3200" dirty="0"/>
                    </a:p>
                  </a:txBody>
                  <a:tcPr/>
                </a:tc>
                <a:extLst>
                  <a:ext uri="{0D108BD9-81ED-4DB2-BD59-A6C34878D82A}">
                    <a16:rowId xmlns:a16="http://schemas.microsoft.com/office/drawing/2014/main" val="3347584236"/>
                  </a:ext>
                </a:extLst>
              </a:tr>
              <a:tr h="605775">
                <a:tc>
                  <a:txBody>
                    <a:bodyPr/>
                    <a:lstStyle/>
                    <a:p>
                      <a:r>
                        <a:rPr lang="en-US" sz="2400" dirty="0"/>
                        <a:t>13:00-13:25</a:t>
                      </a:r>
                      <a:endParaRPr lang="en-GB" sz="2400" dirty="0"/>
                    </a:p>
                  </a:txBody>
                  <a:tcPr/>
                </a:tc>
                <a:tc>
                  <a:txBody>
                    <a:bodyPr/>
                    <a:lstStyle/>
                    <a:p>
                      <a:r>
                        <a:rPr lang="en-US" sz="3200" dirty="0" err="1"/>
                        <a:t>Wenjia</a:t>
                      </a:r>
                      <a:r>
                        <a:rPr lang="en-US" sz="3200" dirty="0"/>
                        <a:t> Tao (2405846)</a:t>
                      </a:r>
                      <a:endParaRPr lang="en-GB" sz="3200" dirty="0"/>
                    </a:p>
                  </a:txBody>
                  <a:tcPr/>
                </a:tc>
                <a:extLst>
                  <a:ext uri="{0D108BD9-81ED-4DB2-BD59-A6C34878D82A}">
                    <a16:rowId xmlns:a16="http://schemas.microsoft.com/office/drawing/2014/main" val="444243960"/>
                  </a:ext>
                </a:extLst>
              </a:tr>
              <a:tr h="605775">
                <a:tc>
                  <a:txBody>
                    <a:bodyPr/>
                    <a:lstStyle/>
                    <a:p>
                      <a:r>
                        <a:rPr lang="en-US" sz="2400" dirty="0"/>
                        <a:t>13:30-13:55</a:t>
                      </a:r>
                      <a:endParaRPr lang="en-GB" sz="2400" dirty="0"/>
                    </a:p>
                  </a:txBody>
                  <a:tcPr/>
                </a:tc>
                <a:tc>
                  <a:txBody>
                    <a:bodyPr/>
                    <a:lstStyle/>
                    <a:p>
                      <a:r>
                        <a:rPr lang="en-US" sz="3200" dirty="0" err="1"/>
                        <a:t>Guangzheng</a:t>
                      </a:r>
                      <a:r>
                        <a:rPr lang="en-US" sz="3200" dirty="0"/>
                        <a:t> Wu (2501013)</a:t>
                      </a:r>
                      <a:endParaRPr lang="en-GB" sz="3200" dirty="0"/>
                    </a:p>
                  </a:txBody>
                  <a:tcPr/>
                </a:tc>
                <a:extLst>
                  <a:ext uri="{0D108BD9-81ED-4DB2-BD59-A6C34878D82A}">
                    <a16:rowId xmlns:a16="http://schemas.microsoft.com/office/drawing/2014/main" val="3609391133"/>
                  </a:ext>
                </a:extLst>
              </a:tr>
            </a:tbl>
          </a:graphicData>
        </a:graphic>
      </p:graphicFrame>
    </p:spTree>
    <p:extLst>
      <p:ext uri="{BB962C8B-B14F-4D97-AF65-F5344CB8AC3E}">
        <p14:creationId xmlns:p14="http://schemas.microsoft.com/office/powerpoint/2010/main" val="37694847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84D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82F3C-BF14-6842-AA7A-60E5D161C4A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000" dirty="0">
                <a:solidFill>
                  <a:srgbClr val="FFFFFF"/>
                </a:solidFill>
              </a:rPr>
              <a:t>The End </a:t>
            </a:r>
            <a:endParaRPr lang="en-US" sz="40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76AF3A82-258C-50A8-1DCE-E8582CCED311}"/>
              </a:ext>
            </a:extLst>
          </p:cNvPr>
          <p:cNvPicPr>
            <a:picLocks noChangeAspect="1"/>
          </p:cNvPicPr>
          <p:nvPr/>
        </p:nvPicPr>
        <p:blipFill>
          <a:blip r:embed="rId2"/>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048915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5099</Words>
  <Application>Microsoft Office PowerPoint</Application>
  <PresentationFormat>Widescreen</PresentationFormat>
  <Paragraphs>365</Paragraphs>
  <Slides>48</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ＭＳ Ｐゴシック</vt:lpstr>
      <vt:lpstr>Arial</vt:lpstr>
      <vt:lpstr>Arial Narrow</vt:lpstr>
      <vt:lpstr>Calibri</vt:lpstr>
      <vt:lpstr>Calibri Light</vt:lpstr>
      <vt:lpstr>Microsoft Sans Serif</vt:lpstr>
      <vt:lpstr>Times New Roman</vt:lpstr>
      <vt:lpstr>Wingdings</vt:lpstr>
      <vt:lpstr>Office Theme</vt:lpstr>
      <vt:lpstr>LCDB7008 Visions for the Future : Theoretical Perspectives on Management</vt:lpstr>
      <vt:lpstr>Learning Objectives</vt:lpstr>
      <vt:lpstr>Emotion at work</vt:lpstr>
      <vt:lpstr>Differentiate Between Emotions and Moods (1 of 7)</vt:lpstr>
      <vt:lpstr>Differentiate Between Emotions and Moods (2 of 7)</vt:lpstr>
      <vt:lpstr>Differentiate Between Emotions and Moods (3 of 7)</vt:lpstr>
      <vt:lpstr>Differentiate Between Emotions and Moods (4 of 7)</vt:lpstr>
      <vt:lpstr>Differentiate Between Emotions and Moods (5 of 7)</vt:lpstr>
      <vt:lpstr>Differentiate Between Emotions and Moods (6 of 7)</vt:lpstr>
      <vt:lpstr>Differentiate Between Emotions and Moods (7 of 7)</vt:lpstr>
      <vt:lpstr>Identify the Sources of Emotions and Moods (1 of 4)</vt:lpstr>
      <vt:lpstr>Identify the Sources of Emotions and Moods (2 of 4)</vt:lpstr>
      <vt:lpstr>Identify the Sources of Emotions and Moods (3 of 4)</vt:lpstr>
      <vt:lpstr>Identify the Sources of Emotions and Moods (4 of 4)</vt:lpstr>
      <vt:lpstr>Emotional Labour</vt:lpstr>
      <vt:lpstr>Emotional Labour</vt:lpstr>
      <vt:lpstr>Show the Impact Emotional Labor Has on Employees (1 of 4)</vt:lpstr>
      <vt:lpstr>Show the Impact Emotional Labor Has on Employees (2 of 4)</vt:lpstr>
      <vt:lpstr>Show the Impact Emotional Labor Has on Employees (3 of 4)</vt:lpstr>
      <vt:lpstr>Show the Impact Emotional Labor Has on Employees (4 of 4)</vt:lpstr>
      <vt:lpstr>Show the Impact Emotional Labor Has on Employees (2 of 2)</vt:lpstr>
      <vt:lpstr>Describe Affective Events Theory</vt:lpstr>
      <vt:lpstr>Job-Demand-Resources-Theory</vt:lpstr>
      <vt:lpstr>Emotional Intelligence</vt:lpstr>
      <vt:lpstr>Describe Emotional Intelligence (1 of 2)</vt:lpstr>
      <vt:lpstr>Describe Emotional Intelligence (2 of 2)</vt:lpstr>
      <vt:lpstr>Cascading model of Emotional Intelligence (EI)</vt:lpstr>
      <vt:lpstr>Activity </vt:lpstr>
      <vt:lpstr>Activity </vt:lpstr>
      <vt:lpstr>From Leaders’ perspective </vt:lpstr>
      <vt:lpstr>Identify Strategies for Emotion Regulation (1 of 2)</vt:lpstr>
      <vt:lpstr>Identify Strategies for Emotion Regulation (2 of 2)</vt:lpstr>
      <vt:lpstr>Apply Concepts About Emotions and Moods to Specific Orangisation Behaviour Issues  (1 of 4)</vt:lpstr>
      <vt:lpstr>Apply Concepts About Emotions and Moods to Specific Organisational Behaviour Issues (2 of 4)</vt:lpstr>
      <vt:lpstr>Apply Concepts About Emotions and Moods to Specific Organisational Behaviour Issues (3 of 4)</vt:lpstr>
      <vt:lpstr>Apply Concepts About Emotions and Moods to Specific Organisational Behaviour Issues  (4 of 4)</vt:lpstr>
      <vt:lpstr>Activity </vt:lpstr>
      <vt:lpstr>Example  - Emotional Labour and Service Quality </vt:lpstr>
      <vt:lpstr>Example 2 – Emotional labour, burnout and organization commitment  </vt:lpstr>
      <vt:lpstr>Implications for Managers (1 of 2)</vt:lpstr>
      <vt:lpstr>Implications for Managers (2 of 2)</vt:lpstr>
      <vt:lpstr>Takeaways and Reflection </vt:lpstr>
      <vt:lpstr>References </vt:lpstr>
      <vt:lpstr>Announcement </vt:lpstr>
      <vt:lpstr>Announcements </vt:lpstr>
      <vt:lpstr>One-to-One Consultation (19/11)-REVISED</vt:lpstr>
      <vt:lpstr>One-to-One Consultation (26/11) - Revised </vt:lpstr>
      <vt:lpstr>The End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9</cp:revision>
  <cp:lastPrinted>2024-06-04T13:22:47Z</cp:lastPrinted>
  <dcterms:created xsi:type="dcterms:W3CDTF">2024-05-03T11:57:05Z</dcterms:created>
  <dcterms:modified xsi:type="dcterms:W3CDTF">2025-11-11T14:57:02Z</dcterms:modified>
</cp:coreProperties>
</file>