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347" r:id="rId3"/>
    <p:sldId id="270" r:id="rId4"/>
    <p:sldId id="257" r:id="rId5"/>
    <p:sldId id="266" r:id="rId6"/>
    <p:sldId id="258" r:id="rId7"/>
    <p:sldId id="259" r:id="rId8"/>
    <p:sldId id="260" r:id="rId9"/>
    <p:sldId id="261" r:id="rId10"/>
    <p:sldId id="262" r:id="rId11"/>
    <p:sldId id="283" r:id="rId12"/>
    <p:sldId id="276" r:id="rId13"/>
    <p:sldId id="275" r:id="rId14"/>
    <p:sldId id="277" r:id="rId15"/>
    <p:sldId id="278" r:id="rId16"/>
    <p:sldId id="279" r:id="rId17"/>
    <p:sldId id="280" r:id="rId18"/>
    <p:sldId id="284" r:id="rId19"/>
    <p:sldId id="265" r:id="rId20"/>
    <p:sldId id="282" r:id="rId21"/>
    <p:sldId id="263" r:id="rId22"/>
    <p:sldId id="286" r:id="rId23"/>
    <p:sldId id="281" r:id="rId24"/>
    <p:sldId id="268" r:id="rId25"/>
    <p:sldId id="285" r:id="rId26"/>
    <p:sldId id="267" r:id="rId27"/>
    <p:sldId id="346" r:id="rId28"/>
  </p:sldIdLst>
  <p:sldSz cx="12192000" cy="6858000"/>
  <p:notesSz cx="9774238" cy="67246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C7E510-E990-4051-A077-4648F6907BD5}" v="25" dt="2024-10-21T12:41:53.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48" autoAdjust="0"/>
    <p:restoredTop sz="69738" autoAdjust="0"/>
  </p:normalViewPr>
  <p:slideViewPr>
    <p:cSldViewPr snapToGrid="0">
      <p:cViewPr varScale="1">
        <p:scale>
          <a:sx n="63" d="100"/>
          <a:sy n="63" d="100"/>
        </p:scale>
        <p:origin x="864"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8d2594f9-d043-4d68-8483-ffdf100c9e10" providerId="ADAL" clId="{F1C7E510-E990-4051-A077-4648F6907BD5}"/>
    <pc:docChg chg="custSel delSld modSld modNotesMaster">
      <pc:chgData name="Ruth Taylor Davies" userId="8d2594f9-d043-4d68-8483-ffdf100c9e10" providerId="ADAL" clId="{F1C7E510-E990-4051-A077-4648F6907BD5}" dt="2024-10-21T12:43:05.427" v="42" actId="5793"/>
      <pc:docMkLst>
        <pc:docMk/>
      </pc:docMkLst>
      <pc:sldChg chg="addSp modSp mod">
        <pc:chgData name="Ruth Taylor Davies" userId="8d2594f9-d043-4d68-8483-ffdf100c9e10" providerId="ADAL" clId="{F1C7E510-E990-4051-A077-4648F6907BD5}" dt="2024-10-07T10:04:22.032" v="27" actId="1076"/>
        <pc:sldMkLst>
          <pc:docMk/>
          <pc:sldMk cId="2053862428" sldId="285"/>
        </pc:sldMkLst>
        <pc:spChg chg="mod">
          <ac:chgData name="Ruth Taylor Davies" userId="8d2594f9-d043-4d68-8483-ffdf100c9e10" providerId="ADAL" clId="{F1C7E510-E990-4051-A077-4648F6907BD5}" dt="2024-10-07T10:03:54.758" v="7" actId="1076"/>
          <ac:spMkLst>
            <pc:docMk/>
            <pc:sldMk cId="2053862428" sldId="285"/>
            <ac:spMk id="4" creationId="{C82340C8-6477-B2E3-C7A3-48F407EC2AEB}"/>
          </ac:spMkLst>
        </pc:spChg>
        <pc:picChg chg="add mod">
          <ac:chgData name="Ruth Taylor Davies" userId="8d2594f9-d043-4d68-8483-ffdf100c9e10" providerId="ADAL" clId="{F1C7E510-E990-4051-A077-4648F6907BD5}" dt="2024-10-07T10:04:22.032" v="27" actId="1076"/>
          <ac:picMkLst>
            <pc:docMk/>
            <pc:sldMk cId="2053862428" sldId="285"/>
            <ac:picMk id="1026" creationId="{B9525D25-FD8B-F87B-E790-969F0B414794}"/>
          </ac:picMkLst>
        </pc:picChg>
      </pc:sldChg>
      <pc:sldChg chg="modSp mod">
        <pc:chgData name="Ruth Taylor Davies" userId="8d2594f9-d043-4d68-8483-ffdf100c9e10" providerId="ADAL" clId="{F1C7E510-E990-4051-A077-4648F6907BD5}" dt="2024-10-21T12:43:05.427" v="42" actId="5793"/>
        <pc:sldMkLst>
          <pc:docMk/>
          <pc:sldMk cId="674742378" sldId="286"/>
        </pc:sldMkLst>
        <pc:spChg chg="mod">
          <ac:chgData name="Ruth Taylor Davies" userId="8d2594f9-d043-4d68-8483-ffdf100c9e10" providerId="ADAL" clId="{F1C7E510-E990-4051-A077-4648F6907BD5}" dt="2024-10-21T12:43:05.427" v="42" actId="5793"/>
          <ac:spMkLst>
            <pc:docMk/>
            <pc:sldMk cId="674742378" sldId="286"/>
            <ac:spMk id="2" creationId="{59081153-EB26-625C-970A-FF59D3167029}"/>
          </ac:spMkLst>
        </pc:spChg>
      </pc:sldChg>
      <pc:sldChg chg="del">
        <pc:chgData name="Ruth Taylor Davies" userId="8d2594f9-d043-4d68-8483-ffdf100c9e10" providerId="ADAL" clId="{F1C7E510-E990-4051-A077-4648F6907BD5}" dt="2024-10-07T10:04:38.432" v="28" actId="2696"/>
        <pc:sldMkLst>
          <pc:docMk/>
          <pc:sldMk cId="3727034839" sldId="2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235503" cy="3374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536473" y="1"/>
            <a:ext cx="4235503" cy="337400"/>
          </a:xfrm>
          <a:prstGeom prst="rect">
            <a:avLst/>
          </a:prstGeom>
        </p:spPr>
        <p:txBody>
          <a:bodyPr vert="horz" lIns="91440" tIns="45720" rIns="91440" bIns="45720" rtlCol="0"/>
          <a:lstStyle>
            <a:lvl1pPr algn="r">
              <a:defRPr sz="1200"/>
            </a:lvl1pPr>
          </a:lstStyle>
          <a:p>
            <a:fld id="{81D3D8D0-EE87-4A0C-9EB5-095317192B4F}" type="datetimeFigureOut">
              <a:rPr lang="en-GB" smtClean="0"/>
              <a:t>11/11/2024</a:t>
            </a:fld>
            <a:endParaRPr lang="en-GB"/>
          </a:p>
        </p:txBody>
      </p:sp>
      <p:sp>
        <p:nvSpPr>
          <p:cNvPr id="4" name="Slide Image Placeholder 3"/>
          <p:cNvSpPr>
            <a:spLocks noGrp="1" noRot="1" noChangeAspect="1"/>
          </p:cNvSpPr>
          <p:nvPr>
            <p:ph type="sldImg" idx="2"/>
          </p:nvPr>
        </p:nvSpPr>
        <p:spPr>
          <a:xfrm>
            <a:off x="2870200" y="841375"/>
            <a:ext cx="4033838" cy="2268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77424" y="3236238"/>
            <a:ext cx="7819390" cy="264783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387251"/>
            <a:ext cx="4235503" cy="337399"/>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536473" y="6387251"/>
            <a:ext cx="4235503" cy="337399"/>
          </a:xfrm>
          <a:prstGeom prst="rect">
            <a:avLst/>
          </a:prstGeom>
        </p:spPr>
        <p:txBody>
          <a:bodyPr vert="horz" lIns="91440" tIns="45720" rIns="91440" bIns="45720" rtlCol="0" anchor="b"/>
          <a:lstStyle>
            <a:lvl1pPr algn="r">
              <a:defRPr sz="1200"/>
            </a:lvl1pPr>
          </a:lstStyle>
          <a:p>
            <a:fld id="{67579680-FED9-4DFC-945D-8E82A23CBF5B}" type="slidenum">
              <a:rPr lang="en-GB" smtClean="0"/>
              <a:t>‹#›</a:t>
            </a:fld>
            <a:endParaRPr lang="en-GB"/>
          </a:p>
        </p:txBody>
      </p:sp>
    </p:spTree>
    <p:extLst>
      <p:ext uri="{BB962C8B-B14F-4D97-AF65-F5344CB8AC3E}">
        <p14:creationId xmlns:p14="http://schemas.microsoft.com/office/powerpoint/2010/main" val="1750597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MC (Marketing Communication)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67579680-FED9-4DFC-945D-8E82A23CBF5B}" type="slidenum">
              <a:rPr lang="en-GB" smtClean="0"/>
              <a:t>4</a:t>
            </a:fld>
            <a:endParaRPr lang="en-GB"/>
          </a:p>
        </p:txBody>
      </p:sp>
    </p:spTree>
    <p:extLst>
      <p:ext uri="{BB962C8B-B14F-4D97-AF65-F5344CB8AC3E}">
        <p14:creationId xmlns:p14="http://schemas.microsoft.com/office/powerpoint/2010/main" val="305126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 Product placement. Bus stops rotating boards. </a:t>
            </a:r>
            <a:r>
              <a:rPr lang="en-GB" b="0" i="0">
                <a:solidFill>
                  <a:srgbClr val="595959"/>
                </a:solidFill>
                <a:effectLst/>
                <a:latin typeface="Helvetica" panose="020B0604020202020204" pitchFamily="34" charset="0"/>
              </a:rPr>
              <a:t>Swansea Arena.</a:t>
            </a:r>
            <a:endParaRPr lang="en-GB" b="0" i="0" dirty="0">
              <a:solidFill>
                <a:srgbClr val="595959"/>
              </a:solidFill>
              <a:effectLst/>
              <a:latin typeface="Helvetica" panose="020B0604020202020204" pitchFamily="34" charset="0"/>
            </a:endParaRPr>
          </a:p>
          <a:p>
            <a:pPr algn="l">
              <a:buFont typeface="Arial" panose="020B0604020202020204" pitchFamily="34" charset="0"/>
              <a:buChar char="•"/>
            </a:pPr>
            <a:r>
              <a:rPr lang="en-GB" b="1" i="0" u="sng" dirty="0">
                <a:solidFill>
                  <a:srgbClr val="FF0000"/>
                </a:solidFill>
                <a:effectLst/>
                <a:latin typeface="Google Sans"/>
              </a:rPr>
              <a:t>Paid search advertising </a:t>
            </a:r>
            <a:r>
              <a:rPr lang="en-GB" b="0" i="0" dirty="0">
                <a:solidFill>
                  <a:srgbClr val="202124"/>
                </a:solidFill>
                <a:effectLst/>
                <a:latin typeface="Google Sans"/>
              </a:rPr>
              <a:t>is a type of digital marketing strategy that allows companies to pay search engines to place their ads higher on relevant search engine results pages (SERPs) with the goal of driving traffic to their site. Pay-per-click — or PPC advertising — is the most common form of paid search.</a:t>
            </a:r>
          </a:p>
          <a:p>
            <a:pPr algn="l">
              <a:buFont typeface="Arial" panose="020B0604020202020204" pitchFamily="34" charset="0"/>
              <a:buChar char="•"/>
            </a:pPr>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 PR.</a:t>
            </a:r>
          </a:p>
          <a:p>
            <a:pPr algn="l">
              <a:buFont typeface="Arial" panose="020B0604020202020204" pitchFamily="34" charset="0"/>
              <a:buNone/>
            </a:pPr>
            <a:r>
              <a:rPr lang="en-GB" b="1" i="1"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1" i="1"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pPr algn="l">
              <a:buFont typeface="Arial" panose="020B0604020202020204" pitchFamily="34" charset="0"/>
              <a:buChar char="•"/>
            </a:pPr>
            <a:r>
              <a:rPr lang="en-GB" b="0" i="0" dirty="0">
                <a:solidFill>
                  <a:srgbClr val="202124"/>
                </a:solidFill>
                <a:effectLst/>
                <a:latin typeface="Google Sans"/>
              </a:rPr>
              <a:t>Content </a:t>
            </a:r>
            <a:r>
              <a:rPr lang="en-GB" b="1" i="0" u="sng" dirty="0">
                <a:solidFill>
                  <a:srgbClr val="202124"/>
                </a:solidFill>
                <a:effectLst/>
                <a:latin typeface="Google Sans"/>
              </a:rPr>
              <a:t>atomization</a:t>
            </a:r>
            <a:r>
              <a:rPr lang="en-GB" b="0" i="0" dirty="0">
                <a:solidFill>
                  <a:srgbClr val="202124"/>
                </a:solidFill>
                <a:effectLst/>
                <a:latin typeface="Google Sans"/>
              </a:rPr>
              <a:t> is </a:t>
            </a:r>
            <a:r>
              <a:rPr lang="en-GB" b="0" i="0" dirty="0">
                <a:solidFill>
                  <a:srgbClr val="040C28"/>
                </a:solidFill>
                <a:effectLst/>
                <a:latin typeface="Google Sans"/>
              </a:rPr>
              <a:t>a process that breaks down a piece of content into smaller components that can be used across your marketing strategy and on different marketing channels</a:t>
            </a:r>
            <a:r>
              <a:rPr lang="en-GB" b="0" i="0" dirty="0">
                <a:solidFill>
                  <a:srgbClr val="202124"/>
                </a:solidFill>
                <a:effectLst/>
                <a:latin typeface="Google Sans"/>
              </a:rPr>
              <a:t>.</a:t>
            </a:r>
            <a:endParaRPr lang="en-GB" b="0" i="0" dirty="0">
              <a:solidFill>
                <a:srgbClr val="595959"/>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7579680-FED9-4DFC-945D-8E82A23CBF5B}" type="slidenum">
              <a:rPr lang="en-GB" smtClean="0"/>
              <a:t>5</a:t>
            </a:fld>
            <a:endParaRPr lang="en-GB"/>
          </a:p>
        </p:txBody>
      </p:sp>
    </p:spTree>
    <p:extLst>
      <p:ext uri="{BB962C8B-B14F-4D97-AF65-F5344CB8AC3E}">
        <p14:creationId xmlns:p14="http://schemas.microsoft.com/office/powerpoint/2010/main" val="3577016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Channel is the road that leads to the customer</a:t>
            </a:r>
          </a:p>
          <a:p>
            <a:r>
              <a:rPr lang="en-GB" dirty="0"/>
              <a:t>Vehicle is the message (AIDA)</a:t>
            </a:r>
          </a:p>
          <a:p>
            <a:r>
              <a:rPr lang="en-GB" dirty="0"/>
              <a:t>1</a:t>
            </a:r>
            <a:r>
              <a:rPr lang="en-GB" baseline="30000" dirty="0"/>
              <a:t>st</a:t>
            </a:r>
            <a:r>
              <a:rPr lang="en-GB" dirty="0"/>
              <a:t> is a person/2</a:t>
            </a:r>
            <a:r>
              <a:rPr lang="en-GB" baseline="30000" dirty="0"/>
              <a:t>nd</a:t>
            </a:r>
            <a:r>
              <a:rPr lang="en-GB" dirty="0"/>
              <a:t> level node) that sends message (for example an influencer) and it </a:t>
            </a:r>
            <a:r>
              <a:rPr lang="en-GB" dirty="0" err="1"/>
              <a:t>propogates</a:t>
            </a:r>
            <a:r>
              <a:rPr lang="en-GB" dirty="0"/>
              <a:t> thru different channels etc.</a:t>
            </a:r>
          </a:p>
          <a:p>
            <a:r>
              <a:rPr lang="en-GB" dirty="0"/>
              <a:t>Different messages and within a channel such as the internet, the organisation can use the website for the message, or a </a:t>
            </a:r>
            <a:r>
              <a:rPr lang="en-GB" dirty="0" err="1"/>
              <a:t>utube</a:t>
            </a:r>
            <a:r>
              <a:rPr lang="en-GB" dirty="0"/>
              <a:t> channel etc.</a:t>
            </a:r>
          </a:p>
        </p:txBody>
      </p:sp>
      <p:sp>
        <p:nvSpPr>
          <p:cNvPr id="4" name="Slide Number Placeholder 3"/>
          <p:cNvSpPr>
            <a:spLocks noGrp="1"/>
          </p:cNvSpPr>
          <p:nvPr>
            <p:ph type="sldNum" sz="quarter" idx="5"/>
          </p:nvPr>
        </p:nvSpPr>
        <p:spPr/>
        <p:txBody>
          <a:bodyPr/>
          <a:lstStyle/>
          <a:p>
            <a:fld id="{67579680-FED9-4DFC-945D-8E82A23CBF5B}" type="slidenum">
              <a:rPr lang="en-GB" smtClean="0"/>
              <a:t>6</a:t>
            </a:fld>
            <a:endParaRPr lang="en-GB"/>
          </a:p>
        </p:txBody>
      </p:sp>
    </p:spTree>
    <p:extLst>
      <p:ext uri="{BB962C8B-B14F-4D97-AF65-F5344CB8AC3E}">
        <p14:creationId xmlns:p14="http://schemas.microsoft.com/office/powerpoint/2010/main" val="1042153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Sales promo: Bogof, discounts</a:t>
            </a:r>
          </a:p>
        </p:txBody>
      </p:sp>
      <p:sp>
        <p:nvSpPr>
          <p:cNvPr id="4" name="Slide Number Placeholder 3"/>
          <p:cNvSpPr>
            <a:spLocks noGrp="1"/>
          </p:cNvSpPr>
          <p:nvPr>
            <p:ph type="sldNum" sz="quarter" idx="5"/>
          </p:nvPr>
        </p:nvSpPr>
        <p:spPr/>
        <p:txBody>
          <a:bodyPr/>
          <a:lstStyle/>
          <a:p>
            <a:fld id="{67579680-FED9-4DFC-945D-8E82A23CBF5B}" type="slidenum">
              <a:rPr lang="en-GB" smtClean="0"/>
              <a:t>7</a:t>
            </a:fld>
            <a:endParaRPr lang="en-GB"/>
          </a:p>
        </p:txBody>
      </p:sp>
    </p:spTree>
    <p:extLst>
      <p:ext uri="{BB962C8B-B14F-4D97-AF65-F5344CB8AC3E}">
        <p14:creationId xmlns:p14="http://schemas.microsoft.com/office/powerpoint/2010/main" val="3703869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Checked your mobile?</a:t>
            </a:r>
          </a:p>
          <a:p>
            <a:pPr marL="0" indent="0">
              <a:buNone/>
            </a:pPr>
            <a:r>
              <a:rPr lang="en-GB" sz="1200" dirty="0"/>
              <a:t>Maybe set up a snapchat story? Scrolled through a few Tweets or checked out WhatsApp?</a:t>
            </a:r>
          </a:p>
        </p:txBody>
      </p:sp>
      <p:sp>
        <p:nvSpPr>
          <p:cNvPr id="4" name="Slide Number Placeholder 3"/>
          <p:cNvSpPr>
            <a:spLocks noGrp="1"/>
          </p:cNvSpPr>
          <p:nvPr>
            <p:ph type="sldNum" sz="quarter" idx="5"/>
          </p:nvPr>
        </p:nvSpPr>
        <p:spPr/>
        <p:txBody>
          <a:bodyPr/>
          <a:lstStyle/>
          <a:p>
            <a:fld id="{67579680-FED9-4DFC-945D-8E82A23CBF5B}" type="slidenum">
              <a:rPr lang="en-GB" smtClean="0"/>
              <a:t>8</a:t>
            </a:fld>
            <a:endParaRPr lang="en-GB"/>
          </a:p>
        </p:txBody>
      </p:sp>
    </p:spTree>
    <p:extLst>
      <p:ext uri="{BB962C8B-B14F-4D97-AF65-F5344CB8AC3E}">
        <p14:creationId xmlns:p14="http://schemas.microsoft.com/office/powerpoint/2010/main" val="1458643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Artist: 1.Written content-</a:t>
            </a:r>
          </a:p>
          <a:p>
            <a:r>
              <a:rPr lang="en-GB" dirty="0"/>
              <a:t>Scientist: 1.Performance tracking</a:t>
            </a:r>
          </a:p>
        </p:txBody>
      </p:sp>
      <p:sp>
        <p:nvSpPr>
          <p:cNvPr id="4" name="Slide Number Placeholder 3"/>
          <p:cNvSpPr>
            <a:spLocks noGrp="1"/>
          </p:cNvSpPr>
          <p:nvPr>
            <p:ph type="sldNum" sz="quarter" idx="5"/>
          </p:nvPr>
        </p:nvSpPr>
        <p:spPr/>
        <p:txBody>
          <a:bodyPr/>
          <a:lstStyle/>
          <a:p>
            <a:fld id="{67579680-FED9-4DFC-945D-8E82A23CBF5B}" type="slidenum">
              <a:rPr lang="en-GB" smtClean="0"/>
              <a:t>9</a:t>
            </a:fld>
            <a:endParaRPr lang="en-GB"/>
          </a:p>
        </p:txBody>
      </p:sp>
    </p:spTree>
    <p:extLst>
      <p:ext uri="{BB962C8B-B14F-4D97-AF65-F5344CB8AC3E}">
        <p14:creationId xmlns:p14="http://schemas.microsoft.com/office/powerpoint/2010/main" val="267319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Requires knowledge to do Digital Marketing.</a:t>
            </a:r>
          </a:p>
        </p:txBody>
      </p:sp>
      <p:sp>
        <p:nvSpPr>
          <p:cNvPr id="4" name="Slide Number Placeholder 3"/>
          <p:cNvSpPr>
            <a:spLocks noGrp="1"/>
          </p:cNvSpPr>
          <p:nvPr>
            <p:ph type="sldNum" sz="quarter" idx="5"/>
          </p:nvPr>
        </p:nvSpPr>
        <p:spPr/>
        <p:txBody>
          <a:bodyPr/>
          <a:lstStyle/>
          <a:p>
            <a:fld id="{67579680-FED9-4DFC-945D-8E82A23CBF5B}" type="slidenum">
              <a:rPr lang="en-GB" smtClean="0"/>
              <a:t>11</a:t>
            </a:fld>
            <a:endParaRPr lang="en-GB"/>
          </a:p>
        </p:txBody>
      </p:sp>
    </p:spTree>
    <p:extLst>
      <p:ext uri="{BB962C8B-B14F-4D97-AF65-F5344CB8AC3E}">
        <p14:creationId xmlns:p14="http://schemas.microsoft.com/office/powerpoint/2010/main" val="1928669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AIDA=Marketing funnel.</a:t>
            </a:r>
          </a:p>
        </p:txBody>
      </p:sp>
      <p:sp>
        <p:nvSpPr>
          <p:cNvPr id="4" name="Slide Number Placeholder 3"/>
          <p:cNvSpPr>
            <a:spLocks noGrp="1"/>
          </p:cNvSpPr>
          <p:nvPr>
            <p:ph type="sldNum" sz="quarter" idx="5"/>
          </p:nvPr>
        </p:nvSpPr>
        <p:spPr/>
        <p:txBody>
          <a:bodyPr/>
          <a:lstStyle/>
          <a:p>
            <a:fld id="{67579680-FED9-4DFC-945D-8E82A23CBF5B}" type="slidenum">
              <a:rPr lang="en-GB" smtClean="0"/>
              <a:t>12</a:t>
            </a:fld>
            <a:endParaRPr lang="en-GB"/>
          </a:p>
        </p:txBody>
      </p:sp>
    </p:spTree>
    <p:extLst>
      <p:ext uri="{BB962C8B-B14F-4D97-AF65-F5344CB8AC3E}">
        <p14:creationId xmlns:p14="http://schemas.microsoft.com/office/powerpoint/2010/main" val="4190765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579680-FED9-4DFC-945D-8E82A23CBF5B}" type="slidenum">
              <a:rPr lang="en-GB" smtClean="0"/>
              <a:t>19</a:t>
            </a:fld>
            <a:endParaRPr lang="en-GB"/>
          </a:p>
        </p:txBody>
      </p:sp>
    </p:spTree>
    <p:extLst>
      <p:ext uri="{BB962C8B-B14F-4D97-AF65-F5344CB8AC3E}">
        <p14:creationId xmlns:p14="http://schemas.microsoft.com/office/powerpoint/2010/main" val="2272565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1.EDF = AID? </a:t>
            </a:r>
          </a:p>
          <a:p>
            <a:r>
              <a:rPr lang="en-GB" dirty="0"/>
              <a:t>2.McD = AIDA? (see the raised eyes in the video)</a:t>
            </a:r>
          </a:p>
        </p:txBody>
      </p:sp>
      <p:sp>
        <p:nvSpPr>
          <p:cNvPr id="4" name="Slide Number Placeholder 3"/>
          <p:cNvSpPr>
            <a:spLocks noGrp="1"/>
          </p:cNvSpPr>
          <p:nvPr>
            <p:ph type="sldNum" sz="quarter" idx="5"/>
          </p:nvPr>
        </p:nvSpPr>
        <p:spPr/>
        <p:txBody>
          <a:bodyPr/>
          <a:lstStyle/>
          <a:p>
            <a:fld id="{67579680-FED9-4DFC-945D-8E82A23CBF5B}" type="slidenum">
              <a:rPr lang="en-GB" smtClean="0"/>
              <a:t>20</a:t>
            </a:fld>
            <a:endParaRPr lang="en-GB"/>
          </a:p>
        </p:txBody>
      </p:sp>
    </p:spTree>
    <p:extLst>
      <p:ext uri="{BB962C8B-B14F-4D97-AF65-F5344CB8AC3E}">
        <p14:creationId xmlns:p14="http://schemas.microsoft.com/office/powerpoint/2010/main" val="3638832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67579680-FED9-4DFC-945D-8E82A23CBF5B}" type="slidenum">
              <a:rPr lang="en-GB" smtClean="0"/>
              <a:t>21</a:t>
            </a:fld>
            <a:endParaRPr lang="en-GB"/>
          </a:p>
        </p:txBody>
      </p:sp>
    </p:spTree>
    <p:extLst>
      <p:ext uri="{BB962C8B-B14F-4D97-AF65-F5344CB8AC3E}">
        <p14:creationId xmlns:p14="http://schemas.microsoft.com/office/powerpoint/2010/main" val="2512271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D5156"/>
                </a:solidFill>
                <a:effectLst/>
                <a:latin typeface="arial" panose="020B0604020202020204" pitchFamily="34" charset="0"/>
              </a:rPr>
              <a:t>Bounce rate </a:t>
            </a:r>
            <a:r>
              <a:rPr lang="en-GB" b="0" i="0" dirty="0">
                <a:solidFill>
                  <a:srgbClr val="4D5156"/>
                </a:solidFill>
                <a:effectLst/>
                <a:latin typeface="arial" panose="020B0604020202020204" pitchFamily="34" charset="0"/>
              </a:rPr>
              <a:t>is an Internet marketing term used in web traffic analysis. It represents the percentage of visitors who enter the site and then leave rather than continuing to view other pages within the same site.</a:t>
            </a:r>
            <a:endParaRPr lang="en-GB" dirty="0"/>
          </a:p>
        </p:txBody>
      </p:sp>
      <p:sp>
        <p:nvSpPr>
          <p:cNvPr id="4" name="Slide Number Placeholder 3"/>
          <p:cNvSpPr>
            <a:spLocks noGrp="1"/>
          </p:cNvSpPr>
          <p:nvPr>
            <p:ph type="sldNum" sz="quarter" idx="5"/>
          </p:nvPr>
        </p:nvSpPr>
        <p:spPr/>
        <p:txBody>
          <a:bodyPr/>
          <a:lstStyle/>
          <a:p>
            <a:fld id="{67579680-FED9-4DFC-945D-8E82A23CBF5B}" type="slidenum">
              <a:rPr lang="en-GB" smtClean="0"/>
              <a:t>22</a:t>
            </a:fld>
            <a:endParaRPr lang="en-GB"/>
          </a:p>
        </p:txBody>
      </p:sp>
    </p:spTree>
    <p:extLst>
      <p:ext uri="{BB962C8B-B14F-4D97-AF65-F5344CB8AC3E}">
        <p14:creationId xmlns:p14="http://schemas.microsoft.com/office/powerpoint/2010/main" val="11574099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latin typeface="+mj-lt"/>
                <a:ea typeface="+mj-ea"/>
                <a:cs typeface="+mj-cs"/>
              </a:rPr>
              <a:t>(Distribution)</a:t>
            </a:r>
          </a:p>
          <a:p>
            <a:r>
              <a:rPr lang="en-US" sz="1200" kern="1200" dirty="0">
                <a:latin typeface="+mj-lt"/>
                <a:ea typeface="+mj-ea"/>
                <a:cs typeface="+mj-cs"/>
              </a:rPr>
              <a:t>For a service, consumption and creation are simultaneous and often confined to a specific location, </a:t>
            </a:r>
            <a:r>
              <a:rPr lang="en-US" sz="1200" kern="1200" dirty="0" err="1">
                <a:latin typeface="+mj-lt"/>
                <a:ea typeface="+mj-ea"/>
                <a:cs typeface="+mj-cs"/>
              </a:rPr>
              <a:t>e.g</a:t>
            </a:r>
            <a:r>
              <a:rPr lang="en-US" sz="1200" kern="1200" dirty="0">
                <a:latin typeface="+mj-lt"/>
                <a:ea typeface="+mj-ea"/>
                <a:cs typeface="+mj-cs"/>
              </a:rPr>
              <a:t> hotels, restaurants, but there are exceptions, (delivery, catering etc..) but by place for a service more often means “channels”, (how do we make the product available/target customer access) This is separate from location (which is also an important element) especially for hotels.</a:t>
            </a:r>
          </a:p>
          <a:p>
            <a:r>
              <a:rPr lang="en-US" sz="1200" kern="1200" dirty="0" err="1">
                <a:latin typeface="+mj-lt"/>
                <a:ea typeface="+mj-ea"/>
                <a:cs typeface="+mj-cs"/>
              </a:rPr>
              <a:t>e.g</a:t>
            </a:r>
            <a:r>
              <a:rPr lang="en-US" sz="1200" kern="1200" dirty="0">
                <a:latin typeface="+mj-lt"/>
                <a:ea typeface="+mj-ea"/>
                <a:cs typeface="+mj-cs"/>
              </a:rPr>
              <a:t> distribution of access- how can a consumer make purchase/book a service? , (online, phone, etc.)</a:t>
            </a:r>
          </a:p>
          <a:p>
            <a:endParaRPr lang="en-US" sz="1200" kern="1200" dirty="0">
              <a:latin typeface="+mj-lt"/>
              <a:ea typeface="+mj-ea"/>
              <a:cs typeface="+mj-cs"/>
            </a:endParaRPr>
          </a:p>
          <a:p>
            <a:r>
              <a:rPr lang="en-US" sz="1200" kern="1200" dirty="0">
                <a:latin typeface="+mj-lt"/>
                <a:ea typeface="+mj-ea"/>
                <a:cs typeface="+mj-cs"/>
              </a:rPr>
              <a:t>How did you book your last HOLIDAY? Intermediaries?, how did you hear about the destination? Social media? Etc.. </a:t>
            </a:r>
          </a:p>
          <a:p>
            <a:endParaRPr lang="en-GB" dirty="0"/>
          </a:p>
        </p:txBody>
      </p:sp>
      <p:sp>
        <p:nvSpPr>
          <p:cNvPr id="4" name="Slide Number Placeholder 3"/>
          <p:cNvSpPr>
            <a:spLocks noGrp="1"/>
          </p:cNvSpPr>
          <p:nvPr>
            <p:ph type="sldNum" sz="quarter" idx="5"/>
          </p:nvPr>
        </p:nvSpPr>
        <p:spPr/>
        <p:txBody>
          <a:bodyPr/>
          <a:lstStyle/>
          <a:p>
            <a:fld id="{67579680-FED9-4DFC-945D-8E82A23CBF5B}" type="slidenum">
              <a:rPr lang="en-GB" smtClean="0"/>
              <a:t>24</a:t>
            </a:fld>
            <a:endParaRPr lang="en-GB"/>
          </a:p>
        </p:txBody>
      </p:sp>
    </p:spTree>
    <p:extLst>
      <p:ext uri="{BB962C8B-B14F-4D97-AF65-F5344CB8AC3E}">
        <p14:creationId xmlns:p14="http://schemas.microsoft.com/office/powerpoint/2010/main" val="6635686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Distribution, or place, </a:t>
            </a:r>
            <a:r>
              <a:rPr lang="fr-FR" sz="1200" kern="1200" dirty="0" err="1">
                <a:solidFill>
                  <a:schemeClr val="tx1"/>
                </a:solidFill>
                <a:effectLst/>
                <a:latin typeface="+mn-lt"/>
                <a:ea typeface="+mn-ea"/>
                <a:cs typeface="+mn-cs"/>
              </a:rPr>
              <a:t>is</a:t>
            </a:r>
            <a:r>
              <a:rPr lang="fr-FR" sz="1200" kern="1200" dirty="0">
                <a:solidFill>
                  <a:schemeClr val="tx1"/>
                </a:solidFill>
                <a:effectLst/>
                <a:latin typeface="+mn-lt"/>
                <a:ea typeface="+mn-ea"/>
                <a:cs typeface="+mn-cs"/>
              </a:rPr>
              <a:t> crucial to the </a:t>
            </a:r>
            <a:r>
              <a:rPr lang="fr-FR" sz="1200" kern="1200" dirty="0" err="1">
                <a:solidFill>
                  <a:schemeClr val="tx1"/>
                </a:solidFill>
                <a:effectLst/>
                <a:latin typeface="+mn-lt"/>
                <a:ea typeface="+mn-ea"/>
                <a:cs typeface="+mn-cs"/>
              </a:rPr>
              <a:t>success</a:t>
            </a:r>
            <a:r>
              <a:rPr lang="fr-FR" sz="1200" kern="1200" dirty="0">
                <a:solidFill>
                  <a:schemeClr val="tx1"/>
                </a:solidFill>
                <a:effectLst/>
                <a:latin typeface="+mn-lt"/>
                <a:ea typeface="+mn-ea"/>
                <a:cs typeface="+mn-cs"/>
              </a:rPr>
              <a:t> of </a:t>
            </a:r>
            <a:r>
              <a:rPr lang="fr-FR" sz="1200" kern="1200" dirty="0" err="1">
                <a:solidFill>
                  <a:schemeClr val="tx1"/>
                </a:solidFill>
                <a:effectLst/>
                <a:latin typeface="+mn-lt"/>
                <a:ea typeface="+mn-ea"/>
                <a:cs typeface="+mn-cs"/>
              </a:rPr>
              <a:t>any</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enterprise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assuming</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your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organization</a:t>
            </a:r>
            <a:r>
              <a:rPr lang="fr-FR" sz="1200" kern="1200" dirty="0">
                <a:solidFill>
                  <a:schemeClr val="tx1"/>
                </a:solidFill>
                <a:effectLst/>
                <a:latin typeface="+mn-lt"/>
                <a:ea typeface="+mn-ea"/>
                <a:cs typeface="+mn-cs"/>
              </a:rPr>
              <a:t> has a </a:t>
            </a:r>
            <a:r>
              <a:rPr lang="fr-FR" sz="1200" kern="1200" dirty="0" err="1">
                <a:solidFill>
                  <a:schemeClr val="tx1"/>
                </a:solidFill>
                <a:effectLst/>
                <a:latin typeface="+mn-lt"/>
                <a:ea typeface="+mn-ea"/>
                <a:cs typeface="+mn-cs"/>
              </a:rPr>
              <a:t>reasonable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product</a:t>
            </a:r>
            <a:r>
              <a:rPr lang="fr-FR" sz="1200" kern="1200" dirty="0">
                <a:solidFill>
                  <a:schemeClr val="tx1"/>
                </a:solidFill>
                <a:effectLst/>
                <a:latin typeface="+mn-lt"/>
                <a:ea typeface="+mn-ea"/>
                <a:cs typeface="+mn-cs"/>
              </a:rPr>
              <a:t> or service, online or offline, the </a:t>
            </a:r>
            <a:r>
              <a:rPr lang="fr-FR" sz="1200" kern="1200" dirty="0" err="1">
                <a:solidFill>
                  <a:schemeClr val="tx1"/>
                </a:solidFill>
                <a:effectLst/>
                <a:latin typeface="+mn-lt"/>
                <a:ea typeface="+mn-ea"/>
                <a:cs typeface="+mn-cs"/>
              </a:rPr>
              <a:t>principle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is</a:t>
            </a:r>
            <a:r>
              <a:rPr lang="fr-FR" sz="1200" kern="1200" dirty="0">
                <a:solidFill>
                  <a:schemeClr val="tx1"/>
                </a:solidFill>
                <a:effectLst/>
                <a:latin typeface="+mn-lt"/>
                <a:ea typeface="+mn-ea"/>
                <a:cs typeface="+mn-cs"/>
              </a:rPr>
              <a:t> the </a:t>
            </a:r>
            <a:r>
              <a:rPr lang="fr-FR" sz="1200" kern="1200" dirty="0" err="1">
                <a:solidFill>
                  <a:schemeClr val="tx1"/>
                </a:solidFill>
                <a:effectLst/>
                <a:latin typeface="+mn-lt"/>
                <a:ea typeface="+mn-ea"/>
                <a:cs typeface="+mn-cs"/>
              </a:rPr>
              <a:t>same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increase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your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representation</a:t>
            </a:r>
            <a:r>
              <a:rPr lang="fr-FR" sz="1200" kern="1200" dirty="0">
                <a:solidFill>
                  <a:schemeClr val="tx1"/>
                </a:solidFill>
                <a:effectLst/>
                <a:latin typeface="+mn-lt"/>
                <a:ea typeface="+mn-ea"/>
                <a:cs typeface="+mn-cs"/>
              </a:rPr>
              <a:t> and </a:t>
            </a:r>
            <a:r>
              <a:rPr lang="fr-FR" sz="1200" kern="1200" dirty="0" err="1">
                <a:solidFill>
                  <a:schemeClr val="tx1"/>
                </a:solidFill>
                <a:effectLst/>
                <a:latin typeface="+mn-lt"/>
                <a:ea typeface="+mn-ea"/>
                <a:cs typeface="+mn-cs"/>
              </a:rPr>
              <a:t>make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it</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widely</a:t>
            </a:r>
            <a:r>
              <a:rPr lang="fr-FR" sz="1200" kern="1200" dirty="0">
                <a:solidFill>
                  <a:schemeClr val="tx1"/>
                </a:solidFill>
                <a:effectLst/>
                <a:latin typeface="+mn-lt"/>
                <a:ea typeface="+mn-ea"/>
                <a:cs typeface="+mn-cs"/>
              </a:rPr>
              <a:t> and </a:t>
            </a:r>
            <a:r>
              <a:rPr lang="fr-FR" sz="1200" kern="1200" dirty="0" err="1">
                <a:solidFill>
                  <a:schemeClr val="tx1"/>
                </a:solidFill>
                <a:effectLst/>
                <a:latin typeface="+mn-lt"/>
                <a:ea typeface="+mn-ea"/>
                <a:cs typeface="+mn-cs"/>
              </a:rPr>
              <a:t>readily</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available</a:t>
            </a:r>
            <a:r>
              <a:rPr lang="fr-FR" sz="1200" kern="1200" dirty="0">
                <a:solidFill>
                  <a:schemeClr val="tx1"/>
                </a:solidFill>
                <a:effectLst/>
                <a:latin typeface="+mn-lt"/>
                <a:ea typeface="+mn-ea"/>
                <a:cs typeface="+mn-cs"/>
              </a:rPr>
              <a:t> to </a:t>
            </a:r>
            <a:r>
              <a:rPr lang="fr-FR" sz="1200" kern="1200" dirty="0" err="1">
                <a:solidFill>
                  <a:schemeClr val="tx1"/>
                </a:solidFill>
                <a:effectLst/>
                <a:latin typeface="+mn-lt"/>
                <a:ea typeface="+mn-ea"/>
                <a:cs typeface="+mn-cs"/>
              </a:rPr>
              <a:t>target</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customers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Marketers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today</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need</a:t>
            </a:r>
            <a:r>
              <a:rPr lang="fr-FR" sz="1200" kern="1200" dirty="0">
                <a:solidFill>
                  <a:schemeClr val="tx1"/>
                </a:solidFill>
                <a:effectLst/>
                <a:latin typeface="+mn-lt"/>
                <a:ea typeface="+mn-ea"/>
                <a:cs typeface="+mn-cs"/>
              </a:rPr>
              <a:t> to </a:t>
            </a:r>
            <a:r>
              <a:rPr lang="fr-FR" sz="1200" kern="1200" dirty="0" err="1">
                <a:solidFill>
                  <a:schemeClr val="tx1"/>
                </a:solidFill>
                <a:effectLst/>
                <a:latin typeface="+mn-lt"/>
                <a:ea typeface="+mn-ea"/>
                <a:cs typeface="+mn-cs"/>
              </a:rPr>
              <a:t>think</a:t>
            </a:r>
            <a:r>
              <a:rPr lang="fr-FR" sz="1200" kern="1200" dirty="0">
                <a:solidFill>
                  <a:schemeClr val="tx1"/>
                </a:solidFill>
                <a:effectLst/>
                <a:latin typeface="+mn-lt"/>
                <a:ea typeface="+mn-ea"/>
                <a:cs typeface="+mn-cs"/>
              </a:rPr>
              <a:t> of multi-channels for distribution to </a:t>
            </a:r>
            <a:r>
              <a:rPr lang="fr-FR" sz="1200" kern="1200" dirty="0" err="1">
                <a:solidFill>
                  <a:schemeClr val="tx1"/>
                </a:solidFill>
                <a:effectLst/>
                <a:latin typeface="+mn-lt"/>
                <a:ea typeface="+mn-ea"/>
                <a:cs typeface="+mn-cs"/>
              </a:rPr>
              <a:t>ensure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they</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make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their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products</a:t>
            </a:r>
            <a:r>
              <a:rPr lang="fr-FR" sz="1200" kern="1200" dirty="0">
                <a:solidFill>
                  <a:schemeClr val="tx1"/>
                </a:solidFill>
                <a:effectLst/>
                <a:latin typeface="+mn-lt"/>
                <a:ea typeface="+mn-ea"/>
                <a:cs typeface="+mn-cs"/>
              </a:rPr>
              <a:t> and services </a:t>
            </a:r>
            <a:r>
              <a:rPr lang="fr-FR" sz="1200" kern="1200" dirty="0" err="1">
                <a:solidFill>
                  <a:schemeClr val="tx1"/>
                </a:solidFill>
                <a:effectLst/>
                <a:latin typeface="+mn-lt"/>
                <a:ea typeface="+mn-ea"/>
                <a:cs typeface="+mn-cs"/>
              </a:rPr>
              <a:t>easily</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available</a:t>
            </a:r>
            <a:r>
              <a:rPr lang="fr-FR" sz="1200" kern="1200" dirty="0">
                <a:solidFill>
                  <a:schemeClr val="tx1"/>
                </a:solidFill>
                <a:effectLst/>
                <a:latin typeface="+mn-lt"/>
                <a:ea typeface="+mn-ea"/>
                <a:cs typeface="+mn-cs"/>
              </a:rPr>
              <a:t> to as </a:t>
            </a:r>
            <a:r>
              <a:rPr lang="fr-FR" sz="1200" kern="1200" dirty="0" err="1">
                <a:solidFill>
                  <a:schemeClr val="tx1"/>
                </a:solidFill>
                <a:effectLst/>
                <a:latin typeface="+mn-lt"/>
                <a:ea typeface="+mn-ea"/>
                <a:cs typeface="+mn-cs"/>
              </a:rPr>
              <a:t>many</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ideal</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customers</a:t>
            </a:r>
            <a:r>
              <a:rPr lang="fr-FR" sz="1200" kern="1200" dirty="0">
                <a:solidFill>
                  <a:schemeClr val="tx1"/>
                </a:solidFill>
                <a:effectLst/>
                <a:latin typeface="+mn-lt"/>
                <a:ea typeface="+mn-ea"/>
                <a:cs typeface="+mn-cs"/>
              </a:rPr>
              <a:t> as possible. </a:t>
            </a:r>
            <a:endParaRPr lang="fr-FR" dirty="0"/>
          </a:p>
          <a:p>
            <a:endParaRPr lang="en-GB" dirty="0"/>
          </a:p>
        </p:txBody>
      </p:sp>
      <p:sp>
        <p:nvSpPr>
          <p:cNvPr id="4" name="Slide Number Placeholder 3"/>
          <p:cNvSpPr>
            <a:spLocks noGrp="1"/>
          </p:cNvSpPr>
          <p:nvPr>
            <p:ph type="sldNum" sz="quarter" idx="5"/>
          </p:nvPr>
        </p:nvSpPr>
        <p:spPr/>
        <p:txBody>
          <a:bodyPr/>
          <a:lstStyle/>
          <a:p>
            <a:fld id="{67579680-FED9-4DFC-945D-8E82A23CBF5B}" type="slidenum">
              <a:rPr lang="en-GB" smtClean="0"/>
              <a:t>25</a:t>
            </a:fld>
            <a:endParaRPr lang="en-GB"/>
          </a:p>
        </p:txBody>
      </p:sp>
    </p:spTree>
    <p:extLst>
      <p:ext uri="{BB962C8B-B14F-4D97-AF65-F5344CB8AC3E}">
        <p14:creationId xmlns:p14="http://schemas.microsoft.com/office/powerpoint/2010/main" val="1970108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12BFCB-500A-48AF-ADE8-DD73B67BDBA8}" type="slidenum">
              <a:rPr lang="en-GB" smtClean="0"/>
              <a:t>27</a:t>
            </a:fld>
            <a:endParaRPr lang="en-GB"/>
          </a:p>
        </p:txBody>
      </p:sp>
    </p:spTree>
    <p:extLst>
      <p:ext uri="{BB962C8B-B14F-4D97-AF65-F5344CB8AC3E}">
        <p14:creationId xmlns:p14="http://schemas.microsoft.com/office/powerpoint/2010/main" val="3524351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11/11/2024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11/11/2024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yBSImJJS1vw?feature=oembed"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bixR-KIJKYM?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www.postermywall.com/index.php/sizes/teaching-aids/all/all?safe_content=safe"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KphqPuiMr10"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youtu.be/RWMIUhlmdF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lp.similarweb.com/competitive-analysis-brand/?utm_medium=ppc&amp;utm_source=adwords&amp;utm_campaign=dmng_search_brand_cross_both_uk&amp;utm_id=21309765247&amp;utm_content=699914175093&amp;utm_term=similarweb&amp;utm_network=g&amp;utm_group=168282957088&amp;utm_placement=&amp;utm_matchtype=e&amp;utm_adposition=&amp;affiliate_id=similarweb&amp;gad_source=1&amp;gclid=EAIaIQobChMIg4SI743UiQMVzS4GAB0MVQqtEAAYASAAEgJjPPD_BwE"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4.jpg"/></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4F4CA-C689-6AF9-ECC7-64C4E7A24AAB}"/>
              </a:ext>
            </a:extLst>
          </p:cNvPr>
          <p:cNvSpPr>
            <a:spLocks noGrp="1"/>
          </p:cNvSpPr>
          <p:nvPr>
            <p:ph type="ctrTitle"/>
          </p:nvPr>
        </p:nvSpPr>
        <p:spPr/>
        <p:txBody>
          <a:bodyPr>
            <a:normAutofit/>
          </a:bodyPr>
          <a:lstStyle/>
          <a:p>
            <a:r>
              <a:rPr lang="en-GB" dirty="0"/>
              <a:t>MARKETING AND SALES</a:t>
            </a:r>
            <a:br>
              <a:rPr lang="en-GB" dirty="0"/>
            </a:br>
            <a:r>
              <a:rPr lang="en-GB" dirty="0"/>
              <a:t>WEEK 7 </a:t>
            </a:r>
          </a:p>
        </p:txBody>
      </p:sp>
      <p:sp>
        <p:nvSpPr>
          <p:cNvPr id="3" name="Subtitle 2">
            <a:extLst>
              <a:ext uri="{FF2B5EF4-FFF2-40B4-BE49-F238E27FC236}">
                <a16:creationId xmlns:a16="http://schemas.microsoft.com/office/drawing/2014/main" id="{A6B30116-47E6-3AD6-399E-A590A4434646}"/>
              </a:ext>
            </a:extLst>
          </p:cNvPr>
          <p:cNvSpPr>
            <a:spLocks noGrp="1"/>
          </p:cNvSpPr>
          <p:nvPr>
            <p:ph type="subTitle" idx="1"/>
          </p:nvPr>
        </p:nvSpPr>
        <p:spPr/>
        <p:txBody>
          <a:bodyPr>
            <a:normAutofit/>
          </a:bodyPr>
          <a:lstStyle/>
          <a:p>
            <a:r>
              <a:rPr lang="en-GB" sz="4400" dirty="0"/>
              <a:t>Promotion and Place</a:t>
            </a:r>
          </a:p>
        </p:txBody>
      </p:sp>
    </p:spTree>
    <p:extLst>
      <p:ext uri="{BB962C8B-B14F-4D97-AF65-F5344CB8AC3E}">
        <p14:creationId xmlns:p14="http://schemas.microsoft.com/office/powerpoint/2010/main" val="2229637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90E0-DBA0-EB4F-A1C4-36B674C4EF98}"/>
              </a:ext>
            </a:extLst>
          </p:cNvPr>
          <p:cNvSpPr>
            <a:spLocks noGrp="1"/>
          </p:cNvSpPr>
          <p:nvPr>
            <p:ph type="title"/>
          </p:nvPr>
        </p:nvSpPr>
        <p:spPr/>
        <p:txBody>
          <a:bodyPr/>
          <a:lstStyle/>
          <a:p>
            <a:r>
              <a:rPr lang="en-GB" b="1" dirty="0"/>
              <a:t>Recap from last time</a:t>
            </a:r>
          </a:p>
        </p:txBody>
      </p:sp>
      <p:pic>
        <p:nvPicPr>
          <p:cNvPr id="4" name="Content Placeholder 3">
            <a:extLst>
              <a:ext uri="{FF2B5EF4-FFF2-40B4-BE49-F238E27FC236}">
                <a16:creationId xmlns:a16="http://schemas.microsoft.com/office/drawing/2014/main" id="{DF4406BB-67AF-A6C0-88FC-9ACA33FE1C8E}"/>
              </a:ext>
            </a:extLst>
          </p:cNvPr>
          <p:cNvPicPr>
            <a:picLocks noGrp="1" noChangeAspect="1"/>
          </p:cNvPicPr>
          <p:nvPr>
            <p:ph idx="1"/>
          </p:nvPr>
        </p:nvPicPr>
        <p:blipFill>
          <a:blip r:embed="rId2"/>
          <a:stretch>
            <a:fillRect/>
          </a:stretch>
        </p:blipFill>
        <p:spPr>
          <a:xfrm>
            <a:off x="7478409" y="2118392"/>
            <a:ext cx="3339534" cy="3011197"/>
          </a:xfrm>
          <a:prstGeom prst="rect">
            <a:avLst/>
          </a:prstGeom>
        </p:spPr>
      </p:pic>
      <p:pic>
        <p:nvPicPr>
          <p:cNvPr id="5" name="Picture 4">
            <a:extLst>
              <a:ext uri="{FF2B5EF4-FFF2-40B4-BE49-F238E27FC236}">
                <a16:creationId xmlns:a16="http://schemas.microsoft.com/office/drawing/2014/main" id="{055C4490-A322-87C0-5D5D-289C28D5CA5A}"/>
              </a:ext>
            </a:extLst>
          </p:cNvPr>
          <p:cNvPicPr>
            <a:picLocks noChangeAspect="1"/>
          </p:cNvPicPr>
          <p:nvPr/>
        </p:nvPicPr>
        <p:blipFill>
          <a:blip r:embed="rId3"/>
          <a:stretch>
            <a:fillRect/>
          </a:stretch>
        </p:blipFill>
        <p:spPr>
          <a:xfrm>
            <a:off x="1253613" y="1727288"/>
            <a:ext cx="4197166" cy="3619536"/>
          </a:xfrm>
          <a:prstGeom prst="rect">
            <a:avLst/>
          </a:prstGeom>
        </p:spPr>
      </p:pic>
    </p:spTree>
    <p:extLst>
      <p:ext uri="{BB962C8B-B14F-4D97-AF65-F5344CB8AC3E}">
        <p14:creationId xmlns:p14="http://schemas.microsoft.com/office/powerpoint/2010/main" val="2913791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ECF5D-82C6-D0F0-E882-C52D572F62E7}"/>
              </a:ext>
            </a:extLst>
          </p:cNvPr>
          <p:cNvSpPr>
            <a:spLocks noGrp="1"/>
          </p:cNvSpPr>
          <p:nvPr>
            <p:ph type="title"/>
          </p:nvPr>
        </p:nvSpPr>
        <p:spPr>
          <a:xfrm>
            <a:off x="838200" y="365125"/>
            <a:ext cx="10515600" cy="756309"/>
          </a:xfrm>
        </p:spPr>
        <p:txBody>
          <a:bodyPr/>
          <a:lstStyle/>
          <a:p>
            <a:pPr algn="ctr"/>
            <a:r>
              <a:rPr lang="en-GB" dirty="0"/>
              <a:t>OBJECTIVES OF PROMOTION</a:t>
            </a:r>
          </a:p>
        </p:txBody>
      </p:sp>
      <p:sp>
        <p:nvSpPr>
          <p:cNvPr id="3" name="Content Placeholder 2">
            <a:extLst>
              <a:ext uri="{FF2B5EF4-FFF2-40B4-BE49-F238E27FC236}">
                <a16:creationId xmlns:a16="http://schemas.microsoft.com/office/drawing/2014/main" id="{8F58A4B4-76F2-FF3A-CB6B-6CDD893B9569}"/>
              </a:ext>
            </a:extLst>
          </p:cNvPr>
          <p:cNvSpPr>
            <a:spLocks noGrp="1"/>
          </p:cNvSpPr>
          <p:nvPr>
            <p:ph sz="half" idx="1"/>
          </p:nvPr>
        </p:nvSpPr>
        <p:spPr>
          <a:xfrm>
            <a:off x="786442" y="1365550"/>
            <a:ext cx="5181600" cy="4351338"/>
          </a:xfrm>
        </p:spPr>
        <p:txBody>
          <a:bodyPr>
            <a:normAutofit fontScale="55000" lnSpcReduction="20000"/>
          </a:bodyPr>
          <a:lstStyle/>
          <a:p>
            <a:pPr marL="0" indent="0">
              <a:buNone/>
            </a:pPr>
            <a:r>
              <a:rPr lang="en-GB" sz="2800" b="1" dirty="0"/>
              <a:t>Change consumer psychology:</a:t>
            </a:r>
          </a:p>
          <a:p>
            <a:r>
              <a:rPr lang="en-GB" sz="2800" dirty="0"/>
              <a:t>Differentiate, reinforce, inform, persuade</a:t>
            </a:r>
          </a:p>
          <a:p>
            <a:r>
              <a:rPr lang="en-GB" sz="2800" dirty="0"/>
              <a:t>Change/reinforce attitudes</a:t>
            </a:r>
          </a:p>
          <a:p>
            <a:r>
              <a:rPr lang="en-GB" sz="2800" dirty="0"/>
              <a:t>Get into purchase consideration set</a:t>
            </a:r>
          </a:p>
          <a:p>
            <a:r>
              <a:rPr lang="en-GB" sz="2800" dirty="0"/>
              <a:t>Create brand awareness</a:t>
            </a:r>
          </a:p>
          <a:p>
            <a:r>
              <a:rPr lang="en-GB" sz="2800" dirty="0"/>
              <a:t>Build brand image</a:t>
            </a:r>
          </a:p>
          <a:p>
            <a:r>
              <a:rPr lang="en-GB" sz="2800" dirty="0"/>
              <a:t>Re-position the brand</a:t>
            </a:r>
          </a:p>
          <a:p>
            <a:endParaRPr lang="en-GB" sz="2800" dirty="0"/>
          </a:p>
          <a:p>
            <a:pPr marL="0" indent="0">
              <a:buNone/>
            </a:pPr>
            <a:r>
              <a:rPr lang="en-GB" sz="2800" b="1" dirty="0"/>
              <a:t>Change consumer purchasing behaviour:</a:t>
            </a:r>
          </a:p>
          <a:p>
            <a:r>
              <a:rPr lang="en-GB" sz="2800" dirty="0"/>
              <a:t>Stimulate trial, regain lost customers, increase usage</a:t>
            </a:r>
          </a:p>
          <a:p>
            <a:endParaRPr lang="en-GB" sz="2800" dirty="0"/>
          </a:p>
          <a:p>
            <a:pPr marL="0" indent="0">
              <a:buNone/>
            </a:pPr>
            <a:r>
              <a:rPr lang="en-GB" sz="2800" b="1" dirty="0"/>
              <a:t>Other objectives:</a:t>
            </a:r>
          </a:p>
          <a:p>
            <a:r>
              <a:rPr lang="en-GB" sz="2800" dirty="0"/>
              <a:t>Break into new market, obtain information about consumers</a:t>
            </a:r>
          </a:p>
          <a:p>
            <a:endParaRPr lang="en-GB" dirty="0"/>
          </a:p>
        </p:txBody>
      </p:sp>
      <p:pic>
        <p:nvPicPr>
          <p:cNvPr id="6" name="Content Placeholder 5" descr="White bulbs with a yellow one standing out">
            <a:extLst>
              <a:ext uri="{FF2B5EF4-FFF2-40B4-BE49-F238E27FC236}">
                <a16:creationId xmlns:a16="http://schemas.microsoft.com/office/drawing/2014/main" id="{B839D086-446E-6546-99E4-55BD4884D7E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28726" y="1624360"/>
            <a:ext cx="5181600" cy="3453556"/>
          </a:xfrm>
        </p:spPr>
      </p:pic>
    </p:spTree>
    <p:extLst>
      <p:ext uri="{BB962C8B-B14F-4D97-AF65-F5344CB8AC3E}">
        <p14:creationId xmlns:p14="http://schemas.microsoft.com/office/powerpoint/2010/main" val="3602342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D048-14BA-39BF-9DCF-BDCE12C7B30E}"/>
              </a:ext>
            </a:extLst>
          </p:cNvPr>
          <p:cNvSpPr>
            <a:spLocks noGrp="1"/>
          </p:cNvSpPr>
          <p:nvPr>
            <p:ph type="title"/>
          </p:nvPr>
        </p:nvSpPr>
        <p:spPr>
          <a:xfrm>
            <a:off x="838200" y="365125"/>
            <a:ext cx="10515600" cy="877079"/>
          </a:xfrm>
        </p:spPr>
        <p:txBody>
          <a:bodyPr/>
          <a:lstStyle/>
          <a:p>
            <a:pPr algn="ctr"/>
            <a:r>
              <a:rPr lang="en-GB" dirty="0"/>
              <a:t>COMMUNICATIONS MIX</a:t>
            </a:r>
          </a:p>
        </p:txBody>
      </p:sp>
      <p:sp>
        <p:nvSpPr>
          <p:cNvPr id="3" name="Content Placeholder 2">
            <a:extLst>
              <a:ext uri="{FF2B5EF4-FFF2-40B4-BE49-F238E27FC236}">
                <a16:creationId xmlns:a16="http://schemas.microsoft.com/office/drawing/2014/main" id="{342392F8-B540-A227-844C-13CC9FB72956}"/>
              </a:ext>
            </a:extLst>
          </p:cNvPr>
          <p:cNvSpPr>
            <a:spLocks noGrp="1"/>
          </p:cNvSpPr>
          <p:nvPr>
            <p:ph sz="half" idx="1"/>
          </p:nvPr>
        </p:nvSpPr>
        <p:spPr>
          <a:xfrm>
            <a:off x="838200" y="1486319"/>
            <a:ext cx="5181600" cy="4351338"/>
          </a:xfrm>
        </p:spPr>
        <p:txBody>
          <a:bodyPr>
            <a:normAutofit fontScale="77500" lnSpcReduction="20000"/>
          </a:bodyPr>
          <a:lstStyle/>
          <a:p>
            <a:pPr marL="0" indent="0">
              <a:buNone/>
            </a:pPr>
            <a:r>
              <a:rPr lang="en-GB" sz="2800" b="0" i="0" dirty="0">
                <a:solidFill>
                  <a:srgbClr val="292929"/>
                </a:solidFill>
                <a:effectLst/>
              </a:rPr>
              <a:t>A company’s overall marketing communication strategy is called the “Communications” or “Promotional” mix.</a:t>
            </a:r>
          </a:p>
          <a:p>
            <a:pPr marL="0" indent="0">
              <a:buNone/>
            </a:pPr>
            <a:br>
              <a:rPr lang="en-GB" sz="2800" dirty="0"/>
            </a:br>
            <a:r>
              <a:rPr lang="en-GB" sz="2800" b="0" i="0" dirty="0">
                <a:solidFill>
                  <a:srgbClr val="292929"/>
                </a:solidFill>
                <a:effectLst/>
              </a:rPr>
              <a:t>“The specific blend of advertising, public relations, personal selling, and direct-marketing tools that the company uses to persuasively communicate customer value and build customer relationships.”</a:t>
            </a:r>
            <a:r>
              <a:rPr lang="en-GB" sz="2800" dirty="0"/>
              <a:t> (</a:t>
            </a:r>
            <a:r>
              <a:rPr lang="en-GB" sz="2800" dirty="0">
                <a:solidFill>
                  <a:srgbClr val="292929"/>
                </a:solidFill>
              </a:rPr>
              <a:t>Kotler &amp; Armstrong, 2018) </a:t>
            </a:r>
            <a:endParaRPr lang="en-GB" sz="2800" dirty="0"/>
          </a:p>
          <a:p>
            <a:pPr marL="0" indent="0">
              <a:buNone/>
            </a:pPr>
            <a:r>
              <a:rPr lang="en-GB" sz="2800" dirty="0"/>
              <a:t>In the era of mass communications and emerging mobile technologies, an organization must build an adequate mix of marketing communications </a:t>
            </a:r>
            <a:r>
              <a:rPr lang="en-GB" sz="2800" b="0" i="0" dirty="0">
                <a:solidFill>
                  <a:srgbClr val="000000"/>
                </a:solidFill>
                <a:effectLst/>
              </a:rPr>
              <a:t>(Todorova, 2015)</a:t>
            </a:r>
          </a:p>
          <a:p>
            <a:endParaRPr lang="en-GB" dirty="0"/>
          </a:p>
        </p:txBody>
      </p:sp>
      <p:pic>
        <p:nvPicPr>
          <p:cNvPr id="5" name="Picture 2">
            <a:extLst>
              <a:ext uri="{FF2B5EF4-FFF2-40B4-BE49-F238E27FC236}">
                <a16:creationId xmlns:a16="http://schemas.microsoft.com/office/drawing/2014/main" id="{74EAD073-3476-2E3C-46F4-24A663E832C7}"/>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338327" y="1603999"/>
            <a:ext cx="4734326" cy="3287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298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78271-E034-0EB6-FCEA-E5DBB86019B1}"/>
              </a:ext>
            </a:extLst>
          </p:cNvPr>
          <p:cNvSpPr>
            <a:spLocks noGrp="1"/>
          </p:cNvSpPr>
          <p:nvPr>
            <p:ph type="title"/>
          </p:nvPr>
        </p:nvSpPr>
        <p:spPr>
          <a:xfrm>
            <a:off x="838200" y="365126"/>
            <a:ext cx="10515600" cy="687298"/>
          </a:xfrm>
        </p:spPr>
        <p:txBody>
          <a:bodyPr>
            <a:noAutofit/>
          </a:bodyPr>
          <a:lstStyle/>
          <a:p>
            <a:pPr algn="ctr"/>
            <a:r>
              <a:rPr lang="en-GB" dirty="0"/>
              <a:t>TYPES OF MEDIA</a:t>
            </a:r>
          </a:p>
        </p:txBody>
      </p:sp>
      <p:pic>
        <p:nvPicPr>
          <p:cNvPr id="4" name="Picture 2">
            <a:extLst>
              <a:ext uri="{FF2B5EF4-FFF2-40B4-BE49-F238E27FC236}">
                <a16:creationId xmlns:a16="http://schemas.microsoft.com/office/drawing/2014/main" id="{AEF7CF5D-78EE-77F1-8832-3A59F687F141}"/>
              </a:ext>
            </a:extLst>
          </p:cNvPr>
          <p:cNvPicPr>
            <a:picLocks noGrp="1" noChangeAspect="1"/>
          </p:cNvPicPr>
          <p:nvPr>
            <p:ph idx="1"/>
          </p:nvPr>
        </p:nvPicPr>
        <p:blipFill>
          <a:blip r:embed="rId3" cstate="print"/>
          <a:stretch>
            <a:fillRect/>
          </a:stretch>
        </p:blipFill>
        <p:spPr>
          <a:xfrm>
            <a:off x="3082505" y="974214"/>
            <a:ext cx="6446089" cy="4630440"/>
          </a:xfrm>
          <a:prstGeom prst="rect">
            <a:avLst/>
          </a:prstGeom>
        </p:spPr>
      </p:pic>
    </p:spTree>
    <p:extLst>
      <p:ext uri="{BB962C8B-B14F-4D97-AF65-F5344CB8AC3E}">
        <p14:creationId xmlns:p14="http://schemas.microsoft.com/office/powerpoint/2010/main" val="1482951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CF9EF-F067-2634-C931-1C47BFB7DB9A}"/>
              </a:ext>
            </a:extLst>
          </p:cNvPr>
          <p:cNvSpPr>
            <a:spLocks noGrp="1"/>
          </p:cNvSpPr>
          <p:nvPr>
            <p:ph type="title"/>
          </p:nvPr>
        </p:nvSpPr>
        <p:spPr>
          <a:xfrm>
            <a:off x="838200" y="365125"/>
            <a:ext cx="10515600" cy="854075"/>
          </a:xfrm>
        </p:spPr>
        <p:txBody>
          <a:bodyPr/>
          <a:lstStyle/>
          <a:p>
            <a:pPr algn="ctr"/>
            <a:r>
              <a:rPr lang="en-GB" sz="4400" b="1" dirty="0">
                <a:solidFill>
                  <a:schemeClr val="tx2"/>
                </a:solidFill>
              </a:rPr>
              <a:t>CHANNELS AND VEHICLES</a:t>
            </a:r>
            <a:endParaRPr lang="en-GB" dirty="0"/>
          </a:p>
        </p:txBody>
      </p:sp>
      <p:sp>
        <p:nvSpPr>
          <p:cNvPr id="4" name="Content Placeholder 3">
            <a:extLst>
              <a:ext uri="{FF2B5EF4-FFF2-40B4-BE49-F238E27FC236}">
                <a16:creationId xmlns:a16="http://schemas.microsoft.com/office/drawing/2014/main" id="{3F5AC2EE-BB24-5009-E249-1A58DA870202}"/>
              </a:ext>
            </a:extLst>
          </p:cNvPr>
          <p:cNvSpPr>
            <a:spLocks noGrp="1"/>
          </p:cNvSpPr>
          <p:nvPr>
            <p:ph sz="half" idx="2"/>
          </p:nvPr>
        </p:nvSpPr>
        <p:spPr>
          <a:xfrm>
            <a:off x="6172200" y="1170017"/>
            <a:ext cx="5181600" cy="4351338"/>
          </a:xfrm>
        </p:spPr>
        <p:txBody>
          <a:bodyPr>
            <a:normAutofit fontScale="47500" lnSpcReduction="20000"/>
          </a:bodyPr>
          <a:lstStyle/>
          <a:p>
            <a:pPr marL="0" indent="0">
              <a:lnSpc>
                <a:spcPct val="90000"/>
              </a:lnSpc>
              <a:buNone/>
            </a:pPr>
            <a:r>
              <a:rPr lang="en-GB" sz="3400" dirty="0"/>
              <a:t>If you think of your marketing plan, and the message that you would want to communicate to current and future guests, how many </a:t>
            </a:r>
            <a:r>
              <a:rPr lang="en-GB" sz="3400" b="1" u="sng" dirty="0">
                <a:solidFill>
                  <a:srgbClr val="FF0000"/>
                </a:solidFill>
              </a:rPr>
              <a:t>different channels</a:t>
            </a:r>
            <a:r>
              <a:rPr lang="en-GB" sz="3400" b="1" dirty="0"/>
              <a:t> </a:t>
            </a:r>
            <a:r>
              <a:rPr lang="en-GB" sz="3400" dirty="0"/>
              <a:t>could we use to share that message?</a:t>
            </a:r>
          </a:p>
          <a:p>
            <a:pPr marL="0" indent="0">
              <a:lnSpc>
                <a:spcPct val="90000"/>
              </a:lnSpc>
              <a:buNone/>
            </a:pPr>
            <a:r>
              <a:rPr lang="en-US" sz="2900" b="1" i="1" dirty="0">
                <a:solidFill>
                  <a:schemeClr val="tx2"/>
                </a:solidFill>
              </a:rPr>
              <a:t>Word of mouth</a:t>
            </a:r>
          </a:p>
          <a:p>
            <a:pPr marL="0" indent="0">
              <a:lnSpc>
                <a:spcPct val="90000"/>
              </a:lnSpc>
              <a:buNone/>
            </a:pPr>
            <a:r>
              <a:rPr lang="en-US" sz="2900" b="1" i="1" dirty="0">
                <a:solidFill>
                  <a:schemeClr val="tx2"/>
                </a:solidFill>
              </a:rPr>
              <a:t>TV</a:t>
            </a:r>
          </a:p>
          <a:p>
            <a:pPr marL="0" indent="0">
              <a:lnSpc>
                <a:spcPct val="90000"/>
              </a:lnSpc>
              <a:buNone/>
            </a:pPr>
            <a:r>
              <a:rPr lang="en-US" sz="2900" b="1" i="1" dirty="0">
                <a:solidFill>
                  <a:schemeClr val="tx2"/>
                </a:solidFill>
              </a:rPr>
              <a:t>Newspaper/Magazine</a:t>
            </a:r>
          </a:p>
          <a:p>
            <a:pPr marL="0" indent="0">
              <a:lnSpc>
                <a:spcPct val="90000"/>
              </a:lnSpc>
              <a:buNone/>
            </a:pPr>
            <a:r>
              <a:rPr lang="en-US" sz="2900" b="1" i="1" dirty="0">
                <a:solidFill>
                  <a:schemeClr val="tx2"/>
                </a:solidFill>
              </a:rPr>
              <a:t>Radio</a:t>
            </a:r>
          </a:p>
          <a:p>
            <a:pPr marL="0" indent="0">
              <a:lnSpc>
                <a:spcPct val="90000"/>
              </a:lnSpc>
              <a:buNone/>
            </a:pPr>
            <a:r>
              <a:rPr lang="en-US" sz="2900" b="1" i="1" dirty="0">
                <a:solidFill>
                  <a:schemeClr val="tx2"/>
                </a:solidFill>
              </a:rPr>
              <a:t>Signage</a:t>
            </a:r>
          </a:p>
          <a:p>
            <a:pPr marL="0" indent="0">
              <a:lnSpc>
                <a:spcPct val="90000"/>
              </a:lnSpc>
              <a:buNone/>
            </a:pPr>
            <a:r>
              <a:rPr lang="en-US" sz="2900" b="1" i="1" dirty="0">
                <a:solidFill>
                  <a:schemeClr val="tx2"/>
                </a:solidFill>
              </a:rPr>
              <a:t>Internet</a:t>
            </a:r>
          </a:p>
          <a:p>
            <a:pPr marL="0" indent="0">
              <a:lnSpc>
                <a:spcPct val="90000"/>
              </a:lnSpc>
              <a:buNone/>
            </a:pPr>
            <a:r>
              <a:rPr lang="en-US" sz="2900" b="1" i="1" dirty="0">
                <a:solidFill>
                  <a:schemeClr val="tx2"/>
                </a:solidFill>
              </a:rPr>
              <a:t>Direct mail</a:t>
            </a:r>
          </a:p>
          <a:p>
            <a:pPr marL="0" indent="0">
              <a:lnSpc>
                <a:spcPct val="90000"/>
              </a:lnSpc>
              <a:buNone/>
            </a:pPr>
            <a:r>
              <a:rPr lang="en-US" sz="2900" b="1" i="1" dirty="0">
                <a:solidFill>
                  <a:schemeClr val="tx2"/>
                </a:solidFill>
              </a:rPr>
              <a:t>Telephone.</a:t>
            </a:r>
          </a:p>
          <a:p>
            <a:pPr marL="0" indent="0">
              <a:lnSpc>
                <a:spcPct val="90000"/>
              </a:lnSpc>
              <a:buNone/>
            </a:pPr>
            <a:r>
              <a:rPr lang="en-US" sz="3500" b="1" u="sng" dirty="0">
                <a:solidFill>
                  <a:srgbClr val="FF0000"/>
                </a:solidFill>
              </a:rPr>
              <a:t>What vehicles could we use?</a:t>
            </a:r>
          </a:p>
          <a:p>
            <a:pPr marL="0" indent="0">
              <a:lnSpc>
                <a:spcPct val="90000"/>
              </a:lnSpc>
              <a:buNone/>
            </a:pPr>
            <a:r>
              <a:rPr lang="en-US" sz="2900" b="1" i="1" dirty="0">
                <a:solidFill>
                  <a:schemeClr val="tx2"/>
                </a:solidFill>
              </a:rPr>
              <a:t>Message (what message do we want to send re: AIDA)</a:t>
            </a:r>
            <a:endParaRPr lang="en-US" sz="2900" b="1" dirty="0">
              <a:solidFill>
                <a:schemeClr val="tx2"/>
              </a:solidFill>
            </a:endParaRPr>
          </a:p>
          <a:p>
            <a:pPr marL="0" indent="0">
              <a:lnSpc>
                <a:spcPct val="90000"/>
              </a:lnSpc>
              <a:buNone/>
            </a:pPr>
            <a:r>
              <a:rPr lang="en-US" sz="2900" dirty="0"/>
              <a:t>and like other media there are many combinations that could be used within one channel.</a:t>
            </a:r>
            <a:endParaRPr lang="en-GB" sz="2900" dirty="0"/>
          </a:p>
          <a:p>
            <a:endParaRPr lang="en-GB" dirty="0"/>
          </a:p>
        </p:txBody>
      </p:sp>
      <p:pic>
        <p:nvPicPr>
          <p:cNvPr id="5" name="Content Placeholder 4">
            <a:extLst>
              <a:ext uri="{FF2B5EF4-FFF2-40B4-BE49-F238E27FC236}">
                <a16:creationId xmlns:a16="http://schemas.microsoft.com/office/drawing/2014/main" id="{B22A61DF-B544-8407-8966-C3710D2B8B0E}"/>
              </a:ext>
            </a:extLst>
          </p:cNvPr>
          <p:cNvPicPr>
            <a:picLocks noGrp="1" noChangeAspect="1"/>
          </p:cNvPicPr>
          <p:nvPr>
            <p:ph sz="half" idx="1"/>
          </p:nvPr>
        </p:nvPicPr>
        <p:blipFill>
          <a:blip r:embed="rId3"/>
          <a:stretch>
            <a:fillRect/>
          </a:stretch>
        </p:blipFill>
        <p:spPr>
          <a:xfrm>
            <a:off x="838200" y="1649039"/>
            <a:ext cx="5181600" cy="3048238"/>
          </a:xfrm>
          <a:prstGeom prst="rect">
            <a:avLst/>
          </a:prstGeom>
          <a:noFill/>
        </p:spPr>
      </p:pic>
    </p:spTree>
    <p:extLst>
      <p:ext uri="{BB962C8B-B14F-4D97-AF65-F5344CB8AC3E}">
        <p14:creationId xmlns:p14="http://schemas.microsoft.com/office/powerpoint/2010/main" val="1625991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49BE7-F52E-55E5-AEF4-20A70F688337}"/>
              </a:ext>
            </a:extLst>
          </p:cNvPr>
          <p:cNvSpPr>
            <a:spLocks noGrp="1"/>
          </p:cNvSpPr>
          <p:nvPr>
            <p:ph type="title"/>
          </p:nvPr>
        </p:nvSpPr>
        <p:spPr/>
        <p:txBody>
          <a:bodyPr/>
          <a:lstStyle/>
          <a:p>
            <a:pPr algn="ctr"/>
            <a:r>
              <a:rPr lang="en-GB" dirty="0"/>
              <a:t>Marketing Channels: Explained in 10 minutes</a:t>
            </a:r>
          </a:p>
        </p:txBody>
      </p:sp>
      <p:pic>
        <p:nvPicPr>
          <p:cNvPr id="4" name="Online Media 3" title="Marketing Channels: Explained in 10 minutes">
            <a:hlinkClick r:id="" action="ppaction://media"/>
            <a:extLst>
              <a:ext uri="{FF2B5EF4-FFF2-40B4-BE49-F238E27FC236}">
                <a16:creationId xmlns:a16="http://schemas.microsoft.com/office/drawing/2014/main" id="{E65BBFF8-BF58-96DA-858E-2CFBB41BCEF9}"/>
              </a:ext>
            </a:extLst>
          </p:cNvPr>
          <p:cNvPicPr>
            <a:picLocks noGrp="1" noRot="1" noChangeAspect="1"/>
          </p:cNvPicPr>
          <p:nvPr>
            <p:ph idx="1"/>
            <a:videoFile r:link="rId1"/>
          </p:nvPr>
        </p:nvPicPr>
        <p:blipFill>
          <a:blip r:embed="rId4"/>
          <a:stretch>
            <a:fillRect/>
          </a:stretch>
        </p:blipFill>
        <p:spPr>
          <a:xfrm>
            <a:off x="2301776" y="1857555"/>
            <a:ext cx="6462662" cy="3651407"/>
          </a:xfrm>
          <a:prstGeom prst="rect">
            <a:avLst/>
          </a:prstGeom>
        </p:spPr>
      </p:pic>
    </p:spTree>
    <p:extLst>
      <p:ext uri="{BB962C8B-B14F-4D97-AF65-F5344CB8AC3E}">
        <p14:creationId xmlns:p14="http://schemas.microsoft.com/office/powerpoint/2010/main" val="115070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251E-CB32-F154-1703-737C53742AC6}"/>
              </a:ext>
            </a:extLst>
          </p:cNvPr>
          <p:cNvSpPr>
            <a:spLocks noGrp="1"/>
          </p:cNvSpPr>
          <p:nvPr>
            <p:ph type="title"/>
          </p:nvPr>
        </p:nvSpPr>
        <p:spPr/>
        <p:txBody>
          <a:bodyPr/>
          <a:lstStyle/>
          <a:p>
            <a:pPr algn="ctr"/>
            <a:r>
              <a:rPr lang="en-GB" sz="4400" b="1" dirty="0">
                <a:solidFill>
                  <a:schemeClr val="tx2"/>
                </a:solidFill>
              </a:rPr>
              <a:t> IT’S A SOCIAL WORLD</a:t>
            </a:r>
            <a:endParaRPr lang="en-GB" dirty="0"/>
          </a:p>
        </p:txBody>
      </p:sp>
      <p:sp>
        <p:nvSpPr>
          <p:cNvPr id="3" name="Content Placeholder 2">
            <a:extLst>
              <a:ext uri="{FF2B5EF4-FFF2-40B4-BE49-F238E27FC236}">
                <a16:creationId xmlns:a16="http://schemas.microsoft.com/office/drawing/2014/main" id="{64B0B9E6-DE92-3A33-8FC1-28EC5C6B727F}"/>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pPr marL="0" indent="0">
              <a:buNone/>
            </a:pPr>
            <a:r>
              <a:rPr lang="en-GB" sz="2400" b="1" dirty="0">
                <a:solidFill>
                  <a:schemeClr val="tx2"/>
                </a:solidFill>
              </a:rPr>
              <a:t>One survey of people from 31 countries reported that 96% of them use their smartphone within an hour of waking up, often before they get out of bed. </a:t>
            </a:r>
          </a:p>
          <a:p>
            <a:pPr marL="0" indent="0">
              <a:buNone/>
            </a:pPr>
            <a:r>
              <a:rPr lang="en-GB" sz="1600" dirty="0"/>
              <a:t>(Lee &amp; </a:t>
            </a:r>
            <a:r>
              <a:rPr lang="en-GB" sz="1600" dirty="0" err="1"/>
              <a:t>Calugar</a:t>
            </a:r>
            <a:r>
              <a:rPr lang="en-GB" sz="1600" dirty="0"/>
              <a:t>-Pop 2016)</a:t>
            </a:r>
          </a:p>
          <a:p>
            <a:endParaRPr lang="en-GB" sz="2200" dirty="0"/>
          </a:p>
          <a:p>
            <a:endParaRPr lang="en-GB" dirty="0"/>
          </a:p>
          <a:p>
            <a:endParaRPr lang="en-GB" dirty="0"/>
          </a:p>
        </p:txBody>
      </p:sp>
      <p:pic>
        <p:nvPicPr>
          <p:cNvPr id="4" name="Picture 2" descr="See the source image">
            <a:extLst>
              <a:ext uri="{FF2B5EF4-FFF2-40B4-BE49-F238E27FC236}">
                <a16:creationId xmlns:a16="http://schemas.microsoft.com/office/drawing/2014/main" id="{BA1E529E-49A5-46C0-8C6F-4B0644F069B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15834" y="1747812"/>
            <a:ext cx="2448272" cy="1633881"/>
          </a:xfrm>
          <a:prstGeom prst="rect">
            <a:avLst/>
          </a:prstGeom>
          <a:noFill/>
          <a:effectLst>
            <a:outerShdw blurRad="50800" dist="38100" dir="8100000" algn="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6ADB985-A974-8707-FF03-01C095D02986}"/>
              </a:ext>
            </a:extLst>
          </p:cNvPr>
          <p:cNvPicPr>
            <a:picLocks noChangeAspect="1"/>
          </p:cNvPicPr>
          <p:nvPr/>
        </p:nvPicPr>
        <p:blipFill>
          <a:blip r:embed="rId4"/>
          <a:stretch>
            <a:fillRect/>
          </a:stretch>
        </p:blipFill>
        <p:spPr>
          <a:xfrm>
            <a:off x="912962" y="1678250"/>
            <a:ext cx="3484565" cy="2323044"/>
          </a:xfrm>
          <a:prstGeom prst="rect">
            <a:avLst/>
          </a:prstGeom>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9206539F-959C-DA78-4500-E7BEBA5FEB7A}"/>
              </a:ext>
            </a:extLst>
          </p:cNvPr>
          <p:cNvPicPr>
            <a:picLocks noChangeAspect="1"/>
          </p:cNvPicPr>
          <p:nvPr/>
        </p:nvPicPr>
        <p:blipFill>
          <a:blip r:embed="rId5"/>
          <a:stretch>
            <a:fillRect/>
          </a:stretch>
        </p:blipFill>
        <p:spPr>
          <a:xfrm>
            <a:off x="9151650" y="1747812"/>
            <a:ext cx="2002532" cy="1885718"/>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3362244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03550-D1B5-B237-BE5E-14EDE60E896F}"/>
              </a:ext>
            </a:extLst>
          </p:cNvPr>
          <p:cNvSpPr>
            <a:spLocks noGrp="1"/>
          </p:cNvSpPr>
          <p:nvPr>
            <p:ph type="title"/>
          </p:nvPr>
        </p:nvSpPr>
        <p:spPr>
          <a:xfrm>
            <a:off x="6216770" y="333555"/>
            <a:ext cx="5137030" cy="678611"/>
          </a:xfrm>
        </p:spPr>
        <p:txBody>
          <a:bodyPr>
            <a:normAutofit fontScale="90000"/>
          </a:bodyPr>
          <a:lstStyle/>
          <a:p>
            <a:pPr algn="ctr"/>
            <a:br>
              <a:rPr lang="en-GB" altLang="en-US" sz="4400" dirty="0"/>
            </a:br>
            <a:endParaRPr lang="en-GB" dirty="0"/>
          </a:p>
        </p:txBody>
      </p:sp>
      <p:sp>
        <p:nvSpPr>
          <p:cNvPr id="4" name="Content Placeholder 3">
            <a:extLst>
              <a:ext uri="{FF2B5EF4-FFF2-40B4-BE49-F238E27FC236}">
                <a16:creationId xmlns:a16="http://schemas.microsoft.com/office/drawing/2014/main" id="{30B60A61-126D-AD4D-92D9-EE674D1C9ACD}"/>
              </a:ext>
            </a:extLst>
          </p:cNvPr>
          <p:cNvSpPr>
            <a:spLocks noGrp="1"/>
          </p:cNvSpPr>
          <p:nvPr>
            <p:ph sz="half" idx="2"/>
          </p:nvPr>
        </p:nvSpPr>
        <p:spPr>
          <a:xfrm>
            <a:off x="6172200" y="810883"/>
            <a:ext cx="5181600" cy="4719039"/>
          </a:xfrm>
        </p:spPr>
        <p:txBody>
          <a:bodyPr>
            <a:normAutofit fontScale="92500" lnSpcReduction="10000"/>
          </a:bodyPr>
          <a:lstStyle/>
          <a:p>
            <a:pPr marL="15875" indent="0">
              <a:buNone/>
            </a:pPr>
            <a:r>
              <a:rPr lang="en-GB" altLang="en-US" sz="3200" dirty="0"/>
              <a:t>Digital Marketing Applications</a:t>
            </a:r>
          </a:p>
          <a:p>
            <a:pPr marL="15875" indent="0">
              <a:buNone/>
            </a:pPr>
            <a:endParaRPr lang="en-GB" altLang="en-US" sz="3200" dirty="0"/>
          </a:p>
          <a:p>
            <a:pPr marL="393700" indent="-377825"/>
            <a:r>
              <a:rPr lang="en-GB" altLang="en-US" sz="2800" dirty="0"/>
              <a:t>An advertising medium  </a:t>
            </a:r>
          </a:p>
          <a:p>
            <a:pPr marL="393700" indent="-377825"/>
            <a:r>
              <a:rPr lang="en-GB" altLang="en-US" sz="2800" dirty="0"/>
              <a:t>A direct-response medium  </a:t>
            </a:r>
          </a:p>
          <a:p>
            <a:pPr marL="393700" indent="-377825"/>
            <a:r>
              <a:rPr lang="en-GB" altLang="en-US" sz="2800" dirty="0"/>
              <a:t>A platform for sales transactions  </a:t>
            </a:r>
          </a:p>
          <a:p>
            <a:pPr marL="393700" indent="-377825"/>
            <a:r>
              <a:rPr lang="en-GB" altLang="en-US" sz="2800" dirty="0"/>
              <a:t>A lead-generation method </a:t>
            </a:r>
          </a:p>
          <a:p>
            <a:pPr marL="393700" indent="-377825"/>
            <a:r>
              <a:rPr lang="en-GB" altLang="en-US" sz="2800" dirty="0"/>
              <a:t>A distribution channel </a:t>
            </a:r>
          </a:p>
          <a:p>
            <a:pPr marL="393700" indent="-377825"/>
            <a:r>
              <a:rPr lang="en-GB" altLang="en-US" sz="2800" dirty="0"/>
              <a:t>A customer service mechanism </a:t>
            </a:r>
          </a:p>
          <a:p>
            <a:pPr marL="393700" indent="-377825"/>
            <a:r>
              <a:rPr lang="en-GB" altLang="en-US" sz="2800" dirty="0"/>
              <a:t>A relationship-building medium</a:t>
            </a:r>
          </a:p>
          <a:p>
            <a:pPr marL="393700" indent="-377825"/>
            <a:r>
              <a:rPr lang="en-GB" altLang="en-US" sz="2800" dirty="0"/>
              <a:t>Data capture opportunity </a:t>
            </a:r>
          </a:p>
          <a:p>
            <a:endParaRPr lang="en-GB" dirty="0"/>
          </a:p>
        </p:txBody>
      </p:sp>
      <p:pic>
        <p:nvPicPr>
          <p:cNvPr id="5" name="Content Placeholder 6">
            <a:extLst>
              <a:ext uri="{FF2B5EF4-FFF2-40B4-BE49-F238E27FC236}">
                <a16:creationId xmlns:a16="http://schemas.microsoft.com/office/drawing/2014/main" id="{43C3A0A3-4C89-3F29-ABEF-1840737DC080}"/>
              </a:ext>
            </a:extLst>
          </p:cNvPr>
          <p:cNvPicPr>
            <a:picLocks noGrp="1" noChangeAspect="1"/>
          </p:cNvPicPr>
          <p:nvPr>
            <p:ph sz="half" idx="1"/>
          </p:nvPr>
        </p:nvPicPr>
        <p:blipFill rotWithShape="1">
          <a:blip r:embed="rId3"/>
          <a:srcRect t="1285" b="18371"/>
          <a:stretch/>
        </p:blipFill>
        <p:spPr>
          <a:xfrm>
            <a:off x="736121" y="149444"/>
            <a:ext cx="4376467" cy="5548610"/>
          </a:xfrm>
          <a:prstGeom prst="rect">
            <a:avLst/>
          </a:prstGeom>
        </p:spPr>
      </p:pic>
    </p:spTree>
    <p:extLst>
      <p:ext uri="{BB962C8B-B14F-4D97-AF65-F5344CB8AC3E}">
        <p14:creationId xmlns:p14="http://schemas.microsoft.com/office/powerpoint/2010/main" val="487829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FE844-2B02-FC6F-C19D-F1315C23F2FC}"/>
              </a:ext>
            </a:extLst>
          </p:cNvPr>
          <p:cNvSpPr>
            <a:spLocks noGrp="1"/>
          </p:cNvSpPr>
          <p:nvPr>
            <p:ph type="title"/>
          </p:nvPr>
        </p:nvSpPr>
        <p:spPr>
          <a:xfrm>
            <a:off x="838200" y="365126"/>
            <a:ext cx="10515600" cy="725582"/>
          </a:xfrm>
        </p:spPr>
        <p:txBody>
          <a:bodyPr/>
          <a:lstStyle/>
          <a:p>
            <a:pPr algn="ctr"/>
            <a:r>
              <a:rPr lang="en-GB" dirty="0"/>
              <a:t>WHAT IS DIGITAL MARKETING</a:t>
            </a:r>
          </a:p>
        </p:txBody>
      </p:sp>
      <p:pic>
        <p:nvPicPr>
          <p:cNvPr id="4" name="Online Media 3" title="Digital Marketing In 5 Minutes | What Is Digital Marketing? | Learn Digital Marketing | Simplilearn">
            <a:hlinkClick r:id="" action="ppaction://media"/>
            <a:extLst>
              <a:ext uri="{FF2B5EF4-FFF2-40B4-BE49-F238E27FC236}">
                <a16:creationId xmlns:a16="http://schemas.microsoft.com/office/drawing/2014/main" id="{D5D73CAA-54DC-72CD-9D96-8597DBA67A7C}"/>
              </a:ext>
            </a:extLst>
          </p:cNvPr>
          <p:cNvPicPr>
            <a:picLocks noGrp="1" noRot="1" noChangeAspect="1"/>
          </p:cNvPicPr>
          <p:nvPr>
            <p:ph idx="1"/>
            <a:videoFile r:link="rId1"/>
          </p:nvPr>
        </p:nvPicPr>
        <p:blipFill>
          <a:blip r:embed="rId3"/>
          <a:stretch>
            <a:fillRect/>
          </a:stretch>
        </p:blipFill>
        <p:spPr>
          <a:xfrm>
            <a:off x="1957429" y="964187"/>
            <a:ext cx="8277142" cy="4676585"/>
          </a:xfrm>
          <a:prstGeom prst="rect">
            <a:avLst/>
          </a:prstGeom>
        </p:spPr>
      </p:pic>
    </p:spTree>
    <p:extLst>
      <p:ext uri="{BB962C8B-B14F-4D97-AF65-F5344CB8AC3E}">
        <p14:creationId xmlns:p14="http://schemas.microsoft.com/office/powerpoint/2010/main" val="3309723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139D9-AD57-80B8-83DC-BFE9860005FA}"/>
              </a:ext>
            </a:extLst>
          </p:cNvPr>
          <p:cNvSpPr>
            <a:spLocks noGrp="1"/>
          </p:cNvSpPr>
          <p:nvPr>
            <p:ph type="title"/>
          </p:nvPr>
        </p:nvSpPr>
        <p:spPr>
          <a:xfrm>
            <a:off x="838200" y="365126"/>
            <a:ext cx="10515600" cy="871328"/>
          </a:xfrm>
        </p:spPr>
        <p:txBody>
          <a:bodyPr/>
          <a:lstStyle/>
          <a:p>
            <a:pPr algn="ctr"/>
            <a:r>
              <a:rPr lang="en-GB" dirty="0"/>
              <a:t>BENEFITS FOR RESTAURANTS</a:t>
            </a:r>
          </a:p>
        </p:txBody>
      </p:sp>
      <p:sp>
        <p:nvSpPr>
          <p:cNvPr id="3" name="Content Placeholder 2">
            <a:extLst>
              <a:ext uri="{FF2B5EF4-FFF2-40B4-BE49-F238E27FC236}">
                <a16:creationId xmlns:a16="http://schemas.microsoft.com/office/drawing/2014/main" id="{A0DAA37B-05F8-2633-532E-FE5E82A047C5}"/>
              </a:ext>
            </a:extLst>
          </p:cNvPr>
          <p:cNvSpPr>
            <a:spLocks noGrp="1"/>
          </p:cNvSpPr>
          <p:nvPr>
            <p:ph sz="half" idx="1"/>
          </p:nvPr>
        </p:nvSpPr>
        <p:spPr>
          <a:xfrm>
            <a:off x="838200" y="1296538"/>
            <a:ext cx="5181600" cy="4351338"/>
          </a:xfrm>
        </p:spPr>
        <p:txBody>
          <a:bodyPr>
            <a:normAutofit fontScale="92500" lnSpcReduction="20000"/>
          </a:bodyPr>
          <a:lstStyle/>
          <a:p>
            <a:r>
              <a:rPr lang="en-US" dirty="0"/>
              <a:t>Allows small businesses to compete at the same level as large businesses.</a:t>
            </a:r>
          </a:p>
          <a:p>
            <a:r>
              <a:rPr lang="en-US" dirty="0"/>
              <a:t>Allows a business to communicate directly with the target market in an informal setting.</a:t>
            </a:r>
          </a:p>
          <a:p>
            <a:r>
              <a:rPr lang="en-US" dirty="0"/>
              <a:t>Enables a business to build a relationship of trust and credibility with the target audience.</a:t>
            </a:r>
          </a:p>
          <a:p>
            <a:r>
              <a:rPr lang="en-US" dirty="0"/>
              <a:t>Ability to conduct detailed market research.</a:t>
            </a:r>
          </a:p>
          <a:p>
            <a:r>
              <a:rPr lang="en-US" dirty="0"/>
              <a:t>Global</a:t>
            </a:r>
          </a:p>
          <a:p>
            <a:endParaRPr lang="en-GB" dirty="0"/>
          </a:p>
        </p:txBody>
      </p:sp>
      <p:pic>
        <p:nvPicPr>
          <p:cNvPr id="6" name="Content Placeholder 5" descr="Staff at a restaurant">
            <a:extLst>
              <a:ext uri="{FF2B5EF4-FFF2-40B4-BE49-F238E27FC236}">
                <a16:creationId xmlns:a16="http://schemas.microsoft.com/office/drawing/2014/main" id="{BBE39B41-6DDC-1AC7-52BE-1EBC112B7DB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451709"/>
            <a:ext cx="5181600" cy="3454400"/>
          </a:xfrm>
        </p:spPr>
      </p:pic>
    </p:spTree>
    <p:extLst>
      <p:ext uri="{BB962C8B-B14F-4D97-AF65-F5344CB8AC3E}">
        <p14:creationId xmlns:p14="http://schemas.microsoft.com/office/powerpoint/2010/main" val="1349763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06081-B0AA-36DD-1B9A-0C401AC2F899}"/>
              </a:ext>
            </a:extLst>
          </p:cNvPr>
          <p:cNvSpPr>
            <a:spLocks noGrp="1"/>
          </p:cNvSpPr>
          <p:nvPr>
            <p:ph type="title"/>
          </p:nvPr>
        </p:nvSpPr>
        <p:spPr/>
        <p:txBody>
          <a:bodyPr>
            <a:normAutofit/>
          </a:bodyPr>
          <a:lstStyle/>
          <a:p>
            <a:pPr algn="ctr"/>
            <a:r>
              <a:rPr lang="en-GB" sz="5400" dirty="0"/>
              <a:t>AIDA</a:t>
            </a:r>
          </a:p>
        </p:txBody>
      </p:sp>
      <p:sp>
        <p:nvSpPr>
          <p:cNvPr id="3" name="Content Placeholder 2">
            <a:extLst>
              <a:ext uri="{FF2B5EF4-FFF2-40B4-BE49-F238E27FC236}">
                <a16:creationId xmlns:a16="http://schemas.microsoft.com/office/drawing/2014/main" id="{2A11A518-935F-0D47-0388-AB8BAF5FC110}"/>
              </a:ext>
            </a:extLst>
          </p:cNvPr>
          <p:cNvSpPr>
            <a:spLocks noGrp="1"/>
          </p:cNvSpPr>
          <p:nvPr>
            <p:ph sz="half" idx="1"/>
          </p:nvPr>
        </p:nvSpPr>
        <p:spPr>
          <a:xfrm>
            <a:off x="838201" y="1463316"/>
            <a:ext cx="5181600" cy="4351338"/>
          </a:xfrm>
        </p:spPr>
        <p:txBody>
          <a:bodyPr/>
          <a:lstStyle/>
          <a:p>
            <a:pPr marL="0" indent="0">
              <a:buNone/>
            </a:pPr>
            <a:r>
              <a:rPr lang="en-GB" b="0" i="0" dirty="0">
                <a:effectLst/>
                <a:latin typeface="Arial" panose="020B0604020202020204" pitchFamily="34" charset="0"/>
              </a:rPr>
              <a:t>The AIDA marketing model is a marketing, advertising and sales approach methodology designed to provide insight into the customer's mind and represent the steps needed to cultivate leads and generate sales.</a:t>
            </a:r>
          </a:p>
          <a:p>
            <a:pPr marL="0" indent="0">
              <a:buNone/>
            </a:pPr>
            <a:endParaRPr lang="en-GB" dirty="0"/>
          </a:p>
        </p:txBody>
      </p:sp>
      <p:pic>
        <p:nvPicPr>
          <p:cNvPr id="6" name="Content Placeholder 5" descr="Arrows pointing up">
            <a:extLst>
              <a:ext uri="{FF2B5EF4-FFF2-40B4-BE49-F238E27FC236}">
                <a16:creationId xmlns:a16="http://schemas.microsoft.com/office/drawing/2014/main" id="{CC55021F-EC8E-FFC2-476F-11092DFB4FD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1" y="1401928"/>
            <a:ext cx="5181600" cy="3886200"/>
          </a:xfrm>
        </p:spPr>
      </p:pic>
    </p:spTree>
    <p:extLst>
      <p:ext uri="{BB962C8B-B14F-4D97-AF65-F5344CB8AC3E}">
        <p14:creationId xmlns:p14="http://schemas.microsoft.com/office/powerpoint/2010/main" val="2509979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F1E6-90E9-AF00-450F-0F42B8B05234}"/>
              </a:ext>
            </a:extLst>
          </p:cNvPr>
          <p:cNvSpPr>
            <a:spLocks noGrp="1"/>
          </p:cNvSpPr>
          <p:nvPr>
            <p:ph type="title"/>
          </p:nvPr>
        </p:nvSpPr>
        <p:spPr>
          <a:xfrm>
            <a:off x="838200" y="365125"/>
            <a:ext cx="10515600" cy="756309"/>
          </a:xfrm>
        </p:spPr>
        <p:txBody>
          <a:bodyPr>
            <a:noAutofit/>
          </a:bodyPr>
          <a:lstStyle/>
          <a:p>
            <a:pPr algn="ctr"/>
            <a:r>
              <a:rPr lang="en-GB" sz="6000" dirty="0"/>
              <a:t>AIDA</a:t>
            </a:r>
          </a:p>
        </p:txBody>
      </p:sp>
      <p:sp>
        <p:nvSpPr>
          <p:cNvPr id="3" name="Content Placeholder 2">
            <a:extLst>
              <a:ext uri="{FF2B5EF4-FFF2-40B4-BE49-F238E27FC236}">
                <a16:creationId xmlns:a16="http://schemas.microsoft.com/office/drawing/2014/main" id="{44DD5CD8-6AD5-7A0A-A45F-27F9C04CB334}"/>
              </a:ext>
            </a:extLst>
          </p:cNvPr>
          <p:cNvSpPr>
            <a:spLocks noGrp="1"/>
          </p:cNvSpPr>
          <p:nvPr>
            <p:ph sz="half" idx="1"/>
          </p:nvPr>
        </p:nvSpPr>
        <p:spPr>
          <a:xfrm>
            <a:off x="786441" y="1253331"/>
            <a:ext cx="5181600" cy="4351338"/>
          </a:xfrm>
        </p:spPr>
        <p:txBody>
          <a:bodyPr>
            <a:normAutofit/>
          </a:bodyPr>
          <a:lstStyle/>
          <a:p>
            <a:pPr marL="0" indent="0">
              <a:buNone/>
            </a:pPr>
            <a:r>
              <a:rPr lang="en-GB" b="0" i="0" dirty="0">
                <a:solidFill>
                  <a:srgbClr val="1F1F1F"/>
                </a:solidFill>
                <a:effectLst/>
                <a:latin typeface="Google Sans"/>
              </a:rPr>
              <a:t>As an acronym, AIDA breaks down into the steps required for successful marketing: </a:t>
            </a:r>
            <a:r>
              <a:rPr lang="en-GB" b="0" i="0" dirty="0">
                <a:solidFill>
                  <a:srgbClr val="040C28"/>
                </a:solidFill>
                <a:effectLst/>
                <a:latin typeface="Google Sans"/>
              </a:rPr>
              <a:t>Attention, Interest, Desire and Action</a:t>
            </a:r>
            <a:r>
              <a:rPr lang="en-GB" b="0" i="0" dirty="0">
                <a:solidFill>
                  <a:srgbClr val="1F1F1F"/>
                </a:solidFill>
                <a:effectLst/>
                <a:latin typeface="Google Sans"/>
              </a:rPr>
              <a:t>. The AIDA marketing model is a cornerstone of modern marketing, to the extent that missing one step is thought to almost guarantee an unsuccessful result.</a:t>
            </a:r>
          </a:p>
        </p:txBody>
      </p:sp>
      <p:pic>
        <p:nvPicPr>
          <p:cNvPr id="6" name="Content Placeholder 5" descr="Abstract steps on a light green pastel background">
            <a:extLst>
              <a:ext uri="{FF2B5EF4-FFF2-40B4-BE49-F238E27FC236}">
                <a16:creationId xmlns:a16="http://schemas.microsoft.com/office/drawing/2014/main" id="{32CE97F2-B85A-F3E2-2D14-9F97CC235C2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p:blipFill>
        <p:spPr>
          <a:xfrm>
            <a:off x="6096000" y="1481808"/>
            <a:ext cx="5181600" cy="3555048"/>
          </a:xfrm>
        </p:spPr>
      </p:pic>
    </p:spTree>
    <p:extLst>
      <p:ext uri="{BB962C8B-B14F-4D97-AF65-F5344CB8AC3E}">
        <p14:creationId xmlns:p14="http://schemas.microsoft.com/office/powerpoint/2010/main" val="680511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12B93-3F87-5E83-CEBE-D13AFBA3C436}"/>
              </a:ext>
            </a:extLst>
          </p:cNvPr>
          <p:cNvSpPr>
            <a:spLocks noGrp="1"/>
          </p:cNvSpPr>
          <p:nvPr>
            <p:ph type="title"/>
          </p:nvPr>
        </p:nvSpPr>
        <p:spPr/>
        <p:txBody>
          <a:bodyPr/>
          <a:lstStyle/>
          <a:p>
            <a:pPr algn="ctr"/>
            <a:r>
              <a:rPr lang="en-GB" dirty="0"/>
              <a:t>ATTENTION</a:t>
            </a:r>
          </a:p>
        </p:txBody>
      </p:sp>
      <p:sp>
        <p:nvSpPr>
          <p:cNvPr id="3" name="Content Placeholder 2">
            <a:extLst>
              <a:ext uri="{FF2B5EF4-FFF2-40B4-BE49-F238E27FC236}">
                <a16:creationId xmlns:a16="http://schemas.microsoft.com/office/drawing/2014/main" id="{CE7D5AEC-C64A-0C94-8C63-FA73B557AA33}"/>
              </a:ext>
            </a:extLst>
          </p:cNvPr>
          <p:cNvSpPr>
            <a:spLocks noGrp="1"/>
          </p:cNvSpPr>
          <p:nvPr>
            <p:ph sz="half" idx="1"/>
          </p:nvPr>
        </p:nvSpPr>
        <p:spPr>
          <a:xfrm>
            <a:off x="838200" y="1342545"/>
            <a:ext cx="5181600" cy="4351338"/>
          </a:xfrm>
        </p:spPr>
        <p:txBody>
          <a:bodyPr>
            <a:normAutofit fontScale="85000" lnSpcReduction="10000"/>
          </a:bodyPr>
          <a:lstStyle/>
          <a:p>
            <a:pPr marL="0" indent="0">
              <a:buNone/>
            </a:pPr>
            <a:r>
              <a:rPr lang="en-GB" sz="3800" b="1" i="0" dirty="0">
                <a:effectLst/>
              </a:rPr>
              <a:t>Attention:</a:t>
            </a:r>
          </a:p>
          <a:p>
            <a:pPr marL="0" indent="0">
              <a:buNone/>
            </a:pPr>
            <a:r>
              <a:rPr lang="en-GB" b="0" i="0" dirty="0">
                <a:effectLst/>
              </a:rPr>
              <a:t>To make customers aware of offerings, a marketer needs to catch their attention. Various approaches are implemented to get the attention of potential customers, like the placement of an ad in an unusual but noticeable place. Personalised messages, like those used in one-to-one marketing, are harder to ignore than generic proposals. Shock value advertising, such as the use of graphic images, also garners attention by provoking sharp emotional reactions.</a:t>
            </a:r>
          </a:p>
          <a:p>
            <a:pPr marL="0" indent="0">
              <a:buNone/>
            </a:pPr>
            <a:endParaRPr lang="en-GB" dirty="0"/>
          </a:p>
        </p:txBody>
      </p:sp>
      <p:pic>
        <p:nvPicPr>
          <p:cNvPr id="6" name="Content Placeholder 5" descr="Megaphone">
            <a:extLst>
              <a:ext uri="{FF2B5EF4-FFF2-40B4-BE49-F238E27FC236}">
                <a16:creationId xmlns:a16="http://schemas.microsoft.com/office/drawing/2014/main" id="{EDB576FC-4CBB-2204-0C27-56032573906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11131" y="1253331"/>
            <a:ext cx="4351338" cy="4351338"/>
          </a:xfrm>
        </p:spPr>
      </p:pic>
    </p:spTree>
    <p:extLst>
      <p:ext uri="{BB962C8B-B14F-4D97-AF65-F5344CB8AC3E}">
        <p14:creationId xmlns:p14="http://schemas.microsoft.com/office/powerpoint/2010/main" val="491164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42B6-F379-74FE-E03C-0DACD6AC0D8E}"/>
              </a:ext>
            </a:extLst>
          </p:cNvPr>
          <p:cNvSpPr>
            <a:spLocks noGrp="1"/>
          </p:cNvSpPr>
          <p:nvPr>
            <p:ph type="title"/>
          </p:nvPr>
        </p:nvSpPr>
        <p:spPr/>
        <p:txBody>
          <a:bodyPr>
            <a:normAutofit/>
          </a:bodyPr>
          <a:lstStyle/>
          <a:p>
            <a:pPr algn="ctr"/>
            <a:r>
              <a:rPr lang="en-GB" sz="5400" dirty="0"/>
              <a:t>INTEREST</a:t>
            </a:r>
          </a:p>
        </p:txBody>
      </p:sp>
      <p:sp>
        <p:nvSpPr>
          <p:cNvPr id="3" name="Content Placeholder 2">
            <a:extLst>
              <a:ext uri="{FF2B5EF4-FFF2-40B4-BE49-F238E27FC236}">
                <a16:creationId xmlns:a16="http://schemas.microsoft.com/office/drawing/2014/main" id="{AC775D3C-28E8-077C-9BF6-571781878148}"/>
              </a:ext>
            </a:extLst>
          </p:cNvPr>
          <p:cNvSpPr>
            <a:spLocks noGrp="1"/>
          </p:cNvSpPr>
          <p:nvPr>
            <p:ph sz="half" idx="1"/>
          </p:nvPr>
        </p:nvSpPr>
        <p:spPr>
          <a:xfrm>
            <a:off x="878457" y="1377050"/>
            <a:ext cx="5181600" cy="4351338"/>
          </a:xfrm>
        </p:spPr>
        <p:txBody>
          <a:bodyPr/>
          <a:lstStyle/>
          <a:p>
            <a:pPr marL="0" indent="0">
              <a:buNone/>
            </a:pPr>
            <a:r>
              <a:rPr lang="en-GB" sz="3200" b="1" i="0" dirty="0">
                <a:effectLst/>
                <a:latin typeface="Calibri  "/>
              </a:rPr>
              <a:t>Interest:</a:t>
            </a:r>
          </a:p>
          <a:p>
            <a:pPr marL="0" indent="0">
              <a:buNone/>
            </a:pPr>
            <a:r>
              <a:rPr lang="en-GB" b="0" i="0" dirty="0">
                <a:effectLst/>
                <a:latin typeface="Calibri  "/>
              </a:rPr>
              <a:t>Customer interest must be piqued and held long enough to gain information about the product. One approach to maintaining interest is presenting concise and well-paced information, delivered by an interesting character, voice actor or mascot.</a:t>
            </a:r>
          </a:p>
          <a:p>
            <a:pPr marL="0" indent="0">
              <a:buNone/>
            </a:pPr>
            <a:endParaRPr lang="en-GB" dirty="0">
              <a:latin typeface="Calibri  "/>
            </a:endParaRPr>
          </a:p>
        </p:txBody>
      </p:sp>
      <p:pic>
        <p:nvPicPr>
          <p:cNvPr id="6" name="Content Placeholder 5" descr="Microphone in a bar">
            <a:extLst>
              <a:ext uri="{FF2B5EF4-FFF2-40B4-BE49-F238E27FC236}">
                <a16:creationId xmlns:a16="http://schemas.microsoft.com/office/drawing/2014/main" id="{15F4FC17-3573-1E1F-9FBF-4ED37FC6770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982338"/>
            <a:ext cx="5181600" cy="3454400"/>
          </a:xfrm>
        </p:spPr>
      </p:pic>
    </p:spTree>
    <p:extLst>
      <p:ext uri="{BB962C8B-B14F-4D97-AF65-F5344CB8AC3E}">
        <p14:creationId xmlns:p14="http://schemas.microsoft.com/office/powerpoint/2010/main" val="1583709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9249-B9C1-A44A-7439-088CA482A9F4}"/>
              </a:ext>
            </a:extLst>
          </p:cNvPr>
          <p:cNvSpPr>
            <a:spLocks noGrp="1"/>
          </p:cNvSpPr>
          <p:nvPr>
            <p:ph type="title"/>
          </p:nvPr>
        </p:nvSpPr>
        <p:spPr>
          <a:xfrm>
            <a:off x="838200" y="365125"/>
            <a:ext cx="10515600" cy="877079"/>
          </a:xfrm>
        </p:spPr>
        <p:txBody>
          <a:bodyPr>
            <a:normAutofit/>
          </a:bodyPr>
          <a:lstStyle/>
          <a:p>
            <a:pPr algn="ctr"/>
            <a:r>
              <a:rPr lang="en-GB" sz="5400" dirty="0"/>
              <a:t>DESIRE</a:t>
            </a:r>
          </a:p>
        </p:txBody>
      </p:sp>
      <p:sp>
        <p:nvSpPr>
          <p:cNvPr id="3" name="Content Placeholder 2">
            <a:extLst>
              <a:ext uri="{FF2B5EF4-FFF2-40B4-BE49-F238E27FC236}">
                <a16:creationId xmlns:a16="http://schemas.microsoft.com/office/drawing/2014/main" id="{D2E217FD-B4FB-C8FB-E12F-653FAC644AA5}"/>
              </a:ext>
            </a:extLst>
          </p:cNvPr>
          <p:cNvSpPr>
            <a:spLocks noGrp="1"/>
          </p:cNvSpPr>
          <p:nvPr>
            <p:ph sz="half" idx="1"/>
          </p:nvPr>
        </p:nvSpPr>
        <p:spPr>
          <a:xfrm>
            <a:off x="838200" y="1302289"/>
            <a:ext cx="5181600" cy="4351338"/>
          </a:xfrm>
        </p:spPr>
        <p:txBody>
          <a:bodyPr>
            <a:normAutofit/>
          </a:bodyPr>
          <a:lstStyle/>
          <a:p>
            <a:pPr marL="0" indent="0">
              <a:buNone/>
            </a:pPr>
            <a:r>
              <a:rPr lang="en-GB" b="1" i="0" dirty="0">
                <a:effectLst/>
                <a:latin typeface="Calibri  "/>
              </a:rPr>
              <a:t>Desire:</a:t>
            </a:r>
          </a:p>
          <a:p>
            <a:pPr marL="0" indent="0">
              <a:buNone/>
            </a:pPr>
            <a:r>
              <a:rPr lang="en-GB" sz="2400" b="0" i="0" dirty="0">
                <a:effectLst/>
                <a:latin typeface="Calibri  "/>
              </a:rPr>
              <a:t>Desire is often built up by selling on a product's features, showing superiority over similar products and demonstrating versatility. Essentially, this is the presentation of a product or service’s value proposition, the compelling benefits that induce a consumer to select this particular offering, leading to the decision to purchase.</a:t>
            </a:r>
          </a:p>
          <a:p>
            <a:pPr marL="0" indent="0">
              <a:buNone/>
            </a:pPr>
            <a:endParaRPr lang="en-GB" sz="2400" dirty="0">
              <a:latin typeface="Calibri  "/>
            </a:endParaRPr>
          </a:p>
        </p:txBody>
      </p:sp>
      <p:pic>
        <p:nvPicPr>
          <p:cNvPr id="6" name="Content Placeholder 5" descr="Woman sitting in driving seat testing car">
            <a:extLst>
              <a:ext uri="{FF2B5EF4-FFF2-40B4-BE49-F238E27FC236}">
                <a16:creationId xmlns:a16="http://schemas.microsoft.com/office/drawing/2014/main" id="{59466F46-BE66-1F32-FC60-AB4B4E1B865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525613"/>
            <a:ext cx="5181600" cy="3456118"/>
          </a:xfrm>
        </p:spPr>
      </p:pic>
    </p:spTree>
    <p:extLst>
      <p:ext uri="{BB962C8B-B14F-4D97-AF65-F5344CB8AC3E}">
        <p14:creationId xmlns:p14="http://schemas.microsoft.com/office/powerpoint/2010/main" val="1768413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8031-80F2-1711-FCCA-01C8199B5E21}"/>
              </a:ext>
            </a:extLst>
          </p:cNvPr>
          <p:cNvSpPr>
            <a:spLocks noGrp="1"/>
          </p:cNvSpPr>
          <p:nvPr>
            <p:ph type="title"/>
          </p:nvPr>
        </p:nvSpPr>
        <p:spPr>
          <a:xfrm>
            <a:off x="838200" y="365125"/>
            <a:ext cx="10515600" cy="877079"/>
          </a:xfrm>
        </p:spPr>
        <p:txBody>
          <a:bodyPr>
            <a:noAutofit/>
          </a:bodyPr>
          <a:lstStyle/>
          <a:p>
            <a:pPr algn="ctr"/>
            <a:r>
              <a:rPr lang="en-GB" sz="6000" dirty="0"/>
              <a:t>ACTION</a:t>
            </a:r>
          </a:p>
        </p:txBody>
      </p:sp>
      <p:sp>
        <p:nvSpPr>
          <p:cNvPr id="3" name="Content Placeholder 2">
            <a:extLst>
              <a:ext uri="{FF2B5EF4-FFF2-40B4-BE49-F238E27FC236}">
                <a16:creationId xmlns:a16="http://schemas.microsoft.com/office/drawing/2014/main" id="{5CDB176C-0F39-8FCA-464D-8D49516B6612}"/>
              </a:ext>
            </a:extLst>
          </p:cNvPr>
          <p:cNvSpPr>
            <a:spLocks noGrp="1"/>
          </p:cNvSpPr>
          <p:nvPr>
            <p:ph sz="half" idx="1"/>
          </p:nvPr>
        </p:nvSpPr>
        <p:spPr>
          <a:xfrm>
            <a:off x="838201" y="1118259"/>
            <a:ext cx="5181600" cy="4351338"/>
          </a:xfrm>
        </p:spPr>
        <p:txBody>
          <a:bodyPr>
            <a:noAutofit/>
          </a:bodyPr>
          <a:lstStyle/>
          <a:p>
            <a:pPr marL="0" indent="0">
              <a:buNone/>
            </a:pPr>
            <a:r>
              <a:rPr lang="en-GB" sz="2400" b="1" i="0" dirty="0">
                <a:effectLst/>
                <a:latin typeface="Calibri  "/>
              </a:rPr>
              <a:t>Action:</a:t>
            </a:r>
          </a:p>
          <a:p>
            <a:pPr marL="0" indent="0">
              <a:buNone/>
            </a:pPr>
            <a:r>
              <a:rPr lang="en-GB" sz="2000" b="0" i="0" dirty="0">
                <a:effectLst/>
                <a:latin typeface="Calibri  "/>
              </a:rPr>
              <a:t>If the customer has come this far, there is interest. The final step is closing the sale and convincing the customer to act on interest, which may involve overcoming objections and making a call to action (CTA). In the CTA, a product may start at a higher price that </a:t>
            </a:r>
            <a:r>
              <a:rPr lang="en-GB" sz="2000" dirty="0">
                <a:latin typeface="Calibri  "/>
              </a:rPr>
              <a:t>may </a:t>
            </a:r>
            <a:r>
              <a:rPr lang="en-GB" sz="2000" b="0" i="0" dirty="0">
                <a:effectLst/>
                <a:latin typeface="Calibri  "/>
              </a:rPr>
              <a:t>be lowered. Products might be offered two-for-one and/or with free shipping. Improving the perceived value can motivate the undecided customer. However, if the other steps are performed well, the customer should be left with a lasting positive impression of the product even if they choose not to purchase.</a:t>
            </a:r>
          </a:p>
          <a:p>
            <a:pPr marL="0" indent="0">
              <a:buNone/>
            </a:pPr>
            <a:endParaRPr lang="en-GB" sz="1800" dirty="0">
              <a:latin typeface="Calibri  "/>
            </a:endParaRPr>
          </a:p>
        </p:txBody>
      </p:sp>
      <p:pic>
        <p:nvPicPr>
          <p:cNvPr id="6" name="Content Placeholder 5" descr="Adult purchasing product with credit card">
            <a:extLst>
              <a:ext uri="{FF2B5EF4-FFF2-40B4-BE49-F238E27FC236}">
                <a16:creationId xmlns:a16="http://schemas.microsoft.com/office/drawing/2014/main" id="{F5169F18-BC3D-AD02-864A-3EA7AC7A4E7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526594"/>
            <a:ext cx="5181600" cy="3454154"/>
          </a:xfrm>
        </p:spPr>
      </p:pic>
    </p:spTree>
    <p:extLst>
      <p:ext uri="{BB962C8B-B14F-4D97-AF65-F5344CB8AC3E}">
        <p14:creationId xmlns:p14="http://schemas.microsoft.com/office/powerpoint/2010/main" val="1110213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CEAAF-29FF-B05C-AE7A-53D441EC4CA3}"/>
              </a:ext>
            </a:extLst>
          </p:cNvPr>
          <p:cNvSpPr>
            <a:spLocks noGrp="1"/>
          </p:cNvSpPr>
          <p:nvPr>
            <p:ph type="title"/>
          </p:nvPr>
        </p:nvSpPr>
        <p:spPr/>
        <p:txBody>
          <a:bodyPr/>
          <a:lstStyle/>
          <a:p>
            <a:pPr algn="ctr"/>
            <a:r>
              <a:rPr lang="en-GB" dirty="0"/>
              <a:t>ACTIVITY</a:t>
            </a:r>
          </a:p>
        </p:txBody>
      </p:sp>
      <p:sp>
        <p:nvSpPr>
          <p:cNvPr id="3" name="Content Placeholder 2">
            <a:extLst>
              <a:ext uri="{FF2B5EF4-FFF2-40B4-BE49-F238E27FC236}">
                <a16:creationId xmlns:a16="http://schemas.microsoft.com/office/drawing/2014/main" id="{113A9234-8538-8132-6FAA-319D82515456}"/>
              </a:ext>
            </a:extLst>
          </p:cNvPr>
          <p:cNvSpPr>
            <a:spLocks noGrp="1"/>
          </p:cNvSpPr>
          <p:nvPr>
            <p:ph sz="half" idx="1"/>
          </p:nvPr>
        </p:nvSpPr>
        <p:spPr>
          <a:xfrm>
            <a:off x="838199" y="1336228"/>
            <a:ext cx="5181600" cy="4351338"/>
          </a:xfrm>
        </p:spPr>
        <p:txBody>
          <a:bodyPr/>
          <a:lstStyle/>
          <a:p>
            <a:r>
              <a:rPr lang="en-GB" dirty="0"/>
              <a:t>Develop a poster for a new restaurant about to open using AIDA on </a:t>
            </a:r>
            <a:r>
              <a:rPr lang="en-GB" dirty="0" err="1"/>
              <a:t>PosterMyWall</a:t>
            </a:r>
            <a:endParaRPr lang="en-GB" dirty="0"/>
          </a:p>
          <a:p>
            <a:r>
              <a:rPr lang="en-GB" dirty="0">
                <a:hlinkClick r:id="rId2"/>
              </a:rPr>
              <a:t>4.3K+ Free Teaching Aid Templates (postermywall.com)</a:t>
            </a:r>
            <a:endParaRPr lang="en-GB" dirty="0"/>
          </a:p>
          <a:p>
            <a:pPr marL="0" indent="0">
              <a:buNone/>
            </a:pPr>
            <a:endParaRPr lang="en-GB" dirty="0"/>
          </a:p>
        </p:txBody>
      </p:sp>
      <p:pic>
        <p:nvPicPr>
          <p:cNvPr id="6" name="Content Placeholder 5" descr="Blank flyer on utility pole">
            <a:extLst>
              <a:ext uri="{FF2B5EF4-FFF2-40B4-BE49-F238E27FC236}">
                <a16:creationId xmlns:a16="http://schemas.microsoft.com/office/drawing/2014/main" id="{044029D8-1D57-B0A4-E4A3-0D07ACAC838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701800"/>
            <a:ext cx="5181600" cy="3454400"/>
          </a:xfrm>
        </p:spPr>
      </p:pic>
    </p:spTree>
    <p:extLst>
      <p:ext uri="{BB962C8B-B14F-4D97-AF65-F5344CB8AC3E}">
        <p14:creationId xmlns:p14="http://schemas.microsoft.com/office/powerpoint/2010/main" val="1706601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76E4-727D-2879-D090-86C5EAE5A5B8}"/>
              </a:ext>
            </a:extLst>
          </p:cNvPr>
          <p:cNvSpPr>
            <a:spLocks noGrp="1"/>
          </p:cNvSpPr>
          <p:nvPr>
            <p:ph type="title"/>
          </p:nvPr>
        </p:nvSpPr>
        <p:spPr>
          <a:xfrm>
            <a:off x="838200" y="365126"/>
            <a:ext cx="10515600" cy="762060"/>
          </a:xfrm>
        </p:spPr>
        <p:txBody>
          <a:bodyPr>
            <a:noAutofit/>
          </a:bodyPr>
          <a:lstStyle/>
          <a:p>
            <a:pPr algn="ctr"/>
            <a:r>
              <a:rPr lang="en-US" b="1" dirty="0"/>
              <a:t>COMMUNICATIONS MIX (ONLINE)</a:t>
            </a:r>
            <a:endParaRPr lang="en-GB" dirty="0"/>
          </a:p>
        </p:txBody>
      </p:sp>
      <p:sp>
        <p:nvSpPr>
          <p:cNvPr id="3" name="Content Placeholder 2">
            <a:extLst>
              <a:ext uri="{FF2B5EF4-FFF2-40B4-BE49-F238E27FC236}">
                <a16:creationId xmlns:a16="http://schemas.microsoft.com/office/drawing/2014/main" id="{CEFC3BF6-7ECE-861A-1239-A1CE9FC66090}"/>
              </a:ext>
            </a:extLst>
          </p:cNvPr>
          <p:cNvSpPr>
            <a:spLocks noGrp="1"/>
          </p:cNvSpPr>
          <p:nvPr>
            <p:ph sz="half" idx="1"/>
          </p:nvPr>
        </p:nvSpPr>
        <p:spPr>
          <a:xfrm>
            <a:off x="838200" y="1299702"/>
            <a:ext cx="5181600" cy="4351338"/>
          </a:xfrm>
        </p:spPr>
        <p:txBody>
          <a:bodyPr>
            <a:normAutofit/>
          </a:bodyPr>
          <a:lstStyle/>
          <a:p>
            <a:r>
              <a:rPr lang="en-US" sz="2000" dirty="0"/>
              <a:t>Similar to the traditional communications mix, the same activities are continued online in the RACE digital planning framework (RACE is marketing funnel, but applied to digital marketing).</a:t>
            </a:r>
          </a:p>
          <a:p>
            <a:r>
              <a:rPr lang="en-US" sz="2000" dirty="0"/>
              <a:t>The RACE mnemonic summarizes the key online and multichannel marketing activities that need to be managed as part of digital marketing communications. RACE covers the full digital touch points in the customer lifecycle or “Funnel”.</a:t>
            </a:r>
          </a:p>
          <a:p>
            <a:r>
              <a:rPr lang="en-US" sz="2000" dirty="0"/>
              <a:t>REACH, ACT, CONVERT, ENGAGE</a:t>
            </a:r>
          </a:p>
          <a:p>
            <a:endParaRPr lang="en-GB" dirty="0"/>
          </a:p>
        </p:txBody>
      </p:sp>
      <p:pic>
        <p:nvPicPr>
          <p:cNvPr id="9" name="Content Placeholder 8" descr="Graphs on tablet display">
            <a:extLst>
              <a:ext uri="{FF2B5EF4-FFF2-40B4-BE49-F238E27FC236}">
                <a16:creationId xmlns:a16="http://schemas.microsoft.com/office/drawing/2014/main" id="{51472BC7-9DC5-451B-0C1E-30E2E1F1C24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368560"/>
            <a:ext cx="5181600" cy="3454400"/>
          </a:xfrm>
        </p:spPr>
      </p:pic>
    </p:spTree>
    <p:extLst>
      <p:ext uri="{BB962C8B-B14F-4D97-AF65-F5344CB8AC3E}">
        <p14:creationId xmlns:p14="http://schemas.microsoft.com/office/powerpoint/2010/main" val="563000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7934D-1261-CF1F-0561-FEA579A64BBD}"/>
              </a:ext>
            </a:extLst>
          </p:cNvPr>
          <p:cNvSpPr>
            <a:spLocks noGrp="1"/>
          </p:cNvSpPr>
          <p:nvPr>
            <p:ph type="title"/>
          </p:nvPr>
        </p:nvSpPr>
        <p:spPr/>
        <p:txBody>
          <a:bodyPr/>
          <a:lstStyle/>
          <a:p>
            <a:pPr algn="ctr"/>
            <a:r>
              <a:rPr lang="en-GB" dirty="0"/>
              <a:t>ACTIVITY</a:t>
            </a:r>
          </a:p>
        </p:txBody>
      </p:sp>
      <p:sp>
        <p:nvSpPr>
          <p:cNvPr id="3" name="Content Placeholder 2">
            <a:extLst>
              <a:ext uri="{FF2B5EF4-FFF2-40B4-BE49-F238E27FC236}">
                <a16:creationId xmlns:a16="http://schemas.microsoft.com/office/drawing/2014/main" id="{15F0F823-D272-304D-03B7-CBC952FD1D68}"/>
              </a:ext>
            </a:extLst>
          </p:cNvPr>
          <p:cNvSpPr>
            <a:spLocks noGrp="1"/>
          </p:cNvSpPr>
          <p:nvPr>
            <p:ph sz="half" idx="1"/>
          </p:nvPr>
        </p:nvSpPr>
        <p:spPr>
          <a:xfrm>
            <a:off x="792764" y="1399662"/>
            <a:ext cx="5181600" cy="4351338"/>
          </a:xfrm>
        </p:spPr>
        <p:txBody>
          <a:bodyPr/>
          <a:lstStyle/>
          <a:p>
            <a:r>
              <a:rPr lang="en-GB" dirty="0"/>
              <a:t>Watch adverts (EDF and restaurants)</a:t>
            </a:r>
          </a:p>
          <a:p>
            <a:r>
              <a:rPr lang="en-GB" dirty="0"/>
              <a:t>What is the advert message re: AIDA</a:t>
            </a:r>
          </a:p>
          <a:p>
            <a:r>
              <a:rPr lang="en-GB" dirty="0"/>
              <a:t>What would the next steps be (for example, if attention and interest is the message, how would you convey desire and action?)</a:t>
            </a:r>
          </a:p>
        </p:txBody>
      </p:sp>
      <p:sp>
        <p:nvSpPr>
          <p:cNvPr id="4" name="Content Placeholder 3">
            <a:extLst>
              <a:ext uri="{FF2B5EF4-FFF2-40B4-BE49-F238E27FC236}">
                <a16:creationId xmlns:a16="http://schemas.microsoft.com/office/drawing/2014/main" id="{B6967DDB-391E-ABB9-83C9-E064B3111E32}"/>
              </a:ext>
            </a:extLst>
          </p:cNvPr>
          <p:cNvSpPr>
            <a:spLocks noGrp="1"/>
          </p:cNvSpPr>
          <p:nvPr>
            <p:ph sz="half" idx="2"/>
          </p:nvPr>
        </p:nvSpPr>
        <p:spPr>
          <a:xfrm>
            <a:off x="6096000" y="1399662"/>
            <a:ext cx="5181600" cy="4351338"/>
          </a:xfrm>
        </p:spPr>
        <p:txBody>
          <a:bodyPr/>
          <a:lstStyle/>
          <a:p>
            <a:r>
              <a:rPr lang="en-GB" dirty="0">
                <a:hlinkClick r:id="rId3"/>
              </a:rPr>
              <a:t>The EDF Energy orange dancing toy thing (youtube.com)</a:t>
            </a:r>
            <a:endParaRPr lang="en-GB" dirty="0"/>
          </a:p>
          <a:p>
            <a:r>
              <a:rPr lang="en-GB" b="0" i="0" u="none" strike="noStrike" dirty="0">
                <a:effectLst/>
                <a:latin typeface="YouTube Noto"/>
                <a:hlinkClick r:id="rId4"/>
              </a:rPr>
              <a:t>https://youtu.be/RWMIUhlmdFs</a:t>
            </a:r>
            <a:endParaRPr lang="en-GB" b="0" i="0" u="none" strike="noStrike" dirty="0">
              <a:effectLst/>
              <a:latin typeface="YouTube Noto"/>
            </a:endParaRPr>
          </a:p>
          <a:p>
            <a:r>
              <a:rPr lang="en-GB" dirty="0">
                <a:latin typeface="YouTube Noto"/>
              </a:rPr>
              <a:t>Find a restaurant advert to demonstrate AIDA</a:t>
            </a:r>
            <a:endParaRPr lang="en-GB" dirty="0"/>
          </a:p>
        </p:txBody>
      </p:sp>
    </p:spTree>
    <p:extLst>
      <p:ext uri="{BB962C8B-B14F-4D97-AF65-F5344CB8AC3E}">
        <p14:creationId xmlns:p14="http://schemas.microsoft.com/office/powerpoint/2010/main" val="24561216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6D39-330B-8317-F56A-A37F4AEE7B71}"/>
              </a:ext>
            </a:extLst>
          </p:cNvPr>
          <p:cNvSpPr>
            <a:spLocks noGrp="1"/>
          </p:cNvSpPr>
          <p:nvPr>
            <p:ph type="title"/>
          </p:nvPr>
        </p:nvSpPr>
        <p:spPr>
          <a:xfrm>
            <a:off x="838200" y="365126"/>
            <a:ext cx="10515600" cy="894332"/>
          </a:xfrm>
        </p:spPr>
        <p:txBody>
          <a:bodyPr>
            <a:normAutofit/>
          </a:bodyPr>
          <a:lstStyle/>
          <a:p>
            <a:pPr algn="ctr"/>
            <a:r>
              <a:rPr lang="en-GB" sz="3600" b="1" dirty="0">
                <a:solidFill>
                  <a:schemeClr val="tx2"/>
                </a:solidFill>
              </a:rPr>
              <a:t>BIG DATA, SOCIAL FOOTPRINTS &amp; THE GOLDMINE!</a:t>
            </a:r>
            <a:endParaRPr lang="en-GB" sz="3600" dirty="0"/>
          </a:p>
        </p:txBody>
      </p:sp>
      <p:sp>
        <p:nvSpPr>
          <p:cNvPr id="4" name="Content Placeholder 3">
            <a:extLst>
              <a:ext uri="{FF2B5EF4-FFF2-40B4-BE49-F238E27FC236}">
                <a16:creationId xmlns:a16="http://schemas.microsoft.com/office/drawing/2014/main" id="{4B6671D2-4AC2-E2ED-D305-499CA2328586}"/>
              </a:ext>
            </a:extLst>
          </p:cNvPr>
          <p:cNvSpPr>
            <a:spLocks noGrp="1"/>
          </p:cNvSpPr>
          <p:nvPr>
            <p:ph sz="half" idx="2"/>
          </p:nvPr>
        </p:nvSpPr>
        <p:spPr>
          <a:xfrm>
            <a:off x="5814204" y="994914"/>
            <a:ext cx="5539596" cy="5113038"/>
          </a:xfrm>
        </p:spPr>
        <p:txBody>
          <a:bodyPr>
            <a:normAutofit fontScale="85000" lnSpcReduction="20000"/>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a:p>
            <a:endParaRPr lang="en-GB" dirty="0"/>
          </a:p>
        </p:txBody>
      </p:sp>
      <p:pic>
        <p:nvPicPr>
          <p:cNvPr id="5" name="Content Placeholder 4">
            <a:extLst>
              <a:ext uri="{FF2B5EF4-FFF2-40B4-BE49-F238E27FC236}">
                <a16:creationId xmlns:a16="http://schemas.microsoft.com/office/drawing/2014/main" id="{A2E35547-B719-7A21-423A-1B7CB3593A42}"/>
              </a:ext>
            </a:extLst>
          </p:cNvPr>
          <p:cNvPicPr>
            <a:picLocks noGrp="1" noChangeAspect="1"/>
          </p:cNvPicPr>
          <p:nvPr>
            <p:ph sz="half" idx="1"/>
          </p:nvPr>
        </p:nvPicPr>
        <p:blipFill>
          <a:blip r:embed="rId3"/>
          <a:stretch>
            <a:fillRect/>
          </a:stretch>
        </p:blipFill>
        <p:spPr>
          <a:xfrm>
            <a:off x="1073989" y="1119771"/>
            <a:ext cx="3967534" cy="4618458"/>
          </a:xfrm>
          <a:noFill/>
        </p:spPr>
      </p:pic>
    </p:spTree>
    <p:extLst>
      <p:ext uri="{BB962C8B-B14F-4D97-AF65-F5344CB8AC3E}">
        <p14:creationId xmlns:p14="http://schemas.microsoft.com/office/powerpoint/2010/main" val="561215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81153-EB26-625C-970A-FF59D3167029}"/>
              </a:ext>
            </a:extLst>
          </p:cNvPr>
          <p:cNvSpPr>
            <a:spLocks noGrp="1"/>
          </p:cNvSpPr>
          <p:nvPr>
            <p:ph type="title"/>
          </p:nvPr>
        </p:nvSpPr>
        <p:spPr>
          <a:xfrm>
            <a:off x="838200" y="365125"/>
            <a:ext cx="10515600" cy="800413"/>
          </a:xfrm>
        </p:spPr>
        <p:txBody>
          <a:bodyPr/>
          <a:lstStyle/>
          <a:p>
            <a:pPr algn="ctr"/>
            <a:r>
              <a:rPr lang="en-GB" dirty="0"/>
              <a:t>ACTIVITY…RESEARCH RE: WEBSITE</a:t>
            </a:r>
          </a:p>
        </p:txBody>
      </p:sp>
      <p:sp>
        <p:nvSpPr>
          <p:cNvPr id="3" name="Content Placeholder 2">
            <a:extLst>
              <a:ext uri="{FF2B5EF4-FFF2-40B4-BE49-F238E27FC236}">
                <a16:creationId xmlns:a16="http://schemas.microsoft.com/office/drawing/2014/main" id="{8A284235-8A9C-D75A-9712-1EA757790F1C}"/>
              </a:ext>
            </a:extLst>
          </p:cNvPr>
          <p:cNvSpPr>
            <a:spLocks noGrp="1"/>
          </p:cNvSpPr>
          <p:nvPr>
            <p:ph sz="half" idx="1"/>
          </p:nvPr>
        </p:nvSpPr>
        <p:spPr>
          <a:xfrm>
            <a:off x="780246" y="1361986"/>
            <a:ext cx="5181600" cy="4351338"/>
          </a:xfrm>
        </p:spPr>
        <p:txBody>
          <a:bodyPr>
            <a:normAutofit fontScale="77500" lnSpcReduction="20000"/>
          </a:bodyPr>
          <a:lstStyle/>
          <a:p>
            <a:pPr marL="0" indent="0">
              <a:buNone/>
            </a:pPr>
            <a:endParaRPr lang="en-GB" dirty="0"/>
          </a:p>
          <a:p>
            <a:pPr defTabSz="457200"/>
            <a:r>
              <a:rPr lang="en-GB" dirty="0">
                <a:solidFill>
                  <a:prstClr val="black"/>
                </a:solidFill>
              </a:rPr>
              <a:t>Analyse a website (restaurant brand) and find out about their traffic and potential customers:</a:t>
            </a:r>
          </a:p>
          <a:p>
            <a:pPr defTabSz="457200"/>
            <a:r>
              <a:rPr lang="en-GB" dirty="0">
                <a:solidFill>
                  <a:prstClr val="black"/>
                </a:solidFill>
              </a:rPr>
              <a:t>Top 3 countries they receive traffic from? </a:t>
            </a:r>
          </a:p>
          <a:p>
            <a:pPr defTabSz="457200"/>
            <a:r>
              <a:rPr lang="en-GB" dirty="0">
                <a:solidFill>
                  <a:prstClr val="black"/>
                </a:solidFill>
              </a:rPr>
              <a:t>The most and least popular ages ranges?</a:t>
            </a:r>
          </a:p>
          <a:p>
            <a:pPr defTabSz="457200"/>
            <a:r>
              <a:rPr lang="en-GB" dirty="0">
                <a:solidFill>
                  <a:prstClr val="black"/>
                </a:solidFill>
              </a:rPr>
              <a:t>Browsing habit information?</a:t>
            </a:r>
          </a:p>
          <a:p>
            <a:pPr defTabSz="457200"/>
            <a:r>
              <a:rPr lang="en-GB" dirty="0">
                <a:solidFill>
                  <a:prstClr val="black"/>
                </a:solidFill>
              </a:rPr>
              <a:t>What social media sites are driving the most/least traffic?</a:t>
            </a:r>
          </a:p>
          <a:p>
            <a:pPr defTabSz="457200"/>
            <a:r>
              <a:rPr lang="en-GB" dirty="0">
                <a:solidFill>
                  <a:prstClr val="black"/>
                </a:solidFill>
              </a:rPr>
              <a:t>What else do their customers search for</a:t>
            </a:r>
            <a:r>
              <a:rPr lang="en-GB">
                <a:solidFill>
                  <a:prstClr val="black"/>
                </a:solidFill>
              </a:rPr>
              <a:t>? </a:t>
            </a:r>
          </a:p>
          <a:p>
            <a:pPr marL="0" indent="0" defTabSz="457200">
              <a:buNone/>
            </a:pPr>
            <a:endParaRPr lang="en-GB" dirty="0">
              <a:solidFill>
                <a:prstClr val="black"/>
              </a:solidFill>
            </a:endParaRPr>
          </a:p>
          <a:p>
            <a:r>
              <a:rPr lang="en-GB" dirty="0">
                <a:hlinkClick r:id="rId3"/>
              </a:rPr>
              <a:t>Competitive analysis brand – </a:t>
            </a:r>
            <a:r>
              <a:rPr lang="en-GB" dirty="0" err="1">
                <a:hlinkClick r:id="rId3"/>
              </a:rPr>
              <a:t>SimilarWeb</a:t>
            </a:r>
            <a:r>
              <a:rPr lang="en-GB" dirty="0">
                <a:hlinkClick r:id="rId3"/>
              </a:rPr>
              <a:t> LP</a:t>
            </a:r>
            <a:endParaRPr lang="en-GB" dirty="0"/>
          </a:p>
        </p:txBody>
      </p:sp>
      <p:pic>
        <p:nvPicPr>
          <p:cNvPr id="6" name="Content Placeholder 5" descr="Hand holding pan">
            <a:extLst>
              <a:ext uri="{FF2B5EF4-FFF2-40B4-BE49-F238E27FC236}">
                <a16:creationId xmlns:a16="http://schemas.microsoft.com/office/drawing/2014/main" id="{9B7C126B-D210-F2E0-FC01-B4013D7BB7BA}"/>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096000" y="1701800"/>
            <a:ext cx="5181600" cy="3454400"/>
          </a:xfrm>
        </p:spPr>
      </p:pic>
    </p:spTree>
    <p:extLst>
      <p:ext uri="{BB962C8B-B14F-4D97-AF65-F5344CB8AC3E}">
        <p14:creationId xmlns:p14="http://schemas.microsoft.com/office/powerpoint/2010/main" val="674742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F3114-6DAE-99DE-CB0D-53DA3E01720B}"/>
              </a:ext>
            </a:extLst>
          </p:cNvPr>
          <p:cNvSpPr>
            <a:spLocks noGrp="1"/>
          </p:cNvSpPr>
          <p:nvPr>
            <p:ph type="title"/>
          </p:nvPr>
        </p:nvSpPr>
        <p:spPr>
          <a:xfrm>
            <a:off x="838200" y="365126"/>
            <a:ext cx="10515600" cy="716052"/>
          </a:xfrm>
        </p:spPr>
        <p:txBody>
          <a:bodyPr/>
          <a:lstStyle/>
          <a:p>
            <a:pPr algn="ctr"/>
            <a:r>
              <a:rPr lang="en-GB" dirty="0"/>
              <a:t>PLACE</a:t>
            </a:r>
          </a:p>
        </p:txBody>
      </p:sp>
      <p:sp>
        <p:nvSpPr>
          <p:cNvPr id="3" name="Content Placeholder 2">
            <a:extLst>
              <a:ext uri="{FF2B5EF4-FFF2-40B4-BE49-F238E27FC236}">
                <a16:creationId xmlns:a16="http://schemas.microsoft.com/office/drawing/2014/main" id="{8819C052-1B60-F4EC-0FEE-AFB7E2C2F33A}"/>
              </a:ext>
            </a:extLst>
          </p:cNvPr>
          <p:cNvSpPr>
            <a:spLocks noGrp="1"/>
          </p:cNvSpPr>
          <p:nvPr>
            <p:ph sz="half" idx="1"/>
          </p:nvPr>
        </p:nvSpPr>
        <p:spPr>
          <a:xfrm>
            <a:off x="907211" y="1081178"/>
            <a:ext cx="5181600" cy="4351338"/>
          </a:xfrm>
        </p:spPr>
        <p:txBody>
          <a:bodyPr/>
          <a:lstStyle/>
          <a:p>
            <a:pPr marL="0" indent="0">
              <a:buNone/>
            </a:pPr>
            <a:r>
              <a:rPr lang="en-GB" dirty="0"/>
              <a:t>Distribution (channel/s)/Ways to distribute </a:t>
            </a:r>
          </a:p>
          <a:p>
            <a:pPr marL="0" indent="0">
              <a:buNone/>
            </a:pPr>
            <a:r>
              <a:rPr lang="en-GB" dirty="0"/>
              <a:t>Examples:</a:t>
            </a:r>
          </a:p>
          <a:p>
            <a:r>
              <a:rPr lang="en-GB" dirty="0"/>
              <a:t>Restaurant</a:t>
            </a:r>
          </a:p>
          <a:p>
            <a:r>
              <a:rPr lang="en-GB" dirty="0"/>
              <a:t>Takeaway</a:t>
            </a:r>
          </a:p>
          <a:p>
            <a:r>
              <a:rPr lang="en-GB" dirty="0"/>
              <a:t>Brand/s sold in supermarkets (Starbucks coffee)</a:t>
            </a:r>
          </a:p>
        </p:txBody>
      </p:sp>
      <p:pic>
        <p:nvPicPr>
          <p:cNvPr id="6" name="Content Placeholder 5" descr="Staff at a restaurant">
            <a:extLst>
              <a:ext uri="{FF2B5EF4-FFF2-40B4-BE49-F238E27FC236}">
                <a16:creationId xmlns:a16="http://schemas.microsoft.com/office/drawing/2014/main" id="{C804B6B2-ED79-3C94-6C7F-F0C569DF8CB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575594"/>
            <a:ext cx="5181600" cy="3454400"/>
          </a:xfrm>
        </p:spPr>
      </p:pic>
    </p:spTree>
    <p:extLst>
      <p:ext uri="{BB962C8B-B14F-4D97-AF65-F5344CB8AC3E}">
        <p14:creationId xmlns:p14="http://schemas.microsoft.com/office/powerpoint/2010/main" val="20152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984D4-F4E6-A99A-2EFD-64FC581BAC6B}"/>
              </a:ext>
            </a:extLst>
          </p:cNvPr>
          <p:cNvSpPr>
            <a:spLocks noGrp="1"/>
          </p:cNvSpPr>
          <p:nvPr>
            <p:ph type="title"/>
          </p:nvPr>
        </p:nvSpPr>
        <p:spPr>
          <a:xfrm>
            <a:off x="838200" y="365126"/>
            <a:ext cx="10515600" cy="825320"/>
          </a:xfrm>
        </p:spPr>
        <p:txBody>
          <a:bodyPr>
            <a:noAutofit/>
          </a:bodyPr>
          <a:lstStyle/>
          <a:p>
            <a:pPr algn="ctr"/>
            <a:r>
              <a:rPr lang="en-GB" sz="5400" dirty="0"/>
              <a:t>PLACE</a:t>
            </a:r>
          </a:p>
        </p:txBody>
      </p:sp>
      <p:pic>
        <p:nvPicPr>
          <p:cNvPr id="4" name="Content Placeholder 3">
            <a:extLst>
              <a:ext uri="{FF2B5EF4-FFF2-40B4-BE49-F238E27FC236}">
                <a16:creationId xmlns:a16="http://schemas.microsoft.com/office/drawing/2014/main" id="{EFB81DA4-D66F-EB58-5AFA-49679A6A2C76}"/>
              </a:ext>
            </a:extLst>
          </p:cNvPr>
          <p:cNvPicPr>
            <a:picLocks noGrp="1" noChangeAspect="1"/>
          </p:cNvPicPr>
          <p:nvPr>
            <p:ph idx="1"/>
          </p:nvPr>
        </p:nvPicPr>
        <p:blipFill>
          <a:blip r:embed="rId3"/>
          <a:stretch>
            <a:fillRect/>
          </a:stretch>
        </p:blipFill>
        <p:spPr>
          <a:xfrm>
            <a:off x="1789392" y="1236453"/>
            <a:ext cx="8613215" cy="4495112"/>
          </a:xfrm>
          <a:prstGeom prst="rect">
            <a:avLst/>
          </a:prstGeom>
        </p:spPr>
      </p:pic>
    </p:spTree>
    <p:extLst>
      <p:ext uri="{BB962C8B-B14F-4D97-AF65-F5344CB8AC3E}">
        <p14:creationId xmlns:p14="http://schemas.microsoft.com/office/powerpoint/2010/main" val="450102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ADF1-E885-0F3C-6F40-F65DAA2605DD}"/>
              </a:ext>
            </a:extLst>
          </p:cNvPr>
          <p:cNvSpPr>
            <a:spLocks noGrp="1"/>
          </p:cNvSpPr>
          <p:nvPr>
            <p:ph type="title"/>
          </p:nvPr>
        </p:nvSpPr>
        <p:spPr>
          <a:xfrm>
            <a:off x="838200" y="365125"/>
            <a:ext cx="10515600" cy="1460500"/>
          </a:xfrm>
        </p:spPr>
        <p:txBody>
          <a:bodyPr>
            <a:normAutofit fontScale="90000"/>
          </a:bodyPr>
          <a:lstStyle/>
          <a:p>
            <a:pPr algn="ctr"/>
            <a:br>
              <a:rPr lang="en-GB" dirty="0"/>
            </a:br>
            <a:r>
              <a:rPr lang="en-GB" dirty="0"/>
              <a:t>PLACE</a:t>
            </a:r>
            <a:br>
              <a:rPr lang="en-GB" dirty="0"/>
            </a:br>
            <a:r>
              <a:rPr lang="en-IE" sz="1800" dirty="0">
                <a:latin typeface="Bell Gothic Std Light" charset="0"/>
                <a:ea typeface="Bell Gothic Std Light" charset="0"/>
                <a:cs typeface="Bell Gothic Std Light" charset="0"/>
              </a:rPr>
              <a:t>Organizations that extend their presence online with links from other sites </a:t>
            </a:r>
            <a:br>
              <a:rPr lang="en-IE" sz="1800" dirty="0">
                <a:latin typeface="Bell Gothic Std Light" charset="0"/>
                <a:ea typeface="Bell Gothic Std Light" charset="0"/>
                <a:cs typeface="Bell Gothic Std Light" charset="0"/>
              </a:rPr>
            </a:br>
            <a:r>
              <a:rPr lang="en-IE" sz="1800" dirty="0">
                <a:latin typeface="Bell Gothic Std Light" charset="0"/>
                <a:ea typeface="Bell Gothic Std Light" charset="0"/>
                <a:cs typeface="Bell Gothic Std Light" charset="0"/>
              </a:rPr>
              <a:t>Ads (promotion) follow customers online (place)</a:t>
            </a:r>
            <a:br>
              <a:rPr lang="en-IE" sz="1800" dirty="0">
                <a:latin typeface="Bell Gothic Std Light" charset="0"/>
                <a:ea typeface="Bell Gothic Std Light" charset="0"/>
                <a:cs typeface="Bell Gothic Std Light" charset="0"/>
              </a:rPr>
            </a:br>
            <a:r>
              <a:rPr lang="en-IE" sz="1800" dirty="0">
                <a:latin typeface="Bell Gothic Std Light" charset="0"/>
                <a:ea typeface="Bell Gothic Std Light" charset="0"/>
                <a:cs typeface="Bell Gothic Std Light" charset="0"/>
              </a:rPr>
              <a:t>Placing ads in front of people who have already expressed an interest in your business </a:t>
            </a:r>
            <a:br>
              <a:rPr lang="en-IE" sz="1800" dirty="0">
                <a:latin typeface="Bell Gothic Std Light" charset="0"/>
                <a:ea typeface="Bell Gothic Std Light" charset="0"/>
                <a:cs typeface="Bell Gothic Std Light" charset="0"/>
              </a:rPr>
            </a:br>
            <a:br>
              <a:rPr lang="en-IE" sz="1800" b="1" dirty="0">
                <a:latin typeface="Bell Gothic Std Light" charset="0"/>
                <a:ea typeface="Bell Gothic Std Light" charset="0"/>
                <a:cs typeface="Bell Gothic Std Light" charset="0"/>
              </a:rPr>
            </a:br>
            <a:br>
              <a:rPr lang="en-IE" sz="1800" dirty="0">
                <a:latin typeface="Bell Gothic Std Light" charset="0"/>
                <a:ea typeface="Bell Gothic Std Light" charset="0"/>
                <a:cs typeface="Bell Gothic Std Light" charset="0"/>
              </a:rPr>
            </a:br>
            <a:endParaRPr lang="en-GB" sz="1800" dirty="0"/>
          </a:p>
        </p:txBody>
      </p:sp>
      <p:sp>
        <p:nvSpPr>
          <p:cNvPr id="3" name="Content Placeholder 2">
            <a:extLst>
              <a:ext uri="{FF2B5EF4-FFF2-40B4-BE49-F238E27FC236}">
                <a16:creationId xmlns:a16="http://schemas.microsoft.com/office/drawing/2014/main" id="{2EA9099B-7F44-D795-D840-76CB7130248A}"/>
              </a:ext>
            </a:extLst>
          </p:cNvPr>
          <p:cNvSpPr>
            <a:spLocks noGrp="1"/>
          </p:cNvSpPr>
          <p:nvPr>
            <p:ph sz="half" idx="1"/>
          </p:nvPr>
        </p:nvSpPr>
        <p:spPr/>
        <p:txBody>
          <a:bodyPr>
            <a:normAutofit/>
          </a:bodyPr>
          <a:lstStyle/>
          <a:p>
            <a:pPr algn="l"/>
            <a:r>
              <a:rPr lang="en-GB" sz="2200" b="0" i="0" dirty="0">
                <a:solidFill>
                  <a:srgbClr val="000000"/>
                </a:solidFill>
                <a:effectLst/>
                <a:latin typeface="Bell Gothic Std Light"/>
              </a:rPr>
              <a:t>Here's a scenario: You just performed a search on Google, took a few minutes to sift through the results, and then decided to visit Facebook. Lo and behold, within just a few seconds, what you just searched for on Google is now displaying as an ad on your Facebook feed!</a:t>
            </a:r>
          </a:p>
          <a:p>
            <a:pPr algn="l"/>
            <a:r>
              <a:rPr lang="en-GB" sz="2200" b="0" i="0" dirty="0">
                <a:solidFill>
                  <a:srgbClr val="000000"/>
                </a:solidFill>
                <a:effectLst/>
                <a:latin typeface="Bell Gothic Std Light"/>
              </a:rPr>
              <a:t>How is this possible? Is someone following you, logging your searches, and then retargeting you on a completely different website? </a:t>
            </a:r>
          </a:p>
          <a:p>
            <a:endParaRPr lang="en-GB" dirty="0"/>
          </a:p>
        </p:txBody>
      </p:sp>
      <p:sp>
        <p:nvSpPr>
          <p:cNvPr id="4" name="Content Placeholder 3">
            <a:extLst>
              <a:ext uri="{FF2B5EF4-FFF2-40B4-BE49-F238E27FC236}">
                <a16:creationId xmlns:a16="http://schemas.microsoft.com/office/drawing/2014/main" id="{C82340C8-6477-B2E3-C7A3-48F407EC2AEB}"/>
              </a:ext>
            </a:extLst>
          </p:cNvPr>
          <p:cNvSpPr>
            <a:spLocks noGrp="1"/>
          </p:cNvSpPr>
          <p:nvPr>
            <p:ph sz="half" idx="2"/>
          </p:nvPr>
        </p:nvSpPr>
        <p:spPr>
          <a:xfrm>
            <a:off x="6471878" y="1852853"/>
            <a:ext cx="5181600" cy="3087981"/>
          </a:xfrm>
        </p:spPr>
        <p:txBody>
          <a:bodyPr>
            <a:normAutofit/>
          </a:bodyPr>
          <a:lstStyle/>
          <a:p>
            <a:r>
              <a:rPr lang="en-GB" sz="2000" b="0" i="0" dirty="0">
                <a:solidFill>
                  <a:srgbClr val="000000"/>
                </a:solidFill>
                <a:effectLst/>
                <a:latin typeface="Bell Gothic Std Light"/>
              </a:rPr>
              <a:t>Basically, the website where you're shopping implements a bit of code called a cookie, which enables the site to track your browsing habits, see what you're looking at, and follow you to another site, where the ad showing what you just looked at shows up.</a:t>
            </a:r>
          </a:p>
          <a:p>
            <a:endParaRPr lang="en-GB" sz="2000" dirty="0">
              <a:solidFill>
                <a:srgbClr val="000000"/>
              </a:solidFill>
              <a:latin typeface="Bell Gothic Std Light"/>
            </a:endParaRPr>
          </a:p>
          <a:p>
            <a:pPr marL="0" indent="0">
              <a:buNone/>
            </a:pPr>
            <a:endParaRPr lang="en-GB" dirty="0"/>
          </a:p>
        </p:txBody>
      </p:sp>
      <p:pic>
        <p:nvPicPr>
          <p:cNvPr id="1026" name="Picture 2" descr="Attentive and listening  dachshund dog with one ear up. Isolated on white background. Listening Stock Photo">
            <a:extLst>
              <a:ext uri="{FF2B5EF4-FFF2-40B4-BE49-F238E27FC236}">
                <a16:creationId xmlns:a16="http://schemas.microsoft.com/office/drawing/2014/main" id="{B9525D25-FD8B-F87B-E790-969F0B4147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1878" y="3529149"/>
            <a:ext cx="3496421" cy="2608728"/>
          </a:xfrm>
          <a:prstGeom prst="rect">
            <a:avLst/>
          </a:prstGeom>
          <a:noFill/>
          <a:effectLst>
            <a:softEdge rad="215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862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1E4B7-FF9A-2819-D018-45D43CBFD269}"/>
              </a:ext>
            </a:extLst>
          </p:cNvPr>
          <p:cNvSpPr>
            <a:spLocks noGrp="1"/>
          </p:cNvSpPr>
          <p:nvPr>
            <p:ph type="title"/>
          </p:nvPr>
        </p:nvSpPr>
        <p:spPr>
          <a:xfrm>
            <a:off x="838200" y="365125"/>
            <a:ext cx="10515600" cy="84257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B2200947-3218-16C0-96A3-27E9AE18E340}"/>
              </a:ext>
            </a:extLst>
          </p:cNvPr>
          <p:cNvSpPr>
            <a:spLocks noGrp="1"/>
          </p:cNvSpPr>
          <p:nvPr>
            <p:ph idx="1"/>
          </p:nvPr>
        </p:nvSpPr>
        <p:spPr>
          <a:xfrm>
            <a:off x="838200" y="1112508"/>
            <a:ext cx="10515600" cy="4351338"/>
          </a:xfrm>
        </p:spPr>
        <p:txBody>
          <a:bodyPr>
            <a:normAutofit lnSpcReduction="10000"/>
          </a:bodyPr>
          <a:lstStyle/>
          <a:p>
            <a:pPr marL="0" indent="0">
              <a:buNone/>
            </a:pPr>
            <a:r>
              <a:rPr lang="en-GB" sz="2400" dirty="0"/>
              <a:t>Kotler, P., Keller, K. and </a:t>
            </a:r>
            <a:r>
              <a:rPr lang="en-GB" sz="2400" dirty="0" err="1"/>
              <a:t>Chernev</a:t>
            </a:r>
            <a:r>
              <a:rPr lang="en-GB" sz="2400" dirty="0"/>
              <a:t>, A., 2021. Marketing management. 16th ed. Pearson.</a:t>
            </a:r>
          </a:p>
          <a:p>
            <a:pPr marL="0" indent="0">
              <a:buNone/>
            </a:pPr>
            <a:r>
              <a:rPr lang="en-GB" sz="2400" dirty="0"/>
              <a:t>Lee, P. and </a:t>
            </a:r>
            <a:r>
              <a:rPr lang="en-GB" sz="2400" dirty="0" err="1"/>
              <a:t>Calugar</a:t>
            </a:r>
            <a:r>
              <a:rPr lang="en-GB" sz="2400" dirty="0"/>
              <a:t>-Pop, C., 2021. The home-based worker. [online] Deloitte Insights. Available at: &lt;https://www2.deloitte.com/us/en/insights/industry/telecommunications/global-mobile-consumer-survey.html&gt; [Accessed 15 May 2022].</a:t>
            </a:r>
          </a:p>
          <a:p>
            <a:pPr marL="0" indent="0">
              <a:buNone/>
            </a:pPr>
            <a:r>
              <a:rPr lang="en-GB" sz="24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400" dirty="0"/>
              <a:t>Todorova, G., 2015. Marketing communication mix. </a:t>
            </a:r>
            <a:r>
              <a:rPr lang="en-GB" sz="2400" dirty="0" err="1"/>
              <a:t>Trakia</a:t>
            </a:r>
            <a:r>
              <a:rPr lang="en-GB" sz="2400" dirty="0"/>
              <a:t> Journal of Science, 13(Suppl.1), pp.368-374.</a:t>
            </a:r>
          </a:p>
          <a:p>
            <a:endParaRPr lang="en-GB" dirty="0"/>
          </a:p>
        </p:txBody>
      </p:sp>
    </p:spTree>
    <p:extLst>
      <p:ext uri="{BB962C8B-B14F-4D97-AF65-F5344CB8AC3E}">
        <p14:creationId xmlns:p14="http://schemas.microsoft.com/office/powerpoint/2010/main" val="5153140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AB04E-D764-EC8C-9DFB-9BC59A136F3C}"/>
              </a:ext>
            </a:extLst>
          </p:cNvPr>
          <p:cNvPicPr>
            <a:picLocks noGrp="1" noChangeAspect="1"/>
          </p:cNvPicPr>
          <p:nvPr>
            <p:ph idx="1"/>
          </p:nvPr>
        </p:nvPicPr>
        <p:blipFill>
          <a:blip r:embed="rId3"/>
          <a:stretch>
            <a:fillRect/>
          </a:stretch>
        </p:blipFill>
        <p:spPr>
          <a:xfrm>
            <a:off x="1964035" y="221082"/>
            <a:ext cx="8263930" cy="5387937"/>
          </a:xfrm>
          <a:prstGeom prst="rect">
            <a:avLst/>
          </a:prstGeom>
        </p:spPr>
      </p:pic>
      <p:sp>
        <p:nvSpPr>
          <p:cNvPr id="6" name="Title 5">
            <a:extLst>
              <a:ext uri="{FF2B5EF4-FFF2-40B4-BE49-F238E27FC236}">
                <a16:creationId xmlns:a16="http://schemas.microsoft.com/office/drawing/2014/main" id="{E6E2029B-046F-ED62-E91C-868108EE7274}"/>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651589516"/>
      </p:ext>
    </p:extLst>
  </p:cSld>
  <p:clrMapOvr>
    <a:masterClrMapping/>
  </p:clrMapOvr>
</p:sld>
</file>

<file path=ppt/theme/theme1.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IHM PPT Template_ 1 (3)</Template>
  <TotalTime>0</TotalTime>
  <Words>2807</Words>
  <Application>Microsoft Office PowerPoint</Application>
  <PresentationFormat>Widescreen</PresentationFormat>
  <Paragraphs>197</Paragraphs>
  <Slides>27</Slides>
  <Notes>15</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Bell Gothic Std Light</vt:lpstr>
      <vt:lpstr>Calibri  </vt:lpstr>
      <vt:lpstr>Google Sans</vt:lpstr>
      <vt:lpstr>YouTube Noto</vt:lpstr>
      <vt:lpstr>Arial</vt:lpstr>
      <vt:lpstr>Arial</vt:lpstr>
      <vt:lpstr>Calibri</vt:lpstr>
      <vt:lpstr>Calibri Light</vt:lpstr>
      <vt:lpstr>Helvetica</vt:lpstr>
      <vt:lpstr>Source Sans Pro</vt:lpstr>
      <vt:lpstr>IHM PPT Template_</vt:lpstr>
      <vt:lpstr>MARKETING AND SALES WEEK 7 </vt:lpstr>
      <vt:lpstr>Recap from last time</vt:lpstr>
      <vt:lpstr>OBJECTIVES OF PROMOTION</vt:lpstr>
      <vt:lpstr>COMMUNICATIONS MIX</vt:lpstr>
      <vt:lpstr>TYPES OF MEDIA</vt:lpstr>
      <vt:lpstr>CHANNELS AND VEHICLES</vt:lpstr>
      <vt:lpstr>Marketing Channels: Explained in 10 minutes</vt:lpstr>
      <vt:lpstr> IT’S A SOCIAL WORLD</vt:lpstr>
      <vt:lpstr> </vt:lpstr>
      <vt:lpstr>WHAT IS DIGITAL MARKETING</vt:lpstr>
      <vt:lpstr>BENEFITS FOR RESTAURANTS</vt:lpstr>
      <vt:lpstr>AIDA</vt:lpstr>
      <vt:lpstr>AIDA</vt:lpstr>
      <vt:lpstr>ATTENTION</vt:lpstr>
      <vt:lpstr>INTEREST</vt:lpstr>
      <vt:lpstr>DESIRE</vt:lpstr>
      <vt:lpstr>ACTION</vt:lpstr>
      <vt:lpstr>ACTIVITY</vt:lpstr>
      <vt:lpstr>COMMUNICATIONS MIX (ONLINE)</vt:lpstr>
      <vt:lpstr>ACTIVITY</vt:lpstr>
      <vt:lpstr>BIG DATA, SOCIAL FOOTPRINTS &amp; THE GOLDMINE!</vt:lpstr>
      <vt:lpstr>ACTIVITY…RESEARCH RE: WEBSITE</vt:lpstr>
      <vt:lpstr>PLACE</vt:lpstr>
      <vt:lpstr>PLACE</vt:lpstr>
      <vt:lpstr> PLACE Organizations that extend their presence online with links from other sites  Ads (promotion) follow customers online (place) Placing ads in front of people who have already expressed an interest in your business    </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AND SALES WEEK #4</dc:title>
  <dc:creator>Antoinette Milne</dc:creator>
  <cp:lastModifiedBy>Ruth Taylor Davies</cp:lastModifiedBy>
  <cp:revision>3</cp:revision>
  <cp:lastPrinted>2024-10-21T12:42:08Z</cp:lastPrinted>
  <dcterms:created xsi:type="dcterms:W3CDTF">2024-05-02T08:17:15Z</dcterms:created>
  <dcterms:modified xsi:type="dcterms:W3CDTF">2024-11-11T10:50:58Z</dcterms:modified>
</cp:coreProperties>
</file>