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40"/>
  </p:notesMasterIdLst>
  <p:handoutMasterIdLst>
    <p:handoutMasterId r:id="rId41"/>
  </p:handoutMasterIdLst>
  <p:sldIdLst>
    <p:sldId id="256" r:id="rId5"/>
    <p:sldId id="257" r:id="rId6"/>
    <p:sldId id="283" r:id="rId7"/>
    <p:sldId id="276" r:id="rId8"/>
    <p:sldId id="265" r:id="rId9"/>
    <p:sldId id="284" r:id="rId10"/>
    <p:sldId id="285" r:id="rId11"/>
    <p:sldId id="290" r:id="rId12"/>
    <p:sldId id="286" r:id="rId13"/>
    <p:sldId id="287" r:id="rId14"/>
    <p:sldId id="288" r:id="rId15"/>
    <p:sldId id="289" r:id="rId16"/>
    <p:sldId id="291" r:id="rId17"/>
    <p:sldId id="264" r:id="rId18"/>
    <p:sldId id="292" r:id="rId19"/>
    <p:sldId id="258" r:id="rId20"/>
    <p:sldId id="293" r:id="rId21"/>
    <p:sldId id="294" r:id="rId22"/>
    <p:sldId id="266" r:id="rId23"/>
    <p:sldId id="260" r:id="rId24"/>
    <p:sldId id="295" r:id="rId25"/>
    <p:sldId id="279" r:id="rId26"/>
    <p:sldId id="280" r:id="rId27"/>
    <p:sldId id="277" r:id="rId28"/>
    <p:sldId id="278" r:id="rId29"/>
    <p:sldId id="281" r:id="rId30"/>
    <p:sldId id="282" r:id="rId31"/>
    <p:sldId id="262" r:id="rId32"/>
    <p:sldId id="263" r:id="rId33"/>
    <p:sldId id="261" r:id="rId34"/>
    <p:sldId id="268" r:id="rId35"/>
    <p:sldId id="270" r:id="rId36"/>
    <p:sldId id="271" r:id="rId37"/>
    <p:sldId id="273" r:id="rId38"/>
    <p:sldId id="296" r:id="rId3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E94C8-7E9B-4C05-B6FD-924F15388D9E}" v="6" dt="2022-10-19T08:56:51.433"/>
    <p1510:client id="{7030B671-68FE-70D4-21E9-24A0131AA0E7}" v="2521" dt="2022-11-02T01:06:56.195"/>
    <p1510:client id="{79177563-4C2C-7A8C-50F4-AC4C59543428}" v="3796" dt="2022-11-04T02:56:57.631"/>
    <p1510:client id="{823C31E7-BEFF-B293-7EF6-741AF9A9133C}" v="377" dt="2022-10-29T18:04:54.827"/>
    <p1510:client id="{C74E73CE-3D50-4E39-B8C0-70853FDB713D}" v="277" dt="2022-10-19T08:44:52.348"/>
    <p1510:client id="{D21873B5-5B30-2560-BEFA-0A9142A3BDA3}" v="501" dt="2022-11-03T01:20:34.065"/>
    <p1510:client id="{E27CA121-C8E6-9F8D-82E9-781DFD344F63}" v="465" dt="2022-10-25T01:13:14.1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2" d="100"/>
          <a:sy n="112" d="100"/>
        </p:scale>
        <p:origin x="378" y="96"/>
      </p:cViewPr>
      <p:guideLst>
        <p:guide orient="horz" pos="2160"/>
        <p:guide pos="3840"/>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C06296-350F-41A3-B635-86930044B5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25D47FE-EAAB-4252-B888-893E08A95D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4864392-7AE3-4B42-B385-CB31D23C310F}" type="datetime1">
              <a:rPr lang="en-GB" smtClean="0"/>
              <a:t>04/11/2022</a:t>
            </a:fld>
            <a:endParaRPr lang="en-GB" dirty="0"/>
          </a:p>
        </p:txBody>
      </p:sp>
      <p:sp>
        <p:nvSpPr>
          <p:cNvPr id="4" name="Footer Placeholder 3">
            <a:extLst>
              <a:ext uri="{FF2B5EF4-FFF2-40B4-BE49-F238E27FC236}">
                <a16:creationId xmlns:a16="http://schemas.microsoft.com/office/drawing/2014/main" id="{8D3FE9A3-70A3-47BC-A785-61BC82F5B5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9CF08E1-ADDE-4D52-8B64-0B8271C44F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2F181D9-CE39-4F33-A733-A2CFDEE4CA7C}" type="slidenum">
              <a:rPr lang="en-GB" smtClean="0"/>
              <a:t>‹#›</a:t>
            </a:fld>
            <a:endParaRPr lang="en-GB"/>
          </a:p>
        </p:txBody>
      </p:sp>
    </p:spTree>
    <p:extLst>
      <p:ext uri="{BB962C8B-B14F-4D97-AF65-F5344CB8AC3E}">
        <p14:creationId xmlns:p14="http://schemas.microsoft.com/office/powerpoint/2010/main" val="908134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1612B8-74A5-4CD7-B01D-1A870619231F}" type="datetime1">
              <a:rPr lang="en-GB" smtClean="0"/>
              <a:pPr/>
              <a:t>04/11/2022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24C352-C60C-421E-857A-17D2004F1C62}" type="slidenum">
              <a:rPr lang="en-GB" noProof="0" smtClean="0"/>
              <a:t>‹#›</a:t>
            </a:fld>
            <a:endParaRPr lang="en-GB" noProof="0"/>
          </a:p>
        </p:txBody>
      </p:sp>
    </p:spTree>
    <p:extLst>
      <p:ext uri="{BB962C8B-B14F-4D97-AF65-F5344CB8AC3E}">
        <p14:creationId xmlns:p14="http://schemas.microsoft.com/office/powerpoint/2010/main" val="235398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24C352-C60C-421E-857A-17D2004F1C62}" type="slidenum">
              <a:rPr lang="en-GB" smtClean="0"/>
              <a:t>1</a:t>
            </a:fld>
            <a:endParaRPr lang="en-GB"/>
          </a:p>
        </p:txBody>
      </p:sp>
    </p:spTree>
    <p:extLst>
      <p:ext uri="{BB962C8B-B14F-4D97-AF65-F5344CB8AC3E}">
        <p14:creationId xmlns:p14="http://schemas.microsoft.com/office/powerpoint/2010/main" val="17389434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rtlCol="0" anchor="b">
            <a:noAutofit/>
          </a:bodyPr>
          <a:lstStyle>
            <a:lvl1pPr algn="r">
              <a:defRPr sz="5400"/>
            </a:lvl1pPr>
          </a:lstStyle>
          <a:p>
            <a:pPr rtl="0"/>
            <a:r>
              <a:rPr lang="en-GB" noProof="0"/>
              <a:t>Click to edit Master title style</a:t>
            </a:r>
          </a:p>
        </p:txBody>
      </p:sp>
      <p:sp>
        <p:nvSpPr>
          <p:cNvPr id="3" name="Subtitle 2"/>
          <p:cNvSpPr>
            <a:spLocks noGrp="1"/>
          </p:cNvSpPr>
          <p:nvPr>
            <p:ph type="subTitle" idx="1"/>
          </p:nvPr>
        </p:nvSpPr>
        <p:spPr>
          <a:xfrm>
            <a:off x="680322" y="4394039"/>
            <a:ext cx="8144134" cy="1117687"/>
          </a:xfrm>
        </p:spPr>
        <p:txBody>
          <a:bodyPr rtlCol="0">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0BC49D1B-5AAC-4DC3-8B4E-267FA90C717D}" type="datetime1">
              <a:rPr lang="en-GB" noProof="0" smtClean="0"/>
              <a:t>04/11/2022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9255346" y="2750337"/>
            <a:ext cx="1171888" cy="1356442"/>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86167F19-5076-49BD-AB3D-6B128DFAF7B2}" type="datetime1">
              <a:rPr lang="en-GB" noProof="0" smtClean="0"/>
              <a:t>04/11/2022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rtlCol="0" anchor="ctr">
            <a:normAutofit/>
          </a:bodyPr>
          <a:lstStyle>
            <a:lvl1pPr algn="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680322" y="4232171"/>
            <a:ext cx="9613860" cy="1704017"/>
          </a:xfrm>
        </p:spPr>
        <p:txBody>
          <a:bodyPr rtlCol="0">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A6C3FA1F-FD87-4255-BCA6-545FAC9A9300}" type="datetime1">
              <a:rPr lang="en-GB" noProof="0" smtClean="0"/>
              <a:t>04/11/2022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10729455" y="286989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680320" y="2336873"/>
            <a:ext cx="4698358" cy="3599316"/>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5594123" y="2336873"/>
            <a:ext cx="4700058" cy="3599316"/>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3A9EFA0A-133E-486A-9A8B-A9EA11CE30FA}" type="datetime1">
              <a:rPr lang="en-GB" noProof="0" smtClean="0"/>
              <a:t>04/11/2022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906350" y="2336873"/>
            <a:ext cx="4472327" cy="693135"/>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680322" y="3030008"/>
            <a:ext cx="4698355" cy="290617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5820154" y="2336873"/>
            <a:ext cx="4474028" cy="692076"/>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5594123" y="3030008"/>
            <a:ext cx="4700059" cy="290617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CA8E3D01-C823-43BE-989D-D92F36BAA385}" type="datetime1">
              <a:rPr lang="en-GB" noProof="0" smtClean="0"/>
              <a:t>04/11/2022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D5ABFD7C-AFAA-4962-8D66-AFB6356F4F3D}" type="datetime1">
              <a:rPr lang="en-GB" noProof="0" smtClean="0"/>
              <a:t>04/11/2022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7B7F8CA2-B077-45F9-89A3-F0CDC27436F1}" type="datetime1">
              <a:rPr lang="en-GB" noProof="0" smtClean="0"/>
              <a:t>04/11/2022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rtlCol="0" anchor="ctr">
            <a:normAutofit/>
          </a:bodyPr>
          <a:lstStyle>
            <a:lvl1pPr>
              <a:defRPr sz="3600"/>
            </a:lvl1pPr>
          </a:lstStyle>
          <a:p>
            <a:pPr rtl="0"/>
            <a:r>
              <a:rPr lang="en-GB" noProof="0"/>
              <a:t>Click to edit Master title style</a:t>
            </a:r>
          </a:p>
        </p:txBody>
      </p:sp>
      <p:sp>
        <p:nvSpPr>
          <p:cNvPr id="3" name="Content Placeholder 2"/>
          <p:cNvSpPr>
            <a:spLocks noGrp="1"/>
          </p:cNvSpPr>
          <p:nvPr>
            <p:ph idx="1" hasCustomPrompt="1"/>
          </p:nvPr>
        </p:nvSpPr>
        <p:spPr>
          <a:xfrm>
            <a:off x="4685846" y="2336873"/>
            <a:ext cx="5608336" cy="359931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680322" y="2336872"/>
            <a:ext cx="3790078" cy="359931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726A474-256E-4F89-934C-FE7B2ED5F992}" type="datetime1">
              <a:rPr lang="en-GB" noProof="0" smtClean="0"/>
              <a:t>04/11/2022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rtlCol="0" anchor="ctr">
            <a:normAutofit/>
          </a:bodyPr>
          <a:lstStyle>
            <a:lvl1pPr>
              <a:defRPr sz="3600"/>
            </a:lvl1pPr>
          </a:lstStyle>
          <a:p>
            <a:pPr rtl="0"/>
            <a:r>
              <a:rPr lang="en-GB" noProof="0"/>
              <a:t>Click to edit Master title style</a:t>
            </a:r>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680323" y="2336873"/>
            <a:ext cx="3876256" cy="3599315"/>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2F3DEA2-A3DB-4E9B-9795-3D9A14C807DC}" type="datetime1">
              <a:rPr lang="en-GB" noProof="0" smtClean="0"/>
              <a:t>04/11/2022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rtlCol="0" anchor="b">
            <a:normAutofit/>
          </a:bodyPr>
          <a:lstStyle>
            <a:lvl1pPr>
              <a:defRPr sz="2400"/>
            </a:lvl1pPr>
          </a:lstStyle>
          <a:p>
            <a:pPr rtl="0"/>
            <a:r>
              <a:rPr lang="en-GB" noProof="0"/>
              <a:t>Click to edit Master title style</a:t>
            </a:r>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680319" y="5169583"/>
            <a:ext cx="9613862" cy="622971"/>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2F3AFED-6C5B-4190-AD6D-79BBDB7451E7}" type="datetime1">
              <a:rPr lang="en-GB" noProof="0" smtClean="0"/>
              <a:t>04/11/2022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11309"/>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rtlCol="0" anchor="ctr"/>
          <a:lstStyle>
            <a:lvl1pPr>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680322" y="4711615"/>
            <a:ext cx="9613859" cy="1090789"/>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8ECD5951-A553-44A3-BDDA-45C2174D900E}" type="datetime1">
              <a:rPr lang="en-GB" noProof="0" smtClean="0"/>
              <a:t>04/11/2022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1161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rtlCol="0" anchor="ctr"/>
          <a:lstStyle>
            <a:lvl1pPr>
              <a:defRPr sz="3200"/>
            </a:lvl1pPr>
          </a:lstStyle>
          <a:p>
            <a:pPr rtl="0"/>
            <a:r>
              <a:rPr lang="en-GB" noProof="0"/>
              <a:t>Click to edit Master title style</a:t>
            </a:r>
          </a:p>
        </p:txBody>
      </p:sp>
      <p:sp>
        <p:nvSpPr>
          <p:cNvPr id="12" name="Text Placeholder 3"/>
          <p:cNvSpPr>
            <a:spLocks noGrp="1"/>
          </p:cNvSpPr>
          <p:nvPr>
            <p:ph type="body" sz="half" idx="13" hasCustomPrompt="1"/>
          </p:nvPr>
        </p:nvSpPr>
        <p:spPr>
          <a:xfrm>
            <a:off x="1402288" y="3653379"/>
            <a:ext cx="815657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4" name="Text Placeholder 3"/>
          <p:cNvSpPr>
            <a:spLocks noGrp="1"/>
          </p:cNvSpPr>
          <p:nvPr>
            <p:ph type="body" sz="half" idx="2" hasCustomPrompt="1"/>
          </p:nvPr>
        </p:nvSpPr>
        <p:spPr>
          <a:xfrm>
            <a:off x="680322" y="4711615"/>
            <a:ext cx="9613859" cy="1090789"/>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4EE13C22-AD56-4ED9-A1BD-54884F7BC294}" type="datetime1">
              <a:rPr lang="en-GB" noProof="0" smtClean="0"/>
              <a:t>04/11/2022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6D22F896-40B5-4ADD-8801-0D06FADFA095}" type="slidenum">
              <a:rPr lang="en-GB" noProof="0" smtClean="0"/>
              <a:t>‹#›</a:t>
            </a:fld>
            <a:endParaRPr lang="en-GB" noProof="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7200" noProof="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72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rtlCol="0" anchor="b"/>
          <a:lstStyle>
            <a:lvl1pPr>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680320" y="5300149"/>
            <a:ext cx="9613862" cy="50225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CB35ABEE-10BE-43C3-8DAC-0E6058B9CB2D}" type="datetime1">
              <a:rPr lang="en-GB" noProof="0" smtClean="0"/>
              <a:t>04/11/2022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rtlCol="0"/>
          <a:lstStyle/>
          <a:p>
            <a:pPr rtl="0"/>
            <a:r>
              <a:rPr lang="en-GB" noProof="0"/>
              <a:t>Click to edit Master title style</a:t>
            </a:r>
          </a:p>
        </p:txBody>
      </p:sp>
      <p:sp>
        <p:nvSpPr>
          <p:cNvPr id="7" name="Text Placeholder 2"/>
          <p:cNvSpPr>
            <a:spLocks noGrp="1"/>
          </p:cNvSpPr>
          <p:nvPr>
            <p:ph type="body" idx="1" hasCustomPrompt="1"/>
          </p:nvPr>
        </p:nvSpPr>
        <p:spPr>
          <a:xfrm>
            <a:off x="660946" y="2336873"/>
            <a:ext cx="3070034"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3"/>
          <p:cNvSpPr>
            <a:spLocks noGrp="1"/>
          </p:cNvSpPr>
          <p:nvPr>
            <p:ph type="body" sz="half" idx="15" hasCustomPrompt="1"/>
          </p:nvPr>
        </p:nvSpPr>
        <p:spPr>
          <a:xfrm>
            <a:off x="680322" y="3022673"/>
            <a:ext cx="3049702"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9" name="Text Placeholder 4"/>
          <p:cNvSpPr>
            <a:spLocks noGrp="1"/>
          </p:cNvSpPr>
          <p:nvPr>
            <p:ph type="body" sz="quarter" idx="3" hasCustomPrompt="1"/>
          </p:nvPr>
        </p:nvSpPr>
        <p:spPr>
          <a:xfrm>
            <a:off x="3956025" y="233687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0" name="Text Placeholder 3"/>
          <p:cNvSpPr>
            <a:spLocks noGrp="1"/>
          </p:cNvSpPr>
          <p:nvPr>
            <p:ph type="body" sz="half" idx="16" hasCustomPrompt="1"/>
          </p:nvPr>
        </p:nvSpPr>
        <p:spPr>
          <a:xfrm>
            <a:off x="3945470" y="3022673"/>
            <a:ext cx="3063240"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1" name="Text Placeholder 4"/>
          <p:cNvSpPr>
            <a:spLocks noGrp="1"/>
          </p:cNvSpPr>
          <p:nvPr>
            <p:ph type="body" sz="quarter" idx="13" hasCustomPrompt="1"/>
          </p:nvPr>
        </p:nvSpPr>
        <p:spPr>
          <a:xfrm>
            <a:off x="7224156" y="2336873"/>
            <a:ext cx="307002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2" name="Text Placeholder 3"/>
          <p:cNvSpPr>
            <a:spLocks noGrp="1"/>
          </p:cNvSpPr>
          <p:nvPr>
            <p:ph type="body" sz="half" idx="17" hasCustomPrompt="1"/>
          </p:nvPr>
        </p:nvSpPr>
        <p:spPr>
          <a:xfrm>
            <a:off x="7224156" y="3022673"/>
            <a:ext cx="3070025"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32148A7B-F02E-49AD-9ABE-1B7CA9E15D0E}" type="datetime1">
              <a:rPr lang="en-GB" noProof="0" smtClean="0"/>
              <a:t>04/11/2022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rtlCol="0"/>
          <a:lstStyle/>
          <a:p>
            <a:pPr rtl="0"/>
            <a:r>
              <a:rPr lang="en-GB" noProof="0"/>
              <a:t>Click to edit Master title style</a:t>
            </a:r>
          </a:p>
        </p:txBody>
      </p:sp>
      <p:sp>
        <p:nvSpPr>
          <p:cNvPr id="19" name="Text Placeholder 2"/>
          <p:cNvSpPr>
            <a:spLocks noGrp="1"/>
          </p:cNvSpPr>
          <p:nvPr>
            <p:ph type="body" idx="1" hasCustomPrompt="1"/>
          </p:nvPr>
        </p:nvSpPr>
        <p:spPr>
          <a:xfrm>
            <a:off x="680318" y="4297503"/>
            <a:ext cx="30497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hasCustomPrompt="1"/>
          </p:nvPr>
        </p:nvSpPr>
        <p:spPr>
          <a:xfrm>
            <a:off x="680318" y="4873765"/>
            <a:ext cx="3049705"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2" name="Text Placeholder 4"/>
          <p:cNvSpPr>
            <a:spLocks noGrp="1"/>
          </p:cNvSpPr>
          <p:nvPr>
            <p:ph type="body" sz="quarter" idx="3" hasCustomPrompt="1"/>
          </p:nvPr>
        </p:nvSpPr>
        <p:spPr>
          <a:xfrm>
            <a:off x="3945471" y="429750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hasCustomPrompt="1"/>
          </p:nvPr>
        </p:nvSpPr>
        <p:spPr>
          <a:xfrm>
            <a:off x="3944117" y="4873764"/>
            <a:ext cx="3067297"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5" name="Text Placeholder 4"/>
          <p:cNvSpPr>
            <a:spLocks noGrp="1"/>
          </p:cNvSpPr>
          <p:nvPr>
            <p:ph type="body" sz="quarter" idx="13" hasCustomPrompt="1"/>
          </p:nvPr>
        </p:nvSpPr>
        <p:spPr>
          <a:xfrm>
            <a:off x="7230678" y="4297503"/>
            <a:ext cx="30635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hasCustomPrompt="1"/>
          </p:nvPr>
        </p:nvSpPr>
        <p:spPr>
          <a:xfrm>
            <a:off x="7230553" y="4873762"/>
            <a:ext cx="3067563"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3A58F047-B9F1-418B-96EE-088BDF9E1117}" type="datetime1">
              <a:rPr lang="en-GB" noProof="0" smtClean="0"/>
              <a:t>04/11/2022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lvl1pPr algn="r">
              <a:defRPr/>
            </a:lvl1pPr>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3931655-8C82-450C-AF5A-F8CAB9E610F4}" type="datetime1">
              <a:rPr lang="en-GB" noProof="0" smtClean="0"/>
              <a:t>04/11/2022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680322" y="609597"/>
            <a:ext cx="8870004" cy="5326589"/>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6807126" y="5936187"/>
            <a:ext cx="2743200" cy="365125"/>
          </a:xfrm>
        </p:spPr>
        <p:txBody>
          <a:bodyPr rtlCol="0"/>
          <a:lstStyle/>
          <a:p>
            <a:pPr rtl="0"/>
            <a:fld id="{65C21DCF-FF7F-431D-A249-D0DAFDAF8236}" type="datetime1">
              <a:rPr lang="en-GB" noProof="0" smtClean="0"/>
              <a:t>04/11/2022</a:t>
            </a:fld>
            <a:endParaRPr lang="en-GB" noProof="0"/>
          </a:p>
        </p:txBody>
      </p:sp>
      <p:sp>
        <p:nvSpPr>
          <p:cNvPr id="5" name="Footer Placeholder 4"/>
          <p:cNvSpPr>
            <a:spLocks noGrp="1"/>
          </p:cNvSpPr>
          <p:nvPr>
            <p:ph type="ftr" sz="quarter" idx="11"/>
          </p:nvPr>
        </p:nvSpPr>
        <p:spPr>
          <a:xfrm>
            <a:off x="680321" y="5936188"/>
            <a:ext cx="6126805" cy="365125"/>
          </a:xfrm>
        </p:spPr>
        <p:txBody>
          <a:bodyPr rtlCol="0"/>
          <a:lstStyle/>
          <a:p>
            <a:pPr rtl="0"/>
            <a:endParaRPr lang="en-GB" noProof="0"/>
          </a:p>
        </p:txBody>
      </p:sp>
      <p:sp>
        <p:nvSpPr>
          <p:cNvPr id="6" name="Slide Number Placeholder 5"/>
          <p:cNvSpPr>
            <a:spLocks noGrp="1"/>
          </p:cNvSpPr>
          <p:nvPr>
            <p:ph type="sldNum" sz="quarter" idx="12"/>
          </p:nvPr>
        </p:nvSpPr>
        <p:spPr>
          <a:xfrm>
            <a:off x="10097550" y="5398633"/>
            <a:ext cx="1154151" cy="1090789"/>
          </a:xfrm>
        </p:spPr>
        <p:txBody>
          <a:bodyPr rtlCol="0" anchor="t"/>
          <a:lstStyle>
            <a:lvl1pPr algn="ctr">
              <a:defRPr/>
            </a:lvl1pPr>
          </a:lstStyle>
          <a:p>
            <a:pPr rtl="0"/>
            <a:fld id="{6D22F896-40B5-4ADD-8801-0D06FADFA09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BE9670BE-ACA1-4916-9E70-1442474B0D33}" type="datetime1">
              <a:rPr lang="en-GB" noProof="0" smtClean="0"/>
              <a:t>04/11/2022</a:t>
            </a:fld>
            <a:endParaRPr lang="en-GB" noProof="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www.youtube.com/watch?v=EtyHX7z8fi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www.youtube.com/watch?v=qckDs0ODem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www.youtube.com/watch?v=ukOXJB1wq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FWG3Dfss3Jc"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4.jpeg"/><Relationship Id="rId11" Type="http://schemas.openxmlformats.org/officeDocument/2006/relationships/image" Target="../media/image29.jpeg"/><Relationship Id="rId5" Type="http://schemas.openxmlformats.org/officeDocument/2006/relationships/image" Target="../media/image23.jpeg"/><Relationship Id="rId10" Type="http://schemas.openxmlformats.org/officeDocument/2006/relationships/image" Target="../media/image28.jpeg"/><Relationship Id="rId4" Type="http://schemas.openxmlformats.org/officeDocument/2006/relationships/image" Target="../media/image22.jpeg"/><Relationship Id="rId9" Type="http://schemas.openxmlformats.org/officeDocument/2006/relationships/image" Target="../media/image27.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hyperlink" Target="https://www.youtube.com/watch?v=XY2pFZniOAs" TargetMode="External"/></Relationships>
</file>

<file path=ppt/slides/_rels/slide28.xml.rels><?xml version="1.0" encoding="UTF-8" standalone="yes"?>
<Relationships xmlns="http://schemas.openxmlformats.org/package/2006/relationships"><Relationship Id="rId8" Type="http://schemas.openxmlformats.org/officeDocument/2006/relationships/image" Target="../media/image46.pn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2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dirty="0"/>
              <a:t>Packet Chaser (Working Title)</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By Rhys Carter</a:t>
            </a:r>
          </a:p>
        </p:txBody>
      </p:sp>
    </p:spTree>
    <p:extLst>
      <p:ext uri="{BB962C8B-B14F-4D97-AF65-F5344CB8AC3E}">
        <p14:creationId xmlns:p14="http://schemas.microsoft.com/office/powerpoint/2010/main" val="4144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97AE3-C969-2A8C-9303-83155A389721}"/>
              </a:ext>
            </a:extLst>
          </p:cNvPr>
          <p:cNvSpPr>
            <a:spLocks noGrp="1"/>
          </p:cNvSpPr>
          <p:nvPr>
            <p:ph type="title"/>
          </p:nvPr>
        </p:nvSpPr>
        <p:spPr/>
        <p:txBody>
          <a:bodyPr/>
          <a:lstStyle/>
          <a:p>
            <a:r>
              <a:rPr lang="en-GB" dirty="0"/>
              <a:t>Synopsis</a:t>
            </a:r>
          </a:p>
        </p:txBody>
      </p:sp>
      <p:sp>
        <p:nvSpPr>
          <p:cNvPr id="3" name="Content Placeholder 2">
            <a:extLst>
              <a:ext uri="{FF2B5EF4-FFF2-40B4-BE49-F238E27FC236}">
                <a16:creationId xmlns:a16="http://schemas.microsoft.com/office/drawing/2014/main" id="{ED525E6E-FF93-766A-B192-A6999819B776}"/>
              </a:ext>
            </a:extLst>
          </p:cNvPr>
          <p:cNvSpPr>
            <a:spLocks noGrp="1"/>
          </p:cNvSpPr>
          <p:nvPr>
            <p:ph idx="1"/>
          </p:nvPr>
        </p:nvSpPr>
        <p:spPr/>
        <p:txBody>
          <a:bodyPr vert="horz" lIns="91440" tIns="45720" rIns="91440" bIns="45720" rtlCol="0" anchor="t">
            <a:normAutofit/>
          </a:bodyPr>
          <a:lstStyle/>
          <a:p>
            <a:r>
              <a:rPr lang="en-GB" dirty="0"/>
              <a:t>A rescue mission. A traveller has been lost in an experimental test flight into the internet. With the main vehicle now lost within the internet the only way for a rescue is using the testing vehicle that wasn't built to go too far into the web. Now a rescue is on but will a ship un-tested going in as far as needed to rescue the traveller throw some issues up on this delectate</a:t>
            </a:r>
            <a:r>
              <a:rPr lang="en-GB"/>
              <a:t> mission.      </a:t>
            </a:r>
          </a:p>
        </p:txBody>
      </p:sp>
    </p:spTree>
    <p:extLst>
      <p:ext uri="{BB962C8B-B14F-4D97-AF65-F5344CB8AC3E}">
        <p14:creationId xmlns:p14="http://schemas.microsoft.com/office/powerpoint/2010/main" val="90200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8CAE1-451B-6AB2-5E6A-9D910CA08109}"/>
              </a:ext>
            </a:extLst>
          </p:cNvPr>
          <p:cNvSpPr>
            <a:spLocks noGrp="1"/>
          </p:cNvSpPr>
          <p:nvPr>
            <p:ph type="title"/>
          </p:nvPr>
        </p:nvSpPr>
        <p:spPr/>
        <p:txBody>
          <a:bodyPr/>
          <a:lstStyle/>
          <a:p>
            <a:r>
              <a:rPr lang="en-GB" dirty="0"/>
              <a:t>Aim for the Story</a:t>
            </a:r>
          </a:p>
        </p:txBody>
      </p:sp>
      <p:sp>
        <p:nvSpPr>
          <p:cNvPr id="3" name="Content Placeholder 2">
            <a:extLst>
              <a:ext uri="{FF2B5EF4-FFF2-40B4-BE49-F238E27FC236}">
                <a16:creationId xmlns:a16="http://schemas.microsoft.com/office/drawing/2014/main" id="{47884055-5D02-7304-CCF8-830A01C95442}"/>
              </a:ext>
            </a:extLst>
          </p:cNvPr>
          <p:cNvSpPr>
            <a:spLocks noGrp="1"/>
          </p:cNvSpPr>
          <p:nvPr>
            <p:ph idx="1"/>
          </p:nvPr>
        </p:nvSpPr>
        <p:spPr/>
        <p:txBody>
          <a:bodyPr vert="horz" lIns="91440" tIns="45720" rIns="91440" bIns="45720" rtlCol="0" anchor="t">
            <a:normAutofit/>
          </a:bodyPr>
          <a:lstStyle/>
          <a:p>
            <a:r>
              <a:rPr lang="en-GB" dirty="0"/>
              <a:t>The aim for the story is the show off many different styles and themes in quick succession and for it to feel like an adventure.</a:t>
            </a:r>
            <a:endParaRPr lang="en-US" dirty="0"/>
          </a:p>
          <a:p>
            <a:endParaRPr lang="en-GB"/>
          </a:p>
        </p:txBody>
      </p:sp>
    </p:spTree>
    <p:extLst>
      <p:ext uri="{BB962C8B-B14F-4D97-AF65-F5344CB8AC3E}">
        <p14:creationId xmlns:p14="http://schemas.microsoft.com/office/powerpoint/2010/main" val="1206128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3330C-EC7A-EFF5-3ADB-8F60D22C6870}"/>
              </a:ext>
            </a:extLst>
          </p:cNvPr>
          <p:cNvSpPr>
            <a:spLocks noGrp="1"/>
          </p:cNvSpPr>
          <p:nvPr>
            <p:ph type="title"/>
          </p:nvPr>
        </p:nvSpPr>
        <p:spPr/>
        <p:txBody>
          <a:bodyPr/>
          <a:lstStyle/>
          <a:p>
            <a:r>
              <a:rPr lang="en-GB" dirty="0"/>
              <a:t>Tone</a:t>
            </a:r>
          </a:p>
        </p:txBody>
      </p:sp>
      <p:sp>
        <p:nvSpPr>
          <p:cNvPr id="3" name="Content Placeholder 2">
            <a:extLst>
              <a:ext uri="{FF2B5EF4-FFF2-40B4-BE49-F238E27FC236}">
                <a16:creationId xmlns:a16="http://schemas.microsoft.com/office/drawing/2014/main" id="{BDA8E110-3CD5-DEE0-4BF2-418C30064FA8}"/>
              </a:ext>
            </a:extLst>
          </p:cNvPr>
          <p:cNvSpPr>
            <a:spLocks noGrp="1"/>
          </p:cNvSpPr>
          <p:nvPr>
            <p:ph idx="1"/>
          </p:nvPr>
        </p:nvSpPr>
        <p:spPr/>
        <p:txBody>
          <a:bodyPr vert="horz" lIns="91440" tIns="45720" rIns="91440" bIns="45720" rtlCol="0" anchor="t">
            <a:normAutofit/>
          </a:bodyPr>
          <a:lstStyle/>
          <a:p>
            <a:r>
              <a:rPr lang="en-GB" dirty="0"/>
              <a:t>The tone that I want is an adventure/comedy animation with bright and colourful visuals.</a:t>
            </a:r>
          </a:p>
        </p:txBody>
      </p:sp>
    </p:spTree>
    <p:extLst>
      <p:ext uri="{BB962C8B-B14F-4D97-AF65-F5344CB8AC3E}">
        <p14:creationId xmlns:p14="http://schemas.microsoft.com/office/powerpoint/2010/main" val="1001839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27822-30AE-565D-BCFD-93031E42994B}"/>
              </a:ext>
            </a:extLst>
          </p:cNvPr>
          <p:cNvSpPr>
            <a:spLocks noGrp="1"/>
          </p:cNvSpPr>
          <p:nvPr>
            <p:ph type="title"/>
          </p:nvPr>
        </p:nvSpPr>
        <p:spPr/>
        <p:txBody>
          <a:bodyPr/>
          <a:lstStyle/>
          <a:p>
            <a:r>
              <a:rPr lang="en-GB" dirty="0"/>
              <a:t>Research</a:t>
            </a:r>
          </a:p>
        </p:txBody>
      </p:sp>
      <p:sp>
        <p:nvSpPr>
          <p:cNvPr id="3" name="Content Placeholder 2">
            <a:extLst>
              <a:ext uri="{FF2B5EF4-FFF2-40B4-BE49-F238E27FC236}">
                <a16:creationId xmlns:a16="http://schemas.microsoft.com/office/drawing/2014/main" id="{95ACA1E7-1C00-E283-31E2-DFEA2DFD080C}"/>
              </a:ext>
            </a:extLst>
          </p:cNvPr>
          <p:cNvSpPr>
            <a:spLocks noGrp="1"/>
          </p:cNvSpPr>
          <p:nvPr>
            <p:ph idx="1"/>
          </p:nvPr>
        </p:nvSpPr>
        <p:spPr/>
        <p:txBody>
          <a:bodyPr vert="horz" lIns="91440" tIns="45720" rIns="91440" bIns="45720" rtlCol="0" anchor="t">
            <a:normAutofit/>
          </a:bodyPr>
          <a:lstStyle/>
          <a:p>
            <a:r>
              <a:rPr lang="en-GB" dirty="0"/>
              <a:t>For my animation I want I bright/neon computer sci-fi look so I'm taking inspiration from everything from paintings to movies and TVs. </a:t>
            </a:r>
          </a:p>
          <a:p>
            <a:endParaRPr lang="en-GB" dirty="0"/>
          </a:p>
          <a:p>
            <a:r>
              <a:rPr lang="en-GB" dirty="0"/>
              <a:t>From this research I hope to solidify my art style and maybe take some inspiration from these works for other things as what story beats there should be and how things could play out.</a:t>
            </a:r>
          </a:p>
        </p:txBody>
      </p:sp>
    </p:spTree>
    <p:extLst>
      <p:ext uri="{BB962C8B-B14F-4D97-AF65-F5344CB8AC3E}">
        <p14:creationId xmlns:p14="http://schemas.microsoft.com/office/powerpoint/2010/main" val="261831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8150C-9B5F-630B-B1A0-4B985422CEE9}"/>
              </a:ext>
            </a:extLst>
          </p:cNvPr>
          <p:cNvSpPr>
            <a:spLocks noGrp="1"/>
          </p:cNvSpPr>
          <p:nvPr>
            <p:ph type="title"/>
          </p:nvPr>
        </p:nvSpPr>
        <p:spPr/>
        <p:txBody>
          <a:bodyPr/>
          <a:lstStyle/>
          <a:p>
            <a:r>
              <a:rPr lang="en-GB" dirty="0"/>
              <a:t>Tron</a:t>
            </a:r>
          </a:p>
        </p:txBody>
      </p:sp>
      <p:pic>
        <p:nvPicPr>
          <p:cNvPr id="11" name="Picture 11" descr="A picture containing text&#10;&#10;Description automatically generated">
            <a:extLst>
              <a:ext uri="{FF2B5EF4-FFF2-40B4-BE49-F238E27FC236}">
                <a16:creationId xmlns:a16="http://schemas.microsoft.com/office/drawing/2014/main" id="{1DCF1373-9F75-F8B0-9370-7028F750C902}"/>
              </a:ext>
            </a:extLst>
          </p:cNvPr>
          <p:cNvPicPr>
            <a:picLocks noGrp="1" noChangeAspect="1"/>
          </p:cNvPicPr>
          <p:nvPr>
            <p:ph idx="1"/>
          </p:nvPr>
        </p:nvPicPr>
        <p:blipFill>
          <a:blip r:embed="rId2"/>
          <a:stretch>
            <a:fillRect/>
          </a:stretch>
        </p:blipFill>
        <p:spPr>
          <a:xfrm>
            <a:off x="8529638" y="4166984"/>
            <a:ext cx="3532187" cy="2519770"/>
          </a:xfrm>
        </p:spPr>
      </p:pic>
      <p:pic>
        <p:nvPicPr>
          <p:cNvPr id="12" name="Picture 12">
            <a:extLst>
              <a:ext uri="{FF2B5EF4-FFF2-40B4-BE49-F238E27FC236}">
                <a16:creationId xmlns:a16="http://schemas.microsoft.com/office/drawing/2014/main" id="{1F11ADC3-0CD0-E601-B07C-728C2F56A30A}"/>
              </a:ext>
            </a:extLst>
          </p:cNvPr>
          <p:cNvPicPr>
            <a:picLocks noChangeAspect="1"/>
          </p:cNvPicPr>
          <p:nvPr/>
        </p:nvPicPr>
        <p:blipFill>
          <a:blip r:embed="rId3"/>
          <a:stretch>
            <a:fillRect/>
          </a:stretch>
        </p:blipFill>
        <p:spPr>
          <a:xfrm>
            <a:off x="6822399" y="4168697"/>
            <a:ext cx="1474397" cy="2535043"/>
          </a:xfrm>
          <a:prstGeom prst="rect">
            <a:avLst/>
          </a:prstGeom>
        </p:spPr>
      </p:pic>
      <p:sp>
        <p:nvSpPr>
          <p:cNvPr id="14" name="TextBox 13">
            <a:extLst>
              <a:ext uri="{FF2B5EF4-FFF2-40B4-BE49-F238E27FC236}">
                <a16:creationId xmlns:a16="http://schemas.microsoft.com/office/drawing/2014/main" id="{ADEB6D26-EF78-574D-1188-240542A42004}"/>
              </a:ext>
            </a:extLst>
          </p:cNvPr>
          <p:cNvSpPr txBox="1"/>
          <p:nvPr/>
        </p:nvSpPr>
        <p:spPr>
          <a:xfrm>
            <a:off x="650488" y="2453268"/>
            <a:ext cx="548268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For researching the style that I wanted I first went into Tron (1982) as it has a similar premise to the story that I have which is going into the internet (though in Tron its going into a game). </a:t>
            </a:r>
          </a:p>
          <a:p>
            <a:endParaRPr lang="en-GB" dirty="0"/>
          </a:p>
          <a:p>
            <a:r>
              <a:rPr lang="en-GB" dirty="0"/>
              <a:t>The main things that I looked at was the characters designs and the sets that the story takes place.</a:t>
            </a:r>
          </a:p>
          <a:p>
            <a:endParaRPr lang="en-GB" dirty="0"/>
          </a:p>
          <a:p>
            <a:r>
              <a:rPr lang="en-GB" dirty="0"/>
              <a:t>What interests me the most is the style that was done for the gaming world. The characters and the </a:t>
            </a:r>
            <a:r>
              <a:rPr lang="en-GB"/>
              <a:t>sets have a neo theme</a:t>
            </a:r>
          </a:p>
        </p:txBody>
      </p:sp>
      <p:sp>
        <p:nvSpPr>
          <p:cNvPr id="4" name="TextBox 3">
            <a:extLst>
              <a:ext uri="{FF2B5EF4-FFF2-40B4-BE49-F238E27FC236}">
                <a16:creationId xmlns:a16="http://schemas.microsoft.com/office/drawing/2014/main" id="{42A375E9-AAC8-A882-0263-F7A61D1207CA}"/>
              </a:ext>
            </a:extLst>
          </p:cNvPr>
          <p:cNvSpPr txBox="1"/>
          <p:nvPr/>
        </p:nvSpPr>
        <p:spPr>
          <a:xfrm>
            <a:off x="492133" y="6027025"/>
            <a:ext cx="6097424" cy="646331"/>
          </a:xfrm>
          <a:prstGeom prst="rect">
            <a:avLst/>
          </a:prstGeom>
          <a:noFill/>
        </p:spPr>
        <p:txBody>
          <a:bodyPr wrap="square">
            <a:spAutoFit/>
          </a:bodyPr>
          <a:lstStyle/>
          <a:p>
            <a:r>
              <a:rPr lang="en-GB" dirty="0">
                <a:hlinkClick r:id="rId4"/>
              </a:rPr>
              <a:t>https://www.youtube.com/watch?v=EtyHX7z8fi8</a:t>
            </a:r>
            <a:r>
              <a:rPr lang="en-GB" dirty="0"/>
              <a:t> (1 Min)</a:t>
            </a:r>
          </a:p>
          <a:p>
            <a:endParaRPr lang="en-GB" dirty="0"/>
          </a:p>
        </p:txBody>
      </p:sp>
    </p:spTree>
    <p:extLst>
      <p:ext uri="{BB962C8B-B14F-4D97-AF65-F5344CB8AC3E}">
        <p14:creationId xmlns:p14="http://schemas.microsoft.com/office/powerpoint/2010/main" val="489627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1C747-5690-77FE-B9ED-F043A1B69B27}"/>
              </a:ext>
            </a:extLst>
          </p:cNvPr>
          <p:cNvSpPr>
            <a:spLocks noGrp="1"/>
          </p:cNvSpPr>
          <p:nvPr>
            <p:ph type="title"/>
          </p:nvPr>
        </p:nvSpPr>
        <p:spPr/>
        <p:txBody>
          <a:bodyPr/>
          <a:lstStyle/>
          <a:p>
            <a:r>
              <a:rPr lang="en-GB" dirty="0"/>
              <a:t>Matrix</a:t>
            </a:r>
          </a:p>
        </p:txBody>
      </p:sp>
      <p:pic>
        <p:nvPicPr>
          <p:cNvPr id="4" name="Picture 4" descr="A picture containing text, electronics&#10;&#10;Description automatically generated">
            <a:extLst>
              <a:ext uri="{FF2B5EF4-FFF2-40B4-BE49-F238E27FC236}">
                <a16:creationId xmlns:a16="http://schemas.microsoft.com/office/drawing/2014/main" id="{1C86F13E-7379-0EAB-4C62-15EDFB339AA6}"/>
              </a:ext>
            </a:extLst>
          </p:cNvPr>
          <p:cNvPicPr>
            <a:picLocks noGrp="1" noChangeAspect="1"/>
          </p:cNvPicPr>
          <p:nvPr>
            <p:ph idx="1"/>
          </p:nvPr>
        </p:nvPicPr>
        <p:blipFill>
          <a:blip r:embed="rId2"/>
          <a:stretch>
            <a:fillRect/>
          </a:stretch>
        </p:blipFill>
        <p:spPr>
          <a:xfrm>
            <a:off x="8940597" y="4613507"/>
            <a:ext cx="3103002" cy="2065571"/>
          </a:xfrm>
        </p:spPr>
      </p:pic>
      <p:pic>
        <p:nvPicPr>
          <p:cNvPr id="5" name="Picture 5" descr="A picture containing text, display&#10;&#10;Description automatically generated">
            <a:extLst>
              <a:ext uri="{FF2B5EF4-FFF2-40B4-BE49-F238E27FC236}">
                <a16:creationId xmlns:a16="http://schemas.microsoft.com/office/drawing/2014/main" id="{69AC0B18-FC88-3C5F-01F2-E9663EEFDBF7}"/>
              </a:ext>
            </a:extLst>
          </p:cNvPr>
          <p:cNvPicPr>
            <a:picLocks noChangeAspect="1"/>
          </p:cNvPicPr>
          <p:nvPr/>
        </p:nvPicPr>
        <p:blipFill>
          <a:blip r:embed="rId3"/>
          <a:stretch>
            <a:fillRect/>
          </a:stretch>
        </p:blipFill>
        <p:spPr>
          <a:xfrm>
            <a:off x="8943280" y="2880763"/>
            <a:ext cx="3096319" cy="1588987"/>
          </a:xfrm>
          <a:prstGeom prst="rect">
            <a:avLst/>
          </a:prstGeom>
        </p:spPr>
      </p:pic>
      <p:sp>
        <p:nvSpPr>
          <p:cNvPr id="6" name="TextBox 5">
            <a:extLst>
              <a:ext uri="{FF2B5EF4-FFF2-40B4-BE49-F238E27FC236}">
                <a16:creationId xmlns:a16="http://schemas.microsoft.com/office/drawing/2014/main" id="{5A127AC9-7095-2573-9082-C63E90964CF1}"/>
              </a:ext>
            </a:extLst>
          </p:cNvPr>
          <p:cNvSpPr txBox="1"/>
          <p:nvPr/>
        </p:nvSpPr>
        <p:spPr>
          <a:xfrm>
            <a:off x="557561" y="2434682"/>
            <a:ext cx="735051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also researched the Matrix film which also is based on going into the cyber world, so I interested me on how they displayed the world.</a:t>
            </a:r>
          </a:p>
          <a:p>
            <a:endParaRPr lang="en-GB" dirty="0"/>
          </a:p>
          <a:p>
            <a:r>
              <a:rPr lang="en-GB" dirty="0"/>
              <a:t>The main things that I noticed and intrigued me is how to the outside world the cyber-web universe is displayed in green code falling down the screen. That gave me an idea about how the ship I plan for the story travels as packets of data through the internet to the next place where the story takes it too. Even though this is not what transport people into the matrix in the movie the idea it gave me I what I'm going to investigated on how I can express my idea.</a:t>
            </a:r>
          </a:p>
          <a:p>
            <a:endParaRPr lang="en-GB" dirty="0"/>
          </a:p>
          <a:p>
            <a:endParaRPr lang="en-GB" dirty="0"/>
          </a:p>
        </p:txBody>
      </p:sp>
    </p:spTree>
    <p:extLst>
      <p:ext uri="{BB962C8B-B14F-4D97-AF65-F5344CB8AC3E}">
        <p14:creationId xmlns:p14="http://schemas.microsoft.com/office/powerpoint/2010/main" val="2162639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B9C7D-763B-AF01-7AAB-3278E10A54E6}"/>
              </a:ext>
            </a:extLst>
          </p:cNvPr>
          <p:cNvSpPr>
            <a:spLocks noGrp="1"/>
          </p:cNvSpPr>
          <p:nvPr>
            <p:ph type="title"/>
          </p:nvPr>
        </p:nvSpPr>
        <p:spPr/>
        <p:txBody>
          <a:bodyPr/>
          <a:lstStyle/>
          <a:p>
            <a:r>
              <a:rPr lang="en-GB" dirty="0">
                <a:ea typeface="+mj-lt"/>
                <a:cs typeface="+mj-lt"/>
              </a:rPr>
              <a:t>Star Wars (Travelling)</a:t>
            </a:r>
            <a:endParaRPr lang="en-US" dirty="0"/>
          </a:p>
        </p:txBody>
      </p:sp>
      <p:pic>
        <p:nvPicPr>
          <p:cNvPr id="4" name="Picture 4">
            <a:extLst>
              <a:ext uri="{FF2B5EF4-FFF2-40B4-BE49-F238E27FC236}">
                <a16:creationId xmlns:a16="http://schemas.microsoft.com/office/drawing/2014/main" id="{26961DFA-E463-BA87-9448-37FD833D50AB}"/>
              </a:ext>
            </a:extLst>
          </p:cNvPr>
          <p:cNvPicPr>
            <a:picLocks noGrp="1" noChangeAspect="1"/>
          </p:cNvPicPr>
          <p:nvPr>
            <p:ph idx="1"/>
          </p:nvPr>
        </p:nvPicPr>
        <p:blipFill>
          <a:blip r:embed="rId2"/>
          <a:stretch>
            <a:fillRect/>
          </a:stretch>
        </p:blipFill>
        <p:spPr>
          <a:xfrm>
            <a:off x="7748393" y="4871466"/>
            <a:ext cx="4324350" cy="1838325"/>
          </a:xfrm>
        </p:spPr>
      </p:pic>
      <p:pic>
        <p:nvPicPr>
          <p:cNvPr id="5" name="Picture 5" descr="A picture containing indoor, cat&#10;&#10;Description automatically generated">
            <a:extLst>
              <a:ext uri="{FF2B5EF4-FFF2-40B4-BE49-F238E27FC236}">
                <a16:creationId xmlns:a16="http://schemas.microsoft.com/office/drawing/2014/main" id="{865C0AB7-0298-B881-470C-41B57034DD11}"/>
              </a:ext>
            </a:extLst>
          </p:cNvPr>
          <p:cNvPicPr>
            <a:picLocks noChangeAspect="1"/>
          </p:cNvPicPr>
          <p:nvPr/>
        </p:nvPicPr>
        <p:blipFill>
          <a:blip r:embed="rId3"/>
          <a:stretch>
            <a:fillRect/>
          </a:stretch>
        </p:blipFill>
        <p:spPr>
          <a:xfrm>
            <a:off x="7744523" y="2829644"/>
            <a:ext cx="4313661" cy="1932834"/>
          </a:xfrm>
          <a:prstGeom prst="rect">
            <a:avLst/>
          </a:prstGeom>
        </p:spPr>
      </p:pic>
      <p:sp>
        <p:nvSpPr>
          <p:cNvPr id="6" name="TextBox 5">
            <a:extLst>
              <a:ext uri="{FF2B5EF4-FFF2-40B4-BE49-F238E27FC236}">
                <a16:creationId xmlns:a16="http://schemas.microsoft.com/office/drawing/2014/main" id="{5B28D2A9-7676-4F48-DF74-1442FD85793D}"/>
              </a:ext>
            </a:extLst>
          </p:cNvPr>
          <p:cNvSpPr txBox="1"/>
          <p:nvPr/>
        </p:nvSpPr>
        <p:spPr>
          <a:xfrm>
            <a:off x="594731" y="2341756"/>
            <a:ext cx="593802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also decided to research how other media transport from one place to another by looking on how transport works in different forms of media. Because of this I looked into how lightspeed works in Star Wars. </a:t>
            </a:r>
          </a:p>
          <a:p>
            <a:endParaRPr lang="en-GB" dirty="0"/>
          </a:p>
          <a:p>
            <a:r>
              <a:rPr lang="en-GB" dirty="0"/>
              <a:t>In Star Wars the main form of transporting the characters large distances is though lightspeed and is there for very important for the story. </a:t>
            </a:r>
          </a:p>
          <a:p>
            <a:endParaRPr lang="en-GB" dirty="0"/>
          </a:p>
          <a:p>
            <a:r>
              <a:rPr lang="en-GB" dirty="0"/>
              <a:t>The way they display it is the ship going into a vortex to connect each location with the colour selection of different shades of blue. I quite like the vortex usage and would like to put a spin on it in my story. </a:t>
            </a:r>
          </a:p>
        </p:txBody>
      </p:sp>
      <p:sp>
        <p:nvSpPr>
          <p:cNvPr id="7" name="TextBox 6">
            <a:extLst>
              <a:ext uri="{FF2B5EF4-FFF2-40B4-BE49-F238E27FC236}">
                <a16:creationId xmlns:a16="http://schemas.microsoft.com/office/drawing/2014/main" id="{32291E14-9A7B-5404-B179-9D2FC9DF5E59}"/>
              </a:ext>
            </a:extLst>
          </p:cNvPr>
          <p:cNvSpPr txBox="1"/>
          <p:nvPr/>
        </p:nvSpPr>
        <p:spPr>
          <a:xfrm>
            <a:off x="680321" y="6173333"/>
            <a:ext cx="6097424" cy="923330"/>
          </a:xfrm>
          <a:prstGeom prst="rect">
            <a:avLst/>
          </a:prstGeom>
          <a:noFill/>
        </p:spPr>
        <p:txBody>
          <a:bodyPr wrap="square">
            <a:spAutoFit/>
          </a:bodyPr>
          <a:lstStyle/>
          <a:p>
            <a:r>
              <a:rPr lang="en-GB" dirty="0">
                <a:hlinkClick r:id="rId4"/>
              </a:rPr>
              <a:t>https://www.youtube.com/watch?v=qckDs0ODemg</a:t>
            </a:r>
            <a:r>
              <a:rPr lang="en-GB" dirty="0"/>
              <a:t> (40 seconds)</a:t>
            </a:r>
          </a:p>
          <a:p>
            <a:endParaRPr lang="en-GB" dirty="0"/>
          </a:p>
        </p:txBody>
      </p:sp>
    </p:spTree>
    <p:extLst>
      <p:ext uri="{BB962C8B-B14F-4D97-AF65-F5344CB8AC3E}">
        <p14:creationId xmlns:p14="http://schemas.microsoft.com/office/powerpoint/2010/main" val="2937923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47D0B-16E3-9382-40E6-4075191CAFED}"/>
              </a:ext>
            </a:extLst>
          </p:cNvPr>
          <p:cNvSpPr>
            <a:spLocks noGrp="1"/>
          </p:cNvSpPr>
          <p:nvPr>
            <p:ph type="title"/>
          </p:nvPr>
        </p:nvSpPr>
        <p:spPr/>
        <p:txBody>
          <a:bodyPr/>
          <a:lstStyle/>
          <a:p>
            <a:r>
              <a:rPr lang="en-GB" dirty="0"/>
              <a:t>Star Wars (Ships)</a:t>
            </a:r>
          </a:p>
        </p:txBody>
      </p:sp>
      <p:pic>
        <p:nvPicPr>
          <p:cNvPr id="5" name="Picture 5">
            <a:extLst>
              <a:ext uri="{FF2B5EF4-FFF2-40B4-BE49-F238E27FC236}">
                <a16:creationId xmlns:a16="http://schemas.microsoft.com/office/drawing/2014/main" id="{67324636-11B0-F9DF-4B4C-7F7FCF97B670}"/>
              </a:ext>
            </a:extLst>
          </p:cNvPr>
          <p:cNvPicPr>
            <a:picLocks noChangeAspect="1"/>
          </p:cNvPicPr>
          <p:nvPr/>
        </p:nvPicPr>
        <p:blipFill>
          <a:blip r:embed="rId2"/>
          <a:stretch>
            <a:fillRect/>
          </a:stretch>
        </p:blipFill>
        <p:spPr>
          <a:xfrm>
            <a:off x="10420814" y="3913702"/>
            <a:ext cx="1711713" cy="1298011"/>
          </a:xfrm>
          <a:prstGeom prst="rect">
            <a:avLst/>
          </a:prstGeom>
        </p:spPr>
      </p:pic>
      <p:pic>
        <p:nvPicPr>
          <p:cNvPr id="6" name="Picture 6">
            <a:extLst>
              <a:ext uri="{FF2B5EF4-FFF2-40B4-BE49-F238E27FC236}">
                <a16:creationId xmlns:a16="http://schemas.microsoft.com/office/drawing/2014/main" id="{EE57453F-305D-0DA8-5F18-5F1AC73FF6D8}"/>
              </a:ext>
            </a:extLst>
          </p:cNvPr>
          <p:cNvPicPr>
            <a:picLocks noChangeAspect="1"/>
          </p:cNvPicPr>
          <p:nvPr/>
        </p:nvPicPr>
        <p:blipFill>
          <a:blip r:embed="rId3"/>
          <a:stretch>
            <a:fillRect/>
          </a:stretch>
        </p:blipFill>
        <p:spPr>
          <a:xfrm>
            <a:off x="7948960" y="3879114"/>
            <a:ext cx="2241395" cy="1292844"/>
          </a:xfrm>
          <a:prstGeom prst="rect">
            <a:avLst/>
          </a:prstGeom>
        </p:spPr>
      </p:pic>
      <p:sp>
        <p:nvSpPr>
          <p:cNvPr id="7" name="TextBox 6">
            <a:extLst>
              <a:ext uri="{FF2B5EF4-FFF2-40B4-BE49-F238E27FC236}">
                <a16:creationId xmlns:a16="http://schemas.microsoft.com/office/drawing/2014/main" id="{6D8C45A2-13DE-B430-40E8-FDF224D75BDA}"/>
              </a:ext>
            </a:extLst>
          </p:cNvPr>
          <p:cNvSpPr txBox="1"/>
          <p:nvPr/>
        </p:nvSpPr>
        <p:spPr>
          <a:xfrm>
            <a:off x="483219" y="2518316"/>
            <a:ext cx="620751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wanted to investigate ship design as I want a ship which can travel into the internet and as the main transport throughout the story. So, I stared with looking into Star Wars again.</a:t>
            </a:r>
            <a:endParaRPr lang="en-US" dirty="0"/>
          </a:p>
          <a:p>
            <a:endParaRPr lang="en-GB" dirty="0"/>
          </a:p>
          <a:p>
            <a:r>
              <a:rPr lang="en-GB" dirty="0"/>
              <a:t>The starfighters in Star Wars are based on real world aircraft (mostly WW2) and they normally compile of a cockpit where the </a:t>
            </a:r>
            <a:r>
              <a:rPr lang="en-GB" dirty="0">
                <a:ea typeface="+mn-lt"/>
                <a:cs typeface="+mn-lt"/>
              </a:rPr>
              <a:t>pilot</a:t>
            </a:r>
            <a:r>
              <a:rPr lang="en-GB" dirty="0"/>
              <a:t> is with the engine in the back in the form of thrusters that can be in many different places on the back. The ship can look like anything in the Star Wars universe but normally that are very sloped, and the thrusters are circler. </a:t>
            </a:r>
          </a:p>
          <a:p>
            <a:endParaRPr lang="en-GB" dirty="0"/>
          </a:p>
        </p:txBody>
      </p:sp>
      <p:pic>
        <p:nvPicPr>
          <p:cNvPr id="10" name="Picture 10" descr="A picture containing plane&#10;&#10;Description automatically generated">
            <a:extLst>
              <a:ext uri="{FF2B5EF4-FFF2-40B4-BE49-F238E27FC236}">
                <a16:creationId xmlns:a16="http://schemas.microsoft.com/office/drawing/2014/main" id="{AD1057AE-CC32-8C52-C205-A57E8778BD28}"/>
              </a:ext>
            </a:extLst>
          </p:cNvPr>
          <p:cNvPicPr>
            <a:picLocks noChangeAspect="1"/>
          </p:cNvPicPr>
          <p:nvPr/>
        </p:nvPicPr>
        <p:blipFill>
          <a:blip r:embed="rId4"/>
          <a:stretch>
            <a:fillRect/>
          </a:stretch>
        </p:blipFill>
        <p:spPr>
          <a:xfrm>
            <a:off x="8088351" y="5326667"/>
            <a:ext cx="3849028" cy="1222715"/>
          </a:xfrm>
          <a:prstGeom prst="rect">
            <a:avLst/>
          </a:prstGeom>
        </p:spPr>
      </p:pic>
    </p:spTree>
    <p:extLst>
      <p:ext uri="{BB962C8B-B14F-4D97-AF65-F5344CB8AC3E}">
        <p14:creationId xmlns:p14="http://schemas.microsoft.com/office/powerpoint/2010/main" val="1403971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36286-1993-62E3-5FAC-5823D78C6453}"/>
              </a:ext>
            </a:extLst>
          </p:cNvPr>
          <p:cNvSpPr>
            <a:spLocks noGrp="1"/>
          </p:cNvSpPr>
          <p:nvPr>
            <p:ph type="title"/>
          </p:nvPr>
        </p:nvSpPr>
        <p:spPr/>
        <p:txBody>
          <a:bodyPr/>
          <a:lstStyle/>
          <a:p>
            <a:r>
              <a:rPr lang="en-GB" dirty="0"/>
              <a:t>Star Trek</a:t>
            </a:r>
          </a:p>
        </p:txBody>
      </p:sp>
      <p:pic>
        <p:nvPicPr>
          <p:cNvPr id="4" name="Picture 4">
            <a:extLst>
              <a:ext uri="{FF2B5EF4-FFF2-40B4-BE49-F238E27FC236}">
                <a16:creationId xmlns:a16="http://schemas.microsoft.com/office/drawing/2014/main" id="{E7629787-9874-B4F7-39CC-1E8115A37054}"/>
              </a:ext>
            </a:extLst>
          </p:cNvPr>
          <p:cNvPicPr>
            <a:picLocks noGrp="1" noChangeAspect="1"/>
          </p:cNvPicPr>
          <p:nvPr>
            <p:ph idx="1"/>
          </p:nvPr>
        </p:nvPicPr>
        <p:blipFill>
          <a:blip r:embed="rId2"/>
          <a:stretch>
            <a:fillRect/>
          </a:stretch>
        </p:blipFill>
        <p:spPr>
          <a:xfrm>
            <a:off x="8151271" y="4530240"/>
            <a:ext cx="3910361" cy="2194932"/>
          </a:xfrm>
        </p:spPr>
      </p:pic>
      <p:pic>
        <p:nvPicPr>
          <p:cNvPr id="5" name="Picture 5" descr="A picture containing indoor, person&#10;&#10;Description automatically generated">
            <a:extLst>
              <a:ext uri="{FF2B5EF4-FFF2-40B4-BE49-F238E27FC236}">
                <a16:creationId xmlns:a16="http://schemas.microsoft.com/office/drawing/2014/main" id="{D5F23909-1364-9638-59DB-34A61505A320}"/>
              </a:ext>
            </a:extLst>
          </p:cNvPr>
          <p:cNvPicPr>
            <a:picLocks noChangeAspect="1"/>
          </p:cNvPicPr>
          <p:nvPr/>
        </p:nvPicPr>
        <p:blipFill>
          <a:blip r:embed="rId3"/>
          <a:stretch>
            <a:fillRect/>
          </a:stretch>
        </p:blipFill>
        <p:spPr>
          <a:xfrm>
            <a:off x="8125522" y="2755281"/>
            <a:ext cx="3904785" cy="1626219"/>
          </a:xfrm>
          <a:prstGeom prst="rect">
            <a:avLst/>
          </a:prstGeom>
        </p:spPr>
      </p:pic>
      <p:sp>
        <p:nvSpPr>
          <p:cNvPr id="6" name="TextBox 5">
            <a:extLst>
              <a:ext uri="{FF2B5EF4-FFF2-40B4-BE49-F238E27FC236}">
                <a16:creationId xmlns:a16="http://schemas.microsoft.com/office/drawing/2014/main" id="{FB39789E-3D9B-2D0D-7504-F8D85A3B0494}"/>
              </a:ext>
            </a:extLst>
          </p:cNvPr>
          <p:cNvSpPr txBox="1"/>
          <p:nvPr/>
        </p:nvSpPr>
        <p:spPr>
          <a:xfrm>
            <a:off x="436756" y="2378926"/>
            <a:ext cx="683012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Star Trek the main method of transporting the characters and the story forward is Warp speed. </a:t>
            </a:r>
            <a:endParaRPr lang="en-US"/>
          </a:p>
          <a:p>
            <a:endParaRPr lang="en-GB" dirty="0"/>
          </a:p>
          <a:p>
            <a:r>
              <a:rPr lang="en-GB" dirty="0"/>
              <a:t>Warp speed is how a ship transports large distances and it is displayed as the ship going very fast with streaks behind it to show its speed going through space.</a:t>
            </a:r>
          </a:p>
          <a:p>
            <a:endParaRPr lang="en-GB" dirty="0"/>
          </a:p>
          <a:p>
            <a:r>
              <a:rPr lang="en-GB" dirty="0"/>
              <a:t>Another thing I looked at was how the interiors are portrayed. The ships control room has a sleek design     </a:t>
            </a:r>
          </a:p>
        </p:txBody>
      </p:sp>
      <p:sp>
        <p:nvSpPr>
          <p:cNvPr id="7" name="TextBox 6">
            <a:extLst>
              <a:ext uri="{FF2B5EF4-FFF2-40B4-BE49-F238E27FC236}">
                <a16:creationId xmlns:a16="http://schemas.microsoft.com/office/drawing/2014/main" id="{EA262F6F-9D81-5426-6698-5851F2F5E9E9}"/>
              </a:ext>
            </a:extLst>
          </p:cNvPr>
          <p:cNvSpPr txBox="1"/>
          <p:nvPr/>
        </p:nvSpPr>
        <p:spPr>
          <a:xfrm>
            <a:off x="502066" y="5627706"/>
            <a:ext cx="6097424" cy="646331"/>
          </a:xfrm>
          <a:prstGeom prst="rect">
            <a:avLst/>
          </a:prstGeom>
          <a:noFill/>
        </p:spPr>
        <p:txBody>
          <a:bodyPr wrap="square">
            <a:spAutoFit/>
          </a:bodyPr>
          <a:lstStyle/>
          <a:p>
            <a:r>
              <a:rPr lang="en-GB" dirty="0">
                <a:hlinkClick r:id="rId4"/>
              </a:rPr>
              <a:t>https://www.youtube.com/watch?v=ukOXJB1wqes</a:t>
            </a:r>
            <a:endParaRPr lang="en-GB" dirty="0"/>
          </a:p>
          <a:p>
            <a:endParaRPr lang="en-GB" dirty="0"/>
          </a:p>
        </p:txBody>
      </p:sp>
    </p:spTree>
    <p:extLst>
      <p:ext uri="{BB962C8B-B14F-4D97-AF65-F5344CB8AC3E}">
        <p14:creationId xmlns:p14="http://schemas.microsoft.com/office/powerpoint/2010/main" val="440706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09B5E-5724-2209-D83D-C960F77CB754}"/>
              </a:ext>
            </a:extLst>
          </p:cNvPr>
          <p:cNvSpPr>
            <a:spLocks noGrp="1"/>
          </p:cNvSpPr>
          <p:nvPr>
            <p:ph type="title"/>
          </p:nvPr>
        </p:nvSpPr>
        <p:spPr/>
        <p:txBody>
          <a:bodyPr/>
          <a:lstStyle/>
          <a:p>
            <a:r>
              <a:rPr lang="en-GB" dirty="0"/>
              <a:t>Red Dwarf</a:t>
            </a:r>
          </a:p>
        </p:txBody>
      </p:sp>
      <p:pic>
        <p:nvPicPr>
          <p:cNvPr id="4" name="Picture 4" descr="A picture containing outdoor object, aircraft, helicopter&#10;&#10;Description automatically generated">
            <a:extLst>
              <a:ext uri="{FF2B5EF4-FFF2-40B4-BE49-F238E27FC236}">
                <a16:creationId xmlns:a16="http://schemas.microsoft.com/office/drawing/2014/main" id="{4E7D091B-9F65-1E62-AFE9-7286EF129B5B}"/>
              </a:ext>
            </a:extLst>
          </p:cNvPr>
          <p:cNvPicPr>
            <a:picLocks noGrp="1" noChangeAspect="1"/>
          </p:cNvPicPr>
          <p:nvPr>
            <p:ph idx="1"/>
          </p:nvPr>
        </p:nvPicPr>
        <p:blipFill>
          <a:blip r:embed="rId2"/>
          <a:stretch>
            <a:fillRect/>
          </a:stretch>
        </p:blipFill>
        <p:spPr>
          <a:xfrm>
            <a:off x="9347936" y="4955845"/>
            <a:ext cx="2650738" cy="1789771"/>
          </a:xfrm>
        </p:spPr>
      </p:pic>
      <p:pic>
        <p:nvPicPr>
          <p:cNvPr id="5" name="Picture 5">
            <a:extLst>
              <a:ext uri="{FF2B5EF4-FFF2-40B4-BE49-F238E27FC236}">
                <a16:creationId xmlns:a16="http://schemas.microsoft.com/office/drawing/2014/main" id="{71BECE82-E84F-CD47-EAB5-DC3B4D0CD28F}"/>
              </a:ext>
            </a:extLst>
          </p:cNvPr>
          <p:cNvPicPr>
            <a:picLocks noChangeAspect="1"/>
          </p:cNvPicPr>
          <p:nvPr/>
        </p:nvPicPr>
        <p:blipFill>
          <a:blip r:embed="rId3"/>
          <a:stretch>
            <a:fillRect/>
          </a:stretch>
        </p:blipFill>
        <p:spPr>
          <a:xfrm>
            <a:off x="9352156" y="3041390"/>
            <a:ext cx="2640980" cy="1750950"/>
          </a:xfrm>
          <a:prstGeom prst="rect">
            <a:avLst/>
          </a:prstGeom>
        </p:spPr>
      </p:pic>
      <p:sp>
        <p:nvSpPr>
          <p:cNvPr id="6" name="TextBox 5">
            <a:extLst>
              <a:ext uri="{FF2B5EF4-FFF2-40B4-BE49-F238E27FC236}">
                <a16:creationId xmlns:a16="http://schemas.microsoft.com/office/drawing/2014/main" id="{031E40C4-57BD-39AF-C508-DB5485AAB095}"/>
              </a:ext>
            </a:extLst>
          </p:cNvPr>
          <p:cNvSpPr txBox="1"/>
          <p:nvPr/>
        </p:nvSpPr>
        <p:spPr>
          <a:xfrm>
            <a:off x="418170" y="2304585"/>
            <a:ext cx="717395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had some interest into looking at some other TV shows, so I had a look at the show Red Dwarf.</a:t>
            </a:r>
          </a:p>
          <a:p>
            <a:endParaRPr lang="en-GB" dirty="0"/>
          </a:p>
          <a:p>
            <a:r>
              <a:rPr lang="en-GB" dirty="0"/>
              <a:t>Red Dwarf is an 80's British science fiction comedy show and the designs for the ship are more grimy and feel like they are well used and lived it and might be falling apart in some places but are still loved by many. </a:t>
            </a:r>
          </a:p>
          <a:p>
            <a:endParaRPr lang="en-GB" dirty="0"/>
          </a:p>
          <a:p>
            <a:r>
              <a:rPr lang="en-GB" dirty="0"/>
              <a:t>I want to have this sort of feeling in my ship like it may not be in the best condition, but it will get the job done.</a:t>
            </a:r>
          </a:p>
        </p:txBody>
      </p:sp>
      <p:pic>
        <p:nvPicPr>
          <p:cNvPr id="7" name="Picture 7" descr="A picture containing text, transport&#10;&#10;Description automatically generated">
            <a:extLst>
              <a:ext uri="{FF2B5EF4-FFF2-40B4-BE49-F238E27FC236}">
                <a16:creationId xmlns:a16="http://schemas.microsoft.com/office/drawing/2014/main" id="{1B8093B9-3CEC-3437-3B57-45F69B57E286}"/>
              </a:ext>
            </a:extLst>
          </p:cNvPr>
          <p:cNvPicPr>
            <a:picLocks noChangeAspect="1"/>
          </p:cNvPicPr>
          <p:nvPr/>
        </p:nvPicPr>
        <p:blipFill>
          <a:blip r:embed="rId4"/>
          <a:stretch>
            <a:fillRect/>
          </a:stretch>
        </p:blipFill>
        <p:spPr>
          <a:xfrm>
            <a:off x="7064762" y="5514743"/>
            <a:ext cx="2095500" cy="1181100"/>
          </a:xfrm>
          <a:prstGeom prst="rect">
            <a:avLst/>
          </a:prstGeom>
        </p:spPr>
      </p:pic>
    </p:spTree>
    <p:extLst>
      <p:ext uri="{BB962C8B-B14F-4D97-AF65-F5344CB8AC3E}">
        <p14:creationId xmlns:p14="http://schemas.microsoft.com/office/powerpoint/2010/main" val="3920385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22A87-5335-72B4-5D36-D0A7D128AC62}"/>
              </a:ext>
            </a:extLst>
          </p:cNvPr>
          <p:cNvSpPr>
            <a:spLocks noGrp="1"/>
          </p:cNvSpPr>
          <p:nvPr>
            <p:ph type="title"/>
          </p:nvPr>
        </p:nvSpPr>
        <p:spPr/>
        <p:txBody>
          <a:bodyPr/>
          <a:lstStyle/>
          <a:p>
            <a:r>
              <a:rPr lang="en-GB" dirty="0"/>
              <a:t>Back to the Future</a:t>
            </a:r>
          </a:p>
        </p:txBody>
      </p:sp>
      <p:pic>
        <p:nvPicPr>
          <p:cNvPr id="7" name="Picture 7">
            <a:extLst>
              <a:ext uri="{FF2B5EF4-FFF2-40B4-BE49-F238E27FC236}">
                <a16:creationId xmlns:a16="http://schemas.microsoft.com/office/drawing/2014/main" id="{FFD6F410-CE07-AB44-8DE9-EAA1B16734BE}"/>
              </a:ext>
            </a:extLst>
          </p:cNvPr>
          <p:cNvPicPr>
            <a:picLocks noGrp="1" noChangeAspect="1"/>
          </p:cNvPicPr>
          <p:nvPr>
            <p:ph idx="1"/>
          </p:nvPr>
        </p:nvPicPr>
        <p:blipFill>
          <a:blip r:embed="rId2"/>
          <a:stretch>
            <a:fillRect/>
          </a:stretch>
        </p:blipFill>
        <p:spPr>
          <a:xfrm>
            <a:off x="7972738" y="4576336"/>
            <a:ext cx="4109450" cy="2186376"/>
          </a:xfrm>
        </p:spPr>
      </p:pic>
      <p:sp>
        <p:nvSpPr>
          <p:cNvPr id="8" name="TextBox 7">
            <a:extLst>
              <a:ext uri="{FF2B5EF4-FFF2-40B4-BE49-F238E27FC236}">
                <a16:creationId xmlns:a16="http://schemas.microsoft.com/office/drawing/2014/main" id="{342CF8AA-0C1F-3967-CA2E-4E14FD6EF545}"/>
              </a:ext>
            </a:extLst>
          </p:cNvPr>
          <p:cNvSpPr txBox="1"/>
          <p:nvPr/>
        </p:nvSpPr>
        <p:spPr>
          <a:xfrm>
            <a:off x="367553" y="2223246"/>
            <a:ext cx="7324164" cy="44106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ABDE77E1-8BFD-9D27-3F38-360ACC438C7A}"/>
              </a:ext>
            </a:extLst>
          </p:cNvPr>
          <p:cNvSpPr txBox="1"/>
          <p:nvPr/>
        </p:nvSpPr>
        <p:spPr>
          <a:xfrm>
            <a:off x="295835" y="2277035"/>
            <a:ext cx="665181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the film Back to the Future the DeLorean travel though time by reaching 88 mph and then time travelling. </a:t>
            </a:r>
          </a:p>
          <a:p>
            <a:endParaRPr lang="en-GB" dirty="0"/>
          </a:p>
          <a:p>
            <a:r>
              <a:rPr lang="en-GB" dirty="0"/>
              <a:t>The effect they use to display this transition by using bright lights and loud sounds to make it sound like it is transporting through time.</a:t>
            </a:r>
          </a:p>
          <a:p>
            <a:endParaRPr lang="en-GB" dirty="0"/>
          </a:p>
          <a:p>
            <a:r>
              <a:rPr lang="en-GB" dirty="0"/>
              <a:t>I want to take the sound design idea and use it on my animation and maybe add some light/ fire effects to the transport.</a:t>
            </a:r>
          </a:p>
          <a:p>
            <a:endParaRPr lang="en-GB" dirty="0"/>
          </a:p>
        </p:txBody>
      </p:sp>
      <p:sp>
        <p:nvSpPr>
          <p:cNvPr id="5" name="TextBox 4">
            <a:extLst>
              <a:ext uri="{FF2B5EF4-FFF2-40B4-BE49-F238E27FC236}">
                <a16:creationId xmlns:a16="http://schemas.microsoft.com/office/drawing/2014/main" id="{3D4BAEEF-B857-0366-8975-FCD2DE8E5EB5}"/>
              </a:ext>
            </a:extLst>
          </p:cNvPr>
          <p:cNvSpPr txBox="1"/>
          <p:nvPr/>
        </p:nvSpPr>
        <p:spPr>
          <a:xfrm>
            <a:off x="367553" y="6040945"/>
            <a:ext cx="6097424" cy="923330"/>
          </a:xfrm>
          <a:prstGeom prst="rect">
            <a:avLst/>
          </a:prstGeom>
          <a:noFill/>
        </p:spPr>
        <p:txBody>
          <a:bodyPr wrap="square">
            <a:spAutoFit/>
          </a:bodyPr>
          <a:lstStyle/>
          <a:p>
            <a:r>
              <a:rPr lang="en-GB" dirty="0">
                <a:hlinkClick r:id="rId3"/>
              </a:rPr>
              <a:t>https://www.youtube.com/watch?v=FWG3Dfss3Jc</a:t>
            </a:r>
            <a:r>
              <a:rPr lang="en-GB" dirty="0"/>
              <a:t> (10 seconds)</a:t>
            </a:r>
          </a:p>
          <a:p>
            <a:endParaRPr lang="en-GB" dirty="0"/>
          </a:p>
        </p:txBody>
      </p:sp>
    </p:spTree>
    <p:extLst>
      <p:ext uri="{BB962C8B-B14F-4D97-AF65-F5344CB8AC3E}">
        <p14:creationId xmlns:p14="http://schemas.microsoft.com/office/powerpoint/2010/main" val="2822946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0479-92E8-CC79-C9E6-A3B73CC16B2F}"/>
              </a:ext>
            </a:extLst>
          </p:cNvPr>
          <p:cNvSpPr>
            <a:spLocks noGrp="1"/>
          </p:cNvSpPr>
          <p:nvPr>
            <p:ph type="title"/>
          </p:nvPr>
        </p:nvSpPr>
        <p:spPr/>
        <p:txBody>
          <a:bodyPr/>
          <a:lstStyle/>
          <a:p>
            <a:r>
              <a:rPr lang="en-GB" dirty="0"/>
              <a:t>Real Life Inspirations</a:t>
            </a:r>
          </a:p>
        </p:txBody>
      </p:sp>
      <p:pic>
        <p:nvPicPr>
          <p:cNvPr id="4" name="Picture 4">
            <a:extLst>
              <a:ext uri="{FF2B5EF4-FFF2-40B4-BE49-F238E27FC236}">
                <a16:creationId xmlns:a16="http://schemas.microsoft.com/office/drawing/2014/main" id="{B859ECF3-AB68-A3FD-7704-F533C64A90DB}"/>
              </a:ext>
            </a:extLst>
          </p:cNvPr>
          <p:cNvPicPr>
            <a:picLocks noGrp="1" noChangeAspect="1"/>
          </p:cNvPicPr>
          <p:nvPr>
            <p:ph idx="1"/>
          </p:nvPr>
        </p:nvPicPr>
        <p:blipFill>
          <a:blip r:embed="rId2"/>
          <a:stretch>
            <a:fillRect/>
          </a:stretch>
        </p:blipFill>
        <p:spPr>
          <a:xfrm>
            <a:off x="8640985" y="4195336"/>
            <a:ext cx="3460615" cy="2576668"/>
          </a:xfrm>
        </p:spPr>
      </p:pic>
      <p:sp>
        <p:nvSpPr>
          <p:cNvPr id="3" name="TextBox 2">
            <a:extLst>
              <a:ext uri="{FF2B5EF4-FFF2-40B4-BE49-F238E27FC236}">
                <a16:creationId xmlns:a16="http://schemas.microsoft.com/office/drawing/2014/main" id="{952679B2-BECA-A6D2-1133-DDE7E606C642}"/>
              </a:ext>
            </a:extLst>
          </p:cNvPr>
          <p:cNvSpPr txBox="1"/>
          <p:nvPr/>
        </p:nvSpPr>
        <p:spPr>
          <a:xfrm>
            <a:off x="385482" y="2321858"/>
            <a:ext cx="750345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While researching the ship design for my ship for the story I became interested in test vehicles that came before the final design and build. One example of this is the test orbiter </a:t>
            </a:r>
            <a:r>
              <a:rPr lang="en-GB" dirty="0">
                <a:ea typeface="+mn-lt"/>
                <a:cs typeface="+mn-lt"/>
              </a:rPr>
              <a:t>enterprise which was used to test out functions of the orbiter but never went to space. There was talks of adding more to it to make it go to space after the Challenger disaster but that didn’t end up happening.</a:t>
            </a:r>
          </a:p>
          <a:p>
            <a:endParaRPr lang="en-GB" dirty="0"/>
          </a:p>
          <a:p>
            <a:r>
              <a:rPr lang="en-GB" dirty="0"/>
              <a:t>I quite like the idea of re using the test vehicle and taking farther than it was ever meant to go. So, in my story the main vehicle will be the one lost on the internet and the test on is used in the rescue mission.</a:t>
            </a:r>
          </a:p>
        </p:txBody>
      </p:sp>
    </p:spTree>
    <p:extLst>
      <p:ext uri="{BB962C8B-B14F-4D97-AF65-F5344CB8AC3E}">
        <p14:creationId xmlns:p14="http://schemas.microsoft.com/office/powerpoint/2010/main" val="2550556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2AF9-0BC5-7C3C-CBC4-EF39D3FF0FFF}"/>
              </a:ext>
            </a:extLst>
          </p:cNvPr>
          <p:cNvSpPr>
            <a:spLocks noGrp="1"/>
          </p:cNvSpPr>
          <p:nvPr>
            <p:ph type="title"/>
          </p:nvPr>
        </p:nvSpPr>
        <p:spPr/>
        <p:txBody>
          <a:bodyPr/>
          <a:lstStyle/>
          <a:p>
            <a:r>
              <a:rPr lang="en-GB" dirty="0"/>
              <a:t>Mood boards</a:t>
            </a:r>
          </a:p>
        </p:txBody>
      </p:sp>
      <p:pic>
        <p:nvPicPr>
          <p:cNvPr id="5" name="Picture 5" descr="A picture containing outdoor object&#10;&#10;Description automatically generated">
            <a:extLst>
              <a:ext uri="{FF2B5EF4-FFF2-40B4-BE49-F238E27FC236}">
                <a16:creationId xmlns:a16="http://schemas.microsoft.com/office/drawing/2014/main" id="{0604BC3C-8608-EEED-0BEA-A67A62A2F8EA}"/>
              </a:ext>
            </a:extLst>
          </p:cNvPr>
          <p:cNvPicPr>
            <a:picLocks noChangeAspect="1"/>
          </p:cNvPicPr>
          <p:nvPr/>
        </p:nvPicPr>
        <p:blipFill>
          <a:blip r:embed="rId2"/>
          <a:stretch>
            <a:fillRect/>
          </a:stretch>
        </p:blipFill>
        <p:spPr>
          <a:xfrm>
            <a:off x="1177636" y="4153768"/>
            <a:ext cx="3685309" cy="2069521"/>
          </a:xfrm>
          <a:prstGeom prst="rect">
            <a:avLst/>
          </a:prstGeom>
        </p:spPr>
      </p:pic>
      <p:pic>
        <p:nvPicPr>
          <p:cNvPr id="6" name="Picture 6">
            <a:extLst>
              <a:ext uri="{FF2B5EF4-FFF2-40B4-BE49-F238E27FC236}">
                <a16:creationId xmlns:a16="http://schemas.microsoft.com/office/drawing/2014/main" id="{66FE1924-4036-EB66-8E2B-4313824CAF57}"/>
              </a:ext>
            </a:extLst>
          </p:cNvPr>
          <p:cNvPicPr>
            <a:picLocks noChangeAspect="1"/>
          </p:cNvPicPr>
          <p:nvPr/>
        </p:nvPicPr>
        <p:blipFill>
          <a:blip r:embed="rId3"/>
          <a:stretch>
            <a:fillRect/>
          </a:stretch>
        </p:blipFill>
        <p:spPr>
          <a:xfrm>
            <a:off x="4073236" y="3541568"/>
            <a:ext cx="2743200" cy="1714500"/>
          </a:xfrm>
          <a:prstGeom prst="rect">
            <a:avLst/>
          </a:prstGeom>
        </p:spPr>
      </p:pic>
      <p:pic>
        <p:nvPicPr>
          <p:cNvPr id="7" name="Picture 7" descr="A picture containing ceiling, indoor, car&#10;&#10;Description automatically generated">
            <a:extLst>
              <a:ext uri="{FF2B5EF4-FFF2-40B4-BE49-F238E27FC236}">
                <a16:creationId xmlns:a16="http://schemas.microsoft.com/office/drawing/2014/main" id="{2D32F9B3-FE8E-BF6E-901D-895A692F27ED}"/>
              </a:ext>
            </a:extLst>
          </p:cNvPr>
          <p:cNvPicPr>
            <a:picLocks noChangeAspect="1"/>
          </p:cNvPicPr>
          <p:nvPr/>
        </p:nvPicPr>
        <p:blipFill>
          <a:blip r:embed="rId4"/>
          <a:stretch>
            <a:fillRect/>
          </a:stretch>
        </p:blipFill>
        <p:spPr>
          <a:xfrm>
            <a:off x="1884218" y="2162630"/>
            <a:ext cx="2743200" cy="2061686"/>
          </a:xfrm>
          <a:prstGeom prst="rect">
            <a:avLst/>
          </a:prstGeom>
        </p:spPr>
      </p:pic>
      <p:pic>
        <p:nvPicPr>
          <p:cNvPr id="8" name="Picture 8">
            <a:extLst>
              <a:ext uri="{FF2B5EF4-FFF2-40B4-BE49-F238E27FC236}">
                <a16:creationId xmlns:a16="http://schemas.microsoft.com/office/drawing/2014/main" id="{289729AF-7462-6952-7E84-777529D8368C}"/>
              </a:ext>
            </a:extLst>
          </p:cNvPr>
          <p:cNvPicPr>
            <a:picLocks noChangeAspect="1"/>
          </p:cNvPicPr>
          <p:nvPr/>
        </p:nvPicPr>
        <p:blipFill>
          <a:blip r:embed="rId5"/>
          <a:stretch>
            <a:fillRect/>
          </a:stretch>
        </p:blipFill>
        <p:spPr>
          <a:xfrm>
            <a:off x="4862945" y="2158482"/>
            <a:ext cx="2743200" cy="1543507"/>
          </a:xfrm>
          <a:prstGeom prst="rect">
            <a:avLst/>
          </a:prstGeom>
        </p:spPr>
      </p:pic>
      <p:pic>
        <p:nvPicPr>
          <p:cNvPr id="9" name="Picture 9" descr="A picture containing indoor, engine, several&#10;&#10;Description automatically generated">
            <a:extLst>
              <a:ext uri="{FF2B5EF4-FFF2-40B4-BE49-F238E27FC236}">
                <a16:creationId xmlns:a16="http://schemas.microsoft.com/office/drawing/2014/main" id="{36890F1F-13D6-7B20-E247-F48926DA8FA5}"/>
              </a:ext>
            </a:extLst>
          </p:cNvPr>
          <p:cNvPicPr>
            <a:picLocks noChangeAspect="1"/>
          </p:cNvPicPr>
          <p:nvPr/>
        </p:nvPicPr>
        <p:blipFill>
          <a:blip r:embed="rId6"/>
          <a:stretch>
            <a:fillRect/>
          </a:stretch>
        </p:blipFill>
        <p:spPr>
          <a:xfrm>
            <a:off x="900545" y="2932385"/>
            <a:ext cx="1510146" cy="2073882"/>
          </a:xfrm>
          <a:prstGeom prst="rect">
            <a:avLst/>
          </a:prstGeom>
        </p:spPr>
      </p:pic>
      <p:pic>
        <p:nvPicPr>
          <p:cNvPr id="10" name="Picture 10" descr="A picture containing invertebrate, echinoderm, open&#10;&#10;Description automatically generated">
            <a:extLst>
              <a:ext uri="{FF2B5EF4-FFF2-40B4-BE49-F238E27FC236}">
                <a16:creationId xmlns:a16="http://schemas.microsoft.com/office/drawing/2014/main" id="{2D04AC54-6E95-2A4A-B7D0-C9EDE659DD18}"/>
              </a:ext>
            </a:extLst>
          </p:cNvPr>
          <p:cNvPicPr>
            <a:picLocks noChangeAspect="1"/>
          </p:cNvPicPr>
          <p:nvPr/>
        </p:nvPicPr>
        <p:blipFill>
          <a:blip r:embed="rId7"/>
          <a:stretch>
            <a:fillRect/>
          </a:stretch>
        </p:blipFill>
        <p:spPr>
          <a:xfrm>
            <a:off x="4987636" y="4901911"/>
            <a:ext cx="2743200" cy="1543050"/>
          </a:xfrm>
          <a:prstGeom prst="rect">
            <a:avLst/>
          </a:prstGeom>
        </p:spPr>
      </p:pic>
      <p:pic>
        <p:nvPicPr>
          <p:cNvPr id="11" name="Picture 11" descr="A picture containing text, night&#10;&#10;Description automatically generated">
            <a:extLst>
              <a:ext uri="{FF2B5EF4-FFF2-40B4-BE49-F238E27FC236}">
                <a16:creationId xmlns:a16="http://schemas.microsoft.com/office/drawing/2014/main" id="{E27E1A60-9D02-4D09-DB25-452CC7418DDB}"/>
              </a:ext>
            </a:extLst>
          </p:cNvPr>
          <p:cNvPicPr>
            <a:picLocks noChangeAspect="1"/>
          </p:cNvPicPr>
          <p:nvPr/>
        </p:nvPicPr>
        <p:blipFill>
          <a:blip r:embed="rId8"/>
          <a:stretch>
            <a:fillRect/>
          </a:stretch>
        </p:blipFill>
        <p:spPr>
          <a:xfrm>
            <a:off x="6816436" y="3460097"/>
            <a:ext cx="2743200" cy="1544934"/>
          </a:xfrm>
          <a:prstGeom prst="rect">
            <a:avLst/>
          </a:prstGeom>
        </p:spPr>
      </p:pic>
      <p:pic>
        <p:nvPicPr>
          <p:cNvPr id="12" name="Picture 12" descr="A picture containing armor&#10;&#10;Description automatically generated">
            <a:extLst>
              <a:ext uri="{FF2B5EF4-FFF2-40B4-BE49-F238E27FC236}">
                <a16:creationId xmlns:a16="http://schemas.microsoft.com/office/drawing/2014/main" id="{5BC5116F-0235-FBCC-7741-77C3A07544E9}"/>
              </a:ext>
            </a:extLst>
          </p:cNvPr>
          <p:cNvPicPr>
            <a:picLocks noChangeAspect="1"/>
          </p:cNvPicPr>
          <p:nvPr/>
        </p:nvPicPr>
        <p:blipFill>
          <a:blip r:embed="rId9"/>
          <a:stretch>
            <a:fillRect/>
          </a:stretch>
        </p:blipFill>
        <p:spPr>
          <a:xfrm>
            <a:off x="7606145" y="4832483"/>
            <a:ext cx="2743200" cy="1543361"/>
          </a:xfrm>
          <a:prstGeom prst="rect">
            <a:avLst/>
          </a:prstGeom>
        </p:spPr>
      </p:pic>
      <p:pic>
        <p:nvPicPr>
          <p:cNvPr id="13" name="Picture 13" descr="Background pattern&#10;&#10;Description automatically generated">
            <a:extLst>
              <a:ext uri="{FF2B5EF4-FFF2-40B4-BE49-F238E27FC236}">
                <a16:creationId xmlns:a16="http://schemas.microsoft.com/office/drawing/2014/main" id="{FDBDEB76-0F2A-4E04-3B09-073C430DD0AB}"/>
              </a:ext>
            </a:extLst>
          </p:cNvPr>
          <p:cNvPicPr>
            <a:picLocks noChangeAspect="1"/>
          </p:cNvPicPr>
          <p:nvPr/>
        </p:nvPicPr>
        <p:blipFill>
          <a:blip r:embed="rId10"/>
          <a:stretch>
            <a:fillRect/>
          </a:stretch>
        </p:blipFill>
        <p:spPr>
          <a:xfrm>
            <a:off x="7550727" y="2351733"/>
            <a:ext cx="2743200" cy="1544934"/>
          </a:xfrm>
          <a:prstGeom prst="rect">
            <a:avLst/>
          </a:prstGeom>
        </p:spPr>
      </p:pic>
      <p:pic>
        <p:nvPicPr>
          <p:cNvPr id="14" name="Picture 14" descr="A picture containing indoor&#10;&#10;Description automatically generated">
            <a:extLst>
              <a:ext uri="{FF2B5EF4-FFF2-40B4-BE49-F238E27FC236}">
                <a16:creationId xmlns:a16="http://schemas.microsoft.com/office/drawing/2014/main" id="{D8A50A17-4283-6FB6-D381-192F48F8C27E}"/>
              </a:ext>
            </a:extLst>
          </p:cNvPr>
          <p:cNvPicPr>
            <a:picLocks noChangeAspect="1"/>
          </p:cNvPicPr>
          <p:nvPr/>
        </p:nvPicPr>
        <p:blipFill>
          <a:blip r:embed="rId11"/>
          <a:stretch>
            <a:fillRect/>
          </a:stretch>
        </p:blipFill>
        <p:spPr>
          <a:xfrm>
            <a:off x="9171709" y="3470062"/>
            <a:ext cx="2743199" cy="1829804"/>
          </a:xfrm>
          <a:prstGeom prst="rect">
            <a:avLst/>
          </a:prstGeom>
        </p:spPr>
      </p:pic>
    </p:spTree>
    <p:extLst>
      <p:ext uri="{BB962C8B-B14F-4D97-AF65-F5344CB8AC3E}">
        <p14:creationId xmlns:p14="http://schemas.microsoft.com/office/powerpoint/2010/main" val="1398766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EFA40-07F1-4D8D-5E9C-A78CE3D58955}"/>
              </a:ext>
            </a:extLst>
          </p:cNvPr>
          <p:cNvSpPr>
            <a:spLocks noGrp="1"/>
          </p:cNvSpPr>
          <p:nvPr>
            <p:ph type="title"/>
          </p:nvPr>
        </p:nvSpPr>
        <p:spPr/>
        <p:txBody>
          <a:bodyPr/>
          <a:lstStyle/>
          <a:p>
            <a:r>
              <a:rPr lang="en-GB" dirty="0"/>
              <a:t>Story Beats </a:t>
            </a:r>
          </a:p>
        </p:txBody>
      </p:sp>
      <p:sp>
        <p:nvSpPr>
          <p:cNvPr id="3" name="Content Placeholder 2">
            <a:extLst>
              <a:ext uri="{FF2B5EF4-FFF2-40B4-BE49-F238E27FC236}">
                <a16:creationId xmlns:a16="http://schemas.microsoft.com/office/drawing/2014/main" id="{309DA496-2781-8D2A-FC79-CF2CAAF6C606}"/>
              </a:ext>
            </a:extLst>
          </p:cNvPr>
          <p:cNvSpPr>
            <a:spLocks noGrp="1"/>
          </p:cNvSpPr>
          <p:nvPr>
            <p:ph idx="1"/>
          </p:nvPr>
        </p:nvSpPr>
        <p:spPr/>
        <p:txBody>
          <a:bodyPr vert="horz" lIns="91440" tIns="45720" rIns="91440" bIns="45720" rtlCol="0" anchor="t">
            <a:normAutofit/>
          </a:bodyPr>
          <a:lstStyle/>
          <a:p>
            <a:r>
              <a:rPr lang="en-GB" dirty="0"/>
              <a:t>The main plot of this story is a rescue mission to save the invaluable data from the robot that was last sent into the internet. With time left fleeting its up to a test robot and its test vehicle to go and recover what is possible before it is lost in the internet. This will mean going in with the wrong tools and hoping it survives what the galactic web were anything is possible.</a:t>
            </a:r>
          </a:p>
          <a:p>
            <a:endParaRPr lang="en-GB" dirty="0"/>
          </a:p>
        </p:txBody>
      </p:sp>
    </p:spTree>
    <p:extLst>
      <p:ext uri="{BB962C8B-B14F-4D97-AF65-F5344CB8AC3E}">
        <p14:creationId xmlns:p14="http://schemas.microsoft.com/office/powerpoint/2010/main" val="2312183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989CE-45D7-1105-AE97-9AC6C27878D6}"/>
              </a:ext>
            </a:extLst>
          </p:cNvPr>
          <p:cNvSpPr>
            <a:spLocks noGrp="1"/>
          </p:cNvSpPr>
          <p:nvPr>
            <p:ph type="title"/>
          </p:nvPr>
        </p:nvSpPr>
        <p:spPr/>
        <p:txBody>
          <a:bodyPr/>
          <a:lstStyle/>
          <a:p>
            <a:r>
              <a:rPr lang="en-GB" dirty="0"/>
              <a:t>Style</a:t>
            </a:r>
          </a:p>
        </p:txBody>
      </p:sp>
      <p:sp>
        <p:nvSpPr>
          <p:cNvPr id="3" name="Content Placeholder 2">
            <a:extLst>
              <a:ext uri="{FF2B5EF4-FFF2-40B4-BE49-F238E27FC236}">
                <a16:creationId xmlns:a16="http://schemas.microsoft.com/office/drawing/2014/main" id="{AA823628-4BCE-ABBA-4C4D-03D3F0ED0A4B}"/>
              </a:ext>
            </a:extLst>
          </p:cNvPr>
          <p:cNvSpPr>
            <a:spLocks noGrp="1"/>
          </p:cNvSpPr>
          <p:nvPr>
            <p:ph idx="1"/>
          </p:nvPr>
        </p:nvSpPr>
        <p:spPr/>
        <p:txBody>
          <a:bodyPr vert="horz" lIns="91440" tIns="45720" rIns="91440" bIns="45720" rtlCol="0" anchor="t">
            <a:normAutofit/>
          </a:bodyPr>
          <a:lstStyle/>
          <a:p>
            <a:r>
              <a:rPr lang="en-GB" dirty="0"/>
              <a:t>The style that I am going for is a bright cartoon style with steampunk and sci-fi elements. I want the animation to be a 3D style animation with quick movement and I was it to have different bases of style how we go through the internet until we get to the dead zone, where missing data ends up.</a:t>
            </a:r>
          </a:p>
        </p:txBody>
      </p:sp>
    </p:spTree>
    <p:extLst>
      <p:ext uri="{BB962C8B-B14F-4D97-AF65-F5344CB8AC3E}">
        <p14:creationId xmlns:p14="http://schemas.microsoft.com/office/powerpoint/2010/main" val="3045982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1C7E7-BA0D-FBDC-BE88-8EE4D4E86A6E}"/>
              </a:ext>
            </a:extLst>
          </p:cNvPr>
          <p:cNvSpPr>
            <a:spLocks noGrp="1"/>
          </p:cNvSpPr>
          <p:nvPr>
            <p:ph type="title"/>
          </p:nvPr>
        </p:nvSpPr>
        <p:spPr/>
        <p:txBody>
          <a:bodyPr/>
          <a:lstStyle/>
          <a:p>
            <a:r>
              <a:rPr lang="en-GB" dirty="0"/>
              <a:t>Style Research - Steampunk</a:t>
            </a:r>
          </a:p>
        </p:txBody>
      </p:sp>
      <p:pic>
        <p:nvPicPr>
          <p:cNvPr id="5" name="Picture 5">
            <a:extLst>
              <a:ext uri="{FF2B5EF4-FFF2-40B4-BE49-F238E27FC236}">
                <a16:creationId xmlns:a16="http://schemas.microsoft.com/office/drawing/2014/main" id="{505C7347-CF57-6219-A85B-6208FAAFEE04}"/>
              </a:ext>
            </a:extLst>
          </p:cNvPr>
          <p:cNvPicPr>
            <a:picLocks noChangeAspect="1"/>
          </p:cNvPicPr>
          <p:nvPr/>
        </p:nvPicPr>
        <p:blipFill>
          <a:blip r:embed="rId2"/>
          <a:stretch>
            <a:fillRect/>
          </a:stretch>
        </p:blipFill>
        <p:spPr>
          <a:xfrm>
            <a:off x="10298290" y="4921956"/>
            <a:ext cx="1811866" cy="1811866"/>
          </a:xfrm>
          <a:prstGeom prst="rect">
            <a:avLst/>
          </a:prstGeom>
        </p:spPr>
      </p:pic>
      <p:pic>
        <p:nvPicPr>
          <p:cNvPr id="8" name="Picture 8" descr="A picture containing text, indoor, old, several&#10;&#10;Description automatically generated">
            <a:extLst>
              <a:ext uri="{FF2B5EF4-FFF2-40B4-BE49-F238E27FC236}">
                <a16:creationId xmlns:a16="http://schemas.microsoft.com/office/drawing/2014/main" id="{A4C9091F-F60D-C305-72BE-ACBC038D6953}"/>
              </a:ext>
            </a:extLst>
          </p:cNvPr>
          <p:cNvPicPr>
            <a:picLocks noGrp="1" noChangeAspect="1"/>
          </p:cNvPicPr>
          <p:nvPr>
            <p:ph idx="1"/>
          </p:nvPr>
        </p:nvPicPr>
        <p:blipFill>
          <a:blip r:embed="rId3"/>
          <a:stretch>
            <a:fillRect/>
          </a:stretch>
        </p:blipFill>
        <p:spPr>
          <a:xfrm>
            <a:off x="10072254" y="2063702"/>
            <a:ext cx="2044335" cy="2722298"/>
          </a:xfrm>
        </p:spPr>
      </p:pic>
      <p:sp>
        <p:nvSpPr>
          <p:cNvPr id="12" name="Content Placeholder 2">
            <a:extLst>
              <a:ext uri="{FF2B5EF4-FFF2-40B4-BE49-F238E27FC236}">
                <a16:creationId xmlns:a16="http://schemas.microsoft.com/office/drawing/2014/main" id="{0419026D-239E-192B-E76C-74174B435F83}"/>
              </a:ext>
            </a:extLst>
          </p:cNvPr>
          <p:cNvSpPr txBox="1">
            <a:spLocks/>
          </p:cNvSpPr>
          <p:nvPr/>
        </p:nvSpPr>
        <p:spPr>
          <a:xfrm>
            <a:off x="680321" y="2336873"/>
            <a:ext cx="9182541" cy="359931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r>
              <a:rPr lang="en-GB" dirty="0"/>
              <a:t>Steampunk is when steam-powered machinery is mixed in with modern/future technology to create the industrial style.</a:t>
            </a:r>
            <a:endParaRPr lang="en-US" dirty="0"/>
          </a:p>
          <a:p>
            <a:r>
              <a:rPr lang="en-GB" dirty="0"/>
              <a:t>The style is mostly done with the use of components that would be in a steam powered machine-like gears and gauges and steam pipes with a colour selection of bonze/copper style colouring.</a:t>
            </a:r>
          </a:p>
          <a:p>
            <a:r>
              <a:rPr lang="en-GB" dirty="0"/>
              <a:t>My plan is to incorporate this into my animation as being what inspires me to design my robot characters.  </a:t>
            </a:r>
          </a:p>
          <a:p>
            <a:endParaRPr lang="en-GB" dirty="0"/>
          </a:p>
        </p:txBody>
      </p:sp>
    </p:spTree>
    <p:extLst>
      <p:ext uri="{BB962C8B-B14F-4D97-AF65-F5344CB8AC3E}">
        <p14:creationId xmlns:p14="http://schemas.microsoft.com/office/powerpoint/2010/main" val="3362145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CB7AC-3FC1-DEE5-B5CD-4E4138215985}"/>
              </a:ext>
            </a:extLst>
          </p:cNvPr>
          <p:cNvSpPr>
            <a:spLocks noGrp="1"/>
          </p:cNvSpPr>
          <p:nvPr>
            <p:ph type="title"/>
          </p:nvPr>
        </p:nvSpPr>
        <p:spPr/>
        <p:txBody>
          <a:bodyPr/>
          <a:lstStyle/>
          <a:p>
            <a:r>
              <a:rPr lang="en-GB" dirty="0">
                <a:ea typeface="+mj-lt"/>
                <a:cs typeface="+mj-lt"/>
              </a:rPr>
              <a:t>Style Research – Cyber Punk</a:t>
            </a:r>
            <a:endParaRPr lang="en-US" dirty="0"/>
          </a:p>
        </p:txBody>
      </p:sp>
      <p:sp>
        <p:nvSpPr>
          <p:cNvPr id="3" name="Content Placeholder 2">
            <a:extLst>
              <a:ext uri="{FF2B5EF4-FFF2-40B4-BE49-F238E27FC236}">
                <a16:creationId xmlns:a16="http://schemas.microsoft.com/office/drawing/2014/main" id="{A7CE1EE8-3127-CCA5-C035-CD381666164D}"/>
              </a:ext>
            </a:extLst>
          </p:cNvPr>
          <p:cNvSpPr>
            <a:spLocks noGrp="1"/>
          </p:cNvSpPr>
          <p:nvPr>
            <p:ph idx="1"/>
          </p:nvPr>
        </p:nvSpPr>
        <p:spPr/>
        <p:txBody>
          <a:bodyPr vert="horz" lIns="91440" tIns="45720" rIns="91440" bIns="45720" rtlCol="0" anchor="t">
            <a:normAutofit lnSpcReduction="10000"/>
          </a:bodyPr>
          <a:lstStyle/>
          <a:p>
            <a:endParaRPr lang="en-GB" dirty="0"/>
          </a:p>
          <a:p>
            <a:r>
              <a:rPr lang="en-GB" dirty="0"/>
              <a:t>I also looked into the cyber punk art style as inspiration as a style as I can use in my work.</a:t>
            </a:r>
          </a:p>
          <a:p>
            <a:r>
              <a:rPr lang="en-GB" dirty="0"/>
              <a:t>I would like to incorporate this style into the set design mixed with other styles. I would also like to focused on the neon aspect and heavily include it in my thought on what the internet looks like.</a:t>
            </a:r>
          </a:p>
          <a:p>
            <a:r>
              <a:rPr lang="en-GB" dirty="0">
                <a:ea typeface="+mn-lt"/>
                <a:cs typeface="+mn-lt"/>
              </a:rPr>
              <a:t>I also investigated other the Sci-fi theme as an influence for my design as I want to incorporate it into the designs for the sets, ships and robots.</a:t>
            </a:r>
            <a:endParaRPr lang="en-GB" dirty="0"/>
          </a:p>
          <a:p>
            <a:endParaRPr lang="en-GB" dirty="0"/>
          </a:p>
          <a:p>
            <a:endParaRPr lang="en-GB" dirty="0"/>
          </a:p>
          <a:p>
            <a:endParaRPr lang="en-GB" dirty="0"/>
          </a:p>
          <a:p>
            <a:endParaRPr lang="en-GB"/>
          </a:p>
          <a:p>
            <a:pPr marL="0" indent="0">
              <a:buNone/>
            </a:pPr>
            <a:endParaRPr lang="en-GB" dirty="0"/>
          </a:p>
          <a:p>
            <a:endParaRPr lang="en-GB" dirty="0"/>
          </a:p>
        </p:txBody>
      </p:sp>
      <p:pic>
        <p:nvPicPr>
          <p:cNvPr id="4" name="Picture 4" descr="A picture containing text, building, subway&#10;&#10;Description automatically generated">
            <a:extLst>
              <a:ext uri="{FF2B5EF4-FFF2-40B4-BE49-F238E27FC236}">
                <a16:creationId xmlns:a16="http://schemas.microsoft.com/office/drawing/2014/main" id="{C3202781-FB40-99A5-B657-04F1287D4AE1}"/>
              </a:ext>
            </a:extLst>
          </p:cNvPr>
          <p:cNvPicPr>
            <a:picLocks noChangeAspect="1"/>
          </p:cNvPicPr>
          <p:nvPr/>
        </p:nvPicPr>
        <p:blipFill>
          <a:blip r:embed="rId2"/>
          <a:stretch>
            <a:fillRect/>
          </a:stretch>
        </p:blipFill>
        <p:spPr>
          <a:xfrm>
            <a:off x="9698966" y="5518030"/>
            <a:ext cx="2340634" cy="1170317"/>
          </a:xfrm>
          <a:prstGeom prst="rect">
            <a:avLst/>
          </a:prstGeom>
        </p:spPr>
      </p:pic>
      <p:pic>
        <p:nvPicPr>
          <p:cNvPr id="5" name="Picture 5" descr="A picture containing building, outdoor, street, city&#10;&#10;Description automatically generated">
            <a:extLst>
              <a:ext uri="{FF2B5EF4-FFF2-40B4-BE49-F238E27FC236}">
                <a16:creationId xmlns:a16="http://schemas.microsoft.com/office/drawing/2014/main" id="{F7540862-A51F-F922-1758-E2B1D695CA16}"/>
              </a:ext>
            </a:extLst>
          </p:cNvPr>
          <p:cNvPicPr>
            <a:picLocks noChangeAspect="1"/>
          </p:cNvPicPr>
          <p:nvPr/>
        </p:nvPicPr>
        <p:blipFill>
          <a:blip r:embed="rId3"/>
          <a:stretch>
            <a:fillRect/>
          </a:stretch>
        </p:blipFill>
        <p:spPr>
          <a:xfrm>
            <a:off x="9828363" y="4417634"/>
            <a:ext cx="2254368" cy="955712"/>
          </a:xfrm>
          <a:prstGeom prst="rect">
            <a:avLst/>
          </a:prstGeom>
        </p:spPr>
      </p:pic>
    </p:spTree>
    <p:extLst>
      <p:ext uri="{BB962C8B-B14F-4D97-AF65-F5344CB8AC3E}">
        <p14:creationId xmlns:p14="http://schemas.microsoft.com/office/powerpoint/2010/main" val="3607958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6BEBB-FDB4-9C6B-8E85-01BFDE9FE65D}"/>
              </a:ext>
            </a:extLst>
          </p:cNvPr>
          <p:cNvSpPr>
            <a:spLocks noGrp="1"/>
          </p:cNvSpPr>
          <p:nvPr>
            <p:ph type="title"/>
          </p:nvPr>
        </p:nvSpPr>
        <p:spPr/>
        <p:txBody>
          <a:bodyPr/>
          <a:lstStyle/>
          <a:p>
            <a:r>
              <a:rPr lang="en-GB" dirty="0"/>
              <a:t>Character Research </a:t>
            </a:r>
          </a:p>
        </p:txBody>
      </p:sp>
      <p:sp>
        <p:nvSpPr>
          <p:cNvPr id="3" name="Content Placeholder 2">
            <a:extLst>
              <a:ext uri="{FF2B5EF4-FFF2-40B4-BE49-F238E27FC236}">
                <a16:creationId xmlns:a16="http://schemas.microsoft.com/office/drawing/2014/main" id="{D355B886-45C7-07F5-3C9B-1C0E21518D33}"/>
              </a:ext>
            </a:extLst>
          </p:cNvPr>
          <p:cNvSpPr>
            <a:spLocks noGrp="1"/>
          </p:cNvSpPr>
          <p:nvPr>
            <p:ph idx="1"/>
          </p:nvPr>
        </p:nvSpPr>
        <p:spPr>
          <a:xfrm>
            <a:off x="680321" y="2336873"/>
            <a:ext cx="8564314" cy="3599316"/>
          </a:xfrm>
        </p:spPr>
        <p:txBody>
          <a:bodyPr vert="horz" lIns="91440" tIns="45720" rIns="91440" bIns="45720" rtlCol="0" anchor="t">
            <a:normAutofit fontScale="92500" lnSpcReduction="10000"/>
          </a:bodyPr>
          <a:lstStyle/>
          <a:p>
            <a:r>
              <a:rPr lang="en-GB" dirty="0"/>
              <a:t>I also wanted to do research on characters. My main character is a robot, so I looked at other robots in the two styles that I most want to include (steampunk and cyberpunk) and see what I could take into my own design.</a:t>
            </a:r>
          </a:p>
          <a:p>
            <a:r>
              <a:rPr lang="en-GB" dirty="0"/>
              <a:t>Looking at some steampunk robots I want to take the colour schemes and the old-fashioned style onto the look of the character. </a:t>
            </a:r>
          </a:p>
          <a:p>
            <a:r>
              <a:rPr lang="en-GB" dirty="0"/>
              <a:t>I also looked at cyber punk interpretations of robots and what most intrigued me the most that I want to draw into my animation is the darker colours used with bright highlights used in places to off-set it and I could use this in the set designs.</a:t>
            </a:r>
          </a:p>
        </p:txBody>
      </p:sp>
      <p:pic>
        <p:nvPicPr>
          <p:cNvPr id="4" name="Picture 4">
            <a:extLst>
              <a:ext uri="{FF2B5EF4-FFF2-40B4-BE49-F238E27FC236}">
                <a16:creationId xmlns:a16="http://schemas.microsoft.com/office/drawing/2014/main" id="{4032AE75-F1AE-36BF-581C-36B2426EC635}"/>
              </a:ext>
            </a:extLst>
          </p:cNvPr>
          <p:cNvPicPr>
            <a:picLocks noChangeAspect="1"/>
          </p:cNvPicPr>
          <p:nvPr/>
        </p:nvPicPr>
        <p:blipFill>
          <a:blip r:embed="rId2"/>
          <a:stretch>
            <a:fillRect/>
          </a:stretch>
        </p:blipFill>
        <p:spPr>
          <a:xfrm>
            <a:off x="9598324" y="5373853"/>
            <a:ext cx="2355012" cy="1329274"/>
          </a:xfrm>
          <a:prstGeom prst="rect">
            <a:avLst/>
          </a:prstGeom>
        </p:spPr>
      </p:pic>
      <p:pic>
        <p:nvPicPr>
          <p:cNvPr id="5" name="Picture 5">
            <a:extLst>
              <a:ext uri="{FF2B5EF4-FFF2-40B4-BE49-F238E27FC236}">
                <a16:creationId xmlns:a16="http://schemas.microsoft.com/office/drawing/2014/main" id="{9FE9D9EC-5E9F-D203-170E-013AE6BC2B4B}"/>
              </a:ext>
            </a:extLst>
          </p:cNvPr>
          <p:cNvPicPr>
            <a:picLocks noChangeAspect="1"/>
          </p:cNvPicPr>
          <p:nvPr/>
        </p:nvPicPr>
        <p:blipFill>
          <a:blip r:embed="rId3"/>
          <a:stretch>
            <a:fillRect/>
          </a:stretch>
        </p:blipFill>
        <p:spPr>
          <a:xfrm>
            <a:off x="9583947" y="3936904"/>
            <a:ext cx="2369389" cy="1342078"/>
          </a:xfrm>
          <a:prstGeom prst="rect">
            <a:avLst/>
          </a:prstGeom>
        </p:spPr>
      </p:pic>
    </p:spTree>
    <p:extLst>
      <p:ext uri="{BB962C8B-B14F-4D97-AF65-F5344CB8AC3E}">
        <p14:creationId xmlns:p14="http://schemas.microsoft.com/office/powerpoint/2010/main" val="1328263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E0047-4F11-C0F0-DF6D-D21C1A54ED82}"/>
              </a:ext>
            </a:extLst>
          </p:cNvPr>
          <p:cNvSpPr>
            <a:spLocks noGrp="1"/>
          </p:cNvSpPr>
          <p:nvPr>
            <p:ph type="title"/>
          </p:nvPr>
        </p:nvSpPr>
        <p:spPr/>
        <p:txBody>
          <a:bodyPr/>
          <a:lstStyle/>
          <a:p>
            <a:r>
              <a:rPr lang="en-GB" dirty="0"/>
              <a:t>Characters (Main)</a:t>
            </a:r>
          </a:p>
        </p:txBody>
      </p:sp>
      <p:sp>
        <p:nvSpPr>
          <p:cNvPr id="3" name="Content Placeholder 2">
            <a:extLst>
              <a:ext uri="{FF2B5EF4-FFF2-40B4-BE49-F238E27FC236}">
                <a16:creationId xmlns:a16="http://schemas.microsoft.com/office/drawing/2014/main" id="{3981F282-DCF6-A629-4053-2EC5F90DFF62}"/>
              </a:ext>
            </a:extLst>
          </p:cNvPr>
          <p:cNvSpPr>
            <a:spLocks noGrp="1"/>
          </p:cNvSpPr>
          <p:nvPr>
            <p:ph idx="1"/>
          </p:nvPr>
        </p:nvSpPr>
        <p:spPr/>
        <p:txBody>
          <a:bodyPr vert="horz" lIns="91440" tIns="45720" rIns="91440" bIns="45720" rtlCol="0" anchor="t">
            <a:normAutofit/>
          </a:bodyPr>
          <a:lstStyle/>
          <a:p>
            <a:r>
              <a:rPr lang="en-GB" dirty="0"/>
              <a:t>The main character of this animation is a robot called Packet who is sent on a mission to find and collect invaluable data from another robot that went in before him and didn’t return after falling out of the connection. However, Packet was the experimental robot used to test functions and was never designed </a:t>
            </a:r>
            <a:r>
              <a:rPr lang="en-GB"/>
              <a:t>to go into the world wide web. Giving an obsolete vehicle for the </a:t>
            </a:r>
            <a:r>
              <a:rPr lang="en-GB" dirty="0"/>
              <a:t>mission but the need to save his comrade, it is determined to rescue his friend, no matter the danger. It may be a bit broken in some places, but its determination will get it through any issues. </a:t>
            </a:r>
          </a:p>
        </p:txBody>
      </p:sp>
    </p:spTree>
    <p:extLst>
      <p:ext uri="{BB962C8B-B14F-4D97-AF65-F5344CB8AC3E}">
        <p14:creationId xmlns:p14="http://schemas.microsoft.com/office/powerpoint/2010/main" val="4293441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E6444-905A-6AAF-5D31-927F0EAD9C53}"/>
              </a:ext>
            </a:extLst>
          </p:cNvPr>
          <p:cNvSpPr>
            <a:spLocks noGrp="1"/>
          </p:cNvSpPr>
          <p:nvPr>
            <p:ph type="title"/>
          </p:nvPr>
        </p:nvSpPr>
        <p:spPr/>
        <p:txBody>
          <a:bodyPr/>
          <a:lstStyle/>
          <a:p>
            <a:r>
              <a:rPr lang="en-GB" dirty="0"/>
              <a:t>Characters (Secondary) </a:t>
            </a:r>
            <a:endParaRPr lang="en-US" dirty="0"/>
          </a:p>
        </p:txBody>
      </p:sp>
      <p:sp>
        <p:nvSpPr>
          <p:cNvPr id="3" name="Content Placeholder 2">
            <a:extLst>
              <a:ext uri="{FF2B5EF4-FFF2-40B4-BE49-F238E27FC236}">
                <a16:creationId xmlns:a16="http://schemas.microsoft.com/office/drawing/2014/main" id="{8A3B3052-0BDE-CC33-35D7-34D96F3D78CF}"/>
              </a:ext>
            </a:extLst>
          </p:cNvPr>
          <p:cNvSpPr>
            <a:spLocks noGrp="1"/>
          </p:cNvSpPr>
          <p:nvPr>
            <p:ph idx="1"/>
          </p:nvPr>
        </p:nvSpPr>
        <p:spPr/>
        <p:txBody>
          <a:bodyPr vert="horz" lIns="91440" tIns="45720" rIns="91440" bIns="45720" rtlCol="0" anchor="t">
            <a:normAutofit/>
          </a:bodyPr>
          <a:lstStyle/>
          <a:p>
            <a:r>
              <a:rPr lang="en-GB" dirty="0"/>
              <a:t>There are two other characters that are needed for the story.</a:t>
            </a:r>
            <a:endParaRPr lang="en-US" dirty="0"/>
          </a:p>
          <a:p>
            <a:r>
              <a:rPr lang="en-GB" dirty="0"/>
              <a:t>The first one is the scientist who created the ships and the robots. This character is used for the plot because he is what sends out packet on the rescue mission and is the overseer of it.</a:t>
            </a:r>
          </a:p>
          <a:p>
            <a:endParaRPr lang="en-GB"/>
          </a:p>
          <a:p>
            <a:r>
              <a:rPr lang="en-GB" dirty="0"/>
              <a:t>The second one is the robot that needs to be rescued. It is heavily damage and is being sucked into the depth of the internet. It's close to giving up.</a:t>
            </a:r>
          </a:p>
        </p:txBody>
      </p:sp>
    </p:spTree>
    <p:extLst>
      <p:ext uri="{BB962C8B-B14F-4D97-AF65-F5344CB8AC3E}">
        <p14:creationId xmlns:p14="http://schemas.microsoft.com/office/powerpoint/2010/main" val="2972696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67652-D763-9C26-58FE-B7D61604ED99}"/>
              </a:ext>
            </a:extLst>
          </p:cNvPr>
          <p:cNvSpPr>
            <a:spLocks noGrp="1"/>
          </p:cNvSpPr>
          <p:nvPr>
            <p:ph type="title"/>
          </p:nvPr>
        </p:nvSpPr>
        <p:spPr/>
        <p:txBody>
          <a:bodyPr/>
          <a:lstStyle/>
          <a:p>
            <a:r>
              <a:rPr lang="en-GB" dirty="0"/>
              <a:t>Ship </a:t>
            </a:r>
          </a:p>
        </p:txBody>
      </p:sp>
      <p:sp>
        <p:nvSpPr>
          <p:cNvPr id="3" name="Content Placeholder 2">
            <a:extLst>
              <a:ext uri="{FF2B5EF4-FFF2-40B4-BE49-F238E27FC236}">
                <a16:creationId xmlns:a16="http://schemas.microsoft.com/office/drawing/2014/main" id="{6BFF308D-B787-D180-60F1-E05689040866}"/>
              </a:ext>
            </a:extLst>
          </p:cNvPr>
          <p:cNvSpPr>
            <a:spLocks noGrp="1"/>
          </p:cNvSpPr>
          <p:nvPr>
            <p:ph idx="1"/>
          </p:nvPr>
        </p:nvSpPr>
        <p:spPr/>
        <p:txBody>
          <a:bodyPr vert="horz" lIns="91440" tIns="45720" rIns="91440" bIns="45720" rtlCol="0" anchor="t">
            <a:normAutofit/>
          </a:bodyPr>
          <a:lstStyle/>
          <a:p>
            <a:r>
              <a:rPr lang="en-GB" dirty="0"/>
              <a:t>For my ship I want it to have a sleek design with elements sticking out to show that it is a test vehicle like some exposed wiring and missing panels making it like it should not survive and complete the mission but in the end, it pulls through. I want the ship to feel like a first car, the feeling that you know it is a bad car, but it feels like it can be used anywhere and will always make it.  </a:t>
            </a:r>
          </a:p>
        </p:txBody>
      </p:sp>
    </p:spTree>
    <p:extLst>
      <p:ext uri="{BB962C8B-B14F-4D97-AF65-F5344CB8AC3E}">
        <p14:creationId xmlns:p14="http://schemas.microsoft.com/office/powerpoint/2010/main" val="664607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21232-83F7-2DC7-7F0F-69E8658B413B}"/>
              </a:ext>
            </a:extLst>
          </p:cNvPr>
          <p:cNvSpPr>
            <a:spLocks noGrp="1"/>
          </p:cNvSpPr>
          <p:nvPr>
            <p:ph type="title"/>
          </p:nvPr>
        </p:nvSpPr>
        <p:spPr/>
        <p:txBody>
          <a:bodyPr/>
          <a:lstStyle/>
          <a:p>
            <a:r>
              <a:rPr lang="en-GB" dirty="0"/>
              <a:t>Ship Research</a:t>
            </a:r>
          </a:p>
        </p:txBody>
      </p:sp>
      <p:pic>
        <p:nvPicPr>
          <p:cNvPr id="4" name="Picture 4" descr="A picture containing transport, rocket&#10;&#10;Description automatically generated">
            <a:extLst>
              <a:ext uri="{FF2B5EF4-FFF2-40B4-BE49-F238E27FC236}">
                <a16:creationId xmlns:a16="http://schemas.microsoft.com/office/drawing/2014/main" id="{72C0C7DE-5515-8FFB-D698-4F8BCB1326CD}"/>
              </a:ext>
            </a:extLst>
          </p:cNvPr>
          <p:cNvPicPr>
            <a:picLocks noGrp="1" noChangeAspect="1"/>
          </p:cNvPicPr>
          <p:nvPr>
            <p:ph idx="1"/>
          </p:nvPr>
        </p:nvPicPr>
        <p:blipFill>
          <a:blip r:embed="rId2"/>
          <a:stretch>
            <a:fillRect/>
          </a:stretch>
        </p:blipFill>
        <p:spPr>
          <a:xfrm>
            <a:off x="10571272" y="2753742"/>
            <a:ext cx="1493469" cy="2204260"/>
          </a:xfrm>
        </p:spPr>
      </p:pic>
      <p:pic>
        <p:nvPicPr>
          <p:cNvPr id="5" name="Picture 5">
            <a:extLst>
              <a:ext uri="{FF2B5EF4-FFF2-40B4-BE49-F238E27FC236}">
                <a16:creationId xmlns:a16="http://schemas.microsoft.com/office/drawing/2014/main" id="{DD029E1A-1EFA-21F8-8563-31BD3D7BA68B}"/>
              </a:ext>
            </a:extLst>
          </p:cNvPr>
          <p:cNvPicPr>
            <a:picLocks noChangeAspect="1"/>
          </p:cNvPicPr>
          <p:nvPr/>
        </p:nvPicPr>
        <p:blipFill>
          <a:blip r:embed="rId3"/>
          <a:stretch>
            <a:fillRect/>
          </a:stretch>
        </p:blipFill>
        <p:spPr>
          <a:xfrm>
            <a:off x="9339532" y="5031650"/>
            <a:ext cx="2743199" cy="1711756"/>
          </a:xfrm>
          <a:prstGeom prst="rect">
            <a:avLst/>
          </a:prstGeom>
        </p:spPr>
      </p:pic>
      <p:sp>
        <p:nvSpPr>
          <p:cNvPr id="8" name="Content Placeholder 2">
            <a:extLst>
              <a:ext uri="{FF2B5EF4-FFF2-40B4-BE49-F238E27FC236}">
                <a16:creationId xmlns:a16="http://schemas.microsoft.com/office/drawing/2014/main" id="{758F7EFA-DA3C-D586-9DF4-8FF74898F200}"/>
              </a:ext>
            </a:extLst>
          </p:cNvPr>
          <p:cNvSpPr txBox="1">
            <a:spLocks/>
          </p:cNvSpPr>
          <p:nvPr/>
        </p:nvSpPr>
        <p:spPr>
          <a:xfrm>
            <a:off x="680321" y="2336873"/>
            <a:ext cx="8713316" cy="357160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r>
              <a:rPr lang="en-GB" dirty="0"/>
              <a:t>While researching for my ships I want to look at the styles and how they look like.</a:t>
            </a:r>
          </a:p>
          <a:p>
            <a:r>
              <a:rPr lang="en-GB" dirty="0"/>
              <a:t>My first inspiration was looking at most spaceships' designs. I actually looked at real life examples with the main one being the space shuttle, mostly the orbiter. The thing that I would like to incorporate into my ship that travels through the internet is the swept back wings and the tail to make it look like something real but isn't, but it could exist.</a:t>
            </a:r>
          </a:p>
          <a:p>
            <a:r>
              <a:rPr lang="en-GB" dirty="0"/>
              <a:t>I also looked at 2001: A Space </a:t>
            </a:r>
            <a:r>
              <a:rPr lang="en-GB" dirty="0">
                <a:ea typeface="+mn-lt"/>
                <a:cs typeface="+mn-lt"/>
              </a:rPr>
              <a:t>odyssey</a:t>
            </a:r>
            <a:r>
              <a:rPr lang="en-GB" dirty="0"/>
              <a:t> concept art and I took the style and the sleek parts of the station for the sleek parts of the design.</a:t>
            </a:r>
          </a:p>
        </p:txBody>
      </p:sp>
    </p:spTree>
    <p:extLst>
      <p:ext uri="{BB962C8B-B14F-4D97-AF65-F5344CB8AC3E}">
        <p14:creationId xmlns:p14="http://schemas.microsoft.com/office/powerpoint/2010/main" val="24590594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09B0-18FA-B12A-4DCE-FE1006718C41}"/>
              </a:ext>
            </a:extLst>
          </p:cNvPr>
          <p:cNvSpPr>
            <a:spLocks noGrp="1"/>
          </p:cNvSpPr>
          <p:nvPr>
            <p:ph type="title"/>
          </p:nvPr>
        </p:nvSpPr>
        <p:spPr/>
        <p:txBody>
          <a:bodyPr/>
          <a:lstStyle/>
          <a:p>
            <a:r>
              <a:rPr lang="en-GB" dirty="0"/>
              <a:t>Sets and Backgrounds</a:t>
            </a:r>
          </a:p>
        </p:txBody>
      </p:sp>
      <p:sp>
        <p:nvSpPr>
          <p:cNvPr id="3" name="Content Placeholder 2">
            <a:extLst>
              <a:ext uri="{FF2B5EF4-FFF2-40B4-BE49-F238E27FC236}">
                <a16:creationId xmlns:a16="http://schemas.microsoft.com/office/drawing/2014/main" id="{4185CDBD-1F97-AA3D-264B-1375F27E2824}"/>
              </a:ext>
            </a:extLst>
          </p:cNvPr>
          <p:cNvSpPr>
            <a:spLocks noGrp="1"/>
          </p:cNvSpPr>
          <p:nvPr>
            <p:ph idx="1"/>
          </p:nvPr>
        </p:nvSpPr>
        <p:spPr>
          <a:xfrm>
            <a:off x="680321" y="2336873"/>
            <a:ext cx="8311534" cy="3599316"/>
          </a:xfrm>
        </p:spPr>
        <p:txBody>
          <a:bodyPr vert="horz" lIns="91440" tIns="45720" rIns="91440" bIns="45720" rtlCol="0" anchor="t">
            <a:normAutofit lnSpcReduction="10000"/>
          </a:bodyPr>
          <a:lstStyle/>
          <a:p>
            <a:r>
              <a:rPr lang="en-GB" dirty="0"/>
              <a:t>For the sets and the backgrounds in my animation I mostly want to have the cyberpunk style and feeling for the internet world. </a:t>
            </a:r>
          </a:p>
          <a:p>
            <a:r>
              <a:rPr lang="en-GB" dirty="0"/>
              <a:t>However, my plan into makes it that each part of the internet the ship passes on a different look to show that anything can exist on the internet. </a:t>
            </a:r>
          </a:p>
          <a:p>
            <a:r>
              <a:rPr lang="en-GB" dirty="0"/>
              <a:t>I also want to have a darker set for the scene of the rescue to show it is being lost in the depths of the internet and will be lost for ever, making the end feel like times running out and is depressing.      </a:t>
            </a:r>
          </a:p>
          <a:p>
            <a:endParaRPr lang="en-GB"/>
          </a:p>
        </p:txBody>
      </p:sp>
    </p:spTree>
    <p:extLst>
      <p:ext uri="{BB962C8B-B14F-4D97-AF65-F5344CB8AC3E}">
        <p14:creationId xmlns:p14="http://schemas.microsoft.com/office/powerpoint/2010/main" val="38525859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767B6-27F0-A749-3F8A-2A85D48517B1}"/>
              </a:ext>
            </a:extLst>
          </p:cNvPr>
          <p:cNvSpPr>
            <a:spLocks noGrp="1"/>
          </p:cNvSpPr>
          <p:nvPr>
            <p:ph type="title"/>
          </p:nvPr>
        </p:nvSpPr>
        <p:spPr/>
        <p:txBody>
          <a:bodyPr/>
          <a:lstStyle/>
          <a:p>
            <a:r>
              <a:rPr lang="en-GB" dirty="0">
                <a:ea typeface="+mj-lt"/>
                <a:cs typeface="+mj-lt"/>
              </a:rPr>
              <a:t>Sets and Backgrounds Research</a:t>
            </a:r>
            <a:endParaRPr lang="en-US" dirty="0" err="1"/>
          </a:p>
        </p:txBody>
      </p:sp>
      <p:sp>
        <p:nvSpPr>
          <p:cNvPr id="6" name="Content Placeholder 2">
            <a:extLst>
              <a:ext uri="{FF2B5EF4-FFF2-40B4-BE49-F238E27FC236}">
                <a16:creationId xmlns:a16="http://schemas.microsoft.com/office/drawing/2014/main" id="{DFB4FC58-F4DE-C142-741C-395C7D467687}"/>
              </a:ext>
            </a:extLst>
          </p:cNvPr>
          <p:cNvSpPr txBox="1">
            <a:spLocks/>
          </p:cNvSpPr>
          <p:nvPr/>
        </p:nvSpPr>
        <p:spPr>
          <a:xfrm>
            <a:off x="680321" y="2336873"/>
            <a:ext cx="8311534" cy="359931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r>
              <a:rPr lang="en-GB" dirty="0"/>
              <a:t>To research this I looked at others cyber puck styled world and made me sure that the most important thing about it is that it looks futuristic and have the neon glow that reflects of the structures around it. </a:t>
            </a:r>
            <a:endParaRPr lang="en-US" dirty="0"/>
          </a:p>
          <a:p>
            <a:r>
              <a:rPr lang="en-GB" dirty="0"/>
              <a:t>I also looked into more steampunk style for the lab where the animation starts as I want an old  steam style mixed in with cyberpunk to represent that any style and anything is available on the internet.  </a:t>
            </a:r>
          </a:p>
        </p:txBody>
      </p:sp>
      <p:pic>
        <p:nvPicPr>
          <p:cNvPr id="8" name="Picture 4" descr="A picture containing text, stage, scene, city&#10;&#10;Description automatically generated">
            <a:extLst>
              <a:ext uri="{FF2B5EF4-FFF2-40B4-BE49-F238E27FC236}">
                <a16:creationId xmlns:a16="http://schemas.microsoft.com/office/drawing/2014/main" id="{2BBE9C02-9A47-31D8-142C-9373EED977AE}"/>
              </a:ext>
            </a:extLst>
          </p:cNvPr>
          <p:cNvPicPr>
            <a:picLocks noChangeAspect="1"/>
          </p:cNvPicPr>
          <p:nvPr/>
        </p:nvPicPr>
        <p:blipFill>
          <a:blip r:embed="rId2"/>
          <a:stretch>
            <a:fillRect/>
          </a:stretch>
        </p:blipFill>
        <p:spPr>
          <a:xfrm>
            <a:off x="9310256" y="5265508"/>
            <a:ext cx="2743198" cy="1480875"/>
          </a:xfrm>
          <a:prstGeom prst="rect">
            <a:avLst/>
          </a:prstGeom>
        </p:spPr>
      </p:pic>
    </p:spTree>
    <p:extLst>
      <p:ext uri="{BB962C8B-B14F-4D97-AF65-F5344CB8AC3E}">
        <p14:creationId xmlns:p14="http://schemas.microsoft.com/office/powerpoint/2010/main" val="27132957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BA84C-9A65-270E-0E72-E482806457E8}"/>
              </a:ext>
            </a:extLst>
          </p:cNvPr>
          <p:cNvSpPr>
            <a:spLocks noGrp="1"/>
          </p:cNvSpPr>
          <p:nvPr>
            <p:ph type="title"/>
          </p:nvPr>
        </p:nvSpPr>
        <p:spPr/>
        <p:txBody>
          <a:bodyPr/>
          <a:lstStyle/>
          <a:p>
            <a:r>
              <a:rPr lang="en-GB" dirty="0"/>
              <a:t>Effects</a:t>
            </a:r>
          </a:p>
        </p:txBody>
      </p:sp>
      <p:sp>
        <p:nvSpPr>
          <p:cNvPr id="3" name="Content Placeholder 2">
            <a:extLst>
              <a:ext uri="{FF2B5EF4-FFF2-40B4-BE49-F238E27FC236}">
                <a16:creationId xmlns:a16="http://schemas.microsoft.com/office/drawing/2014/main" id="{29614671-D460-91B3-2916-85B774CBF092}"/>
              </a:ext>
            </a:extLst>
          </p:cNvPr>
          <p:cNvSpPr>
            <a:spLocks noGrp="1"/>
          </p:cNvSpPr>
          <p:nvPr>
            <p:ph idx="1"/>
          </p:nvPr>
        </p:nvSpPr>
        <p:spPr/>
        <p:txBody>
          <a:bodyPr vert="horz" lIns="91440" tIns="45720" rIns="91440" bIns="45720" rtlCol="0" anchor="t">
            <a:normAutofit/>
          </a:bodyPr>
          <a:lstStyle/>
          <a:p>
            <a:r>
              <a:rPr lang="en-GB" dirty="0"/>
              <a:t>My animation will have effects that will be part of telling the story in the form of sceptical and helps to transfer scene to scene by, for example, from one world to another. </a:t>
            </a:r>
          </a:p>
          <a:p>
            <a:endParaRPr lang="en-GB" dirty="0"/>
          </a:p>
          <a:p>
            <a:r>
              <a:rPr lang="en-GB" dirty="0"/>
              <a:t>My effects will be in the packet sending scenes in between the internet worlds and also in other places to fill the scene like sparking wires or pulsing engines.</a:t>
            </a:r>
          </a:p>
        </p:txBody>
      </p:sp>
    </p:spTree>
    <p:extLst>
      <p:ext uri="{BB962C8B-B14F-4D97-AF65-F5344CB8AC3E}">
        <p14:creationId xmlns:p14="http://schemas.microsoft.com/office/powerpoint/2010/main" val="7096904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C2B96-58B6-7E77-A015-59E578B77610}"/>
              </a:ext>
            </a:extLst>
          </p:cNvPr>
          <p:cNvSpPr>
            <a:spLocks noGrp="1"/>
          </p:cNvSpPr>
          <p:nvPr>
            <p:ph type="title"/>
          </p:nvPr>
        </p:nvSpPr>
        <p:spPr/>
        <p:txBody>
          <a:bodyPr/>
          <a:lstStyle/>
          <a:p>
            <a:r>
              <a:rPr lang="en-GB" dirty="0"/>
              <a:t>Effects Research</a:t>
            </a:r>
          </a:p>
        </p:txBody>
      </p:sp>
      <p:sp>
        <p:nvSpPr>
          <p:cNvPr id="3" name="Content Placeholder 2">
            <a:extLst>
              <a:ext uri="{FF2B5EF4-FFF2-40B4-BE49-F238E27FC236}">
                <a16:creationId xmlns:a16="http://schemas.microsoft.com/office/drawing/2014/main" id="{26491962-BF4C-ADAD-F9B5-E863828D8C96}"/>
              </a:ext>
            </a:extLst>
          </p:cNvPr>
          <p:cNvSpPr>
            <a:spLocks noGrp="1"/>
          </p:cNvSpPr>
          <p:nvPr>
            <p:ph idx="1"/>
          </p:nvPr>
        </p:nvSpPr>
        <p:spPr>
          <a:xfrm>
            <a:off x="680321" y="2336873"/>
            <a:ext cx="8048297" cy="3599316"/>
          </a:xfrm>
        </p:spPr>
        <p:txBody>
          <a:bodyPr vert="horz" lIns="91440" tIns="45720" rIns="91440" bIns="45720" rtlCol="0" anchor="t">
            <a:normAutofit fontScale="92500"/>
          </a:bodyPr>
          <a:lstStyle/>
          <a:p>
            <a:r>
              <a:rPr lang="en-GB" dirty="0"/>
              <a:t>I researched effects in sci-fi movies and tv shows and the two I would like to take onboard for my animation is the Doctor Who wormhole intro and the DeLorean time travel effects.</a:t>
            </a:r>
            <a:endParaRPr lang="en-US" dirty="0"/>
          </a:p>
          <a:p>
            <a:r>
              <a:rPr lang="en-GB" dirty="0"/>
              <a:t>For the packet travelling scenes I took inspiration from the Doctor Who wormhole and how it feels energised and uses bright colours with the main vehicle travelling through it.   </a:t>
            </a:r>
          </a:p>
          <a:p>
            <a:r>
              <a:rPr lang="en-GB" dirty="0"/>
              <a:t>I also like the light effect used in Back to the Future when time travelling and would like to use it in the going into and leaving the packet travel system.</a:t>
            </a:r>
          </a:p>
        </p:txBody>
      </p:sp>
      <p:pic>
        <p:nvPicPr>
          <p:cNvPr id="4" name="Picture 4" descr="A picture containing text, light, blurry&#10;&#10;Description automatically generated">
            <a:extLst>
              <a:ext uri="{FF2B5EF4-FFF2-40B4-BE49-F238E27FC236}">
                <a16:creationId xmlns:a16="http://schemas.microsoft.com/office/drawing/2014/main" id="{83B402CD-EBEE-A4DE-01AA-44D58BBCA8FE}"/>
              </a:ext>
            </a:extLst>
          </p:cNvPr>
          <p:cNvPicPr>
            <a:picLocks noChangeAspect="1"/>
          </p:cNvPicPr>
          <p:nvPr/>
        </p:nvPicPr>
        <p:blipFill rotWithShape="1">
          <a:blip r:embed="rId2"/>
          <a:srcRect l="5584" t="31373" r="34010" b="6863"/>
          <a:stretch/>
        </p:blipFill>
        <p:spPr>
          <a:xfrm>
            <a:off x="9102438" y="5100080"/>
            <a:ext cx="2917826" cy="1558284"/>
          </a:xfrm>
          <a:prstGeom prst="rect">
            <a:avLst/>
          </a:prstGeom>
        </p:spPr>
      </p:pic>
      <p:pic>
        <p:nvPicPr>
          <p:cNvPr id="5" name="Picture 5" descr="A picture containing outdoor object&#10;&#10;Description automatically generated">
            <a:extLst>
              <a:ext uri="{FF2B5EF4-FFF2-40B4-BE49-F238E27FC236}">
                <a16:creationId xmlns:a16="http://schemas.microsoft.com/office/drawing/2014/main" id="{2498E04F-926D-E70A-3BE3-A0ED2BAB7CA8}"/>
              </a:ext>
            </a:extLst>
          </p:cNvPr>
          <p:cNvPicPr>
            <a:picLocks noChangeAspect="1"/>
          </p:cNvPicPr>
          <p:nvPr/>
        </p:nvPicPr>
        <p:blipFill>
          <a:blip r:embed="rId3"/>
          <a:stretch>
            <a:fillRect/>
          </a:stretch>
        </p:blipFill>
        <p:spPr>
          <a:xfrm>
            <a:off x="9102436" y="3267076"/>
            <a:ext cx="2923309" cy="1640031"/>
          </a:xfrm>
          <a:prstGeom prst="rect">
            <a:avLst/>
          </a:prstGeom>
        </p:spPr>
      </p:pic>
      <p:sp>
        <p:nvSpPr>
          <p:cNvPr id="7" name="TextBox 6">
            <a:extLst>
              <a:ext uri="{FF2B5EF4-FFF2-40B4-BE49-F238E27FC236}">
                <a16:creationId xmlns:a16="http://schemas.microsoft.com/office/drawing/2014/main" id="{76DF4DB7-AF47-75C9-A610-6BB146FD1392}"/>
              </a:ext>
            </a:extLst>
          </p:cNvPr>
          <p:cNvSpPr txBox="1"/>
          <p:nvPr/>
        </p:nvSpPr>
        <p:spPr>
          <a:xfrm>
            <a:off x="826806" y="6104772"/>
            <a:ext cx="6097424" cy="646331"/>
          </a:xfrm>
          <a:prstGeom prst="rect">
            <a:avLst/>
          </a:prstGeom>
          <a:noFill/>
        </p:spPr>
        <p:txBody>
          <a:bodyPr wrap="square">
            <a:spAutoFit/>
          </a:bodyPr>
          <a:lstStyle/>
          <a:p>
            <a:r>
              <a:rPr lang="en-GB" dirty="0">
                <a:hlinkClick r:id="rId4"/>
              </a:rPr>
              <a:t>https://www.youtube.com/watch?v=XY2pFZniOAs</a:t>
            </a:r>
            <a:endParaRPr lang="en-GB" dirty="0"/>
          </a:p>
          <a:p>
            <a:endParaRPr lang="en-GB" dirty="0"/>
          </a:p>
        </p:txBody>
      </p:sp>
    </p:spTree>
    <p:extLst>
      <p:ext uri="{BB962C8B-B14F-4D97-AF65-F5344CB8AC3E}">
        <p14:creationId xmlns:p14="http://schemas.microsoft.com/office/powerpoint/2010/main" val="40323454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B0374-6792-BD3E-C144-C6E4DFCC312F}"/>
              </a:ext>
            </a:extLst>
          </p:cNvPr>
          <p:cNvSpPr>
            <a:spLocks noGrp="1"/>
          </p:cNvSpPr>
          <p:nvPr>
            <p:ph type="title"/>
          </p:nvPr>
        </p:nvSpPr>
        <p:spPr/>
        <p:txBody>
          <a:bodyPr/>
          <a:lstStyle/>
          <a:p>
            <a:r>
              <a:rPr lang="en-GB" dirty="0"/>
              <a:t>Storyboards</a:t>
            </a:r>
          </a:p>
        </p:txBody>
      </p:sp>
      <p:pic>
        <p:nvPicPr>
          <p:cNvPr id="4" name="Picture 4" descr="A picture containing shape&#10;&#10;Description automatically generated">
            <a:extLst>
              <a:ext uri="{FF2B5EF4-FFF2-40B4-BE49-F238E27FC236}">
                <a16:creationId xmlns:a16="http://schemas.microsoft.com/office/drawing/2014/main" id="{420D9121-685B-22E7-C291-8EE745A9E7D2}"/>
              </a:ext>
            </a:extLst>
          </p:cNvPr>
          <p:cNvPicPr>
            <a:picLocks noChangeAspect="1"/>
          </p:cNvPicPr>
          <p:nvPr/>
        </p:nvPicPr>
        <p:blipFill>
          <a:blip r:embed="rId2"/>
          <a:stretch>
            <a:fillRect/>
          </a:stretch>
        </p:blipFill>
        <p:spPr>
          <a:xfrm>
            <a:off x="75334" y="2999872"/>
            <a:ext cx="1799360" cy="1261769"/>
          </a:xfrm>
          <a:prstGeom prst="rect">
            <a:avLst/>
          </a:prstGeom>
        </p:spPr>
      </p:pic>
      <p:pic>
        <p:nvPicPr>
          <p:cNvPr id="5" name="Picture 5" descr="Diagram&#10;&#10;Description automatically generated">
            <a:extLst>
              <a:ext uri="{FF2B5EF4-FFF2-40B4-BE49-F238E27FC236}">
                <a16:creationId xmlns:a16="http://schemas.microsoft.com/office/drawing/2014/main" id="{740538FF-66C2-4FD6-05CC-2C7AF151B20A}"/>
              </a:ext>
            </a:extLst>
          </p:cNvPr>
          <p:cNvPicPr>
            <a:picLocks noChangeAspect="1"/>
          </p:cNvPicPr>
          <p:nvPr/>
        </p:nvPicPr>
        <p:blipFill>
          <a:blip r:embed="rId3"/>
          <a:stretch>
            <a:fillRect/>
          </a:stretch>
        </p:blipFill>
        <p:spPr>
          <a:xfrm>
            <a:off x="2029691" y="3004201"/>
            <a:ext cx="1729221" cy="1286015"/>
          </a:xfrm>
          <a:prstGeom prst="rect">
            <a:avLst/>
          </a:prstGeom>
        </p:spPr>
      </p:pic>
      <p:pic>
        <p:nvPicPr>
          <p:cNvPr id="6" name="Picture 6" descr="Diagram&#10;&#10;Description automatically generated">
            <a:extLst>
              <a:ext uri="{FF2B5EF4-FFF2-40B4-BE49-F238E27FC236}">
                <a16:creationId xmlns:a16="http://schemas.microsoft.com/office/drawing/2014/main" id="{745BF6CC-8C9D-3900-C86F-D973B23BB1D7}"/>
              </a:ext>
            </a:extLst>
          </p:cNvPr>
          <p:cNvPicPr>
            <a:picLocks noChangeAspect="1"/>
          </p:cNvPicPr>
          <p:nvPr/>
        </p:nvPicPr>
        <p:blipFill>
          <a:blip r:embed="rId4"/>
          <a:stretch>
            <a:fillRect/>
          </a:stretch>
        </p:blipFill>
        <p:spPr>
          <a:xfrm>
            <a:off x="4002232" y="2938392"/>
            <a:ext cx="1759528" cy="1347495"/>
          </a:xfrm>
          <a:prstGeom prst="rect">
            <a:avLst/>
          </a:prstGeom>
        </p:spPr>
      </p:pic>
      <p:pic>
        <p:nvPicPr>
          <p:cNvPr id="7" name="Picture 7">
            <a:extLst>
              <a:ext uri="{FF2B5EF4-FFF2-40B4-BE49-F238E27FC236}">
                <a16:creationId xmlns:a16="http://schemas.microsoft.com/office/drawing/2014/main" id="{6737E0B2-317B-2205-18A0-343944421C29}"/>
              </a:ext>
            </a:extLst>
          </p:cNvPr>
          <p:cNvPicPr>
            <a:picLocks noChangeAspect="1"/>
          </p:cNvPicPr>
          <p:nvPr/>
        </p:nvPicPr>
        <p:blipFill>
          <a:blip r:embed="rId5"/>
          <a:stretch>
            <a:fillRect/>
          </a:stretch>
        </p:blipFill>
        <p:spPr>
          <a:xfrm>
            <a:off x="6099464" y="2986883"/>
            <a:ext cx="1754332" cy="1273893"/>
          </a:xfrm>
          <a:prstGeom prst="rect">
            <a:avLst/>
          </a:prstGeom>
        </p:spPr>
      </p:pic>
      <p:pic>
        <p:nvPicPr>
          <p:cNvPr id="8" name="Picture 8">
            <a:extLst>
              <a:ext uri="{FF2B5EF4-FFF2-40B4-BE49-F238E27FC236}">
                <a16:creationId xmlns:a16="http://schemas.microsoft.com/office/drawing/2014/main" id="{94BA995E-3109-5695-9752-95585CCB8822}"/>
              </a:ext>
            </a:extLst>
          </p:cNvPr>
          <p:cNvPicPr>
            <a:picLocks noChangeAspect="1"/>
          </p:cNvPicPr>
          <p:nvPr/>
        </p:nvPicPr>
        <p:blipFill>
          <a:blip r:embed="rId6"/>
          <a:stretch>
            <a:fillRect/>
          </a:stretch>
        </p:blipFill>
        <p:spPr>
          <a:xfrm>
            <a:off x="8123094" y="2939258"/>
            <a:ext cx="1801091" cy="1319786"/>
          </a:xfrm>
          <a:prstGeom prst="rect">
            <a:avLst/>
          </a:prstGeom>
        </p:spPr>
      </p:pic>
      <p:pic>
        <p:nvPicPr>
          <p:cNvPr id="9" name="Picture 9" descr="Diagram, engineering drawing&#10;&#10;Description automatically generated">
            <a:extLst>
              <a:ext uri="{FF2B5EF4-FFF2-40B4-BE49-F238E27FC236}">
                <a16:creationId xmlns:a16="http://schemas.microsoft.com/office/drawing/2014/main" id="{3A1CAE11-E4F1-72B0-4370-8F89EE470256}"/>
              </a:ext>
            </a:extLst>
          </p:cNvPr>
          <p:cNvPicPr>
            <a:picLocks noChangeAspect="1"/>
          </p:cNvPicPr>
          <p:nvPr/>
        </p:nvPicPr>
        <p:blipFill>
          <a:blip r:embed="rId7"/>
          <a:stretch>
            <a:fillRect/>
          </a:stretch>
        </p:blipFill>
        <p:spPr>
          <a:xfrm>
            <a:off x="10178761" y="2935794"/>
            <a:ext cx="1673803" cy="1264368"/>
          </a:xfrm>
          <a:prstGeom prst="rect">
            <a:avLst/>
          </a:prstGeom>
        </p:spPr>
      </p:pic>
      <p:pic>
        <p:nvPicPr>
          <p:cNvPr id="10" name="Picture 10" descr="Diagram&#10;&#10;Description automatically generated">
            <a:extLst>
              <a:ext uri="{FF2B5EF4-FFF2-40B4-BE49-F238E27FC236}">
                <a16:creationId xmlns:a16="http://schemas.microsoft.com/office/drawing/2014/main" id="{4BD3F246-86C7-605A-D4E7-291901890FD0}"/>
              </a:ext>
            </a:extLst>
          </p:cNvPr>
          <p:cNvPicPr>
            <a:picLocks noChangeAspect="1"/>
          </p:cNvPicPr>
          <p:nvPr/>
        </p:nvPicPr>
        <p:blipFill>
          <a:blip r:embed="rId8"/>
          <a:stretch>
            <a:fillRect/>
          </a:stretch>
        </p:blipFill>
        <p:spPr>
          <a:xfrm>
            <a:off x="79664" y="5137802"/>
            <a:ext cx="1676400" cy="1256574"/>
          </a:xfrm>
          <a:prstGeom prst="rect">
            <a:avLst/>
          </a:prstGeom>
        </p:spPr>
      </p:pic>
      <p:pic>
        <p:nvPicPr>
          <p:cNvPr id="11" name="Picture 11" descr="A picture containing diagram&#10;&#10;Description automatically generated">
            <a:extLst>
              <a:ext uri="{FF2B5EF4-FFF2-40B4-BE49-F238E27FC236}">
                <a16:creationId xmlns:a16="http://schemas.microsoft.com/office/drawing/2014/main" id="{463C1466-BDBD-9ADD-08A5-80CAE3FCD207}"/>
              </a:ext>
            </a:extLst>
          </p:cNvPr>
          <p:cNvPicPr>
            <a:picLocks noChangeAspect="1"/>
          </p:cNvPicPr>
          <p:nvPr/>
        </p:nvPicPr>
        <p:blipFill>
          <a:blip r:embed="rId9"/>
          <a:stretch>
            <a:fillRect/>
          </a:stretch>
        </p:blipFill>
        <p:spPr>
          <a:xfrm>
            <a:off x="2026227" y="5107495"/>
            <a:ext cx="1704110" cy="1280819"/>
          </a:xfrm>
          <a:prstGeom prst="rect">
            <a:avLst/>
          </a:prstGeom>
        </p:spPr>
      </p:pic>
      <p:pic>
        <p:nvPicPr>
          <p:cNvPr id="12" name="Picture 12" descr="A picture containing silhouette&#10;&#10;Description automatically generated">
            <a:extLst>
              <a:ext uri="{FF2B5EF4-FFF2-40B4-BE49-F238E27FC236}">
                <a16:creationId xmlns:a16="http://schemas.microsoft.com/office/drawing/2014/main" id="{73638DF7-8429-93F0-14C1-8C08B656CC06}"/>
              </a:ext>
            </a:extLst>
          </p:cNvPr>
          <p:cNvPicPr>
            <a:picLocks noChangeAspect="1"/>
          </p:cNvPicPr>
          <p:nvPr/>
        </p:nvPicPr>
        <p:blipFill>
          <a:blip r:embed="rId10"/>
          <a:stretch>
            <a:fillRect/>
          </a:stretch>
        </p:blipFill>
        <p:spPr>
          <a:xfrm>
            <a:off x="3989243" y="5073724"/>
            <a:ext cx="1773382" cy="1322384"/>
          </a:xfrm>
          <a:prstGeom prst="rect">
            <a:avLst/>
          </a:prstGeom>
        </p:spPr>
      </p:pic>
      <p:pic>
        <p:nvPicPr>
          <p:cNvPr id="13" name="Picture 13" descr="A picture containing silhouette&#10;&#10;Description automatically generated">
            <a:extLst>
              <a:ext uri="{FF2B5EF4-FFF2-40B4-BE49-F238E27FC236}">
                <a16:creationId xmlns:a16="http://schemas.microsoft.com/office/drawing/2014/main" id="{4CC5A4BE-6F68-2BDD-1DC7-A72A8C047E47}"/>
              </a:ext>
            </a:extLst>
          </p:cNvPr>
          <p:cNvPicPr>
            <a:picLocks noChangeAspect="1"/>
          </p:cNvPicPr>
          <p:nvPr/>
        </p:nvPicPr>
        <p:blipFill>
          <a:blip r:embed="rId11"/>
          <a:stretch>
            <a:fillRect/>
          </a:stretch>
        </p:blipFill>
        <p:spPr>
          <a:xfrm>
            <a:off x="6037984" y="5083249"/>
            <a:ext cx="1731819" cy="1266965"/>
          </a:xfrm>
          <a:prstGeom prst="rect">
            <a:avLst/>
          </a:prstGeom>
        </p:spPr>
      </p:pic>
      <p:pic>
        <p:nvPicPr>
          <p:cNvPr id="14" name="Picture 14" descr="A picture containing shape&#10;&#10;Description automatically generated">
            <a:extLst>
              <a:ext uri="{FF2B5EF4-FFF2-40B4-BE49-F238E27FC236}">
                <a16:creationId xmlns:a16="http://schemas.microsoft.com/office/drawing/2014/main" id="{F9673063-3F2B-4000-542D-9A68607ADFE6}"/>
              </a:ext>
            </a:extLst>
          </p:cNvPr>
          <p:cNvPicPr>
            <a:picLocks noChangeAspect="1"/>
          </p:cNvPicPr>
          <p:nvPr/>
        </p:nvPicPr>
        <p:blipFill>
          <a:blip r:embed="rId12"/>
          <a:stretch>
            <a:fillRect/>
          </a:stretch>
        </p:blipFill>
        <p:spPr>
          <a:xfrm>
            <a:off x="8096250" y="5078919"/>
            <a:ext cx="1745673" cy="1280820"/>
          </a:xfrm>
          <a:prstGeom prst="rect">
            <a:avLst/>
          </a:prstGeom>
        </p:spPr>
      </p:pic>
      <p:pic>
        <p:nvPicPr>
          <p:cNvPr id="15" name="Picture 15" descr="Diagram&#10;&#10;Description automatically generated">
            <a:extLst>
              <a:ext uri="{FF2B5EF4-FFF2-40B4-BE49-F238E27FC236}">
                <a16:creationId xmlns:a16="http://schemas.microsoft.com/office/drawing/2014/main" id="{23D3D330-FE88-3197-A344-9BCF57C4B6BC}"/>
              </a:ext>
            </a:extLst>
          </p:cNvPr>
          <p:cNvPicPr>
            <a:picLocks noChangeAspect="1"/>
          </p:cNvPicPr>
          <p:nvPr/>
        </p:nvPicPr>
        <p:blipFill>
          <a:blip r:embed="rId13"/>
          <a:stretch>
            <a:fillRect/>
          </a:stretch>
        </p:blipFill>
        <p:spPr>
          <a:xfrm>
            <a:off x="10176164" y="5078919"/>
            <a:ext cx="1704110" cy="1280820"/>
          </a:xfrm>
          <a:prstGeom prst="rect">
            <a:avLst/>
          </a:prstGeom>
        </p:spPr>
      </p:pic>
      <p:cxnSp>
        <p:nvCxnSpPr>
          <p:cNvPr id="18" name="Straight Arrow Connector 17">
            <a:extLst>
              <a:ext uri="{FF2B5EF4-FFF2-40B4-BE49-F238E27FC236}">
                <a16:creationId xmlns:a16="http://schemas.microsoft.com/office/drawing/2014/main" id="{6D245752-FF1B-4800-8838-F2F745F91CBB}"/>
              </a:ext>
            </a:extLst>
          </p:cNvPr>
          <p:cNvCxnSpPr/>
          <p:nvPr/>
        </p:nvCxnSpPr>
        <p:spPr>
          <a:xfrm>
            <a:off x="1876425" y="3619500"/>
            <a:ext cx="1524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78BDE407-B21B-6FB6-3904-91FA6B2697C4}"/>
              </a:ext>
            </a:extLst>
          </p:cNvPr>
          <p:cNvCxnSpPr>
            <a:cxnSpLocks/>
          </p:cNvCxnSpPr>
          <p:nvPr/>
        </p:nvCxnSpPr>
        <p:spPr>
          <a:xfrm>
            <a:off x="3838575" y="3619500"/>
            <a:ext cx="1524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DC5158AF-B88C-31D2-F8A6-7DA99ACE817D}"/>
              </a:ext>
            </a:extLst>
          </p:cNvPr>
          <p:cNvCxnSpPr>
            <a:cxnSpLocks/>
          </p:cNvCxnSpPr>
          <p:nvPr/>
        </p:nvCxnSpPr>
        <p:spPr>
          <a:xfrm>
            <a:off x="5695950" y="3619500"/>
            <a:ext cx="3429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0232CDC2-172C-CE7B-C37D-AFE26BC56CBF}"/>
              </a:ext>
            </a:extLst>
          </p:cNvPr>
          <p:cNvCxnSpPr>
            <a:cxnSpLocks/>
          </p:cNvCxnSpPr>
          <p:nvPr/>
        </p:nvCxnSpPr>
        <p:spPr>
          <a:xfrm>
            <a:off x="7781924" y="3667125"/>
            <a:ext cx="3429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8452D982-C6D9-9ACE-0A8C-6CCAD98B3EA2}"/>
              </a:ext>
            </a:extLst>
          </p:cNvPr>
          <p:cNvCxnSpPr>
            <a:cxnSpLocks/>
          </p:cNvCxnSpPr>
          <p:nvPr/>
        </p:nvCxnSpPr>
        <p:spPr>
          <a:xfrm>
            <a:off x="9877424" y="3619500"/>
            <a:ext cx="3429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44B4A8B5-1F0E-A7AF-7362-3DBE662A7D6C}"/>
              </a:ext>
            </a:extLst>
          </p:cNvPr>
          <p:cNvCxnSpPr>
            <a:cxnSpLocks/>
          </p:cNvCxnSpPr>
          <p:nvPr/>
        </p:nvCxnSpPr>
        <p:spPr>
          <a:xfrm>
            <a:off x="6124574" y="4048125"/>
            <a:ext cx="3429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0F5069B1-4525-9821-A7BE-D893032F813D}"/>
              </a:ext>
            </a:extLst>
          </p:cNvPr>
          <p:cNvCxnSpPr>
            <a:cxnSpLocks/>
          </p:cNvCxnSpPr>
          <p:nvPr/>
        </p:nvCxnSpPr>
        <p:spPr>
          <a:xfrm>
            <a:off x="1704974" y="5876925"/>
            <a:ext cx="3429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C809DFFC-BC80-1650-EAD3-A89D3EDEA773}"/>
              </a:ext>
            </a:extLst>
          </p:cNvPr>
          <p:cNvCxnSpPr>
            <a:cxnSpLocks/>
          </p:cNvCxnSpPr>
          <p:nvPr/>
        </p:nvCxnSpPr>
        <p:spPr>
          <a:xfrm>
            <a:off x="5695949" y="5829300"/>
            <a:ext cx="3429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30AE95D6-1A4D-4D48-6401-6476A2BF4E17}"/>
              </a:ext>
            </a:extLst>
          </p:cNvPr>
          <p:cNvCxnSpPr>
            <a:cxnSpLocks/>
          </p:cNvCxnSpPr>
          <p:nvPr/>
        </p:nvCxnSpPr>
        <p:spPr>
          <a:xfrm>
            <a:off x="3695699" y="5876925"/>
            <a:ext cx="3429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2CD27F30-4521-D17A-284B-A2EDB3473CF3}"/>
              </a:ext>
            </a:extLst>
          </p:cNvPr>
          <p:cNvCxnSpPr>
            <a:cxnSpLocks/>
          </p:cNvCxnSpPr>
          <p:nvPr/>
        </p:nvCxnSpPr>
        <p:spPr>
          <a:xfrm>
            <a:off x="9801224" y="5772150"/>
            <a:ext cx="3429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6329EE76-F72D-4F64-7237-BAB35654EA06}"/>
              </a:ext>
            </a:extLst>
          </p:cNvPr>
          <p:cNvCxnSpPr>
            <a:cxnSpLocks/>
          </p:cNvCxnSpPr>
          <p:nvPr/>
        </p:nvCxnSpPr>
        <p:spPr>
          <a:xfrm>
            <a:off x="7753349" y="5772150"/>
            <a:ext cx="342900" cy="95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D7C478F0-7857-91F5-2435-C62B9D8E487C}"/>
              </a:ext>
            </a:extLst>
          </p:cNvPr>
          <p:cNvCxnSpPr/>
          <p:nvPr/>
        </p:nvCxnSpPr>
        <p:spPr>
          <a:xfrm>
            <a:off x="10963275" y="4200525"/>
            <a:ext cx="0" cy="390525"/>
          </a:xfrm>
          <a:prstGeom prst="straightConnector1">
            <a:avLst/>
          </a:prstGeom>
        </p:spPr>
        <p:style>
          <a:lnRef idx="1">
            <a:schemeClr val="dk1"/>
          </a:lnRef>
          <a:fillRef idx="0">
            <a:schemeClr val="dk1"/>
          </a:fillRef>
          <a:effectRef idx="0">
            <a:schemeClr val="dk1"/>
          </a:effectRef>
          <a:fontRef idx="minor">
            <a:schemeClr val="tx1"/>
          </a:fontRef>
        </p:style>
      </p:cxnSp>
      <p:cxnSp>
        <p:nvCxnSpPr>
          <p:cNvPr id="30" name="Straight Arrow Connector 29">
            <a:extLst>
              <a:ext uri="{FF2B5EF4-FFF2-40B4-BE49-F238E27FC236}">
                <a16:creationId xmlns:a16="http://schemas.microsoft.com/office/drawing/2014/main" id="{1EAC098B-BB39-EE3A-043B-D90E798C1279}"/>
              </a:ext>
            </a:extLst>
          </p:cNvPr>
          <p:cNvCxnSpPr>
            <a:cxnSpLocks/>
          </p:cNvCxnSpPr>
          <p:nvPr/>
        </p:nvCxnSpPr>
        <p:spPr>
          <a:xfrm flipH="1">
            <a:off x="685800" y="4581525"/>
            <a:ext cx="10267950" cy="5715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31" name="Straight Arrow Connector 30">
            <a:extLst>
              <a:ext uri="{FF2B5EF4-FFF2-40B4-BE49-F238E27FC236}">
                <a16:creationId xmlns:a16="http://schemas.microsoft.com/office/drawing/2014/main" id="{68D09AF7-33EA-6BF4-17BC-7CDB730CF682}"/>
              </a:ext>
            </a:extLst>
          </p:cNvPr>
          <p:cNvCxnSpPr>
            <a:cxnSpLocks/>
          </p:cNvCxnSpPr>
          <p:nvPr/>
        </p:nvCxnSpPr>
        <p:spPr>
          <a:xfrm>
            <a:off x="685799" y="4610100"/>
            <a:ext cx="19050" cy="46672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04731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D32CE-4F26-CBD6-DEF4-C3BE5843BCA9}"/>
              </a:ext>
            </a:extLst>
          </p:cNvPr>
          <p:cNvSpPr>
            <a:spLocks noGrp="1"/>
          </p:cNvSpPr>
          <p:nvPr>
            <p:ph type="title"/>
          </p:nvPr>
        </p:nvSpPr>
        <p:spPr/>
        <p:txBody>
          <a:bodyPr/>
          <a:lstStyle/>
          <a:p>
            <a:r>
              <a:rPr lang="en-GB" dirty="0"/>
              <a:t>Concept Art</a:t>
            </a:r>
          </a:p>
        </p:txBody>
      </p:sp>
      <p:pic>
        <p:nvPicPr>
          <p:cNvPr id="5" name="Picture 5" descr="Diagram&#10;&#10;Description automatically generated">
            <a:extLst>
              <a:ext uri="{FF2B5EF4-FFF2-40B4-BE49-F238E27FC236}">
                <a16:creationId xmlns:a16="http://schemas.microsoft.com/office/drawing/2014/main" id="{DD228856-A669-CB3A-FBF7-25A139E21708}"/>
              </a:ext>
            </a:extLst>
          </p:cNvPr>
          <p:cNvPicPr>
            <a:picLocks noChangeAspect="1"/>
          </p:cNvPicPr>
          <p:nvPr/>
        </p:nvPicPr>
        <p:blipFill>
          <a:blip r:embed="rId2"/>
          <a:stretch>
            <a:fillRect/>
          </a:stretch>
        </p:blipFill>
        <p:spPr>
          <a:xfrm>
            <a:off x="360218" y="2262118"/>
            <a:ext cx="5361709" cy="4024019"/>
          </a:xfrm>
          <a:prstGeom prst="rect">
            <a:avLst/>
          </a:prstGeom>
        </p:spPr>
      </p:pic>
      <p:pic>
        <p:nvPicPr>
          <p:cNvPr id="6" name="Picture 6" descr="A picture containing graphical user interface&#10;&#10;Description automatically generated">
            <a:extLst>
              <a:ext uri="{FF2B5EF4-FFF2-40B4-BE49-F238E27FC236}">
                <a16:creationId xmlns:a16="http://schemas.microsoft.com/office/drawing/2014/main" id="{22CB0DEC-3014-1BA9-EB4E-59E33C8D1977}"/>
              </a:ext>
            </a:extLst>
          </p:cNvPr>
          <p:cNvPicPr>
            <a:picLocks noChangeAspect="1"/>
          </p:cNvPicPr>
          <p:nvPr/>
        </p:nvPicPr>
        <p:blipFill>
          <a:blip r:embed="rId3"/>
          <a:stretch>
            <a:fillRect/>
          </a:stretch>
        </p:blipFill>
        <p:spPr>
          <a:xfrm>
            <a:off x="6373092" y="2262119"/>
            <a:ext cx="5555671" cy="4190273"/>
          </a:xfrm>
          <a:prstGeom prst="rect">
            <a:avLst/>
          </a:prstGeom>
        </p:spPr>
      </p:pic>
    </p:spTree>
    <p:extLst>
      <p:ext uri="{BB962C8B-B14F-4D97-AF65-F5344CB8AC3E}">
        <p14:creationId xmlns:p14="http://schemas.microsoft.com/office/powerpoint/2010/main" val="14295647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08580-2E2B-DFEC-9149-481A99DC269F}"/>
              </a:ext>
            </a:extLst>
          </p:cNvPr>
          <p:cNvSpPr>
            <a:spLocks noGrp="1"/>
          </p:cNvSpPr>
          <p:nvPr>
            <p:ph type="title"/>
          </p:nvPr>
        </p:nvSpPr>
        <p:spPr/>
        <p:txBody>
          <a:bodyPr/>
          <a:lstStyle/>
          <a:p>
            <a:r>
              <a:rPr lang="en-GB" dirty="0"/>
              <a:t>Set Design</a:t>
            </a:r>
          </a:p>
        </p:txBody>
      </p:sp>
      <p:pic>
        <p:nvPicPr>
          <p:cNvPr id="4" name="Picture 4" descr="Graphical user interface, application&#10;&#10;Description automatically generated">
            <a:extLst>
              <a:ext uri="{FF2B5EF4-FFF2-40B4-BE49-F238E27FC236}">
                <a16:creationId xmlns:a16="http://schemas.microsoft.com/office/drawing/2014/main" id="{37054102-FC24-A3D0-E2CA-E79FF33D75BE}"/>
              </a:ext>
            </a:extLst>
          </p:cNvPr>
          <p:cNvPicPr>
            <a:picLocks noGrp="1" noChangeAspect="1"/>
          </p:cNvPicPr>
          <p:nvPr>
            <p:ph idx="1"/>
          </p:nvPr>
        </p:nvPicPr>
        <p:blipFill rotWithShape="1">
          <a:blip r:embed="rId2"/>
          <a:srcRect l="10130" t="19929" r="65797" b="19573"/>
          <a:stretch/>
        </p:blipFill>
        <p:spPr>
          <a:xfrm>
            <a:off x="275208" y="2331240"/>
            <a:ext cx="2314288" cy="1635813"/>
          </a:xfrm>
        </p:spPr>
      </p:pic>
      <p:pic>
        <p:nvPicPr>
          <p:cNvPr id="5" name="Picture 5" descr="Graphical user interface, application, PowerPoint&#10;&#10;Description automatically generated">
            <a:extLst>
              <a:ext uri="{FF2B5EF4-FFF2-40B4-BE49-F238E27FC236}">
                <a16:creationId xmlns:a16="http://schemas.microsoft.com/office/drawing/2014/main" id="{57F18465-59C9-8AE5-543C-AF9B9F1E1EF4}"/>
              </a:ext>
            </a:extLst>
          </p:cNvPr>
          <p:cNvPicPr>
            <a:picLocks noChangeAspect="1"/>
          </p:cNvPicPr>
          <p:nvPr/>
        </p:nvPicPr>
        <p:blipFill rotWithShape="1">
          <a:blip r:embed="rId3"/>
          <a:srcRect l="12729" t="17982" r="66218" b="32895"/>
          <a:stretch/>
        </p:blipFill>
        <p:spPr>
          <a:xfrm>
            <a:off x="2872451" y="2329465"/>
            <a:ext cx="2496998" cy="1630044"/>
          </a:xfrm>
          <a:prstGeom prst="rect">
            <a:avLst/>
          </a:prstGeom>
        </p:spPr>
      </p:pic>
      <p:pic>
        <p:nvPicPr>
          <p:cNvPr id="6" name="Picture 6" descr="Graphical user interface&#10;&#10;Description automatically generated">
            <a:extLst>
              <a:ext uri="{FF2B5EF4-FFF2-40B4-BE49-F238E27FC236}">
                <a16:creationId xmlns:a16="http://schemas.microsoft.com/office/drawing/2014/main" id="{A8006DEC-F6DF-E9FA-6C8A-C6ED6339C214}"/>
              </a:ext>
            </a:extLst>
          </p:cNvPr>
          <p:cNvPicPr>
            <a:picLocks noChangeAspect="1"/>
          </p:cNvPicPr>
          <p:nvPr/>
        </p:nvPicPr>
        <p:blipFill rotWithShape="1">
          <a:blip r:embed="rId4"/>
          <a:srcRect l="11579" t="17500" r="69474" b="27500"/>
          <a:stretch/>
        </p:blipFill>
        <p:spPr>
          <a:xfrm>
            <a:off x="5688957" y="2329465"/>
            <a:ext cx="5161040" cy="4147353"/>
          </a:xfrm>
          <a:prstGeom prst="rect">
            <a:avLst/>
          </a:prstGeom>
        </p:spPr>
      </p:pic>
    </p:spTree>
    <p:extLst>
      <p:ext uri="{BB962C8B-B14F-4D97-AF65-F5344CB8AC3E}">
        <p14:creationId xmlns:p14="http://schemas.microsoft.com/office/powerpoint/2010/main" val="36739203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E6C5D-1509-94C0-5876-112E942E9C3E}"/>
              </a:ext>
            </a:extLst>
          </p:cNvPr>
          <p:cNvSpPr>
            <a:spLocks noGrp="1"/>
          </p:cNvSpPr>
          <p:nvPr>
            <p:ph type="title"/>
          </p:nvPr>
        </p:nvSpPr>
        <p:spPr/>
        <p:txBody>
          <a:bodyPr/>
          <a:lstStyle/>
          <a:p>
            <a:r>
              <a:rPr lang="en-GB" dirty="0"/>
              <a:t>Ship Design</a:t>
            </a:r>
          </a:p>
        </p:txBody>
      </p:sp>
      <p:pic>
        <p:nvPicPr>
          <p:cNvPr id="4" name="Picture 4">
            <a:extLst>
              <a:ext uri="{FF2B5EF4-FFF2-40B4-BE49-F238E27FC236}">
                <a16:creationId xmlns:a16="http://schemas.microsoft.com/office/drawing/2014/main" id="{179AAC07-B21F-4CAC-CA0C-1ABFEDD4E71B}"/>
              </a:ext>
            </a:extLst>
          </p:cNvPr>
          <p:cNvPicPr>
            <a:picLocks noGrp="1" noChangeAspect="1"/>
          </p:cNvPicPr>
          <p:nvPr>
            <p:ph idx="1"/>
          </p:nvPr>
        </p:nvPicPr>
        <p:blipFill rotWithShape="1">
          <a:blip r:embed="rId2"/>
          <a:srcRect l="15547" t="23776" r="67603" b="38434"/>
          <a:stretch/>
        </p:blipFill>
        <p:spPr>
          <a:xfrm>
            <a:off x="593511" y="2512671"/>
            <a:ext cx="1619994" cy="1021810"/>
          </a:xfrm>
        </p:spPr>
      </p:pic>
      <p:pic>
        <p:nvPicPr>
          <p:cNvPr id="5" name="Picture 5" descr="A picture containing text, indoor, screenshot, monitor&#10;&#10;Description automatically generated">
            <a:extLst>
              <a:ext uri="{FF2B5EF4-FFF2-40B4-BE49-F238E27FC236}">
                <a16:creationId xmlns:a16="http://schemas.microsoft.com/office/drawing/2014/main" id="{1740DB7B-9603-C16A-1482-9F754CA896EF}"/>
              </a:ext>
            </a:extLst>
          </p:cNvPr>
          <p:cNvPicPr>
            <a:picLocks noChangeAspect="1"/>
          </p:cNvPicPr>
          <p:nvPr/>
        </p:nvPicPr>
        <p:blipFill rotWithShape="1">
          <a:blip r:embed="rId3"/>
          <a:srcRect l="7585" t="17361" r="62874" b="14236"/>
          <a:stretch/>
        </p:blipFill>
        <p:spPr>
          <a:xfrm>
            <a:off x="2370881" y="2575366"/>
            <a:ext cx="5571590" cy="3726377"/>
          </a:xfrm>
          <a:prstGeom prst="rect">
            <a:avLst/>
          </a:prstGeom>
        </p:spPr>
      </p:pic>
    </p:spTree>
    <p:extLst>
      <p:ext uri="{BB962C8B-B14F-4D97-AF65-F5344CB8AC3E}">
        <p14:creationId xmlns:p14="http://schemas.microsoft.com/office/powerpoint/2010/main" val="25415745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6C52A-FDF0-1C3B-FF13-61ADF340161D}"/>
              </a:ext>
            </a:extLst>
          </p:cNvPr>
          <p:cNvSpPr>
            <a:spLocks noGrp="1"/>
          </p:cNvSpPr>
          <p:nvPr>
            <p:ph type="title"/>
          </p:nvPr>
        </p:nvSpPr>
        <p:spPr/>
        <p:txBody>
          <a:bodyPr/>
          <a:lstStyle/>
          <a:p>
            <a:r>
              <a:rPr lang="en-GB" dirty="0"/>
              <a:t>Character Design </a:t>
            </a:r>
          </a:p>
        </p:txBody>
      </p:sp>
      <p:sp>
        <p:nvSpPr>
          <p:cNvPr id="3" name="Content Placeholder 2">
            <a:extLst>
              <a:ext uri="{FF2B5EF4-FFF2-40B4-BE49-F238E27FC236}">
                <a16:creationId xmlns:a16="http://schemas.microsoft.com/office/drawing/2014/main" id="{4143EEB8-5F47-6587-2D75-1C165C2A8A43}"/>
              </a:ext>
            </a:extLst>
          </p:cNvPr>
          <p:cNvSpPr>
            <a:spLocks noGrp="1"/>
          </p:cNvSpPr>
          <p:nvPr>
            <p:ph idx="1"/>
          </p:nvPr>
        </p:nvSpPr>
        <p:spPr>
          <a:xfrm>
            <a:off x="680321" y="2336873"/>
            <a:ext cx="6316479" cy="3599316"/>
          </a:xfrm>
        </p:spPr>
        <p:txBody>
          <a:bodyPr vert="horz" lIns="91440" tIns="45720" rIns="91440" bIns="45720" rtlCol="0" anchor="t">
            <a:normAutofit/>
          </a:bodyPr>
          <a:lstStyle/>
          <a:p>
            <a:r>
              <a:rPr lang="en-GB" dirty="0"/>
              <a:t>When planning my characters looked at the research I collected and create some basic sketes with some different parts and experimented with what looked good.</a:t>
            </a:r>
          </a:p>
          <a:p>
            <a:r>
              <a:rPr lang="en-GB" dirty="0"/>
              <a:t>With my sketch's I have desired to have a robot design which is missing a few parts to make sense with the story.</a:t>
            </a:r>
          </a:p>
          <a:p>
            <a:r>
              <a:rPr lang="en-GB" dirty="0"/>
              <a:t>I plan to take this into MAYA to make a 3D model for the animation.</a:t>
            </a:r>
          </a:p>
          <a:p>
            <a:endParaRPr lang="en-GB" dirty="0"/>
          </a:p>
        </p:txBody>
      </p:sp>
      <p:pic>
        <p:nvPicPr>
          <p:cNvPr id="4" name="Picture 4" descr="A picture containing text, automaton&#10;&#10;Description automatically generated">
            <a:extLst>
              <a:ext uri="{FF2B5EF4-FFF2-40B4-BE49-F238E27FC236}">
                <a16:creationId xmlns:a16="http://schemas.microsoft.com/office/drawing/2014/main" id="{3B1A3BC5-D813-2101-895C-6FD51578C588}"/>
              </a:ext>
            </a:extLst>
          </p:cNvPr>
          <p:cNvPicPr>
            <a:picLocks noChangeAspect="1"/>
          </p:cNvPicPr>
          <p:nvPr/>
        </p:nvPicPr>
        <p:blipFill>
          <a:blip r:embed="rId2"/>
          <a:stretch>
            <a:fillRect/>
          </a:stretch>
        </p:blipFill>
        <p:spPr>
          <a:xfrm>
            <a:off x="7287491" y="3105900"/>
            <a:ext cx="4821382" cy="3583362"/>
          </a:xfrm>
          <a:prstGeom prst="rect">
            <a:avLst/>
          </a:prstGeom>
        </p:spPr>
      </p:pic>
    </p:spTree>
    <p:extLst>
      <p:ext uri="{BB962C8B-B14F-4D97-AF65-F5344CB8AC3E}">
        <p14:creationId xmlns:p14="http://schemas.microsoft.com/office/powerpoint/2010/main" val="13902467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88CEC-A025-916D-17E6-1FD4983E93CE}"/>
              </a:ext>
            </a:extLst>
          </p:cNvPr>
          <p:cNvSpPr>
            <a:spLocks noGrp="1"/>
          </p:cNvSpPr>
          <p:nvPr>
            <p:ph type="title"/>
          </p:nvPr>
        </p:nvSpPr>
        <p:spPr/>
        <p:txBody>
          <a:bodyPr/>
          <a:lstStyle/>
          <a:p>
            <a:r>
              <a:rPr lang="en-GB" dirty="0"/>
              <a:t>Texturing Ideas </a:t>
            </a:r>
            <a:endParaRPr lang="en-GB"/>
          </a:p>
        </p:txBody>
      </p:sp>
      <p:sp>
        <p:nvSpPr>
          <p:cNvPr id="3" name="Content Placeholder 2">
            <a:extLst>
              <a:ext uri="{FF2B5EF4-FFF2-40B4-BE49-F238E27FC236}">
                <a16:creationId xmlns:a16="http://schemas.microsoft.com/office/drawing/2014/main" id="{429A3929-771C-9C41-4787-F24B3704B3E6}"/>
              </a:ext>
            </a:extLst>
          </p:cNvPr>
          <p:cNvSpPr>
            <a:spLocks noGrp="1"/>
          </p:cNvSpPr>
          <p:nvPr>
            <p:ph idx="1"/>
          </p:nvPr>
        </p:nvSpPr>
        <p:spPr/>
        <p:txBody>
          <a:bodyPr vert="horz" lIns="91440" tIns="45720" rIns="91440" bIns="45720" rtlCol="0" anchor="t">
            <a:normAutofit/>
          </a:bodyPr>
          <a:lstStyle/>
          <a:p>
            <a:r>
              <a:rPr lang="en-GB" dirty="0"/>
              <a:t>My plan is to create my own textures along with available textures available in MAYA to create my vision for the animation. </a:t>
            </a:r>
            <a:endParaRPr lang="en-GB"/>
          </a:p>
          <a:p>
            <a:r>
              <a:rPr lang="en-GB" dirty="0"/>
              <a:t>The textures that I create will be for the different objects that I will use in the animation including the characters and the vehicles along with the sets and the background of the scenes. </a:t>
            </a:r>
          </a:p>
        </p:txBody>
      </p:sp>
    </p:spTree>
    <p:extLst>
      <p:ext uri="{BB962C8B-B14F-4D97-AF65-F5344CB8AC3E}">
        <p14:creationId xmlns:p14="http://schemas.microsoft.com/office/powerpoint/2010/main" val="2205295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1F017-9388-81DB-F4B8-DB6C4936C442}"/>
              </a:ext>
            </a:extLst>
          </p:cNvPr>
          <p:cNvSpPr>
            <a:spLocks noGrp="1"/>
          </p:cNvSpPr>
          <p:nvPr>
            <p:ph type="title"/>
          </p:nvPr>
        </p:nvSpPr>
        <p:spPr/>
        <p:txBody>
          <a:bodyPr/>
          <a:lstStyle/>
          <a:p>
            <a:r>
              <a:rPr lang="en-GB" dirty="0"/>
              <a:t>Camera Angles Plans</a:t>
            </a:r>
          </a:p>
        </p:txBody>
      </p:sp>
      <p:sp>
        <p:nvSpPr>
          <p:cNvPr id="3" name="Content Placeholder 2">
            <a:extLst>
              <a:ext uri="{FF2B5EF4-FFF2-40B4-BE49-F238E27FC236}">
                <a16:creationId xmlns:a16="http://schemas.microsoft.com/office/drawing/2014/main" id="{C29C725A-1CBB-0EB3-BA63-38C7491504D0}"/>
              </a:ext>
            </a:extLst>
          </p:cNvPr>
          <p:cNvSpPr>
            <a:spLocks noGrp="1"/>
          </p:cNvSpPr>
          <p:nvPr>
            <p:ph idx="1"/>
          </p:nvPr>
        </p:nvSpPr>
        <p:spPr/>
        <p:txBody>
          <a:bodyPr vert="horz" lIns="91440" tIns="45720" rIns="91440" bIns="45720" rtlCol="0" anchor="t">
            <a:normAutofit/>
          </a:bodyPr>
          <a:lstStyle/>
          <a:p>
            <a:r>
              <a:rPr lang="en-GB" dirty="0"/>
              <a:t>My plan for the use of the camera is to have it follow the ship through the packet travel wormhole and then have it pan over the sets from the worlds that the ship stops by to get a good view of world. I also plan to have the camera switch between viewing the course of the ship in the world and the cockpit where our main character is.</a:t>
            </a:r>
            <a:endParaRPr lang="en-US" dirty="0"/>
          </a:p>
          <a:p>
            <a:r>
              <a:rPr lang="en-GB" dirty="0"/>
              <a:t>I plan to also use a dolly camera to record the sets in the animation.  </a:t>
            </a:r>
          </a:p>
        </p:txBody>
      </p:sp>
    </p:spTree>
    <p:extLst>
      <p:ext uri="{BB962C8B-B14F-4D97-AF65-F5344CB8AC3E}">
        <p14:creationId xmlns:p14="http://schemas.microsoft.com/office/powerpoint/2010/main" val="13250286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9633E-D439-4DE9-08F0-E63F44C2AE69}"/>
              </a:ext>
            </a:extLst>
          </p:cNvPr>
          <p:cNvSpPr>
            <a:spLocks noGrp="1"/>
          </p:cNvSpPr>
          <p:nvPr>
            <p:ph type="title"/>
          </p:nvPr>
        </p:nvSpPr>
        <p:spPr/>
        <p:txBody>
          <a:bodyPr/>
          <a:lstStyle/>
          <a:p>
            <a:r>
              <a:rPr lang="en-GB" b="1" i="1" u="sng" dirty="0">
                <a:ea typeface="+mj-lt"/>
                <a:cs typeface="+mj-lt"/>
              </a:rPr>
              <a:t>Set out Work Timeline </a:t>
            </a:r>
            <a:endParaRPr lang="en-US" dirty="0"/>
          </a:p>
        </p:txBody>
      </p:sp>
      <p:sp>
        <p:nvSpPr>
          <p:cNvPr id="3" name="Content Placeholder 2">
            <a:extLst>
              <a:ext uri="{FF2B5EF4-FFF2-40B4-BE49-F238E27FC236}">
                <a16:creationId xmlns:a16="http://schemas.microsoft.com/office/drawing/2014/main" id="{F764471A-527A-0CA4-1CB6-270549D07429}"/>
              </a:ext>
            </a:extLst>
          </p:cNvPr>
          <p:cNvSpPr>
            <a:spLocks noGrp="1"/>
          </p:cNvSpPr>
          <p:nvPr>
            <p:ph idx="1"/>
          </p:nvPr>
        </p:nvSpPr>
        <p:spPr/>
        <p:txBody>
          <a:bodyPr vert="horz" lIns="91440" tIns="45720" rIns="91440" bIns="45720" rtlCol="0" anchor="t">
            <a:normAutofit/>
          </a:bodyPr>
          <a:lstStyle/>
          <a:p>
            <a:r>
              <a:rPr lang="en-GB" dirty="0"/>
              <a:t>My plan is to take the research I have done and basic designs and story cues and to work more of all of them by January. </a:t>
            </a:r>
          </a:p>
          <a:p>
            <a:r>
              <a:rPr lang="en-GB" dirty="0"/>
              <a:t>Then I plan to go into finish the full animation by May.</a:t>
            </a:r>
          </a:p>
        </p:txBody>
      </p:sp>
    </p:spTree>
    <p:extLst>
      <p:ext uri="{BB962C8B-B14F-4D97-AF65-F5344CB8AC3E}">
        <p14:creationId xmlns:p14="http://schemas.microsoft.com/office/powerpoint/2010/main" val="3169153452"/>
      </p:ext>
    </p:extLst>
  </p:cSld>
  <p:clrMapOvr>
    <a:masterClrMapping/>
  </p:clrMapOvr>
</p:sld>
</file>

<file path=ppt/theme/theme1.xml><?xml version="1.0" encoding="utf-8"?>
<a:theme xmlns:a="http://schemas.openxmlformats.org/drawingml/2006/main" name="TM04033917[[fn=Berlin]]_novariants">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TM04033917[[fn=Berlin]]_novariants" id="{309C13C0-3BE0-4E8F-8916-1D5516B3B5DD}" vid="{18E1BE87-7240-45DF-8788-3CAEB7F17A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12" ma:contentTypeDescription="Create a new document." ma:contentTypeScope="" ma:versionID="5bf011281f54629b2d4b11b08958f38c">
  <xsd:schema xmlns:xsd="http://www.w3.org/2001/XMLSchema" xmlns:xs="http://www.w3.org/2001/XMLSchema" xmlns:p="http://schemas.microsoft.com/office/2006/metadata/properties" xmlns:ns2="124aec4c-f557-4449-874b-c8e427c32989" xmlns:ns3="54880abc-2d15-448d-80f0-341d280be7c9" targetNamespace="http://schemas.microsoft.com/office/2006/metadata/properties" ma:root="true" ma:fieldsID="9fdadb9a78a0b970b71923f457ffb357" ns2:_="" ns3:_="">
    <xsd:import namespace="124aec4c-f557-4449-874b-c8e427c32989"/>
    <xsd:import namespace="54880abc-2d15-448d-80f0-341d280be7c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lcf76f155ced4ddcb4097134ff3c332f" minOccurs="0"/>
                <xsd:element ref="ns3:TaxCatchAll"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4880abc-2d15-448d-80f0-341d280be7c9"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30ebcb42-e3ed-45cb-9063-ad6d8cdc0823}" ma:internalName="TaxCatchAll" ma:showField="CatchAllData" ma:web="54880abc-2d15-448d-80f0-341d280be7c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124aec4c-f557-4449-874b-c8e427c32989">
      <Terms xmlns="http://schemas.microsoft.com/office/infopath/2007/PartnerControls"/>
    </lcf76f155ced4ddcb4097134ff3c332f>
    <TaxCatchAll xmlns="54880abc-2d15-448d-80f0-341d280be7c9" xsi:nil="true"/>
  </documentManagement>
</p:properties>
</file>

<file path=customXml/itemProps1.xml><?xml version="1.0" encoding="utf-8"?>
<ds:datastoreItem xmlns:ds="http://schemas.openxmlformats.org/officeDocument/2006/customXml" ds:itemID="{7B935DBC-62A8-4645-970F-D4D2F2888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4aec4c-f557-4449-874b-c8e427c32989"/>
    <ds:schemaRef ds:uri="54880abc-2d15-448d-80f0-341d280be7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E16DDF-F89A-450A-B9C2-37AA8ED2833D}">
  <ds:schemaRefs>
    <ds:schemaRef ds:uri="http://schemas.microsoft.com/sharepoint/v3/contenttype/forms"/>
  </ds:schemaRefs>
</ds:datastoreItem>
</file>

<file path=customXml/itemProps3.xml><?xml version="1.0" encoding="utf-8"?>
<ds:datastoreItem xmlns:ds="http://schemas.openxmlformats.org/officeDocument/2006/customXml" ds:itemID="{55C6DE10-0E49-4087-9F30-50D4570FDF46}">
  <ds:schemaRefs>
    <ds:schemaRef ds:uri="http://schemas.microsoft.com/office/2006/metadata/properties"/>
    <ds:schemaRef ds:uri="http://schemas.microsoft.com/office/infopath/2007/PartnerControls"/>
    <ds:schemaRef ds:uri="124aec4c-f557-4449-874b-c8e427c32989"/>
    <ds:schemaRef ds:uri="54880abc-2d15-448d-80f0-341d280be7c9"/>
  </ds:schemaRefs>
</ds:datastoreItem>
</file>

<file path=docProps/app.xml><?xml version="1.0" encoding="utf-8"?>
<Properties xmlns="http://schemas.openxmlformats.org/officeDocument/2006/extended-properties" xmlns:vt="http://schemas.openxmlformats.org/officeDocument/2006/docPropsVTypes">
  <Template>TM00001032</Template>
  <TotalTime>10</TotalTime>
  <Words>2559</Words>
  <Application>Microsoft Office PowerPoint</Application>
  <PresentationFormat>Widescreen</PresentationFormat>
  <Paragraphs>127</Paragraphs>
  <Slides>35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Trebuchet MS</vt:lpstr>
      <vt:lpstr>TM04033917[[fn=Berlin]]_novariants</vt:lpstr>
      <vt:lpstr>Packet Chaser (Working Title)</vt:lpstr>
      <vt:lpstr>Synopsis</vt:lpstr>
      <vt:lpstr>Aim for the Story</vt:lpstr>
      <vt:lpstr>Tone</vt:lpstr>
      <vt:lpstr>Research</vt:lpstr>
      <vt:lpstr>Tron</vt:lpstr>
      <vt:lpstr>Matrix</vt:lpstr>
      <vt:lpstr>Star Wars (Travelling)</vt:lpstr>
      <vt:lpstr>Star Wars (Ships)</vt:lpstr>
      <vt:lpstr>Star Trek</vt:lpstr>
      <vt:lpstr>Red Dwarf</vt:lpstr>
      <vt:lpstr>Back to the Future</vt:lpstr>
      <vt:lpstr>Real Life Inspirations</vt:lpstr>
      <vt:lpstr>Mood boards</vt:lpstr>
      <vt:lpstr>Story Beats </vt:lpstr>
      <vt:lpstr>Style</vt:lpstr>
      <vt:lpstr>Style Research - Steampunk</vt:lpstr>
      <vt:lpstr>Style Research – Cyber Punk</vt:lpstr>
      <vt:lpstr>Character Research </vt:lpstr>
      <vt:lpstr>Characters (Main)</vt:lpstr>
      <vt:lpstr>Characters (Secondary) </vt:lpstr>
      <vt:lpstr>Ship </vt:lpstr>
      <vt:lpstr>Ship Research</vt:lpstr>
      <vt:lpstr>Sets and Backgrounds</vt:lpstr>
      <vt:lpstr>Sets and Backgrounds Research</vt:lpstr>
      <vt:lpstr>Effects</vt:lpstr>
      <vt:lpstr>Effects Research</vt:lpstr>
      <vt:lpstr>Storyboards</vt:lpstr>
      <vt:lpstr>Concept Art</vt:lpstr>
      <vt:lpstr>Set Design</vt:lpstr>
      <vt:lpstr>Ship Design</vt:lpstr>
      <vt:lpstr>Character Design </vt:lpstr>
      <vt:lpstr>Texturing Ideas </vt:lpstr>
      <vt:lpstr>Camera Angles Plans</vt:lpstr>
      <vt:lpstr>Set out Work Timeline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Rhys Carter (1903338)</cp:lastModifiedBy>
  <cp:revision>1630</cp:revision>
  <dcterms:created xsi:type="dcterms:W3CDTF">2022-10-19T08:22:07Z</dcterms:created>
  <dcterms:modified xsi:type="dcterms:W3CDTF">2022-11-04T09:21:32Z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y fmtid="{D5CDD505-2E9C-101B-9397-08002B2CF9AE}" pid="3" name="MediaServiceImageTags">
    <vt:lpwstr/>
  </property>
</Properties>
</file>