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17"/>
      <p:bold r:id="rId18"/>
      <p:italic r:id="rId19"/>
      <p:boldItalic r:id="rId20"/>
    </p:embeddedFon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Comic Sans MS" panose="030F0702030302020204" pitchFamily="66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376" autoAdjust="0"/>
  </p:normalViewPr>
  <p:slideViewPr>
    <p:cSldViewPr snapToGrid="0">
      <p:cViewPr varScale="1">
        <p:scale>
          <a:sx n="62" d="100"/>
          <a:sy n="62" d="100"/>
        </p:scale>
        <p:origin x="140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77" name="Google Shape;27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4" name="Google Shape;314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Ymarfer faint a sawl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35" name="Google Shape;33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Ymarferion</a:t>
            </a:r>
            <a:r>
              <a:rPr lang="en-US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yn</a:t>
            </a:r>
            <a:r>
              <a:rPr lang="en-US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y </a:t>
            </a: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nodiadau</a:t>
            </a:r>
            <a:r>
              <a:rPr lang="en-US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Ymarferion</a:t>
            </a:r>
            <a:r>
              <a:rPr lang="en-US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Seren</a:t>
            </a:r>
            <a:r>
              <a:rPr lang="en-US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Iaith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Gêm</a:t>
            </a:r>
            <a:r>
              <a:rPr lang="en-US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chwiban</a:t>
            </a:r>
            <a:r>
              <a:rPr lang="en-US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speed dating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10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2" name="Google Shape;34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8" name="Google Shape;34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0" name="Google Shape;36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6" name="Google Shape;366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oogle Shape;58;p2"/>
          <p:cNvGrpSpPr/>
          <p:nvPr/>
        </p:nvGrpSpPr>
        <p:grpSpPr>
          <a:xfrm>
            <a:off x="-644959" y="0"/>
            <a:ext cx="10458653" cy="7117071"/>
            <a:chOff x="-644959" y="0"/>
            <a:chExt cx="10458653" cy="7117071"/>
          </a:xfrm>
        </p:grpSpPr>
        <p:grpSp>
          <p:nvGrpSpPr>
            <p:cNvPr id="59" name="Google Shape;59;p2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60" name="Google Shape;60;p2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61" name="Google Shape;61;p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2" name="Google Shape;62;p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3" name="Google Shape;63;p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64" name="Google Shape;64;p2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65" name="Google Shape;65;p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6" name="Google Shape;66;p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67" name="Google Shape;67;p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68" name="Google Shape;68;p2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69" name="Google Shape;69;p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70" name="Google Shape;70;p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71" name="Google Shape;71;p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72" name="Google Shape;72;p2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75" name="Google Shape;75;p2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0" name="Google Shape;80;p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1" name="Google Shape;81;p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2" name="Google Shape;82;p2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3" name="Google Shape;83;p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4" name="Google Shape;84;p2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5" name="Google Shape;85;p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6" name="Google Shape;86;p2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7" name="Google Shape;87;p2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8" name="Google Shape;88;p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89" name="Google Shape;89;p2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0" name="Google Shape;90;p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1" name="Google Shape;91;p2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2" name="Google Shape;92;p2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3" name="Google Shape;93;p2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4" name="Google Shape;94;p2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5" name="Google Shape;95;p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96" name="Google Shape;96;p2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97" name="Google Shape;97;p2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8" name="Google Shape;98;p2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" name="Google Shape;99;p2"/>
          <p:cNvSpPr txBox="1"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  <a:defRPr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00" name="Google Shape;100;p2"/>
          <p:cNvSpPr txBox="1"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0" i="0" u="none" strike="noStrike" cap="none">
                <a:solidFill>
                  <a:srgbClr val="42424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None/>
              <a:defRPr sz="22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ctr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1" name="Google Shape;101;p2"/>
          <p:cNvSpPr txBox="1">
            <a:spLocks noGrp="1"/>
          </p:cNvSpPr>
          <p:nvPr>
            <p:ph type="dt" idx="10"/>
          </p:nvPr>
        </p:nvSpPr>
        <p:spPr>
          <a:xfrm>
            <a:off x="4738744" y="1516828"/>
            <a:ext cx="2133600" cy="7509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2" name="Google Shape;102;p2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3" name="Google Shape;103;p2"/>
          <p:cNvSpPr txBox="1">
            <a:spLocks noGrp="1"/>
          </p:cNvSpPr>
          <p:nvPr>
            <p:ph type="ftr" idx="11"/>
          </p:nvPr>
        </p:nvSpPr>
        <p:spPr>
          <a:xfrm>
            <a:off x="5303520" y="5719966"/>
            <a:ext cx="283159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4" name="Google Shape;104;p2"/>
          <p:cNvSpPr txBox="1">
            <a:spLocks noGrp="1"/>
          </p:cNvSpPr>
          <p:nvPr>
            <p:ph type="sldNum" idx="12"/>
          </p:nvPr>
        </p:nvSpPr>
        <p:spPr>
          <a:xfrm>
            <a:off x="4649096" y="5719966"/>
            <a:ext cx="64366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5" name="Google Shape;105;p2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08" name="Google Shape;108;p3"/>
          <p:cNvSpPr txBox="1"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9" name="Google Shape;109;p3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0" name="Google Shape;110;p3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1" name="Google Shape;111;p3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4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4" name="Google Shape;114;p4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5" name="Google Shape;115;p4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"/>
          <p:cNvSpPr txBox="1"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5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None/>
              <a:defRPr sz="14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9" name="Google Shape;119;p5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0" name="Google Shape;120;p5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" name="Google Shape;121;p5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4" name="Google Shape;124;p6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5" name="Google Shape;125;p6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6" name="Google Shape;126;p6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27" name="Google Shape;127;p6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6" cy="34930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8" name="Google Shape;128;p6"/>
          <p:cNvSpPr txBox="1">
            <a:spLocks noGrp="1"/>
          </p:cNvSpPr>
          <p:nvPr>
            <p:ph type="body" idx="2"/>
          </p:nvPr>
        </p:nvSpPr>
        <p:spPr>
          <a:xfrm>
            <a:off x="4645152" y="2313431"/>
            <a:ext cx="3419856" cy="34930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  <a:defRPr sz="2400" b="1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1041721" y="2974694"/>
            <a:ext cx="3419856" cy="2835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5011837" y="2316010"/>
            <a:ext cx="3055717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  <a:defRPr sz="2400" b="1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None/>
              <a:defRPr sz="18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4" name="Google Shape;134;p7"/>
          <p:cNvSpPr txBox="1">
            <a:spLocks noGrp="1"/>
          </p:cNvSpPr>
          <p:nvPr>
            <p:ph type="body" idx="4"/>
          </p:nvPr>
        </p:nvSpPr>
        <p:spPr>
          <a:xfrm>
            <a:off x="4645152" y="2974694"/>
            <a:ext cx="3419856" cy="2835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05815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5" name="Google Shape;135;p7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6" name="Google Shape;136;p7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7" name="Google Shape;137;p7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40" name="Google Shape;140;p8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1" name="Google Shape;141;p8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2" name="Google Shape;142;p8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9"/>
          <p:cNvGrpSpPr/>
          <p:nvPr/>
        </p:nvGrpSpPr>
        <p:grpSpPr>
          <a:xfrm>
            <a:off x="-644959" y="0"/>
            <a:ext cx="10458653" cy="7117071"/>
            <a:chOff x="-644959" y="0"/>
            <a:chExt cx="10458653" cy="7117071"/>
          </a:xfrm>
        </p:grpSpPr>
        <p:grpSp>
          <p:nvGrpSpPr>
            <p:cNvPr id="145" name="Google Shape;145;p9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46" name="Google Shape;146;p9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47" name="Google Shape;147;p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48" name="Google Shape;148;p9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49" name="Google Shape;149;p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150" name="Google Shape;150;p9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51" name="Google Shape;151;p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2" name="Google Shape;152;p9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3" name="Google Shape;153;p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154" name="Google Shape;154;p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55" name="Google Shape;155;p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6" name="Google Shape;156;p9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7" name="Google Shape;157;p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158" name="Google Shape;158;p9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159" name="Google Shape;159;p9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160" name="Google Shape;160;p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161" name="Google Shape;161;p9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5" name="Google Shape;165;p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6" name="Google Shape;166;p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7" name="Google Shape;167;p9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8" name="Google Shape;168;p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9" name="Google Shape;169;p9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0" name="Google Shape;170;p9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1" name="Google Shape;171;p9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2" name="Google Shape;172;p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3" name="Google Shape;173;p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4" name="Google Shape;174;p9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5" name="Google Shape;175;p9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6" name="Google Shape;176;p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7" name="Google Shape;177;p9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8" name="Google Shape;178;p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9" name="Google Shape;179;p9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0" name="Google Shape;180;p9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1" name="Google Shape;181;p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2" name="Google Shape;182;p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183" name="Google Shape;183;p9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4" name="Google Shape;184;p9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5" name="Google Shape;185;p9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86" name="Google Shape;186;p9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87" name="Google Shape;187;p9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8" name="Google Shape;188;p9"/>
          <p:cNvSpPr txBox="1">
            <a:spLocks noGrp="1"/>
          </p:cNvSpPr>
          <p:nvPr>
            <p:ph type="body" idx="1"/>
          </p:nvPr>
        </p:nvSpPr>
        <p:spPr>
          <a:xfrm>
            <a:off x="1145894" y="856527"/>
            <a:ext cx="3090440" cy="51507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2512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89" name="Google Shape;189;p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0" name="Google Shape;190;p9"/>
          <p:cNvSpPr txBox="1">
            <a:spLocks noGrp="1"/>
          </p:cNvSpPr>
          <p:nvPr>
            <p:ph type="ftr" idx="11"/>
          </p:nvPr>
        </p:nvSpPr>
        <p:spPr>
          <a:xfrm>
            <a:off x="4641448" y="5724835"/>
            <a:ext cx="34936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91" name="Google Shape;191;p9"/>
          <p:cNvSpPr txBox="1"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entury Gothic"/>
              <a:buNone/>
              <a:defRPr sz="28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92" name="Google Shape;192;p9"/>
          <p:cNvSpPr txBox="1">
            <a:spLocks noGrp="1"/>
          </p:cNvSpPr>
          <p:nvPr>
            <p:ph type="body" idx="2"/>
          </p:nvPr>
        </p:nvSpPr>
        <p:spPr>
          <a:xfrm>
            <a:off x="4736592" y="4136994"/>
            <a:ext cx="3298784" cy="15179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42424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912"/>
              <a:buFont typeface="Noto Sans Symbols"/>
              <a:buNone/>
              <a:defRPr sz="1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760"/>
              <a:buFont typeface="Noto Sans Symbols"/>
              <a:buNone/>
              <a:defRPr sz="1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" name="Google Shape;194;p10"/>
          <p:cNvGrpSpPr/>
          <p:nvPr/>
        </p:nvGrpSpPr>
        <p:grpSpPr>
          <a:xfrm>
            <a:off x="-644959" y="0"/>
            <a:ext cx="10458653" cy="7117071"/>
            <a:chOff x="-644959" y="0"/>
            <a:chExt cx="10458653" cy="7117071"/>
          </a:xfrm>
        </p:grpSpPr>
        <p:grpSp>
          <p:nvGrpSpPr>
            <p:cNvPr id="195" name="Google Shape;195;p10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96" name="Google Shape;196;p10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97" name="Google Shape;197;p1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98" name="Google Shape;198;p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99" name="Google Shape;199;p1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200" name="Google Shape;200;p10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201" name="Google Shape;201;p1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2" name="Google Shape;202;p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3" name="Google Shape;203;p1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204" name="Google Shape;204;p10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205" name="Google Shape;205;p1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6" name="Google Shape;206;p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07" name="Google Shape;207;p1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208" name="Google Shape;208;p10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09" name="Google Shape;209;p10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10" name="Google Shape;210;p10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211" name="Google Shape;211;p10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2" name="Google Shape;212;p10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3" name="Google Shape;213;p10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4" name="Google Shape;214;p1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5" name="Google Shape;215;p1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6" name="Google Shape;216;p1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7" name="Google Shape;217;p1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8" name="Google Shape;218;p10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9" name="Google Shape;219;p1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0" name="Google Shape;220;p10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1" name="Google Shape;221;p10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2" name="Google Shape;222;p10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3" name="Google Shape;223;p10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4" name="Google Shape;224;p1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5" name="Google Shape;225;p10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6" name="Google Shape;226;p10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7" name="Google Shape;227;p10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8" name="Google Shape;228;p10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9" name="Google Shape;229;p1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0" name="Google Shape;230;p10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1" name="Google Shape;231;p10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32" name="Google Shape;232;p1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233" name="Google Shape;233;p10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4" name="Google Shape;234;p1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5" name="Google Shape;235;p10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1E1E1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6" name="Google Shape;236;p1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7" name="Google Shape;237;p10"/>
          <p:cNvSpPr txBox="1"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entury Gothic"/>
              <a:buNone/>
              <a:defRPr sz="28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38" name="Google Shape;238;p10"/>
          <p:cNvSpPr>
            <a:spLocks noGrp="1"/>
          </p:cNvSpPr>
          <p:nvPr>
            <p:ph type="pic" idx="2"/>
          </p:nvPr>
        </p:nvSpPr>
        <p:spPr>
          <a:xfrm>
            <a:off x="1005208" y="693795"/>
            <a:ext cx="3359623" cy="54681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640"/>
              </a:spcBef>
              <a:spcAft>
                <a:spcPts val="0"/>
              </a:spcAft>
              <a:buClr>
                <a:schemeClr val="accent1"/>
              </a:buClr>
              <a:buSzPts val="2432"/>
              <a:buFont typeface="Noto Sans Symbols"/>
              <a:buNone/>
              <a:defRPr sz="3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560"/>
              </a:spcBef>
              <a:spcAft>
                <a:spcPts val="0"/>
              </a:spcAft>
              <a:buClr>
                <a:schemeClr val="accent1"/>
              </a:buClr>
              <a:buSzPts val="2128"/>
              <a:buFont typeface="Noto Sans Symbols"/>
              <a:buNone/>
              <a:defRPr sz="2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39" name="Google Shape;239;p10"/>
          <p:cNvSpPr txBox="1">
            <a:spLocks noGrp="1"/>
          </p:cNvSpPr>
          <p:nvPr>
            <p:ph type="body" idx="1"/>
          </p:nvPr>
        </p:nvSpPr>
        <p:spPr>
          <a:xfrm>
            <a:off x="4734630" y="4133088"/>
            <a:ext cx="3300573" cy="15195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None/>
              <a:defRPr sz="1600" b="0" i="0" u="none" strike="noStrike" cap="none">
                <a:solidFill>
                  <a:srgbClr val="42424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spcBef>
                <a:spcPts val="240"/>
              </a:spcBef>
              <a:spcAft>
                <a:spcPts val="0"/>
              </a:spcAft>
              <a:buClr>
                <a:schemeClr val="accent1"/>
              </a:buClr>
              <a:buSzPts val="912"/>
              <a:buFont typeface="Noto Sans Symbols"/>
              <a:buNone/>
              <a:defRPr sz="1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760"/>
              <a:buFont typeface="Noto Sans Symbols"/>
              <a:buNone/>
              <a:defRPr sz="1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spcBef>
                <a:spcPts val="180"/>
              </a:spcBef>
              <a:spcAft>
                <a:spcPts val="0"/>
              </a:spcAft>
              <a:buClr>
                <a:schemeClr val="accent1"/>
              </a:buClr>
              <a:buSzPts val="684"/>
              <a:buFont typeface="Noto Sans Symbols"/>
              <a:buNone/>
              <a:defRPr sz="9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0" name="Google Shape;240;p10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1" name="Google Shape;241;p10"/>
          <p:cNvSpPr txBox="1">
            <a:spLocks noGrp="1"/>
          </p:cNvSpPr>
          <p:nvPr>
            <p:ph type="ftr" idx="11"/>
          </p:nvPr>
        </p:nvSpPr>
        <p:spPr>
          <a:xfrm>
            <a:off x="4641448" y="5724835"/>
            <a:ext cx="34936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2" name="Google Shape;242;p10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11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45" name="Google Shape;245;p11"/>
          <p:cNvSpPr txBox="1">
            <a:spLocks noGrp="1"/>
          </p:cNvSpPr>
          <p:nvPr>
            <p:ph type="body" idx="1"/>
          </p:nvPr>
        </p:nvSpPr>
        <p:spPr>
          <a:xfrm rot="5400000">
            <a:off x="2677662" y="689482"/>
            <a:ext cx="3508977" cy="67773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6" name="Google Shape;246;p11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7" name="Google Shape;247;p11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8" name="Google Shape;248;p11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12"/>
          <p:cNvSpPr txBox="1">
            <a:spLocks noGrp="1"/>
          </p:cNvSpPr>
          <p:nvPr>
            <p:ph type="title"/>
          </p:nvPr>
        </p:nvSpPr>
        <p:spPr>
          <a:xfrm rot="5400000">
            <a:off x="4981455" y="2678093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51" name="Google Shape;251;p12"/>
          <p:cNvSpPr txBox="1">
            <a:spLocks noGrp="1"/>
          </p:cNvSpPr>
          <p:nvPr>
            <p:ph type="body" idx="1"/>
          </p:nvPr>
        </p:nvSpPr>
        <p:spPr>
          <a:xfrm rot="5400000">
            <a:off x="1374976" y="708467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52" name="Google Shape;252;p12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53" name="Google Shape;253;p12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54" name="Google Shape;254;p12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1F15E"/>
            </a:gs>
            <a:gs pos="62000">
              <a:srgbClr val="90BA3F"/>
            </a:gs>
            <a:gs pos="100000">
              <a:srgbClr val="7FA03E"/>
            </a:gs>
          </a:gsLst>
          <a:lin ang="5400000" scaled="0"/>
        </a:gra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1"/>
          <p:cNvGrpSpPr/>
          <p:nvPr/>
        </p:nvGrpSpPr>
        <p:grpSpPr>
          <a:xfrm>
            <a:off x="-567355" y="0"/>
            <a:ext cx="10458653" cy="7117071"/>
            <a:chOff x="-644959" y="0"/>
            <a:chExt cx="10458653" cy="7117071"/>
          </a:xfrm>
        </p:grpSpPr>
        <p:grpSp>
          <p:nvGrpSpPr>
            <p:cNvPr id="11" name="Google Shape;11;p1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2" name="Google Shape;12;p1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3" name="Google Shape;13;p1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4" name="Google Shape;14;p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5" name="Google Shape;15;p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16" name="Google Shape;16;p1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7" name="Google Shape;17;p1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8" name="Google Shape;18;p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19" name="Google Shape;19;p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grpSp>
            <p:nvGrpSpPr>
              <p:cNvPr id="20" name="Google Shape;20;p1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21" name="Google Shape;21;p1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2" name="Google Shape;22;p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  <p:sp>
              <p:nvSpPr>
                <p:cNvPr id="23" name="Google Shape;23;p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 b="0" i="0" u="none" strike="noStrike" cap="none">
                    <a:solidFill>
                      <a:schemeClr val="lt1"/>
                    </a:solidFill>
                    <a:latin typeface="Century Gothic"/>
                    <a:ea typeface="Century Gothic"/>
                    <a:cs typeface="Century Gothic"/>
                    <a:sym typeface="Century Gothic"/>
                  </a:endParaRPr>
                </a:p>
              </p:txBody>
            </p:sp>
          </p:grpSp>
          <p:sp>
            <p:nvSpPr>
              <p:cNvPr id="24" name="Google Shape;24;p1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5" name="Google Shape;25;p1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  <p:sp>
            <p:nvSpPr>
              <p:cNvPr id="26" name="Google Shape;26;p1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lt1"/>
                  </a:solidFill>
                  <a:latin typeface="Century Gothic"/>
                  <a:ea typeface="Century Gothic"/>
                  <a:cs typeface="Century Gothic"/>
                  <a:sym typeface="Century Gothic"/>
                </a:endParaRPr>
              </a:p>
            </p:txBody>
          </p:sp>
        </p:grpSp>
        <p:sp>
          <p:nvSpPr>
            <p:cNvPr id="27" name="Google Shape;27;p1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/>
              <a:ahLst/>
              <a:cxnLst/>
              <a:rect l="l" t="t" r="r" b="b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" name="Google Shape;28;p1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/>
              <a:ahLst/>
              <a:cxnLst/>
              <a:rect l="l" t="t" r="r" b="b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" name="Google Shape;29;p1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/>
              <a:ahLst/>
              <a:cxnLst/>
              <a:rect l="l" t="t" r="r" b="b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" name="Google Shape;30;p1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/>
              <a:ahLst/>
              <a:cxnLst/>
              <a:rect l="l" t="t" r="r" b="b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" name="Google Shape;31;p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/>
              <a:ahLst/>
              <a:cxnLst/>
              <a:rect l="l" t="t" r="r" b="b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 cmpd="sng">
              <a:solidFill>
                <a:schemeClr val="lt1">
                  <a:alpha val="2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" name="Google Shape;32;p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" name="Google Shape;33;p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" name="Google Shape;34;p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" name="Google Shape;35;p1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6" name="Google Shape;36;p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5882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7" name="Google Shape;37;p1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/>
              <a:ahLst/>
              <a:cxnLst/>
              <a:rect l="l" t="t" r="r" b="b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8" name="Google Shape;38;p1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9" name="Google Shape;39;p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0" name="Google Shape;40;p1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1" name="Google Shape;41;p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2" name="Google Shape;42;p1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3" name="Google Shape;43;p1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4" name="Google Shape;44;p1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5" name="Google Shape;45;p1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6" name="Google Shape;46;p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flat" cmpd="sng">
              <a:solidFill>
                <a:schemeClr val="lt1">
                  <a:alpha val="7843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7" name="Google Shape;47;p1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/>
              <a:ahLst/>
              <a:cxnLst/>
              <a:rect l="l" t="t" r="r" b="b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921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48" name="Google Shape;48;p1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/>
              <a:ahLst/>
              <a:cxnLst/>
              <a:rect l="l" t="t" r="r" b="b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 cmpd="sng">
              <a:solidFill>
                <a:schemeClr val="lt1">
                  <a:alpha val="11764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49" name="Google Shape;49;p1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" name="Google Shape;50;p1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 w="15875" cap="flat" cmpd="sng">
            <a:solidFill>
              <a:srgbClr val="74A50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1" name="Google Shape;51;p1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2" name="Google Shape;52;p1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3" name="Google Shape;53;p1"/>
          <p:cNvSpPr txBox="1"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44424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  <a:defRPr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477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SzPts val="1672"/>
              <a:buFont typeface="Noto Sans Symbols"/>
              <a:buChar char="○"/>
              <a:defRPr sz="22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25119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Char char="○"/>
              <a:defRPr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15467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368"/>
              <a:buFont typeface="Noto Sans Symbols"/>
              <a:buChar char="○"/>
              <a:defRPr sz="18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5816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1216"/>
              <a:buFont typeface="Noto Sans Symbols"/>
              <a:buChar char="○"/>
              <a:defRPr sz="16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6164" algn="l" rtl="0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1064"/>
              <a:buFont typeface="Noto Sans Symbols"/>
              <a:buChar char="○"/>
              <a:defRPr sz="1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4" name="Google Shape;54;p1"/>
          <p:cNvSpPr txBox="1">
            <a:spLocks noGrp="1"/>
          </p:cNvSpPr>
          <p:nvPr>
            <p:ph type="dt" idx="10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5" name="Google Shape;55;p1"/>
          <p:cNvSpPr txBox="1">
            <a:spLocks noGrp="1"/>
          </p:cNvSpPr>
          <p:nvPr>
            <p:ph type="ftr" idx="11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6" name="Google Shape;56;p1"/>
          <p:cNvSpPr txBox="1">
            <a:spLocks noGrp="1"/>
          </p:cNvSpPr>
          <p:nvPr>
            <p:ph type="sldNum" idx="12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l" rtl="0">
              <a:spcBef>
                <a:spcPts val="0"/>
              </a:spcBef>
              <a:buNone/>
              <a:defRPr sz="1200" b="0" i="0" u="none" strike="noStrike" cap="none">
                <a:solidFill>
                  <a:srgbClr val="FEFEF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3"/>
          <p:cNvSpPr txBox="1"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</a:pPr>
            <a:r>
              <a:rPr lang="en-US"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Cwestiynau…</a:t>
            </a:r>
            <a:endParaRPr sz="36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60" name="Google Shape;260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79400" y="295577"/>
            <a:ext cx="1827757" cy="1827757"/>
          </a:xfrm>
          <a:prstGeom prst="rect">
            <a:avLst/>
          </a:prstGeom>
          <a:noFill/>
          <a:ln>
            <a:noFill/>
          </a:ln>
        </p:spPr>
      </p:pic>
      <p:pic>
        <p:nvPicPr>
          <p:cNvPr id="261" name="Google Shape;261;p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00055" y="2470213"/>
            <a:ext cx="2009230" cy="17118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Google Shape;262;p1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79400" y="4410636"/>
            <a:ext cx="1857997" cy="18579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4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Nod y sesiwn …</a:t>
            </a:r>
            <a:endParaRPr sz="40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68" name="Google Shape;268;p14"/>
          <p:cNvSpPr txBox="1"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274319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Adolygu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342900" marR="0" lvl="0" indent="-158496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342900" marR="0" lvl="0" indent="-274319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Dysgu sut i ofyn ac ateb cwestiwn yn gywir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342900" marR="0" lvl="0" indent="-158496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15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Cwestiynau?</a:t>
            </a:r>
            <a:endParaRPr sz="40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74" name="Google Shape;274;p15"/>
          <p:cNvSpPr txBox="1">
            <a:spLocks noGrp="1"/>
          </p:cNvSpPr>
          <p:nvPr>
            <p:ph type="body" idx="1"/>
          </p:nvPr>
        </p:nvSpPr>
        <p:spPr>
          <a:xfrm>
            <a:off x="453609" y="2323652"/>
            <a:ext cx="8225441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 dau brif fath o gwestiwn …</a:t>
            </a:r>
            <a:endParaRPr/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cwestiwn caeëdig</a:t>
            </a:r>
            <a:endParaRPr sz="2400" b="1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dim ond ateb cadarnhaol neu negyddol sy’n bosib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</a:t>
            </a:r>
            <a:r>
              <a:rPr lang="en-US" sz="24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cwestiwn agored</a:t>
            </a:r>
            <a:endParaRPr sz="2400" b="1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amrywiaeth o atebion posib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16"/>
          <p:cNvSpPr txBox="1">
            <a:spLocks noGrp="1"/>
          </p:cNvSpPr>
          <p:nvPr>
            <p:ph type="title"/>
          </p:nvPr>
        </p:nvSpPr>
        <p:spPr>
          <a:xfrm>
            <a:off x="559640" y="792505"/>
            <a:ext cx="7024744" cy="689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</a:pPr>
            <a:r>
              <a:rPr lang="en-US"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Cwestiynau Caeëdig …</a:t>
            </a:r>
            <a:endParaRPr sz="36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0" name="Google Shape;280;p16"/>
          <p:cNvSpPr txBox="1">
            <a:spLocks noGrp="1"/>
          </p:cNvSpPr>
          <p:nvPr>
            <p:ph type="body" idx="1"/>
          </p:nvPr>
        </p:nvSpPr>
        <p:spPr>
          <a:xfrm>
            <a:off x="559640" y="1587414"/>
            <a:ext cx="8104291" cy="424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Er mai dim ond ateb cadarnhaol neu negyddol sy’n bosib i gwestiwn caeëdig, mae sawl ffordd o ateb yn gadarnhaol neu’n negyddol yn Gymraeg ….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1" name="Google Shape;281;p16"/>
          <p:cNvSpPr/>
          <p:nvPr/>
        </p:nvSpPr>
        <p:spPr>
          <a:xfrm>
            <a:off x="559640" y="3377474"/>
            <a:ext cx="1753955" cy="1227577"/>
          </a:xfrm>
          <a:prstGeom prst="wedgeEllipseCallout">
            <a:avLst>
              <a:gd name="adj1" fmla="val -20833"/>
              <a:gd name="adj2" fmla="val 6250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Nac oes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2" name="Google Shape;282;p16"/>
          <p:cNvSpPr/>
          <p:nvPr/>
        </p:nvSpPr>
        <p:spPr>
          <a:xfrm>
            <a:off x="2647438" y="2931148"/>
            <a:ext cx="1753955" cy="1227577"/>
          </a:xfrm>
          <a:prstGeom prst="wedgeEllipseCallout">
            <a:avLst>
              <a:gd name="adj1" fmla="val -20833"/>
              <a:gd name="adj2" fmla="val 6250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Nac ydy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3" name="Google Shape;283;p16"/>
          <p:cNvSpPr/>
          <p:nvPr/>
        </p:nvSpPr>
        <p:spPr>
          <a:xfrm>
            <a:off x="4749160" y="3677432"/>
            <a:ext cx="1753955" cy="1227577"/>
          </a:xfrm>
          <a:prstGeom prst="wedgeEllipseCallout">
            <a:avLst>
              <a:gd name="adj1" fmla="val -20833"/>
              <a:gd name="adj2" fmla="val 6250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Naddo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4" name="Google Shape;284;p16"/>
          <p:cNvSpPr/>
          <p:nvPr/>
        </p:nvSpPr>
        <p:spPr>
          <a:xfrm>
            <a:off x="6570631" y="3063644"/>
            <a:ext cx="2027506" cy="1227577"/>
          </a:xfrm>
          <a:prstGeom prst="wedgeEllipseCallout">
            <a:avLst>
              <a:gd name="adj1" fmla="val -20833"/>
              <a:gd name="adj2" fmla="val 6250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Oedd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Nac oedd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5" name="Google Shape;285;p16"/>
          <p:cNvSpPr/>
          <p:nvPr/>
        </p:nvSpPr>
        <p:spPr>
          <a:xfrm>
            <a:off x="3057072" y="4967941"/>
            <a:ext cx="1753955" cy="1227577"/>
          </a:xfrm>
          <a:prstGeom prst="wedgeEllipseCallout">
            <a:avLst>
              <a:gd name="adj1" fmla="val -20833"/>
              <a:gd name="adj2" fmla="val 6250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Cei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 chei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6" name="Google Shape;286;p16"/>
          <p:cNvSpPr/>
          <p:nvPr/>
        </p:nvSpPr>
        <p:spPr>
          <a:xfrm>
            <a:off x="6707406" y="4916475"/>
            <a:ext cx="1753955" cy="1227577"/>
          </a:xfrm>
          <a:prstGeom prst="wedgeEllipseCallout">
            <a:avLst>
              <a:gd name="adj1" fmla="val -20833"/>
              <a:gd name="adj2" fmla="val 6250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Baswn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 faswn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7" name="Google Shape;287;p16"/>
          <p:cNvSpPr/>
          <p:nvPr/>
        </p:nvSpPr>
        <p:spPr>
          <a:xfrm>
            <a:off x="426140" y="5371241"/>
            <a:ext cx="1753955" cy="1227577"/>
          </a:xfrm>
          <a:prstGeom prst="wedgeEllipseCallout">
            <a:avLst>
              <a:gd name="adj1" fmla="val -20833"/>
              <a:gd name="adj2" fmla="val 6250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Ie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Nage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7"/>
          <p:cNvSpPr txBox="1">
            <a:spLocks noGrp="1"/>
          </p:cNvSpPr>
          <p:nvPr>
            <p:ph type="title"/>
          </p:nvPr>
        </p:nvSpPr>
        <p:spPr>
          <a:xfrm>
            <a:off x="620122" y="565731"/>
            <a:ext cx="7024744" cy="7041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</a:pPr>
            <a:r>
              <a:rPr lang="en-US"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 un ddylwn i ei ddefnyddio?</a:t>
            </a:r>
            <a:endParaRPr sz="36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93" name="Google Shape;293;p17"/>
          <p:cNvSpPr txBox="1">
            <a:spLocks noGrp="1"/>
          </p:cNvSpPr>
          <p:nvPr>
            <p:ph type="body" idx="1"/>
          </p:nvPr>
        </p:nvSpPr>
        <p:spPr>
          <a:xfrm>
            <a:off x="620122" y="1390876"/>
            <a:ext cx="7983327" cy="49738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Bydd cliw yn y cwestiwn fel arfer!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r>
              <a:rPr lang="en-US" sz="2220" b="1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</a:t>
            </a: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car gennyt ti? Oes / Nac oes</a:t>
            </a: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r>
              <a:rPr lang="en-US" sz="2220" b="1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</a:t>
            </a: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e’n mynd heno? Ydy / Nac Ydy</a:t>
            </a: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r>
              <a:rPr lang="en-US" sz="2220" b="1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Oeddet</a:t>
            </a: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ti’n disgwyl ennill? Oeddwn / Nac oeddwn</a:t>
            </a: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r>
              <a:rPr lang="en-US" sz="2220" b="1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Fyddi</a:t>
            </a: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di’n gorffen am 3? Byddaf / Na fyddaf 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Est ti i’r llyfrgell ddoe? Do / Naddo</a:t>
            </a: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I’r llyfrgell est ti ddoe? Ie / Nage</a:t>
            </a: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294" name="Google Shape;294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489340" y="1269928"/>
            <a:ext cx="1917546" cy="233113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18"/>
          <p:cNvSpPr txBox="1">
            <a:spLocks noGrp="1"/>
          </p:cNvSpPr>
          <p:nvPr>
            <p:ph type="title"/>
          </p:nvPr>
        </p:nvSpPr>
        <p:spPr>
          <a:xfrm>
            <a:off x="483849" y="755910"/>
            <a:ext cx="8210321" cy="5378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80"/>
              <a:buFont typeface="Century Gothic"/>
              <a:buNone/>
            </a:pPr>
            <a:r>
              <a:rPr lang="en-US" sz="288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Ffurfio cwestiwn caeëdig – oes neu ydy?</a:t>
            </a:r>
            <a:endParaRPr sz="288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00" name="Google Shape;300;p18"/>
          <p:cNvSpPr txBox="1">
            <a:spLocks noGrp="1"/>
          </p:cNvSpPr>
          <p:nvPr>
            <p:ph type="body" idx="1"/>
          </p:nvPr>
        </p:nvSpPr>
        <p:spPr>
          <a:xfrm>
            <a:off x="605004" y="1567742"/>
            <a:ext cx="8089166" cy="5023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 &gt; ffurfiau amhendant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Is there a…?		Are there any…?</a:t>
            </a:r>
            <a:endParaRPr/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 llyfr ar y bwrdd?	Oes pensiliau yn y bocs?</a:t>
            </a:r>
            <a:endParaRPr/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 (ydy’r) &gt; ffurfiau pendant</a:t>
            </a:r>
            <a:endParaRPr/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Is (the)…?		Are (the) …?</a:t>
            </a:r>
            <a:endParaRPr/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 John yn absennol?		Ydy’r llyfr ar y bwrdd?</a:t>
            </a:r>
            <a:endParaRPr/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ATEBION – </a:t>
            </a:r>
            <a:r>
              <a:rPr lang="en-US" sz="24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Oes / Nac oes </a:t>
            </a: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neu </a:t>
            </a:r>
            <a:r>
              <a:rPr lang="en-US" sz="24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Ydy / Nac ydy</a:t>
            </a:r>
            <a:endParaRPr sz="2400" b="1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20"/>
          <p:cNvSpPr txBox="1">
            <a:spLocks noGrp="1"/>
          </p:cNvSpPr>
          <p:nvPr>
            <p:ph type="title"/>
          </p:nvPr>
        </p:nvSpPr>
        <p:spPr>
          <a:xfrm>
            <a:off x="846926" y="725673"/>
            <a:ext cx="7024744" cy="658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</a:pPr>
            <a:r>
              <a:rPr lang="en-US"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Ymarfer …</a:t>
            </a:r>
            <a:endParaRPr sz="36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11" name="Google Shape;311;p20"/>
          <p:cNvSpPr/>
          <p:nvPr/>
        </p:nvSpPr>
        <p:spPr>
          <a:xfrm>
            <a:off x="1527151" y="589610"/>
            <a:ext cx="6229562" cy="5699567"/>
          </a:xfrm>
          <a:prstGeom prst="star6">
            <a:avLst>
              <a:gd name="adj" fmla="val 28868"/>
              <a:gd name="hf" fmla="val 115470"/>
            </a:avLst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Gwaith Pâr – Gofynnwch 5 cwestiwn caeëdig i’ch gilydd – cofiwch eu hateb yn gywir!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1" i="0" u="none" strike="noStrike" cap="none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Meddyliwch am 5 cwestiwn caeëdig i’w gofyn ar ddechrau’r bore neu’r prynhawn yn eich dosbarthiadau. Sut gallwch chi sicrhau bod y plant yn eu hateb yn gywir?</a:t>
            </a:r>
            <a:endParaRPr sz="1800" b="1" i="0" u="none" strike="noStrike" cap="none">
              <a:solidFill>
                <a:srgbClr val="00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21"/>
          <p:cNvSpPr txBox="1">
            <a:spLocks noGrp="1"/>
          </p:cNvSpPr>
          <p:nvPr>
            <p:ph type="title"/>
          </p:nvPr>
        </p:nvSpPr>
        <p:spPr>
          <a:xfrm>
            <a:off x="1043490" y="786148"/>
            <a:ext cx="7024744" cy="779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Sawl a Faint?</a:t>
            </a:r>
            <a:endParaRPr sz="40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18" name="Google Shape;318;p21"/>
          <p:cNvSpPr txBox="1">
            <a:spLocks noGrp="1"/>
          </p:cNvSpPr>
          <p:nvPr>
            <p:ph type="body" idx="1"/>
          </p:nvPr>
        </p:nvSpPr>
        <p:spPr>
          <a:xfrm>
            <a:off x="453609" y="1723476"/>
            <a:ext cx="8225441" cy="48227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Ffurfio’r cwestiwn …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Sawl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gydag </a:t>
            </a:r>
            <a:r>
              <a:rPr lang="en-US" sz="2000" b="0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enw unigol 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– Sawl </a:t>
            </a:r>
            <a:r>
              <a:rPr lang="en-US" sz="2000" b="0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plentyn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sydd yn y dosbarth?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endParaRPr sz="20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Faint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gydag </a:t>
            </a:r>
            <a:r>
              <a:rPr lang="en-US" sz="2000" b="0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enw lluosog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ond cofiwch yr ‘</a:t>
            </a:r>
            <a:r>
              <a:rPr lang="en-US" sz="2000" b="0" i="0" u="none" strike="noStrike" cap="non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’ a’r treiglad!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1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Faint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US" sz="2000" b="0" i="0" u="none" strike="noStrike" cap="non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 </a:t>
            </a:r>
            <a:r>
              <a:rPr lang="en-US" sz="2000" b="0" i="0" u="sng" strike="noStrike" cap="non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</a:t>
            </a:r>
            <a:r>
              <a:rPr lang="en-US" sz="2000" b="0" i="0" u="sng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lant</a:t>
            </a: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sydd yn y dosbarth?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endParaRPr sz="20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Ateb y cwestiwn …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Gallwn ateb y ddau gwestiwn trwy roi rhif yn lle faint/sawl …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endParaRPr sz="20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Sawl plentyn sydd yn y dosbarth? Naw plentyn sydd yn y dosbarth.</a:t>
            </a:r>
            <a:endParaRPr/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endParaRPr sz="20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68580" marR="0" lvl="0" indent="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520"/>
              <a:buFont typeface="Noto Sans Symbols"/>
              <a:buNone/>
            </a:pPr>
            <a:r>
              <a:rPr lang="en-US" sz="20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Faint o blant sydd yn y dosbarth? Naw o blant sydd yn y dosbarth.</a:t>
            </a:r>
            <a:endParaRPr sz="20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22"/>
          <p:cNvSpPr txBox="1">
            <a:spLocks noGrp="1"/>
          </p:cNvSpPr>
          <p:nvPr>
            <p:ph type="title"/>
          </p:nvPr>
        </p:nvSpPr>
        <p:spPr>
          <a:xfrm>
            <a:off x="796065" y="822741"/>
            <a:ext cx="7024744" cy="673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</a:pPr>
            <a:r>
              <a:rPr lang="en-US"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Cwestiynau Agored</a:t>
            </a:r>
            <a:endParaRPr sz="36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4" name="Google Shape;324;p22"/>
          <p:cNvSpPr txBox="1">
            <a:spLocks noGrp="1"/>
          </p:cNvSpPr>
          <p:nvPr>
            <p:ph type="body" idx="1"/>
          </p:nvPr>
        </p:nvSpPr>
        <p:spPr>
          <a:xfrm>
            <a:off x="468920" y="1703805"/>
            <a:ext cx="8179890" cy="13954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Bydd cwestiynau agored yn caniatáu amrywiaeth o atebion. Byddan nhw’n cychwyn gyda’r geiriau gofynnol hyn …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5" name="Google Shape;325;p22"/>
          <p:cNvSpPr/>
          <p:nvPr/>
        </p:nvSpPr>
        <p:spPr>
          <a:xfrm>
            <a:off x="2321563" y="3613252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Sut…?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6" name="Google Shape;326;p22"/>
          <p:cNvSpPr/>
          <p:nvPr/>
        </p:nvSpPr>
        <p:spPr>
          <a:xfrm>
            <a:off x="4446563" y="2887579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Ble…?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7" name="Google Shape;327;p22"/>
          <p:cNvSpPr/>
          <p:nvPr/>
        </p:nvSpPr>
        <p:spPr>
          <a:xfrm>
            <a:off x="4272082" y="4225540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Pryd..?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8" name="Google Shape;328;p22"/>
          <p:cNvSpPr/>
          <p:nvPr/>
        </p:nvSpPr>
        <p:spPr>
          <a:xfrm>
            <a:off x="6222601" y="3499866"/>
            <a:ext cx="2299482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Beth…?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29" name="Google Shape;329;p22"/>
          <p:cNvSpPr/>
          <p:nvPr/>
        </p:nvSpPr>
        <p:spPr>
          <a:xfrm>
            <a:off x="468921" y="4702982"/>
            <a:ext cx="2109090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Pwy…?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0" name="Google Shape;330;p22"/>
          <p:cNvSpPr/>
          <p:nvPr/>
        </p:nvSpPr>
        <p:spPr>
          <a:xfrm>
            <a:off x="6193557" y="5041923"/>
            <a:ext cx="215583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Pam…?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1" name="Google Shape;331;p22"/>
          <p:cNvSpPr/>
          <p:nvPr/>
        </p:nvSpPr>
        <p:spPr>
          <a:xfrm>
            <a:off x="627492" y="3000965"/>
            <a:ext cx="1950519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Pa…?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2" name="Google Shape;332;p22"/>
          <p:cNvSpPr/>
          <p:nvPr/>
        </p:nvSpPr>
        <p:spPr>
          <a:xfrm>
            <a:off x="2578011" y="5079718"/>
            <a:ext cx="2215123" cy="1224575"/>
          </a:xfrm>
          <a:prstGeom prst="diamond">
            <a:avLst/>
          </a:prstGeom>
          <a:gradFill>
            <a:gsLst>
              <a:gs pos="0">
                <a:schemeClr val="accent1"/>
              </a:gs>
              <a:gs pos="100000">
                <a:srgbClr val="7BAB00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2784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Faint…?</a:t>
            </a:r>
            <a:endParaRPr sz="1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23"/>
          <p:cNvSpPr txBox="1">
            <a:spLocks noGrp="1"/>
          </p:cNvSpPr>
          <p:nvPr>
            <p:ph type="title"/>
          </p:nvPr>
        </p:nvSpPr>
        <p:spPr>
          <a:xfrm rot="-2001448">
            <a:off x="-164786" y="1814186"/>
            <a:ext cx="7024744" cy="764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 treigladau …</a:t>
            </a:r>
            <a:endParaRPr sz="40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339" name="Google Shape;339;p23" descr="Screen Shot 2015-05-14 at 21.23.53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56338" y="501212"/>
            <a:ext cx="4983193" cy="59957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24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 Gorffennol</a:t>
            </a:r>
            <a:endParaRPr sz="40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45" name="Google Shape;345;p24"/>
          <p:cNvSpPr txBox="1"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274319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Rhaid treiglo’n feddal wrth ofyn cwestiwn sy’n defnyddio berf gryno yn y gorffennol e.e.</a:t>
            </a:r>
            <a:endParaRPr/>
          </a:p>
          <a:p>
            <a:pPr marL="342900" marR="0" lvl="0" indent="-274319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Ddarllenodd e’r llyfr?</a:t>
            </a:r>
            <a:endParaRPr/>
          </a:p>
          <a:p>
            <a:pPr marL="342900" marR="0" lvl="0" indent="-274319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Welodd e’r rhaglen?</a:t>
            </a:r>
            <a:endParaRPr/>
          </a:p>
          <a:p>
            <a:pPr marL="342900" marR="0" lvl="0" indent="-274319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Dderbyniodd hi’r sefyllfa?</a:t>
            </a:r>
            <a:endParaRPr/>
          </a:p>
          <a:p>
            <a:pPr marL="342900" marR="0" lvl="0" indent="-158496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342900" marR="0" lvl="0" indent="-274319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Char char="○"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Ateb: Do/Naddo</a:t>
            </a: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25"/>
          <p:cNvSpPr txBox="1"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 Gorffennol</a:t>
            </a:r>
            <a:endParaRPr sz="40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51" name="Google Shape;351;p25"/>
          <p:cNvSpPr txBox="1"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27431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Os ydych am fod yn fwy ffurfiol, rhaid defnyddio’r geiryn gofynnol ‘a’</a:t>
            </a:r>
            <a:endParaRPr/>
          </a:p>
          <a:p>
            <a:pPr marL="342900" marR="0" lvl="0" indent="-167182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342900" marR="0" lvl="0" indent="-274319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ddarllenodd e’r llyfr?</a:t>
            </a:r>
            <a:endParaRPr/>
          </a:p>
          <a:p>
            <a:pPr marL="342900" marR="0" lvl="0" indent="-274319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welodd e’r rhaglen?</a:t>
            </a:r>
            <a:endParaRPr/>
          </a:p>
          <a:p>
            <a:pPr marL="342900" marR="0" lvl="0" indent="-274319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dderbyniodd hi’r sefyllfa?</a:t>
            </a:r>
            <a:endParaRPr/>
          </a:p>
          <a:p>
            <a:pPr marL="342900" marR="0" lvl="0" indent="-274319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Do/Naddo</a:t>
            </a: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342900" marR="0" lvl="0" indent="-167182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None/>
            </a:pP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342900" marR="0" lvl="0" indent="-274319" algn="l" rtl="0">
              <a:lnSpc>
                <a:spcPct val="90000"/>
              </a:lnSpc>
              <a:spcBef>
                <a:spcPts val="444"/>
              </a:spcBef>
              <a:spcAft>
                <a:spcPts val="0"/>
              </a:spcAft>
              <a:buClr>
                <a:schemeClr val="accent1"/>
              </a:buClr>
              <a:buSzPts val="1687"/>
              <a:buFont typeface="Noto Sans Symbols"/>
              <a:buChar char="○"/>
            </a:pPr>
            <a:r>
              <a:rPr lang="en-US" sz="222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Mae’r treiglad yn aros!</a:t>
            </a:r>
            <a:endParaRPr sz="222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27"/>
          <p:cNvSpPr txBox="1">
            <a:spLocks noGrp="1"/>
          </p:cNvSpPr>
          <p:nvPr>
            <p:ph type="title"/>
          </p:nvPr>
        </p:nvSpPr>
        <p:spPr>
          <a:xfrm>
            <a:off x="1043490" y="792505"/>
            <a:ext cx="7024744" cy="689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entury Gothic"/>
              <a:buNone/>
            </a:pPr>
            <a:r>
              <a:rPr lang="en-US" sz="3600" b="0" i="0" u="none" strike="noStrike" cap="none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Trafod llun</a:t>
            </a:r>
            <a:endParaRPr sz="3600" b="0" i="0" u="none" strike="noStrike" cap="none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63" name="Google Shape;363;p27"/>
          <p:cNvSpPr txBox="1">
            <a:spLocks noGrp="1"/>
          </p:cNvSpPr>
          <p:nvPr>
            <p:ph type="body" idx="1"/>
          </p:nvPr>
        </p:nvSpPr>
        <p:spPr>
          <a:xfrm>
            <a:off x="514090" y="1658450"/>
            <a:ext cx="8149841" cy="3508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858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400" b="0" i="0" u="none" strike="noStrike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Dewiswch lun. Mewn grŵp, rhaid i chi gymryd eich tro i chwarae rôl yr athro/awes a’r disgyblion. Rhaid i chi drafod y llun/ gan ofyn cwestiynau i’r plant amdano – o leiaf 5 cwestiwn gwahanol (rhai caeëdig a rhai agored).</a:t>
            </a:r>
            <a:endParaRPr/>
          </a:p>
          <a:p>
            <a:pPr marL="6858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824"/>
              <a:buFont typeface="Noto Sans Symbols"/>
              <a:buNone/>
            </a:pPr>
            <a:endParaRPr sz="2400" b="0" i="0" u="none" strike="noStrike" cap="none">
              <a:solidFill>
                <a:schemeClr val="dk2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28"/>
          <p:cNvSpPr txBox="1"/>
          <p:nvPr/>
        </p:nvSpPr>
        <p:spPr>
          <a:xfrm>
            <a:off x="1168267" y="3563498"/>
            <a:ext cx="2213831" cy="430887"/>
          </a:xfrm>
          <a:prstGeom prst="rect">
            <a:avLst/>
          </a:prstGeom>
          <a:solidFill>
            <a:srgbClr val="FFB26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Sawl?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9" name="Google Shape;369;p28"/>
          <p:cNvSpPr txBox="1"/>
          <p:nvPr/>
        </p:nvSpPr>
        <p:spPr>
          <a:xfrm>
            <a:off x="1503837" y="2893901"/>
            <a:ext cx="1624346" cy="430887"/>
          </a:xfrm>
          <a:prstGeom prst="rect">
            <a:avLst/>
          </a:prstGeom>
          <a:solidFill>
            <a:srgbClr val="FF4747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Pryd?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0" name="Google Shape;370;p28"/>
          <p:cNvSpPr txBox="1"/>
          <p:nvPr/>
        </p:nvSpPr>
        <p:spPr>
          <a:xfrm>
            <a:off x="3292731" y="2923074"/>
            <a:ext cx="2051734" cy="430887"/>
          </a:xfrm>
          <a:prstGeom prst="rect">
            <a:avLst/>
          </a:prstGeom>
          <a:solidFill>
            <a:srgbClr val="FF4747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Sut?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1" name="Google Shape;371;p28"/>
          <p:cNvSpPr txBox="1"/>
          <p:nvPr/>
        </p:nvSpPr>
        <p:spPr>
          <a:xfrm>
            <a:off x="2437077" y="2264582"/>
            <a:ext cx="2076303" cy="430887"/>
          </a:xfrm>
          <a:prstGeom prst="rect">
            <a:avLst/>
          </a:prstGeom>
          <a:solidFill>
            <a:srgbClr val="FF4747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Beth?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2" name="Google Shape;372;p28"/>
          <p:cNvSpPr txBox="1"/>
          <p:nvPr/>
        </p:nvSpPr>
        <p:spPr>
          <a:xfrm>
            <a:off x="4734763" y="2264582"/>
            <a:ext cx="2067395" cy="430887"/>
          </a:xfrm>
          <a:prstGeom prst="rect">
            <a:avLst/>
          </a:prstGeom>
          <a:solidFill>
            <a:srgbClr val="FF4747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Faint?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3" name="Google Shape;373;p28"/>
          <p:cNvSpPr txBox="1"/>
          <p:nvPr/>
        </p:nvSpPr>
        <p:spPr>
          <a:xfrm>
            <a:off x="3563888" y="1556792"/>
            <a:ext cx="2341749" cy="430887"/>
          </a:xfrm>
          <a:prstGeom prst="rect">
            <a:avLst/>
          </a:prstGeom>
          <a:solidFill>
            <a:srgbClr val="FF4747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Pa?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4" name="Google Shape;374;p28"/>
          <p:cNvSpPr txBox="1"/>
          <p:nvPr/>
        </p:nvSpPr>
        <p:spPr>
          <a:xfrm>
            <a:off x="3541120" y="3571726"/>
            <a:ext cx="1944520" cy="430887"/>
          </a:xfrm>
          <a:prstGeom prst="rect">
            <a:avLst/>
          </a:prstGeom>
          <a:solidFill>
            <a:srgbClr val="FFB26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Pryd?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5" name="Google Shape;375;p28"/>
          <p:cNvSpPr txBox="1"/>
          <p:nvPr/>
        </p:nvSpPr>
        <p:spPr>
          <a:xfrm>
            <a:off x="5695243" y="3571726"/>
            <a:ext cx="2213831" cy="430887"/>
          </a:xfrm>
          <a:prstGeom prst="rect">
            <a:avLst/>
          </a:prstGeom>
          <a:solidFill>
            <a:srgbClr val="FFB26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Ydy?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6" name="Google Shape;376;p28"/>
          <p:cNvSpPr txBox="1"/>
          <p:nvPr/>
        </p:nvSpPr>
        <p:spPr>
          <a:xfrm>
            <a:off x="1168267" y="4075447"/>
            <a:ext cx="2213831" cy="430887"/>
          </a:xfrm>
          <a:prstGeom prst="rect">
            <a:avLst/>
          </a:prstGeom>
          <a:solidFill>
            <a:srgbClr val="FFB26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Pwy?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7" name="Google Shape;377;p28"/>
          <p:cNvSpPr txBox="1"/>
          <p:nvPr/>
        </p:nvSpPr>
        <p:spPr>
          <a:xfrm>
            <a:off x="3561201" y="4075447"/>
            <a:ext cx="1944520" cy="430887"/>
          </a:xfrm>
          <a:prstGeom prst="rect">
            <a:avLst/>
          </a:prstGeom>
          <a:solidFill>
            <a:srgbClr val="FFB26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Ble?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8" name="Google Shape;378;p28"/>
          <p:cNvSpPr txBox="1"/>
          <p:nvPr/>
        </p:nvSpPr>
        <p:spPr>
          <a:xfrm>
            <a:off x="5695243" y="4075447"/>
            <a:ext cx="2213831" cy="430887"/>
          </a:xfrm>
          <a:prstGeom prst="rect">
            <a:avLst/>
          </a:prstGeom>
          <a:solidFill>
            <a:srgbClr val="FFB265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Oes?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9" name="Google Shape;379;p28"/>
          <p:cNvSpPr txBox="1"/>
          <p:nvPr/>
        </p:nvSpPr>
        <p:spPr>
          <a:xfrm>
            <a:off x="5485640" y="2927181"/>
            <a:ext cx="2204637" cy="430887"/>
          </a:xfrm>
          <a:prstGeom prst="rect">
            <a:avLst/>
          </a:prstGeom>
          <a:solidFill>
            <a:srgbClr val="FF4747"/>
          </a:solidFill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Pam?</a:t>
            </a:r>
            <a:endParaRPr sz="2200" b="0" i="0" u="none" strike="noStrike" cap="none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80" name="Google Shape;380;p28"/>
          <p:cNvSpPr txBox="1"/>
          <p:nvPr/>
        </p:nvSpPr>
        <p:spPr>
          <a:xfrm>
            <a:off x="5314950" y="42863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822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822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822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822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ustin">
  <a:themeElements>
    <a:clrScheme name="Austin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488</Words>
  <Application>Microsoft Office PowerPoint</Application>
  <PresentationFormat>On-screen Show (4:3)</PresentationFormat>
  <Paragraphs>126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Century Gothic</vt:lpstr>
      <vt:lpstr>Calibri</vt:lpstr>
      <vt:lpstr>Comic Sans MS</vt:lpstr>
      <vt:lpstr>Noto Sans Symbols</vt:lpstr>
      <vt:lpstr>Arial</vt:lpstr>
      <vt:lpstr>Austin</vt:lpstr>
      <vt:lpstr>Cwestiynau…</vt:lpstr>
      <vt:lpstr>Nod y sesiwn …</vt:lpstr>
      <vt:lpstr>Cwestiynau?</vt:lpstr>
      <vt:lpstr>Cwestiynau Caeëdig …</vt:lpstr>
      <vt:lpstr>Pa un ddylwn i ei ddefnyddio?</vt:lpstr>
      <vt:lpstr>Ffurfio cwestiwn caeëdig – oes neu ydy?</vt:lpstr>
      <vt:lpstr>Ymarfer …</vt:lpstr>
      <vt:lpstr>Sawl a Faint?</vt:lpstr>
      <vt:lpstr>Cwestiynau Agored</vt:lpstr>
      <vt:lpstr>Y treigladau …</vt:lpstr>
      <vt:lpstr>Y Gorffennol</vt:lpstr>
      <vt:lpstr>Y Gorffennol</vt:lpstr>
      <vt:lpstr>Trafod llun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Cwestiynau…</dc:title>
  <dc:creator>Aled Williams</dc:creator>
  <cp:lastModifiedBy>Aled P Williams</cp:lastModifiedBy>
  <cp:revision>6</cp:revision>
  <dcterms:modified xsi:type="dcterms:W3CDTF">2019-10-01T11:46:36Z</dcterms:modified>
</cp:coreProperties>
</file>