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3"/>
  </p:notesMasterIdLst>
  <p:sldIdLst>
    <p:sldId id="256" r:id="rId2"/>
  </p:sldIdLst>
  <p:sldSz cx="12192000" cy="6858000"/>
  <p:notesSz cx="9144000" cy="6858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1599" autoAdjust="0"/>
    <p:restoredTop sz="95033" autoAdjust="0"/>
  </p:normalViewPr>
  <p:slideViewPr>
    <p:cSldViewPr snapToGrid="0">
      <p:cViewPr>
        <p:scale>
          <a:sx n="82" d="100"/>
          <a:sy n="82" d="100"/>
        </p:scale>
        <p:origin x="87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5A686F-E125-4C88-A564-42F95AA6EB31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514600" y="857250"/>
            <a:ext cx="41148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300413"/>
            <a:ext cx="7315200" cy="27003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8F7123-F586-4ACC-914E-FCBF0BBDAF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64778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8F7123-F586-4ACC-914E-FCBF0BBDAFF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75671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5C96E2-878A-4DDA-BF71-3860CEF08047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22902-CFAA-42F1-882A-6AA500A86D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45297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5C96E2-878A-4DDA-BF71-3860CEF08047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22902-CFAA-42F1-882A-6AA500A86D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47658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5C96E2-878A-4DDA-BF71-3860CEF08047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22902-CFAA-42F1-882A-6AA500A86D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50138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5C96E2-878A-4DDA-BF71-3860CEF08047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22902-CFAA-42F1-882A-6AA500A86D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59690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5C96E2-878A-4DDA-BF71-3860CEF08047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22902-CFAA-42F1-882A-6AA500A86D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50900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5C96E2-878A-4DDA-BF71-3860CEF08047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22902-CFAA-42F1-882A-6AA500A86D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11681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5C96E2-878A-4DDA-BF71-3860CEF08047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22902-CFAA-42F1-882A-6AA500A86D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3215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5C96E2-878A-4DDA-BF71-3860CEF08047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22902-CFAA-42F1-882A-6AA500A86D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72546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5C96E2-878A-4DDA-BF71-3860CEF08047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22902-CFAA-42F1-882A-6AA500A86D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57280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5C96E2-878A-4DDA-BF71-3860CEF08047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22902-CFAA-42F1-882A-6AA500A86D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29547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5C96E2-878A-4DDA-BF71-3860CEF08047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22902-CFAA-42F1-882A-6AA500A86D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92588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5C96E2-878A-4DDA-BF71-3860CEF08047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22902-CFAA-42F1-882A-6AA500A86D6A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1274262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5C96E2-878A-4DDA-BF71-3860CEF08047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22902-CFAA-42F1-882A-6AA500A86D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92278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5C96E2-878A-4DDA-BF71-3860CEF08047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22902-CFAA-42F1-882A-6AA500A86D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17232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5C96E2-878A-4DDA-BF71-3860CEF08047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22902-CFAA-42F1-882A-6AA500A86D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28702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5C96E2-878A-4DDA-BF71-3860CEF08047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22902-CFAA-42F1-882A-6AA500A86D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949231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5C96E2-878A-4DDA-BF71-3860CEF08047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22902-CFAA-42F1-882A-6AA500A86D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00641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FD5C96E2-878A-4DDA-BF71-3860CEF08047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022902-CFAA-42F1-882A-6AA500A86D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858490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29000" b="-2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B1329D18-3EA1-FF6E-916A-D3DAF74B228F}"/>
              </a:ext>
            </a:extLst>
          </p:cNvPr>
          <p:cNvSpPr txBox="1"/>
          <p:nvPr/>
        </p:nvSpPr>
        <p:spPr>
          <a:xfrm>
            <a:off x="3733437" y="320369"/>
            <a:ext cx="4674637" cy="369332"/>
          </a:xfrm>
          <a:prstGeom prst="rect">
            <a:avLst/>
          </a:prstGeom>
          <a:solidFill>
            <a:schemeClr val="tx2">
              <a:lumMod val="90000"/>
            </a:schemeClr>
          </a:solidFill>
          <a:scene3d>
            <a:camera prst="orthographicFront"/>
            <a:lightRig rig="threePt" dir="t"/>
          </a:scene3d>
          <a:sp3d>
            <a:bevelT prst="convex"/>
          </a:sp3d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BUSINESS PLAN FOR A COFFEE SHOP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62FFBD3-FAF3-83A3-C727-32936B4A3F4E}"/>
              </a:ext>
            </a:extLst>
          </p:cNvPr>
          <p:cNvSpPr txBox="1"/>
          <p:nvPr/>
        </p:nvSpPr>
        <p:spPr>
          <a:xfrm>
            <a:off x="4412638" y="3177357"/>
            <a:ext cx="3822173" cy="144655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effectLst>
            <a:innerShdw blurRad="63500" dist="50800" dir="2700000">
              <a:prstClr val="black">
                <a:alpha val="50000"/>
              </a:prstClr>
            </a:inn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solidFill>
                  <a:schemeClr val="bg1"/>
                </a:solidFill>
              </a:rPr>
              <a:t>Work Breakdown Structure (WBS)</a:t>
            </a:r>
          </a:p>
          <a:p>
            <a:pPr algn="ctr"/>
            <a:endParaRPr lang="en-GB" sz="1400" b="1" dirty="0">
              <a:solidFill>
                <a:schemeClr val="bg1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200" b="1" dirty="0">
                <a:solidFill>
                  <a:schemeClr val="bg1"/>
                </a:solidFill>
              </a:rPr>
              <a:t>The WBS will include a selection of the place, identifying the stakeholders, and budgeting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200" b="1" dirty="0">
                <a:solidFill>
                  <a:schemeClr val="bg1"/>
                </a:solidFill>
              </a:rPr>
              <a:t>It will also include electricity management, event promotion, opening ceremony, and closing of the project. 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2082B36-E0E0-1116-D162-BDF7667610F7}"/>
              </a:ext>
            </a:extLst>
          </p:cNvPr>
          <p:cNvSpPr txBox="1"/>
          <p:nvPr/>
        </p:nvSpPr>
        <p:spPr>
          <a:xfrm>
            <a:off x="261257" y="5524847"/>
            <a:ext cx="3347214" cy="126188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scene3d>
            <a:camera prst="perspectiveRight"/>
            <a:lightRig rig="threePt" dir="t"/>
          </a:scene3d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solidFill>
                  <a:schemeClr val="bg1"/>
                </a:solidFill>
              </a:rPr>
              <a:t>Project Schedule</a:t>
            </a:r>
          </a:p>
          <a:p>
            <a:pPr algn="ctr"/>
            <a:endParaRPr lang="en-GB" sz="1400" b="1" dirty="0">
              <a:solidFill>
                <a:schemeClr val="bg1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200" b="1" dirty="0">
                <a:solidFill>
                  <a:schemeClr val="bg1"/>
                </a:solidFill>
              </a:rPr>
              <a:t>The Gantt chart will include the scheduling of the project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200" b="1" dirty="0">
                <a:solidFill>
                  <a:schemeClr val="bg1"/>
                </a:solidFill>
              </a:rPr>
              <a:t>The project took 63 days to be completed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8A7C752-3EAA-F98B-609B-8A5A5CD18476}"/>
              </a:ext>
            </a:extLst>
          </p:cNvPr>
          <p:cNvSpPr txBox="1"/>
          <p:nvPr/>
        </p:nvSpPr>
        <p:spPr>
          <a:xfrm>
            <a:off x="298075" y="1576177"/>
            <a:ext cx="3941300" cy="166199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scene3d>
            <a:camera prst="perspectiveRight"/>
            <a:lightRig rig="threePt" dir="t"/>
          </a:scene3d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solidFill>
                  <a:schemeClr val="bg1"/>
                </a:solidFill>
              </a:rPr>
              <a:t>Project Outline</a:t>
            </a:r>
          </a:p>
          <a:p>
            <a:pPr algn="ctr"/>
            <a:endParaRPr lang="en-GB" sz="1400" b="1" dirty="0">
              <a:solidFill>
                <a:schemeClr val="bg1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200" b="1" dirty="0">
                <a:solidFill>
                  <a:schemeClr val="bg1"/>
                </a:solidFill>
              </a:rPr>
              <a:t>Planning activities, stakeholders analysis, cost, resources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200" b="1" dirty="0">
                <a:solidFill>
                  <a:schemeClr val="bg1"/>
                </a:solidFill>
              </a:rPr>
              <a:t>WBS, quad chart, risk management, project network, and Gantt chart will be implemented in this project.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b="1" dirty="0">
              <a:solidFill>
                <a:schemeClr val="bg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528DB42-D9EC-6E67-AA8A-F6F5EC5CA1AE}"/>
              </a:ext>
            </a:extLst>
          </p:cNvPr>
          <p:cNvSpPr txBox="1"/>
          <p:nvPr/>
        </p:nvSpPr>
        <p:spPr>
          <a:xfrm>
            <a:off x="4075172" y="4875638"/>
            <a:ext cx="3079852" cy="181588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solidFill>
                  <a:schemeClr val="bg1"/>
                </a:solidFill>
              </a:rPr>
              <a:t>Project Network</a:t>
            </a:r>
          </a:p>
          <a:p>
            <a:pPr algn="ctr"/>
            <a:endParaRPr lang="en-GB" sz="1400" b="1" dirty="0">
              <a:solidFill>
                <a:schemeClr val="bg1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200" b="1" dirty="0">
                <a:solidFill>
                  <a:schemeClr val="bg1"/>
                </a:solidFill>
              </a:rPr>
              <a:t>Tools like Gantt chart and WBS are used for scheduling and development of the coffee shop project. 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200" b="1" dirty="0">
                <a:solidFill>
                  <a:schemeClr val="bg1"/>
                </a:solidFill>
              </a:rPr>
              <a:t>It will be done through communication and discussion with the participants.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73B7C95-BADF-9761-5847-FBC34F271E8A}"/>
              </a:ext>
            </a:extLst>
          </p:cNvPr>
          <p:cNvSpPr txBox="1"/>
          <p:nvPr/>
        </p:nvSpPr>
        <p:spPr>
          <a:xfrm>
            <a:off x="147299" y="3508116"/>
            <a:ext cx="4030799" cy="181588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scene3d>
            <a:camera prst="perspectiveRight"/>
            <a:lightRig rig="threePt" dir="t"/>
          </a:scene3d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solidFill>
                  <a:schemeClr val="bg1"/>
                </a:solidFill>
              </a:rPr>
              <a:t>Stakeholder Analysis</a:t>
            </a:r>
          </a:p>
          <a:p>
            <a:pPr algn="ctr"/>
            <a:endParaRPr lang="en-GB" sz="1200" b="1" dirty="0">
              <a:solidFill>
                <a:schemeClr val="bg1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200" b="1" dirty="0">
                <a:solidFill>
                  <a:schemeClr val="bg1"/>
                </a:solidFill>
              </a:rPr>
              <a:t>The stakeholders are employees, suppliers, customers, investors, government, competitors, communities, and activists. 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200" b="1" dirty="0">
                <a:solidFill>
                  <a:schemeClr val="bg1"/>
                </a:solidFill>
              </a:rPr>
              <a:t>The list of stakeholder analyses will have priority, action, and importance of them in a coffee shop. </a:t>
            </a:r>
          </a:p>
          <a:p>
            <a:pPr algn="ctr"/>
            <a:endParaRPr lang="en-GB" sz="1400" b="1" dirty="0">
              <a:solidFill>
                <a:schemeClr val="bg1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7F1A7C7-57C3-053F-FF70-1F8F672BF798}"/>
              </a:ext>
            </a:extLst>
          </p:cNvPr>
          <p:cNvSpPr txBox="1"/>
          <p:nvPr/>
        </p:nvSpPr>
        <p:spPr>
          <a:xfrm>
            <a:off x="7343192" y="4697812"/>
            <a:ext cx="2407298" cy="200054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effectLst>
            <a:innerShdw blurRad="63500" dist="50800">
              <a:prstClr val="black">
                <a:alpha val="50000"/>
              </a:prstClr>
            </a:inn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solidFill>
                  <a:schemeClr val="bg1"/>
                </a:solidFill>
              </a:rPr>
              <a:t>Risk Assessment</a:t>
            </a:r>
          </a:p>
          <a:p>
            <a:pPr algn="ctr"/>
            <a:endParaRPr lang="en-GB" sz="1400" b="1" dirty="0">
              <a:solidFill>
                <a:schemeClr val="bg1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200" b="1" dirty="0">
                <a:solidFill>
                  <a:schemeClr val="bg1"/>
                </a:solidFill>
              </a:rPr>
              <a:t>Risk assessment will include risks, impact, and the likelihood of building a coffee shop. 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200" b="1" dirty="0">
                <a:solidFill>
                  <a:schemeClr val="bg1"/>
                </a:solidFill>
              </a:rPr>
              <a:t>It will include risks and impact of property, manufacturers, and the annual cost. 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60DCBF7-5553-2551-EB1D-B7F93B807E16}"/>
              </a:ext>
            </a:extLst>
          </p:cNvPr>
          <p:cNvSpPr txBox="1"/>
          <p:nvPr/>
        </p:nvSpPr>
        <p:spPr>
          <a:xfrm>
            <a:off x="4467098" y="1066080"/>
            <a:ext cx="3485529" cy="184665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effectLst>
            <a:innerShdw blurRad="114300">
              <a:prstClr val="black"/>
            </a:inn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 err="1">
                <a:solidFill>
                  <a:schemeClr val="bg1"/>
                </a:solidFill>
              </a:rPr>
              <a:t>Planing</a:t>
            </a:r>
            <a:r>
              <a:rPr lang="en-GB" sz="1400" b="1" dirty="0">
                <a:solidFill>
                  <a:schemeClr val="bg1"/>
                </a:solidFill>
              </a:rPr>
              <a:t> action of the project</a:t>
            </a:r>
          </a:p>
          <a:p>
            <a:pPr algn="ctr"/>
            <a:endParaRPr lang="en-GB" sz="1400" b="1" dirty="0">
              <a:solidFill>
                <a:schemeClr val="bg1"/>
              </a:solidFill>
            </a:endParaRP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GB" sz="1200" b="1" dirty="0">
                <a:solidFill>
                  <a:schemeClr val="bg1"/>
                </a:solidFill>
              </a:rPr>
              <a:t>The planning of the project will be done on the basis of the resources, and location of the coffee shop.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GB" sz="1200" b="1" dirty="0">
                <a:solidFill>
                  <a:schemeClr val="bg1"/>
                </a:solidFill>
              </a:rPr>
              <a:t>The planning will be done in terms of the convenience of the customers with knowledgeable and well-trained staff.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b="1" dirty="0">
              <a:solidFill>
                <a:schemeClr val="bg1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7CE0A56-331A-114B-7949-F5204D29D9F8}"/>
              </a:ext>
            </a:extLst>
          </p:cNvPr>
          <p:cNvSpPr txBox="1"/>
          <p:nvPr/>
        </p:nvSpPr>
        <p:spPr>
          <a:xfrm>
            <a:off x="9877139" y="4016742"/>
            <a:ext cx="2253342" cy="276998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scene3d>
            <a:camera prst="perspectiveLeft"/>
            <a:lightRig rig="threePt" dir="t"/>
          </a:scene3d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solidFill>
                  <a:schemeClr val="bg1"/>
                </a:solidFill>
              </a:rPr>
              <a:t>Risk Management</a:t>
            </a:r>
          </a:p>
          <a:p>
            <a:pPr algn="ctr"/>
            <a:endParaRPr lang="en-GB" sz="1400" b="1" dirty="0">
              <a:solidFill>
                <a:schemeClr val="bg1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200" b="1" dirty="0">
                <a:solidFill>
                  <a:schemeClr val="bg1"/>
                </a:solidFill>
              </a:rPr>
              <a:t>With proper managemental strategies and with correct leadership, risk management can be avoided.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200" b="1" dirty="0">
                <a:solidFill>
                  <a:schemeClr val="bg1"/>
                </a:solidFill>
              </a:rPr>
              <a:t>The choice regarding stakeholders and investors should be managed properly for better impact.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b="1" dirty="0">
              <a:solidFill>
                <a:schemeClr val="bg1"/>
              </a:solidFill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062136E-FEC7-00A0-CBDF-0883E1C3DF9B}"/>
              </a:ext>
            </a:extLst>
          </p:cNvPr>
          <p:cNvSpPr txBox="1"/>
          <p:nvPr/>
        </p:nvSpPr>
        <p:spPr>
          <a:xfrm>
            <a:off x="8094990" y="1949129"/>
            <a:ext cx="4035491" cy="181588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scene3d>
            <a:camera prst="perspectiveLeft"/>
            <a:lightRig rig="threePt" dir="t"/>
          </a:scene3d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solidFill>
                  <a:schemeClr val="bg1"/>
                </a:solidFill>
              </a:rPr>
              <a:t>Costs and Resources for the Projects</a:t>
            </a:r>
          </a:p>
          <a:p>
            <a:pPr algn="ctr"/>
            <a:endParaRPr lang="en-GB" sz="1400" b="1" dirty="0">
              <a:solidFill>
                <a:schemeClr val="bg1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200" b="1" dirty="0">
                <a:solidFill>
                  <a:schemeClr val="bg1"/>
                </a:solidFill>
              </a:rPr>
              <a:t>The resources of the project will determine the profitability of the coffee shop. 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200" b="1" dirty="0">
                <a:solidFill>
                  <a:schemeClr val="bg1"/>
                </a:solidFill>
              </a:rPr>
              <a:t>The primary customers, the revenue of the competitors, location, interior decoration, and promotion will be included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200" b="1" dirty="0">
                <a:solidFill>
                  <a:schemeClr val="bg1"/>
                </a:solidFill>
              </a:rPr>
              <a:t>The annual costs of employees, machines, and rent.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D34B73F-0D76-65DA-6C9C-F1761D93C033}"/>
              </a:ext>
            </a:extLst>
          </p:cNvPr>
          <p:cNvSpPr txBox="1"/>
          <p:nvPr/>
        </p:nvSpPr>
        <p:spPr>
          <a:xfrm>
            <a:off x="8616063" y="505035"/>
            <a:ext cx="3251129" cy="123110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perspectiveLeft"/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solidFill>
                  <a:schemeClr val="bg1"/>
                </a:solidFill>
              </a:rPr>
              <a:t>Quad Chart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GB" sz="1200" b="1" dirty="0">
                <a:solidFill>
                  <a:schemeClr val="bg1"/>
                </a:solidFill>
              </a:rPr>
              <a:t>The quad chart will include aim, objectives, and targeted customers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GB" sz="1200" b="1" dirty="0">
                <a:solidFill>
                  <a:schemeClr val="bg1"/>
                </a:solidFill>
              </a:rPr>
              <a:t>It will also include desired results and success measurements of the coffee shop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7C3D152-4927-CB1F-8A2C-89CB599F1914}"/>
              </a:ext>
            </a:extLst>
          </p:cNvPr>
          <p:cNvSpPr txBox="1"/>
          <p:nvPr/>
        </p:nvSpPr>
        <p:spPr>
          <a:xfrm>
            <a:off x="261257" y="242596"/>
            <a:ext cx="2911151" cy="1107996"/>
          </a:xfrm>
          <a:prstGeom prst="rect">
            <a:avLst/>
          </a:prstGeom>
          <a:solidFill>
            <a:schemeClr val="tx1">
              <a:lumMod val="6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100" b="1" dirty="0"/>
              <a:t>Student name: Ana-Maria Bundea</a:t>
            </a:r>
          </a:p>
          <a:p>
            <a:r>
              <a:rPr lang="en-GB" sz="1100" b="1" dirty="0"/>
              <a:t>Student ID number: 2021299</a:t>
            </a:r>
          </a:p>
          <a:p>
            <a:r>
              <a:rPr lang="en-GB" sz="1100" b="1" dirty="0"/>
              <a:t>Module name: Managing Projects in the Organisation</a:t>
            </a:r>
          </a:p>
          <a:p>
            <a:r>
              <a:rPr lang="en-GB" sz="1100" b="1" dirty="0"/>
              <a:t>Module code: BMSW5104_BIRM</a:t>
            </a:r>
          </a:p>
          <a:p>
            <a:r>
              <a:rPr lang="en-GB" sz="1100" b="1" dirty="0"/>
              <a:t>Lecturer: </a:t>
            </a:r>
            <a:r>
              <a:rPr lang="en-GB" sz="1100" b="1" dirty="0" err="1"/>
              <a:t>Sujeewa</a:t>
            </a:r>
            <a:r>
              <a:rPr lang="en-GB" sz="1100" b="1" dirty="0"/>
              <a:t> Herath</a:t>
            </a:r>
          </a:p>
        </p:txBody>
      </p:sp>
    </p:spTree>
    <p:extLst>
      <p:ext uri="{BB962C8B-B14F-4D97-AF65-F5344CB8AC3E}">
        <p14:creationId xmlns:p14="http://schemas.microsoft.com/office/powerpoint/2010/main" val="378450554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160</TotalTime>
  <Words>392</Words>
  <Application>Microsoft Office PowerPoint</Application>
  <PresentationFormat>Widescreen</PresentationFormat>
  <Paragraphs>47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Calibri</vt:lpstr>
      <vt:lpstr>Century Gothic</vt:lpstr>
      <vt:lpstr>Wingdings</vt:lpstr>
      <vt:lpstr>Wingdings 3</vt:lpstr>
      <vt:lpstr>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Ana Bundea (2021299)</dc:creator>
  <cp:lastModifiedBy>Ana Bundea (2021299)</cp:lastModifiedBy>
  <cp:revision>5</cp:revision>
  <dcterms:created xsi:type="dcterms:W3CDTF">2022-07-14T13:08:16Z</dcterms:created>
  <dcterms:modified xsi:type="dcterms:W3CDTF">2022-07-21T19:28:56Z</dcterms:modified>
</cp:coreProperties>
</file>