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2" r:id="rId1"/>
  </p:sldMasterIdLst>
  <p:sldIdLst>
    <p:sldId id="265" r:id="rId2"/>
    <p:sldId id="256" r:id="rId3"/>
    <p:sldId id="271" r:id="rId4"/>
    <p:sldId id="260" r:id="rId5"/>
    <p:sldId id="259" r:id="rId6"/>
    <p:sldId id="269" r:id="rId7"/>
    <p:sldId id="263" r:id="rId8"/>
    <p:sldId id="266" r:id="rId9"/>
    <p:sldId id="267" r:id="rId10"/>
    <p:sldId id="27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5DC554-950C-D7B0-957C-51AC5DA97244}" v="227" dt="2026-02-20T22:16:48.006"/>
    <p1510:client id="{47DF26F6-D5E8-CFA5-0664-DC8A77DB67F5}" v="261" dt="2026-02-20T23:49:00.736"/>
    <p1510:client id="{9508DC8F-0F2B-3017-23E8-D26D99C4E514}" v="54" dt="2026-02-19T16:52:15.571"/>
    <p1510:client id="{D488F083-AADF-B8DF-D84B-B0AA8F35F514}" v="669" dt="2026-02-19T00:54:24.46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6033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039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7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2061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6624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73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84423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5664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151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3625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97107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18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21031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056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52515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777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2/20/2026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39482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8" r:id="rId6"/>
    <p:sldLayoutId id="2147483759" r:id="rId7"/>
    <p:sldLayoutId id="2147483760" r:id="rId8"/>
    <p:sldLayoutId id="2147483761" r:id="rId9"/>
    <p:sldLayoutId id="2147483762" r:id="rId10"/>
    <p:sldLayoutId id="2147483763" r:id="rId11"/>
    <p:sldLayoutId id="2147483764" r:id="rId12"/>
    <p:sldLayoutId id="2147483765" r:id="rId13"/>
    <p:sldLayoutId id="2147483766" r:id="rId14"/>
    <p:sldLayoutId id="2147483767" r:id="rId15"/>
    <p:sldLayoutId id="2147483768" r:id="rId16"/>
  </p:sldLayoutIdLst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sv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sv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qc.org.uk/publications/maternity-services-2022-2024/communication" TargetMode="External"/><Relationship Id="rId7" Type="http://schemas.openxmlformats.org/officeDocument/2006/relationships/image" Target="../media/image18.svg"/><Relationship Id="rId2" Type="http://schemas.openxmlformats.org/officeDocument/2006/relationships/hyperlink" Target="https://doi.org/10.1136/bmj.q2680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hyperlink" Target="https://www.nmc.org.uk/standards/code/read-the-code-online/" TargetMode="External"/><Relationship Id="rId4" Type="http://schemas.openxmlformats.org/officeDocument/2006/relationships/hyperlink" Target="https://www.jognn.org/article/S0884-2175(24)00297-1/fulltex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BE9D4C4-9FA3-4885-A769-301639CC7A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rebuchet MS" panose="020B0603020202020204"/>
              <a:ea typeface="+mn-ea"/>
              <a:cs typeface="+mn-cs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4524F065-9F7C-400C-9A20-B343BFAA6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2627" y="-4"/>
            <a:ext cx="8139373" cy="6858000"/>
          </a:xfrm>
          <a:custGeom>
            <a:avLst/>
            <a:gdLst>
              <a:gd name="connsiteX0" fmla="*/ 5181344 w 8139373"/>
              <a:gd name="connsiteY0" fmla="*/ 0 h 6858000"/>
              <a:gd name="connsiteX1" fmla="*/ 8139373 w 8139373"/>
              <a:gd name="connsiteY1" fmla="*/ 0 h 6858000"/>
              <a:gd name="connsiteX2" fmla="*/ 8139373 w 8139373"/>
              <a:gd name="connsiteY2" fmla="*/ 6858000 h 6858000"/>
              <a:gd name="connsiteX3" fmla="*/ 0 w 813937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39373" h="6858000">
                <a:moveTo>
                  <a:pt x="5181344" y="0"/>
                </a:moveTo>
                <a:lnTo>
                  <a:pt x="8139373" y="0"/>
                </a:lnTo>
                <a:lnTo>
                  <a:pt x="8139373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Isosceles Triangle 25">
            <a:extLst>
              <a:ext uri="{FF2B5EF4-FFF2-40B4-BE49-F238E27FC236}">
                <a16:creationId xmlns:a16="http://schemas.microsoft.com/office/drawing/2014/main" id="{7EB6695E-BED5-4DA3-8C9B-AD301AEF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435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193EB2-B1D3-0CF4-6FF3-79F39C9D37B2}"/>
              </a:ext>
            </a:extLst>
          </p:cNvPr>
          <p:cNvSpPr txBox="1"/>
          <p:nvPr/>
        </p:nvSpPr>
        <p:spPr>
          <a:xfrm>
            <a:off x="231638" y="1099090"/>
            <a:ext cx="4453549" cy="42417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>
                <a:solidFill>
                  <a:schemeClr val="accent1"/>
                </a:solidFill>
                <a:latin typeface="Arial"/>
                <a:cs typeface="Arial"/>
              </a:rPr>
              <a:t>Certificate of Higher Education </a:t>
            </a:r>
            <a:r>
              <a:rPr lang="en-US" sz="2200" b="1" dirty="0">
                <a:solidFill>
                  <a:schemeClr val="accent1"/>
                </a:solidFill>
                <a:latin typeface="Arial"/>
                <a:cs typeface="Arial"/>
              </a:rPr>
              <a:t>in Skills for the Workplace (Health and Social Care)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algn="ctr"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 dirty="0">
                <a:solidFill>
                  <a:schemeClr val="accent1"/>
                </a:solidFill>
                <a:latin typeface="Arial"/>
                <a:cs typeface="Arial"/>
              </a:rPr>
              <a:t>LCHS4009: Professional Development in Health and Social Care</a:t>
            </a:r>
            <a:br>
              <a:rPr lang="en-US" sz="2200" b="1" dirty="0">
                <a:latin typeface="Arial"/>
                <a:cs typeface="Arial"/>
              </a:rPr>
            </a:b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200" b="1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 u="sng">
                <a:solidFill>
                  <a:schemeClr val="accent1"/>
                </a:solidFill>
                <a:latin typeface="Arial"/>
                <a:cs typeface="Arial"/>
              </a:rPr>
              <a:t>Lecturer Name : Bernice Ejiogu</a:t>
            </a:r>
            <a:endParaRPr lang="en-US" sz="2200" b="1" u="sng" dirty="0">
              <a:solidFill>
                <a:schemeClr val="accent1"/>
              </a:solidFill>
              <a:latin typeface="Arial"/>
              <a:cs typeface="Arial"/>
            </a:endParaRPr>
          </a:p>
          <a:p>
            <a:pPr defTabSz="4572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200" b="1" u="sng" dirty="0">
                <a:solidFill>
                  <a:schemeClr val="accent1"/>
                </a:solidFill>
                <a:latin typeface="Arial"/>
                <a:cs typeface="Arial"/>
              </a:rPr>
              <a:t>Student: Sonia Rafiq (2434783)</a:t>
            </a:r>
          </a:p>
          <a:p>
            <a:pPr defTabSz="457200">
              <a:lnSpc>
                <a:spcPct val="90000"/>
              </a:lnSpc>
              <a:spcBef>
                <a:spcPts val="1000"/>
              </a:spcBef>
            </a:pPr>
            <a:endParaRPr lang="en-US" sz="2200" b="1" u="sng" dirty="0">
              <a:solidFill>
                <a:schemeClr val="accent2"/>
              </a:solidFill>
              <a:latin typeface="Arial"/>
              <a:cs typeface="Arial"/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46DB9E65-E072-43AF-A8C9-9744BA0CC2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96867" y="6"/>
            <a:ext cx="4831627" cy="4520011"/>
          </a:xfrm>
          <a:custGeom>
            <a:avLst/>
            <a:gdLst>
              <a:gd name="connsiteX0" fmla="*/ 0 w 4831627"/>
              <a:gd name="connsiteY0" fmla="*/ 0 h 4520011"/>
              <a:gd name="connsiteX1" fmla="*/ 4831627 w 4831627"/>
              <a:gd name="connsiteY1" fmla="*/ 0 h 4520011"/>
              <a:gd name="connsiteX2" fmla="*/ 1416677 w 4831627"/>
              <a:gd name="connsiteY2" fmla="*/ 4520011 h 45200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831627" h="4520011">
                <a:moveTo>
                  <a:pt x="0" y="0"/>
                </a:moveTo>
                <a:lnTo>
                  <a:pt x="4831627" y="0"/>
                </a:lnTo>
                <a:lnTo>
                  <a:pt x="1416677" y="452001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Picture 5" descr="Health and Social Care (HSC) Logo ...">
            <a:extLst>
              <a:ext uri="{FF2B5EF4-FFF2-40B4-BE49-F238E27FC236}">
                <a16:creationId xmlns:a16="http://schemas.microsoft.com/office/drawing/2014/main" id="{901DC834-0CCF-DC4B-5AD3-F734C8B821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740" y="658333"/>
            <a:ext cx="2679681" cy="15414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4" name="Content Placeholder 3" descr="UWTSD Birmingham">
            <a:extLst>
              <a:ext uri="{FF2B5EF4-FFF2-40B4-BE49-F238E27FC236}">
                <a16:creationId xmlns:a16="http://schemas.microsoft.com/office/drawing/2014/main" id="{053BAF9C-BD4E-81CE-B3E4-977D697DEF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898767" y="2269763"/>
            <a:ext cx="4068736" cy="412624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0D660E4-4E4A-6E44-8297-86DA7C1E6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8970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09EA7EA7-74F5-4EE2-8E3D-1A1030825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A5CE79B5-7EE4-424D-AD14-5DEFB61B8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696C926F-F999-44BA-8D86-9EAB51D650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248745E7-0AF0-48F9-8E58-2673FC5F4F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9715E81A-D2E0-4431-9370-4E4A9ECA7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CEDB37A9-282D-4DDB-85AD-B2090A825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533D5933-7F91-4F5E-BC31-42FD0E2D8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37ADDF68-C9BE-46EA-83DE-2C07DD8396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10D67396-BABD-48A8-A892-CCB5095FA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626DA82A-72C2-4DF6-9CF0-0D1F6B96B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8EE6DC63-4380-4BE0-A68A-8F01162BD1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8DF4D7F6-81B5-452A-9CE6-76D81F91D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6446" y="609600"/>
            <a:ext cx="10408213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US" sz="4000" b="1" dirty="0">
                <a:latin typeface="Arial Nova"/>
              </a:rPr>
              <a:t>Communication in Health and Social Care</a:t>
            </a:r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4600514D-20FB-4559-97DC-D1DC39E6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266F638A-E405-4AC0-B984-72E5813B0D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738534" y="3818467"/>
            <a:ext cx="4450292" cy="3039533"/>
          </a:xfrm>
          <a:prstGeom prst="triangle">
            <a:avLst>
              <a:gd name="adj" fmla="val 10000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7D1CBE93-B17D-4509-843C-82287C380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134600" y="0"/>
            <a:ext cx="1727200" cy="6858000"/>
          </a:xfrm>
          <a:prstGeom prst="line">
            <a:avLst/>
          </a:prstGeom>
          <a:ln w="15875" cap="sq">
            <a:solidFill>
              <a:schemeClr val="accent2"/>
            </a:solidFill>
            <a:bevel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E6277B4-6A43-48AB-89B2-3442221619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Subtitle 6">
            <a:extLst>
              <a:ext uri="{FF2B5EF4-FFF2-40B4-BE49-F238E27FC236}">
                <a16:creationId xmlns:a16="http://schemas.microsoft.com/office/drawing/2014/main" id="{733459BE-3B7E-B3E0-FDB5-186ACD76F05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4672" y="2333118"/>
            <a:ext cx="5732461" cy="425079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b="1" dirty="0">
                <a:solidFill>
                  <a:schemeClr val="tx1"/>
                </a:solidFill>
                <a:latin typeface="Arial"/>
                <a:cs typeface="Arial"/>
              </a:rPr>
              <a:t>Introduction: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buFont typeface="Arial" charset="2"/>
              <a:buChar char="•"/>
            </a:pPr>
            <a:endParaRPr lang="en-US" b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l">
              <a:buFont typeface="Arial" charset="2"/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Explore the role of communication in midwifery practice.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l">
              <a:buFont typeface="Arial" charset="2"/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Highlight how effective communication supports safe and 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compassionate maternity care.</a:t>
            </a:r>
          </a:p>
          <a:p>
            <a:pPr marL="285750" indent="-285750" algn="l">
              <a:buFont typeface="Arial" charset="2"/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Introduce the SBAR communication model used in healthcare: strengths and limitations (Edwards, 2020).</a:t>
            </a:r>
          </a:p>
          <a:p>
            <a:pPr marL="285750" indent="-285750" algn="l">
              <a:buFont typeface="Arial" charset="2"/>
              <a:buChar char="•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Recognise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 the importance of professional communication guidelines (Nursing and Midwifery Council, 2018) for safe practice.</a:t>
            </a:r>
            <a:endParaRPr lang="en-US">
              <a:solidFill>
                <a:schemeClr val="tx1"/>
              </a:solidFill>
            </a:endParaRPr>
          </a:p>
          <a:p>
            <a:pPr marL="285750" indent="-285750" algn="l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marL="285750" indent="-285750" algn="l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 algn="l">
              <a:buFont typeface="Arial" charset="2"/>
              <a:buChar char="•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27B538D5-95DB-47ED-9CB4-34AE5BF78E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25641" y="0"/>
            <a:ext cx="1766359" cy="6858000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EED7DC-2423-4067-9809-3EE2D0618B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56530" y="6041362"/>
            <a:ext cx="68333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defTabSz="457200">
              <a:spcAft>
                <a:spcPts val="600"/>
              </a:spcAft>
            </a:pPr>
            <a:fld id="{D57F1E4F-1CFF-5643-939E-217C01CDF565}" type="slidenum">
              <a:rPr lang="en-US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pPr defTabSz="457200">
                <a:spcAft>
                  <a:spcPts val="600"/>
                </a:spcAft>
              </a:pPr>
              <a:t>2</a:t>
            </a:fld>
            <a:endParaRPr lang="en-US" kern="1200">
              <a:solidFill>
                <a:srgbClr val="FFFFFF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3" name="Picture 2" descr="A group of green and green speech bubbles&#10;&#10;AI-generated content may be incorrect.">
            <a:extLst>
              <a:ext uri="{FF2B5EF4-FFF2-40B4-BE49-F238E27FC236}">
                <a16:creationId xmlns:a16="http://schemas.microsoft.com/office/drawing/2014/main" id="{81D694BD-9441-BCEA-6A6B-D782FA1245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99451" y="2429774"/>
            <a:ext cx="2865211" cy="238664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127288-0CED-D775-E4E7-BF9755AE4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99374" y="393940"/>
            <a:ext cx="7890928" cy="1320800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 Nova"/>
                <a:cs typeface="Segoe UI"/>
              </a:rPr>
              <a:t>Communication and its Purpose</a:t>
            </a:r>
            <a:endParaRPr lang="en-US" sz="4000" b="1">
              <a:latin typeface="Arial Nova"/>
            </a:endParaRPr>
          </a:p>
          <a:p>
            <a:endParaRPr lang="en-US" b="1">
              <a:latin typeface="Arial Nova"/>
            </a:endParaRPr>
          </a:p>
        </p:txBody>
      </p:sp>
      <p:sp>
        <p:nvSpPr>
          <p:cNvPr id="581" name="Isosceles Triangle 580">
            <a:extLst>
              <a:ext uri="{FF2B5EF4-FFF2-40B4-BE49-F238E27FC236}">
                <a16:creationId xmlns:a16="http://schemas.microsoft.com/office/drawing/2014/main" id="{EB6743CF-E74B-4A3C-A785-599069DB89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13201"/>
            <a:ext cx="476655" cy="2844800"/>
          </a:xfrm>
          <a:prstGeom prst="triangle">
            <a:avLst>
              <a:gd name="adj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57" name="Content Placeholder 556">
            <a:extLst>
              <a:ext uri="{FF2B5EF4-FFF2-40B4-BE49-F238E27FC236}">
                <a16:creationId xmlns:a16="http://schemas.microsoft.com/office/drawing/2014/main" id="{79034BFA-8656-F5B4-C1CE-922446391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886" y="1901796"/>
            <a:ext cx="7560250" cy="416832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 dirty="0">
                <a:latin typeface="Arial"/>
                <a:ea typeface="Calibri"/>
                <a:cs typeface="Calibri"/>
              </a:rPr>
              <a:t>Exchange </a:t>
            </a:r>
            <a:r>
              <a:rPr lang="en-US">
                <a:latin typeface="Arial"/>
                <a:ea typeface="Calibri"/>
                <a:cs typeface="Calibri"/>
              </a:rPr>
              <a:t>of information</a:t>
            </a:r>
            <a:r>
              <a:rPr lang="en-US" dirty="0">
                <a:latin typeface="Arial"/>
                <a:ea typeface="Calibri"/>
                <a:cs typeface="Calibri"/>
              </a:rPr>
              <a:t>, ideas, emotions, and meaning between people.</a:t>
            </a:r>
            <a:endParaRPr lang="en-US" dirty="0"/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latin typeface="Arial"/>
                <a:ea typeface="Calibri"/>
                <a:cs typeface="Calibri"/>
              </a:rPr>
              <a:t>Involves verbal, non‑verbal, and written/digital forms.</a:t>
            </a: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latin typeface="Arial"/>
                <a:ea typeface="Calibri"/>
                <a:cs typeface="Calibri"/>
              </a:rPr>
              <a:t>Requires active listening, interpretation, and shared understanding (Higham, 2020).</a:t>
            </a:r>
            <a:endParaRPr lang="en-US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dirty="0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r>
              <a:rPr lang="en-US" b="1">
                <a:solidFill>
                  <a:srgbClr val="404040"/>
                </a:solidFill>
                <a:latin typeface="Arial"/>
                <a:ea typeface="Calibri"/>
                <a:cs typeface="Calibri"/>
              </a:rPr>
              <a:t>Purpose:</a:t>
            </a:r>
            <a:endParaRPr lang="en-US" b="1" dirty="0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 marL="0" indent="0">
              <a:lnSpc>
                <a:spcPct val="110000"/>
              </a:lnSpc>
              <a:spcBef>
                <a:spcPts val="0"/>
              </a:spcBef>
              <a:buNone/>
            </a:pPr>
            <a:endParaRPr lang="en-US" b="1" dirty="0">
              <a:solidFill>
                <a:srgbClr val="404040"/>
              </a:solidFill>
              <a:latin typeface="Arial"/>
              <a:ea typeface="Calibri"/>
              <a:cs typeface="Calibri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Builds trust, rapport and effective relationships with clients and professionals.</a:t>
            </a: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Supports collaborative decision‑making and ethical, legal, </a:t>
            </a:r>
            <a:r>
              <a:rPr lang="en-US" dirty="0" err="1">
                <a:solidFill>
                  <a:schemeClr val="tx1"/>
                </a:solidFill>
                <a:latin typeface="Arial"/>
                <a:ea typeface="Calibri"/>
                <a:cs typeface="Arial"/>
              </a:rPr>
              <a:t>organisational</a:t>
            </a:r>
            <a:r>
              <a:rPr lang="en-US" dirty="0">
                <a:solidFill>
                  <a:schemeClr val="tx1"/>
                </a:solidFill>
                <a:latin typeface="Arial"/>
                <a:ea typeface="Calibri"/>
                <a:cs typeface="Arial"/>
              </a:rPr>
              <a:t> responsibilities.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0"/>
              </a:spcBef>
              <a:buChar char="•"/>
            </a:pPr>
            <a:r>
              <a:rPr lang="en-US">
                <a:solidFill>
                  <a:schemeClr val="tx1"/>
                </a:solidFill>
                <a:latin typeface="Arial"/>
                <a:ea typeface="Calibri"/>
                <a:cs typeface="Arial"/>
              </a:rPr>
              <a:t>Ensures individuals feel respected, included and heard (Thompson, 2018).</a:t>
            </a:r>
            <a:endParaRPr lang="en-US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spcBef>
                <a:spcPts val="0"/>
              </a:spcBef>
              <a:buChar char="•"/>
            </a:pPr>
            <a:endParaRPr lang="en-US" dirty="0">
              <a:solidFill>
                <a:schemeClr val="tx1"/>
              </a:solidFill>
              <a:latin typeface="Arial"/>
              <a:ea typeface="Calibri"/>
              <a:cs typeface="Arial"/>
            </a:endParaRPr>
          </a:p>
          <a:p>
            <a:pPr>
              <a:lnSpc>
                <a:spcPct val="90000"/>
              </a:lnSpc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29EBD6-60A9-909A-29DE-AA20C34F0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3" name="Graphic 2" descr="Meeting with solid fill">
            <a:extLst>
              <a:ext uri="{FF2B5EF4-FFF2-40B4-BE49-F238E27FC236}">
                <a16:creationId xmlns:a16="http://schemas.microsoft.com/office/drawing/2014/main" id="{4689C835-F44D-14C1-DAF4-B670675802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586158" y="3115573"/>
            <a:ext cx="1302588" cy="1374475"/>
          </a:xfrm>
          <a:prstGeom prst="rect">
            <a:avLst/>
          </a:prstGeom>
        </p:spPr>
      </p:pic>
      <p:pic>
        <p:nvPicPr>
          <p:cNvPr id="5" name="Graphic 4" descr="Handshake with solid fill">
            <a:extLst>
              <a:ext uri="{FF2B5EF4-FFF2-40B4-BE49-F238E27FC236}">
                <a16:creationId xmlns:a16="http://schemas.microsoft.com/office/drawing/2014/main" id="{55C37E73-0E24-7E2B-D1F6-751AC0FED29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32913" y="225725"/>
            <a:ext cx="1417607" cy="133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6516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686DD-8E4D-6861-EC95-E6B945439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8068" y="393940"/>
            <a:ext cx="9243649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 Nova"/>
                <a:cs typeface="Segoe UI"/>
              </a:rPr>
              <a:t>Effective Communication Impact on Patient </a:t>
            </a:r>
            <a:r>
              <a:rPr lang="en-US" sz="4000" b="1" dirty="0">
                <a:latin typeface="Arial Nova"/>
                <a:cs typeface="Segoe UI"/>
              </a:rPr>
              <a:t>Care</a:t>
            </a:r>
            <a:endParaRPr lang="en-US" sz="4000" b="1">
              <a:latin typeface="Arial Nova"/>
            </a:endParaRPr>
          </a:p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1F130D5-17B1-50EC-9877-E4A85EDA7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19954A3-9DFD-4C44-94BA-B95130A3BA1C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00B09A-77FF-3BF3-C3AF-731F7D1F61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7561499" cy="388077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Builds trust and strengthens engagement in maternity care (Thompson, 2018).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Improves maternal satisfaction and emotional wellbeing during pregnancy and childbirth (BMJ, 2024).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Promotes shared decision‑making through clear explanation of choices and risks (Thompson, 2018).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Enhances safety by enabling timely escalation and reducing risks to mother and baby (Hale, 2025).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Reduces negative experiences, as rushed or unclear communication leads to poor maternity feedback (Care Quality Commission, 2024).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7" name="Graphic 6" descr="Inpatient with solid fill">
            <a:extLst>
              <a:ext uri="{FF2B5EF4-FFF2-40B4-BE49-F238E27FC236}">
                <a16:creationId xmlns:a16="http://schemas.microsoft.com/office/drawing/2014/main" id="{84C8A6DC-CA71-6ABB-EB70-74E75DB9EE9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38686" y="398252"/>
            <a:ext cx="1360098" cy="1288211"/>
          </a:xfrm>
          <a:prstGeom prst="rect">
            <a:avLst/>
          </a:prstGeom>
        </p:spPr>
      </p:pic>
      <p:pic>
        <p:nvPicPr>
          <p:cNvPr id="8" name="Graphic 7" descr="Care with solid fill">
            <a:extLst>
              <a:ext uri="{FF2B5EF4-FFF2-40B4-BE49-F238E27FC236}">
                <a16:creationId xmlns:a16="http://schemas.microsoft.com/office/drawing/2014/main" id="{4294BF99-01B9-885A-9B49-428EC1206E8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908875" y="2828027"/>
            <a:ext cx="1618890" cy="1604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3745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BE6486-72F6-AB70-3BF1-CCCF157B7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038" y="401577"/>
            <a:ext cx="8984857" cy="1119517"/>
          </a:xfrm>
        </p:spPr>
        <p:txBody>
          <a:bodyPr>
            <a:normAutofit fontScale="90000"/>
          </a:bodyPr>
          <a:lstStyle/>
          <a:p>
            <a:pPr algn="ctr"/>
            <a:r>
              <a:rPr lang="en-US" sz="4000" b="1">
                <a:latin typeface="Arial Nova"/>
                <a:cs typeface="Segoe UI"/>
              </a:rPr>
              <a:t>Practical Example in a Midwifery Setting</a:t>
            </a:r>
            <a:endParaRPr lang="en-US" sz="4000" b="1">
              <a:latin typeface="Arial Nova"/>
            </a:endParaRPr>
          </a:p>
          <a:p>
            <a:endParaRPr lang="en-US" sz="4000" b="1">
              <a:latin typeface="Arial Nova"/>
            </a:endParaRPr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859FF8B9-3C89-FD21-2126-8B4FFEB31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5</a:t>
            </a:fld>
            <a:endParaRPr lang="en-US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FBA5AEA4-363A-CF93-E6D1-4EA73DF0D2D9}"/>
              </a:ext>
            </a:extLst>
          </p:cNvPr>
          <p:cNvGrpSpPr/>
          <p:nvPr/>
        </p:nvGrpSpPr>
        <p:grpSpPr>
          <a:xfrm>
            <a:off x="319394" y="1555725"/>
            <a:ext cx="10071288" cy="4485153"/>
            <a:chOff x="2046149" y="2279368"/>
            <a:chExt cx="5553218" cy="3067231"/>
          </a:xfrm>
        </p:grpSpPr>
        <p:sp>
          <p:nvSpPr>
            <p:cNvPr id="4" name="Rectangle: Diagonal Corners Rounded 3">
              <a:extLst>
                <a:ext uri="{FF2B5EF4-FFF2-40B4-BE49-F238E27FC236}">
                  <a16:creationId xmlns:a16="http://schemas.microsoft.com/office/drawing/2014/main" id="{AE07401C-8333-9B01-2D29-B35FE14AAE78}"/>
                </a:ext>
              </a:extLst>
            </p:cNvPr>
            <p:cNvSpPr/>
            <p:nvPr/>
          </p:nvSpPr>
          <p:spPr>
            <a:xfrm flipH="1">
              <a:off x="2046149" y="2283384"/>
              <a:ext cx="2201580" cy="1304546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: Diagonal Corners Rounded 4">
              <a:extLst>
                <a:ext uri="{FF2B5EF4-FFF2-40B4-BE49-F238E27FC236}">
                  <a16:creationId xmlns:a16="http://schemas.microsoft.com/office/drawing/2014/main" id="{CC1D0189-7C8E-78D0-EA2D-87E673B5BF34}"/>
                </a:ext>
              </a:extLst>
            </p:cNvPr>
            <p:cNvSpPr/>
            <p:nvPr/>
          </p:nvSpPr>
          <p:spPr>
            <a:xfrm flipH="1">
              <a:off x="2065706" y="4057696"/>
              <a:ext cx="2182023" cy="1273123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: Diagonal Corners Rounded 5">
              <a:extLst>
                <a:ext uri="{FF2B5EF4-FFF2-40B4-BE49-F238E27FC236}">
                  <a16:creationId xmlns:a16="http://schemas.microsoft.com/office/drawing/2014/main" id="{7DDA72D4-FC31-2E3D-4764-3DD7E8E0A118}"/>
                </a:ext>
              </a:extLst>
            </p:cNvPr>
            <p:cNvSpPr/>
            <p:nvPr/>
          </p:nvSpPr>
          <p:spPr>
            <a:xfrm flipH="1">
              <a:off x="5332599" y="4061991"/>
              <a:ext cx="2266768" cy="1284608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" name="Rectangle: Diagonal Corners Rounded 6">
              <a:extLst>
                <a:ext uri="{FF2B5EF4-FFF2-40B4-BE49-F238E27FC236}">
                  <a16:creationId xmlns:a16="http://schemas.microsoft.com/office/drawing/2014/main" id="{4D392012-A381-29E5-FB2E-1B11C8457DA6}"/>
                </a:ext>
              </a:extLst>
            </p:cNvPr>
            <p:cNvSpPr/>
            <p:nvPr/>
          </p:nvSpPr>
          <p:spPr>
            <a:xfrm flipH="1">
              <a:off x="5198505" y="2279368"/>
              <a:ext cx="2253730" cy="1297075"/>
            </a:xfrm>
            <a:prstGeom prst="round2Diag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5CACA4A6-42D0-23DE-9AA3-95CA54397669}"/>
                </a:ext>
              </a:extLst>
            </p:cNvPr>
            <p:cNvSpPr/>
            <p:nvPr/>
          </p:nvSpPr>
          <p:spPr>
            <a:xfrm>
              <a:off x="3788898" y="3002895"/>
              <a:ext cx="2069304" cy="1771650"/>
            </a:xfrm>
            <a:prstGeom prst="ellipse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2" name="TextBox 11">
            <a:extLst>
              <a:ext uri="{FF2B5EF4-FFF2-40B4-BE49-F238E27FC236}">
                <a16:creationId xmlns:a16="http://schemas.microsoft.com/office/drawing/2014/main" id="{494F87F6-BC35-601E-71FF-00B2AC6FA249}"/>
              </a:ext>
            </a:extLst>
          </p:cNvPr>
          <p:cNvSpPr txBox="1"/>
          <p:nvPr/>
        </p:nvSpPr>
        <p:spPr>
          <a:xfrm>
            <a:off x="428625" y="2178843"/>
            <a:ext cx="28694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</a:rPr>
              <a:t>1: Situation</a:t>
            </a:r>
            <a:r>
              <a:rPr lang="en-US" baseline="0">
                <a:latin typeface="Arial"/>
              </a:rPr>
              <a:t>: Midwife </a:t>
            </a:r>
            <a:r>
              <a:rPr lang="en-US" baseline="0" dirty="0">
                <a:latin typeface="Arial"/>
              </a:rPr>
              <a:t>reports urgent fetal heart rate abnormality.</a:t>
            </a:r>
            <a:endParaRPr lang="en-US" dirty="0"/>
          </a:p>
          <a:p>
            <a:pPr algn="ctr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AF4281B-7330-BD4F-EC0E-C4C135A74473}"/>
              </a:ext>
            </a:extLst>
          </p:cNvPr>
          <p:cNvSpPr txBox="1"/>
          <p:nvPr/>
        </p:nvSpPr>
        <p:spPr>
          <a:xfrm>
            <a:off x="325061" y="4670394"/>
            <a:ext cx="3072709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  <a:cs typeface="Arial"/>
              </a:rPr>
              <a:t>2: Background: Pregnancy previously uncomplicated; CTG changed during </a:t>
            </a:r>
            <a:r>
              <a:rPr lang="en-US" dirty="0" err="1">
                <a:latin typeface="Arial"/>
                <a:cs typeface="Arial"/>
              </a:rPr>
              <a:t>labour</a:t>
            </a:r>
            <a:r>
              <a:rPr lang="en-US" dirty="0">
                <a:latin typeface="Arial"/>
                <a:cs typeface="Arial"/>
              </a:rPr>
              <a:t>.</a:t>
            </a:r>
            <a:endParaRPr lang="en-US" dirty="0">
              <a:cs typeface="Arial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142C663-FB26-1C4A-8163-00E92B5FB34A}"/>
              </a:ext>
            </a:extLst>
          </p:cNvPr>
          <p:cNvSpPr txBox="1"/>
          <p:nvPr/>
        </p:nvSpPr>
        <p:spPr>
          <a:xfrm>
            <a:off x="6596063" y="1916906"/>
            <a:ext cx="3131344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/>
              </a:rPr>
              <a:t>3: Assessment</a:t>
            </a:r>
            <a:r>
              <a:rPr lang="en-US" baseline="0" dirty="0">
                <a:latin typeface="Arial"/>
              </a:rPr>
              <a:t>: Clinical signs may indicate fetal distress </a:t>
            </a:r>
            <a:r>
              <a:rPr lang="en-US" dirty="0">
                <a:latin typeface="Arial"/>
              </a:rPr>
              <a:t>(Edwards, 2020).</a:t>
            </a:r>
            <a:endParaRPr lang="en-US" dirty="0">
              <a:latin typeface="Arial"/>
              <a:cs typeface="Arial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15D76FD-024B-D61F-E178-CE074437E8F7}"/>
              </a:ext>
            </a:extLst>
          </p:cNvPr>
          <p:cNvSpPr txBox="1"/>
          <p:nvPr/>
        </p:nvSpPr>
        <p:spPr>
          <a:xfrm>
            <a:off x="6631781" y="4667250"/>
            <a:ext cx="3488532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rial"/>
              </a:rPr>
              <a:t>4: Recommendation</a:t>
            </a:r>
            <a:r>
              <a:rPr lang="en-US" baseline="0">
                <a:latin typeface="Arial"/>
              </a:rPr>
              <a:t>: Urgent obstetric review requested to prevent adverse outcomes (BMJ, 2024)</a:t>
            </a:r>
            <a:r>
              <a:rPr lang="en-US" sz="1600" baseline="0" dirty="0">
                <a:latin typeface="Arial"/>
              </a:rPr>
              <a:t>. </a:t>
            </a:r>
            <a:endParaRPr lang="en-US" sz="1600" dirty="0"/>
          </a:p>
          <a:p>
            <a:pPr algn="ctr"/>
            <a:endParaRPr lang="en-US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D6DF901D-1585-C17A-71D4-419162E42507}"/>
              </a:ext>
            </a:extLst>
          </p:cNvPr>
          <p:cNvSpPr txBox="1"/>
          <p:nvPr/>
        </p:nvSpPr>
        <p:spPr>
          <a:xfrm rot="10800000" flipV="1">
            <a:off x="3920985" y="3581328"/>
            <a:ext cx="3285453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b="1" dirty="0">
                <a:latin typeface="Arial"/>
                <a:cs typeface="Arial"/>
              </a:rPr>
              <a:t>SBAR Communication </a:t>
            </a:r>
            <a:r>
              <a:rPr lang="en-US" sz="2000" b="1">
                <a:latin typeface="Arial"/>
                <a:cs typeface="Arial"/>
              </a:rPr>
              <a:t>Model (Edwards, 2020)</a:t>
            </a:r>
            <a:endParaRPr lang="en-US" sz="20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210923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C5BD880-6785-3DDA-20FE-36AB183BA97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6336835"/>
              </p:ext>
            </p:extLst>
          </p:nvPr>
        </p:nvGraphicFramePr>
        <p:xfrm>
          <a:off x="225545" y="1342035"/>
          <a:ext cx="9647816" cy="2502945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823908">
                  <a:extLst>
                    <a:ext uri="{9D8B030D-6E8A-4147-A177-3AD203B41FA5}">
                      <a16:colId xmlns:a16="http://schemas.microsoft.com/office/drawing/2014/main" val="3872146459"/>
                    </a:ext>
                  </a:extLst>
                </a:gridCol>
                <a:gridCol w="4823908">
                  <a:extLst>
                    <a:ext uri="{9D8B030D-6E8A-4147-A177-3AD203B41FA5}">
                      <a16:colId xmlns:a16="http://schemas.microsoft.com/office/drawing/2014/main" val="2059227674"/>
                    </a:ext>
                  </a:extLst>
                </a:gridCol>
              </a:tblGrid>
              <a:tr h="319887">
                <a:tc>
                  <a:txBody>
                    <a:bodyPr/>
                    <a:lstStyle/>
                    <a:p>
                      <a:r>
                        <a:rPr lang="en-US" sz="1800" b="1" dirty="0">
                          <a:latin typeface="Arial"/>
                        </a:rPr>
                        <a:t>Strengths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err="1">
                          <a:latin typeface="Arial"/>
                        </a:rPr>
                        <a:t>Limtations</a:t>
                      </a:r>
                      <a:endParaRPr lang="en-US" sz="1800" b="1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1225731"/>
                  </a:ext>
                </a:extLst>
              </a:tr>
              <a:tr h="559803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Clear, structured communication.</a:t>
                      </a:r>
                      <a:endParaRPr lang="en-US" sz="1800" b="0" dirty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800" b="1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Can be too clinical / not woman‑</a:t>
                      </a:r>
                      <a:r>
                        <a:rPr lang="en-US" sz="1800" b="0" u="none" strike="noStrike" noProof="0" dirty="0" err="1">
                          <a:latin typeface="Arial"/>
                        </a:rPr>
                        <a:t>centred</a:t>
                      </a:r>
                      <a:r>
                        <a:rPr lang="en-US" sz="1800" b="0" u="none" strike="noStrike" noProof="0" dirty="0">
                          <a:latin typeface="Arial"/>
                        </a:rPr>
                        <a:t>.</a:t>
                      </a:r>
                      <a:endParaRPr lang="en-US" sz="1800" b="0">
                        <a:latin typeface="Arial"/>
                      </a:endParaRPr>
                    </a:p>
                    <a:p>
                      <a:pPr lvl="0">
                        <a:buNone/>
                      </a:pPr>
                      <a:endParaRPr lang="en-US" sz="1800" b="1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87603970"/>
                  </a:ext>
                </a:extLst>
              </a:tr>
              <a:tr h="582705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>
                          <a:latin typeface="Arial"/>
                        </a:rPr>
                        <a:t>Helps reduce communication errors.</a:t>
                      </a:r>
                      <a:endParaRPr lang="en-US" sz="1800" b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Doesn’t support shared decision‑making fully.</a:t>
                      </a:r>
                      <a:endParaRPr lang="en-US" sz="1800" b="0" dirty="0">
                        <a:latin typeface="Arial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944473"/>
                  </a:ext>
                </a:extLst>
              </a:tr>
              <a:tr h="896470"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>
                          <a:latin typeface="Arial"/>
                        </a:rPr>
                        <a:t>Useful for quick escalation and b</a:t>
                      </a:r>
                      <a:r>
                        <a:rPr lang="en-US" sz="1800" b="0" i="0" u="none" strike="noStrike" noProof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acked by evidence for improving safety (BMJ, 2024).</a:t>
                      </a:r>
                      <a:endParaRPr lang="en-US" sz="1800" b="0">
                        <a:latin typeface="Arial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u="none" strike="noStrike" noProof="0" dirty="0">
                          <a:latin typeface="Arial"/>
                        </a:rPr>
                        <a:t>Hierarchy may still block speaking‑up.</a:t>
                      </a:r>
                      <a:endParaRPr lang="en-US" sz="1800" b="0">
                        <a:latin typeface="Arial"/>
                      </a:endParaRPr>
                    </a:p>
                    <a:p>
                      <a:pPr lvl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Doesn’t address workload or </a:t>
                      </a:r>
                      <a:r>
                        <a:rPr lang="en-US" sz="1800" b="0" i="0" u="none" strike="noStrike" noProof="0" dirty="0" err="1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organisational</a:t>
                      </a:r>
                      <a:r>
                        <a:rPr lang="en-US" sz="1800" b="0" i="0" u="none" strike="noStrike" noProof="0" dirty="0">
                          <a:solidFill>
                            <a:srgbClr val="000000"/>
                          </a:solidFill>
                          <a:latin typeface="Arial"/>
                          <a:cs typeface="Arial"/>
                        </a:rPr>
                        <a:t> pressures (Edwards, 2020).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957196"/>
                  </a:ext>
                </a:extLst>
              </a:tr>
            </a:tbl>
          </a:graphicData>
        </a:graphic>
      </p:graphicFrame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D7B2F34-509B-017C-336E-C18F52F9F9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6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EA4DC2C-B9C7-C99D-D35C-F29099279EBA}"/>
              </a:ext>
            </a:extLst>
          </p:cNvPr>
          <p:cNvSpPr txBox="1"/>
          <p:nvPr/>
        </p:nvSpPr>
        <p:spPr>
          <a:xfrm>
            <a:off x="2701674" y="446120"/>
            <a:ext cx="3922058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4000" b="1" dirty="0">
                <a:solidFill>
                  <a:schemeClr val="accent1"/>
                </a:solidFill>
                <a:latin typeface="Arial Nova"/>
              </a:rPr>
              <a:t>Evaluat</a:t>
            </a:r>
            <a:r>
              <a:rPr lang="en-US" sz="4000" b="1">
                <a:solidFill>
                  <a:schemeClr val="accent1"/>
                </a:solidFill>
                <a:latin typeface="Arial Nova"/>
              </a:rPr>
              <a:t>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3C808A-68A6-3D13-01E7-38194B02F9FE}"/>
              </a:ext>
            </a:extLst>
          </p:cNvPr>
          <p:cNvSpPr txBox="1"/>
          <p:nvPr/>
        </p:nvSpPr>
        <p:spPr>
          <a:xfrm>
            <a:off x="493892" y="4553539"/>
            <a:ext cx="713132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Firstly</a:t>
            </a:r>
            <a:r>
              <a:rPr lang="en-US">
                <a:latin typeface="Arial"/>
                <a:cs typeface="Arial"/>
              </a:rPr>
              <a:t>, SBAR improves clarity and reduces communication errors (Edwards, 2020; BMJ, 2024).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>
                <a:latin typeface="Arial"/>
                <a:cs typeface="Arial"/>
              </a:rPr>
              <a:t>However</a:t>
            </a:r>
            <a:r>
              <a:rPr lang="en-US">
                <a:latin typeface="Arial"/>
                <a:cs typeface="Arial"/>
              </a:rPr>
              <a:t>, it is limited without interpersonal skills such as empathy, listening and shared decision‑making.</a:t>
            </a:r>
            <a:endParaRPr lang="en-US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b="1" dirty="0">
                <a:latin typeface="Arial"/>
                <a:cs typeface="Arial"/>
              </a:rPr>
              <a:t>Furthermore</a:t>
            </a:r>
            <a:r>
              <a:rPr lang="en-US" dirty="0">
                <a:latin typeface="Arial"/>
                <a:cs typeface="Arial"/>
              </a:rPr>
              <a:t>, team hierarchy and confidence can restrict its effectiveness, so it supports safety but cannot replace woman‑centred communication.</a:t>
            </a:r>
          </a:p>
          <a:p>
            <a:pPr algn="l"/>
            <a:endParaRPr lang="en-US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46647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80B86A7-A1EC-475B-9166-88902B033A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B76809-E294-A860-E67C-532C2260B1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3502" y="393940"/>
            <a:ext cx="9128631" cy="1320800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 Nova"/>
                <a:cs typeface="Segoe UI"/>
              </a:rPr>
              <a:t>Professional Guidelines</a:t>
            </a:r>
            <a:r>
              <a:rPr lang="en-US" b="1">
                <a:latin typeface="Arial Nova"/>
                <a:cs typeface="Segoe UI"/>
              </a:rPr>
              <a:t> </a:t>
            </a:r>
            <a:endParaRPr lang="en-US" b="1">
              <a:latin typeface="Arial Nova"/>
            </a:endParaRPr>
          </a:p>
          <a:p>
            <a:pPr algn="ctr"/>
            <a:endParaRPr lang="en-US"/>
          </a:p>
        </p:txBody>
      </p:sp>
      <p:sp>
        <p:nvSpPr>
          <p:cNvPr id="11" name="Isosceles Triangle 10">
            <a:extLst>
              <a:ext uri="{FF2B5EF4-FFF2-40B4-BE49-F238E27FC236}">
                <a16:creationId xmlns:a16="http://schemas.microsoft.com/office/drawing/2014/main" id="{C2C29CB1-9F74-4879-A6AF-AEA67B6F1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3DB338E-9B17-9A36-6861-28F2C163E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519954A3-9DFD-4C44-94BA-B95130A3BA1C}" type="slidenum">
              <a:rPr lang="en-US" b="1" dirty="0">
                <a:latin typeface="Arial"/>
                <a:cs typeface="Arial"/>
              </a:rPr>
              <a:pPr>
                <a:spcAft>
                  <a:spcPts val="600"/>
                </a:spcAft>
              </a:pPr>
              <a:t>7</a:t>
            </a:fld>
            <a:endParaRPr lang="en-US" b="1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2ADC50-7E41-BE29-5527-0A2ADA957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502" y="2160589"/>
            <a:ext cx="7062560" cy="388077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The NMC Code requires midwives to communicate clearly, listen actively and use language women understand (NMC, 2018).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CQC findings highlight persistent communication issues in maternity care, showing why adherence to professional standards is essential (CQC, 2024).</a:t>
            </a:r>
          </a:p>
          <a:p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Communication failures remain a major source of maternity complaints across NHS services (CQC, 2024).</a:t>
            </a:r>
          </a:p>
          <a:p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Training approaches, such as simulation‑based learning, help strengthen communication and teamwork in emergencies, supporting guideline expectations (Hale, 2025).</a:t>
            </a:r>
          </a:p>
          <a:p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3" name="Isosceles Triangle 12">
            <a:extLst>
              <a:ext uri="{FF2B5EF4-FFF2-40B4-BE49-F238E27FC236}">
                <a16:creationId xmlns:a16="http://schemas.microsoft.com/office/drawing/2014/main" id="{7E2C7115-5336-410C-AD71-0F0952A2E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1743267" y="4013200"/>
            <a:ext cx="448733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Graphic 4" descr="Meeting with solid fill">
            <a:extLst>
              <a:ext uri="{FF2B5EF4-FFF2-40B4-BE49-F238E27FC236}">
                <a16:creationId xmlns:a16="http://schemas.microsoft.com/office/drawing/2014/main" id="{0567C7E7-26B2-C934-661C-965F221C615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09291" y="168215"/>
            <a:ext cx="1388852" cy="134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309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B7D88-0412-9292-0B71-3DEF513EB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 anchor="t">
            <a:normAutofit/>
          </a:bodyPr>
          <a:lstStyle/>
          <a:p>
            <a:pPr algn="ctr"/>
            <a:r>
              <a:rPr lang="en-US" sz="4000" b="1" dirty="0">
                <a:latin typeface="Arial Nova"/>
                <a:cs typeface="Arial"/>
              </a:rPr>
              <a:t>Conclusion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5FD16-C4C0-7E4B-90A7-76507039DD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4481" y="2333118"/>
            <a:ext cx="7000516" cy="3708244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Font typeface="Wingdings 3"/>
              <a:buChar char="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Highlights the vital role of communication in midwifery practice.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>
                <a:solidFill>
                  <a:schemeClr val="tx1"/>
                </a:solidFill>
                <a:latin typeface="Arial"/>
                <a:cs typeface="Arial"/>
              </a:rPr>
              <a:t>Shows how SBAR supports clear, structured information‑sharing and its limits (Edwards, 2020).</a:t>
            </a: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Font typeface="Wingdings 3"/>
              <a:buChar char=""/>
            </a:pPr>
            <a:r>
              <a:rPr lang="en-US" dirty="0" err="1">
                <a:solidFill>
                  <a:schemeClr val="tx1"/>
                </a:solidFill>
                <a:latin typeface="Arial"/>
                <a:cs typeface="Arial"/>
              </a:rPr>
              <a:t>Emphasises</a:t>
            </a: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 the importance of professional guidelines for safe, accountable practice.</a:t>
            </a:r>
          </a:p>
          <a:p>
            <a:pPr>
              <a:buFont typeface="Wingdings 3"/>
              <a:buChar char=""/>
            </a:pPr>
            <a:r>
              <a:rPr lang="en-US" dirty="0">
                <a:solidFill>
                  <a:schemeClr val="tx1"/>
                </a:solidFill>
                <a:latin typeface="Arial"/>
                <a:cs typeface="Arial"/>
              </a:rPr>
              <a:t>Overall: effective, structured communication remains essential for safe maternity care.</a:t>
            </a:r>
          </a:p>
          <a:p>
            <a:pPr>
              <a:buFont typeface="Wingdings 3"/>
              <a:buChar char=""/>
            </a:pPr>
            <a:endParaRPr lang="en-US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45188BD-DA65-89AA-A7CD-C0EDEB3C7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8</a:t>
            </a:fld>
            <a:endParaRPr lang="en-US"/>
          </a:p>
        </p:txBody>
      </p:sp>
      <p:pic>
        <p:nvPicPr>
          <p:cNvPr id="6" name="Graphic 5" descr="Checklist with solid fill">
            <a:extLst>
              <a:ext uri="{FF2B5EF4-FFF2-40B4-BE49-F238E27FC236}">
                <a16:creationId xmlns:a16="http://schemas.microsoft.com/office/drawing/2014/main" id="{52123339-8248-3E5E-944F-135DECAD51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8611" y="369498"/>
            <a:ext cx="1475116" cy="134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8448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question mark made of plants&#10;&#10;AI-generated content may be incorrect.">
            <a:extLst>
              <a:ext uri="{FF2B5EF4-FFF2-40B4-BE49-F238E27FC236}">
                <a16:creationId xmlns:a16="http://schemas.microsoft.com/office/drawing/2014/main" id="{1F6D044B-9C4D-4EFF-4E46-385332596C2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248" r="14462" b="-2"/>
          <a:stretch>
            <a:fillRect/>
          </a:stretch>
        </p:blipFill>
        <p:spPr>
          <a:xfrm>
            <a:off x="6138910" y="-1"/>
            <a:ext cx="6053090" cy="6858001"/>
          </a:xfrm>
          <a:custGeom>
            <a:avLst/>
            <a:gdLst/>
            <a:ahLst/>
            <a:cxnLst/>
            <a:rect l="l" t="t" r="r" b="b"/>
            <a:pathLst>
              <a:path w="7922146" h="6858001">
                <a:moveTo>
                  <a:pt x="379987" y="0"/>
                </a:moveTo>
                <a:lnTo>
                  <a:pt x="5304971" y="0"/>
                </a:lnTo>
                <a:lnTo>
                  <a:pt x="7065281" y="0"/>
                </a:lnTo>
                <a:lnTo>
                  <a:pt x="7397540" y="0"/>
                </a:lnTo>
                <a:lnTo>
                  <a:pt x="7397540" y="1"/>
                </a:lnTo>
                <a:lnTo>
                  <a:pt x="7922146" y="1"/>
                </a:lnTo>
                <a:lnTo>
                  <a:pt x="7922146" y="6858001"/>
                </a:lnTo>
                <a:lnTo>
                  <a:pt x="7065281" y="6858001"/>
                </a:lnTo>
                <a:lnTo>
                  <a:pt x="7065281" y="6858000"/>
                </a:lnTo>
                <a:lnTo>
                  <a:pt x="5932989" y="6858000"/>
                </a:lnTo>
                <a:lnTo>
                  <a:pt x="5932989" y="6858001"/>
                </a:lnTo>
                <a:lnTo>
                  <a:pt x="27809" y="6858001"/>
                </a:lnTo>
                <a:lnTo>
                  <a:pt x="1803228" y="4521201"/>
                </a:lnTo>
                <a:close/>
                <a:moveTo>
                  <a:pt x="0" y="0"/>
                </a:moveTo>
                <a:lnTo>
                  <a:pt x="379987" y="0"/>
                </a:lnTo>
                <a:lnTo>
                  <a:pt x="0" y="407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0B70A6D-8C84-A521-CEFB-8823E7E56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6880" y="2953109"/>
            <a:ext cx="3851123" cy="1320800"/>
          </a:xfrm>
        </p:spPr>
        <p:txBody>
          <a:bodyPr>
            <a:normAutofit/>
          </a:bodyPr>
          <a:lstStyle/>
          <a:p>
            <a:r>
              <a:rPr lang="en-US" sz="4000" b="1">
                <a:latin typeface="Arial Nova"/>
              </a:rPr>
              <a:t>Questions?</a:t>
            </a: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EE1349-48C3-FCBF-5006-A5B0F0DE5A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3851122" cy="3880773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GB" b="1">
              <a:latin typeface="Arial"/>
              <a:cs typeface="Arial"/>
            </a:endParaRPr>
          </a:p>
          <a:p>
            <a:pPr marL="0" indent="0">
              <a:buNone/>
            </a:pPr>
            <a:endParaRPr lang="en-GB" b="1">
              <a:latin typeface="Arial"/>
              <a:cs typeface="Arial"/>
            </a:endParaRPr>
          </a:p>
          <a:p>
            <a:pPr marL="0" indent="0">
              <a:buNone/>
            </a:pPr>
            <a:endParaRPr lang="en-GB" dirty="0">
              <a:latin typeface="Arial"/>
              <a:cs typeface="Arial"/>
            </a:endParaRP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4FA5DFF-7FE6-4855-84E6-DFA78EE978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371012" y="0"/>
            <a:ext cx="1219200" cy="6858000"/>
          </a:xfrm>
          <a:prstGeom prst="line">
            <a:avLst/>
          </a:prstGeom>
          <a:ln w="9525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AFD8CBA-54A3-4363-991B-B9C631BBF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425267" y="3681413"/>
            <a:ext cx="4763558" cy="3176587"/>
          </a:xfrm>
          <a:prstGeom prst="line">
            <a:avLst/>
          </a:prstGeom>
          <a:ln w="9525"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4" name="Rectangle 23">
            <a:extLst>
              <a:ext uri="{FF2B5EF4-FFF2-40B4-BE49-F238E27FC236}">
                <a16:creationId xmlns:a16="http://schemas.microsoft.com/office/drawing/2014/main" id="{3F088236-D655-4F88-B238-E167623580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1476" y="-8467"/>
            <a:ext cx="3007349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25">
            <a:extLst>
              <a:ext uri="{FF2B5EF4-FFF2-40B4-BE49-F238E27FC236}">
                <a16:creationId xmlns:a16="http://schemas.microsoft.com/office/drawing/2014/main" id="{3DAC0C92-199E-475C-9390-119A9B027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03442" y="-8467"/>
            <a:ext cx="2588558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Isosceles Triangle 24">
            <a:extLst>
              <a:ext uri="{FF2B5EF4-FFF2-40B4-BE49-F238E27FC236}">
                <a16:creationId xmlns:a16="http://schemas.microsoft.com/office/drawing/2014/main" id="{C4CFB339-0ED8-4FE2-9EF1-6D1375B84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32333" y="3048000"/>
            <a:ext cx="3259667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296C08-5B7A-C991-4705-BAB3B10091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90663" y="6041362"/>
            <a:ext cx="683339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57F1E4F-1CFF-5643-939E-217C01CDF565}" type="slidenum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9</a:t>
            </a:fld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Rectangle 27">
            <a:extLst>
              <a:ext uri="{FF2B5EF4-FFF2-40B4-BE49-F238E27FC236}">
                <a16:creationId xmlns:a16="http://schemas.microsoft.com/office/drawing/2014/main" id="{31896C80-2069-4431-9C19-83B913734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334500" y="-8467"/>
            <a:ext cx="2854326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47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8">
            <a:extLst>
              <a:ext uri="{FF2B5EF4-FFF2-40B4-BE49-F238E27FC236}">
                <a16:creationId xmlns:a16="http://schemas.microsoft.com/office/drawing/2014/main" id="{BF120A21-0841-4823-B0C4-28AEBCEF9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898730" y="-8467"/>
            <a:ext cx="1290094" cy="6866467"/>
          </a:xfrm>
          <a:custGeom>
            <a:avLst/>
            <a:gdLst/>
            <a:ahLst/>
            <a:cxnLst/>
            <a:rect l="l" t="t" r="r" b="b"/>
            <a:pathLst>
              <a:path w="1290094" h="6858000">
                <a:moveTo>
                  <a:pt x="1019735" y="0"/>
                </a:moveTo>
                <a:lnTo>
                  <a:pt x="1290094" y="0"/>
                </a:lnTo>
                <a:lnTo>
                  <a:pt x="1290094" y="6858000"/>
                </a:lnTo>
                <a:lnTo>
                  <a:pt x="0" y="6858000"/>
                </a:lnTo>
                <a:lnTo>
                  <a:pt x="1019735" y="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9">
            <a:extLst>
              <a:ext uri="{FF2B5EF4-FFF2-40B4-BE49-F238E27FC236}">
                <a16:creationId xmlns:a16="http://schemas.microsoft.com/office/drawing/2014/main" id="{DBB05BAE-BBD3-4289-899F-A6851503C6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38999" y="-8467"/>
            <a:ext cx="1249825" cy="6866467"/>
          </a:xfrm>
          <a:custGeom>
            <a:avLst/>
            <a:gdLst/>
            <a:ahLst/>
            <a:cxnLst/>
            <a:rect l="l" t="t" r="r" b="b"/>
            <a:pathLst>
              <a:path w="1249825" h="6858000">
                <a:moveTo>
                  <a:pt x="0" y="0"/>
                </a:moveTo>
                <a:lnTo>
                  <a:pt x="1249825" y="0"/>
                </a:lnTo>
                <a:lnTo>
                  <a:pt x="1249825" y="6858000"/>
                </a:lnTo>
                <a:lnTo>
                  <a:pt x="1109382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6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Isosceles Triangle 29">
            <a:extLst>
              <a:ext uri="{FF2B5EF4-FFF2-40B4-BE49-F238E27FC236}">
                <a16:creationId xmlns:a16="http://schemas.microsoft.com/office/drawing/2014/main" id="{9874D11C-36F5-4BBE-A490-019A54E953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71666" y="3589867"/>
            <a:ext cx="181715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6" name="Graphic 5" descr="Lightbulb and gear with solid fill">
            <a:extLst>
              <a:ext uri="{FF2B5EF4-FFF2-40B4-BE49-F238E27FC236}">
                <a16:creationId xmlns:a16="http://schemas.microsoft.com/office/drawing/2014/main" id="{F3F9C313-E577-083A-0A70-77538BC7BF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18536" y="168215"/>
            <a:ext cx="1345720" cy="134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51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7FBA9-E9C8-772E-6987-68FF38BC2E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428" y="478631"/>
            <a:ext cx="8596668" cy="832644"/>
          </a:xfrm>
        </p:spPr>
        <p:txBody>
          <a:bodyPr>
            <a:normAutofit/>
          </a:bodyPr>
          <a:lstStyle/>
          <a:p>
            <a:pPr algn="ctr"/>
            <a:r>
              <a:rPr lang="en-US" sz="4000" b="1">
                <a:latin typeface="Arial Nova"/>
              </a:rPr>
              <a:t>Harvard 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F1E0ED-AD7F-366F-0420-CADEB6B447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500" y="1693775"/>
            <a:ext cx="9525354" cy="471420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BMJ (2024) ‘Quality maternity care cannot be achieved without good communication in patient interactions’,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The BMJ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, 387:q2680. Available at: </a:t>
            </a:r>
            <a:r>
              <a:rPr lang="en-US" sz="16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doi:</a:t>
            </a:r>
            <a:r>
              <a:rPr lang="en-US" sz="1600" dirty="0" err="1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US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://doi.org/10.1136/bmj.q2680</a:t>
            </a:r>
            <a:r>
              <a:rPr lang="en-US" sz="1600" dirty="0">
                <a:solidFill>
                  <a:schemeClr val="tx1"/>
                </a:solidFill>
                <a:highlight>
                  <a:srgbClr val="FFFFFF"/>
                </a:highlight>
                <a:latin typeface="Arial"/>
                <a:cs typeface="Arial"/>
              </a:rPr>
              <a:t> .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Care Quality Commission (2024) </a:t>
            </a:r>
            <a:r>
              <a:rPr lang="en-US" sz="1600" i="1">
                <a:solidFill>
                  <a:schemeClr val="tx1"/>
                </a:solidFill>
                <a:latin typeface="Arial"/>
                <a:cs typeface="Arial"/>
              </a:rPr>
              <a:t>National Review of Maternity Services in England 2022 to 2024.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https://www.cqc.org.uk/publications/maternity-services-2022-2024/communication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1600">
                <a:solidFill>
                  <a:schemeClr val="tx1"/>
                </a:solidFill>
                <a:latin typeface="Arial"/>
                <a:cs typeface="Arial"/>
              </a:rPr>
              <a:t>(Accessed: 2 February 2026).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Edwards, A. (2020) </a:t>
            </a:r>
            <a:r>
              <a:rPr lang="en-GB" sz="1600" i="1" dirty="0">
                <a:solidFill>
                  <a:schemeClr val="tx1"/>
                </a:solidFill>
                <a:latin typeface="Arial"/>
                <a:cs typeface="Arial"/>
              </a:rPr>
              <a:t>Labour Midwifery Skills</a:t>
            </a: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. 2nd </a:t>
            </a:r>
            <a:r>
              <a:rPr lang="en-GB" sz="1600" dirty="0" err="1">
                <a:solidFill>
                  <a:schemeClr val="tx1"/>
                </a:solidFill>
                <a:latin typeface="Arial"/>
                <a:cs typeface="Arial"/>
              </a:rPr>
              <a:t>edn</a:t>
            </a:r>
            <a:r>
              <a:rPr lang="en-GB" sz="1600" dirty="0">
                <a:solidFill>
                  <a:schemeClr val="tx1"/>
                </a:solidFill>
                <a:latin typeface="Arial"/>
                <a:cs typeface="Arial"/>
              </a:rPr>
              <a:t>. London: Routledge.</a:t>
            </a:r>
            <a:endParaRPr lang="en-US" sz="1600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Hale, S. (2025) ‘Evidence-based education </a:t>
            </a:r>
            <a:r>
              <a:rPr lang="en-US" sz="1600" dirty="0" err="1">
                <a:solidFill>
                  <a:schemeClr val="tx1"/>
                </a:solidFill>
                <a:latin typeface="Arial"/>
                <a:cs typeface="Arial"/>
              </a:rPr>
              <a:t>programmes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to improve maternal outcomes’,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Journal of Obstetric, Gynaecologic &amp; Neonatal Nursing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, 54(2), pp. 137–145. 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https://www.jognn.org/article/S0884-2175(24)00297-1/fulltext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(Accessed: 10 February 2026).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Higham, P.E. (2020)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Communication and Interviewing Skills for Practice in Social Work, Counselling and the Health Professions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. London: Routledge.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Nursing and Midwifery Council (2018)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The Code: Professional standards of practice and </a:t>
            </a:r>
            <a:r>
              <a:rPr lang="en-US" sz="1600" i="1" dirty="0" err="1">
                <a:solidFill>
                  <a:schemeClr val="tx1"/>
                </a:solidFill>
                <a:latin typeface="Arial"/>
                <a:cs typeface="Arial"/>
              </a:rPr>
              <a:t>behaviour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 for nurses, midwives and nursing associates.</a:t>
            </a:r>
            <a:b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Available at: 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https://www.nmc.org.uk/standards/code/read-the-code-online/</a:t>
            </a:r>
            <a:b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</a:b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 (Accessed: 15 February 2026).</a:t>
            </a:r>
          </a:p>
          <a:p>
            <a:pPr marL="0" indent="0">
              <a:buNone/>
            </a:pP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Thompson, N. (2018) </a:t>
            </a:r>
            <a:r>
              <a:rPr lang="en-US" sz="1600" i="1" dirty="0">
                <a:solidFill>
                  <a:schemeClr val="tx1"/>
                </a:solidFill>
                <a:latin typeface="Arial"/>
                <a:cs typeface="Arial"/>
              </a:rPr>
              <a:t>Effective Communication: A Guide for the People Professions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. 3rd </a:t>
            </a:r>
            <a:r>
              <a:rPr lang="en-US" sz="1600" dirty="0" err="1">
                <a:solidFill>
                  <a:schemeClr val="tx1"/>
                </a:solidFill>
                <a:latin typeface="Arial"/>
                <a:cs typeface="Arial"/>
              </a:rPr>
              <a:t>edn</a:t>
            </a:r>
            <a:r>
              <a:rPr lang="en-US" sz="1600" dirty="0">
                <a:solidFill>
                  <a:schemeClr val="tx1"/>
                </a:solidFill>
                <a:latin typeface="Arial"/>
                <a:cs typeface="Arial"/>
              </a:rPr>
              <a:t>. London: Palgrave.</a:t>
            </a:r>
          </a:p>
          <a:p>
            <a:pPr marL="0" indent="0">
              <a:spcBef>
                <a:spcPts val="0"/>
              </a:spcBef>
              <a:buNone/>
            </a:pPr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600" dirty="0">
              <a:solidFill>
                <a:srgbClr val="000000"/>
              </a:solidFill>
              <a:latin typeface="Arial"/>
              <a:cs typeface="Arial"/>
            </a:endParaRPr>
          </a:p>
          <a:p>
            <a:endParaRPr lang="en-US" sz="1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F1D2D3-B019-8D2E-E79C-AF27BF1E80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10</a:t>
            </a:fld>
            <a:endParaRPr lang="en-US"/>
          </a:p>
        </p:txBody>
      </p:sp>
      <p:pic>
        <p:nvPicPr>
          <p:cNvPr id="5" name="Graphic 4" descr="Books with solid fill">
            <a:extLst>
              <a:ext uri="{FF2B5EF4-FFF2-40B4-BE49-F238E27FC236}">
                <a16:creationId xmlns:a16="http://schemas.microsoft.com/office/drawing/2014/main" id="{73A727D2-8FFA-8C60-F76A-C095289878F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04158" y="283234"/>
            <a:ext cx="1245079" cy="1245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42452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Facet</vt:lpstr>
      <vt:lpstr>PowerPoint Presentation</vt:lpstr>
      <vt:lpstr>Communication in Health and Social Care</vt:lpstr>
      <vt:lpstr>Communication and its Purpose </vt:lpstr>
      <vt:lpstr>Effective Communication Impact on Patient Care </vt:lpstr>
      <vt:lpstr>Practical Example in a Midwifery Setting </vt:lpstr>
      <vt:lpstr>PowerPoint Presentation</vt:lpstr>
      <vt:lpstr>Professional Guidelines  </vt:lpstr>
      <vt:lpstr>Conclusion</vt:lpstr>
      <vt:lpstr>Questions?</vt:lpstr>
      <vt:lpstr>Harvard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943</cp:revision>
  <dcterms:created xsi:type="dcterms:W3CDTF">2026-01-31T16:12:59Z</dcterms:created>
  <dcterms:modified xsi:type="dcterms:W3CDTF">2026-02-20T23:50:18Z</dcterms:modified>
</cp:coreProperties>
</file>