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4"/>
  </p:notesMasterIdLst>
  <p:sldIdLst>
    <p:sldId id="280" r:id="rId2"/>
    <p:sldId id="281" r:id="rId3"/>
    <p:sldId id="283" r:id="rId4"/>
    <p:sldId id="284" r:id="rId5"/>
    <p:sldId id="285" r:id="rId6"/>
    <p:sldId id="327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6" r:id="rId16"/>
    <p:sldId id="297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1" r:id="rId39"/>
    <p:sldId id="322" r:id="rId40"/>
    <p:sldId id="323" r:id="rId41"/>
    <p:sldId id="325" r:id="rId42"/>
    <p:sldId id="326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7" d="100"/>
          <a:sy n="87" d="100"/>
        </p:scale>
        <p:origin x="230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4299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83463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792303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798681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901068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1987248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38910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08221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7652243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5464957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940483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1729230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9647765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 smtClean="0"/>
              <a:t>3.1.2.5 </a:t>
            </a:r>
            <a:r>
              <a:rPr lang="en-US" sz="1200" b="1" dirty="0" smtClean="0">
                <a:ea typeface="ＭＳ Ｐゴシック" pitchFamily="34" charset="-128"/>
              </a:rPr>
              <a:t>Voice VLAN Tagging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5768739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290286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3799054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0863903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4051907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8431208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9490311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4622350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206754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5798694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2910793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6144765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0086009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58176721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085007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1786759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40304128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2768066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6228146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9759797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6533972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92959970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3595857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39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61584499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31446203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093358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42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283980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8519" y="2065166"/>
            <a:ext cx="6156352" cy="1481138"/>
          </a:xfrm>
        </p:spPr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Virtual Local Area Networks (VLANs)</a:t>
            </a:r>
            <a:br>
              <a:rPr lang="en-US" sz="4000" dirty="0" smtClean="0">
                <a:latin typeface="Arial" charset="0"/>
              </a:rPr>
            </a:br>
            <a:r>
              <a:rPr lang="en-US" sz="2000" b="1" dirty="0" smtClean="0">
                <a:latin typeface="Arial" charset="0"/>
              </a:rPr>
              <a:t>Lecture 5</a:t>
            </a:r>
            <a:endParaRPr lang="en-US" sz="4000" b="1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0893" y="339334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1263" y="1401288"/>
            <a:ext cx="8312728" cy="4519262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smtClean="0"/>
              <a:t>Explain the purpose of  VLANs in a switched network.</a:t>
            </a:r>
          </a:p>
          <a:p>
            <a:r>
              <a:rPr lang="en-US" sz="2000" dirty="0"/>
              <a:t>Analyze how a switch forwards </a:t>
            </a:r>
            <a:r>
              <a:rPr lang="en-US" sz="2000" dirty="0" smtClean="0"/>
              <a:t>frames based on VLAN configuration </a:t>
            </a:r>
            <a:r>
              <a:rPr lang="en-US" sz="2000" dirty="0"/>
              <a:t>in a </a:t>
            </a:r>
            <a:r>
              <a:rPr lang="en-US" sz="2000" dirty="0" smtClean="0"/>
              <a:t>multi-switched environment.</a:t>
            </a:r>
            <a:endParaRPr lang="en-US" sz="2000" dirty="0"/>
          </a:p>
          <a:p>
            <a:r>
              <a:rPr lang="en-US" sz="2000" dirty="0"/>
              <a:t>Configure a switch port to be assigned to a </a:t>
            </a:r>
            <a:r>
              <a:rPr lang="en-US" sz="2000" dirty="0" smtClean="0"/>
              <a:t>VLAN based on requirements.</a:t>
            </a:r>
            <a:endParaRPr lang="en-US" sz="2000" dirty="0"/>
          </a:p>
          <a:p>
            <a:r>
              <a:rPr lang="en-US" sz="2000" dirty="0"/>
              <a:t>Configure a trunk port on a LAN switch.</a:t>
            </a:r>
          </a:p>
          <a:p>
            <a:r>
              <a:rPr lang="en-US" sz="2000" dirty="0"/>
              <a:t>Configure </a:t>
            </a:r>
            <a:r>
              <a:rPr lang="en-US" sz="2000" dirty="0" smtClean="0"/>
              <a:t>Dynamic </a:t>
            </a:r>
            <a:r>
              <a:rPr lang="en-US" sz="2000" dirty="0"/>
              <a:t>Trunk Protocol (DTP).</a:t>
            </a:r>
          </a:p>
          <a:p>
            <a:r>
              <a:rPr lang="en-US" sz="2000" dirty="0"/>
              <a:t>Troubleshoot VLAN and trunk configurations in a switched network.</a:t>
            </a:r>
          </a:p>
          <a:p>
            <a:r>
              <a:rPr lang="en-US" sz="2000" dirty="0"/>
              <a:t>Configure security features to mitigate attacks in a VLAN-segmented environment.</a:t>
            </a:r>
          </a:p>
          <a:p>
            <a:r>
              <a:rPr lang="en-US" sz="2000" dirty="0"/>
              <a:t>Explain security best practices for a VLAN-segmented environment.</a:t>
            </a:r>
            <a:endParaRPr lang="en-US" sz="1600" dirty="0"/>
          </a:p>
          <a:p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512344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282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619" y="1530859"/>
            <a:ext cx="7940675" cy="4850719"/>
          </a:xfrm>
        </p:spPr>
        <p:txBody>
          <a:bodyPr/>
          <a:lstStyle/>
          <a:p>
            <a:r>
              <a:rPr lang="en-US" sz="2000" dirty="0" smtClean="0"/>
              <a:t>A VLAN is a logical partition of a Layer 2 network.</a:t>
            </a:r>
          </a:p>
          <a:p>
            <a:r>
              <a:rPr lang="en-US" sz="2000" dirty="0" smtClean="0"/>
              <a:t>Multiple partitions can be created, allowing for multiple VLANs to co-exist.</a:t>
            </a:r>
          </a:p>
          <a:p>
            <a:r>
              <a:rPr lang="en-US" sz="2000" dirty="0" smtClean="0"/>
              <a:t>Each VLAN is a broadcast domain, usually with its own IP network.</a:t>
            </a:r>
          </a:p>
          <a:p>
            <a:r>
              <a:rPr lang="en-US" sz="2000" dirty="0" smtClean="0"/>
              <a:t>VLANs are mutually isolated and packets can only pass between them </a:t>
            </a:r>
            <a:r>
              <a:rPr lang="en-US" sz="2000" dirty="0" smtClean="0">
                <a:solidFill>
                  <a:srgbClr val="000000"/>
                </a:solidFill>
              </a:rPr>
              <a:t>via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 smtClean="0"/>
              <a:t>a router.</a:t>
            </a:r>
          </a:p>
          <a:p>
            <a:r>
              <a:rPr lang="en-US" sz="2000" dirty="0" smtClean="0"/>
              <a:t>The partitioning of the Layer 2 network takes </a:t>
            </a:r>
            <a:r>
              <a:rPr lang="en-US" sz="2000" dirty="0" smtClean="0">
                <a:solidFill>
                  <a:srgbClr val="000000"/>
                </a:solidFill>
              </a:rPr>
              <a:t>place</a:t>
            </a:r>
            <a:r>
              <a:rPr lang="en-US" sz="2000" dirty="0" smtClean="0"/>
              <a:t> inside a Layer 2 device, usually </a:t>
            </a:r>
            <a:r>
              <a:rPr lang="en-US" sz="2000" dirty="0" smtClean="0">
                <a:solidFill>
                  <a:srgbClr val="000000"/>
                </a:solidFill>
              </a:rPr>
              <a:t>via</a:t>
            </a:r>
            <a:r>
              <a:rPr lang="en-US" sz="2000" dirty="0" smtClean="0"/>
              <a:t> a switch.</a:t>
            </a:r>
          </a:p>
          <a:p>
            <a:r>
              <a:rPr lang="en-US" sz="2000" dirty="0" smtClean="0"/>
              <a:t>The hosts grouped within a VLAN are unaware of the VLAN’s existence.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5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Definitions (cont.)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148" y="1477963"/>
            <a:ext cx="7700790" cy="5110124"/>
          </a:xfrm>
          <a:ln>
            <a:noFill/>
            <a:bevel/>
          </a:ln>
        </p:spPr>
      </p:pic>
    </p:spTree>
    <p:extLst>
      <p:ext uri="{BB962C8B-B14F-4D97-AF65-F5344CB8AC3E}">
        <p14:creationId xmlns:p14="http://schemas.microsoft.com/office/powerpoint/2010/main" val="3855270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Benefits of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3139" y="1472540"/>
            <a:ext cx="8091364" cy="4951223"/>
          </a:xfrm>
        </p:spPr>
        <p:txBody>
          <a:bodyPr/>
          <a:lstStyle/>
          <a:p>
            <a:r>
              <a:rPr lang="en-US" sz="2000" dirty="0" smtClean="0"/>
              <a:t>Security</a:t>
            </a:r>
          </a:p>
          <a:p>
            <a:r>
              <a:rPr lang="en-US" sz="2000" dirty="0" smtClean="0"/>
              <a:t>Cost reduction</a:t>
            </a:r>
          </a:p>
          <a:p>
            <a:r>
              <a:rPr lang="en-US" sz="2000" dirty="0" smtClean="0"/>
              <a:t>Better performance</a:t>
            </a:r>
            <a:endParaRPr lang="en-US" sz="2000" dirty="0"/>
          </a:p>
          <a:p>
            <a:r>
              <a:rPr lang="en-US" sz="2000" dirty="0"/>
              <a:t>Shrink broadcast </a:t>
            </a:r>
            <a:r>
              <a:rPr lang="en-US" sz="2000" dirty="0" smtClean="0"/>
              <a:t>domains</a:t>
            </a:r>
            <a:endParaRPr lang="en-US" sz="2000" dirty="0"/>
          </a:p>
          <a:p>
            <a:r>
              <a:rPr lang="en-US" sz="2000" dirty="0"/>
              <a:t>Improved IT staff </a:t>
            </a:r>
            <a:r>
              <a:rPr lang="en-US" sz="2000" dirty="0" smtClean="0"/>
              <a:t>efficiency</a:t>
            </a:r>
            <a:endParaRPr lang="en-US" sz="2000" dirty="0"/>
          </a:p>
          <a:p>
            <a:r>
              <a:rPr lang="en-US" sz="2000" dirty="0"/>
              <a:t>Simpler project and application </a:t>
            </a:r>
            <a:r>
              <a:rPr lang="en-US" sz="2000" dirty="0" smtClean="0"/>
              <a:t>management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91919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924299"/>
          </a:xfrm>
        </p:spPr>
        <p:txBody>
          <a:bodyPr/>
          <a:lstStyle/>
          <a:p>
            <a:r>
              <a:rPr lang="en-US" sz="3200" dirty="0" smtClean="0"/>
              <a:t>VLAN Types</a:t>
            </a:r>
            <a:endParaRPr lang="en-US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698501" y="1424664"/>
            <a:ext cx="80661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VLAN </a:t>
            </a:r>
            <a:r>
              <a:rPr lang="en-US" dirty="0" smtClean="0"/>
              <a:t>- </a:t>
            </a:r>
            <a:r>
              <a:rPr lang="en-GB" dirty="0"/>
              <a:t>A data VLAN is a VLAN that is configured to carry only user-generated traffic. A VLAN could carry voice-based traffic or traffic used to manage the switch, but this traffic would not be part of a data VLAN.</a:t>
            </a:r>
            <a:endParaRPr lang="en-US" dirty="0" smtClean="0"/>
          </a:p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Default VLAN</a:t>
            </a:r>
            <a:r>
              <a:rPr lang="en-US" dirty="0" smtClean="0"/>
              <a:t> - </a:t>
            </a:r>
            <a:r>
              <a:rPr lang="en-GB" dirty="0"/>
              <a:t>All switch ports become a member of the default VLAN after the initial boot up of the switch</a:t>
            </a:r>
            <a:r>
              <a:rPr lang="en-GB" dirty="0" smtClean="0"/>
              <a:t>.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98501" y="3480999"/>
            <a:ext cx="80661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Native VLAN </a:t>
            </a:r>
            <a:r>
              <a:rPr lang="en-US" dirty="0" smtClean="0"/>
              <a:t>- </a:t>
            </a:r>
            <a:r>
              <a:rPr lang="en-GB" dirty="0"/>
              <a:t>A native VLAN is assigned to an 802.1Q trunk port. An 802.1Q trunk port supports traffic coming from many VLANs (tagged traffic) as well as traffic that does not come from a VLAN (untagged traffic).</a:t>
            </a:r>
            <a:endParaRPr lang="en-US" dirty="0" smtClean="0"/>
          </a:p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r>
              <a:rPr lang="en-US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 VLAN </a:t>
            </a:r>
            <a:r>
              <a:rPr lang="en-US" dirty="0" smtClean="0"/>
              <a:t>- </a:t>
            </a:r>
            <a:r>
              <a:rPr lang="en-GB" dirty="0"/>
              <a:t>A management VLAN is any VLAN you configure to access the management capabilities of a switch. VLAN 1 would serve as the management VLAN if you did not proactively define a unique VLAN to serve as the management VLAN.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94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249" y="1418184"/>
            <a:ext cx="6897063" cy="5153745"/>
          </a:xfrm>
          <a:prstGeom prst="rect">
            <a:avLst/>
          </a:prstGeom>
          <a:ln>
            <a:noFill/>
            <a:bevel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8049" y="46123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Types of VLANs (cont.)</a:t>
            </a:r>
          </a:p>
        </p:txBody>
      </p:sp>
    </p:spTree>
    <p:extLst>
      <p:ext uri="{BB962C8B-B14F-4D97-AF65-F5344CB8AC3E}">
        <p14:creationId xmlns:p14="http://schemas.microsoft.com/office/powerpoint/2010/main" val="3970184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Voice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1262" y="1389414"/>
            <a:ext cx="8201789" cy="4938816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VoIP </a:t>
            </a:r>
            <a:r>
              <a:rPr lang="en-US" sz="2000" dirty="0" smtClean="0"/>
              <a:t>traffic is time-sensitive and requires</a:t>
            </a:r>
            <a:r>
              <a:rPr lang="en-US" sz="2000" dirty="0"/>
              <a:t>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Assured bandwidth to ensure voice </a:t>
            </a:r>
            <a:r>
              <a:rPr lang="en-US" dirty="0" smtClean="0"/>
              <a:t>quality.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Transmission priority over other types of network </a:t>
            </a:r>
            <a:r>
              <a:rPr lang="en-US" dirty="0" smtClean="0"/>
              <a:t>traffic.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Ability to be routed around congested areas on the </a:t>
            </a:r>
            <a:r>
              <a:rPr lang="en-US" dirty="0" smtClean="0"/>
              <a:t>network.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Delay of less than 150 ms across the </a:t>
            </a:r>
            <a:r>
              <a:rPr lang="en-US" dirty="0" smtClean="0"/>
              <a:t>network.</a:t>
            </a:r>
          </a:p>
          <a:p>
            <a:r>
              <a:rPr lang="en-US" sz="2000" dirty="0" smtClean="0"/>
              <a:t>The voice </a:t>
            </a:r>
            <a:r>
              <a:rPr lang="en-US" sz="2000" dirty="0"/>
              <a:t>VLAN feature enables access ports to carry IP voice traffic from an IP </a:t>
            </a:r>
            <a:r>
              <a:rPr lang="en-US" sz="2000" dirty="0" smtClean="0"/>
              <a:t>phone.</a:t>
            </a:r>
          </a:p>
          <a:p>
            <a:r>
              <a:rPr lang="en-US" sz="2000" dirty="0" smtClean="0"/>
              <a:t>The switch </a:t>
            </a:r>
            <a:r>
              <a:rPr lang="en-US" sz="2000" dirty="0"/>
              <a:t>can connect to a Cisco 7960 IP </a:t>
            </a:r>
            <a:r>
              <a:rPr lang="en-US" sz="2000" dirty="0" smtClean="0"/>
              <a:t>phone </a:t>
            </a:r>
            <a:r>
              <a:rPr lang="en-US" sz="2000" dirty="0"/>
              <a:t>and carry IP voice </a:t>
            </a:r>
            <a:r>
              <a:rPr lang="en-US" sz="2000" dirty="0" smtClean="0"/>
              <a:t>traffic.</a:t>
            </a:r>
          </a:p>
          <a:p>
            <a:r>
              <a:rPr lang="en-US" sz="2000" dirty="0"/>
              <a:t>T</a:t>
            </a:r>
            <a:r>
              <a:rPr lang="en-US" sz="2000" dirty="0" smtClean="0"/>
              <a:t>he </a:t>
            </a:r>
            <a:r>
              <a:rPr lang="en-US" sz="2000" dirty="0"/>
              <a:t>sound quality of an IP phone call can deteriorate if the data is unevenly </a:t>
            </a:r>
            <a:r>
              <a:rPr lang="en-US" sz="2000" dirty="0" smtClean="0"/>
              <a:t>sent</a:t>
            </a:r>
            <a:r>
              <a:rPr lang="en-US" sz="2000" dirty="0"/>
              <a:t>;</a:t>
            </a:r>
            <a:r>
              <a:rPr lang="en-US" sz="2000" dirty="0" smtClean="0"/>
              <a:t> </a:t>
            </a:r>
            <a:r>
              <a:rPr lang="en-US" sz="2000" dirty="0"/>
              <a:t>the switch supports quality of service (QoS</a:t>
            </a:r>
            <a:r>
              <a:rPr lang="en-US" sz="2000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19858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451489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Voice VLANs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765" y="1401288"/>
            <a:ext cx="8083034" cy="492694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2000" dirty="0" smtClean="0"/>
              <a:t>The </a:t>
            </a:r>
            <a:r>
              <a:rPr lang="en-US" sz="2000" dirty="0"/>
              <a:t>Cisco 7960 IP </a:t>
            </a:r>
            <a:r>
              <a:rPr lang="en-US" sz="2000" dirty="0" smtClean="0"/>
              <a:t>phone has </a:t>
            </a:r>
            <a:r>
              <a:rPr lang="en-US" sz="2000" dirty="0"/>
              <a:t>two RJ-45 ports that each support </a:t>
            </a:r>
            <a:r>
              <a:rPr lang="en-US" sz="2000" dirty="0" smtClean="0"/>
              <a:t>connections to </a:t>
            </a:r>
            <a:r>
              <a:rPr lang="en-US" sz="2000" dirty="0"/>
              <a:t>external </a:t>
            </a:r>
            <a:r>
              <a:rPr lang="en-US" sz="2000" dirty="0" smtClean="0"/>
              <a:t>devices.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b="1" dirty="0" smtClean="0"/>
              <a:t>Network </a:t>
            </a:r>
            <a:r>
              <a:rPr lang="en-US" sz="2000" b="1" dirty="0"/>
              <a:t>Port (10/100 </a:t>
            </a:r>
            <a:r>
              <a:rPr lang="en-US" sz="2000" b="1" dirty="0" smtClean="0"/>
              <a:t>SW) - </a:t>
            </a:r>
            <a:r>
              <a:rPr lang="en-US" sz="2000" dirty="0" smtClean="0"/>
              <a:t>Use this port </a:t>
            </a:r>
            <a:r>
              <a:rPr lang="en-US" sz="2000" dirty="0"/>
              <a:t>to connect the phone to the network. </a:t>
            </a:r>
            <a:r>
              <a:rPr lang="en-US" sz="2000" dirty="0" smtClean="0"/>
              <a:t>The </a:t>
            </a:r>
            <a:r>
              <a:rPr lang="en-US" sz="2000" dirty="0"/>
              <a:t>phone can also obtain inline power from the Cisco Catalyst switch over this connection. </a:t>
            </a:r>
          </a:p>
          <a:p>
            <a:pPr marL="804863" lvl="1" indent="-347663">
              <a:buFont typeface="Arial" panose="020B0604020202020204" pitchFamily="34" charset="0"/>
              <a:buChar char="•"/>
            </a:pPr>
            <a:r>
              <a:rPr lang="en-US" sz="2000" b="1" dirty="0"/>
              <a:t>Access Port (10/100 </a:t>
            </a:r>
            <a:r>
              <a:rPr lang="en-US" sz="2000" b="1" dirty="0" smtClean="0"/>
              <a:t>PC) - </a:t>
            </a:r>
            <a:r>
              <a:rPr lang="en-US" sz="2000" dirty="0" smtClean="0"/>
              <a:t>Use this port </a:t>
            </a:r>
            <a:r>
              <a:rPr lang="en-US" sz="2000" dirty="0"/>
              <a:t>to connect a network device, such as a computer, to the phone. </a:t>
            </a:r>
          </a:p>
          <a:p>
            <a:pPr marL="0" indent="0">
              <a:buNone/>
            </a:pPr>
            <a:endParaRPr lang="en-US" sz="20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550" y="3867296"/>
            <a:ext cx="4464744" cy="2922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16812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39613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Overview of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Voice VLANs (cont.)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901" y="1481508"/>
            <a:ext cx="6217732" cy="450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829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8824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Trunks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62291" y="1895433"/>
            <a:ext cx="8118660" cy="3668085"/>
          </a:xfrm>
        </p:spPr>
        <p:txBody>
          <a:bodyPr/>
          <a:lstStyle/>
          <a:p>
            <a:r>
              <a:rPr lang="en-US" sz="2000" dirty="0" smtClean="0"/>
              <a:t>A VLAN trunk carries more than one VLAN.</a:t>
            </a:r>
          </a:p>
          <a:p>
            <a:r>
              <a:rPr lang="en-US" sz="2000" dirty="0"/>
              <a:t>A VLAN trunk </a:t>
            </a:r>
            <a:r>
              <a:rPr lang="en-US" sz="2000" dirty="0" smtClean="0"/>
              <a:t>is usually established between switches so same-VLAN devices can communicate, even if physically connected to different switches.</a:t>
            </a:r>
          </a:p>
          <a:p>
            <a:r>
              <a:rPr lang="en-US" sz="2000" dirty="0" smtClean="0"/>
              <a:t>A VLAN trunk is not associated to any VLANs; </a:t>
            </a:r>
            <a:r>
              <a:rPr lang="en-US" sz="2000" dirty="0"/>
              <a:t>n</a:t>
            </a:r>
            <a:r>
              <a:rPr lang="en-US" sz="2000" dirty="0" smtClean="0"/>
              <a:t>either is the trunk ports used to establish the trunk link.</a:t>
            </a:r>
          </a:p>
          <a:p>
            <a:r>
              <a:rPr lang="en-US" sz="2000" dirty="0" smtClean="0"/>
              <a:t>Cisco IOS supports IEEE802.1q, a popular VLAN trunk protocol.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42068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1086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Trunks (cont.)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269" y="1235360"/>
            <a:ext cx="7557247" cy="515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490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29" y="765112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3000" dirty="0" smtClean="0">
                <a:ea typeface="ＭＳ Ｐゴシック" pitchFamily="34" charset="-128"/>
              </a:rPr>
              <a:t>Controlling Broadcast Domains with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03762" y="1839817"/>
            <a:ext cx="8178038" cy="4357783"/>
          </a:xfrm>
        </p:spPr>
        <p:txBody>
          <a:bodyPr/>
          <a:lstStyle/>
          <a:p>
            <a:r>
              <a:rPr lang="en-US" sz="2000" dirty="0" smtClean="0"/>
              <a:t>VLANs can be used to limit the reach of broadcast frames.</a:t>
            </a:r>
          </a:p>
          <a:p>
            <a:r>
              <a:rPr lang="en-US" sz="2000" dirty="0" smtClean="0"/>
              <a:t>A VLAN is a broadcast domain of its own.</a:t>
            </a:r>
          </a:p>
          <a:p>
            <a:r>
              <a:rPr lang="en-US" sz="2000" dirty="0" smtClean="0"/>
              <a:t>A broadcast frame sent by a device in a specific VLAN is forwarded within that VLAN only.</a:t>
            </a:r>
          </a:p>
          <a:p>
            <a:r>
              <a:rPr lang="en-US" sz="2000" dirty="0" smtClean="0"/>
              <a:t>VLANs help control the reach of broadcast frames and their impact in the network.</a:t>
            </a:r>
          </a:p>
          <a:p>
            <a:r>
              <a:rPr lang="en-US" sz="2000" dirty="0" smtClean="0"/>
              <a:t>Unicast and multicast frames are forwarded within the originating VLAN.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75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6" y="49899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</a:t>
            </a:r>
            <a:r>
              <a:rPr lang="en-US" sz="1800" dirty="0">
                <a:ea typeface="ＭＳ Ｐゴシック" pitchFamily="34" charset="-128"/>
              </a:rPr>
              <a:t>S</a:t>
            </a:r>
            <a:r>
              <a:rPr lang="en-US" sz="1800" dirty="0" smtClean="0">
                <a:ea typeface="ＭＳ Ｐゴシック" pitchFamily="34" charset="-128"/>
              </a:rPr>
              <a:t>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700" dirty="0" smtClean="0">
                <a:ea typeface="ＭＳ Ｐゴシック" pitchFamily="34" charset="-128"/>
              </a:rPr>
              <a:t>Tagging Ethernet Frames for VLAN Identification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15637" y="1401288"/>
            <a:ext cx="8087096" cy="536105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Frame tagging is the process of adding a </a:t>
            </a:r>
            <a:r>
              <a:rPr lang="en-US" sz="2000" dirty="0" err="1" smtClean="0"/>
              <a:t>VLAN</a:t>
            </a:r>
            <a:r>
              <a:rPr lang="en-US" sz="2000" dirty="0" smtClean="0"/>
              <a:t> identification  header to the frame. </a:t>
            </a:r>
          </a:p>
          <a:p>
            <a:r>
              <a:rPr lang="en-US" sz="2000" dirty="0" smtClean="0"/>
              <a:t>It is used to properly transmit multiple VLAN frames through a trunk link.</a:t>
            </a:r>
          </a:p>
          <a:p>
            <a:r>
              <a:rPr lang="en-US" sz="2000" dirty="0" smtClean="0"/>
              <a:t>Switches tag frames to identify the VLAN to that they belong. </a:t>
            </a:r>
            <a:r>
              <a:rPr lang="en-US" sz="2000" dirty="0"/>
              <a:t>Different tagging protocols </a:t>
            </a:r>
            <a:r>
              <a:rPr lang="en-US" sz="2000" dirty="0" smtClean="0"/>
              <a:t>exist; </a:t>
            </a:r>
            <a:r>
              <a:rPr lang="en-US" sz="2000" dirty="0"/>
              <a:t>IEEE </a:t>
            </a:r>
            <a:r>
              <a:rPr lang="en-US" sz="2000" dirty="0" smtClean="0"/>
              <a:t>802.1Q is a vey </a:t>
            </a:r>
            <a:r>
              <a:rPr lang="en-US" sz="2000" dirty="0"/>
              <a:t>popular </a:t>
            </a:r>
            <a:r>
              <a:rPr lang="en-US" sz="2000" dirty="0" smtClean="0"/>
              <a:t>example.</a:t>
            </a:r>
          </a:p>
          <a:p>
            <a:r>
              <a:rPr lang="en-US" sz="2000" dirty="0"/>
              <a:t>The protocol defines the structure of the tagging header added to the </a:t>
            </a:r>
            <a:r>
              <a:rPr lang="en-US" sz="2000" dirty="0" smtClean="0"/>
              <a:t>frame.</a:t>
            </a:r>
            <a:endParaRPr lang="en-US" sz="2000" dirty="0"/>
          </a:p>
          <a:p>
            <a:r>
              <a:rPr lang="en-US" sz="2000" dirty="0" smtClean="0"/>
              <a:t>Switches add VLAN tags to the frames before placing them into trunk links and remove the tags before forwarding frames through </a:t>
            </a:r>
            <a:r>
              <a:rPr lang="en-US" sz="2000" dirty="0" err="1" smtClean="0"/>
              <a:t>nontrunk</a:t>
            </a:r>
            <a:r>
              <a:rPr lang="en-US" sz="2000" dirty="0" smtClean="0"/>
              <a:t> ports.</a:t>
            </a:r>
          </a:p>
          <a:p>
            <a:r>
              <a:rPr lang="en-US" sz="2000" dirty="0" smtClean="0"/>
              <a:t>When properly tagged, the frames can transverse any number of switches via trunk links and still be forwarded within the correct VLAN at the destination.</a:t>
            </a:r>
          </a:p>
        </p:txBody>
      </p:sp>
    </p:spTree>
    <p:extLst>
      <p:ext uri="{BB962C8B-B14F-4D97-AF65-F5344CB8AC3E}">
        <p14:creationId xmlns:p14="http://schemas.microsoft.com/office/powerpoint/2010/main" val="173703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2280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700" dirty="0" smtClean="0">
                <a:ea typeface="ＭＳ Ｐゴシック" pitchFamily="34" charset="-128"/>
              </a:rPr>
              <a:t>Native VLANs and 802.1Q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6259" y="1436914"/>
            <a:ext cx="8065883" cy="4876800"/>
          </a:xfrm>
        </p:spPr>
        <p:txBody>
          <a:bodyPr/>
          <a:lstStyle/>
          <a:p>
            <a:r>
              <a:rPr lang="en-US" sz="2000" dirty="0" smtClean="0"/>
              <a:t>Frames that belong to the native VLAN are not tagged.</a:t>
            </a:r>
          </a:p>
          <a:p>
            <a:r>
              <a:rPr lang="en-US" sz="2000" dirty="0" smtClean="0"/>
              <a:t>Frames received untagged remain untagged and are placed in the native VLAN when forwarded.</a:t>
            </a:r>
          </a:p>
          <a:p>
            <a:r>
              <a:rPr lang="en-US" sz="2000" dirty="0" smtClean="0"/>
              <a:t>If there are no ports associated to the native VLAN and no other trunk links, an untagged frame is dropped.</a:t>
            </a:r>
          </a:p>
          <a:p>
            <a:r>
              <a:rPr lang="en-US" sz="2000" dirty="0" smtClean="0"/>
              <a:t>In Cisco switches, the native VLAN is VLAN 1, by default.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71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7936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VLANs in a Multi-Switched Environment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2700" dirty="0" smtClean="0">
                <a:ea typeface="ＭＳ Ｐゴシック" pitchFamily="34" charset="-128"/>
              </a:rPr>
              <a:t>Voice VLAN Tagging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940" y="1518506"/>
            <a:ext cx="6533398" cy="5058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3920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Ranges on Catalyst Switches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6889" y="1436914"/>
            <a:ext cx="8094910" cy="4891315"/>
          </a:xfrm>
        </p:spPr>
        <p:txBody>
          <a:bodyPr/>
          <a:lstStyle/>
          <a:p>
            <a:r>
              <a:rPr lang="en-US" sz="2000" dirty="0" smtClean="0"/>
              <a:t>Cisco Catalyst </a:t>
            </a:r>
            <a:r>
              <a:rPr lang="en-US" sz="2000" dirty="0"/>
              <a:t>2960 and 3560 Series switches support over 4,000 </a:t>
            </a:r>
            <a:r>
              <a:rPr lang="en-US" sz="2000" dirty="0" smtClean="0"/>
              <a:t>VLANs.</a:t>
            </a:r>
          </a:p>
          <a:p>
            <a:r>
              <a:rPr lang="en-US" sz="2000" dirty="0" smtClean="0"/>
              <a:t>VLANs are split into two categories: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/>
              <a:t>Normal range VLANs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VLAN numbers from 1 to 1,005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Configurations stored </a:t>
            </a:r>
            <a:r>
              <a:rPr lang="en-US" dirty="0"/>
              <a:t>in </a:t>
            </a:r>
            <a:r>
              <a:rPr lang="en-US" dirty="0" smtClean="0"/>
              <a:t>the vlan.dat (in the flash memory)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VTP can </a:t>
            </a:r>
            <a:r>
              <a:rPr lang="en-US" dirty="0"/>
              <a:t>only learn and store normal range VLANs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smtClean="0"/>
              <a:t>Extended Range VLANs</a:t>
            </a:r>
            <a:endParaRPr lang="en-US" dirty="0"/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VLAN </a:t>
            </a:r>
            <a:r>
              <a:rPr lang="en-US" dirty="0"/>
              <a:t>numbers from </a:t>
            </a:r>
            <a:r>
              <a:rPr lang="en-US" dirty="0" smtClean="0"/>
              <a:t>1,006 to 4,096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 smtClean="0"/>
              <a:t>Configurations stored </a:t>
            </a:r>
            <a:r>
              <a:rPr lang="en-US" dirty="0"/>
              <a:t>in </a:t>
            </a:r>
            <a:r>
              <a:rPr lang="en-US" dirty="0" smtClean="0"/>
              <a:t>the running configuration (NVRAM)</a:t>
            </a:r>
          </a:p>
          <a:p>
            <a:pPr marL="1139825" lvl="2" indent="-342900">
              <a:buFont typeface="Arial" pitchFamily="34" charset="0"/>
              <a:buChar char="•"/>
            </a:pPr>
            <a:r>
              <a:rPr lang="en-US" dirty="0"/>
              <a:t>VTP does not learn extended range VLANs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3762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4155" y="49899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Creating a VLAN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59" y="2550339"/>
            <a:ext cx="8457257" cy="2269638"/>
          </a:xfrm>
        </p:spPr>
      </p:pic>
    </p:spTree>
    <p:extLst>
      <p:ext uri="{BB962C8B-B14F-4D97-AF65-F5344CB8AC3E}">
        <p14:creationId xmlns:p14="http://schemas.microsoft.com/office/powerpoint/2010/main" val="337395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Assigning Ports to VLANs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403" y="1703785"/>
            <a:ext cx="8290569" cy="4020803"/>
          </a:xfrm>
        </p:spPr>
      </p:pic>
    </p:spTree>
    <p:extLst>
      <p:ext uri="{BB962C8B-B14F-4D97-AF65-F5344CB8AC3E}">
        <p14:creationId xmlns:p14="http://schemas.microsoft.com/office/powerpoint/2010/main" val="14653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4155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Assigning Ports to VLANs (cont.)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374" y="1517557"/>
            <a:ext cx="6788731" cy="4619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156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4154" y="451489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Changing VLAN Port Membership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116" y="1343136"/>
            <a:ext cx="7573142" cy="5351688"/>
          </a:xfrm>
        </p:spPr>
      </p:pic>
    </p:spTree>
    <p:extLst>
      <p:ext uri="{BB962C8B-B14F-4D97-AF65-F5344CB8AC3E}">
        <p14:creationId xmlns:p14="http://schemas.microsoft.com/office/powerpoint/2010/main" val="38242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725002"/>
            <a:ext cx="8145462" cy="838200"/>
          </a:xfrm>
        </p:spPr>
        <p:txBody>
          <a:bodyPr/>
          <a:lstStyle/>
          <a:p>
            <a:pPr eaLnBrk="1" hangingPunct="1"/>
            <a:r>
              <a:rPr lang="en-US" sz="1600" dirty="0" smtClean="0">
                <a:ea typeface="ＭＳ Ｐゴシック" pitchFamily="34" charset="-128"/>
              </a:rPr>
              <a:t>VLAN Assignment</a:t>
            </a:r>
            <a:br>
              <a:rPr lang="en-US" sz="1600" dirty="0" smtClean="0">
                <a:ea typeface="ＭＳ Ｐゴシック" pitchFamily="34" charset="-128"/>
              </a:rPr>
            </a:br>
            <a:r>
              <a:rPr lang="en-US" sz="3200" dirty="0" smtClean="0">
                <a:ea typeface="ＭＳ Ｐゴシック" pitchFamily="34" charset="-128"/>
              </a:rPr>
              <a:t>Changing VLAN Port Membership (cont.)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917" y="1881217"/>
            <a:ext cx="6485438" cy="4877771"/>
          </a:xfrm>
        </p:spPr>
      </p:pic>
    </p:spTree>
    <p:extLst>
      <p:ext uri="{BB962C8B-B14F-4D97-AF65-F5344CB8AC3E}">
        <p14:creationId xmlns:p14="http://schemas.microsoft.com/office/powerpoint/2010/main" val="1609599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6" y="46336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Deleting VLANs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696" y="1451469"/>
            <a:ext cx="7133982" cy="5105995"/>
          </a:xfrm>
        </p:spPr>
      </p:pic>
    </p:spTree>
    <p:extLst>
      <p:ext uri="{BB962C8B-B14F-4D97-AF65-F5344CB8AC3E}">
        <p14:creationId xmlns:p14="http://schemas.microsoft.com/office/powerpoint/2010/main" val="226531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1578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VLAN Information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458" y="1451469"/>
            <a:ext cx="6862457" cy="5105995"/>
          </a:xfrm>
        </p:spPr>
      </p:pic>
    </p:spTree>
    <p:extLst>
      <p:ext uri="{BB962C8B-B14F-4D97-AF65-F5344CB8AC3E}">
        <p14:creationId xmlns:p14="http://schemas.microsoft.com/office/powerpoint/2010/main" val="164750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33253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VLAN Information (cont.)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678" y="1394673"/>
            <a:ext cx="6908740" cy="5240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71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7692" y="56819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Configuring IEEE 802.1q Trunk Links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52" y="4930435"/>
            <a:ext cx="7687342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01" y="1448931"/>
            <a:ext cx="7722011" cy="3481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465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2280" y="696106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Resetting the Trunk To Default State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33"/>
          <a:stretch/>
        </p:blipFill>
        <p:spPr bwMode="auto">
          <a:xfrm>
            <a:off x="1103948" y="1651379"/>
            <a:ext cx="6936105" cy="5120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3913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4673" y="620618"/>
            <a:ext cx="8585908" cy="838200"/>
          </a:xfrm>
        </p:spPr>
        <p:txBody>
          <a:bodyPr/>
          <a:lstStyle/>
          <a:p>
            <a:pPr eaLnBrk="1" hangingPunct="1"/>
            <a:r>
              <a:rPr lang="en-US" sz="1600" dirty="0" smtClean="0">
                <a:ea typeface="ＭＳ Ｐゴシック" pitchFamily="34" charset="-128"/>
              </a:rPr>
              <a:t>VLAN Assignment</a:t>
            </a:r>
            <a:br>
              <a:rPr lang="en-US" sz="1600" dirty="0" smtClean="0">
                <a:ea typeface="ＭＳ Ｐゴシック" pitchFamily="34" charset="-128"/>
              </a:rPr>
            </a:br>
            <a:r>
              <a:rPr lang="en-US" sz="3200" dirty="0" smtClean="0">
                <a:ea typeface="ＭＳ Ｐゴシック" pitchFamily="34" charset="-128"/>
              </a:rPr>
              <a:t>Resetting the Trunk To Default State (cont.)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73" y="1499361"/>
            <a:ext cx="8354654" cy="502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270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3531" y="57447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VLAN Assignment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Trunk Configuration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7"/>
          <a:stretch/>
        </p:blipFill>
        <p:spPr bwMode="auto">
          <a:xfrm>
            <a:off x="1569363" y="1569493"/>
            <a:ext cx="5715000" cy="5066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389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596338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Dynamic </a:t>
            </a:r>
            <a:r>
              <a:rPr lang="en-US" sz="1800" dirty="0" err="1" smtClean="0">
                <a:ea typeface="ＭＳ Ｐゴシック" pitchFamily="34" charset="-128"/>
              </a:rPr>
              <a:t>Trunking</a:t>
            </a:r>
            <a:r>
              <a:rPr lang="en-US" sz="1800" dirty="0" smtClean="0">
                <a:ea typeface="ＭＳ Ｐゴシック" pitchFamily="34" charset="-128"/>
              </a:rPr>
              <a:t> Protocol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Introduction to DTP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9388" y="1448790"/>
            <a:ext cx="8106786" cy="4792355"/>
          </a:xfrm>
        </p:spPr>
        <p:txBody>
          <a:bodyPr/>
          <a:lstStyle/>
          <a:p>
            <a:r>
              <a:rPr lang="en-US" sz="2000" dirty="0" smtClean="0"/>
              <a:t>Switch ports can be manually configured to form trunks.</a:t>
            </a:r>
          </a:p>
          <a:p>
            <a:r>
              <a:rPr lang="en-US" sz="2000" dirty="0" smtClean="0"/>
              <a:t>Switch ports can also be configured to negotiate and establish a trunk link with a connected peer.</a:t>
            </a:r>
          </a:p>
          <a:p>
            <a:r>
              <a:rPr lang="en-US" sz="2000" dirty="0" smtClean="0"/>
              <a:t>The Dynamic Trunking Protocol (DTP) manages trunk negotiation.</a:t>
            </a:r>
          </a:p>
          <a:p>
            <a:r>
              <a:rPr lang="en-US" sz="2000" dirty="0"/>
              <a:t>DTP is a Cisco proprietary </a:t>
            </a:r>
            <a:r>
              <a:rPr lang="en-US" sz="2000" dirty="0" smtClean="0"/>
              <a:t>protocol and is enabled, by default, in Cisco Catalyst 2960 and 3560 switches.</a:t>
            </a:r>
          </a:p>
          <a:p>
            <a:r>
              <a:rPr lang="en-US" sz="2000" dirty="0" smtClean="0"/>
              <a:t>If </a:t>
            </a:r>
            <a:r>
              <a:rPr lang="en-US" sz="2000" dirty="0"/>
              <a:t>the port on the neighbor switch is configured in a trunk mode that supports </a:t>
            </a:r>
            <a:r>
              <a:rPr lang="en-US" sz="2000" dirty="0" smtClean="0"/>
              <a:t>DTP, it manages the negotiation.</a:t>
            </a:r>
          </a:p>
          <a:p>
            <a:r>
              <a:rPr lang="en-US" sz="2000" dirty="0" smtClean="0"/>
              <a:t>The default </a:t>
            </a:r>
            <a:r>
              <a:rPr lang="en-US" sz="2000" dirty="0"/>
              <a:t>DTP configuration for Cisco Catalyst 2960 and 3560 switches is dynamic </a:t>
            </a:r>
            <a:r>
              <a:rPr lang="en-US" sz="2000" dirty="0" smtClean="0"/>
              <a:t>auto.</a:t>
            </a:r>
          </a:p>
        </p:txBody>
      </p:sp>
    </p:spTree>
    <p:extLst>
      <p:ext uri="{BB962C8B-B14F-4D97-AF65-F5344CB8AC3E}">
        <p14:creationId xmlns:p14="http://schemas.microsoft.com/office/powerpoint/2010/main" val="23859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732" y="3888850"/>
            <a:ext cx="6569393" cy="265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26697" y="58590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Dynamic Trunking Protocol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Negotiated Interface Modes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1260" y="1472540"/>
            <a:ext cx="8094911" cy="2507014"/>
          </a:xfrm>
        </p:spPr>
        <p:txBody>
          <a:bodyPr/>
          <a:lstStyle/>
          <a:p>
            <a:r>
              <a:rPr lang="en-US" sz="2000" dirty="0" smtClean="0"/>
              <a:t>Cisco Catalyst 2960 and 3560 support the following trunk modes: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mode dynamic auto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</a:t>
            </a:r>
            <a:r>
              <a:rPr lang="en-US" dirty="0"/>
              <a:t>mode dynamic </a:t>
            </a:r>
            <a:r>
              <a:rPr lang="en-US" dirty="0" smtClean="0"/>
              <a:t>desirable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</a:t>
            </a:r>
            <a:r>
              <a:rPr lang="en-US" dirty="0"/>
              <a:t>mode </a:t>
            </a:r>
            <a:r>
              <a:rPr lang="en-US" dirty="0" smtClean="0"/>
              <a:t>trunk</a:t>
            </a:r>
            <a:endParaRPr lang="en-US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</a:t>
            </a:r>
            <a:r>
              <a:rPr lang="en-US" dirty="0" err="1" smtClean="0"/>
              <a:t>witchport</a:t>
            </a:r>
            <a:r>
              <a:rPr lang="en-US" dirty="0" smtClean="0"/>
              <a:t> nonegotiate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5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8715" y="573108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IP Addressing Issues with VLAN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512" y="1401289"/>
            <a:ext cx="8142413" cy="2530764"/>
          </a:xfrm>
        </p:spPr>
        <p:txBody>
          <a:bodyPr/>
          <a:lstStyle/>
          <a:p>
            <a:r>
              <a:rPr lang="en-US" sz="2000" dirty="0" smtClean="0"/>
              <a:t>It is a common practice to associate a VLAN with an IP network.</a:t>
            </a:r>
          </a:p>
          <a:p>
            <a:r>
              <a:rPr lang="en-US" sz="2000" dirty="0" smtClean="0"/>
              <a:t>Because different IP networks only communicate through a router, all devices within a VLAN must be part of the same IP network to communicate.</a:t>
            </a:r>
          </a:p>
          <a:p>
            <a:r>
              <a:rPr lang="en-US" sz="2000" dirty="0" smtClean="0"/>
              <a:t>The figure displays that PC1 cannot communicate to the server because it has a wrong IP address configured.</a:t>
            </a:r>
          </a:p>
          <a:p>
            <a:endParaRPr lang="en-US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0774" y="3842397"/>
            <a:ext cx="4821345" cy="293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795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0252" y="49899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Missing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19518" y="1399661"/>
            <a:ext cx="7940675" cy="2484889"/>
          </a:xfrm>
        </p:spPr>
        <p:txBody>
          <a:bodyPr/>
          <a:lstStyle/>
          <a:p>
            <a:r>
              <a:rPr lang="en-US" sz="2000" dirty="0" smtClean="0"/>
              <a:t>If all the IP addresses mismatches have been solved, but the device still cannot connect, check if the VLAN exists in the switch.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"/>
          <a:stretch/>
        </p:blipFill>
        <p:spPr bwMode="auto">
          <a:xfrm>
            <a:off x="1465729" y="2199714"/>
            <a:ext cx="6014509" cy="4053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1067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46136" y="67886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Introduction to Troubleshooting Trunks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5"/>
          <a:stretch/>
        </p:blipFill>
        <p:spPr bwMode="auto">
          <a:xfrm>
            <a:off x="446136" y="1401289"/>
            <a:ext cx="7843680" cy="490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0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4111" y="57496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Common Problems with Trunks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1886" y="1413164"/>
            <a:ext cx="8189913" cy="3880592"/>
          </a:xfrm>
        </p:spPr>
        <p:txBody>
          <a:bodyPr/>
          <a:lstStyle/>
          <a:p>
            <a:r>
              <a:rPr lang="en-US" sz="2000" dirty="0"/>
              <a:t>Trunking issues are usually associated with incorrect configurations. </a:t>
            </a:r>
            <a:endParaRPr lang="en-US" sz="2000" dirty="0" smtClean="0"/>
          </a:p>
          <a:p>
            <a:r>
              <a:rPr lang="en-US" sz="2000" dirty="0" smtClean="0"/>
              <a:t>The most common type of trunk configuration errors are:</a:t>
            </a:r>
            <a:endParaRPr lang="en-US" sz="2000" dirty="0"/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Native VLAN </a:t>
            </a:r>
            <a:r>
              <a:rPr lang="en-US" dirty="0" smtClean="0"/>
              <a:t>mismatches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 smtClean="0"/>
              <a:t>Trunk </a:t>
            </a:r>
            <a:r>
              <a:rPr lang="en-US" dirty="0"/>
              <a:t>mode mismatches 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Allowed VLANs on </a:t>
            </a:r>
            <a:r>
              <a:rPr lang="en-US" dirty="0" smtClean="0"/>
              <a:t>trunks</a:t>
            </a:r>
            <a:endParaRPr lang="en-US" dirty="0"/>
          </a:p>
          <a:p>
            <a:r>
              <a:rPr lang="en-US" sz="2000" dirty="0"/>
              <a:t>If a trunk problem is detected, the best practice guidelines recommend to troubleshoot in the order shown </a:t>
            </a:r>
            <a:r>
              <a:rPr lang="en-US" sz="2000" dirty="0" smtClean="0"/>
              <a:t>above.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2150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407" y="57168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Trunk Mode Mismatches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0639" y="1425039"/>
            <a:ext cx="8071161" cy="2802576"/>
          </a:xfrm>
        </p:spPr>
        <p:txBody>
          <a:bodyPr/>
          <a:lstStyle/>
          <a:p>
            <a:r>
              <a:rPr lang="en-US" sz="2000" dirty="0" smtClean="0"/>
              <a:t>If </a:t>
            </a:r>
            <a:r>
              <a:rPr lang="en-US" sz="2000" dirty="0"/>
              <a:t>a port on a trunk link is configured with a trunk mode that is incompatible with the neighboring trunk port, a trunk </a:t>
            </a:r>
            <a:r>
              <a:rPr lang="en-US" sz="2000" dirty="0" smtClean="0"/>
              <a:t>link </a:t>
            </a:r>
            <a:r>
              <a:rPr lang="en-US" sz="2000" dirty="0"/>
              <a:t>fails to form between the two </a:t>
            </a:r>
            <a:r>
              <a:rPr lang="en-US" sz="2000" dirty="0" smtClean="0"/>
              <a:t>switches.</a:t>
            </a:r>
          </a:p>
          <a:p>
            <a:r>
              <a:rPr lang="en-US" sz="2000" dirty="0" smtClean="0"/>
              <a:t>Use </a:t>
            </a:r>
            <a:r>
              <a:rPr lang="en-US" sz="2000" dirty="0"/>
              <a:t>the</a:t>
            </a:r>
            <a:r>
              <a:rPr lang="en-US" sz="2000" b="1" dirty="0"/>
              <a:t> show interfaces trunk </a:t>
            </a:r>
            <a:r>
              <a:rPr lang="en-US" sz="2000" dirty="0" smtClean="0"/>
              <a:t>command to check </a:t>
            </a:r>
            <a:r>
              <a:rPr lang="en-US" sz="2000" dirty="0"/>
              <a:t>the status of the trunk ports on </a:t>
            </a:r>
            <a:r>
              <a:rPr lang="en-US" sz="2000" dirty="0" smtClean="0"/>
              <a:t>the switches.</a:t>
            </a:r>
          </a:p>
          <a:p>
            <a:r>
              <a:rPr lang="en-US" sz="2000" dirty="0" smtClean="0"/>
              <a:t>To fix the problem, configure the interfaces with proper trunk modes.</a:t>
            </a:r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95" y="3846288"/>
            <a:ext cx="6843871" cy="2761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06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47524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Troubleshooting VLANs and Trunks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Incorrect VLAN List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03762" y="1472540"/>
            <a:ext cx="8149010" cy="2881747"/>
          </a:xfrm>
        </p:spPr>
        <p:txBody>
          <a:bodyPr/>
          <a:lstStyle/>
          <a:p>
            <a:r>
              <a:rPr lang="en-US" sz="2000" dirty="0" smtClean="0"/>
              <a:t>VLANs must be allowed in the trunk before their frames can be transmitted across the link.</a:t>
            </a:r>
          </a:p>
          <a:p>
            <a:r>
              <a:rPr lang="en-US" sz="2000" dirty="0" smtClean="0"/>
              <a:t>Use the </a:t>
            </a:r>
            <a:r>
              <a:rPr lang="en-US" sz="2000" b="1" dirty="0"/>
              <a:t>switchport trunk allowed </a:t>
            </a:r>
            <a:r>
              <a:rPr lang="en-US" sz="2000" b="1" dirty="0" smtClean="0"/>
              <a:t>vlan </a:t>
            </a:r>
            <a:r>
              <a:rPr lang="en-US" sz="2000" dirty="0" smtClean="0"/>
              <a:t>command to specify which VLANs are allowed in a trunk link.</a:t>
            </a:r>
          </a:p>
          <a:p>
            <a:r>
              <a:rPr lang="en-US" sz="2000" dirty="0" smtClean="0"/>
              <a:t>Use </a:t>
            </a:r>
            <a:r>
              <a:rPr lang="en-US" sz="2000" dirty="0"/>
              <a:t>the </a:t>
            </a:r>
            <a:r>
              <a:rPr lang="en-US" sz="2000" b="1" dirty="0"/>
              <a:t>show interfaces trunk </a:t>
            </a:r>
            <a:r>
              <a:rPr lang="en-US" sz="2000" dirty="0" smtClean="0"/>
              <a:t>command to ensure the correct VLANs are permitted in a trunk</a:t>
            </a:r>
            <a:r>
              <a:rPr lang="en-US" sz="2000" dirty="0"/>
              <a:t>.</a:t>
            </a:r>
            <a:endParaRPr lang="en-US" sz="2000" b="1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041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5407" y="48711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Attacks on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Switch Spoofing Attack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3138" y="1448790"/>
            <a:ext cx="8118661" cy="5229802"/>
          </a:xfrm>
        </p:spPr>
        <p:txBody>
          <a:bodyPr/>
          <a:lstStyle/>
          <a:p>
            <a:r>
              <a:rPr lang="en-US" sz="2000" dirty="0"/>
              <a:t>There are a number of different types of VLAN attacks in modern switched </a:t>
            </a:r>
            <a:r>
              <a:rPr lang="en-US" sz="2000" dirty="0" smtClean="0"/>
              <a:t>networks; VLAN hopping is one example. </a:t>
            </a:r>
          </a:p>
          <a:p>
            <a:r>
              <a:rPr lang="en-US" sz="2000" dirty="0" smtClean="0"/>
              <a:t>The default configuration </a:t>
            </a:r>
            <a:r>
              <a:rPr lang="en-US" sz="2000" dirty="0"/>
              <a:t>of the switch port is dynamic </a:t>
            </a:r>
            <a:r>
              <a:rPr lang="en-US" sz="2000" dirty="0" smtClean="0"/>
              <a:t>auto.</a:t>
            </a:r>
          </a:p>
          <a:p>
            <a:r>
              <a:rPr lang="en-US" sz="2000" dirty="0" smtClean="0"/>
              <a:t>By configuring a host to act as a switch and form a trunk, an attacker could gain access to any VLAN in the network.</a:t>
            </a:r>
          </a:p>
          <a:p>
            <a:r>
              <a:rPr lang="en-US" sz="2000" dirty="0"/>
              <a:t>Because the attacker is now able to access other VLANs, this is called a VLAN hopping </a:t>
            </a:r>
            <a:r>
              <a:rPr lang="en-US" sz="2000" dirty="0" smtClean="0"/>
              <a:t>attack.</a:t>
            </a:r>
          </a:p>
          <a:p>
            <a:r>
              <a:rPr lang="en-US" sz="2000" dirty="0" smtClean="0"/>
              <a:t>To prevent </a:t>
            </a:r>
            <a:r>
              <a:rPr lang="en-US" sz="2000" dirty="0"/>
              <a:t>a basic switch spoofing </a:t>
            </a:r>
            <a:r>
              <a:rPr lang="en-US" sz="2000" dirty="0" smtClean="0"/>
              <a:t>attack, </a:t>
            </a:r>
            <a:r>
              <a:rPr lang="en-US" sz="2000" dirty="0"/>
              <a:t>turn off </a:t>
            </a:r>
            <a:r>
              <a:rPr lang="en-US" sz="2000" dirty="0" err="1"/>
              <a:t>trunking</a:t>
            </a:r>
            <a:r>
              <a:rPr lang="en-US" sz="2000" dirty="0"/>
              <a:t> on all ports, except the ones that specifically require </a:t>
            </a:r>
            <a:r>
              <a:rPr lang="en-US" sz="2000" dirty="0" err="1" smtClean="0"/>
              <a:t>trunking</a:t>
            </a:r>
            <a:r>
              <a:rPr lang="en-US" sz="2000" dirty="0" smtClean="0"/>
              <a:t>.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3978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6336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Attacks on </a:t>
            </a:r>
            <a:r>
              <a:rPr lang="en-US" sz="1800" dirty="0" err="1" smtClean="0">
                <a:ea typeface="ＭＳ Ｐゴシック" pitchFamily="34" charset="-128"/>
              </a:rPr>
              <a:t>VLANs</a:t>
            </a:r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Double-Tagging Attack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1887" y="1425039"/>
            <a:ext cx="8142412" cy="5051671"/>
          </a:xfrm>
        </p:spPr>
        <p:txBody>
          <a:bodyPr/>
          <a:lstStyle/>
          <a:p>
            <a:r>
              <a:rPr lang="en-US" sz="2000" dirty="0" smtClean="0"/>
              <a:t>Double-tagging attack takes </a:t>
            </a:r>
            <a:r>
              <a:rPr lang="en-US" sz="2000" dirty="0"/>
              <a:t>advantage of the way that hardware on most switches </a:t>
            </a:r>
            <a:r>
              <a:rPr lang="en-US" sz="2000" dirty="0" smtClean="0"/>
              <a:t>de-encapsulate 802.1Q tags.</a:t>
            </a:r>
          </a:p>
          <a:p>
            <a:r>
              <a:rPr lang="en-US" sz="2000" dirty="0"/>
              <a:t>Most switches perform only one level of 802.1Q </a:t>
            </a:r>
            <a:r>
              <a:rPr lang="en-US" sz="2000" dirty="0" smtClean="0"/>
              <a:t>de-encapsulation, allowing an attacker to embed a second, unauthorized attack header in the frame.</a:t>
            </a:r>
          </a:p>
          <a:p>
            <a:r>
              <a:rPr lang="en-US" sz="2000" dirty="0" smtClean="0"/>
              <a:t>After removing the first and legit 802.1Q header, the switch forwards the frame to the VLAN specified in the unauthorized 802.1Q header.</a:t>
            </a:r>
          </a:p>
          <a:p>
            <a:r>
              <a:rPr lang="en-US" sz="2000" dirty="0" smtClean="0"/>
              <a:t>The best approach </a:t>
            </a:r>
            <a:r>
              <a:rPr lang="en-US" sz="2000" dirty="0"/>
              <a:t>to mitigating double-tagging attacks is to ensure that the native VLAN of the trunk ports is different from the VLAN of any user </a:t>
            </a:r>
            <a:r>
              <a:rPr lang="en-US" sz="2000" dirty="0" smtClean="0"/>
              <a:t>ports.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57573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7905" y="632947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Attacks on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Double-Tagging Attack (cont.)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166" y="1533525"/>
            <a:ext cx="6471895" cy="4934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7302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030" y="46336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Design </a:t>
            </a:r>
            <a:r>
              <a:rPr lang="en-US" sz="1800" dirty="0">
                <a:ea typeface="ＭＳ Ｐゴシック" pitchFamily="34" charset="-128"/>
              </a:rPr>
              <a:t>Best Practices </a:t>
            </a:r>
            <a:r>
              <a:rPr lang="en-US" sz="1800" dirty="0" smtClean="0">
                <a:ea typeface="ＭＳ Ｐゴシック" pitchFamily="34" charset="-128"/>
              </a:rPr>
              <a:t>for VLANs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VLAN Design Guidelines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5014" y="1425039"/>
            <a:ext cx="7928758" cy="5047013"/>
          </a:xfrm>
        </p:spPr>
        <p:txBody>
          <a:bodyPr>
            <a:normAutofit lnSpcReduction="10000"/>
          </a:bodyPr>
          <a:lstStyle/>
          <a:p>
            <a:r>
              <a:rPr lang="en-US" sz="2000" dirty="0" smtClean="0"/>
              <a:t>Move all ports from VLAN 1 and assign them to a not-in-use VLAN</a:t>
            </a:r>
          </a:p>
          <a:p>
            <a:r>
              <a:rPr lang="en-US" sz="2000" dirty="0" smtClean="0"/>
              <a:t>Shut down all unused switch ports.</a:t>
            </a:r>
          </a:p>
          <a:p>
            <a:r>
              <a:rPr lang="en-US" sz="2000" dirty="0" smtClean="0"/>
              <a:t>Separate management and user data traffic.</a:t>
            </a:r>
          </a:p>
          <a:p>
            <a:r>
              <a:rPr lang="en-US" sz="2000" dirty="0" smtClean="0"/>
              <a:t>Change the management VLAN to a VLAN other than VLAN 1. (The same goes to the native VLAN.)</a:t>
            </a:r>
          </a:p>
          <a:p>
            <a:r>
              <a:rPr lang="en-US" sz="2000" dirty="0" smtClean="0"/>
              <a:t>Ensure that only devices in the management VLAN can connect to the switches.</a:t>
            </a:r>
          </a:p>
          <a:p>
            <a:r>
              <a:rPr lang="en-US" sz="2000" dirty="0" smtClean="0"/>
              <a:t>The switch should only accept SSH connections.</a:t>
            </a:r>
          </a:p>
          <a:p>
            <a:r>
              <a:rPr lang="en-US" sz="2000" dirty="0" smtClean="0"/>
              <a:t>Disable autonegotiation on trunk ports.</a:t>
            </a:r>
          </a:p>
          <a:p>
            <a:r>
              <a:rPr lang="en-US" sz="2000" dirty="0"/>
              <a:t>D</a:t>
            </a:r>
            <a:r>
              <a:rPr lang="en-US" sz="2000" dirty="0" smtClean="0"/>
              <a:t>o </a:t>
            </a:r>
            <a:r>
              <a:rPr lang="en-US" sz="2000" dirty="0"/>
              <a:t>not use </a:t>
            </a:r>
            <a:r>
              <a:rPr lang="en-US" sz="2000" dirty="0" smtClean="0"/>
              <a:t>the auto </a:t>
            </a:r>
            <a:r>
              <a:rPr lang="en-US" sz="2000" dirty="0"/>
              <a:t>or </a:t>
            </a:r>
            <a:r>
              <a:rPr lang="en-US" sz="2000" dirty="0" smtClean="0"/>
              <a:t>desirable </a:t>
            </a:r>
            <a:r>
              <a:rPr lang="en-US" sz="2000" dirty="0"/>
              <a:t>switch port </a:t>
            </a:r>
            <a:r>
              <a:rPr lang="en-US" sz="2000" dirty="0" smtClean="0"/>
              <a:t>modes.</a:t>
            </a:r>
            <a:endParaRPr lang="en-US" sz="2000" dirty="0"/>
          </a:p>
          <a:p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3375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17142" y="481838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22514" y="1436914"/>
            <a:ext cx="8327799" cy="4471761"/>
          </a:xfrm>
        </p:spPr>
        <p:txBody>
          <a:bodyPr/>
          <a:lstStyle/>
          <a:p>
            <a:r>
              <a:rPr lang="en-US" sz="2000" smtClean="0"/>
              <a:t>Introduced </a:t>
            </a:r>
            <a:r>
              <a:rPr lang="en-US" sz="2000" dirty="0" smtClean="0"/>
              <a:t>VLANs and their types</a:t>
            </a:r>
          </a:p>
          <a:p>
            <a:r>
              <a:rPr lang="en-US" sz="2000" dirty="0" smtClean="0"/>
              <a:t>Described the connection between VLANs and broadcast domains</a:t>
            </a:r>
          </a:p>
          <a:p>
            <a:r>
              <a:rPr lang="en-US" sz="2000" dirty="0" smtClean="0"/>
              <a:t>Discussed IEEE </a:t>
            </a:r>
            <a:r>
              <a:rPr lang="en-US" sz="2000" dirty="0"/>
              <a:t>802.1Q frame tagging </a:t>
            </a:r>
            <a:r>
              <a:rPr lang="en-US" sz="2000" dirty="0" smtClean="0"/>
              <a:t>and how it enables </a:t>
            </a:r>
            <a:r>
              <a:rPr lang="en-US" sz="2000" dirty="0"/>
              <a:t>differentiation between Ethernet frames associated with distinct VLANs as they traverse common trunk links.</a:t>
            </a:r>
          </a:p>
          <a:p>
            <a:r>
              <a:rPr lang="en-US" sz="2000" dirty="0" smtClean="0"/>
              <a:t>Examined </a:t>
            </a:r>
            <a:r>
              <a:rPr lang="en-US" sz="2000" dirty="0"/>
              <a:t>the configuration, verification, and troubleshooting of VLANs and trunks using the Cisco IOS </a:t>
            </a:r>
            <a:r>
              <a:rPr lang="en-US" sz="2000" dirty="0" smtClean="0"/>
              <a:t>CLI </a:t>
            </a:r>
            <a:r>
              <a:rPr lang="en-US" sz="2000" dirty="0"/>
              <a:t>and explored basic security and design </a:t>
            </a:r>
            <a:r>
              <a:rPr lang="en-US" sz="2000" dirty="0" smtClean="0"/>
              <a:t>considerations.</a:t>
            </a:r>
            <a:endParaRPr lang="en-US" sz="20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539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2544</TotalTime>
  <Words>1633</Words>
  <Application>Microsoft Office PowerPoint</Application>
  <PresentationFormat>On-screen Show (4:3)</PresentationFormat>
  <Paragraphs>199</Paragraphs>
  <Slides>42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ＭＳ Ｐゴシック</vt:lpstr>
      <vt:lpstr>Arial</vt:lpstr>
      <vt:lpstr>Calibri</vt:lpstr>
      <vt:lpstr>News Gothic MT</vt:lpstr>
      <vt:lpstr>Wingdings</vt:lpstr>
      <vt:lpstr>Wingdings 2</vt:lpstr>
      <vt:lpstr>Breeze</vt:lpstr>
      <vt:lpstr>Virtual Local Area Networks (VLANs) Lecture 5</vt:lpstr>
      <vt:lpstr>Objectives</vt:lpstr>
      <vt:lpstr>Overview of VLANs VLAN Definitions</vt:lpstr>
      <vt:lpstr>Overview of VLANs VLAN Definitions (cont.)</vt:lpstr>
      <vt:lpstr>Overview of VLANs Benefits of VLANs</vt:lpstr>
      <vt:lpstr>VLAN Types</vt:lpstr>
      <vt:lpstr>Overview of VLANs Types of VLANs (cont.)</vt:lpstr>
      <vt:lpstr>Overview of VLANs Voice VLANs</vt:lpstr>
      <vt:lpstr>Overview of VLANs Voice VLANs (cont.)</vt:lpstr>
      <vt:lpstr>Overview of VLANs Voice VLANs (cont.)</vt:lpstr>
      <vt:lpstr>VLANs in a Multi-Switched Environment VLAN Trunks</vt:lpstr>
      <vt:lpstr>VLANs in a Multi-Switched Environment VLAN Trunks (cont.)</vt:lpstr>
      <vt:lpstr>VLANs in a Multi-Switched Environment Controlling Broadcast Domains with VLANs</vt:lpstr>
      <vt:lpstr>VLANs in a Multi-Switched Environment Tagging Ethernet Frames for VLAN Identification</vt:lpstr>
      <vt:lpstr>VLANs in a Multi-Switched Environment Native VLANs and 802.1Q Tagging</vt:lpstr>
      <vt:lpstr>VLANs in a Multi-Switched Environment Voice VLAN Tagging</vt:lpstr>
      <vt:lpstr>VLAN Assignment VLAN Ranges on Catalyst Switches</vt:lpstr>
      <vt:lpstr>VLAN Assignment Creating a VLAN</vt:lpstr>
      <vt:lpstr>VLAN Assignment Assigning Ports to VLANs</vt:lpstr>
      <vt:lpstr>VLAN Assignment Assigning Ports to VLANs (cont.)</vt:lpstr>
      <vt:lpstr>VLAN Assignment Changing VLAN Port Membership</vt:lpstr>
      <vt:lpstr>VLAN Assignment Changing VLAN Port Membership (cont.)</vt:lpstr>
      <vt:lpstr>VLAN Assignment Deleting VLANs</vt:lpstr>
      <vt:lpstr>VLAN Assignment Verifying VLAN Information</vt:lpstr>
      <vt:lpstr>VLAN Assignment Verifying VLAN Information (cont.)</vt:lpstr>
      <vt:lpstr>VLAN Assignment Configuring IEEE 802.1q Trunk Links</vt:lpstr>
      <vt:lpstr>VLAN Assignment Resetting the Trunk To Default State</vt:lpstr>
      <vt:lpstr>VLAN Assignment Resetting the Trunk To Default State (cont.)</vt:lpstr>
      <vt:lpstr>VLAN Assignment Verifying Trunk Configuration</vt:lpstr>
      <vt:lpstr>Dynamic Trunking Protocol Introduction to DTP</vt:lpstr>
      <vt:lpstr>Dynamic Trunking Protocol Negotiated Interface Modes</vt:lpstr>
      <vt:lpstr>Troubleshooting VLANs and Trunks IP Addressing Issues with VLAN</vt:lpstr>
      <vt:lpstr>Troubleshooting VLANs and Trunks Missing VLANs</vt:lpstr>
      <vt:lpstr>Troubleshooting VLANs and Trunks Introduction to Troubleshooting Trunks</vt:lpstr>
      <vt:lpstr>Troubleshooting VLANs and Trunks Common Problems with Trunks</vt:lpstr>
      <vt:lpstr>Troubleshooting VLANs and Trunks Trunk Mode Mismatches</vt:lpstr>
      <vt:lpstr>Troubleshooting VLANs and Trunks Incorrect VLAN List</vt:lpstr>
      <vt:lpstr>Attacks on VLANs Switch Spoofing Attack</vt:lpstr>
      <vt:lpstr>Attacks on VLANs Double-Tagging Attack</vt:lpstr>
      <vt:lpstr>Attacks on VLANs Double-Tagging Attack (cont.)</vt:lpstr>
      <vt:lpstr>Design Best Practices for VLANs VLAN Design Guidelines</vt:lpstr>
      <vt:lpstr>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179</cp:revision>
  <dcterms:created xsi:type="dcterms:W3CDTF">2011-10-03T10:20:59Z</dcterms:created>
  <dcterms:modified xsi:type="dcterms:W3CDTF">2019-01-29T09:35:49Z</dcterms:modified>
</cp:coreProperties>
</file>