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Lst>
  <p:sldSz cy="5143500" cx="9144000"/>
  <p:notesSz cx="6858000" cy="9144000"/>
  <p:embeddedFontLst>
    <p:embeddedFont>
      <p:font typeface="Raleway"/>
      <p:regular r:id="rId23"/>
      <p:bold r:id="rId24"/>
      <p:italic r:id="rId25"/>
      <p:boldItalic r:id="rId26"/>
    </p:embeddedFont>
    <p:embeddedFont>
      <p:font typeface="Lato"/>
      <p:regular r:id="rId27"/>
      <p:bold r:id="rId28"/>
      <p:italic r:id="rId29"/>
      <p:boldItalic r:id="rId3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08CDDF5F-D626-4707-AA61-A81F42F6CB58}">
  <a:tblStyle styleId="{08CDDF5F-D626-4707-AA61-A81F42F6CB58}"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font" Target="fonts/Raleway-bold.fntdata"/><Relationship Id="rId23" Type="http://schemas.openxmlformats.org/officeDocument/2006/relationships/font" Target="fonts/Raleway-regular.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6" Type="http://schemas.openxmlformats.org/officeDocument/2006/relationships/font" Target="fonts/Raleway-boldItalic.fntdata"/><Relationship Id="rId25" Type="http://schemas.openxmlformats.org/officeDocument/2006/relationships/font" Target="fonts/Raleway-italic.fntdata"/><Relationship Id="rId28" Type="http://schemas.openxmlformats.org/officeDocument/2006/relationships/font" Target="fonts/Lato-bold.fntdata"/><Relationship Id="rId27" Type="http://schemas.openxmlformats.org/officeDocument/2006/relationships/font" Target="fonts/Lato-regular.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29" Type="http://schemas.openxmlformats.org/officeDocument/2006/relationships/font" Target="fonts/Lato-italic.fntdata"/><Relationship Id="rId7" Type="http://schemas.openxmlformats.org/officeDocument/2006/relationships/slide" Target="slides/slide1.xml"/><Relationship Id="rId8" Type="http://schemas.openxmlformats.org/officeDocument/2006/relationships/slide" Target="slides/slide2.xml"/><Relationship Id="rId30" Type="http://schemas.openxmlformats.org/officeDocument/2006/relationships/font" Target="fonts/Lato-boldItalic.fntdata"/><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18bd4034389_1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18bd4034389_1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g18bd4034389_1_17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4" name="Google Shape;114;g18bd4034389_1_17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g18b719acfbf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18b719acfbf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g18bd4034389_1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0" name="Google Shape;130;g18bd4034389_1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18bd4034389_1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18bd4034389_1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g18bd4034389_1_17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6" name="Google Shape;146;g18bd4034389_1_17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g18bd4034389_1_18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4" name="Google Shape;154;g18bd4034389_1_18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g18bd4034389_1_17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1" name="Google Shape;161;g18bd4034389_1_17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g18bd4034389_1_177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8" name="Google Shape;168;g18bd4034389_1_177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g18bd4034389_1_17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5" name="Google Shape;175;g18bd4034389_1_17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g18b719acfbf_1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2" name="Google Shape;182;g18b719acfbf_1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g18bd4034389_1_179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9" name="Google Shape;189;g18bd4034389_1_17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g18bd4034389_1_18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6" name="Google Shape;196;g18bd4034389_1_18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g18bd4034389_1_18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2" name="Google Shape;202;g18bd4034389_1_18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g18bd4034389_1_180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8" name="Google Shape;208;g18bd4034389_1_180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lt2"/>
        </a:solidFill>
      </p:bgPr>
    </p:bg>
    <p:spTree>
      <p:nvGrpSpPr>
        <p:cNvPr id="9"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729450" y="1322450"/>
            <a:ext cx="7688100" cy="1664700"/>
          </a:xfrm>
          <a:prstGeom prst="rect">
            <a:avLst/>
          </a:prstGeom>
        </p:spPr>
        <p:txBody>
          <a:bodyPr anchorCtr="0" anchor="t" bIns="91425" lIns="91425" spcFirstLastPara="1" rIns="91425" wrap="square" tIns="91425">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p:txBody>
      </p:sp>
      <p:sp>
        <p:nvSpPr>
          <p:cNvPr id="15" name="Google Shape;15;p2"/>
          <p:cNvSpPr txBox="1"/>
          <p:nvPr>
            <p:ph idx="1" type="subTitle"/>
          </p:nvPr>
        </p:nvSpPr>
        <p:spPr>
          <a:xfrm>
            <a:off x="729627" y="3172900"/>
            <a:ext cx="7688100" cy="5412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6" name="Google Shape;16;p2"/>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7"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 name="Google Shape;21;p3"/>
          <p:cNvSpPr txBox="1"/>
          <p:nvPr>
            <p:ph type="title"/>
          </p:nvPr>
        </p:nvSpPr>
        <p:spPr>
          <a:xfrm>
            <a:off x="729450" y="1322450"/>
            <a:ext cx="7688400" cy="15186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22" name="Google Shape;22;p3"/>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3"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8" name="Google Shape;28;p4"/>
          <p:cNvSpPr txBox="1"/>
          <p:nvPr>
            <p:ph type="title"/>
          </p:nvPr>
        </p:nvSpPr>
        <p:spPr>
          <a:xfrm>
            <a:off x="729450" y="1318650"/>
            <a:ext cx="76887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29" name="Google Shape;29;p4"/>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0" name="Google Shape;30;p4"/>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 name="Google Shape;36;p5"/>
          <p:cNvSpPr txBox="1"/>
          <p:nvPr>
            <p:ph type="title"/>
          </p:nvPr>
        </p:nvSpPr>
        <p:spPr>
          <a:xfrm>
            <a:off x="729450" y="1318650"/>
            <a:ext cx="76884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37" name="Google Shape;37;p5"/>
          <p:cNvSpPr txBox="1"/>
          <p:nvPr>
            <p:ph idx="1" type="body"/>
          </p:nvPr>
        </p:nvSpPr>
        <p:spPr>
          <a:xfrm>
            <a:off x="729325" y="2078875"/>
            <a:ext cx="37743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8" name="Google Shape;38;p5"/>
          <p:cNvSpPr txBox="1"/>
          <p:nvPr>
            <p:ph idx="2" type="body"/>
          </p:nvPr>
        </p:nvSpPr>
        <p:spPr>
          <a:xfrm>
            <a:off x="4643604" y="2078875"/>
            <a:ext cx="37743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9" name="Google Shape;39;p5"/>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0"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6"/>
          <p:cNvSpPr txBox="1"/>
          <p:nvPr>
            <p:ph type="title"/>
          </p:nvPr>
        </p:nvSpPr>
        <p:spPr>
          <a:xfrm>
            <a:off x="729450" y="1318650"/>
            <a:ext cx="76884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46" name="Google Shape;46;p6"/>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7"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7"/>
          <p:cNvSpPr txBox="1"/>
          <p:nvPr>
            <p:ph type="title"/>
          </p:nvPr>
        </p:nvSpPr>
        <p:spPr>
          <a:xfrm>
            <a:off x="730000" y="1318650"/>
            <a:ext cx="3300900" cy="13815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53" name="Google Shape;53;p7"/>
          <p:cNvSpPr txBox="1"/>
          <p:nvPr>
            <p:ph idx="1" type="body"/>
          </p:nvPr>
        </p:nvSpPr>
        <p:spPr>
          <a:xfrm>
            <a:off x="721225" y="2781725"/>
            <a:ext cx="3300900" cy="1597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4" name="Google Shape;54;p7"/>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55"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9" name="Google Shape;59;p8"/>
          <p:cNvSpPr txBox="1"/>
          <p:nvPr>
            <p:ph type="title"/>
          </p:nvPr>
        </p:nvSpPr>
        <p:spPr>
          <a:xfrm>
            <a:off x="729450" y="864300"/>
            <a:ext cx="7021200" cy="29850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60" name="Google Shape;60;p8"/>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6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9"/>
          <p:cNvSpPr txBox="1"/>
          <p:nvPr>
            <p:ph type="title"/>
          </p:nvPr>
        </p:nvSpPr>
        <p:spPr>
          <a:xfrm>
            <a:off x="730000" y="1318650"/>
            <a:ext cx="3300900" cy="1687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67" name="Google Shape;67;p9"/>
          <p:cNvSpPr txBox="1"/>
          <p:nvPr>
            <p:ph idx="1" type="subTitle"/>
          </p:nvPr>
        </p:nvSpPr>
        <p:spPr>
          <a:xfrm>
            <a:off x="724950" y="3161525"/>
            <a:ext cx="3300900" cy="7590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68" name="Google Shape;68;p9"/>
          <p:cNvSpPr txBox="1"/>
          <p:nvPr>
            <p:ph idx="2" type="body"/>
          </p:nvPr>
        </p:nvSpPr>
        <p:spPr>
          <a:xfrm>
            <a:off x="5174225" y="1352625"/>
            <a:ext cx="3374400" cy="3025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9" name="Google Shape;69;p9"/>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70" name="Shape 70"/>
        <p:cNvGrpSpPr/>
        <p:nvPr/>
      </p:nvGrpSpPr>
      <p:grpSpPr>
        <a:xfrm>
          <a:off x="0" y="0"/>
          <a:ext cx="0" cy="0"/>
          <a:chOff x="0" y="0"/>
          <a:chExt cx="0" cy="0"/>
        </a:xfrm>
      </p:grpSpPr>
      <p:sp>
        <p:nvSpPr>
          <p:cNvPr id="71" name="Google Shape;71;p10"/>
          <p:cNvSpPr txBox="1"/>
          <p:nvPr>
            <p:ph idx="1" type="body"/>
          </p:nvPr>
        </p:nvSpPr>
        <p:spPr>
          <a:xfrm>
            <a:off x="724950" y="4372551"/>
            <a:ext cx="7697400" cy="4605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72" name="Google Shape;72;p10"/>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73"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7" name="Google Shape;77;p11"/>
          <p:cNvSpPr txBox="1"/>
          <p:nvPr>
            <p:ph hasCustomPrompt="1" type="title"/>
          </p:nvPr>
        </p:nvSpPr>
        <p:spPr>
          <a:xfrm>
            <a:off x="729450" y="733950"/>
            <a:ext cx="7688400" cy="1244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p:nvPr>
            <p:ph idx="1" type="body"/>
          </p:nvPr>
        </p:nvSpPr>
        <p:spPr>
          <a:xfrm>
            <a:off x="729450" y="2272888"/>
            <a:ext cx="7688400" cy="15804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lt1"/>
              </a:buClr>
              <a:buSzPts val="1300"/>
              <a:buChar char="●"/>
              <a:defRPr>
                <a:solidFill>
                  <a:schemeClr val="lt1"/>
                </a:solidFill>
              </a:defRPr>
            </a:lvl1pPr>
            <a:lvl2pPr indent="-298450" lvl="1" marL="914400">
              <a:spcBef>
                <a:spcPts val="0"/>
              </a:spcBef>
              <a:spcAft>
                <a:spcPts val="0"/>
              </a:spcAft>
              <a:buClr>
                <a:schemeClr val="lt1"/>
              </a:buClr>
              <a:buSzPts val="1100"/>
              <a:buChar char="○"/>
              <a:defRPr>
                <a:solidFill>
                  <a:schemeClr val="lt1"/>
                </a:solidFill>
              </a:defRPr>
            </a:lvl2pPr>
            <a:lvl3pPr indent="-298450" lvl="2" marL="1371600">
              <a:spcBef>
                <a:spcPts val="0"/>
              </a:spcBef>
              <a:spcAft>
                <a:spcPts val="0"/>
              </a:spcAft>
              <a:buClr>
                <a:schemeClr val="lt1"/>
              </a:buClr>
              <a:buSzPts val="1100"/>
              <a:buChar char="■"/>
              <a:defRPr>
                <a:solidFill>
                  <a:schemeClr val="lt1"/>
                </a:solidFill>
              </a:defRPr>
            </a:lvl3pPr>
            <a:lvl4pPr indent="-298450" lvl="3" marL="1828800">
              <a:spcBef>
                <a:spcPts val="0"/>
              </a:spcBef>
              <a:spcAft>
                <a:spcPts val="0"/>
              </a:spcAft>
              <a:buClr>
                <a:schemeClr val="lt1"/>
              </a:buClr>
              <a:buSzPts val="1100"/>
              <a:buChar char="●"/>
              <a:defRPr>
                <a:solidFill>
                  <a:schemeClr val="lt1"/>
                </a:solidFill>
              </a:defRPr>
            </a:lvl4pPr>
            <a:lvl5pPr indent="-298450" lvl="4" marL="2286000">
              <a:spcBef>
                <a:spcPts val="0"/>
              </a:spcBef>
              <a:spcAft>
                <a:spcPts val="0"/>
              </a:spcAft>
              <a:buClr>
                <a:schemeClr val="lt1"/>
              </a:buClr>
              <a:buSzPts val="1100"/>
              <a:buChar char="○"/>
              <a:defRPr>
                <a:solidFill>
                  <a:schemeClr val="lt1"/>
                </a:solidFill>
              </a:defRPr>
            </a:lvl5pPr>
            <a:lvl6pPr indent="-298450" lvl="5" marL="2743200">
              <a:spcBef>
                <a:spcPts val="0"/>
              </a:spcBef>
              <a:spcAft>
                <a:spcPts val="0"/>
              </a:spcAft>
              <a:buClr>
                <a:schemeClr val="lt1"/>
              </a:buClr>
              <a:buSzPts val="1100"/>
              <a:buChar char="■"/>
              <a:defRPr>
                <a:solidFill>
                  <a:schemeClr val="lt1"/>
                </a:solidFill>
              </a:defRPr>
            </a:lvl6pPr>
            <a:lvl7pPr indent="-298450" lvl="6" marL="3200400">
              <a:spcBef>
                <a:spcPts val="0"/>
              </a:spcBef>
              <a:spcAft>
                <a:spcPts val="0"/>
              </a:spcAft>
              <a:buClr>
                <a:schemeClr val="lt1"/>
              </a:buClr>
              <a:buSzPts val="1100"/>
              <a:buChar char="●"/>
              <a:defRPr>
                <a:solidFill>
                  <a:schemeClr val="lt1"/>
                </a:solidFill>
              </a:defRPr>
            </a:lvl7pPr>
            <a:lvl8pPr indent="-298450" lvl="7" marL="3657600">
              <a:spcBef>
                <a:spcPts val="0"/>
              </a:spcBef>
              <a:spcAft>
                <a:spcPts val="0"/>
              </a:spcAft>
              <a:buClr>
                <a:schemeClr val="lt1"/>
              </a:buClr>
              <a:buSzPts val="1100"/>
              <a:buChar char="○"/>
              <a:defRPr>
                <a:solidFill>
                  <a:schemeClr val="lt1"/>
                </a:solidFill>
              </a:defRPr>
            </a:lvl8pPr>
            <a:lvl9pPr indent="-298450" lvl="8" marL="4114800">
              <a:spcBef>
                <a:spcPts val="0"/>
              </a:spcBef>
              <a:spcAft>
                <a:spcPts val="0"/>
              </a:spcAft>
              <a:buClr>
                <a:schemeClr val="lt1"/>
              </a:buClr>
              <a:buSzPts val="1100"/>
              <a:buChar char="■"/>
              <a:defRPr>
                <a:solidFill>
                  <a:schemeClr val="lt1"/>
                </a:solidFill>
              </a:defRPr>
            </a:lvl9pPr>
          </a:lstStyle>
          <a:p/>
        </p:txBody>
      </p:sp>
      <p:sp>
        <p:nvSpPr>
          <p:cNvPr id="79" name="Google Shape;79;p11"/>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80" name="Shape 80"/>
        <p:cNvGrpSpPr/>
        <p:nvPr/>
      </p:nvGrpSpPr>
      <p:grpSpPr>
        <a:xfrm>
          <a:off x="0" y="0"/>
          <a:ext cx="0" cy="0"/>
          <a:chOff x="0" y="0"/>
          <a:chExt cx="0" cy="0"/>
        </a:xfrm>
      </p:grpSpPr>
      <p:sp>
        <p:nvSpPr>
          <p:cNvPr id="81" name="Google Shape;81;p12"/>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treamline">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1pPr>
            <a:lvl2pPr lvl="1">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2pPr>
            <a:lvl3pPr lvl="2">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3pPr>
            <a:lvl4pPr lvl="3">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4pPr>
            <a:lvl5pPr lvl="4">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5pPr>
            <a:lvl6pPr lvl="5">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6pPr>
            <a:lvl7pPr lvl="6">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7pPr>
            <a:lvl8pPr lvl="7">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8pPr>
            <a:lvl9pPr lvl="8">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indent="-298450" lvl="1" marL="9144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indent="-298450" lvl="2" marL="13716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indent="-298450" lvl="3" marL="18288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indent="-298450" lvl="4" marL="22860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indent="-298450" lvl="5" marL="27432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indent="-298450" lvl="6" marL="32004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indent="-298450" lvl="7" marL="36576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indent="-298450" lvl="8" marL="41148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9pPr>
          </a:lstStyle>
          <a:p/>
        </p:txBody>
      </p:sp>
      <p:sp>
        <p:nvSpPr>
          <p:cNvPr id="8" name="Google Shape;8;p1"/>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xml"/><Relationship Id="rId3" Type="http://schemas.openxmlformats.org/officeDocument/2006/relationships/image" Target="../media/image13.png"/><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png"/><Relationship Id="rId4" Type="http://schemas.openxmlformats.org/officeDocument/2006/relationships/image" Target="../media/image1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3.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1" Type="http://schemas.openxmlformats.org/officeDocument/2006/relationships/hyperlink" Target="https://www.freepik.es/vector-premium/ilustracion-gente-joven-hablando_19206529.htm?query=multiculturalidad#from_view=detail_alsolike" TargetMode="External"/><Relationship Id="rId10" Type="http://schemas.openxmlformats.org/officeDocument/2006/relationships/hyperlink" Target="https://www.freepik.es/vector-gratis/gente-plana-haciendo-preguntas-ilustracion_13297311.htm#from_view=detail_alsolike" TargetMode="External"/><Relationship Id="rId13" Type="http://schemas.openxmlformats.org/officeDocument/2006/relationships/hyperlink" Target="https://www.freepik.es/vector-gratis/gente-inconformista-hablando-usando-computadoras-colaboracion_7732640.htm#query=gente%20hablando&amp;position=7&amp;from_view=search&amp;track=sph" TargetMode="External"/><Relationship Id="rId12" Type="http://schemas.openxmlformats.org/officeDocument/2006/relationships/hyperlink" Target="https://www.freepik.es/vector-gratis/par-personas-sordas-hablando-gestos-manos-oido-enorme-mudo-firmar-segundo-plano-ilustracion-vector-perdida-auditiva-comunicacion-concepto-lenguaje-senas_11671428.htm#query=personas%20hablando&amp;position=18&amp;from_view=keyword" TargetMode="External"/><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hyperlink" Target="https://www.freepik.es/vector-gratis/entrenador-hablando-audiencia-mentor-que-presenta-graficos-e-informes-reunion-empleados-capacitacion-empresarial-seminario-o-conferencia-ilustracion-vector-presentacion-conferencia-educacion_10172518.htm#query=negocio%20ilustracion&amp;position=12&amp;from_view=search&amp;track=sph" TargetMode="External"/><Relationship Id="rId4" Type="http://schemas.openxmlformats.org/officeDocument/2006/relationships/hyperlink" Target="https://es.vecteezy.com/arte-vectorial/10016720-diversidad-personas-mirando-hacia-arriba-y-apuntando-con-los-dedos-sonriendo-hombres-y-mujeres-personajes-indicando-hacia-arriba-en-el-cielo-buscando-nuevas-metas-concepto-plano-vector-ilustracion" TargetMode="External"/><Relationship Id="rId9" Type="http://schemas.openxmlformats.org/officeDocument/2006/relationships/hyperlink" Target="https://www.freepik.es/vector-gratis/mujeres-felices-sentadas-hablando-si-dialogo-psicologo-tableta-ilustracion-plana_12291116.htm" TargetMode="External"/><Relationship Id="rId14" Type="http://schemas.openxmlformats.org/officeDocument/2006/relationships/hyperlink" Target="https://www.freepik.es/vector-premium/concepto-preguntas-frecuentes_27041304.htm#query=dificultad%20para%20hablar&amp;position=27&amp;from_view=search&amp;track=sph" TargetMode="External"/><Relationship Id="rId5" Type="http://schemas.openxmlformats.org/officeDocument/2006/relationships/hyperlink" Target="https://www.freepik.es/vector-premium/adolescente-sorprendido-asomandose-ilustracion-plana-vectorial-marco-cuadrado-adolescente-masculino-asombrado-buscando-o-buscando-algo-realizando-gesto-idea-aislado-blanco-persona-que-mira-escondidas_34287407.htm#query=personas%20mirando%20algo&amp;position=9&amp;from_view=search&amp;track=sph#position=9&amp;query=personas%20mirando%20algo" TargetMode="External"/><Relationship Id="rId6" Type="http://schemas.openxmlformats.org/officeDocument/2006/relationships/hyperlink" Target="https://www.freepik.es/vector-gratis/grupo-personas-enojadas-pelean-discuten_30157547.htm" TargetMode="External"/><Relationship Id="rId7" Type="http://schemas.openxmlformats.org/officeDocument/2006/relationships/hyperlink" Target="https://www.freepik.es/vector-gratis/reunion-corporativa-empleados-personajes-dibujos-animados-que-discuten-estrategia-comercial-planifican-acciones-adicionales-lluvia-ideas-comunicacion-formal-ilustracion-concepto-seminario_11668427.htm#query=personas%20discutiendo&amp;position=4&amp;from_view=search&amp;track=sph" TargetMode="External"/><Relationship Id="rId8" Type="http://schemas.openxmlformats.org/officeDocument/2006/relationships/hyperlink" Target="https://www.freepik.es/vector-premium/persona-divertida-feliz-asomandose-mirando-detras-agujero-redondo-adolescente-curioso-mirando-furtivamente-circulo-buscando-algo-concepto-curiosidad-ilustracion-vectorial-plana-coloreada-aislada-blanco_34286853.htm#query=personas%20mirando%20algo&amp;position=6&amp;from_view=search&amp;track=sph"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sp>
        <p:nvSpPr>
          <p:cNvPr id="86" name="Google Shape;86;p13"/>
          <p:cNvSpPr txBox="1"/>
          <p:nvPr>
            <p:ph type="title"/>
          </p:nvPr>
        </p:nvSpPr>
        <p:spPr>
          <a:xfrm>
            <a:off x="242075" y="1489200"/>
            <a:ext cx="4035600" cy="21651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SzPct val="28448"/>
              <a:buNone/>
            </a:pPr>
            <a:r>
              <a:rPr lang="es" sz="3480"/>
              <a:t>Strategies for Effective Communication in a Business Setting.</a:t>
            </a:r>
            <a:endParaRPr sz="3480"/>
          </a:p>
        </p:txBody>
      </p:sp>
      <p:sp>
        <p:nvSpPr>
          <p:cNvPr id="87" name="Google Shape;87;p13"/>
          <p:cNvSpPr txBox="1"/>
          <p:nvPr>
            <p:ph idx="1" type="subTitle"/>
          </p:nvPr>
        </p:nvSpPr>
        <p:spPr>
          <a:xfrm>
            <a:off x="5310300" y="4238700"/>
            <a:ext cx="3300900" cy="7590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s">
                <a:latin typeface="Raleway"/>
                <a:ea typeface="Raleway"/>
                <a:cs typeface="Raleway"/>
                <a:sym typeface="Raleway"/>
              </a:rPr>
              <a:t>Louise Hall                         2126231</a:t>
            </a:r>
            <a:endParaRPr>
              <a:latin typeface="Raleway"/>
              <a:ea typeface="Raleway"/>
              <a:cs typeface="Raleway"/>
              <a:sym typeface="Raleway"/>
            </a:endParaRPr>
          </a:p>
          <a:p>
            <a:pPr indent="0" lvl="0" marL="0" rtl="0" algn="l">
              <a:spcBef>
                <a:spcPts val="0"/>
              </a:spcBef>
              <a:spcAft>
                <a:spcPts val="0"/>
              </a:spcAft>
              <a:buNone/>
            </a:pPr>
            <a:r>
              <a:rPr lang="es">
                <a:latin typeface="Raleway"/>
                <a:ea typeface="Raleway"/>
                <a:cs typeface="Raleway"/>
                <a:sym typeface="Raleway"/>
              </a:rPr>
              <a:t>Sidi Mohamed Athmani   2123160</a:t>
            </a:r>
            <a:endParaRPr>
              <a:latin typeface="Raleway"/>
              <a:ea typeface="Raleway"/>
              <a:cs typeface="Raleway"/>
              <a:sym typeface="Raleway"/>
            </a:endParaRPr>
          </a:p>
          <a:p>
            <a:pPr indent="0" lvl="0" marL="0" rtl="0" algn="l">
              <a:spcBef>
                <a:spcPts val="0"/>
              </a:spcBef>
              <a:spcAft>
                <a:spcPts val="0"/>
              </a:spcAft>
              <a:buNone/>
            </a:pPr>
            <a:r>
              <a:rPr lang="es">
                <a:latin typeface="Raleway"/>
                <a:ea typeface="Raleway"/>
                <a:cs typeface="Raleway"/>
                <a:sym typeface="Raleway"/>
              </a:rPr>
              <a:t>Nerea D Cuenca Rueda   2128829</a:t>
            </a:r>
            <a:endParaRPr>
              <a:latin typeface="Raleway"/>
              <a:ea typeface="Raleway"/>
              <a:cs typeface="Raleway"/>
              <a:sym typeface="Raleway"/>
            </a:endParaRPr>
          </a:p>
        </p:txBody>
      </p:sp>
      <p:pic>
        <p:nvPicPr>
          <p:cNvPr descr="Logo of UWTSD Moodle 2022/23" id="88" name="Google Shape;88;p13"/>
          <p:cNvPicPr preferRelativeResize="0"/>
          <p:nvPr/>
        </p:nvPicPr>
        <p:blipFill>
          <a:blip r:embed="rId3">
            <a:alphaModFix/>
          </a:blip>
          <a:stretch>
            <a:fillRect/>
          </a:stretch>
        </p:blipFill>
        <p:spPr>
          <a:xfrm>
            <a:off x="242075" y="4453625"/>
            <a:ext cx="2720375" cy="544075"/>
          </a:xfrm>
          <a:prstGeom prst="rect">
            <a:avLst/>
          </a:prstGeom>
          <a:noFill/>
          <a:ln>
            <a:noFill/>
          </a:ln>
        </p:spPr>
      </p:pic>
      <p:pic>
        <p:nvPicPr>
          <p:cNvPr id="89" name="Google Shape;89;p13"/>
          <p:cNvPicPr preferRelativeResize="0"/>
          <p:nvPr/>
        </p:nvPicPr>
        <p:blipFill>
          <a:blip r:embed="rId4">
            <a:alphaModFix/>
          </a:blip>
          <a:stretch>
            <a:fillRect/>
          </a:stretch>
        </p:blipFill>
        <p:spPr>
          <a:xfrm>
            <a:off x="4572000" y="654250"/>
            <a:ext cx="4572000" cy="2857506"/>
          </a:xfrm>
          <a:prstGeom prst="rect">
            <a:avLst/>
          </a:prstGeom>
          <a:noFill/>
          <a:ln>
            <a:noFill/>
          </a:ln>
        </p:spPr>
      </p:pic>
      <p:sp>
        <p:nvSpPr>
          <p:cNvPr id="90" name="Google Shape;90;p13"/>
          <p:cNvSpPr txBox="1"/>
          <p:nvPr>
            <p:ph type="title"/>
          </p:nvPr>
        </p:nvSpPr>
        <p:spPr>
          <a:xfrm>
            <a:off x="140675" y="165300"/>
            <a:ext cx="4238400" cy="899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0" lang="es" sz="1540"/>
              <a:t>Effective Team Working and Communication</a:t>
            </a:r>
            <a:endParaRPr b="0" sz="1540"/>
          </a:p>
          <a:p>
            <a:pPr indent="0" lvl="0" marL="0" rtl="0" algn="l">
              <a:spcBef>
                <a:spcPts val="0"/>
              </a:spcBef>
              <a:spcAft>
                <a:spcPts val="0"/>
              </a:spcAft>
              <a:buSzPts val="990"/>
              <a:buNone/>
            </a:pPr>
            <a:r>
              <a:rPr b="0" lang="es" sz="1540"/>
              <a:t>BMSW4002</a:t>
            </a:r>
            <a:endParaRPr b="0" sz="1540"/>
          </a:p>
          <a:p>
            <a:pPr indent="0" lvl="0" marL="0" rtl="0" algn="l">
              <a:spcBef>
                <a:spcPts val="0"/>
              </a:spcBef>
              <a:spcAft>
                <a:spcPts val="0"/>
              </a:spcAft>
              <a:buSzPts val="990"/>
              <a:buNone/>
            </a:pPr>
            <a:r>
              <a:rPr b="0" lang="es" sz="1540"/>
              <a:t>Presentation Assignment</a:t>
            </a:r>
            <a:endParaRPr b="0" sz="1540"/>
          </a:p>
        </p:txBody>
      </p:sp>
      <p:sp>
        <p:nvSpPr>
          <p:cNvPr id="91" name="Google Shape;91;p13"/>
          <p:cNvSpPr txBox="1"/>
          <p:nvPr>
            <p:ph type="title"/>
          </p:nvPr>
        </p:nvSpPr>
        <p:spPr>
          <a:xfrm>
            <a:off x="140675" y="3941350"/>
            <a:ext cx="2761800" cy="403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0" lang="es" sz="1440"/>
              <a:t>Module Lead: Dami Pokubo</a:t>
            </a:r>
            <a:endParaRPr b="0" sz="144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14"/>
          <p:cNvSpPr txBox="1"/>
          <p:nvPr>
            <p:ph type="title"/>
          </p:nvPr>
        </p:nvSpPr>
        <p:spPr>
          <a:xfrm>
            <a:off x="727650" y="613425"/>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s"/>
              <a:t>Content</a:t>
            </a:r>
            <a:endParaRPr/>
          </a:p>
        </p:txBody>
      </p:sp>
      <p:sp>
        <p:nvSpPr>
          <p:cNvPr id="97" name="Google Shape;97;p14"/>
          <p:cNvSpPr/>
          <p:nvPr/>
        </p:nvSpPr>
        <p:spPr>
          <a:xfrm>
            <a:off x="810900" y="1313800"/>
            <a:ext cx="3761100" cy="352200"/>
          </a:xfrm>
          <a:prstGeom prst="rect">
            <a:avLst/>
          </a:prstGeom>
          <a:solidFill>
            <a:srgbClr val="D9D2E9"/>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s">
                <a:latin typeface="Lato"/>
                <a:ea typeface="Lato"/>
                <a:cs typeface="Lato"/>
                <a:sym typeface="Lato"/>
              </a:rPr>
              <a:t>Introduction</a:t>
            </a:r>
            <a:endParaRPr>
              <a:latin typeface="Lato"/>
              <a:ea typeface="Lato"/>
              <a:cs typeface="Lato"/>
              <a:sym typeface="Lato"/>
            </a:endParaRPr>
          </a:p>
        </p:txBody>
      </p:sp>
      <p:sp>
        <p:nvSpPr>
          <p:cNvPr id="98" name="Google Shape;98;p14"/>
          <p:cNvSpPr/>
          <p:nvPr/>
        </p:nvSpPr>
        <p:spPr>
          <a:xfrm>
            <a:off x="5117750" y="1666000"/>
            <a:ext cx="3761100" cy="352200"/>
          </a:xfrm>
          <a:prstGeom prst="rect">
            <a:avLst/>
          </a:prstGeom>
          <a:solidFill>
            <a:srgbClr val="D0E0E3"/>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s">
                <a:latin typeface="Lato"/>
                <a:ea typeface="Lato"/>
                <a:cs typeface="Lato"/>
                <a:sym typeface="Lato"/>
              </a:rPr>
              <a:t>Theories of Communication</a:t>
            </a:r>
            <a:endParaRPr>
              <a:latin typeface="Lato"/>
              <a:ea typeface="Lato"/>
              <a:cs typeface="Lato"/>
              <a:sym typeface="Lato"/>
            </a:endParaRPr>
          </a:p>
        </p:txBody>
      </p:sp>
      <p:sp>
        <p:nvSpPr>
          <p:cNvPr id="99" name="Google Shape;99;p14"/>
          <p:cNvSpPr/>
          <p:nvPr/>
        </p:nvSpPr>
        <p:spPr>
          <a:xfrm>
            <a:off x="810900" y="2210250"/>
            <a:ext cx="3761100" cy="352200"/>
          </a:xfrm>
          <a:prstGeom prst="rect">
            <a:avLst/>
          </a:prstGeom>
          <a:solidFill>
            <a:srgbClr val="D9D2E9"/>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s">
                <a:latin typeface="Lato"/>
                <a:ea typeface="Lato"/>
                <a:cs typeface="Lato"/>
                <a:sym typeface="Lato"/>
              </a:rPr>
              <a:t>Channels of Communication</a:t>
            </a:r>
            <a:endParaRPr>
              <a:latin typeface="Lato"/>
              <a:ea typeface="Lato"/>
              <a:cs typeface="Lato"/>
              <a:sym typeface="Lato"/>
            </a:endParaRPr>
          </a:p>
        </p:txBody>
      </p:sp>
      <p:sp>
        <p:nvSpPr>
          <p:cNvPr id="100" name="Google Shape;100;p14"/>
          <p:cNvSpPr/>
          <p:nvPr/>
        </p:nvSpPr>
        <p:spPr>
          <a:xfrm>
            <a:off x="5117750" y="2571750"/>
            <a:ext cx="3761100" cy="352200"/>
          </a:xfrm>
          <a:prstGeom prst="rect">
            <a:avLst/>
          </a:prstGeom>
          <a:solidFill>
            <a:srgbClr val="D0E0E3"/>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s">
                <a:latin typeface="Lato"/>
                <a:ea typeface="Lato"/>
                <a:cs typeface="Lato"/>
                <a:sym typeface="Lato"/>
              </a:rPr>
              <a:t>Barriers of Communication</a:t>
            </a:r>
            <a:endParaRPr>
              <a:latin typeface="Lato"/>
              <a:ea typeface="Lato"/>
              <a:cs typeface="Lato"/>
              <a:sym typeface="Lato"/>
            </a:endParaRPr>
          </a:p>
        </p:txBody>
      </p:sp>
      <p:sp>
        <p:nvSpPr>
          <p:cNvPr id="101" name="Google Shape;101;p14"/>
          <p:cNvSpPr/>
          <p:nvPr/>
        </p:nvSpPr>
        <p:spPr>
          <a:xfrm>
            <a:off x="810900" y="3106700"/>
            <a:ext cx="3761100" cy="352200"/>
          </a:xfrm>
          <a:prstGeom prst="rect">
            <a:avLst/>
          </a:prstGeom>
          <a:solidFill>
            <a:srgbClr val="D9D2E9"/>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s">
                <a:latin typeface="Lato"/>
                <a:ea typeface="Lato"/>
                <a:cs typeface="Lato"/>
                <a:sym typeface="Lato"/>
              </a:rPr>
              <a:t>The impact of Communication</a:t>
            </a:r>
            <a:endParaRPr>
              <a:latin typeface="Lato"/>
              <a:ea typeface="Lato"/>
              <a:cs typeface="Lato"/>
              <a:sym typeface="Lato"/>
            </a:endParaRPr>
          </a:p>
        </p:txBody>
      </p:sp>
      <p:sp>
        <p:nvSpPr>
          <p:cNvPr id="102" name="Google Shape;102;p14"/>
          <p:cNvSpPr/>
          <p:nvPr/>
        </p:nvSpPr>
        <p:spPr>
          <a:xfrm>
            <a:off x="5117750" y="3477488"/>
            <a:ext cx="3761100" cy="352200"/>
          </a:xfrm>
          <a:prstGeom prst="rect">
            <a:avLst/>
          </a:prstGeom>
          <a:solidFill>
            <a:srgbClr val="D0E0E3"/>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s">
                <a:latin typeface="Lato"/>
                <a:ea typeface="Lato"/>
                <a:cs typeface="Lato"/>
                <a:sym typeface="Lato"/>
              </a:rPr>
              <a:t>Conclusions</a:t>
            </a:r>
            <a:endParaRPr>
              <a:latin typeface="Lato"/>
              <a:ea typeface="Lato"/>
              <a:cs typeface="Lato"/>
              <a:sym typeface="Lato"/>
            </a:endParaRPr>
          </a:p>
        </p:txBody>
      </p:sp>
      <p:sp>
        <p:nvSpPr>
          <p:cNvPr id="103" name="Google Shape;103;p14"/>
          <p:cNvSpPr/>
          <p:nvPr/>
        </p:nvSpPr>
        <p:spPr>
          <a:xfrm>
            <a:off x="810900" y="4003150"/>
            <a:ext cx="3761100" cy="352200"/>
          </a:xfrm>
          <a:prstGeom prst="rect">
            <a:avLst/>
          </a:prstGeom>
          <a:solidFill>
            <a:srgbClr val="D9D2E9"/>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s">
                <a:latin typeface="Lato"/>
                <a:ea typeface="Lato"/>
                <a:cs typeface="Lato"/>
                <a:sym typeface="Lato"/>
              </a:rPr>
              <a:t>References</a:t>
            </a:r>
            <a:endParaRPr>
              <a:latin typeface="Lato"/>
              <a:ea typeface="Lato"/>
              <a:cs typeface="Lato"/>
              <a:sym typeface="Lato"/>
            </a:endParaRPr>
          </a:p>
        </p:txBody>
      </p:sp>
      <p:sp>
        <p:nvSpPr>
          <p:cNvPr id="104" name="Google Shape;104;p14"/>
          <p:cNvSpPr/>
          <p:nvPr/>
        </p:nvSpPr>
        <p:spPr>
          <a:xfrm>
            <a:off x="5117750" y="4383250"/>
            <a:ext cx="3761100" cy="352200"/>
          </a:xfrm>
          <a:prstGeom prst="rect">
            <a:avLst/>
          </a:prstGeom>
          <a:solidFill>
            <a:srgbClr val="D0E0E3"/>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rPr lang="es">
                <a:latin typeface="Lato"/>
                <a:ea typeface="Lato"/>
                <a:cs typeface="Lato"/>
                <a:sym typeface="Lato"/>
              </a:rPr>
              <a:t>Feedback</a:t>
            </a:r>
            <a:endParaRPr>
              <a:latin typeface="Lato"/>
              <a:ea typeface="Lato"/>
              <a:cs typeface="Lato"/>
              <a:sym typeface="Lato"/>
            </a:endParaRPr>
          </a:p>
        </p:txBody>
      </p:sp>
      <p:cxnSp>
        <p:nvCxnSpPr>
          <p:cNvPr id="105" name="Google Shape;105;p14"/>
          <p:cNvCxnSpPr>
            <a:stCxn id="97" idx="3"/>
            <a:endCxn id="98" idx="1"/>
          </p:cNvCxnSpPr>
          <p:nvPr/>
        </p:nvCxnSpPr>
        <p:spPr>
          <a:xfrm>
            <a:off x="4572000" y="1489900"/>
            <a:ext cx="545700" cy="352200"/>
          </a:xfrm>
          <a:prstGeom prst="curvedConnector3">
            <a:avLst>
              <a:gd fmla="val 50005" name="adj1"/>
            </a:avLst>
          </a:prstGeom>
          <a:noFill/>
          <a:ln cap="flat" cmpd="sng" w="9525">
            <a:solidFill>
              <a:schemeClr val="dk2"/>
            </a:solidFill>
            <a:prstDash val="solid"/>
            <a:round/>
            <a:headEnd len="med" w="med" type="none"/>
            <a:tailEnd len="med" w="med" type="none"/>
          </a:ln>
        </p:spPr>
      </p:cxnSp>
      <p:cxnSp>
        <p:nvCxnSpPr>
          <p:cNvPr id="106" name="Google Shape;106;p14"/>
          <p:cNvCxnSpPr>
            <a:stCxn id="98" idx="1"/>
            <a:endCxn id="99" idx="3"/>
          </p:cNvCxnSpPr>
          <p:nvPr/>
        </p:nvCxnSpPr>
        <p:spPr>
          <a:xfrm flipH="1">
            <a:off x="4572050" y="1842100"/>
            <a:ext cx="545700" cy="544200"/>
          </a:xfrm>
          <a:prstGeom prst="curvedConnector3">
            <a:avLst>
              <a:gd fmla="val 50005" name="adj1"/>
            </a:avLst>
          </a:prstGeom>
          <a:noFill/>
          <a:ln cap="flat" cmpd="sng" w="9525">
            <a:solidFill>
              <a:schemeClr val="dk2"/>
            </a:solidFill>
            <a:prstDash val="solid"/>
            <a:round/>
            <a:headEnd len="med" w="med" type="none"/>
            <a:tailEnd len="med" w="med" type="none"/>
          </a:ln>
        </p:spPr>
      </p:cxnSp>
      <p:cxnSp>
        <p:nvCxnSpPr>
          <p:cNvPr id="107" name="Google Shape;107;p14"/>
          <p:cNvCxnSpPr/>
          <p:nvPr/>
        </p:nvCxnSpPr>
        <p:spPr>
          <a:xfrm>
            <a:off x="4572050" y="2395650"/>
            <a:ext cx="545700" cy="352200"/>
          </a:xfrm>
          <a:prstGeom prst="curvedConnector3">
            <a:avLst>
              <a:gd fmla="val 50005" name="adj1"/>
            </a:avLst>
          </a:prstGeom>
          <a:noFill/>
          <a:ln cap="flat" cmpd="sng" w="9525">
            <a:solidFill>
              <a:schemeClr val="dk2"/>
            </a:solidFill>
            <a:prstDash val="solid"/>
            <a:round/>
            <a:headEnd len="med" w="med" type="none"/>
            <a:tailEnd len="med" w="med" type="none"/>
          </a:ln>
        </p:spPr>
      </p:cxnSp>
      <p:cxnSp>
        <p:nvCxnSpPr>
          <p:cNvPr id="108" name="Google Shape;108;p14"/>
          <p:cNvCxnSpPr/>
          <p:nvPr/>
        </p:nvCxnSpPr>
        <p:spPr>
          <a:xfrm flipH="1">
            <a:off x="4572050" y="2757200"/>
            <a:ext cx="545700" cy="544200"/>
          </a:xfrm>
          <a:prstGeom prst="curvedConnector3">
            <a:avLst>
              <a:gd fmla="val 50005" name="adj1"/>
            </a:avLst>
          </a:prstGeom>
          <a:noFill/>
          <a:ln cap="flat" cmpd="sng" w="9525">
            <a:solidFill>
              <a:schemeClr val="dk2"/>
            </a:solidFill>
            <a:prstDash val="solid"/>
            <a:round/>
            <a:headEnd len="med" w="med" type="none"/>
            <a:tailEnd len="med" w="med" type="none"/>
          </a:ln>
        </p:spPr>
      </p:cxnSp>
      <p:cxnSp>
        <p:nvCxnSpPr>
          <p:cNvPr id="109" name="Google Shape;109;p14"/>
          <p:cNvCxnSpPr/>
          <p:nvPr/>
        </p:nvCxnSpPr>
        <p:spPr>
          <a:xfrm>
            <a:off x="4572000" y="3310750"/>
            <a:ext cx="545700" cy="352200"/>
          </a:xfrm>
          <a:prstGeom prst="curvedConnector3">
            <a:avLst>
              <a:gd fmla="val 50005" name="adj1"/>
            </a:avLst>
          </a:prstGeom>
          <a:noFill/>
          <a:ln cap="flat" cmpd="sng" w="9525">
            <a:solidFill>
              <a:schemeClr val="dk2"/>
            </a:solidFill>
            <a:prstDash val="solid"/>
            <a:round/>
            <a:headEnd len="med" w="med" type="none"/>
            <a:tailEnd len="med" w="med" type="none"/>
          </a:ln>
        </p:spPr>
      </p:cxnSp>
      <p:cxnSp>
        <p:nvCxnSpPr>
          <p:cNvPr id="110" name="Google Shape;110;p14"/>
          <p:cNvCxnSpPr/>
          <p:nvPr/>
        </p:nvCxnSpPr>
        <p:spPr>
          <a:xfrm flipH="1">
            <a:off x="4572050" y="3672300"/>
            <a:ext cx="545700" cy="544200"/>
          </a:xfrm>
          <a:prstGeom prst="curvedConnector3">
            <a:avLst>
              <a:gd fmla="val 50005" name="adj1"/>
            </a:avLst>
          </a:prstGeom>
          <a:noFill/>
          <a:ln cap="flat" cmpd="sng" w="9525">
            <a:solidFill>
              <a:schemeClr val="dk2"/>
            </a:solidFill>
            <a:prstDash val="solid"/>
            <a:round/>
            <a:headEnd len="med" w="med" type="none"/>
            <a:tailEnd len="med" w="med" type="none"/>
          </a:ln>
        </p:spPr>
      </p:cxnSp>
      <p:cxnSp>
        <p:nvCxnSpPr>
          <p:cNvPr id="111" name="Google Shape;111;p14"/>
          <p:cNvCxnSpPr/>
          <p:nvPr/>
        </p:nvCxnSpPr>
        <p:spPr>
          <a:xfrm>
            <a:off x="4572000" y="4225850"/>
            <a:ext cx="545700" cy="352200"/>
          </a:xfrm>
          <a:prstGeom prst="curvedConnector3">
            <a:avLst>
              <a:gd fmla="val 50005" name="adj1"/>
            </a:avLst>
          </a:prstGeom>
          <a:noFill/>
          <a:ln cap="flat" cmpd="sng" w="9525">
            <a:solidFill>
              <a:schemeClr val="dk2"/>
            </a:solidFill>
            <a:prstDash val="solid"/>
            <a:round/>
            <a:headEnd len="med" w="med" type="none"/>
            <a:tailEnd len="med" w="med" type="none"/>
          </a:ln>
        </p:spPr>
      </p:cxn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id="116" name="Google Shape;116;p15"/>
          <p:cNvSpPr txBox="1"/>
          <p:nvPr>
            <p:ph type="title"/>
          </p:nvPr>
        </p:nvSpPr>
        <p:spPr>
          <a:xfrm>
            <a:off x="727650" y="616425"/>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s"/>
              <a:t>Introduction</a:t>
            </a:r>
            <a:endParaRPr/>
          </a:p>
        </p:txBody>
      </p:sp>
      <p:sp>
        <p:nvSpPr>
          <p:cNvPr id="117" name="Google Shape;117;p15"/>
          <p:cNvSpPr txBox="1"/>
          <p:nvPr>
            <p:ph idx="1" type="body"/>
          </p:nvPr>
        </p:nvSpPr>
        <p:spPr>
          <a:xfrm>
            <a:off x="727650" y="1718275"/>
            <a:ext cx="7688700" cy="1128600"/>
          </a:xfrm>
          <a:prstGeom prst="rect">
            <a:avLst/>
          </a:prstGeom>
          <a:solidFill>
            <a:srgbClr val="EAD1DC"/>
          </a:solidFill>
        </p:spPr>
        <p:txBody>
          <a:bodyPr anchorCtr="0" anchor="t" bIns="91425" lIns="91425" spcFirstLastPara="1" rIns="91425" wrap="square" tIns="91425">
            <a:normAutofit/>
          </a:bodyPr>
          <a:lstStyle/>
          <a:p>
            <a:pPr indent="0" lvl="0" marL="0" rtl="0" algn="just">
              <a:spcBef>
                <a:spcPts val="0"/>
              </a:spcBef>
              <a:spcAft>
                <a:spcPts val="1200"/>
              </a:spcAft>
              <a:buNone/>
            </a:pPr>
            <a:r>
              <a:rPr lang="es">
                <a:solidFill>
                  <a:srgbClr val="000000"/>
                </a:solidFill>
              </a:rPr>
              <a:t>We will cover various communication strategies to employ i this presentation in order to enhance communication among project participants, the </a:t>
            </a:r>
            <a:r>
              <a:rPr lang="es">
                <a:solidFill>
                  <a:srgbClr val="000000"/>
                </a:solidFill>
              </a:rPr>
              <a:t>restrictions</a:t>
            </a:r>
            <a:r>
              <a:rPr lang="es">
                <a:solidFill>
                  <a:srgbClr val="000000"/>
                </a:solidFill>
              </a:rPr>
              <a:t>, and communications channels. And also the physical barriers that Tom may have faced. Given </a:t>
            </a:r>
            <a:r>
              <a:rPr lang="es">
                <a:solidFill>
                  <a:srgbClr val="000000"/>
                </a:solidFill>
              </a:rPr>
              <a:t>that</a:t>
            </a:r>
            <a:r>
              <a:rPr lang="es">
                <a:solidFill>
                  <a:srgbClr val="000000"/>
                </a:solidFill>
              </a:rPr>
              <a:t> it was clear that Tom’s interactions with his team exhibited certain flaws. </a:t>
            </a:r>
            <a:endParaRPr>
              <a:solidFill>
                <a:srgbClr val="000000"/>
              </a:solidFill>
            </a:endParaRPr>
          </a:p>
        </p:txBody>
      </p:sp>
      <p:pic>
        <p:nvPicPr>
          <p:cNvPr id="118" name="Google Shape;118;p15"/>
          <p:cNvPicPr preferRelativeResize="0"/>
          <p:nvPr/>
        </p:nvPicPr>
        <p:blipFill rotWithShape="1">
          <a:blip r:embed="rId3">
            <a:alphaModFix/>
          </a:blip>
          <a:srcRect b="13726" l="0" r="0" t="12276"/>
          <a:stretch/>
        </p:blipFill>
        <p:spPr>
          <a:xfrm>
            <a:off x="1401248" y="3217050"/>
            <a:ext cx="6341501" cy="185504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16"/>
          <p:cNvSpPr txBox="1"/>
          <p:nvPr>
            <p:ph type="title"/>
          </p:nvPr>
        </p:nvSpPr>
        <p:spPr>
          <a:xfrm>
            <a:off x="727650" y="594625"/>
            <a:ext cx="7688700" cy="535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s" sz="2640"/>
              <a:t>Theories of Communication</a:t>
            </a:r>
            <a:endParaRPr sz="2640"/>
          </a:p>
        </p:txBody>
      </p:sp>
      <p:sp>
        <p:nvSpPr>
          <p:cNvPr id="124" name="Google Shape;124;p16"/>
          <p:cNvSpPr txBox="1"/>
          <p:nvPr>
            <p:ph idx="1" type="body"/>
          </p:nvPr>
        </p:nvSpPr>
        <p:spPr>
          <a:xfrm>
            <a:off x="5352875" y="1966463"/>
            <a:ext cx="3648300" cy="1278000"/>
          </a:xfrm>
          <a:prstGeom prst="rect">
            <a:avLst/>
          </a:prstGeom>
          <a:solidFill>
            <a:srgbClr val="EFEFEF"/>
          </a:solidFill>
        </p:spPr>
        <p:txBody>
          <a:bodyPr anchorCtr="0" anchor="t" bIns="91425" lIns="91425" spcFirstLastPara="1" rIns="91425" wrap="square" tIns="91425">
            <a:normAutofit/>
          </a:bodyPr>
          <a:lstStyle/>
          <a:p>
            <a:pPr indent="0" lvl="0" marL="0" rtl="0" algn="just">
              <a:spcBef>
                <a:spcPts val="0"/>
              </a:spcBef>
              <a:spcAft>
                <a:spcPts val="0"/>
              </a:spcAft>
              <a:buNone/>
            </a:pPr>
            <a:r>
              <a:rPr lang="es">
                <a:solidFill>
                  <a:srgbClr val="000000"/>
                </a:solidFill>
              </a:rPr>
              <a:t>Media richness theory is based on contingency theory and information processing theory (Galbraith, 1977). Early proponents of the theory were made by Daft and Lengel (1984).</a:t>
            </a:r>
            <a:endParaRPr sz="1500"/>
          </a:p>
        </p:txBody>
      </p:sp>
      <p:sp>
        <p:nvSpPr>
          <p:cNvPr id="125" name="Google Shape;125;p16"/>
          <p:cNvSpPr txBox="1"/>
          <p:nvPr>
            <p:ph type="title"/>
          </p:nvPr>
        </p:nvSpPr>
        <p:spPr>
          <a:xfrm>
            <a:off x="729450" y="1292400"/>
            <a:ext cx="7688700" cy="535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b="0" lang="es" sz="2040"/>
              <a:t>What is the theory of media richness?</a:t>
            </a:r>
            <a:endParaRPr b="0" sz="2040"/>
          </a:p>
        </p:txBody>
      </p:sp>
      <p:pic>
        <p:nvPicPr>
          <p:cNvPr id="126" name="Google Shape;126;p16"/>
          <p:cNvPicPr preferRelativeResize="0"/>
          <p:nvPr/>
        </p:nvPicPr>
        <p:blipFill>
          <a:blip r:embed="rId3">
            <a:alphaModFix/>
          </a:blip>
          <a:stretch>
            <a:fillRect/>
          </a:stretch>
        </p:blipFill>
        <p:spPr>
          <a:xfrm>
            <a:off x="296550" y="1727275"/>
            <a:ext cx="4999374" cy="3324249"/>
          </a:xfrm>
          <a:prstGeom prst="rect">
            <a:avLst/>
          </a:prstGeom>
          <a:noFill/>
          <a:ln>
            <a:noFill/>
          </a:ln>
        </p:spPr>
      </p:pic>
      <p:pic>
        <p:nvPicPr>
          <p:cNvPr descr="Adolescente sorprendido asomándose a la ilustración plana vectorial de marco cuadrado. adolescente masculino asombrado buscando o buscando algo, realizando un gesto de idea aislado en blanco. persona que mira a escondidas." id="127" name="Google Shape;127;p16"/>
          <p:cNvPicPr preferRelativeResize="0"/>
          <p:nvPr/>
        </p:nvPicPr>
        <p:blipFill rotWithShape="1">
          <a:blip r:embed="rId4">
            <a:alphaModFix/>
          </a:blip>
          <a:srcRect b="16130" l="16605" r="12763" t="12497"/>
          <a:stretch/>
        </p:blipFill>
        <p:spPr>
          <a:xfrm>
            <a:off x="6306063" y="3291350"/>
            <a:ext cx="1741925" cy="17601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1" name="Shape 131"/>
        <p:cNvGrpSpPr/>
        <p:nvPr/>
      </p:nvGrpSpPr>
      <p:grpSpPr>
        <a:xfrm>
          <a:off x="0" y="0"/>
          <a:ext cx="0" cy="0"/>
          <a:chOff x="0" y="0"/>
          <a:chExt cx="0" cy="0"/>
        </a:xfrm>
      </p:grpSpPr>
      <p:sp>
        <p:nvSpPr>
          <p:cNvPr id="132" name="Google Shape;132;p17"/>
          <p:cNvSpPr txBox="1"/>
          <p:nvPr>
            <p:ph idx="1" type="body"/>
          </p:nvPr>
        </p:nvSpPr>
        <p:spPr>
          <a:xfrm>
            <a:off x="317625" y="3700500"/>
            <a:ext cx="2493900" cy="1123200"/>
          </a:xfrm>
          <a:prstGeom prst="rect">
            <a:avLst/>
          </a:prstGeom>
          <a:solidFill>
            <a:srgbClr val="FCE5CD"/>
          </a:solidFill>
        </p:spPr>
        <p:txBody>
          <a:bodyPr anchorCtr="0" anchor="t" bIns="91425" lIns="91425" spcFirstLastPara="1" rIns="91425" wrap="square" tIns="91425">
            <a:normAutofit/>
          </a:bodyPr>
          <a:lstStyle/>
          <a:p>
            <a:pPr indent="0" lvl="0" marL="0" rtl="0" algn="just">
              <a:spcBef>
                <a:spcPts val="0"/>
              </a:spcBef>
              <a:spcAft>
                <a:spcPts val="1200"/>
              </a:spcAft>
              <a:buNone/>
            </a:pPr>
            <a:r>
              <a:rPr lang="es">
                <a:solidFill>
                  <a:srgbClr val="000000"/>
                </a:solidFill>
              </a:rPr>
              <a:t>There was no channel of communication and there were serious limits on how and how everyone communicated.</a:t>
            </a:r>
            <a:endParaRPr>
              <a:solidFill>
                <a:srgbClr val="000000"/>
              </a:solidFill>
            </a:endParaRPr>
          </a:p>
        </p:txBody>
      </p:sp>
      <p:sp>
        <p:nvSpPr>
          <p:cNvPr id="133" name="Google Shape;133;p17"/>
          <p:cNvSpPr txBox="1"/>
          <p:nvPr>
            <p:ph type="title"/>
          </p:nvPr>
        </p:nvSpPr>
        <p:spPr>
          <a:xfrm>
            <a:off x="797200" y="1266125"/>
            <a:ext cx="7688700" cy="535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b="0" lang="es" sz="2040"/>
              <a:t>Case Study</a:t>
            </a:r>
            <a:endParaRPr b="0" sz="2040"/>
          </a:p>
        </p:txBody>
      </p:sp>
      <p:pic>
        <p:nvPicPr>
          <p:cNvPr id="134" name="Google Shape;134;p17"/>
          <p:cNvPicPr preferRelativeResize="0"/>
          <p:nvPr/>
        </p:nvPicPr>
        <p:blipFill rotWithShape="1">
          <a:blip r:embed="rId3">
            <a:alphaModFix/>
          </a:blip>
          <a:srcRect b="0" l="0" r="0" t="15994"/>
          <a:stretch/>
        </p:blipFill>
        <p:spPr>
          <a:xfrm>
            <a:off x="1705850" y="1721427"/>
            <a:ext cx="5073775" cy="1700650"/>
          </a:xfrm>
          <a:prstGeom prst="rect">
            <a:avLst/>
          </a:prstGeom>
          <a:noFill/>
          <a:ln>
            <a:noFill/>
          </a:ln>
        </p:spPr>
      </p:pic>
      <p:sp>
        <p:nvSpPr>
          <p:cNvPr id="135" name="Google Shape;135;p17"/>
          <p:cNvSpPr txBox="1"/>
          <p:nvPr>
            <p:ph idx="1" type="body"/>
          </p:nvPr>
        </p:nvSpPr>
        <p:spPr>
          <a:xfrm>
            <a:off x="3156438" y="3700500"/>
            <a:ext cx="2714100" cy="1123200"/>
          </a:xfrm>
          <a:prstGeom prst="rect">
            <a:avLst/>
          </a:prstGeom>
          <a:solidFill>
            <a:srgbClr val="FCE5CD"/>
          </a:solidFill>
        </p:spPr>
        <p:txBody>
          <a:bodyPr anchorCtr="0" anchor="t" bIns="91425" lIns="91425" spcFirstLastPara="1" rIns="91425" wrap="square" tIns="91425">
            <a:normAutofit/>
          </a:bodyPr>
          <a:lstStyle/>
          <a:p>
            <a:pPr indent="0" lvl="0" marL="0" rtl="0" algn="just">
              <a:spcBef>
                <a:spcPts val="0"/>
              </a:spcBef>
              <a:spcAft>
                <a:spcPts val="1200"/>
              </a:spcAft>
              <a:buNone/>
            </a:pPr>
            <a:r>
              <a:rPr lang="es">
                <a:solidFill>
                  <a:srgbClr val="000000"/>
                </a:solidFill>
              </a:rPr>
              <a:t>Communication was never formal throughout the project.</a:t>
            </a:r>
            <a:endParaRPr>
              <a:solidFill>
                <a:srgbClr val="000000"/>
              </a:solidFill>
            </a:endParaRPr>
          </a:p>
        </p:txBody>
      </p:sp>
      <p:sp>
        <p:nvSpPr>
          <p:cNvPr id="136" name="Google Shape;136;p17"/>
          <p:cNvSpPr txBox="1"/>
          <p:nvPr>
            <p:ph idx="1" type="body"/>
          </p:nvPr>
        </p:nvSpPr>
        <p:spPr>
          <a:xfrm>
            <a:off x="6215450" y="3700500"/>
            <a:ext cx="2558100" cy="1123200"/>
          </a:xfrm>
          <a:prstGeom prst="rect">
            <a:avLst/>
          </a:prstGeom>
          <a:solidFill>
            <a:srgbClr val="FCE5CD"/>
          </a:solidFill>
        </p:spPr>
        <p:txBody>
          <a:bodyPr anchorCtr="0" anchor="t" bIns="91425" lIns="91425" spcFirstLastPara="1" rIns="91425" wrap="square" tIns="91425">
            <a:noAutofit/>
          </a:bodyPr>
          <a:lstStyle/>
          <a:p>
            <a:pPr indent="0" lvl="0" marL="0" rtl="0" algn="just">
              <a:spcBef>
                <a:spcPts val="0"/>
              </a:spcBef>
              <a:spcAft>
                <a:spcPts val="1200"/>
              </a:spcAft>
              <a:buSzPts val="935"/>
              <a:buNone/>
            </a:pPr>
            <a:r>
              <a:rPr lang="es" sz="1305">
                <a:solidFill>
                  <a:srgbClr val="000000"/>
                </a:solidFill>
              </a:rPr>
              <a:t>No effort to ensure that communication is coordinated or proper conduct is promoted.</a:t>
            </a:r>
            <a:endParaRPr sz="1305">
              <a:solidFill>
                <a:srgbClr val="0000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18"/>
          <p:cNvSpPr txBox="1"/>
          <p:nvPr>
            <p:ph idx="1" type="body"/>
          </p:nvPr>
        </p:nvSpPr>
        <p:spPr>
          <a:xfrm>
            <a:off x="4927225" y="2419813"/>
            <a:ext cx="3490800" cy="1569600"/>
          </a:xfrm>
          <a:prstGeom prst="rect">
            <a:avLst/>
          </a:prstGeom>
          <a:solidFill>
            <a:srgbClr val="CFE2F3"/>
          </a:solidFill>
        </p:spPr>
        <p:txBody>
          <a:bodyPr anchorCtr="0" anchor="t" bIns="91425" lIns="91425" spcFirstLastPara="1" rIns="91425" wrap="square" tIns="91425">
            <a:normAutofit/>
          </a:bodyPr>
          <a:lstStyle/>
          <a:p>
            <a:pPr indent="0" lvl="0" marL="0" rtl="0" algn="just">
              <a:spcBef>
                <a:spcPts val="0"/>
              </a:spcBef>
              <a:spcAft>
                <a:spcPts val="1200"/>
              </a:spcAft>
              <a:buNone/>
            </a:pPr>
            <a:r>
              <a:rPr lang="es">
                <a:solidFill>
                  <a:srgbClr val="000000"/>
                </a:solidFill>
              </a:rPr>
              <a:t>In general, Tom should select the channel of communication that has the least chance of being misunderstood. As long as the message can be clearly understood, he should review the other benefits of each media format and select the one that makes the most sense.</a:t>
            </a:r>
            <a:endParaRPr>
              <a:solidFill>
                <a:srgbClr val="000000"/>
              </a:solidFill>
            </a:endParaRPr>
          </a:p>
        </p:txBody>
      </p:sp>
      <p:sp>
        <p:nvSpPr>
          <p:cNvPr id="142" name="Google Shape;142;p18"/>
          <p:cNvSpPr txBox="1"/>
          <p:nvPr>
            <p:ph type="title"/>
          </p:nvPr>
        </p:nvSpPr>
        <p:spPr>
          <a:xfrm>
            <a:off x="797200" y="1266125"/>
            <a:ext cx="1835700" cy="471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891"/>
              <a:buNone/>
            </a:pPr>
            <a:r>
              <a:rPr b="0" lang="es" sz="2036"/>
              <a:t>Case Solution</a:t>
            </a:r>
            <a:endParaRPr b="0" sz="2036"/>
          </a:p>
        </p:txBody>
      </p:sp>
      <p:pic>
        <p:nvPicPr>
          <p:cNvPr id="143" name="Google Shape;143;p18"/>
          <p:cNvPicPr preferRelativeResize="0"/>
          <p:nvPr/>
        </p:nvPicPr>
        <p:blipFill rotWithShape="1">
          <a:blip r:embed="rId3">
            <a:alphaModFix/>
          </a:blip>
          <a:srcRect b="9538" l="0" r="0" t="8729"/>
          <a:stretch/>
        </p:blipFill>
        <p:spPr>
          <a:xfrm>
            <a:off x="703175" y="1737725"/>
            <a:ext cx="3589625" cy="293377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19"/>
          <p:cNvSpPr txBox="1"/>
          <p:nvPr>
            <p:ph type="title"/>
          </p:nvPr>
        </p:nvSpPr>
        <p:spPr>
          <a:xfrm>
            <a:off x="727650" y="597425"/>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s"/>
              <a:t>Channels of Communication</a:t>
            </a:r>
            <a:endParaRPr/>
          </a:p>
        </p:txBody>
      </p:sp>
      <p:pic>
        <p:nvPicPr>
          <p:cNvPr id="149" name="Google Shape;149;p19"/>
          <p:cNvPicPr preferRelativeResize="0"/>
          <p:nvPr/>
        </p:nvPicPr>
        <p:blipFill>
          <a:blip r:embed="rId3">
            <a:alphaModFix/>
          </a:blip>
          <a:stretch>
            <a:fillRect/>
          </a:stretch>
        </p:blipFill>
        <p:spPr>
          <a:xfrm>
            <a:off x="3128488" y="1286251"/>
            <a:ext cx="5781037" cy="3403300"/>
          </a:xfrm>
          <a:prstGeom prst="rect">
            <a:avLst/>
          </a:prstGeom>
          <a:noFill/>
          <a:ln>
            <a:noFill/>
          </a:ln>
        </p:spPr>
      </p:pic>
      <p:sp>
        <p:nvSpPr>
          <p:cNvPr id="150" name="Google Shape;150;p19"/>
          <p:cNvSpPr/>
          <p:nvPr/>
        </p:nvSpPr>
        <p:spPr>
          <a:xfrm>
            <a:off x="302338" y="3455650"/>
            <a:ext cx="2600100" cy="1233900"/>
          </a:xfrm>
          <a:prstGeom prst="rect">
            <a:avLst/>
          </a:prstGeom>
          <a:solidFill>
            <a:srgbClr val="FCE5CD"/>
          </a:solid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just">
              <a:lnSpc>
                <a:spcPct val="115000"/>
              </a:lnSpc>
              <a:spcBef>
                <a:spcPts val="0"/>
              </a:spcBef>
              <a:spcAft>
                <a:spcPts val="0"/>
              </a:spcAft>
              <a:buNone/>
            </a:pPr>
            <a:r>
              <a:rPr lang="es" sz="1300">
                <a:latin typeface="Lato"/>
                <a:ea typeface="Lato"/>
                <a:cs typeface="Lato"/>
                <a:sym typeface="Lato"/>
              </a:rPr>
              <a:t>A communication channel is the process that allows transmission of a message between sender and receiver</a:t>
            </a:r>
            <a:endParaRPr sz="1300">
              <a:latin typeface="Lato"/>
              <a:ea typeface="Lato"/>
              <a:cs typeface="Lato"/>
              <a:sym typeface="Lato"/>
            </a:endParaRPr>
          </a:p>
        </p:txBody>
      </p:sp>
      <p:pic>
        <p:nvPicPr>
          <p:cNvPr id="151" name="Google Shape;151;p19"/>
          <p:cNvPicPr preferRelativeResize="0"/>
          <p:nvPr/>
        </p:nvPicPr>
        <p:blipFill rotWithShape="1">
          <a:blip r:embed="rId4">
            <a:alphaModFix/>
          </a:blip>
          <a:srcRect b="10851" l="13864" r="13471" t="12887"/>
          <a:stretch/>
        </p:blipFill>
        <p:spPr>
          <a:xfrm>
            <a:off x="596462" y="1328575"/>
            <a:ext cx="2011875" cy="201184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pic>
        <p:nvPicPr>
          <p:cNvPr id="156" name="Google Shape;156;p20"/>
          <p:cNvPicPr preferRelativeResize="0"/>
          <p:nvPr/>
        </p:nvPicPr>
        <p:blipFill>
          <a:blip r:embed="rId3">
            <a:alphaModFix/>
          </a:blip>
          <a:stretch>
            <a:fillRect/>
          </a:stretch>
        </p:blipFill>
        <p:spPr>
          <a:xfrm>
            <a:off x="436825" y="1527875"/>
            <a:ext cx="5266575" cy="3049350"/>
          </a:xfrm>
          <a:prstGeom prst="rect">
            <a:avLst/>
          </a:prstGeom>
          <a:noFill/>
          <a:ln>
            <a:noFill/>
          </a:ln>
        </p:spPr>
      </p:pic>
      <p:sp>
        <p:nvSpPr>
          <p:cNvPr id="157" name="Google Shape;157;p20"/>
          <p:cNvSpPr/>
          <p:nvPr/>
        </p:nvSpPr>
        <p:spPr>
          <a:xfrm>
            <a:off x="6102525" y="1527875"/>
            <a:ext cx="2600100" cy="1233900"/>
          </a:xfrm>
          <a:prstGeom prst="rect">
            <a:avLst/>
          </a:prstGeom>
          <a:solidFill>
            <a:srgbClr val="CFE2F3"/>
          </a:solid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just">
              <a:lnSpc>
                <a:spcPct val="115000"/>
              </a:lnSpc>
              <a:spcBef>
                <a:spcPts val="0"/>
              </a:spcBef>
              <a:spcAft>
                <a:spcPts val="0"/>
              </a:spcAft>
              <a:buNone/>
            </a:pPr>
            <a:r>
              <a:rPr lang="es" sz="1300">
                <a:latin typeface="Lato"/>
                <a:ea typeface="Lato"/>
                <a:cs typeface="Lato"/>
                <a:sym typeface="Lato"/>
              </a:rPr>
              <a:t>Is used to communicate with other people to transfer and exchange information,data and experiences through their joint dealings and interactions</a:t>
            </a:r>
            <a:endParaRPr sz="1300">
              <a:latin typeface="Lato"/>
              <a:ea typeface="Lato"/>
              <a:cs typeface="Lato"/>
              <a:sym typeface="Lato"/>
            </a:endParaRPr>
          </a:p>
        </p:txBody>
      </p:sp>
      <p:sp>
        <p:nvSpPr>
          <p:cNvPr id="158" name="Google Shape;158;p20"/>
          <p:cNvSpPr/>
          <p:nvPr/>
        </p:nvSpPr>
        <p:spPr>
          <a:xfrm>
            <a:off x="6102525" y="3217075"/>
            <a:ext cx="2600100" cy="1233900"/>
          </a:xfrm>
          <a:prstGeom prst="rect">
            <a:avLst/>
          </a:prstGeom>
          <a:solidFill>
            <a:srgbClr val="CFE2F3"/>
          </a:solid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just">
              <a:lnSpc>
                <a:spcPct val="115000"/>
              </a:lnSpc>
              <a:spcBef>
                <a:spcPts val="0"/>
              </a:spcBef>
              <a:spcAft>
                <a:spcPts val="0"/>
              </a:spcAft>
              <a:buNone/>
            </a:pPr>
            <a:r>
              <a:rPr lang="es" sz="1300">
                <a:latin typeface="Lato"/>
                <a:ea typeface="Lato"/>
                <a:cs typeface="Lato"/>
                <a:sym typeface="Lato"/>
              </a:rPr>
              <a:t>Contributes in one way or another to making administrative decisions and achieving the institutions success, effective growth and development.</a:t>
            </a:r>
            <a:endParaRPr sz="1300">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sp>
        <p:nvSpPr>
          <p:cNvPr id="163" name="Google Shape;163;p21"/>
          <p:cNvSpPr txBox="1"/>
          <p:nvPr>
            <p:ph type="title"/>
          </p:nvPr>
        </p:nvSpPr>
        <p:spPr>
          <a:xfrm>
            <a:off x="729450" y="608975"/>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s"/>
              <a:t>Barriers to Effective Communication</a:t>
            </a:r>
            <a:endParaRPr/>
          </a:p>
        </p:txBody>
      </p:sp>
      <p:sp>
        <p:nvSpPr>
          <p:cNvPr id="164" name="Google Shape;164;p21"/>
          <p:cNvSpPr txBox="1"/>
          <p:nvPr>
            <p:ph idx="1" type="body"/>
          </p:nvPr>
        </p:nvSpPr>
        <p:spPr>
          <a:xfrm>
            <a:off x="558625" y="1665888"/>
            <a:ext cx="4262100" cy="2581200"/>
          </a:xfrm>
          <a:prstGeom prst="rect">
            <a:avLst/>
          </a:prstGeom>
          <a:solidFill>
            <a:srgbClr val="B4A7D6">
              <a:alpha val="36280"/>
            </a:srgbClr>
          </a:solidFill>
        </p:spPr>
        <p:txBody>
          <a:bodyPr anchorCtr="0" anchor="t" bIns="91425" lIns="91425" spcFirstLastPara="1" rIns="91425" wrap="square" tIns="91425">
            <a:normAutofit lnSpcReduction="10000"/>
          </a:bodyPr>
          <a:lstStyle/>
          <a:p>
            <a:pPr indent="0" lvl="0" marL="0" rtl="0" algn="just">
              <a:spcBef>
                <a:spcPts val="0"/>
              </a:spcBef>
              <a:spcAft>
                <a:spcPts val="0"/>
              </a:spcAft>
              <a:buNone/>
            </a:pPr>
            <a:r>
              <a:rPr lang="es">
                <a:solidFill>
                  <a:srgbClr val="000000"/>
                </a:solidFill>
              </a:rPr>
              <a:t>Effective communication contributes to </a:t>
            </a:r>
            <a:r>
              <a:rPr lang="es">
                <a:solidFill>
                  <a:srgbClr val="000000"/>
                </a:solidFill>
              </a:rPr>
              <a:t>achieving</a:t>
            </a:r>
            <a:r>
              <a:rPr lang="es">
                <a:solidFill>
                  <a:srgbClr val="000000"/>
                </a:solidFill>
              </a:rPr>
              <a:t> goals through the communication process, where some information, concepts and opinions are transferred between different individuals within the community, but there are some obstacles and barriers that can face and prevent the communication process such as:</a:t>
            </a:r>
            <a:endParaRPr>
              <a:solidFill>
                <a:srgbClr val="000000"/>
              </a:solidFill>
            </a:endParaRPr>
          </a:p>
          <a:p>
            <a:pPr indent="-311150" lvl="0" marL="457200" rtl="0" algn="just">
              <a:spcBef>
                <a:spcPts val="0"/>
              </a:spcBef>
              <a:spcAft>
                <a:spcPts val="0"/>
              </a:spcAft>
              <a:buClr>
                <a:srgbClr val="000000"/>
              </a:buClr>
              <a:buSzPts val="1300"/>
              <a:buChar char="●"/>
            </a:pPr>
            <a:r>
              <a:rPr lang="es">
                <a:solidFill>
                  <a:srgbClr val="000000"/>
                </a:solidFill>
              </a:rPr>
              <a:t>Lack of training</a:t>
            </a:r>
            <a:endParaRPr>
              <a:solidFill>
                <a:srgbClr val="000000"/>
              </a:solidFill>
            </a:endParaRPr>
          </a:p>
          <a:p>
            <a:pPr indent="-311150" lvl="0" marL="457200" rtl="0" algn="just">
              <a:spcBef>
                <a:spcPts val="0"/>
              </a:spcBef>
              <a:spcAft>
                <a:spcPts val="0"/>
              </a:spcAft>
              <a:buClr>
                <a:srgbClr val="000000"/>
              </a:buClr>
              <a:buSzPts val="1300"/>
              <a:buChar char="●"/>
            </a:pPr>
            <a:r>
              <a:rPr lang="es">
                <a:solidFill>
                  <a:srgbClr val="000000"/>
                </a:solidFill>
              </a:rPr>
              <a:t>Language</a:t>
            </a:r>
            <a:endParaRPr>
              <a:solidFill>
                <a:srgbClr val="000000"/>
              </a:solidFill>
            </a:endParaRPr>
          </a:p>
          <a:p>
            <a:pPr indent="-311150" lvl="0" marL="457200" rtl="0" algn="just">
              <a:spcBef>
                <a:spcPts val="0"/>
              </a:spcBef>
              <a:spcAft>
                <a:spcPts val="0"/>
              </a:spcAft>
              <a:buClr>
                <a:srgbClr val="000000"/>
              </a:buClr>
              <a:buSzPts val="1300"/>
              <a:buChar char="●"/>
            </a:pPr>
            <a:r>
              <a:rPr lang="es">
                <a:solidFill>
                  <a:srgbClr val="000000"/>
                </a:solidFill>
              </a:rPr>
              <a:t>Culture</a:t>
            </a:r>
            <a:endParaRPr>
              <a:solidFill>
                <a:srgbClr val="000000"/>
              </a:solidFill>
            </a:endParaRPr>
          </a:p>
          <a:p>
            <a:pPr indent="-311150" lvl="0" marL="457200" rtl="0" algn="just">
              <a:spcBef>
                <a:spcPts val="0"/>
              </a:spcBef>
              <a:spcAft>
                <a:spcPts val="0"/>
              </a:spcAft>
              <a:buClr>
                <a:srgbClr val="000000"/>
              </a:buClr>
              <a:buSzPts val="1300"/>
              <a:buChar char="●"/>
            </a:pPr>
            <a:r>
              <a:rPr lang="es">
                <a:solidFill>
                  <a:srgbClr val="000000"/>
                </a:solidFill>
              </a:rPr>
              <a:t>Physical.</a:t>
            </a:r>
            <a:endParaRPr>
              <a:solidFill>
                <a:srgbClr val="000000"/>
              </a:solidFill>
            </a:endParaRPr>
          </a:p>
          <a:p>
            <a:pPr indent="0" lvl="0" marL="0" rtl="0" algn="l">
              <a:spcBef>
                <a:spcPts val="0"/>
              </a:spcBef>
              <a:spcAft>
                <a:spcPts val="1200"/>
              </a:spcAft>
              <a:buNone/>
            </a:pPr>
            <a:r>
              <a:t/>
            </a:r>
            <a:endParaRPr/>
          </a:p>
        </p:txBody>
      </p:sp>
      <p:pic>
        <p:nvPicPr>
          <p:cNvPr id="165" name="Google Shape;165;p21"/>
          <p:cNvPicPr preferRelativeResize="0"/>
          <p:nvPr/>
        </p:nvPicPr>
        <p:blipFill>
          <a:blip r:embed="rId3">
            <a:alphaModFix/>
          </a:blip>
          <a:stretch>
            <a:fillRect/>
          </a:stretch>
        </p:blipFill>
        <p:spPr>
          <a:xfrm>
            <a:off x="5172650" y="1746162"/>
            <a:ext cx="3633925" cy="24206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22"/>
          <p:cNvSpPr txBox="1"/>
          <p:nvPr>
            <p:ph type="title"/>
          </p:nvPr>
        </p:nvSpPr>
        <p:spPr>
          <a:xfrm>
            <a:off x="729450" y="1271200"/>
            <a:ext cx="7688700" cy="535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b="0" lang="es" sz="2040"/>
              <a:t>Language Barriers</a:t>
            </a:r>
            <a:endParaRPr b="0" sz="2040"/>
          </a:p>
        </p:txBody>
      </p:sp>
      <p:sp>
        <p:nvSpPr>
          <p:cNvPr id="171" name="Google Shape;171;p22"/>
          <p:cNvSpPr txBox="1"/>
          <p:nvPr>
            <p:ph idx="1" type="body"/>
          </p:nvPr>
        </p:nvSpPr>
        <p:spPr>
          <a:xfrm>
            <a:off x="5018850" y="2571750"/>
            <a:ext cx="3741000" cy="1205100"/>
          </a:xfrm>
          <a:prstGeom prst="rect">
            <a:avLst/>
          </a:prstGeom>
          <a:solidFill>
            <a:srgbClr val="FFF2CC"/>
          </a:solidFill>
        </p:spPr>
        <p:txBody>
          <a:bodyPr anchorCtr="0" anchor="t" bIns="91425" lIns="91425" spcFirstLastPara="1" rIns="91425" wrap="square" tIns="91425">
            <a:noAutofit/>
          </a:bodyPr>
          <a:lstStyle/>
          <a:p>
            <a:pPr indent="0" lvl="0" marL="0" rtl="0" algn="just">
              <a:lnSpc>
                <a:spcPct val="95000"/>
              </a:lnSpc>
              <a:spcBef>
                <a:spcPts val="0"/>
              </a:spcBef>
              <a:spcAft>
                <a:spcPts val="0"/>
              </a:spcAft>
              <a:buNone/>
            </a:pPr>
            <a:r>
              <a:rPr lang="es">
                <a:solidFill>
                  <a:srgbClr val="000000"/>
                </a:solidFill>
              </a:rPr>
              <a:t>Different languages and dialects affect the understanding of the two parties to the communication and their perception of the intended meaning of the speech, as each understands the phrase differently.</a:t>
            </a:r>
            <a:endParaRPr>
              <a:solidFill>
                <a:srgbClr val="000000"/>
              </a:solidFill>
            </a:endParaRPr>
          </a:p>
          <a:p>
            <a:pPr indent="0" lvl="0" marL="0" rtl="0" algn="l">
              <a:lnSpc>
                <a:spcPct val="95000"/>
              </a:lnSpc>
              <a:spcBef>
                <a:spcPts val="0"/>
              </a:spcBef>
              <a:spcAft>
                <a:spcPts val="1200"/>
              </a:spcAft>
              <a:buNone/>
            </a:pPr>
            <a:r>
              <a:t/>
            </a:r>
            <a:endParaRPr/>
          </a:p>
        </p:txBody>
      </p:sp>
      <p:pic>
        <p:nvPicPr>
          <p:cNvPr id="172" name="Google Shape;172;p22"/>
          <p:cNvPicPr preferRelativeResize="0"/>
          <p:nvPr/>
        </p:nvPicPr>
        <p:blipFill rotWithShape="1">
          <a:blip r:embed="rId3">
            <a:alphaModFix/>
          </a:blip>
          <a:srcRect b="8705" l="18204" r="17445" t="12155"/>
          <a:stretch/>
        </p:blipFill>
        <p:spPr>
          <a:xfrm>
            <a:off x="435300" y="1859750"/>
            <a:ext cx="4385552" cy="32363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23"/>
          <p:cNvSpPr txBox="1"/>
          <p:nvPr>
            <p:ph type="title"/>
          </p:nvPr>
        </p:nvSpPr>
        <p:spPr>
          <a:xfrm>
            <a:off x="729450" y="1230500"/>
            <a:ext cx="7688700" cy="535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b="0" lang="es" sz="2040"/>
              <a:t>Physical Barriers </a:t>
            </a:r>
            <a:endParaRPr b="0" sz="2040"/>
          </a:p>
        </p:txBody>
      </p:sp>
      <p:sp>
        <p:nvSpPr>
          <p:cNvPr id="178" name="Google Shape;178;p23"/>
          <p:cNvSpPr txBox="1"/>
          <p:nvPr>
            <p:ph idx="1" type="body"/>
          </p:nvPr>
        </p:nvSpPr>
        <p:spPr>
          <a:xfrm>
            <a:off x="729450" y="2150075"/>
            <a:ext cx="3085500" cy="1650600"/>
          </a:xfrm>
          <a:prstGeom prst="rect">
            <a:avLst/>
          </a:prstGeom>
          <a:solidFill>
            <a:srgbClr val="D0E0E3"/>
          </a:solidFill>
        </p:spPr>
        <p:txBody>
          <a:bodyPr anchorCtr="0" anchor="t" bIns="91425" lIns="91425" spcFirstLastPara="1" rIns="91425" wrap="square" tIns="91425">
            <a:noAutofit/>
          </a:bodyPr>
          <a:lstStyle/>
          <a:p>
            <a:pPr indent="0" lvl="0" marL="0" rtl="0" algn="just">
              <a:spcBef>
                <a:spcPts val="0"/>
              </a:spcBef>
              <a:spcAft>
                <a:spcPts val="0"/>
              </a:spcAft>
              <a:buSzPts val="1018"/>
              <a:buNone/>
            </a:pPr>
            <a:r>
              <a:rPr lang="es" sz="1302">
                <a:solidFill>
                  <a:srgbClr val="000000"/>
                </a:solidFill>
              </a:rPr>
              <a:t>A physical barrier to communication is a physical factor or an obstacle that prevent effective exchanges between the sender and the receiver that can block moving around in the environment. (Bevin, and Jackson 196)</a:t>
            </a:r>
            <a:endParaRPr sz="1202"/>
          </a:p>
        </p:txBody>
      </p:sp>
      <p:pic>
        <p:nvPicPr>
          <p:cNvPr id="179" name="Google Shape;179;p23"/>
          <p:cNvPicPr preferRelativeResize="0"/>
          <p:nvPr/>
        </p:nvPicPr>
        <p:blipFill>
          <a:blip r:embed="rId3">
            <a:alphaModFix/>
          </a:blip>
          <a:stretch>
            <a:fillRect/>
          </a:stretch>
        </p:blipFill>
        <p:spPr>
          <a:xfrm>
            <a:off x="4204600" y="1438875"/>
            <a:ext cx="4609499" cy="307299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sp>
        <p:nvSpPr>
          <p:cNvPr id="184" name="Google Shape;184;p24"/>
          <p:cNvSpPr txBox="1"/>
          <p:nvPr>
            <p:ph type="title"/>
          </p:nvPr>
        </p:nvSpPr>
        <p:spPr>
          <a:xfrm>
            <a:off x="727650" y="594625"/>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s"/>
              <a:t>The Impact of Communication</a:t>
            </a:r>
            <a:endParaRPr/>
          </a:p>
        </p:txBody>
      </p:sp>
      <p:sp>
        <p:nvSpPr>
          <p:cNvPr id="185" name="Google Shape;185;p24"/>
          <p:cNvSpPr txBox="1"/>
          <p:nvPr>
            <p:ph idx="1" type="body"/>
          </p:nvPr>
        </p:nvSpPr>
        <p:spPr>
          <a:xfrm>
            <a:off x="4963000" y="2115000"/>
            <a:ext cx="3585000" cy="1768500"/>
          </a:xfrm>
          <a:prstGeom prst="rect">
            <a:avLst/>
          </a:prstGeom>
          <a:solidFill>
            <a:srgbClr val="D9EAD3"/>
          </a:solidFill>
        </p:spPr>
        <p:txBody>
          <a:bodyPr anchorCtr="0" anchor="t" bIns="91425" lIns="91425" spcFirstLastPara="1" rIns="91425" wrap="square" tIns="91425">
            <a:normAutofit fontScale="40000" lnSpcReduction="10000"/>
          </a:bodyPr>
          <a:lstStyle/>
          <a:p>
            <a:pPr indent="0" lvl="0" marL="0" rtl="0" algn="l">
              <a:spcBef>
                <a:spcPts val="0"/>
              </a:spcBef>
              <a:spcAft>
                <a:spcPts val="0"/>
              </a:spcAft>
              <a:buNone/>
            </a:pPr>
            <a:r>
              <a:rPr lang="es" sz="3250">
                <a:solidFill>
                  <a:srgbClr val="000000"/>
                </a:solidFill>
              </a:rPr>
              <a:t>C</a:t>
            </a:r>
            <a:r>
              <a:rPr lang="es" sz="3250">
                <a:solidFill>
                  <a:srgbClr val="000000"/>
                </a:solidFill>
              </a:rPr>
              <a:t>hoose the right form of communication</a:t>
            </a:r>
            <a:endParaRPr sz="3250">
              <a:solidFill>
                <a:srgbClr val="000000"/>
              </a:solidFill>
            </a:endParaRPr>
          </a:p>
          <a:p>
            <a:pPr indent="0" lvl="0" marL="0" rtl="0" algn="l">
              <a:spcBef>
                <a:spcPts val="1200"/>
              </a:spcBef>
              <a:spcAft>
                <a:spcPts val="0"/>
              </a:spcAft>
              <a:buNone/>
            </a:pPr>
            <a:r>
              <a:rPr lang="es" sz="3250">
                <a:solidFill>
                  <a:srgbClr val="000000"/>
                </a:solidFill>
              </a:rPr>
              <a:t>Help connect with people</a:t>
            </a:r>
            <a:endParaRPr sz="3250">
              <a:solidFill>
                <a:srgbClr val="000000"/>
              </a:solidFill>
            </a:endParaRPr>
          </a:p>
          <a:p>
            <a:pPr indent="0" lvl="0" marL="0" rtl="0" algn="l">
              <a:spcBef>
                <a:spcPts val="1200"/>
              </a:spcBef>
              <a:spcAft>
                <a:spcPts val="0"/>
              </a:spcAft>
              <a:buNone/>
            </a:pPr>
            <a:r>
              <a:rPr lang="es" sz="3250">
                <a:solidFill>
                  <a:srgbClr val="000000"/>
                </a:solidFill>
              </a:rPr>
              <a:t>There are functions such as informing, persuading, regulating and motivating, among many others.</a:t>
            </a:r>
            <a:endParaRPr sz="3250">
              <a:solidFill>
                <a:srgbClr val="000000"/>
              </a:solidFill>
            </a:endParaRPr>
          </a:p>
          <a:p>
            <a:pPr indent="0" lvl="0" marL="0" rtl="0" algn="l">
              <a:spcBef>
                <a:spcPts val="1200"/>
              </a:spcBef>
              <a:spcAft>
                <a:spcPts val="1200"/>
              </a:spcAft>
              <a:buNone/>
            </a:pPr>
            <a:r>
              <a:t/>
            </a:r>
            <a:endParaRPr/>
          </a:p>
        </p:txBody>
      </p:sp>
      <p:pic>
        <p:nvPicPr>
          <p:cNvPr id="186" name="Google Shape;186;p24"/>
          <p:cNvPicPr preferRelativeResize="0"/>
          <p:nvPr/>
        </p:nvPicPr>
        <p:blipFill>
          <a:blip r:embed="rId3">
            <a:alphaModFix/>
          </a:blip>
          <a:stretch>
            <a:fillRect/>
          </a:stretch>
        </p:blipFill>
        <p:spPr>
          <a:xfrm>
            <a:off x="218225" y="1538838"/>
            <a:ext cx="4528400" cy="2920818"/>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0" name="Shape 190"/>
        <p:cNvGrpSpPr/>
        <p:nvPr/>
      </p:nvGrpSpPr>
      <p:grpSpPr>
        <a:xfrm>
          <a:off x="0" y="0"/>
          <a:ext cx="0" cy="0"/>
          <a:chOff x="0" y="0"/>
          <a:chExt cx="0" cy="0"/>
        </a:xfrm>
      </p:grpSpPr>
      <p:sp>
        <p:nvSpPr>
          <p:cNvPr id="191" name="Google Shape;191;p25"/>
          <p:cNvSpPr txBox="1"/>
          <p:nvPr>
            <p:ph type="title"/>
          </p:nvPr>
        </p:nvSpPr>
        <p:spPr>
          <a:xfrm>
            <a:off x="729450" y="6448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s"/>
              <a:t>Conclusions</a:t>
            </a:r>
            <a:endParaRPr/>
          </a:p>
        </p:txBody>
      </p:sp>
      <p:sp>
        <p:nvSpPr>
          <p:cNvPr id="192" name="Google Shape;192;p25"/>
          <p:cNvSpPr txBox="1"/>
          <p:nvPr>
            <p:ph idx="1" type="body"/>
          </p:nvPr>
        </p:nvSpPr>
        <p:spPr>
          <a:xfrm>
            <a:off x="4488725" y="2069375"/>
            <a:ext cx="4397400" cy="2261100"/>
          </a:xfrm>
          <a:prstGeom prst="rect">
            <a:avLst/>
          </a:prstGeom>
          <a:solidFill>
            <a:srgbClr val="E6B8AF"/>
          </a:solidFill>
        </p:spPr>
        <p:txBody>
          <a:bodyPr anchorCtr="0" anchor="t" bIns="91425" lIns="91425" spcFirstLastPara="1" rIns="91425" wrap="square" tIns="91425">
            <a:normAutofit/>
          </a:bodyPr>
          <a:lstStyle/>
          <a:p>
            <a:pPr indent="0" lvl="0" marL="0" rtl="0" algn="just">
              <a:spcBef>
                <a:spcPts val="0"/>
              </a:spcBef>
              <a:spcAft>
                <a:spcPts val="1200"/>
              </a:spcAft>
              <a:buNone/>
            </a:pPr>
            <a:r>
              <a:rPr lang="es">
                <a:solidFill>
                  <a:srgbClr val="000000"/>
                </a:solidFill>
              </a:rPr>
              <a:t>With all the data gathered for this presentation, I believe Tom’s first significant error was failing to communicate with his colleagues. There were a lot of barriers from the beginning. If Tom had implemented the right channel of communication from the start, then maybe he would have succeeded with the openings of the warehouses. The team member’s ability to collaborate on the project was hampered by the choice of an inappropriate communication route.</a:t>
            </a:r>
            <a:endParaRPr>
              <a:solidFill>
                <a:srgbClr val="000000"/>
              </a:solidFill>
            </a:endParaRPr>
          </a:p>
        </p:txBody>
      </p:sp>
      <p:pic>
        <p:nvPicPr>
          <p:cNvPr id="193" name="Google Shape;193;p25"/>
          <p:cNvPicPr preferRelativeResize="0"/>
          <p:nvPr/>
        </p:nvPicPr>
        <p:blipFill>
          <a:blip r:embed="rId3">
            <a:alphaModFix/>
          </a:blip>
          <a:stretch>
            <a:fillRect/>
          </a:stretch>
        </p:blipFill>
        <p:spPr>
          <a:xfrm>
            <a:off x="241225" y="1329578"/>
            <a:ext cx="4152599" cy="3625972"/>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7" name="Shape 197"/>
        <p:cNvGrpSpPr/>
        <p:nvPr/>
      </p:nvGrpSpPr>
      <p:grpSpPr>
        <a:xfrm>
          <a:off x="0" y="0"/>
          <a:ext cx="0" cy="0"/>
          <a:chOff x="0" y="0"/>
          <a:chExt cx="0" cy="0"/>
        </a:xfrm>
      </p:grpSpPr>
      <p:sp>
        <p:nvSpPr>
          <p:cNvPr id="198" name="Google Shape;198;p26"/>
          <p:cNvSpPr txBox="1"/>
          <p:nvPr>
            <p:ph type="title"/>
          </p:nvPr>
        </p:nvSpPr>
        <p:spPr>
          <a:xfrm>
            <a:off x="727650" y="5879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s"/>
              <a:t>References</a:t>
            </a:r>
            <a:endParaRPr/>
          </a:p>
        </p:txBody>
      </p:sp>
      <p:sp>
        <p:nvSpPr>
          <p:cNvPr id="199" name="Google Shape;199;p26"/>
          <p:cNvSpPr txBox="1"/>
          <p:nvPr>
            <p:ph idx="1" type="body"/>
          </p:nvPr>
        </p:nvSpPr>
        <p:spPr>
          <a:xfrm>
            <a:off x="727650" y="1281125"/>
            <a:ext cx="7688700" cy="3758100"/>
          </a:xfrm>
          <a:prstGeom prst="rect">
            <a:avLst/>
          </a:prstGeom>
        </p:spPr>
        <p:txBody>
          <a:bodyPr anchorCtr="0" anchor="t" bIns="91425" lIns="91425" spcFirstLastPara="1" rIns="91425" wrap="square" tIns="91425">
            <a:normAutofit fontScale="62500" lnSpcReduction="10000"/>
          </a:bodyPr>
          <a:lstStyle/>
          <a:p>
            <a:pPr indent="-300151" lvl="0" marL="457200" rtl="0" algn="l">
              <a:spcBef>
                <a:spcPts val="500"/>
              </a:spcBef>
              <a:spcAft>
                <a:spcPts val="0"/>
              </a:spcAft>
              <a:buClr>
                <a:srgbClr val="000000"/>
              </a:buClr>
              <a:buSzPct val="100000"/>
              <a:buChar char="●"/>
            </a:pPr>
            <a:r>
              <a:rPr lang="es" sz="1802">
                <a:solidFill>
                  <a:srgbClr val="000000"/>
                </a:solidFill>
              </a:rPr>
              <a:t>Bassili, J.N. (2008). Media richness and social norms in the choice to attend lectures or to watch them online. </a:t>
            </a:r>
            <a:r>
              <a:rPr i="1" lang="es" sz="1802">
                <a:solidFill>
                  <a:srgbClr val="000000"/>
                </a:solidFill>
              </a:rPr>
              <a:t>Journal of Educational Multimedia and Hypermedia</a:t>
            </a:r>
            <a:r>
              <a:rPr lang="es" sz="1802">
                <a:solidFill>
                  <a:srgbClr val="000000"/>
                </a:solidFill>
              </a:rPr>
              <a:t>, 17(4). 453-475.</a:t>
            </a:r>
            <a:endParaRPr sz="1802">
              <a:solidFill>
                <a:srgbClr val="000000"/>
              </a:solidFill>
            </a:endParaRPr>
          </a:p>
          <a:p>
            <a:pPr indent="-300151" lvl="0" marL="457200" rtl="0" algn="l">
              <a:spcBef>
                <a:spcPts val="0"/>
              </a:spcBef>
              <a:spcAft>
                <a:spcPts val="0"/>
              </a:spcAft>
              <a:buClr>
                <a:srgbClr val="000000"/>
              </a:buClr>
              <a:buSzPct val="100000"/>
              <a:buChar char="●"/>
            </a:pPr>
            <a:r>
              <a:rPr lang="es" sz="1802">
                <a:solidFill>
                  <a:srgbClr val="000000"/>
                </a:solidFill>
              </a:rPr>
              <a:t>Brunelle, E. (2009). Introducing media richness into an integrated model of </a:t>
            </a:r>
            <a:r>
              <a:rPr lang="es" sz="1802">
                <a:solidFill>
                  <a:srgbClr val="000000"/>
                </a:solidFill>
              </a:rPr>
              <a:t>consumers</a:t>
            </a:r>
            <a:r>
              <a:rPr lang="es" sz="1802">
                <a:solidFill>
                  <a:srgbClr val="000000"/>
                </a:solidFill>
              </a:rPr>
              <a:t> intentions to use online stores in their purchase process. </a:t>
            </a:r>
            <a:r>
              <a:rPr i="1" lang="es" sz="1802">
                <a:solidFill>
                  <a:srgbClr val="000000"/>
                </a:solidFill>
              </a:rPr>
              <a:t>Journal of Internet Commerce</a:t>
            </a:r>
            <a:r>
              <a:rPr lang="es" sz="1802">
                <a:solidFill>
                  <a:srgbClr val="000000"/>
                </a:solidFill>
              </a:rPr>
              <a:t>, 8, 222-245.</a:t>
            </a:r>
            <a:endParaRPr sz="1802">
              <a:solidFill>
                <a:srgbClr val="000000"/>
              </a:solidFill>
            </a:endParaRPr>
          </a:p>
          <a:p>
            <a:pPr indent="-300151" lvl="0" marL="457200" marR="101600" rtl="0" algn="just">
              <a:spcBef>
                <a:spcPts val="0"/>
              </a:spcBef>
              <a:spcAft>
                <a:spcPts val="0"/>
              </a:spcAft>
              <a:buClr>
                <a:srgbClr val="000000"/>
              </a:buClr>
              <a:buSzPct val="100000"/>
              <a:buChar char="●"/>
            </a:pPr>
            <a:r>
              <a:rPr lang="es" sz="1802">
                <a:solidFill>
                  <a:srgbClr val="000000"/>
                </a:solidFill>
                <a:highlight>
                  <a:srgbClr val="FFFFFF"/>
                </a:highlight>
              </a:rPr>
              <a:t>Daft, RL and Lengel, RH (1984) The wealth of information:. A new focus on managerial behavior and organization design. In: Cummings, LL &amp; Staw, BM (Eds.), Research in Organizational Behavior 6, (191-233). Homewood, IL: JAI Press.</a:t>
            </a:r>
            <a:endParaRPr sz="1802">
              <a:solidFill>
                <a:srgbClr val="000000"/>
              </a:solidFill>
              <a:highlight>
                <a:srgbClr val="FFFFFF"/>
              </a:highlight>
            </a:endParaRPr>
          </a:p>
          <a:p>
            <a:pPr indent="-300151" lvl="0" marL="457200" rtl="0" algn="l">
              <a:spcBef>
                <a:spcPts val="0"/>
              </a:spcBef>
              <a:spcAft>
                <a:spcPts val="0"/>
              </a:spcAft>
              <a:buClr>
                <a:srgbClr val="000000"/>
              </a:buClr>
              <a:buSzPct val="100000"/>
              <a:buChar char="●"/>
            </a:pPr>
            <a:r>
              <a:rPr lang="es" sz="1802">
                <a:solidFill>
                  <a:srgbClr val="000000"/>
                </a:solidFill>
              </a:rPr>
              <a:t>Dennis, A.R., Kinney , S.T., &amp; Hung, Y.T.C. (1999). Gender differences in the effect of media richness. </a:t>
            </a:r>
            <a:r>
              <a:rPr i="1" lang="es" sz="1802">
                <a:solidFill>
                  <a:srgbClr val="000000"/>
                </a:solidFill>
              </a:rPr>
              <a:t>Small Group Research</a:t>
            </a:r>
            <a:r>
              <a:rPr lang="es" sz="1802">
                <a:solidFill>
                  <a:srgbClr val="000000"/>
                </a:solidFill>
              </a:rPr>
              <a:t>, 30(4), 405-437.</a:t>
            </a:r>
            <a:endParaRPr sz="1802">
              <a:solidFill>
                <a:srgbClr val="000000"/>
              </a:solidFill>
              <a:highlight>
                <a:srgbClr val="FFFFFF"/>
              </a:highlight>
            </a:endParaRPr>
          </a:p>
          <a:p>
            <a:pPr indent="-300151" lvl="0" marL="457200" marR="101600" rtl="0" algn="just">
              <a:spcBef>
                <a:spcPts val="0"/>
              </a:spcBef>
              <a:spcAft>
                <a:spcPts val="0"/>
              </a:spcAft>
              <a:buClr>
                <a:srgbClr val="000000"/>
              </a:buClr>
              <a:buSzPct val="100000"/>
              <a:buChar char="●"/>
            </a:pPr>
            <a:r>
              <a:rPr lang="es" sz="1802">
                <a:solidFill>
                  <a:srgbClr val="000000"/>
                </a:solidFill>
                <a:highlight>
                  <a:srgbClr val="FFFFFF"/>
                </a:highlight>
              </a:rPr>
              <a:t>Galbraith, J. (1977). Organización Design. Reading, MA: Addison-Wesley.</a:t>
            </a:r>
            <a:endParaRPr sz="1802">
              <a:solidFill>
                <a:srgbClr val="000000"/>
              </a:solidFill>
            </a:endParaRPr>
          </a:p>
          <a:p>
            <a:pPr indent="-300151" lvl="0" marL="457200" rtl="0" algn="just">
              <a:spcBef>
                <a:spcPts val="0"/>
              </a:spcBef>
              <a:spcAft>
                <a:spcPts val="0"/>
              </a:spcAft>
              <a:buClr>
                <a:srgbClr val="000000"/>
              </a:buClr>
              <a:buSzPct val="100000"/>
              <a:buChar char="●"/>
            </a:pPr>
            <a:r>
              <a:rPr lang="es" sz="1802">
                <a:solidFill>
                  <a:srgbClr val="000000"/>
                </a:solidFill>
                <a:highlight>
                  <a:srgbClr val="FFFFFF"/>
                </a:highlight>
              </a:rPr>
              <a:t>Ishii, K., Lyons, M. M., &amp; Carr, S. A. (2019). Revisiting media richness theory for today and future. Human Behavior and Emerging Technologies, 1(2), 124-131.</a:t>
            </a:r>
            <a:endParaRPr sz="1802">
              <a:solidFill>
                <a:srgbClr val="000000"/>
              </a:solidFill>
              <a:highlight>
                <a:srgbClr val="FFFFFF"/>
              </a:highlight>
            </a:endParaRPr>
          </a:p>
          <a:p>
            <a:pPr indent="-300151" lvl="0" marL="457200" rtl="0" algn="just">
              <a:spcBef>
                <a:spcPts val="0"/>
              </a:spcBef>
              <a:spcAft>
                <a:spcPts val="0"/>
              </a:spcAft>
              <a:buClr>
                <a:srgbClr val="000000"/>
              </a:buClr>
              <a:buSzPct val="100000"/>
              <a:buChar char="●"/>
            </a:pPr>
            <a:r>
              <a:t/>
            </a:r>
            <a:endParaRPr sz="1802">
              <a:solidFill>
                <a:srgbClr val="000000"/>
              </a:solidFill>
              <a:highlight>
                <a:srgbClr val="FFFFFF"/>
              </a:highlight>
            </a:endParaRPr>
          </a:p>
          <a:p>
            <a:pPr indent="-300151" lvl="0" marL="457200" rtl="0" algn="just">
              <a:spcBef>
                <a:spcPts val="0"/>
              </a:spcBef>
              <a:spcAft>
                <a:spcPts val="0"/>
              </a:spcAft>
              <a:buClr>
                <a:srgbClr val="000000"/>
              </a:buClr>
              <a:buSzPct val="100000"/>
              <a:buChar char="●"/>
            </a:pPr>
            <a:r>
              <a:rPr lang="es" sz="1802">
                <a:solidFill>
                  <a:srgbClr val="000000"/>
                </a:solidFill>
                <a:highlight>
                  <a:srgbClr val="FFFFFF"/>
                </a:highlight>
              </a:rPr>
              <a:t>K Usha Rani. Journal of English language and literature 3(2).74-76,2016.</a:t>
            </a:r>
            <a:endParaRPr sz="1802">
              <a:solidFill>
                <a:srgbClr val="000000"/>
              </a:solidFill>
              <a:highlight>
                <a:srgbClr val="FFFFFF"/>
              </a:highlight>
            </a:endParaRPr>
          </a:p>
          <a:p>
            <a:pPr indent="-300151" lvl="0" marL="457200" rtl="0" algn="just">
              <a:spcBef>
                <a:spcPts val="0"/>
              </a:spcBef>
              <a:spcAft>
                <a:spcPts val="0"/>
              </a:spcAft>
              <a:buClr>
                <a:srgbClr val="000000"/>
              </a:buClr>
              <a:buSzPct val="100000"/>
              <a:buChar char="●"/>
            </a:pPr>
            <a:r>
              <a:t/>
            </a:r>
            <a:endParaRPr sz="1802">
              <a:solidFill>
                <a:srgbClr val="000000"/>
              </a:solidFill>
              <a:highlight>
                <a:srgbClr val="FFFFFF"/>
              </a:highlight>
            </a:endParaRPr>
          </a:p>
          <a:p>
            <a:pPr indent="-300151" lvl="0" marL="457200" rtl="0" algn="just">
              <a:spcBef>
                <a:spcPts val="0"/>
              </a:spcBef>
              <a:spcAft>
                <a:spcPts val="0"/>
              </a:spcAft>
              <a:buClr>
                <a:srgbClr val="000000"/>
              </a:buClr>
              <a:buSzPct val="100000"/>
              <a:buChar char="●"/>
            </a:pPr>
            <a:r>
              <a:rPr lang="es" sz="1802">
                <a:solidFill>
                  <a:srgbClr val="000000"/>
                </a:solidFill>
                <a:highlight>
                  <a:srgbClr val="FFFFFF"/>
                </a:highlight>
              </a:rPr>
              <a:t>Ruben, Brebt D.(2001).”Models of Communication”. Encyclopedia of Communication and Information.</a:t>
            </a:r>
            <a:endParaRPr sz="1802">
              <a:solidFill>
                <a:srgbClr val="000000"/>
              </a:solidFill>
              <a:highlight>
                <a:srgbClr val="FFFFFF"/>
              </a:highlight>
            </a:endParaRPr>
          </a:p>
          <a:p>
            <a:pPr indent="-300151" lvl="0" marL="457200" rtl="0" algn="just">
              <a:spcBef>
                <a:spcPts val="0"/>
              </a:spcBef>
              <a:spcAft>
                <a:spcPts val="0"/>
              </a:spcAft>
              <a:buClr>
                <a:srgbClr val="000000"/>
              </a:buClr>
              <a:buSzPct val="100000"/>
              <a:buChar char="●"/>
            </a:pPr>
            <a:r>
              <a:t/>
            </a:r>
            <a:endParaRPr sz="1802">
              <a:solidFill>
                <a:srgbClr val="000000"/>
              </a:solidFill>
              <a:highlight>
                <a:srgbClr val="FFFFFF"/>
              </a:highlight>
            </a:endParaRPr>
          </a:p>
          <a:p>
            <a:pPr indent="-300151" lvl="0" marL="457200" rtl="0" algn="just">
              <a:spcBef>
                <a:spcPts val="0"/>
              </a:spcBef>
              <a:spcAft>
                <a:spcPts val="0"/>
              </a:spcAft>
              <a:buClr>
                <a:srgbClr val="000000"/>
              </a:buClr>
              <a:buSzPct val="100000"/>
              <a:buChar char="●"/>
            </a:pPr>
            <a:r>
              <a:rPr lang="es" sz="1802">
                <a:solidFill>
                  <a:srgbClr val="000000"/>
                </a:solidFill>
                <a:highlight>
                  <a:srgbClr val="FFFFFF"/>
                </a:highlight>
              </a:rPr>
              <a:t>Suh, K. S. (1999). Impact of communication medium on task performance and satisfaction: an examination of media-richness theory. Information &amp; Management, 35(5), 295-312.</a:t>
            </a:r>
            <a:endParaRPr sz="1802">
              <a:solidFill>
                <a:srgbClr val="000000"/>
              </a:solidFill>
              <a:highlight>
                <a:srgbClr val="FFFFFF"/>
              </a:highlight>
            </a:endParaRPr>
          </a:p>
          <a:p>
            <a:pPr indent="0" lvl="0" marL="0" rtl="0" algn="just">
              <a:spcBef>
                <a:spcPts val="0"/>
              </a:spcBef>
              <a:spcAft>
                <a:spcPts val="0"/>
              </a:spcAft>
              <a:buNone/>
            </a:pPr>
            <a:r>
              <a:t/>
            </a:r>
            <a:endParaRPr sz="1200">
              <a:solidFill>
                <a:srgbClr val="000000"/>
              </a:solidFill>
              <a:highlight>
                <a:srgbClr val="FFFFFF"/>
              </a:highlight>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3" name="Shape 203"/>
        <p:cNvGrpSpPr/>
        <p:nvPr/>
      </p:nvGrpSpPr>
      <p:grpSpPr>
        <a:xfrm>
          <a:off x="0" y="0"/>
          <a:ext cx="0" cy="0"/>
          <a:chOff x="0" y="0"/>
          <a:chExt cx="0" cy="0"/>
        </a:xfrm>
      </p:grpSpPr>
      <p:sp>
        <p:nvSpPr>
          <p:cNvPr id="204" name="Google Shape;204;p27"/>
          <p:cNvSpPr txBox="1"/>
          <p:nvPr>
            <p:ph type="title"/>
          </p:nvPr>
        </p:nvSpPr>
        <p:spPr>
          <a:xfrm>
            <a:off x="727650" y="606925"/>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0" lang="es"/>
              <a:t>Imagen Sources</a:t>
            </a:r>
            <a:endParaRPr b="0"/>
          </a:p>
        </p:txBody>
      </p:sp>
      <p:sp>
        <p:nvSpPr>
          <p:cNvPr id="205" name="Google Shape;205;p27"/>
          <p:cNvSpPr txBox="1"/>
          <p:nvPr>
            <p:ph idx="1" type="body"/>
          </p:nvPr>
        </p:nvSpPr>
        <p:spPr>
          <a:xfrm>
            <a:off x="389075" y="1142125"/>
            <a:ext cx="8635800" cy="36537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lang="es" sz="2500"/>
              <a:t>Imagen 1</a:t>
            </a:r>
            <a:r>
              <a:rPr lang="es" sz="2500" u="sng">
                <a:solidFill>
                  <a:schemeClr val="hlink"/>
                </a:solidFill>
                <a:hlinkClick r:id="rId3"/>
              </a:rPr>
              <a:t>https://www.freepik.es/vector-gratis/entrenador-hablando-audiencia-mentor-que-presenta-graficos-e-informes-reunion-empleados-capacitacion-empresarial-seminario-o-conferencia-ilustracion-vector-presentacion-conferencia-educacion_10172518.htm#query=negocio%20ilustracion&amp;position=12&amp;from_view=search&amp;track=sph</a:t>
            </a:r>
            <a:endParaRPr sz="2500"/>
          </a:p>
          <a:p>
            <a:pPr indent="0" lvl="0" marL="0" rtl="0" algn="l">
              <a:spcBef>
                <a:spcPts val="1200"/>
              </a:spcBef>
              <a:spcAft>
                <a:spcPts val="0"/>
              </a:spcAft>
              <a:buNone/>
            </a:pPr>
            <a:r>
              <a:rPr lang="es" sz="2500"/>
              <a:t>Imagen 2</a:t>
            </a:r>
            <a:r>
              <a:rPr lang="es" sz="2500" u="sng">
                <a:solidFill>
                  <a:schemeClr val="hlink"/>
                </a:solidFill>
                <a:hlinkClick r:id="rId4"/>
              </a:rPr>
              <a:t>https://es.vecteezy.com/arte-vectorial/10016720-diversidad-personas-mirando-hacia-arriba-y-apuntando-con-los-dedos-sonriendo-hombres-y-mujeres-personajes-indicando-hacia-arriba-en-el-cielo-buscando-nuevas-metas-concepto-plano-vector-ilustracion</a:t>
            </a:r>
            <a:endParaRPr sz="2500"/>
          </a:p>
          <a:p>
            <a:pPr indent="0" lvl="0" marL="0" rtl="0" algn="l">
              <a:spcBef>
                <a:spcPts val="1200"/>
              </a:spcBef>
              <a:spcAft>
                <a:spcPts val="0"/>
              </a:spcAft>
              <a:buNone/>
            </a:pPr>
            <a:r>
              <a:rPr lang="es" sz="2500"/>
              <a:t>Imagen 3</a:t>
            </a:r>
            <a:r>
              <a:rPr lang="es" sz="2500" u="sng">
                <a:solidFill>
                  <a:schemeClr val="hlink"/>
                </a:solidFill>
                <a:hlinkClick r:id="rId5"/>
              </a:rPr>
              <a:t>https://www.freepik.es/vector-premium/adolescente-sorprendido-asomandose-ilustracion-plana-vectorial-marco-cuadrado-adolescente-masculino-asombrado-buscando-o-buscando-algo-realizando-gesto-idea-aislado-blanco-persona-que-mira-escondidas_34287407.htm#query=personas%20mirando%20algo&amp;position=9&amp;from_view=search&amp;track=sph#position=9&amp;query=personas%20mirando%20algo</a:t>
            </a:r>
            <a:endParaRPr sz="2500"/>
          </a:p>
          <a:p>
            <a:pPr indent="0" lvl="0" marL="0" rtl="0" algn="l">
              <a:spcBef>
                <a:spcPts val="1200"/>
              </a:spcBef>
              <a:spcAft>
                <a:spcPts val="0"/>
              </a:spcAft>
              <a:buNone/>
            </a:pPr>
            <a:r>
              <a:rPr lang="es" sz="2500"/>
              <a:t>Imagen 4</a:t>
            </a:r>
            <a:r>
              <a:rPr lang="es" sz="2500" u="sng">
                <a:solidFill>
                  <a:schemeClr val="hlink"/>
                </a:solidFill>
                <a:hlinkClick r:id="rId6"/>
              </a:rPr>
              <a:t>https://www.freepik.es/vector-gratis/grupo-personas-enojadas-pelean-discuten_30157547.htm</a:t>
            </a:r>
            <a:endParaRPr sz="2500"/>
          </a:p>
          <a:p>
            <a:pPr indent="0" lvl="0" marL="0" rtl="0" algn="l">
              <a:spcBef>
                <a:spcPts val="1200"/>
              </a:spcBef>
              <a:spcAft>
                <a:spcPts val="0"/>
              </a:spcAft>
              <a:buNone/>
            </a:pPr>
            <a:r>
              <a:rPr lang="es" sz="2500"/>
              <a:t>Imagen 5</a:t>
            </a:r>
            <a:r>
              <a:rPr lang="es" sz="2500" u="sng">
                <a:solidFill>
                  <a:schemeClr val="hlink"/>
                </a:solidFill>
                <a:hlinkClick r:id="rId7"/>
              </a:rPr>
              <a:t>https://www.freepik.es/vector-gratis/reunion-corporativa-empleados-personajes-dibujos-animados-que-discuten-estrategia-comercial-planifican-acciones-adicionales-lluvia-ideas-comunicacion-formal-ilustracion-concepto-seminario_11668427.htm#query=personas%20discutiendo&amp;position=4&amp;from_view=search&amp;track=sph</a:t>
            </a:r>
            <a:endParaRPr sz="2500"/>
          </a:p>
          <a:p>
            <a:pPr indent="0" lvl="0" marL="0" rtl="0" algn="l">
              <a:spcBef>
                <a:spcPts val="1200"/>
              </a:spcBef>
              <a:spcAft>
                <a:spcPts val="0"/>
              </a:spcAft>
              <a:buNone/>
            </a:pPr>
            <a:r>
              <a:rPr lang="es" sz="2500"/>
              <a:t>Imagen 6</a:t>
            </a:r>
            <a:r>
              <a:rPr lang="es" sz="2500" u="sng">
                <a:solidFill>
                  <a:schemeClr val="hlink"/>
                </a:solidFill>
                <a:hlinkClick r:id="rId8"/>
              </a:rPr>
              <a:t>https://www.freepik.es/vector-premium/persona-divertida-feliz-asomandose-mirando-detras-agujero-redondo-adolescente-curioso-mirando-furtivamente-circulo-buscando-algo-concepto-curiosidad-ilustracion-vectorial-plana-coloreada-aislada-blanco_34286853.htm#query=personas%20mirando%20algo&amp;position=6&amp;from_view=search&amp;track=sph</a:t>
            </a:r>
            <a:endParaRPr sz="2500"/>
          </a:p>
          <a:p>
            <a:pPr indent="0" lvl="0" marL="0" rtl="0" algn="l">
              <a:spcBef>
                <a:spcPts val="1200"/>
              </a:spcBef>
              <a:spcAft>
                <a:spcPts val="0"/>
              </a:spcAft>
              <a:buNone/>
            </a:pPr>
            <a:r>
              <a:rPr lang="es" sz="2500"/>
              <a:t>Imagen 7</a:t>
            </a:r>
            <a:r>
              <a:rPr lang="es" sz="2500" u="sng">
                <a:solidFill>
                  <a:schemeClr val="hlink"/>
                </a:solidFill>
                <a:hlinkClick r:id="rId9"/>
              </a:rPr>
              <a:t>https://www.freepik.es/vector-gratis/mujeres-felices-sentadas-hablando-si-dialogo-psicologo-tableta-ilustracion-plana_12291116.htm</a:t>
            </a:r>
            <a:endParaRPr sz="2500"/>
          </a:p>
          <a:p>
            <a:pPr indent="0" lvl="0" marL="0" rtl="0" algn="l">
              <a:spcBef>
                <a:spcPts val="1200"/>
              </a:spcBef>
              <a:spcAft>
                <a:spcPts val="0"/>
              </a:spcAft>
              <a:buNone/>
            </a:pPr>
            <a:r>
              <a:rPr lang="es" sz="2500"/>
              <a:t>Imagen 8</a:t>
            </a:r>
            <a:r>
              <a:rPr lang="es" sz="2500" u="sng">
                <a:solidFill>
                  <a:schemeClr val="hlink"/>
                </a:solidFill>
                <a:hlinkClick r:id="rId10"/>
              </a:rPr>
              <a:t>https://www.freepik.es/vector-gratis/gente-plana-haciendo-preguntas-ilustracion_13297311.htm#from_view=detail_alsolike</a:t>
            </a:r>
            <a:endParaRPr sz="2500"/>
          </a:p>
          <a:p>
            <a:pPr indent="0" lvl="0" marL="0" rtl="0" algn="l">
              <a:spcBef>
                <a:spcPts val="1200"/>
              </a:spcBef>
              <a:spcAft>
                <a:spcPts val="0"/>
              </a:spcAft>
              <a:buNone/>
            </a:pPr>
            <a:r>
              <a:rPr lang="es" sz="2500"/>
              <a:t>Imagen 9</a:t>
            </a:r>
            <a:r>
              <a:rPr lang="es" sz="2500" u="sng">
                <a:solidFill>
                  <a:schemeClr val="hlink"/>
                </a:solidFill>
                <a:hlinkClick r:id="rId11"/>
              </a:rPr>
              <a:t>https://www.freepik.es/vector-premium/ilustracion-gente-joven-hablando_19206529.htm?query=multiculturalidad#from_view=detail_alsolike</a:t>
            </a:r>
            <a:endParaRPr sz="2500"/>
          </a:p>
          <a:p>
            <a:pPr indent="0" lvl="0" marL="0" rtl="0" algn="l">
              <a:spcBef>
                <a:spcPts val="1200"/>
              </a:spcBef>
              <a:spcAft>
                <a:spcPts val="0"/>
              </a:spcAft>
              <a:buNone/>
            </a:pPr>
            <a:r>
              <a:rPr lang="es" sz="2500"/>
              <a:t>Imagen 10</a:t>
            </a:r>
            <a:r>
              <a:rPr lang="es" sz="2500" u="sng">
                <a:solidFill>
                  <a:schemeClr val="hlink"/>
                </a:solidFill>
                <a:hlinkClick r:id="rId12"/>
              </a:rPr>
              <a:t>https://www.freepik.es/vector-gratis/par-personas-sordas-hablando-gestos-manos-oido-enorme-mudo-firmar-segundo-plano-ilustracion-vector-perdida-auditiva-comunicacion-concepto-lenguaje-senas_11671428.htm#query=personas%20hablando&amp;position=18&amp;from_view=keyword</a:t>
            </a:r>
            <a:endParaRPr sz="2500"/>
          </a:p>
          <a:p>
            <a:pPr indent="0" lvl="0" marL="0" rtl="0" algn="l">
              <a:spcBef>
                <a:spcPts val="1200"/>
              </a:spcBef>
              <a:spcAft>
                <a:spcPts val="0"/>
              </a:spcAft>
              <a:buNone/>
            </a:pPr>
            <a:r>
              <a:rPr lang="es" sz="2500"/>
              <a:t>Imagen 11</a:t>
            </a:r>
            <a:r>
              <a:rPr lang="es" sz="2500" u="sng">
                <a:solidFill>
                  <a:schemeClr val="hlink"/>
                </a:solidFill>
                <a:hlinkClick r:id="rId13"/>
              </a:rPr>
              <a:t>https://www.freepik.es/vector-gratis/gente-inconformista-hablando-usando-computadoras-colaboracion_7732640.htm#query=gente%20hablando&amp;position=7&amp;from_view=search&amp;track=sph</a:t>
            </a:r>
            <a:endParaRPr sz="2500"/>
          </a:p>
          <a:p>
            <a:pPr indent="0" lvl="0" marL="0" rtl="0" algn="l">
              <a:spcBef>
                <a:spcPts val="1200"/>
              </a:spcBef>
              <a:spcAft>
                <a:spcPts val="0"/>
              </a:spcAft>
              <a:buNone/>
            </a:pPr>
            <a:r>
              <a:rPr lang="es" sz="2500"/>
              <a:t>Imagen 12</a:t>
            </a:r>
            <a:r>
              <a:rPr lang="es" sz="2500" u="sng">
                <a:solidFill>
                  <a:schemeClr val="hlink"/>
                </a:solidFill>
                <a:hlinkClick r:id="rId14"/>
              </a:rPr>
              <a:t>https://www.freepik.es/vector-premium/concepto-preguntas-frecuentes_27041304.htm#query=dificultad%20para%20hablar&amp;position=27&amp;from_view=search&amp;track=sph</a:t>
            </a:r>
            <a:endParaRPr sz="2500"/>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9" name="Shape 209"/>
        <p:cNvGrpSpPr/>
        <p:nvPr/>
      </p:nvGrpSpPr>
      <p:grpSpPr>
        <a:xfrm>
          <a:off x="0" y="0"/>
          <a:ext cx="0" cy="0"/>
          <a:chOff x="0" y="0"/>
          <a:chExt cx="0" cy="0"/>
        </a:xfrm>
      </p:grpSpPr>
      <p:sp>
        <p:nvSpPr>
          <p:cNvPr id="210" name="Google Shape;210;p28"/>
          <p:cNvSpPr txBox="1"/>
          <p:nvPr>
            <p:ph type="title"/>
          </p:nvPr>
        </p:nvSpPr>
        <p:spPr>
          <a:xfrm>
            <a:off x="729450" y="62590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s"/>
              <a:t>Feedback</a:t>
            </a:r>
            <a:endParaRPr/>
          </a:p>
        </p:txBody>
      </p:sp>
      <p:graphicFrame>
        <p:nvGraphicFramePr>
          <p:cNvPr id="211" name="Google Shape;211;p28"/>
          <p:cNvGraphicFramePr/>
          <p:nvPr/>
        </p:nvGraphicFramePr>
        <p:xfrm>
          <a:off x="952500" y="1428750"/>
          <a:ext cx="3000000" cy="3000000"/>
        </p:xfrm>
        <a:graphic>
          <a:graphicData uri="http://schemas.openxmlformats.org/drawingml/2006/table">
            <a:tbl>
              <a:tblPr>
                <a:noFill/>
                <a:tableStyleId>{08CDDF5F-D626-4707-AA61-A81F42F6CB58}</a:tableStyleId>
              </a:tblPr>
              <a:tblGrid>
                <a:gridCol w="3619500"/>
                <a:gridCol w="3619500"/>
              </a:tblGrid>
              <a:tr h="381000">
                <a:tc>
                  <a:txBody>
                    <a:bodyPr/>
                    <a:lstStyle/>
                    <a:p>
                      <a:pPr indent="0" lvl="0" marL="0" rtl="0" algn="ctr">
                        <a:spcBef>
                          <a:spcPts val="0"/>
                        </a:spcBef>
                        <a:spcAft>
                          <a:spcPts val="0"/>
                        </a:spcAft>
                        <a:buNone/>
                      </a:pPr>
                      <a:r>
                        <a:rPr b="1" lang="es">
                          <a:latin typeface="Lato"/>
                          <a:ea typeface="Lato"/>
                          <a:cs typeface="Lato"/>
                          <a:sym typeface="Lato"/>
                        </a:rPr>
                        <a:t>Teamwork Evaluation</a:t>
                      </a:r>
                      <a:endParaRPr b="1">
                        <a:latin typeface="Lato"/>
                        <a:ea typeface="Lato"/>
                        <a:cs typeface="Lato"/>
                        <a:sym typeface="Lato"/>
                      </a:endParaRPr>
                    </a:p>
                  </a:txBody>
                  <a:tcPr marT="91425" marB="91425" marR="91425" marL="91425">
                    <a:solidFill>
                      <a:srgbClr val="9FC5E8"/>
                    </a:solidFill>
                  </a:tcPr>
                </a:tc>
                <a:tc>
                  <a:txBody>
                    <a:bodyPr/>
                    <a:lstStyle/>
                    <a:p>
                      <a:pPr indent="0" lvl="0" marL="0" rtl="0" algn="ctr">
                        <a:spcBef>
                          <a:spcPts val="0"/>
                        </a:spcBef>
                        <a:spcAft>
                          <a:spcPts val="0"/>
                        </a:spcAft>
                        <a:buNone/>
                      </a:pPr>
                      <a:r>
                        <a:rPr b="1" lang="es">
                          <a:latin typeface="Lato"/>
                          <a:ea typeface="Lato"/>
                          <a:cs typeface="Lato"/>
                          <a:sym typeface="Lato"/>
                        </a:rPr>
                        <a:t>Team Responses</a:t>
                      </a:r>
                      <a:endParaRPr b="1">
                        <a:latin typeface="Lato"/>
                        <a:ea typeface="Lato"/>
                        <a:cs typeface="Lato"/>
                        <a:sym typeface="Lato"/>
                      </a:endParaRPr>
                    </a:p>
                  </a:txBody>
                  <a:tcPr marT="91425" marB="91425" marR="91425" marL="91425">
                    <a:solidFill>
                      <a:srgbClr val="9FC5E8"/>
                    </a:solidFill>
                  </a:tcPr>
                </a:tc>
              </a:tr>
              <a:tr h="381000">
                <a:tc>
                  <a:txBody>
                    <a:bodyPr/>
                    <a:lstStyle/>
                    <a:p>
                      <a:pPr indent="0" lvl="0" marL="0" rtl="0" algn="l">
                        <a:spcBef>
                          <a:spcPts val="0"/>
                        </a:spcBef>
                        <a:spcAft>
                          <a:spcPts val="0"/>
                        </a:spcAft>
                        <a:buNone/>
                      </a:pPr>
                      <a:r>
                        <a:rPr lang="es">
                          <a:latin typeface="Lato"/>
                          <a:ea typeface="Lato"/>
                          <a:cs typeface="Lato"/>
                          <a:sym typeface="Lato"/>
                        </a:rPr>
                        <a:t>Who was in your team?</a:t>
                      </a:r>
                      <a:endParaRPr>
                        <a:latin typeface="Lato"/>
                        <a:ea typeface="Lato"/>
                        <a:cs typeface="Lato"/>
                        <a:sym typeface="Lato"/>
                      </a:endParaRPr>
                    </a:p>
                  </a:txBody>
                  <a:tcPr marT="91425" marB="91425" marR="91425" marL="91425">
                    <a:solidFill>
                      <a:srgbClr val="C9DAF8"/>
                    </a:solidFill>
                  </a:tcPr>
                </a:tc>
                <a:tc>
                  <a:txBody>
                    <a:bodyPr/>
                    <a:lstStyle/>
                    <a:p>
                      <a:pPr indent="0" lvl="0" marL="0" rtl="0" algn="l">
                        <a:spcBef>
                          <a:spcPts val="0"/>
                        </a:spcBef>
                        <a:spcAft>
                          <a:spcPts val="0"/>
                        </a:spcAft>
                        <a:buNone/>
                      </a:pPr>
                      <a:r>
                        <a:t/>
                      </a:r>
                      <a:endParaRPr/>
                    </a:p>
                  </a:txBody>
                  <a:tcPr marT="91425" marB="91425" marR="91425" marL="91425">
                    <a:solidFill>
                      <a:srgbClr val="C9DAF8"/>
                    </a:solidFill>
                  </a:tcPr>
                </a:tc>
              </a:tr>
              <a:tr h="381000">
                <a:tc>
                  <a:txBody>
                    <a:bodyPr/>
                    <a:lstStyle/>
                    <a:p>
                      <a:pPr indent="0" lvl="0" marL="0" rtl="0" algn="l">
                        <a:spcBef>
                          <a:spcPts val="0"/>
                        </a:spcBef>
                        <a:spcAft>
                          <a:spcPts val="0"/>
                        </a:spcAft>
                        <a:buNone/>
                      </a:pPr>
                      <a:r>
                        <a:rPr lang="es">
                          <a:latin typeface="Lato"/>
                          <a:ea typeface="Lato"/>
                          <a:cs typeface="Lato"/>
                          <a:sym typeface="Lato"/>
                        </a:rPr>
                        <a:t>What were the key of </a:t>
                      </a:r>
                      <a:r>
                        <a:rPr lang="es">
                          <a:latin typeface="Lato"/>
                          <a:ea typeface="Lato"/>
                          <a:cs typeface="Lato"/>
                          <a:sym typeface="Lato"/>
                        </a:rPr>
                        <a:t>strengths</a:t>
                      </a:r>
                      <a:r>
                        <a:rPr lang="es">
                          <a:latin typeface="Lato"/>
                          <a:ea typeface="Lato"/>
                          <a:cs typeface="Lato"/>
                          <a:sym typeface="Lato"/>
                        </a:rPr>
                        <a:t> of your team?</a:t>
                      </a:r>
                      <a:endParaRPr>
                        <a:latin typeface="Lato"/>
                        <a:ea typeface="Lato"/>
                        <a:cs typeface="Lato"/>
                        <a:sym typeface="Lato"/>
                      </a:endParaRPr>
                    </a:p>
                  </a:txBody>
                  <a:tcPr marT="91425" marB="91425" marR="91425" marL="91425">
                    <a:solidFill>
                      <a:srgbClr val="FFFFFF"/>
                    </a:solidFill>
                  </a:tcPr>
                </a:tc>
                <a:tc>
                  <a:txBody>
                    <a:bodyPr/>
                    <a:lstStyle/>
                    <a:p>
                      <a:pPr indent="0" lvl="0" marL="0" rtl="0" algn="l">
                        <a:spcBef>
                          <a:spcPts val="0"/>
                        </a:spcBef>
                        <a:spcAft>
                          <a:spcPts val="0"/>
                        </a:spcAft>
                        <a:buNone/>
                      </a:pPr>
                      <a:r>
                        <a:t/>
                      </a:r>
                      <a:endParaRPr/>
                    </a:p>
                  </a:txBody>
                  <a:tcPr marT="91425" marB="91425" marR="91425" marL="91425">
                    <a:solidFill>
                      <a:srgbClr val="FFFFFF"/>
                    </a:solidFill>
                  </a:tcPr>
                </a:tc>
              </a:tr>
              <a:tr h="381000">
                <a:tc>
                  <a:txBody>
                    <a:bodyPr/>
                    <a:lstStyle/>
                    <a:p>
                      <a:pPr indent="0" lvl="0" marL="0" rtl="0" algn="l">
                        <a:spcBef>
                          <a:spcPts val="0"/>
                        </a:spcBef>
                        <a:spcAft>
                          <a:spcPts val="0"/>
                        </a:spcAft>
                        <a:buNone/>
                      </a:pPr>
                      <a:r>
                        <a:rPr lang="es">
                          <a:latin typeface="Lato"/>
                          <a:ea typeface="Lato"/>
                          <a:cs typeface="Lato"/>
                          <a:sym typeface="Lato"/>
                        </a:rPr>
                        <a:t>What were the challenges that you overcame as a team?</a:t>
                      </a:r>
                      <a:endParaRPr>
                        <a:latin typeface="Lato"/>
                        <a:ea typeface="Lato"/>
                        <a:cs typeface="Lato"/>
                        <a:sym typeface="Lato"/>
                      </a:endParaRPr>
                    </a:p>
                  </a:txBody>
                  <a:tcPr marT="91425" marB="91425" marR="91425" marL="91425">
                    <a:solidFill>
                      <a:srgbClr val="C9DAF8"/>
                    </a:solidFill>
                  </a:tcPr>
                </a:tc>
                <a:tc>
                  <a:txBody>
                    <a:bodyPr/>
                    <a:lstStyle/>
                    <a:p>
                      <a:pPr indent="0" lvl="0" marL="0" rtl="0" algn="l">
                        <a:spcBef>
                          <a:spcPts val="0"/>
                        </a:spcBef>
                        <a:spcAft>
                          <a:spcPts val="0"/>
                        </a:spcAft>
                        <a:buNone/>
                      </a:pPr>
                      <a:r>
                        <a:t/>
                      </a:r>
                      <a:endParaRPr/>
                    </a:p>
                  </a:txBody>
                  <a:tcPr marT="91425" marB="91425" marR="91425" marL="91425">
                    <a:solidFill>
                      <a:srgbClr val="C9DAF8"/>
                    </a:solidFill>
                  </a:tcPr>
                </a:tc>
              </a:tr>
              <a:tr h="381000">
                <a:tc>
                  <a:txBody>
                    <a:bodyPr/>
                    <a:lstStyle/>
                    <a:p>
                      <a:pPr indent="0" lvl="0" marL="0" rtl="0" algn="l">
                        <a:spcBef>
                          <a:spcPts val="0"/>
                        </a:spcBef>
                        <a:spcAft>
                          <a:spcPts val="0"/>
                        </a:spcAft>
                        <a:buNone/>
                      </a:pPr>
                      <a:r>
                        <a:rPr lang="es">
                          <a:latin typeface="Lato"/>
                          <a:ea typeface="Lato"/>
                          <a:cs typeface="Lato"/>
                          <a:sym typeface="Lato"/>
                        </a:rPr>
                        <a:t>What would you do differently if you worked as a team again?</a:t>
                      </a:r>
                      <a:endParaRPr>
                        <a:latin typeface="Lato"/>
                        <a:ea typeface="Lato"/>
                        <a:cs typeface="Lato"/>
                        <a:sym typeface="Lato"/>
                      </a:endParaRPr>
                    </a:p>
                  </a:txBody>
                  <a:tcPr marT="91425" marB="91425" marR="91425" marL="91425">
                    <a:solidFill>
                      <a:srgbClr val="FFFFFF"/>
                    </a:solidFill>
                  </a:tcPr>
                </a:tc>
                <a:tc>
                  <a:txBody>
                    <a:bodyPr/>
                    <a:lstStyle/>
                    <a:p>
                      <a:pPr indent="0" lvl="0" marL="0" rtl="0" algn="l">
                        <a:spcBef>
                          <a:spcPts val="0"/>
                        </a:spcBef>
                        <a:spcAft>
                          <a:spcPts val="0"/>
                        </a:spcAft>
                        <a:buNone/>
                      </a:pPr>
                      <a:r>
                        <a:t/>
                      </a:r>
                      <a:endParaRPr/>
                    </a:p>
                  </a:txBody>
                  <a:tcPr marT="91425" marB="91425" marR="91425" marL="91425">
                    <a:solidFill>
                      <a:srgbClr val="FFFFFF"/>
                    </a:solidFill>
                  </a:tcPr>
                </a:tc>
              </a:tr>
              <a:tr h="381000">
                <a:tc>
                  <a:txBody>
                    <a:bodyPr/>
                    <a:lstStyle/>
                    <a:p>
                      <a:pPr indent="0" lvl="0" marL="0" rtl="0" algn="l">
                        <a:spcBef>
                          <a:spcPts val="0"/>
                        </a:spcBef>
                        <a:spcAft>
                          <a:spcPts val="0"/>
                        </a:spcAft>
                        <a:buNone/>
                      </a:pPr>
                      <a:r>
                        <a:rPr lang="es">
                          <a:latin typeface="Lato"/>
                          <a:ea typeface="Lato"/>
                          <a:cs typeface="Lato"/>
                          <a:sym typeface="Lato"/>
                        </a:rPr>
                        <a:t>How would you rate your team working? Out of 10?</a:t>
                      </a:r>
                      <a:endParaRPr>
                        <a:latin typeface="Lato"/>
                        <a:ea typeface="Lato"/>
                        <a:cs typeface="Lato"/>
                        <a:sym typeface="Lato"/>
                      </a:endParaRPr>
                    </a:p>
                  </a:txBody>
                  <a:tcPr marT="91425" marB="91425" marR="91425" marL="91425">
                    <a:solidFill>
                      <a:srgbClr val="C9DAF8"/>
                    </a:solidFill>
                  </a:tcPr>
                </a:tc>
                <a:tc>
                  <a:txBody>
                    <a:bodyPr/>
                    <a:lstStyle/>
                    <a:p>
                      <a:pPr indent="0" lvl="0" marL="0" rtl="0" algn="l">
                        <a:spcBef>
                          <a:spcPts val="0"/>
                        </a:spcBef>
                        <a:spcAft>
                          <a:spcPts val="0"/>
                        </a:spcAft>
                        <a:buNone/>
                      </a:pPr>
                      <a:r>
                        <a:t/>
                      </a:r>
                      <a:endParaRPr/>
                    </a:p>
                  </a:txBody>
                  <a:tcPr marT="91425" marB="91425" marR="91425" marL="91425">
                    <a:solidFill>
                      <a:srgbClr val="C9DAF8"/>
                    </a:solidFill>
                  </a:tcPr>
                </a:tc>
              </a:tr>
            </a:tbl>
          </a:graphicData>
        </a:graphic>
      </p:graphicFrame>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