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1" r:id="rId7"/>
    <p:sldId id="266" r:id="rId8"/>
    <p:sldId id="263" r:id="rId9"/>
    <p:sldId id="265" r:id="rId10"/>
    <p:sldId id="267" r:id="rId11"/>
    <p:sldId id="268" r:id="rId12"/>
    <p:sldId id="269" r:id="rId13"/>
    <p:sldId id="270" r:id="rId14"/>
    <p:sldId id="271" r:id="rId15"/>
    <p:sldId id="272" r:id="rId16"/>
    <p:sldId id="273" r:id="rId17"/>
    <p:sldId id="276" r:id="rId18"/>
    <p:sldId id="274" r:id="rId19"/>
    <p:sldId id="275" r:id="rId20"/>
    <p:sldId id="278" r:id="rId21"/>
    <p:sldId id="279" r:id="rId22"/>
    <p:sldId id="28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1/13/2018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1/13/2018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books.google.co.uk/books?hl=en&amp;lr=&amp;id=rQWT5aDHiZYC&amp;oi=fnd&amp;pg=PT21&amp;dq=Case+study+analysis+tools&amp;ots=IGeUHzJown&amp;sig=Dd1YcE4kAAI4s_ytBdaAkO6WQj0#v=onepage&amp;q=Case%20study%20analysis%20tools&amp;f=fals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s://books.google.co.uk/books?hl=en&amp;lr=&amp;id=rQWT5aDHiZYC&amp;oi=fnd&amp;pg=PT21&amp;dq=Case+study+analysis+tools&amp;ots=IGeUHzJown&amp;sig=Dd1YcE4kAAI4s_ytBdaAkO6WQj0#v=onepage&amp;q=Case%20study%20analysis%20tools&amp;f=fals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ECAY5002: Programme </a:t>
            </a:r>
            <a:r>
              <a:rPr lang="en-GB" dirty="0" smtClean="0"/>
              <a:t>Theory</a:t>
            </a:r>
            <a:endParaRPr lang="en-GB" dirty="0"/>
          </a:p>
        </p:txBody>
      </p:sp>
      <p:sp>
        <p:nvSpPr>
          <p:cNvPr id="3" name="Subtitle 2"/>
          <p:cNvSpPr>
            <a:spLocks noGrp="1"/>
          </p:cNvSpPr>
          <p:nvPr>
            <p:ph type="subTitle" idx="1"/>
          </p:nvPr>
        </p:nvSpPr>
        <p:spPr/>
        <p:txBody>
          <a:bodyPr/>
          <a:lstStyle/>
          <a:p>
            <a:r>
              <a:rPr lang="en-GB" dirty="0" smtClean="0"/>
              <a:t>Phillip Morgan: January 2018</a:t>
            </a:r>
            <a:endParaRPr lang="en-GB" dirty="0"/>
          </a:p>
        </p:txBody>
      </p:sp>
    </p:spTree>
    <p:extLst>
      <p:ext uri="{BB962C8B-B14F-4D97-AF65-F5344CB8AC3E}">
        <p14:creationId xmlns:p14="http://schemas.microsoft.com/office/powerpoint/2010/main" val="28935743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Session 1: A basic Introduction &amp; Key Ideas</a:t>
            </a:r>
            <a:endParaRPr lang="en-GB" dirty="0"/>
          </a:p>
        </p:txBody>
      </p:sp>
      <p:sp>
        <p:nvSpPr>
          <p:cNvPr id="3" name="Content Placeholder 2"/>
          <p:cNvSpPr>
            <a:spLocks noGrp="1"/>
          </p:cNvSpPr>
          <p:nvPr>
            <p:ph idx="1"/>
          </p:nvPr>
        </p:nvSpPr>
        <p:spPr/>
        <p:txBody>
          <a:bodyPr/>
          <a:lstStyle/>
          <a:p>
            <a:r>
              <a:rPr lang="en-GB" dirty="0" smtClean="0"/>
              <a:t>‘ if you can dream it, you can build it’ (Carl Weeks, 1920)</a:t>
            </a:r>
          </a:p>
          <a:p>
            <a:r>
              <a:rPr lang="en-GB" dirty="0" smtClean="0"/>
              <a:t>Underpinning Programme Theory </a:t>
            </a:r>
          </a:p>
          <a:p>
            <a:pPr marL="0" indent="0" algn="ctr">
              <a:buNone/>
            </a:pPr>
            <a:r>
              <a:rPr lang="en-GB" dirty="0" smtClean="0"/>
              <a:t>‘Having a vision of where you are going and some clarity about how we plan to get there can help us work together to achieve our goals, and learn from both success and failure’</a:t>
            </a:r>
          </a:p>
          <a:p>
            <a:pPr marL="0" indent="0" algn="r">
              <a:buNone/>
            </a:pPr>
            <a:r>
              <a:rPr lang="en-GB" dirty="0" smtClean="0"/>
              <a:t>(Funnel &amp; Rogers,2011. p xix)</a:t>
            </a:r>
            <a:endParaRPr lang="en-GB" dirty="0"/>
          </a:p>
        </p:txBody>
      </p:sp>
    </p:spTree>
    <p:extLst>
      <p:ext uri="{BB962C8B-B14F-4D97-AF65-F5344CB8AC3E}">
        <p14:creationId xmlns:p14="http://schemas.microsoft.com/office/powerpoint/2010/main" val="15500859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Intervention Model</a:t>
            </a:r>
            <a:endParaRPr lang="en-GB" dirty="0"/>
          </a:p>
        </p:txBody>
      </p:sp>
      <p:sp>
        <p:nvSpPr>
          <p:cNvPr id="3" name="Content Placeholder 2"/>
          <p:cNvSpPr>
            <a:spLocks noGrp="1"/>
          </p:cNvSpPr>
          <p:nvPr>
            <p:ph idx="1"/>
          </p:nvPr>
        </p:nvSpPr>
        <p:spPr/>
        <p:txBody>
          <a:bodyPr/>
          <a:lstStyle/>
          <a:p>
            <a:r>
              <a:rPr lang="en-GB" dirty="0" smtClean="0"/>
              <a:t>Project, a strategy, initiative, policy or case analysis</a:t>
            </a:r>
          </a:p>
          <a:p>
            <a:r>
              <a:rPr lang="en-GB" dirty="0" smtClean="0"/>
              <a:t>Contributing to:</a:t>
            </a:r>
          </a:p>
          <a:p>
            <a:pPr lvl="1"/>
            <a:r>
              <a:rPr lang="en-GB" dirty="0" smtClean="0"/>
              <a:t>A chain of intermediate results</a:t>
            </a:r>
          </a:p>
          <a:p>
            <a:pPr lvl="1"/>
            <a:r>
              <a:rPr lang="en-GB" dirty="0" smtClean="0"/>
              <a:t>Intended or</a:t>
            </a:r>
          </a:p>
          <a:p>
            <a:pPr lvl="1"/>
            <a:r>
              <a:rPr lang="en-GB" dirty="0" smtClean="0"/>
              <a:t>Observed outcomes</a:t>
            </a:r>
          </a:p>
          <a:p>
            <a:pPr lvl="1"/>
            <a:r>
              <a:rPr lang="en-GB" dirty="0" smtClean="0"/>
              <a:t>Two main components</a:t>
            </a:r>
            <a:endParaRPr lang="en-GB" dirty="0"/>
          </a:p>
        </p:txBody>
      </p:sp>
    </p:spTree>
    <p:extLst>
      <p:ext uri="{BB962C8B-B14F-4D97-AF65-F5344CB8AC3E}">
        <p14:creationId xmlns:p14="http://schemas.microsoft.com/office/powerpoint/2010/main" val="29003343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 Theory: Two main components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Theory of </a:t>
            </a:r>
            <a:r>
              <a:rPr lang="en-GB" dirty="0" smtClean="0">
                <a:solidFill>
                  <a:srgbClr val="FF0000"/>
                </a:solidFill>
              </a:rPr>
              <a:t>Change </a:t>
            </a:r>
          </a:p>
          <a:p>
            <a:r>
              <a:rPr lang="en-GB" sz="2000" dirty="0"/>
              <a:t>Central Processes</a:t>
            </a:r>
          </a:p>
          <a:p>
            <a:r>
              <a:rPr lang="en-GB" sz="2000" dirty="0"/>
              <a:t>Key Drivers of change affecting:</a:t>
            </a:r>
          </a:p>
          <a:p>
            <a:pPr lvl="1"/>
            <a:r>
              <a:rPr lang="en-GB" dirty="0"/>
              <a:t>Individuals</a:t>
            </a:r>
          </a:p>
          <a:p>
            <a:pPr lvl="1"/>
            <a:r>
              <a:rPr lang="en-GB" dirty="0"/>
              <a:t>Groups</a:t>
            </a:r>
          </a:p>
          <a:p>
            <a:pPr lvl="1"/>
            <a:r>
              <a:rPr lang="en-GB" dirty="0"/>
              <a:t>Communities</a:t>
            </a:r>
          </a:p>
          <a:p>
            <a:r>
              <a:rPr lang="en-GB" sz="2000" dirty="0"/>
              <a:t>Links to various processes </a:t>
            </a:r>
            <a:endParaRPr lang="en-GB" sz="2000" dirty="0"/>
          </a:p>
        </p:txBody>
      </p:sp>
      <p:sp>
        <p:nvSpPr>
          <p:cNvPr id="4" name="Content Placeholder 3"/>
          <p:cNvSpPr>
            <a:spLocks noGrp="1"/>
          </p:cNvSpPr>
          <p:nvPr>
            <p:ph sz="half" idx="2"/>
          </p:nvPr>
        </p:nvSpPr>
        <p:spPr/>
        <p:txBody>
          <a:bodyPr>
            <a:normAutofit lnSpcReduction="10000"/>
          </a:bodyPr>
          <a:lstStyle/>
          <a:p>
            <a:r>
              <a:rPr lang="en-GB" dirty="0" smtClean="0"/>
              <a:t>Theory of </a:t>
            </a:r>
            <a:r>
              <a:rPr lang="en-GB" dirty="0" smtClean="0">
                <a:solidFill>
                  <a:srgbClr val="FF0000"/>
                </a:solidFill>
              </a:rPr>
              <a:t>Action </a:t>
            </a:r>
            <a:endParaRPr lang="en-GB" dirty="0" smtClean="0">
              <a:solidFill>
                <a:srgbClr val="FF0000"/>
              </a:solidFill>
            </a:endParaRPr>
          </a:p>
          <a:p>
            <a:pPr lvl="1"/>
            <a:r>
              <a:rPr lang="en-GB" dirty="0" smtClean="0"/>
              <a:t>How programs are constructed and activate change theories of change</a:t>
            </a:r>
          </a:p>
          <a:p>
            <a:r>
              <a:rPr lang="en-GB" dirty="0" smtClean="0"/>
              <a:t>Used by (For example)</a:t>
            </a:r>
          </a:p>
          <a:p>
            <a:pPr lvl="1"/>
            <a:r>
              <a:rPr lang="en-GB" dirty="0" smtClean="0"/>
              <a:t>Peer mentors</a:t>
            </a:r>
          </a:p>
          <a:p>
            <a:pPr lvl="1"/>
            <a:r>
              <a:rPr lang="en-GB" dirty="0" smtClean="0"/>
              <a:t>Survey results</a:t>
            </a:r>
          </a:p>
          <a:p>
            <a:pPr lvl="1"/>
            <a:r>
              <a:rPr lang="en-GB" dirty="0" smtClean="0"/>
              <a:t>Strategies for change management</a:t>
            </a:r>
          </a:p>
          <a:p>
            <a:pPr lvl="1"/>
            <a:r>
              <a:rPr lang="en-GB" dirty="0" smtClean="0"/>
              <a:t>Altering perceptions of social norms’</a:t>
            </a:r>
          </a:p>
          <a:p>
            <a:pPr lvl="1"/>
            <a:endParaRPr lang="en-GB" dirty="0" smtClean="0">
              <a:solidFill>
                <a:schemeClr val="bg1"/>
              </a:solidFill>
            </a:endParaRPr>
          </a:p>
        </p:txBody>
      </p:sp>
      <p:sp>
        <p:nvSpPr>
          <p:cNvPr id="5" name="Rectangle 4"/>
          <p:cNvSpPr/>
          <p:nvPr/>
        </p:nvSpPr>
        <p:spPr>
          <a:xfrm>
            <a:off x="7999201" y="6069912"/>
            <a:ext cx="2932149" cy="369332"/>
          </a:xfrm>
          <a:prstGeom prst="rect">
            <a:avLst/>
          </a:prstGeom>
        </p:spPr>
        <p:txBody>
          <a:bodyPr wrap="none">
            <a:spAutoFit/>
          </a:bodyPr>
          <a:lstStyle/>
          <a:p>
            <a:pPr lvl="0"/>
            <a:r>
              <a:rPr lang="en-GB" dirty="0">
                <a:solidFill>
                  <a:prstClr val="white"/>
                </a:solidFill>
              </a:rPr>
              <a:t>(Funnel &amp; Rogers, 2011. p xx)</a:t>
            </a:r>
            <a:endParaRPr lang="en-GB" dirty="0">
              <a:solidFill>
                <a:prstClr val="white"/>
              </a:solidFill>
            </a:endParaRPr>
          </a:p>
        </p:txBody>
      </p:sp>
    </p:spTree>
    <p:extLst>
      <p:ext uri="{BB962C8B-B14F-4D97-AF65-F5344CB8AC3E}">
        <p14:creationId xmlns:p14="http://schemas.microsoft.com/office/powerpoint/2010/main" val="1913306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prstClr val="white"/>
                </a:solidFill>
              </a:rPr>
              <a:t>Theory of Change: Processes</a:t>
            </a:r>
            <a:endParaRPr lang="en-GB" dirty="0"/>
          </a:p>
        </p:txBody>
      </p:sp>
      <p:sp>
        <p:nvSpPr>
          <p:cNvPr id="3" name="Text Placeholder 2"/>
          <p:cNvSpPr>
            <a:spLocks noGrp="1"/>
          </p:cNvSpPr>
          <p:nvPr>
            <p:ph type="body" idx="1"/>
          </p:nvPr>
        </p:nvSpPr>
        <p:spPr/>
        <p:txBody>
          <a:bodyPr/>
          <a:lstStyle/>
          <a:p>
            <a:r>
              <a:rPr lang="en-GB" dirty="0" smtClean="0"/>
              <a:t>Processes</a:t>
            </a:r>
            <a:endParaRPr lang="en-GB" dirty="0"/>
          </a:p>
        </p:txBody>
      </p:sp>
      <p:sp>
        <p:nvSpPr>
          <p:cNvPr id="4" name="Content Placeholder 3"/>
          <p:cNvSpPr>
            <a:spLocks noGrp="1"/>
          </p:cNvSpPr>
          <p:nvPr>
            <p:ph sz="half" idx="2"/>
          </p:nvPr>
        </p:nvSpPr>
        <p:spPr/>
        <p:txBody>
          <a:bodyPr/>
          <a:lstStyle/>
          <a:p>
            <a:pPr marL="457200" lvl="0" indent="-457200">
              <a:buFont typeface="+mj-lt"/>
              <a:buAutoNum type="arabicPeriod"/>
            </a:pPr>
            <a:r>
              <a:rPr lang="en-GB" sz="2200" dirty="0">
                <a:solidFill>
                  <a:prstClr val="white"/>
                </a:solidFill>
              </a:rPr>
              <a:t>Psychological Process</a:t>
            </a:r>
          </a:p>
          <a:p>
            <a:pPr marL="457200" lvl="0" indent="-457200">
              <a:buFont typeface="+mj-lt"/>
              <a:buAutoNum type="arabicPeriod"/>
            </a:pPr>
            <a:r>
              <a:rPr lang="en-GB" sz="2200" dirty="0">
                <a:solidFill>
                  <a:prstClr val="white"/>
                </a:solidFill>
              </a:rPr>
              <a:t>Social Process</a:t>
            </a:r>
          </a:p>
          <a:p>
            <a:pPr marL="457200" lvl="0" indent="-457200">
              <a:buFont typeface="+mj-lt"/>
              <a:buAutoNum type="arabicPeriod"/>
            </a:pPr>
            <a:r>
              <a:rPr lang="en-GB" sz="2200" dirty="0">
                <a:solidFill>
                  <a:prstClr val="white"/>
                </a:solidFill>
              </a:rPr>
              <a:t>Physical Process</a:t>
            </a:r>
          </a:p>
          <a:p>
            <a:pPr marL="457200" lvl="0" indent="-457200">
              <a:buFont typeface="+mj-lt"/>
              <a:buAutoNum type="arabicPeriod"/>
            </a:pPr>
            <a:r>
              <a:rPr lang="en-GB" sz="2200" dirty="0">
                <a:solidFill>
                  <a:prstClr val="white"/>
                </a:solidFill>
              </a:rPr>
              <a:t>Economic Process</a:t>
            </a:r>
          </a:p>
          <a:p>
            <a:endParaRPr lang="en-GB" dirty="0"/>
          </a:p>
        </p:txBody>
      </p:sp>
      <p:sp>
        <p:nvSpPr>
          <p:cNvPr id="5" name="Text Placeholder 4"/>
          <p:cNvSpPr>
            <a:spLocks noGrp="1"/>
          </p:cNvSpPr>
          <p:nvPr>
            <p:ph type="body" sz="quarter" idx="3"/>
          </p:nvPr>
        </p:nvSpPr>
        <p:spPr/>
        <p:txBody>
          <a:bodyPr/>
          <a:lstStyle/>
          <a:p>
            <a:r>
              <a:rPr lang="en-GB" dirty="0" smtClean="0"/>
              <a:t>Resultant From either:</a:t>
            </a:r>
            <a:endParaRPr lang="en-GB" dirty="0"/>
          </a:p>
        </p:txBody>
      </p:sp>
      <p:sp>
        <p:nvSpPr>
          <p:cNvPr id="6" name="Content Placeholder 5"/>
          <p:cNvSpPr>
            <a:spLocks noGrp="1"/>
          </p:cNvSpPr>
          <p:nvPr>
            <p:ph sz="quarter" idx="4"/>
          </p:nvPr>
        </p:nvSpPr>
        <p:spPr/>
        <p:txBody>
          <a:bodyPr>
            <a:normAutofit lnSpcReduction="10000"/>
          </a:bodyPr>
          <a:lstStyle/>
          <a:p>
            <a:pPr marL="0" lvl="0" indent="0">
              <a:buNone/>
            </a:pPr>
            <a:endParaRPr lang="en-GB" dirty="0">
              <a:solidFill>
                <a:prstClr val="white"/>
              </a:solidFill>
            </a:endParaRPr>
          </a:p>
          <a:p>
            <a:r>
              <a:rPr lang="en-GB" sz="2800" dirty="0">
                <a:solidFill>
                  <a:prstClr val="white"/>
                </a:solidFill>
              </a:rPr>
              <a:t>Formal-Research-Based theory</a:t>
            </a:r>
          </a:p>
          <a:p>
            <a:r>
              <a:rPr lang="en-GB" sz="2800" dirty="0">
                <a:solidFill>
                  <a:prstClr val="white"/>
                </a:solidFill>
              </a:rPr>
              <a:t>Unstated Tacit-Understandings of how tings work</a:t>
            </a:r>
          </a:p>
          <a:p>
            <a:pPr lvl="0"/>
            <a:r>
              <a:rPr lang="en-GB" dirty="0">
                <a:solidFill>
                  <a:prstClr val="white"/>
                </a:solidFill>
              </a:rPr>
              <a:t>E.G. Health Promotion Programs</a:t>
            </a:r>
          </a:p>
          <a:p>
            <a:endParaRPr lang="en-GB" dirty="0"/>
          </a:p>
        </p:txBody>
      </p:sp>
      <p:sp>
        <p:nvSpPr>
          <p:cNvPr id="7" name="Rectangle 6"/>
          <p:cNvSpPr/>
          <p:nvPr/>
        </p:nvSpPr>
        <p:spPr>
          <a:xfrm>
            <a:off x="7892109" y="6144053"/>
            <a:ext cx="2983445" cy="369332"/>
          </a:xfrm>
          <a:prstGeom prst="rect">
            <a:avLst/>
          </a:prstGeom>
        </p:spPr>
        <p:txBody>
          <a:bodyPr wrap="none">
            <a:spAutoFit/>
          </a:bodyPr>
          <a:lstStyle/>
          <a:p>
            <a:pPr lvl="0"/>
            <a:r>
              <a:rPr lang="en-GB" dirty="0">
                <a:solidFill>
                  <a:prstClr val="white"/>
                </a:solidFill>
              </a:rPr>
              <a:t>(Funnel &amp; Rogers, 2011. p </a:t>
            </a:r>
            <a:r>
              <a:rPr lang="en-GB" dirty="0" smtClean="0">
                <a:solidFill>
                  <a:prstClr val="white"/>
                </a:solidFill>
              </a:rPr>
              <a:t>xix</a:t>
            </a:r>
            <a:r>
              <a:rPr lang="en-GB" dirty="0">
                <a:solidFill>
                  <a:prstClr val="white"/>
                </a:solidFill>
              </a:rPr>
              <a:t>)</a:t>
            </a:r>
            <a:endParaRPr lang="en-GB" dirty="0">
              <a:solidFill>
                <a:prstClr val="white"/>
              </a:solidFill>
            </a:endParaRPr>
          </a:p>
        </p:txBody>
      </p:sp>
    </p:spTree>
    <p:extLst>
      <p:ext uri="{BB962C8B-B14F-4D97-AF65-F5344CB8AC3E}">
        <p14:creationId xmlns:p14="http://schemas.microsoft.com/office/powerpoint/2010/main" val="7012386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Action: Various Labels</a:t>
            </a:r>
            <a:endParaRPr lang="en-GB" dirty="0"/>
          </a:p>
        </p:txBody>
      </p:sp>
      <p:sp>
        <p:nvSpPr>
          <p:cNvPr id="3" name="Content Placeholder 2"/>
          <p:cNvSpPr>
            <a:spLocks noGrp="1"/>
          </p:cNvSpPr>
          <p:nvPr>
            <p:ph idx="1"/>
          </p:nvPr>
        </p:nvSpPr>
        <p:spPr/>
        <p:txBody>
          <a:bodyPr/>
          <a:lstStyle/>
          <a:p>
            <a:r>
              <a:rPr lang="en-GB" dirty="0" smtClean="0"/>
              <a:t>Logic Modelling</a:t>
            </a:r>
          </a:p>
          <a:p>
            <a:r>
              <a:rPr lang="en-GB" dirty="0" smtClean="0"/>
              <a:t>Intervention Logic</a:t>
            </a:r>
          </a:p>
          <a:p>
            <a:r>
              <a:rPr lang="en-GB" dirty="0" smtClean="0"/>
              <a:t>Why use it?</a:t>
            </a:r>
          </a:p>
          <a:p>
            <a:r>
              <a:rPr lang="en-GB" dirty="0" smtClean="0"/>
              <a:t>What is it intended to do?</a:t>
            </a:r>
          </a:p>
          <a:p>
            <a:r>
              <a:rPr lang="en-GB" dirty="0" smtClean="0"/>
              <a:t>Consistency, necessities, sufficiency's</a:t>
            </a:r>
          </a:p>
          <a:p>
            <a:r>
              <a:rPr lang="en-GB" dirty="0" smtClean="0"/>
              <a:t>Change trajectory</a:t>
            </a:r>
          </a:p>
          <a:p>
            <a:endParaRPr lang="en-GB" dirty="0"/>
          </a:p>
        </p:txBody>
      </p:sp>
    </p:spTree>
    <p:extLst>
      <p:ext uri="{BB962C8B-B14F-4D97-AF65-F5344CB8AC3E}">
        <p14:creationId xmlns:p14="http://schemas.microsoft.com/office/powerpoint/2010/main" val="27490410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50233" y="0"/>
            <a:ext cx="10891533" cy="6858000"/>
          </a:xfrm>
          <a:prstGeom prst="rect">
            <a:avLst/>
          </a:prstGeom>
        </p:spPr>
      </p:pic>
    </p:spTree>
    <p:extLst>
      <p:ext uri="{BB962C8B-B14F-4D97-AF65-F5344CB8AC3E}">
        <p14:creationId xmlns:p14="http://schemas.microsoft.com/office/powerpoint/2010/main" val="1508611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30660"/>
            <a:ext cx="9905998" cy="873210"/>
          </a:xfrm>
        </p:spPr>
        <p:txBody>
          <a:bodyPr/>
          <a:lstStyle/>
          <a:p>
            <a:r>
              <a:rPr lang="en-GB" dirty="0" smtClean="0"/>
              <a:t>Program Theory: Benefits &amp; Risks </a:t>
            </a:r>
            <a:endParaRPr lang="en-GB" dirty="0"/>
          </a:p>
        </p:txBody>
      </p:sp>
      <p:sp>
        <p:nvSpPr>
          <p:cNvPr id="3" name="Content Placeholder 2"/>
          <p:cNvSpPr>
            <a:spLocks noGrp="1"/>
          </p:cNvSpPr>
          <p:nvPr>
            <p:ph sz="half" idx="1"/>
          </p:nvPr>
        </p:nvSpPr>
        <p:spPr>
          <a:xfrm>
            <a:off x="1141410" y="1639330"/>
            <a:ext cx="4878389" cy="4151870"/>
          </a:xfrm>
        </p:spPr>
        <p:txBody>
          <a:bodyPr>
            <a:normAutofit fontScale="85000" lnSpcReduction="10000"/>
          </a:bodyPr>
          <a:lstStyle/>
          <a:p>
            <a:r>
              <a:rPr lang="en-GB" dirty="0" smtClean="0"/>
              <a:t>Benefits:</a:t>
            </a:r>
          </a:p>
          <a:p>
            <a:r>
              <a:rPr lang="en-GB" dirty="0" smtClean="0"/>
              <a:t>Develop agreement</a:t>
            </a:r>
          </a:p>
          <a:p>
            <a:r>
              <a:rPr lang="en-GB" dirty="0" smtClean="0"/>
              <a:t>Clarify what is trying to be achieved</a:t>
            </a:r>
          </a:p>
          <a:p>
            <a:r>
              <a:rPr lang="en-GB" dirty="0" smtClean="0"/>
              <a:t>Identify difference of focus/priority</a:t>
            </a:r>
          </a:p>
          <a:p>
            <a:r>
              <a:rPr lang="en-GB" dirty="0" smtClean="0"/>
              <a:t>Opportunities for collaboration</a:t>
            </a:r>
          </a:p>
          <a:p>
            <a:r>
              <a:rPr lang="en-GB" dirty="0" smtClean="0"/>
              <a:t>Set objectives</a:t>
            </a:r>
          </a:p>
          <a:p>
            <a:r>
              <a:rPr lang="en-GB" dirty="0" smtClean="0"/>
              <a:t>Performance indicators-track progress </a:t>
            </a:r>
          </a:p>
          <a:p>
            <a:r>
              <a:rPr lang="en-GB" dirty="0" smtClean="0"/>
              <a:t>ID success/failure</a:t>
            </a:r>
          </a:p>
          <a:p>
            <a:r>
              <a:rPr lang="en-GB" dirty="0" smtClean="0"/>
              <a:t>Reproduction of what works! </a:t>
            </a:r>
            <a:endParaRPr lang="en-GB" dirty="0"/>
          </a:p>
        </p:txBody>
      </p:sp>
      <p:sp>
        <p:nvSpPr>
          <p:cNvPr id="4" name="Content Placeholder 3"/>
          <p:cNvSpPr>
            <a:spLocks noGrp="1"/>
          </p:cNvSpPr>
          <p:nvPr>
            <p:ph sz="half" idx="2"/>
          </p:nvPr>
        </p:nvSpPr>
        <p:spPr>
          <a:xfrm>
            <a:off x="6172200" y="1639330"/>
            <a:ext cx="4875211" cy="4151870"/>
          </a:xfrm>
        </p:spPr>
        <p:txBody>
          <a:bodyPr>
            <a:normAutofit fontScale="85000" lnSpcReduction="10000"/>
          </a:bodyPr>
          <a:lstStyle/>
          <a:p>
            <a:r>
              <a:rPr lang="en-GB" dirty="0" smtClean="0"/>
              <a:t>Risks if done badly:</a:t>
            </a:r>
          </a:p>
          <a:p>
            <a:r>
              <a:rPr lang="en-GB" dirty="0" smtClean="0"/>
              <a:t>Misrepresents an intervention</a:t>
            </a:r>
          </a:p>
          <a:p>
            <a:r>
              <a:rPr lang="en-GB" dirty="0" smtClean="0"/>
              <a:t>Systems that distort information</a:t>
            </a:r>
          </a:p>
          <a:p>
            <a:r>
              <a:rPr lang="en-GB" dirty="0" smtClean="0"/>
              <a:t>Affect decision making</a:t>
            </a:r>
          </a:p>
          <a:p>
            <a:r>
              <a:rPr lang="en-GB" dirty="0" smtClean="0"/>
              <a:t>Demotivate staff; deflecting activity from what is important!</a:t>
            </a:r>
          </a:p>
          <a:p>
            <a:r>
              <a:rPr lang="en-GB" dirty="0" smtClean="0"/>
              <a:t>‘It can silence important voices or fail to touch those who act on it’</a:t>
            </a:r>
          </a:p>
          <a:p>
            <a:r>
              <a:rPr lang="en-GB" dirty="0" smtClean="0"/>
              <a:t>‘It can take </a:t>
            </a:r>
            <a:r>
              <a:rPr lang="en-GB" dirty="0" err="1" smtClean="0"/>
              <a:t>upi</a:t>
            </a:r>
            <a:r>
              <a:rPr lang="en-GB" dirty="0" smtClean="0"/>
              <a:t> time without adding value’</a:t>
            </a:r>
            <a:endParaRPr lang="en-GB" dirty="0"/>
          </a:p>
        </p:txBody>
      </p:sp>
      <p:sp>
        <p:nvSpPr>
          <p:cNvPr id="5" name="TextBox 4"/>
          <p:cNvSpPr txBox="1"/>
          <p:nvPr/>
        </p:nvSpPr>
        <p:spPr>
          <a:xfrm>
            <a:off x="8056606" y="6013622"/>
            <a:ext cx="3163330" cy="369332"/>
          </a:xfrm>
          <a:prstGeom prst="rect">
            <a:avLst/>
          </a:prstGeom>
          <a:noFill/>
        </p:spPr>
        <p:txBody>
          <a:bodyPr wrap="square" rtlCol="0">
            <a:spAutoFit/>
          </a:bodyPr>
          <a:lstStyle/>
          <a:p>
            <a:r>
              <a:rPr lang="en-GB" dirty="0" smtClean="0"/>
              <a:t>(Funnel &amp; Rogers, 2011. p xx)</a:t>
            </a:r>
            <a:endParaRPr lang="en-GB" dirty="0"/>
          </a:p>
        </p:txBody>
      </p:sp>
    </p:spTree>
    <p:extLst>
      <p:ext uri="{BB962C8B-B14F-4D97-AF65-F5344CB8AC3E}">
        <p14:creationId xmlns:p14="http://schemas.microsoft.com/office/powerpoint/2010/main" val="8459141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a:t>
            </a:r>
            <a:endParaRPr lang="en-GB" dirty="0"/>
          </a:p>
        </p:txBody>
      </p:sp>
      <p:sp>
        <p:nvSpPr>
          <p:cNvPr id="3" name="Content Placeholder 2"/>
          <p:cNvSpPr>
            <a:spLocks noGrp="1"/>
          </p:cNvSpPr>
          <p:nvPr>
            <p:ph idx="1"/>
          </p:nvPr>
        </p:nvSpPr>
        <p:spPr>
          <a:xfrm>
            <a:off x="1141412" y="1779373"/>
            <a:ext cx="9905999" cy="4011828"/>
          </a:xfrm>
        </p:spPr>
        <p:txBody>
          <a:bodyPr>
            <a:normAutofit lnSpcReduction="10000"/>
          </a:bodyPr>
          <a:lstStyle/>
          <a:p>
            <a:r>
              <a:rPr lang="en-GB" dirty="0" smtClean="0"/>
              <a:t>Choose an intervention you know well. </a:t>
            </a:r>
          </a:p>
          <a:p>
            <a:r>
              <a:rPr lang="en-GB" dirty="0" smtClean="0"/>
              <a:t>What are some of the aspects of it that could be considered simple?</a:t>
            </a:r>
          </a:p>
          <a:p>
            <a:r>
              <a:rPr lang="en-GB" dirty="0" smtClean="0"/>
              <a:t>Are there some aspects that would be better to consider complicated? If so, which ones are important?</a:t>
            </a:r>
          </a:p>
          <a:p>
            <a:r>
              <a:rPr lang="en-GB" dirty="0" smtClean="0"/>
              <a:t>Are there important aspects that would be better to consider as complex?</a:t>
            </a:r>
          </a:p>
          <a:p>
            <a:r>
              <a:rPr lang="en-GB" dirty="0" smtClean="0"/>
              <a:t>What are these?</a:t>
            </a:r>
          </a:p>
          <a:p>
            <a:r>
              <a:rPr lang="en-GB" dirty="0" smtClean="0"/>
              <a:t>Using the model provided attempt to develop YOUR model contents in support of case analysis. Work in small groups.</a:t>
            </a:r>
            <a:endParaRPr lang="en-GB" dirty="0"/>
          </a:p>
        </p:txBody>
      </p:sp>
    </p:spTree>
    <p:extLst>
      <p:ext uri="{BB962C8B-B14F-4D97-AF65-F5344CB8AC3E}">
        <p14:creationId xmlns:p14="http://schemas.microsoft.com/office/powerpoint/2010/main" val="2680095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2: Purposeful Program Theory</a:t>
            </a:r>
            <a:endParaRPr lang="en-GB" dirty="0"/>
          </a:p>
        </p:txBody>
      </p:sp>
      <p:sp>
        <p:nvSpPr>
          <p:cNvPr id="3" name="Content Placeholder 2"/>
          <p:cNvSpPr>
            <a:spLocks noGrp="1"/>
          </p:cNvSpPr>
          <p:nvPr>
            <p:ph idx="1"/>
          </p:nvPr>
        </p:nvSpPr>
        <p:spPr/>
        <p:txBody>
          <a:bodyPr/>
          <a:lstStyle/>
          <a:p>
            <a:r>
              <a:rPr lang="en-GB" dirty="0" smtClean="0"/>
              <a:t>Greek myth (the fearsome hotelier </a:t>
            </a:r>
            <a:r>
              <a:rPr lang="en-GB" dirty="0" smtClean="0">
                <a:solidFill>
                  <a:srgbClr val="FF0000"/>
                </a:solidFill>
              </a:rPr>
              <a:t>‘Procrustean bed’)</a:t>
            </a:r>
          </a:p>
          <a:p>
            <a:r>
              <a:rPr lang="en-GB" dirty="0" smtClean="0"/>
              <a:t>If we used this approach to Program Theory/interventions then:</a:t>
            </a:r>
          </a:p>
          <a:p>
            <a:pPr lvl="1"/>
            <a:r>
              <a:rPr lang="en-GB" dirty="0" smtClean="0"/>
              <a:t>Intervention would be distorted</a:t>
            </a:r>
          </a:p>
          <a:p>
            <a:pPr lvl="1"/>
            <a:r>
              <a:rPr lang="en-GB" dirty="0" smtClean="0"/>
              <a:t>Based on a flawed preconceived format </a:t>
            </a:r>
          </a:p>
          <a:p>
            <a:pPr lvl="1"/>
            <a:r>
              <a:rPr lang="en-GB" dirty="0" smtClean="0"/>
              <a:t>Sections would be chopped off/ignored</a:t>
            </a:r>
          </a:p>
          <a:p>
            <a:pPr lvl="1"/>
            <a:r>
              <a:rPr lang="en-GB" dirty="0" smtClean="0"/>
              <a:t>Sections would be stretched to fit into ‘preconceived boxes’ (A factory model)</a:t>
            </a:r>
          </a:p>
          <a:p>
            <a:pPr lvl="1"/>
            <a:r>
              <a:rPr lang="en-GB" dirty="0" smtClean="0"/>
              <a:t>Fixed ‘Inputs’, ‘Processes’ &amp; ‘Impacts’</a:t>
            </a:r>
            <a:endParaRPr lang="en-GB" dirty="0"/>
          </a:p>
        </p:txBody>
      </p:sp>
    </p:spTree>
    <p:extLst>
      <p:ext uri="{BB962C8B-B14F-4D97-AF65-F5344CB8AC3E}">
        <p14:creationId xmlns:p14="http://schemas.microsoft.com/office/powerpoint/2010/main" val="155558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Thoughtful assessment</a:t>
            </a:r>
            <a:endParaRPr lang="en-GB" dirty="0"/>
          </a:p>
        </p:txBody>
      </p:sp>
      <p:sp>
        <p:nvSpPr>
          <p:cNvPr id="3" name="Content Placeholder 2"/>
          <p:cNvSpPr>
            <a:spLocks noGrp="1"/>
          </p:cNvSpPr>
          <p:nvPr>
            <p:ph idx="1"/>
          </p:nvPr>
        </p:nvSpPr>
        <p:spPr/>
        <p:txBody>
          <a:bodyPr/>
          <a:lstStyle/>
          <a:p>
            <a:r>
              <a:rPr lang="en-GB" dirty="0" smtClean="0"/>
              <a:t>Assessment of circumstances asking:</a:t>
            </a:r>
          </a:p>
          <a:p>
            <a:pPr lvl="1"/>
            <a:r>
              <a:rPr lang="en-GB" dirty="0" smtClean="0"/>
              <a:t>Who is going to use the program theory?</a:t>
            </a:r>
          </a:p>
          <a:p>
            <a:pPr lvl="1"/>
            <a:r>
              <a:rPr lang="en-GB" dirty="0" smtClean="0"/>
              <a:t>What is its purpose?</a:t>
            </a:r>
          </a:p>
          <a:p>
            <a:pPr lvl="1"/>
            <a:r>
              <a:rPr lang="en-GB" dirty="0" smtClean="0"/>
              <a:t>What is the nature of the intervention?</a:t>
            </a:r>
          </a:p>
          <a:p>
            <a:pPr lvl="1"/>
            <a:r>
              <a:rPr lang="en-GB" dirty="0" smtClean="0"/>
              <a:t>In what situation is it to be implemented?</a:t>
            </a:r>
            <a:endParaRPr lang="en-GB" dirty="0"/>
          </a:p>
        </p:txBody>
      </p:sp>
    </p:spTree>
    <p:extLst>
      <p:ext uri="{BB962C8B-B14F-4D97-AF65-F5344CB8AC3E}">
        <p14:creationId xmlns:p14="http://schemas.microsoft.com/office/powerpoint/2010/main" val="550237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Program theory: limitations</a:t>
            </a:r>
            <a:endParaRPr lang="en-GB" dirty="0"/>
          </a:p>
        </p:txBody>
      </p:sp>
      <p:sp>
        <p:nvSpPr>
          <p:cNvPr id="3" name="Content Placeholder 2"/>
          <p:cNvSpPr>
            <a:spLocks noGrp="1"/>
          </p:cNvSpPr>
          <p:nvPr>
            <p:ph idx="1"/>
          </p:nvPr>
        </p:nvSpPr>
        <p:spPr/>
        <p:txBody>
          <a:bodyPr/>
          <a:lstStyle/>
          <a:p>
            <a:r>
              <a:rPr lang="en-GB" dirty="0" smtClean="0"/>
              <a:t>Over-simplification</a:t>
            </a:r>
          </a:p>
          <a:p>
            <a:r>
              <a:rPr lang="en-GB" dirty="0" smtClean="0"/>
              <a:t>Misunderstanding of </a:t>
            </a:r>
            <a:r>
              <a:rPr lang="en-GB" i="1" dirty="0" smtClean="0">
                <a:solidFill>
                  <a:srgbClr val="FF0000"/>
                </a:solidFill>
              </a:rPr>
              <a:t>the</a:t>
            </a:r>
            <a:r>
              <a:rPr lang="en-GB" dirty="0" smtClean="0"/>
              <a:t> reality (as perceived)</a:t>
            </a:r>
          </a:p>
          <a:p>
            <a:r>
              <a:rPr lang="en-GB" dirty="0" smtClean="0"/>
              <a:t>Willingness to revise a program to meet changing needs/demands</a:t>
            </a:r>
          </a:p>
          <a:p>
            <a:pPr marL="0" indent="0">
              <a:buNone/>
            </a:pPr>
            <a:r>
              <a:rPr lang="en-GB" dirty="0" smtClean="0"/>
              <a:t>Shtufflebeam (2001 </a:t>
            </a:r>
            <a:r>
              <a:rPr lang="en-GB" i="1" dirty="0" smtClean="0"/>
              <a:t>cited in </a:t>
            </a:r>
            <a:r>
              <a:rPr lang="en-GB" dirty="0" smtClean="0"/>
              <a:t>Funnel &amp; Rogers, 2011. p xxi) asserts:</a:t>
            </a:r>
          </a:p>
          <a:p>
            <a:pPr marL="0" indent="0" algn="ctr">
              <a:buNone/>
            </a:pPr>
            <a:r>
              <a:rPr lang="en-GB" dirty="0" smtClean="0">
                <a:solidFill>
                  <a:srgbClr val="FF0000"/>
                </a:solidFill>
              </a:rPr>
              <a:t>‘evaluators who continue to use an unsuitable program theory are similarly at risk of creating a Procrustean bed for evaluation’</a:t>
            </a:r>
            <a:endParaRPr lang="en-GB" dirty="0">
              <a:solidFill>
                <a:srgbClr val="FF0000"/>
              </a:solidFill>
            </a:endParaRPr>
          </a:p>
        </p:txBody>
      </p:sp>
    </p:spTree>
    <p:extLst>
      <p:ext uri="{BB962C8B-B14F-4D97-AF65-F5344CB8AC3E}">
        <p14:creationId xmlns:p14="http://schemas.microsoft.com/office/powerpoint/2010/main" val="113056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links</a:t>
            </a:r>
            <a:endParaRPr lang="en-GB" dirty="0"/>
          </a:p>
        </p:txBody>
      </p:sp>
      <p:sp>
        <p:nvSpPr>
          <p:cNvPr id="3" name="Content Placeholder 2"/>
          <p:cNvSpPr>
            <a:spLocks noGrp="1"/>
          </p:cNvSpPr>
          <p:nvPr>
            <p:ph idx="1"/>
          </p:nvPr>
        </p:nvSpPr>
        <p:spPr/>
        <p:txBody>
          <a:bodyPr/>
          <a:lstStyle/>
          <a:p>
            <a:r>
              <a:rPr lang="en-GB" dirty="0">
                <a:hlinkClick r:id="rId2"/>
              </a:rPr>
              <a:t>https://books.google.co.uk/books?hl=en&amp;lr=&amp;</a:t>
            </a:r>
            <a:r>
              <a:rPr lang="en-GB" dirty="0" smtClean="0">
                <a:hlinkClick r:id="rId2"/>
              </a:rPr>
              <a:t>id=rQWT5aDHiZYC&amp;oi=fnd&amp;pg=PT21&amp;dq=Case+study+analysis+tools&amp;ots=IGeUHzJown&amp;sig=Dd1YcE4kAAI4s_ytBdaAkO6WQj0#v=onepage&amp;q=Case%20study%20analysis%20tools&amp;f=false</a:t>
            </a:r>
            <a:r>
              <a:rPr lang="en-GB" dirty="0" smtClean="0"/>
              <a:t> Multiple Case Study Analysis (Stake, R.E., 2006. UK: Kindle)</a:t>
            </a:r>
            <a:endParaRPr lang="en-GB" dirty="0"/>
          </a:p>
        </p:txBody>
      </p:sp>
    </p:spTree>
    <p:extLst>
      <p:ext uri="{BB962C8B-B14F-4D97-AF65-F5344CB8AC3E}">
        <p14:creationId xmlns:p14="http://schemas.microsoft.com/office/powerpoint/2010/main" val="3309400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 Theory: Key ideas</a:t>
            </a:r>
            <a:endParaRPr lang="en-GB" dirty="0"/>
          </a:p>
        </p:txBody>
      </p:sp>
      <p:sp>
        <p:nvSpPr>
          <p:cNvPr id="3" name="Content Placeholder 2"/>
          <p:cNvSpPr>
            <a:spLocks noGrp="1"/>
          </p:cNvSpPr>
          <p:nvPr>
            <p:ph idx="1"/>
          </p:nvPr>
        </p:nvSpPr>
        <p:spPr/>
        <p:txBody>
          <a:bodyPr>
            <a:normAutofit fontScale="92500"/>
          </a:bodyPr>
          <a:lstStyle/>
          <a:p>
            <a:r>
              <a:rPr lang="en-GB" dirty="0" smtClean="0"/>
              <a:t>The Essence of Program Theory:</a:t>
            </a:r>
          </a:p>
          <a:p>
            <a:r>
              <a:rPr lang="en-GB" dirty="0" smtClean="0"/>
              <a:t>Example: An Apple a Day keeps the doctor away-or does it?</a:t>
            </a:r>
          </a:p>
          <a:p>
            <a:r>
              <a:rPr lang="en-GB" dirty="0" smtClean="0"/>
              <a:t>How would we find out if this is true?  </a:t>
            </a:r>
          </a:p>
          <a:p>
            <a:r>
              <a:rPr lang="en-GB" dirty="0" smtClean="0"/>
              <a:t>Program Theory allows us to:</a:t>
            </a:r>
          </a:p>
          <a:p>
            <a:pPr lvl="1"/>
            <a:r>
              <a:rPr lang="en-GB" dirty="0" smtClean="0"/>
              <a:t>Improve planning</a:t>
            </a:r>
          </a:p>
          <a:p>
            <a:pPr lvl="1"/>
            <a:r>
              <a:rPr lang="en-GB" dirty="0" smtClean="0">
                <a:solidFill>
                  <a:prstClr val="white"/>
                </a:solidFill>
              </a:rPr>
              <a:t>Learn from Success and failure </a:t>
            </a:r>
          </a:p>
          <a:p>
            <a:pPr lvl="1"/>
            <a:r>
              <a:rPr lang="en-GB" dirty="0" smtClean="0">
                <a:solidFill>
                  <a:prstClr val="white"/>
                </a:solidFill>
              </a:rPr>
              <a:t>Use mixed results to improve (planning, management, evaluation and evidence based policy)</a:t>
            </a:r>
          </a:p>
          <a:p>
            <a:pPr lvl="2"/>
            <a:endParaRPr lang="en-GB" dirty="0" smtClean="0"/>
          </a:p>
          <a:p>
            <a:pPr lvl="1"/>
            <a:endParaRPr lang="en-GB" dirty="0"/>
          </a:p>
        </p:txBody>
      </p:sp>
    </p:spTree>
    <p:extLst>
      <p:ext uri="{BB962C8B-B14F-4D97-AF65-F5344CB8AC3E}">
        <p14:creationId xmlns:p14="http://schemas.microsoft.com/office/powerpoint/2010/main" val="15828041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Evaluation without Program </a:t>
            </a:r>
            <a:r>
              <a:rPr lang="en-GB" dirty="0" err="1" smtClean="0"/>
              <a:t>Thoery</a:t>
            </a:r>
            <a:endParaRPr lang="en-GB" dirty="0"/>
          </a:p>
        </p:txBody>
      </p:sp>
      <p:sp>
        <p:nvSpPr>
          <p:cNvPr id="3" name="Content Placeholder 2"/>
          <p:cNvSpPr>
            <a:spLocks noGrp="1"/>
          </p:cNvSpPr>
          <p:nvPr>
            <p:ph idx="1"/>
          </p:nvPr>
        </p:nvSpPr>
        <p:spPr>
          <a:xfrm>
            <a:off x="1141412" y="2249486"/>
            <a:ext cx="9905999" cy="3755897"/>
          </a:xfrm>
        </p:spPr>
        <p:txBody>
          <a:bodyPr>
            <a:normAutofit fontScale="92500"/>
          </a:bodyPr>
          <a:lstStyle/>
          <a:p>
            <a:r>
              <a:rPr lang="en-GB" dirty="0" smtClean="0"/>
              <a:t>Using ‘An Apple a Day to keep the doctor away’</a:t>
            </a:r>
          </a:p>
          <a:p>
            <a:r>
              <a:rPr lang="en-GB" dirty="0" smtClean="0"/>
              <a:t> In simple terms then this represents a very simple program</a:t>
            </a:r>
          </a:p>
          <a:p>
            <a:endParaRPr lang="en-GB" dirty="0" smtClean="0"/>
          </a:p>
          <a:p>
            <a:r>
              <a:rPr lang="en-GB" dirty="0" smtClean="0"/>
              <a:t>Often referred to as a ‘Black Box’ evaluation: i.e. one that describes an evaluation that analyses what goes in and what comes out without information about how things are processed in between.</a:t>
            </a:r>
          </a:p>
          <a:p>
            <a:r>
              <a:rPr lang="en-GB" dirty="0" smtClean="0"/>
              <a:t>Painted black to ‘Prevent consumers opening the black box’ to see how things work</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94746704"/>
              </p:ext>
            </p:extLst>
          </p:nvPr>
        </p:nvGraphicFramePr>
        <p:xfrm>
          <a:off x="1307070" y="3484606"/>
          <a:ext cx="8916085" cy="408822"/>
        </p:xfrm>
        <a:graphic>
          <a:graphicData uri="http://schemas.openxmlformats.org/drawingml/2006/table">
            <a:tbl>
              <a:tblPr firstRow="1" bandRow="1">
                <a:tableStyleId>{5C22544A-7EE6-4342-B048-85BDC9FD1C3A}</a:tableStyleId>
              </a:tblPr>
              <a:tblGrid>
                <a:gridCol w="1783217"/>
                <a:gridCol w="1783217"/>
                <a:gridCol w="1783217"/>
                <a:gridCol w="1783217"/>
                <a:gridCol w="1783217"/>
              </a:tblGrid>
              <a:tr h="408822">
                <a:tc>
                  <a:txBody>
                    <a:bodyPr/>
                    <a:lstStyle/>
                    <a:p>
                      <a:pPr algn="ctr"/>
                      <a:r>
                        <a:rPr lang="en-GB" dirty="0" smtClean="0"/>
                        <a:t>Program</a:t>
                      </a:r>
                      <a:endParaRPr lang="en-GB" dirty="0"/>
                    </a:p>
                  </a:txBody>
                  <a:tcPr/>
                </a:tc>
                <a:tc>
                  <a:txBody>
                    <a:bodyPr/>
                    <a:lstStyle/>
                    <a:p>
                      <a:pPr algn="ctr"/>
                      <a:endParaRPr lang="en-GB" dirty="0"/>
                    </a:p>
                  </a:txBody>
                  <a:tcPr/>
                </a:tc>
                <a:tc>
                  <a:txBody>
                    <a:bodyPr/>
                    <a:lstStyle/>
                    <a:p>
                      <a:pPr algn="ctr"/>
                      <a:r>
                        <a:rPr lang="en-GB" dirty="0" smtClean="0"/>
                        <a:t>Apples</a:t>
                      </a:r>
                      <a:endParaRPr lang="en-GB" dirty="0"/>
                    </a:p>
                  </a:txBody>
                  <a:tcPr/>
                </a:tc>
                <a:tc>
                  <a:txBody>
                    <a:bodyPr/>
                    <a:lstStyle/>
                    <a:p>
                      <a:pPr algn="ctr"/>
                      <a:endParaRPr lang="en-GB" dirty="0"/>
                    </a:p>
                  </a:txBody>
                  <a:tcPr/>
                </a:tc>
                <a:tc>
                  <a:txBody>
                    <a:bodyPr/>
                    <a:lstStyle/>
                    <a:p>
                      <a:pPr algn="ctr"/>
                      <a:r>
                        <a:rPr lang="en-GB" dirty="0" smtClean="0"/>
                        <a:t>Improved health</a:t>
                      </a:r>
                      <a:endParaRPr lang="en-GB" dirty="0"/>
                    </a:p>
                  </a:txBody>
                  <a:tcPr/>
                </a:tc>
              </a:tr>
            </a:tbl>
          </a:graphicData>
        </a:graphic>
      </p:graphicFrame>
      <p:sp>
        <p:nvSpPr>
          <p:cNvPr id="5" name="Right Arrow 4"/>
          <p:cNvSpPr/>
          <p:nvPr/>
        </p:nvSpPr>
        <p:spPr>
          <a:xfrm>
            <a:off x="3657128" y="3536805"/>
            <a:ext cx="724930" cy="329161"/>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7203874" y="3509346"/>
            <a:ext cx="749873" cy="384081"/>
          </a:xfrm>
          <a:prstGeom prst="rect">
            <a:avLst/>
          </a:prstGeom>
        </p:spPr>
      </p:pic>
      <p:sp>
        <p:nvSpPr>
          <p:cNvPr id="7" name="TextBox 6"/>
          <p:cNvSpPr txBox="1"/>
          <p:nvPr/>
        </p:nvSpPr>
        <p:spPr>
          <a:xfrm>
            <a:off x="7578811" y="6005384"/>
            <a:ext cx="3122140" cy="369332"/>
          </a:xfrm>
          <a:prstGeom prst="rect">
            <a:avLst/>
          </a:prstGeom>
          <a:noFill/>
        </p:spPr>
        <p:txBody>
          <a:bodyPr wrap="square" rtlCol="0">
            <a:spAutoFit/>
          </a:bodyPr>
          <a:lstStyle/>
          <a:p>
            <a:r>
              <a:rPr lang="en-GB" dirty="0" smtClean="0"/>
              <a:t>(Funnel &amp; Rogers, 2011. p 4)</a:t>
            </a:r>
            <a:endParaRPr lang="en-GB" dirty="0"/>
          </a:p>
        </p:txBody>
      </p:sp>
    </p:spTree>
    <p:extLst>
      <p:ext uri="{BB962C8B-B14F-4D97-AF65-F5344CB8AC3E}">
        <p14:creationId xmlns:p14="http://schemas.microsoft.com/office/powerpoint/2010/main" val="12345019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 Theory: Interpretation of Results</a:t>
            </a:r>
            <a:endParaRPr lang="en-GB" dirty="0"/>
          </a:p>
        </p:txBody>
      </p:sp>
      <p:sp>
        <p:nvSpPr>
          <p:cNvPr id="3" name="Content Placeholder 2"/>
          <p:cNvSpPr>
            <a:spLocks noGrp="1"/>
          </p:cNvSpPr>
          <p:nvPr>
            <p:ph idx="1"/>
          </p:nvPr>
        </p:nvSpPr>
        <p:spPr/>
        <p:txBody>
          <a:bodyPr>
            <a:normAutofit lnSpcReduction="10000"/>
          </a:bodyPr>
          <a:lstStyle/>
          <a:p>
            <a:r>
              <a:rPr lang="en-GB" dirty="0" smtClean="0"/>
              <a:t>Without Program theory how do we evaluate interventions?</a:t>
            </a:r>
          </a:p>
          <a:p>
            <a:r>
              <a:rPr lang="en-GB" dirty="0" smtClean="0"/>
              <a:t>Would we assume – based on ‘experience’?</a:t>
            </a:r>
          </a:p>
          <a:p>
            <a:r>
              <a:rPr lang="en-GB" dirty="0" smtClean="0"/>
              <a:t>Is there a control group?</a:t>
            </a:r>
          </a:p>
          <a:p>
            <a:r>
              <a:rPr lang="en-GB" dirty="0" smtClean="0"/>
              <a:t>Was the intervention responsible for the outcome (alone)?</a:t>
            </a:r>
          </a:p>
          <a:p>
            <a:r>
              <a:rPr lang="en-GB" dirty="0" smtClean="0"/>
              <a:t>Is the outcome the result of </a:t>
            </a:r>
          </a:p>
          <a:p>
            <a:pPr lvl="1"/>
            <a:r>
              <a:rPr lang="en-GB" dirty="0" smtClean="0"/>
              <a:t>Accidental or</a:t>
            </a:r>
          </a:p>
          <a:p>
            <a:pPr lvl="1"/>
            <a:r>
              <a:rPr lang="en-GB" dirty="0" smtClean="0"/>
              <a:t>Deliberate corruption?</a:t>
            </a:r>
          </a:p>
          <a:p>
            <a:endParaRPr lang="en-GB" dirty="0"/>
          </a:p>
          <a:p>
            <a:endParaRPr lang="en-GB" dirty="0"/>
          </a:p>
        </p:txBody>
      </p:sp>
    </p:spTree>
    <p:extLst>
      <p:ext uri="{BB962C8B-B14F-4D97-AF65-F5344CB8AC3E}">
        <p14:creationId xmlns:p14="http://schemas.microsoft.com/office/powerpoint/2010/main" val="39492405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Causal Processes</a:t>
            </a:r>
            <a:endParaRPr lang="en-GB" dirty="0"/>
          </a:p>
        </p:txBody>
      </p:sp>
      <p:sp>
        <p:nvSpPr>
          <p:cNvPr id="3" name="Content Placeholder 2"/>
          <p:cNvSpPr>
            <a:spLocks noGrp="1"/>
          </p:cNvSpPr>
          <p:nvPr>
            <p:ph idx="1"/>
          </p:nvPr>
        </p:nvSpPr>
        <p:spPr/>
        <p:txBody>
          <a:bodyPr/>
          <a:lstStyle/>
          <a:p>
            <a:r>
              <a:rPr lang="en-GB" dirty="0" smtClean="0"/>
              <a:t>Between Delivery and Improved Health</a:t>
            </a:r>
          </a:p>
          <a:p>
            <a:r>
              <a:rPr lang="en-GB" dirty="0" smtClean="0"/>
              <a:t>Intermediate outcome (more apples consumed)</a:t>
            </a:r>
          </a:p>
          <a:p>
            <a:r>
              <a:rPr lang="en-GB" dirty="0" smtClean="0"/>
              <a:t>Differing level of detail </a:t>
            </a:r>
          </a:p>
          <a:p>
            <a:pPr lvl="1"/>
            <a:r>
              <a:rPr lang="en-GB" dirty="0" smtClean="0"/>
              <a:t>Pipeline Mode: In terms of inputs, processes and outcomes</a:t>
            </a:r>
          </a:p>
          <a:p>
            <a:pPr lvl="1"/>
            <a:r>
              <a:rPr lang="en-GB" dirty="0"/>
              <a:t>C</a:t>
            </a:r>
            <a:r>
              <a:rPr lang="en-GB" dirty="0" smtClean="0"/>
              <a:t>hain Model: In terms of a series of results at different stages along a causal chain</a:t>
            </a:r>
          </a:p>
          <a:p>
            <a:pPr marL="457200" lvl="1" indent="0" algn="ctr">
              <a:buNone/>
            </a:pPr>
            <a:r>
              <a:rPr lang="en-GB" dirty="0" smtClean="0"/>
              <a:t>‘…intermediate variables without really explaining how it works’</a:t>
            </a:r>
          </a:p>
          <a:p>
            <a:pPr marL="457200" lvl="1" indent="0" algn="ctr">
              <a:buNone/>
            </a:pPr>
            <a:r>
              <a:rPr lang="en-GB" dirty="0" smtClean="0"/>
              <a:t>i.e. not opening the ‘black box’ </a:t>
            </a:r>
            <a:endParaRPr lang="en-GB" dirty="0"/>
          </a:p>
        </p:txBody>
      </p:sp>
      <p:sp>
        <p:nvSpPr>
          <p:cNvPr id="4" name="Rectangle 3"/>
          <p:cNvSpPr/>
          <p:nvPr/>
        </p:nvSpPr>
        <p:spPr>
          <a:xfrm>
            <a:off x="7998266" y="5791201"/>
            <a:ext cx="2827954" cy="369332"/>
          </a:xfrm>
          <a:prstGeom prst="rect">
            <a:avLst/>
          </a:prstGeom>
        </p:spPr>
        <p:txBody>
          <a:bodyPr wrap="none">
            <a:spAutoFit/>
          </a:bodyPr>
          <a:lstStyle/>
          <a:p>
            <a:pPr lvl="0"/>
            <a:r>
              <a:rPr lang="en-GB" dirty="0">
                <a:solidFill>
                  <a:prstClr val="white"/>
                </a:solidFill>
              </a:rPr>
              <a:t>(Funnel &amp; Rogers, 2011. p </a:t>
            </a:r>
            <a:r>
              <a:rPr lang="en-GB" dirty="0" smtClean="0">
                <a:solidFill>
                  <a:prstClr val="white"/>
                </a:solidFill>
              </a:rPr>
              <a:t>6)</a:t>
            </a:r>
            <a:endParaRPr lang="en-GB" dirty="0">
              <a:solidFill>
                <a:prstClr val="white"/>
              </a:solidFill>
            </a:endParaRPr>
          </a:p>
        </p:txBody>
      </p:sp>
    </p:spTree>
    <p:extLst>
      <p:ext uri="{BB962C8B-B14F-4D97-AF65-F5344CB8AC3E}">
        <p14:creationId xmlns:p14="http://schemas.microsoft.com/office/powerpoint/2010/main" val="4289437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with Program theory: Simple Logic Model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87502170"/>
              </p:ext>
            </p:extLst>
          </p:nvPr>
        </p:nvGraphicFramePr>
        <p:xfrm>
          <a:off x="1141413" y="2249488"/>
          <a:ext cx="9906001" cy="3108960"/>
        </p:xfrm>
        <a:graphic>
          <a:graphicData uri="http://schemas.openxmlformats.org/drawingml/2006/table">
            <a:tbl>
              <a:tblPr firstRow="1" bandRow="1">
                <a:tableStyleId>{5C22544A-7EE6-4342-B048-85BDC9FD1C3A}</a:tableStyleId>
              </a:tblPr>
              <a:tblGrid>
                <a:gridCol w="1415143"/>
                <a:gridCol w="1415143"/>
                <a:gridCol w="1415143"/>
                <a:gridCol w="1415143"/>
                <a:gridCol w="1415143"/>
                <a:gridCol w="1415143"/>
                <a:gridCol w="1415143"/>
              </a:tblGrid>
              <a:tr h="59436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mn-lt"/>
                          <a:ea typeface="+mn-ea"/>
                          <a:cs typeface="+mn-cs"/>
                        </a:rPr>
                        <a:t>Pipeline Model</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r h="594360">
                <a:tc>
                  <a:txBody>
                    <a:bodyPr/>
                    <a:lstStyle/>
                    <a:p>
                      <a:r>
                        <a:rPr lang="en-GB" dirty="0" smtClean="0"/>
                        <a:t>Inputs</a:t>
                      </a:r>
                    </a:p>
                    <a:p>
                      <a:r>
                        <a:rPr lang="en-GB" dirty="0" smtClean="0"/>
                        <a:t>Apples People in poor health</a:t>
                      </a:r>
                      <a:endParaRPr lang="en-GB" dirty="0"/>
                    </a:p>
                  </a:txBody>
                  <a:tcPr/>
                </a:tc>
                <a:tc>
                  <a:txBody>
                    <a:bodyPr/>
                    <a:lstStyle/>
                    <a:p>
                      <a:endParaRPr lang="en-GB" dirty="0"/>
                    </a:p>
                  </a:txBody>
                  <a:tcPr/>
                </a:tc>
                <a:tc>
                  <a:txBody>
                    <a:bodyPr/>
                    <a:lstStyle/>
                    <a:p>
                      <a:r>
                        <a:rPr lang="en-GB" dirty="0" smtClean="0"/>
                        <a:t>Processes</a:t>
                      </a:r>
                    </a:p>
                    <a:p>
                      <a:r>
                        <a:rPr lang="en-GB" dirty="0" smtClean="0"/>
                        <a:t>Apples Delivered</a:t>
                      </a:r>
                      <a:endParaRPr lang="en-GB" dirty="0"/>
                    </a:p>
                  </a:txBody>
                  <a:tcPr/>
                </a:tc>
                <a:tc>
                  <a:txBody>
                    <a:bodyPr/>
                    <a:lstStyle/>
                    <a:p>
                      <a:endParaRPr lang="en-GB" dirty="0"/>
                    </a:p>
                  </a:txBody>
                  <a:tcPr/>
                </a:tc>
                <a:tc>
                  <a:txBody>
                    <a:bodyPr/>
                    <a:lstStyle/>
                    <a:p>
                      <a:r>
                        <a:rPr lang="en-GB" dirty="0" smtClean="0"/>
                        <a:t>Output Apples Eaten</a:t>
                      </a:r>
                      <a:endParaRPr lang="en-GB" dirty="0"/>
                    </a:p>
                  </a:txBody>
                  <a:tcPr/>
                </a:tc>
                <a:tc>
                  <a:txBody>
                    <a:bodyPr/>
                    <a:lstStyle/>
                    <a:p>
                      <a:endParaRPr lang="en-GB" dirty="0"/>
                    </a:p>
                  </a:txBody>
                  <a:tcPr/>
                </a:tc>
                <a:tc>
                  <a:txBody>
                    <a:bodyPr/>
                    <a:lstStyle/>
                    <a:p>
                      <a:r>
                        <a:rPr lang="en-GB" dirty="0" smtClean="0"/>
                        <a:t>Outcomes</a:t>
                      </a:r>
                    </a:p>
                    <a:p>
                      <a:r>
                        <a:rPr lang="en-GB" dirty="0" smtClean="0"/>
                        <a:t>Improved Health </a:t>
                      </a:r>
                      <a:endParaRPr lang="en-GB" dirty="0"/>
                    </a:p>
                  </a:txBody>
                  <a:tcPr/>
                </a:tc>
              </a:tr>
              <a:tr h="185420">
                <a:tc>
                  <a:txBody>
                    <a:bodyPr/>
                    <a:lstStyle/>
                    <a:p>
                      <a:r>
                        <a:rPr lang="en-GB" dirty="0" smtClean="0"/>
                        <a:t>Outcome chain version</a:t>
                      </a:r>
                      <a:endParaRPr lang="en-GB" dirty="0"/>
                    </a:p>
                  </a:txBody>
                  <a:tcPr>
                    <a:solidFill>
                      <a:srgbClr val="FFFF00"/>
                    </a:solidFill>
                  </a:tcPr>
                </a:tc>
                <a:tc>
                  <a:txBody>
                    <a:bodyPr/>
                    <a:lstStyle/>
                    <a:p>
                      <a:endParaRPr lang="en-GB" sz="1800" kern="1200" dirty="0">
                        <a:solidFill>
                          <a:schemeClr val="dk1"/>
                        </a:solidFill>
                        <a:latin typeface="+mn-lt"/>
                        <a:ea typeface="+mn-ea"/>
                        <a:cs typeface="+mn-cs"/>
                      </a:endParaRP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r h="185420">
                <a:tc>
                  <a:txBody>
                    <a:bodyPr/>
                    <a:lstStyle/>
                    <a:p>
                      <a:endParaRPr lang="en-GB" dirty="0"/>
                    </a:p>
                  </a:txBody>
                  <a:tcPr/>
                </a:tc>
                <a:tc>
                  <a:txBody>
                    <a:bodyPr/>
                    <a:lstStyle/>
                    <a:p>
                      <a:endParaRPr lang="en-GB" dirty="0"/>
                    </a:p>
                  </a:txBody>
                  <a:tcPr/>
                </a:tc>
                <a:tc>
                  <a:txBody>
                    <a:bodyPr/>
                    <a:lstStyle/>
                    <a:p>
                      <a:r>
                        <a:rPr lang="en-GB" dirty="0" smtClean="0"/>
                        <a:t>Apples eaten</a:t>
                      </a:r>
                      <a:endParaRPr lang="en-GB" dirty="0"/>
                    </a:p>
                  </a:txBody>
                  <a:tcPr>
                    <a:solidFill>
                      <a:srgbClr val="FFFF00"/>
                    </a:solidFill>
                  </a:tcPr>
                </a:tc>
                <a:tc>
                  <a:txBody>
                    <a:bodyPr/>
                    <a:lstStyle/>
                    <a:p>
                      <a:endParaRPr lang="en-GB" dirty="0"/>
                    </a:p>
                  </a:txBody>
                  <a:tcPr/>
                </a:tc>
                <a:tc>
                  <a:txBody>
                    <a:bodyPr/>
                    <a:lstStyle/>
                    <a:p>
                      <a:r>
                        <a:rPr lang="en-GB" dirty="0" smtClean="0"/>
                        <a:t>Improved Health</a:t>
                      </a:r>
                      <a:endParaRPr lang="en-GB" dirty="0"/>
                    </a:p>
                  </a:txBody>
                  <a:tcPr>
                    <a:solidFill>
                      <a:srgbClr val="FFFF00"/>
                    </a:solidFill>
                  </a:tcPr>
                </a:tc>
                <a:tc>
                  <a:txBody>
                    <a:bodyPr/>
                    <a:lstStyle/>
                    <a:p>
                      <a:endParaRPr lang="en-GB"/>
                    </a:p>
                  </a:txBody>
                  <a:tcPr/>
                </a:tc>
                <a:tc>
                  <a:txBody>
                    <a:bodyPr/>
                    <a:lstStyle/>
                    <a:p>
                      <a:endParaRPr lang="en-GB" dirty="0"/>
                    </a:p>
                  </a:txBody>
                  <a:tcPr/>
                </a:tc>
              </a:tr>
            </a:tbl>
          </a:graphicData>
        </a:graphic>
      </p:graphicFrame>
      <p:pic>
        <p:nvPicPr>
          <p:cNvPr id="5" name="Picture 4"/>
          <p:cNvPicPr>
            <a:picLocks noChangeAspect="1"/>
          </p:cNvPicPr>
          <p:nvPr/>
        </p:nvPicPr>
        <p:blipFill>
          <a:blip r:embed="rId2"/>
          <a:stretch>
            <a:fillRect/>
          </a:stretch>
        </p:blipFill>
        <p:spPr>
          <a:xfrm>
            <a:off x="2879010" y="3157267"/>
            <a:ext cx="749873" cy="384081"/>
          </a:xfrm>
          <a:prstGeom prst="rect">
            <a:avLst/>
          </a:prstGeom>
        </p:spPr>
      </p:pic>
      <p:pic>
        <p:nvPicPr>
          <p:cNvPr id="6" name="Picture 5"/>
          <p:cNvPicPr>
            <a:picLocks noChangeAspect="1"/>
          </p:cNvPicPr>
          <p:nvPr/>
        </p:nvPicPr>
        <p:blipFill>
          <a:blip r:embed="rId2"/>
          <a:stretch>
            <a:fillRect/>
          </a:stretch>
        </p:blipFill>
        <p:spPr>
          <a:xfrm>
            <a:off x="5719475" y="3157266"/>
            <a:ext cx="749873" cy="384081"/>
          </a:xfrm>
          <a:prstGeom prst="rect">
            <a:avLst/>
          </a:prstGeom>
        </p:spPr>
      </p:pic>
      <p:pic>
        <p:nvPicPr>
          <p:cNvPr id="7" name="Picture 6"/>
          <p:cNvPicPr>
            <a:picLocks noChangeAspect="1"/>
          </p:cNvPicPr>
          <p:nvPr/>
        </p:nvPicPr>
        <p:blipFill>
          <a:blip r:embed="rId2"/>
          <a:stretch>
            <a:fillRect/>
          </a:stretch>
        </p:blipFill>
        <p:spPr>
          <a:xfrm>
            <a:off x="8559940" y="3157265"/>
            <a:ext cx="749873" cy="384081"/>
          </a:xfrm>
          <a:prstGeom prst="rect">
            <a:avLst/>
          </a:prstGeom>
        </p:spPr>
      </p:pic>
      <p:pic>
        <p:nvPicPr>
          <p:cNvPr id="9" name="Picture 8"/>
          <p:cNvPicPr>
            <a:picLocks noChangeAspect="1"/>
          </p:cNvPicPr>
          <p:nvPr/>
        </p:nvPicPr>
        <p:blipFill>
          <a:blip r:embed="rId3"/>
          <a:stretch>
            <a:fillRect/>
          </a:stretch>
        </p:blipFill>
        <p:spPr>
          <a:xfrm>
            <a:off x="5732830" y="4700046"/>
            <a:ext cx="749873" cy="384081"/>
          </a:xfrm>
          <a:prstGeom prst="rect">
            <a:avLst/>
          </a:prstGeom>
        </p:spPr>
      </p:pic>
    </p:spTree>
    <p:extLst>
      <p:ext uri="{BB962C8B-B14F-4D97-AF65-F5344CB8AC3E}">
        <p14:creationId xmlns:p14="http://schemas.microsoft.com/office/powerpoint/2010/main" val="4547770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Logic Model: Vitamin Intake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18126650"/>
              </p:ext>
            </p:extLst>
          </p:nvPr>
        </p:nvGraphicFramePr>
        <p:xfrm>
          <a:off x="1141413" y="1763455"/>
          <a:ext cx="9906003" cy="5125720"/>
        </p:xfrm>
        <a:graphic>
          <a:graphicData uri="http://schemas.openxmlformats.org/drawingml/2006/table">
            <a:tbl>
              <a:tblPr firstRow="1" bandRow="1">
                <a:tableStyleId>{5C22544A-7EE6-4342-B048-85BDC9FD1C3A}</a:tableStyleId>
              </a:tblPr>
              <a:tblGrid>
                <a:gridCol w="1100667"/>
                <a:gridCol w="1100667"/>
                <a:gridCol w="1100667"/>
                <a:gridCol w="1100667"/>
                <a:gridCol w="1100667"/>
                <a:gridCol w="1100667"/>
                <a:gridCol w="1100667"/>
                <a:gridCol w="1100667"/>
                <a:gridCol w="1100667"/>
              </a:tblGrid>
              <a:tr h="370840">
                <a:tc>
                  <a:txBody>
                    <a:bodyPr/>
                    <a:lstStyle/>
                    <a:p>
                      <a:r>
                        <a:rPr lang="en-GB" dirty="0" smtClean="0"/>
                        <a:t>Pipeline model version</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r>
                        <a:rPr lang="en-GB" dirty="0" smtClean="0"/>
                        <a:t>INPUTS</a:t>
                      </a:r>
                    </a:p>
                    <a:p>
                      <a:r>
                        <a:rPr lang="en-GB" dirty="0" smtClean="0"/>
                        <a:t>Apples: People in Poor health</a:t>
                      </a:r>
                      <a:endParaRPr lang="en-GB" dirty="0"/>
                    </a:p>
                  </a:txBody>
                  <a:tcPr/>
                </a:tc>
                <a:tc>
                  <a:txBody>
                    <a:bodyPr/>
                    <a:lstStyle/>
                    <a:p>
                      <a:endParaRPr lang="en-GB" dirty="0"/>
                    </a:p>
                  </a:txBody>
                  <a:tcPr/>
                </a:tc>
                <a:tc>
                  <a:txBody>
                    <a:bodyPr/>
                    <a:lstStyle/>
                    <a:p>
                      <a:r>
                        <a:rPr lang="en-GB" dirty="0" smtClean="0"/>
                        <a:t>Processes</a:t>
                      </a:r>
                    </a:p>
                    <a:p>
                      <a:r>
                        <a:rPr lang="en-GB" dirty="0" smtClean="0"/>
                        <a:t>Apples Delivered</a:t>
                      </a:r>
                      <a:endParaRPr lang="en-GB" dirty="0"/>
                    </a:p>
                  </a:txBody>
                  <a:tcPr/>
                </a:tc>
                <a:tc>
                  <a:txBody>
                    <a:bodyPr/>
                    <a:lstStyle/>
                    <a:p>
                      <a:endParaRPr lang="en-GB"/>
                    </a:p>
                  </a:txBody>
                  <a:tcPr/>
                </a:tc>
                <a:tc>
                  <a:txBody>
                    <a:bodyPr/>
                    <a:lstStyle/>
                    <a:p>
                      <a:r>
                        <a:rPr lang="en-GB" dirty="0" smtClean="0"/>
                        <a:t>Improved access to fresh fruit Apples eaten</a:t>
                      </a:r>
                      <a:endParaRPr lang="en-GB" dirty="0"/>
                    </a:p>
                  </a:txBody>
                  <a:tcPr/>
                </a:tc>
                <a:tc>
                  <a:txBody>
                    <a:bodyPr/>
                    <a:lstStyle/>
                    <a:p>
                      <a:endParaRPr lang="en-GB"/>
                    </a:p>
                  </a:txBody>
                  <a:tcPr/>
                </a:tc>
                <a:tc>
                  <a:txBody>
                    <a:bodyPr/>
                    <a:lstStyle/>
                    <a:p>
                      <a:r>
                        <a:rPr lang="en-GB" dirty="0" smtClean="0"/>
                        <a:t>Short-term Outcomes</a:t>
                      </a:r>
                    </a:p>
                    <a:p>
                      <a:r>
                        <a:rPr lang="en-GB" dirty="0" smtClean="0"/>
                        <a:t>Improved levels of vitamin C</a:t>
                      </a:r>
                      <a:endParaRPr lang="en-GB" dirty="0"/>
                    </a:p>
                  </a:txBody>
                  <a:tcPr/>
                </a:tc>
                <a:tc>
                  <a:txBody>
                    <a:bodyPr/>
                    <a:lstStyle/>
                    <a:p>
                      <a:endParaRPr lang="en-GB" dirty="0"/>
                    </a:p>
                  </a:txBody>
                  <a:tcPr/>
                </a:tc>
                <a:tc>
                  <a:txBody>
                    <a:bodyPr/>
                    <a:lstStyle/>
                    <a:p>
                      <a:r>
                        <a:rPr lang="en-GB" dirty="0" smtClean="0"/>
                        <a:t>Outcomes Improved health</a:t>
                      </a:r>
                      <a:endParaRPr lang="en-GB" dirty="0"/>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Outcomes chain version</a:t>
                      </a:r>
                    </a:p>
                    <a:p>
                      <a:endParaRPr lang="en-GB" dirty="0"/>
                    </a:p>
                  </a:txBody>
                  <a:tcPr>
                    <a:solidFill>
                      <a:srgbClr val="00B0F0"/>
                    </a:solidFill>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dirty="0"/>
                    </a:p>
                  </a:txBody>
                  <a:tcPr>
                    <a:solidFill>
                      <a:srgbClr val="00B0F0"/>
                    </a:solidFill>
                  </a:tcPr>
                </a:tc>
                <a:tc>
                  <a:txBody>
                    <a:bodyPr/>
                    <a:lstStyle/>
                    <a:p>
                      <a:r>
                        <a:rPr lang="en-GB" dirty="0" smtClean="0"/>
                        <a:t>Improved access to fruit</a:t>
                      </a:r>
                      <a:endParaRPr lang="en-GB" dirty="0"/>
                    </a:p>
                  </a:txBody>
                  <a:tcPr>
                    <a:solidFill>
                      <a:srgbClr val="00B0F0"/>
                    </a:solidFill>
                  </a:tcPr>
                </a:tc>
                <a:tc>
                  <a:txBody>
                    <a:bodyPr/>
                    <a:lstStyle/>
                    <a:p>
                      <a:endParaRPr lang="en-GB" dirty="0"/>
                    </a:p>
                  </a:txBody>
                  <a:tcPr>
                    <a:solidFill>
                      <a:srgbClr val="00B0F0"/>
                    </a:solidFill>
                  </a:tcPr>
                </a:tc>
                <a:tc>
                  <a:txBody>
                    <a:bodyPr/>
                    <a:lstStyle/>
                    <a:p>
                      <a:r>
                        <a:rPr lang="en-GB" dirty="0" smtClean="0"/>
                        <a:t>Apples eaten</a:t>
                      </a:r>
                      <a:endParaRPr lang="en-GB" dirty="0"/>
                    </a:p>
                  </a:txBody>
                  <a:tcPr>
                    <a:solidFill>
                      <a:srgbClr val="00B0F0"/>
                    </a:solidFill>
                  </a:tcPr>
                </a:tc>
                <a:tc>
                  <a:txBody>
                    <a:bodyPr/>
                    <a:lstStyle/>
                    <a:p>
                      <a:endParaRPr lang="en-GB" dirty="0"/>
                    </a:p>
                  </a:txBody>
                  <a:tcPr>
                    <a:solidFill>
                      <a:srgbClr val="00B0F0"/>
                    </a:solidFill>
                  </a:tcPr>
                </a:tc>
                <a:tc>
                  <a:txBody>
                    <a:bodyPr/>
                    <a:lstStyle/>
                    <a:p>
                      <a:r>
                        <a:rPr lang="en-GB" dirty="0" smtClean="0"/>
                        <a:t>Improved level of vitamin C</a:t>
                      </a:r>
                      <a:endParaRPr lang="en-GB" dirty="0"/>
                    </a:p>
                  </a:txBody>
                  <a:tcPr>
                    <a:solidFill>
                      <a:srgbClr val="00B0F0"/>
                    </a:solidFill>
                  </a:tcPr>
                </a:tc>
                <a:tc>
                  <a:txBody>
                    <a:bodyPr/>
                    <a:lstStyle/>
                    <a:p>
                      <a:endParaRPr lang="en-GB" dirty="0"/>
                    </a:p>
                  </a:txBody>
                  <a:tcPr>
                    <a:solidFill>
                      <a:srgbClr val="00B0F0"/>
                    </a:solidFill>
                  </a:tcPr>
                </a:tc>
                <a:tc>
                  <a:txBody>
                    <a:bodyPr/>
                    <a:lstStyle/>
                    <a:p>
                      <a:r>
                        <a:rPr lang="en-GB" dirty="0" smtClean="0"/>
                        <a:t>Improved </a:t>
                      </a:r>
                      <a:r>
                        <a:rPr lang="en-GB" dirty="0" err="1" smtClean="0"/>
                        <a:t>helath</a:t>
                      </a:r>
                      <a:endParaRPr lang="en-GB" dirty="0"/>
                    </a:p>
                  </a:txBody>
                  <a:tcPr>
                    <a:solidFill>
                      <a:srgbClr val="00B0F0"/>
                    </a:solidFill>
                  </a:tcPr>
                </a:tc>
                <a:tc>
                  <a:txBody>
                    <a:bodyPr/>
                    <a:lstStyle/>
                    <a:p>
                      <a:endParaRPr lang="en-GB" dirty="0"/>
                    </a:p>
                  </a:txBody>
                  <a:tcPr>
                    <a:solidFill>
                      <a:srgbClr val="00B0F0"/>
                    </a:solidFill>
                  </a:tcPr>
                </a:tc>
              </a:tr>
              <a:tr h="370840">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pic>
        <p:nvPicPr>
          <p:cNvPr id="5" name="Picture 4"/>
          <p:cNvPicPr>
            <a:picLocks noChangeAspect="1"/>
          </p:cNvPicPr>
          <p:nvPr/>
        </p:nvPicPr>
        <p:blipFill>
          <a:blip r:embed="rId2"/>
          <a:stretch>
            <a:fillRect/>
          </a:stretch>
        </p:blipFill>
        <p:spPr>
          <a:xfrm>
            <a:off x="6741838" y="3173114"/>
            <a:ext cx="749873" cy="384081"/>
          </a:xfrm>
          <a:prstGeom prst="rect">
            <a:avLst/>
          </a:prstGeom>
        </p:spPr>
      </p:pic>
      <p:pic>
        <p:nvPicPr>
          <p:cNvPr id="6" name="Picture 5"/>
          <p:cNvPicPr>
            <a:picLocks noChangeAspect="1"/>
          </p:cNvPicPr>
          <p:nvPr/>
        </p:nvPicPr>
        <p:blipFill>
          <a:blip r:embed="rId2"/>
          <a:stretch>
            <a:fillRect/>
          </a:stretch>
        </p:blipFill>
        <p:spPr>
          <a:xfrm>
            <a:off x="4625072" y="3173113"/>
            <a:ext cx="749873" cy="384081"/>
          </a:xfrm>
          <a:prstGeom prst="rect">
            <a:avLst/>
          </a:prstGeom>
        </p:spPr>
      </p:pic>
      <p:pic>
        <p:nvPicPr>
          <p:cNvPr id="7" name="Picture 6"/>
          <p:cNvPicPr>
            <a:picLocks noChangeAspect="1"/>
          </p:cNvPicPr>
          <p:nvPr/>
        </p:nvPicPr>
        <p:blipFill>
          <a:blip r:embed="rId2"/>
          <a:stretch>
            <a:fillRect/>
          </a:stretch>
        </p:blipFill>
        <p:spPr>
          <a:xfrm>
            <a:off x="2508306" y="3166421"/>
            <a:ext cx="749873" cy="384081"/>
          </a:xfrm>
          <a:prstGeom prst="rect">
            <a:avLst/>
          </a:prstGeom>
        </p:spPr>
      </p:pic>
      <p:pic>
        <p:nvPicPr>
          <p:cNvPr id="8" name="Picture 7"/>
          <p:cNvPicPr>
            <a:picLocks noChangeAspect="1"/>
          </p:cNvPicPr>
          <p:nvPr/>
        </p:nvPicPr>
        <p:blipFill>
          <a:blip r:embed="rId2"/>
          <a:stretch>
            <a:fillRect/>
          </a:stretch>
        </p:blipFill>
        <p:spPr>
          <a:xfrm>
            <a:off x="8894627" y="3173114"/>
            <a:ext cx="749873" cy="384081"/>
          </a:xfrm>
          <a:prstGeom prst="rect">
            <a:avLst/>
          </a:prstGeom>
        </p:spPr>
      </p:pic>
      <p:pic>
        <p:nvPicPr>
          <p:cNvPr id="9" name="Picture 8"/>
          <p:cNvPicPr>
            <a:picLocks noChangeAspect="1"/>
          </p:cNvPicPr>
          <p:nvPr/>
        </p:nvPicPr>
        <p:blipFill>
          <a:blip r:embed="rId2"/>
          <a:stretch>
            <a:fillRect/>
          </a:stretch>
        </p:blipFill>
        <p:spPr>
          <a:xfrm>
            <a:off x="3587463" y="5856591"/>
            <a:ext cx="749873" cy="384081"/>
          </a:xfrm>
          <a:prstGeom prst="rect">
            <a:avLst/>
          </a:prstGeom>
        </p:spPr>
      </p:pic>
      <p:pic>
        <p:nvPicPr>
          <p:cNvPr id="10" name="Picture 9"/>
          <p:cNvPicPr>
            <a:picLocks noChangeAspect="1"/>
          </p:cNvPicPr>
          <p:nvPr/>
        </p:nvPicPr>
        <p:blipFill>
          <a:blip r:embed="rId2"/>
          <a:stretch>
            <a:fillRect/>
          </a:stretch>
        </p:blipFill>
        <p:spPr>
          <a:xfrm>
            <a:off x="5719475" y="5856591"/>
            <a:ext cx="749873" cy="384081"/>
          </a:xfrm>
          <a:prstGeom prst="rect">
            <a:avLst/>
          </a:prstGeom>
        </p:spPr>
      </p:pic>
      <p:pic>
        <p:nvPicPr>
          <p:cNvPr id="11" name="Picture 10"/>
          <p:cNvPicPr>
            <a:picLocks noChangeAspect="1"/>
          </p:cNvPicPr>
          <p:nvPr/>
        </p:nvPicPr>
        <p:blipFill>
          <a:blip r:embed="rId2"/>
          <a:stretch>
            <a:fillRect/>
          </a:stretch>
        </p:blipFill>
        <p:spPr>
          <a:xfrm>
            <a:off x="8008508" y="5856591"/>
            <a:ext cx="749873" cy="384081"/>
          </a:xfrm>
          <a:prstGeom prst="rect">
            <a:avLst/>
          </a:prstGeom>
        </p:spPr>
      </p:pic>
    </p:spTree>
    <p:extLst>
      <p:ext uri="{BB962C8B-B14F-4D97-AF65-F5344CB8AC3E}">
        <p14:creationId xmlns:p14="http://schemas.microsoft.com/office/powerpoint/2010/main" val="4247177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prstClr val="white"/>
                </a:solidFill>
              </a:rPr>
              <a:t>Program Theory: Two changes</a:t>
            </a:r>
            <a:endParaRPr lang="en-GB" dirty="0"/>
          </a:p>
        </p:txBody>
      </p:sp>
      <p:sp>
        <p:nvSpPr>
          <p:cNvPr id="3" name="Text Placeholder 2"/>
          <p:cNvSpPr>
            <a:spLocks noGrp="1"/>
          </p:cNvSpPr>
          <p:nvPr>
            <p:ph type="body" idx="1"/>
          </p:nvPr>
        </p:nvSpPr>
        <p:spPr/>
        <p:txBody>
          <a:bodyPr/>
          <a:lstStyle/>
          <a:p>
            <a:pPr marL="228600" lvl="0" indent="-228600" defTabSz="457200">
              <a:lnSpc>
                <a:spcPct val="100000"/>
              </a:lnSpc>
              <a:spcBef>
                <a:spcPts val="0"/>
              </a:spcBef>
              <a:buSzTx/>
              <a:buFont typeface="Arial" panose="020B0604020202020204" pitchFamily="34" charset="0"/>
              <a:buChar char="•"/>
            </a:pPr>
            <a:r>
              <a:rPr lang="en-GB" dirty="0"/>
              <a:t>Causal Mechanisms</a:t>
            </a:r>
          </a:p>
          <a:p>
            <a:endParaRPr lang="en-GB" dirty="0"/>
          </a:p>
        </p:txBody>
      </p:sp>
      <p:sp>
        <p:nvSpPr>
          <p:cNvPr id="4" name="Content Placeholder 3"/>
          <p:cNvSpPr>
            <a:spLocks noGrp="1"/>
          </p:cNvSpPr>
          <p:nvPr>
            <p:ph sz="half" idx="2"/>
          </p:nvPr>
        </p:nvSpPr>
        <p:spPr/>
        <p:txBody>
          <a:bodyPr/>
          <a:lstStyle/>
          <a:p>
            <a:r>
              <a:rPr lang="en-GB" dirty="0"/>
              <a:t>Changed </a:t>
            </a:r>
            <a:r>
              <a:rPr lang="en-GB" dirty="0" smtClean="0"/>
              <a:t>behaviour </a:t>
            </a:r>
            <a:r>
              <a:rPr lang="en-GB" dirty="0"/>
              <a:t>Linked </a:t>
            </a:r>
            <a:r>
              <a:rPr lang="en-GB" dirty="0" smtClean="0"/>
              <a:t>to: </a:t>
            </a:r>
            <a:r>
              <a:rPr lang="en-GB" dirty="0">
                <a:solidFill>
                  <a:srgbClr val="FF0000"/>
                </a:solidFill>
              </a:rPr>
              <a:t>participants willingness to act in a way that the program intended</a:t>
            </a:r>
          </a:p>
          <a:p>
            <a:endParaRPr lang="en-GB" dirty="0"/>
          </a:p>
        </p:txBody>
      </p:sp>
      <p:sp>
        <p:nvSpPr>
          <p:cNvPr id="5" name="Text Placeholder 4"/>
          <p:cNvSpPr>
            <a:spLocks noGrp="1"/>
          </p:cNvSpPr>
          <p:nvPr>
            <p:ph type="body" sz="quarter" idx="3"/>
          </p:nvPr>
        </p:nvSpPr>
        <p:spPr/>
        <p:txBody>
          <a:bodyPr/>
          <a:lstStyle/>
          <a:p>
            <a:pPr marL="228600" lvl="0" indent="-228600" defTabSz="457200">
              <a:lnSpc>
                <a:spcPct val="100000"/>
              </a:lnSpc>
              <a:spcBef>
                <a:spcPts val="0"/>
              </a:spcBef>
              <a:buSzTx/>
              <a:buFont typeface="Arial" panose="020B0604020202020204" pitchFamily="34" charset="0"/>
              <a:buChar char="•"/>
            </a:pPr>
            <a:r>
              <a:rPr lang="en-GB" dirty="0"/>
              <a:t>Causal Mechanisms</a:t>
            </a:r>
          </a:p>
          <a:p>
            <a:endParaRPr lang="en-GB" dirty="0"/>
          </a:p>
        </p:txBody>
      </p:sp>
      <p:sp>
        <p:nvSpPr>
          <p:cNvPr id="6" name="Content Placeholder 5"/>
          <p:cNvSpPr>
            <a:spLocks noGrp="1"/>
          </p:cNvSpPr>
          <p:nvPr>
            <p:ph sz="quarter" idx="4"/>
          </p:nvPr>
        </p:nvSpPr>
        <p:spPr/>
        <p:txBody>
          <a:bodyPr/>
          <a:lstStyle/>
          <a:p>
            <a:r>
              <a:rPr lang="en-GB" dirty="0"/>
              <a:t>Changed health </a:t>
            </a:r>
            <a:r>
              <a:rPr lang="en-GB" dirty="0" smtClean="0"/>
              <a:t>outcomes linked to:</a:t>
            </a:r>
          </a:p>
          <a:p>
            <a:pPr marL="0" indent="0">
              <a:buNone/>
            </a:pPr>
            <a:r>
              <a:rPr lang="en-GB" dirty="0">
                <a:solidFill>
                  <a:srgbClr val="FF0000"/>
                </a:solidFill>
              </a:rPr>
              <a:t>Impact of Participants actions on their own health  </a:t>
            </a:r>
          </a:p>
          <a:p>
            <a:endParaRPr lang="en-GB" dirty="0"/>
          </a:p>
          <a:p>
            <a:endParaRPr lang="en-GB" dirty="0"/>
          </a:p>
        </p:txBody>
      </p:sp>
      <p:sp>
        <p:nvSpPr>
          <p:cNvPr id="7" name="TextBox 6"/>
          <p:cNvSpPr txBox="1"/>
          <p:nvPr/>
        </p:nvSpPr>
        <p:spPr>
          <a:xfrm>
            <a:off x="3871784" y="5082746"/>
            <a:ext cx="4357816" cy="923330"/>
          </a:xfrm>
          <a:prstGeom prst="rect">
            <a:avLst/>
          </a:prstGeom>
          <a:noFill/>
        </p:spPr>
        <p:txBody>
          <a:bodyPr wrap="square" rtlCol="0">
            <a:spAutoFit/>
          </a:bodyPr>
          <a:lstStyle/>
          <a:p>
            <a:pPr algn="ctr"/>
            <a:r>
              <a:rPr lang="en-GB" dirty="0" smtClean="0">
                <a:solidFill>
                  <a:schemeClr val="bg1"/>
                </a:solidFill>
              </a:rPr>
              <a:t>For many programs it can be helpful to articulate both types of changes in the program theory </a:t>
            </a:r>
            <a:endParaRPr lang="en-GB" dirty="0">
              <a:solidFill>
                <a:schemeClr val="bg1"/>
              </a:solidFill>
            </a:endParaRPr>
          </a:p>
        </p:txBody>
      </p:sp>
    </p:spTree>
    <p:extLst>
      <p:ext uri="{BB962C8B-B14F-4D97-AF65-F5344CB8AC3E}">
        <p14:creationId xmlns:p14="http://schemas.microsoft.com/office/powerpoint/2010/main" val="11113157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ECAY5002: Case Study Review </a:t>
            </a:r>
            <a:endParaRPr lang="en-GB" dirty="0"/>
          </a:p>
        </p:txBody>
      </p:sp>
      <p:sp>
        <p:nvSpPr>
          <p:cNvPr id="3" name="Subtitle 2"/>
          <p:cNvSpPr>
            <a:spLocks noGrp="1"/>
          </p:cNvSpPr>
          <p:nvPr>
            <p:ph type="subTitle" idx="1"/>
          </p:nvPr>
        </p:nvSpPr>
        <p:spPr>
          <a:xfrm>
            <a:off x="1876423" y="3569087"/>
            <a:ext cx="8791575" cy="1655762"/>
          </a:xfrm>
        </p:spPr>
        <p:txBody>
          <a:bodyPr>
            <a:normAutofit/>
          </a:bodyPr>
          <a:lstStyle/>
          <a:p>
            <a:pPr algn="ctr"/>
            <a:r>
              <a:rPr lang="en-GB" sz="3200" dirty="0" smtClean="0">
                <a:solidFill>
                  <a:schemeClr val="bg1"/>
                </a:solidFill>
              </a:rPr>
              <a:t>Focussed reading and Review exercises</a:t>
            </a:r>
            <a:endParaRPr lang="en-GB" sz="3200" dirty="0">
              <a:solidFill>
                <a:schemeClr val="bg1"/>
              </a:solidFill>
            </a:endParaRPr>
          </a:p>
        </p:txBody>
      </p:sp>
    </p:spTree>
    <p:extLst>
      <p:ext uri="{BB962C8B-B14F-4D97-AF65-F5344CB8AC3E}">
        <p14:creationId xmlns:p14="http://schemas.microsoft.com/office/powerpoint/2010/main" val="1795573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849" y="864973"/>
            <a:ext cx="9152237" cy="2308324"/>
          </a:xfrm>
          <a:prstGeom prst="rect">
            <a:avLst/>
          </a:prstGeom>
          <a:noFill/>
        </p:spPr>
        <p:txBody>
          <a:bodyPr wrap="square" rtlCol="0">
            <a:spAutoFit/>
          </a:bodyPr>
          <a:lstStyle/>
          <a:p>
            <a:r>
              <a:rPr lang="en-GB" dirty="0" smtClean="0"/>
              <a:t>Reference List:</a:t>
            </a:r>
          </a:p>
          <a:p>
            <a:r>
              <a:rPr lang="en-GB" dirty="0" smtClean="0"/>
              <a:t>Funnel, C.S. &amp; Rogers, P.J. (2011) Purposeful Program Theory: Effective Use of </a:t>
            </a:r>
            <a:r>
              <a:rPr lang="en-GB" dirty="0" err="1" smtClean="0"/>
              <a:t>Thoeries</a:t>
            </a:r>
            <a:r>
              <a:rPr lang="en-GB" dirty="0" smtClean="0"/>
              <a:t> of Change and Logic Models. USA: John Wiley &amp; Sons. </a:t>
            </a:r>
          </a:p>
          <a:p>
            <a:r>
              <a:rPr lang="en-GB" dirty="0">
                <a:solidFill>
                  <a:prstClr val="white"/>
                </a:solidFill>
              </a:rPr>
              <a:t>Multiple Case Study Analysis </a:t>
            </a:r>
            <a:r>
              <a:rPr lang="en-GB" dirty="0" smtClean="0">
                <a:solidFill>
                  <a:prstClr val="white"/>
                </a:solidFill>
              </a:rPr>
              <a:t>Stake</a:t>
            </a:r>
            <a:r>
              <a:rPr lang="en-GB" dirty="0">
                <a:solidFill>
                  <a:prstClr val="white"/>
                </a:solidFill>
              </a:rPr>
              <a:t>, R.E</a:t>
            </a:r>
            <a:r>
              <a:rPr lang="en-GB" dirty="0" smtClean="0">
                <a:solidFill>
                  <a:prstClr val="white"/>
                </a:solidFill>
              </a:rPr>
              <a:t>. </a:t>
            </a:r>
            <a:r>
              <a:rPr lang="en-GB" smtClean="0">
                <a:solidFill>
                  <a:prstClr val="white"/>
                </a:solidFill>
              </a:rPr>
              <a:t>(2006) </a:t>
            </a:r>
            <a:r>
              <a:rPr lang="en-GB" dirty="0" smtClean="0">
                <a:solidFill>
                  <a:prstClr val="white"/>
                </a:solidFill>
              </a:rPr>
              <a:t>Available at </a:t>
            </a:r>
            <a:r>
              <a:rPr lang="en-GB" dirty="0" smtClean="0">
                <a:hlinkClick r:id="rId2"/>
              </a:rPr>
              <a:t>https</a:t>
            </a:r>
            <a:r>
              <a:rPr lang="en-GB" dirty="0">
                <a:hlinkClick r:id="rId2"/>
              </a:rPr>
              <a:t>://books.google.co.uk/books?hl=en&amp;lr=&amp;</a:t>
            </a:r>
            <a:r>
              <a:rPr lang="en-GB" dirty="0" smtClean="0">
                <a:hlinkClick r:id="rId2"/>
              </a:rPr>
              <a:t>id=rQWT5aDHiZYC&amp;oi=fnd&amp;pg=PT21&amp;dq=Case+study+analysis+tools&amp;ots=IGeUHzJown&amp;sig=Dd1YcE4kAAI4s_ytBdaAkO6WQj0#v=onepage&amp;q=Case%20study%20analysis%20tools&amp;f=false</a:t>
            </a:r>
            <a:r>
              <a:rPr lang="en-GB" dirty="0" smtClean="0"/>
              <a:t>  Accessed on 13.01.18</a:t>
            </a:r>
            <a:endParaRPr lang="en-GB" dirty="0"/>
          </a:p>
          <a:p>
            <a:endParaRPr lang="en-GB" dirty="0"/>
          </a:p>
        </p:txBody>
      </p:sp>
    </p:spTree>
    <p:extLst>
      <p:ext uri="{BB962C8B-B14F-4D97-AF65-F5344CB8AC3E}">
        <p14:creationId xmlns:p14="http://schemas.microsoft.com/office/powerpoint/2010/main" val="24029804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278</TotalTime>
  <Words>1102</Words>
  <Application>Microsoft Office PowerPoint</Application>
  <PresentationFormat>Widescreen</PresentationFormat>
  <Paragraphs>170</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Tw Cen MT</vt:lpstr>
      <vt:lpstr>Circuit</vt:lpstr>
      <vt:lpstr>ECAY5002: Programme Theory</vt:lpstr>
      <vt:lpstr>Session 1: A basic Introduction &amp; Key Ideas</vt:lpstr>
      <vt:lpstr>Intervention Model</vt:lpstr>
      <vt:lpstr>Program Theory: Two main components </vt:lpstr>
      <vt:lpstr>Theory of Change: Processes</vt:lpstr>
      <vt:lpstr>Theories of Action: Various Labels</vt:lpstr>
      <vt:lpstr>PowerPoint Presentation</vt:lpstr>
      <vt:lpstr>Program Theory: Benefits &amp; Risks </vt:lpstr>
      <vt:lpstr>Activity</vt:lpstr>
      <vt:lpstr>Session 2: Purposeful Program Theory</vt:lpstr>
      <vt:lpstr>Thoughtful assessment</vt:lpstr>
      <vt:lpstr>Program theory: limitations</vt:lpstr>
      <vt:lpstr>Useful links</vt:lpstr>
      <vt:lpstr>Program Theory: Key ideas</vt:lpstr>
      <vt:lpstr>Evaluation without Program Thoery</vt:lpstr>
      <vt:lpstr>Program Theory: Interpretation of Results</vt:lpstr>
      <vt:lpstr>Causal Processes</vt:lpstr>
      <vt:lpstr>Evaluation with Program theory: Simple Logic Model </vt:lpstr>
      <vt:lpstr>Logic Model: Vitamin Intake</vt:lpstr>
      <vt:lpstr>Program Theory: Two changes</vt:lpstr>
      <vt:lpstr>ECAY5002: Case Study Review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ECAY5002: Programme Thoery</dc:title>
  <dc:creator>Philip Morgan</dc:creator>
  <cp:lastModifiedBy>Phillip Morgan</cp:lastModifiedBy>
  <cp:revision>13</cp:revision>
  <dcterms:created xsi:type="dcterms:W3CDTF">2018-01-13T10:12:53Z</dcterms:created>
  <dcterms:modified xsi:type="dcterms:W3CDTF">2018-01-13T15:06:57Z</dcterms:modified>
</cp:coreProperties>
</file>