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51"/>
  </p:notesMasterIdLst>
  <p:sldIdLst>
    <p:sldId id="256" r:id="rId5"/>
    <p:sldId id="381" r:id="rId6"/>
    <p:sldId id="285" r:id="rId7"/>
    <p:sldId id="279" r:id="rId8"/>
    <p:sldId id="377" r:id="rId9"/>
    <p:sldId id="382" r:id="rId10"/>
    <p:sldId id="257" r:id="rId11"/>
    <p:sldId id="266" r:id="rId12"/>
    <p:sldId id="265" r:id="rId13"/>
    <p:sldId id="258" r:id="rId14"/>
    <p:sldId id="267" r:id="rId15"/>
    <p:sldId id="268" r:id="rId16"/>
    <p:sldId id="269" r:id="rId17"/>
    <p:sldId id="259" r:id="rId18"/>
    <p:sldId id="383" r:id="rId19"/>
    <p:sldId id="260" r:id="rId20"/>
    <p:sldId id="270" r:id="rId21"/>
    <p:sldId id="261" r:id="rId22"/>
    <p:sldId id="262" r:id="rId23"/>
    <p:sldId id="271" r:id="rId24"/>
    <p:sldId id="272" r:id="rId25"/>
    <p:sldId id="274" r:id="rId26"/>
    <p:sldId id="280" r:id="rId27"/>
    <p:sldId id="384" r:id="rId28"/>
    <p:sldId id="399" r:id="rId29"/>
    <p:sldId id="400" r:id="rId30"/>
    <p:sldId id="283" r:id="rId31"/>
    <p:sldId id="281" r:id="rId32"/>
    <p:sldId id="277" r:id="rId33"/>
    <p:sldId id="282" r:id="rId34"/>
    <p:sldId id="385" r:id="rId35"/>
    <p:sldId id="389" r:id="rId36"/>
    <p:sldId id="390" r:id="rId37"/>
    <p:sldId id="386" r:id="rId38"/>
    <p:sldId id="391" r:id="rId39"/>
    <p:sldId id="392" r:id="rId40"/>
    <p:sldId id="393" r:id="rId41"/>
    <p:sldId id="396" r:id="rId42"/>
    <p:sldId id="394" r:id="rId43"/>
    <p:sldId id="388" r:id="rId44"/>
    <p:sldId id="378" r:id="rId45"/>
    <p:sldId id="379" r:id="rId46"/>
    <p:sldId id="401" r:id="rId47"/>
    <p:sldId id="273" r:id="rId48"/>
    <p:sldId id="276" r:id="rId49"/>
    <p:sldId id="284"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03FE91-BA85-647D-1EEB-6FEB15CE9C7C}" v="3" dt="2024-11-18T09:44:49.030"/>
    <p1510:client id="{F2634429-E3F8-3E6B-0286-77F3A09A287B}" v="224" dt="2024-11-18T09:41:20.0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5" d="100"/>
          <a:sy n="65" d="100"/>
        </p:scale>
        <p:origin x="91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6BEE04-9F14-464F-BEFA-71E41EF1393D}"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D240616B-0DFC-4E2F-A112-F648D71FB0E2}">
      <dgm:prSet/>
      <dgm:spPr/>
      <dgm:t>
        <a:bodyPr/>
        <a:lstStyle/>
        <a:p>
          <a:r>
            <a:rPr lang="en-GB"/>
            <a:t>Sexual </a:t>
          </a:r>
          <a:r>
            <a:rPr lang="en-GB">
              <a:latin typeface="Aptos Display" panose="020F0302020204030204"/>
            </a:rPr>
            <a:t>offence</a:t>
          </a:r>
          <a:endParaRPr lang="en-US"/>
        </a:p>
      </dgm:t>
    </dgm:pt>
    <dgm:pt modelId="{2E5184F8-5F8E-49B3-8EBA-53F3B1D14286}" type="parTrans" cxnId="{72A26A63-F5AA-4A84-A259-773FE11D824E}">
      <dgm:prSet/>
      <dgm:spPr/>
      <dgm:t>
        <a:bodyPr/>
        <a:lstStyle/>
        <a:p>
          <a:endParaRPr lang="en-US"/>
        </a:p>
      </dgm:t>
    </dgm:pt>
    <dgm:pt modelId="{96CC1135-4AB0-4A16-893D-6962F2DFAB4D}" type="sibTrans" cxnId="{72A26A63-F5AA-4A84-A259-773FE11D824E}">
      <dgm:prSet/>
      <dgm:spPr/>
      <dgm:t>
        <a:bodyPr/>
        <a:lstStyle/>
        <a:p>
          <a:endParaRPr lang="en-US"/>
        </a:p>
      </dgm:t>
    </dgm:pt>
    <dgm:pt modelId="{91520245-95F7-4833-8D6F-C2D14AF62FF0}">
      <dgm:prSet/>
      <dgm:spPr/>
      <dgm:t>
        <a:bodyPr/>
        <a:lstStyle/>
        <a:p>
          <a:r>
            <a:rPr lang="en-GB" b="0" i="0"/>
            <a:t>violent offences</a:t>
          </a:r>
          <a:endParaRPr lang="en-US"/>
        </a:p>
      </dgm:t>
    </dgm:pt>
    <dgm:pt modelId="{0750D635-13A1-48D7-8262-6A0F39589BE5}" type="parTrans" cxnId="{9FC3CCD1-50FA-4561-84F8-C329B7B8FE2C}">
      <dgm:prSet/>
      <dgm:spPr/>
      <dgm:t>
        <a:bodyPr/>
        <a:lstStyle/>
        <a:p>
          <a:endParaRPr lang="en-US"/>
        </a:p>
      </dgm:t>
    </dgm:pt>
    <dgm:pt modelId="{E4BA713B-70DF-4261-92A5-778220415315}" type="sibTrans" cxnId="{9FC3CCD1-50FA-4561-84F8-C329B7B8FE2C}">
      <dgm:prSet/>
      <dgm:spPr/>
      <dgm:t>
        <a:bodyPr/>
        <a:lstStyle/>
        <a:p>
          <a:endParaRPr lang="en-US"/>
        </a:p>
      </dgm:t>
    </dgm:pt>
    <dgm:pt modelId="{3049B05B-AFD3-4D3E-A1E9-C583EEDA96D0}">
      <dgm:prSet/>
      <dgm:spPr/>
      <dgm:t>
        <a:bodyPr/>
        <a:lstStyle/>
        <a:p>
          <a:r>
            <a:rPr lang="en-GB" b="0" i="0"/>
            <a:t>Under UK law, violent crime refers to offences that involve physical force or the threat of force against another person</a:t>
          </a:r>
          <a:endParaRPr lang="en-US"/>
        </a:p>
      </dgm:t>
    </dgm:pt>
    <dgm:pt modelId="{703FAF51-ACC1-4E10-96BD-9D87E19B80E9}" type="parTrans" cxnId="{AA072041-8717-4E27-84F4-D874DE0103DF}">
      <dgm:prSet/>
      <dgm:spPr/>
      <dgm:t>
        <a:bodyPr/>
        <a:lstStyle/>
        <a:p>
          <a:endParaRPr lang="en-US"/>
        </a:p>
      </dgm:t>
    </dgm:pt>
    <dgm:pt modelId="{385EE580-2326-4CF1-A371-1073F7456695}" type="sibTrans" cxnId="{AA072041-8717-4E27-84F4-D874DE0103DF}">
      <dgm:prSet/>
      <dgm:spPr/>
      <dgm:t>
        <a:bodyPr/>
        <a:lstStyle/>
        <a:p>
          <a:endParaRPr lang="en-US"/>
        </a:p>
      </dgm:t>
    </dgm:pt>
    <dgm:pt modelId="{0FA3BD75-BEB3-4301-BFAF-C4F7BCFA5DAF}">
      <dgm:prSet/>
      <dgm:spPr/>
      <dgm:t>
        <a:bodyPr/>
        <a:lstStyle/>
        <a:p>
          <a:r>
            <a:rPr lang="en-GB"/>
            <a:t>Throwing </a:t>
          </a:r>
          <a:r>
            <a:rPr lang="en-GB" b="0" i="0"/>
            <a:t>Acid and other corrosive substances</a:t>
          </a:r>
          <a:endParaRPr lang="en-US"/>
        </a:p>
      </dgm:t>
    </dgm:pt>
    <dgm:pt modelId="{2DE41C9C-1C53-45AA-BF3A-6280210B6F16}" type="parTrans" cxnId="{76D4F7D9-882F-406A-A050-E8B3992DB726}">
      <dgm:prSet/>
      <dgm:spPr/>
      <dgm:t>
        <a:bodyPr/>
        <a:lstStyle/>
        <a:p>
          <a:endParaRPr lang="en-US"/>
        </a:p>
      </dgm:t>
    </dgm:pt>
    <dgm:pt modelId="{0855AFEC-B2BD-49AF-8135-4D6AD4078D1A}" type="sibTrans" cxnId="{76D4F7D9-882F-406A-A050-E8B3992DB726}">
      <dgm:prSet/>
      <dgm:spPr/>
      <dgm:t>
        <a:bodyPr/>
        <a:lstStyle/>
        <a:p>
          <a:endParaRPr lang="en-US"/>
        </a:p>
      </dgm:t>
    </dgm:pt>
    <dgm:pt modelId="{5CBE0073-CD71-4F82-B117-B927CF46A464}" type="pres">
      <dgm:prSet presAssocID="{6B6BEE04-9F14-464F-BEFA-71E41EF1393D}" presName="vert0" presStyleCnt="0">
        <dgm:presLayoutVars>
          <dgm:dir/>
          <dgm:animOne val="branch"/>
          <dgm:animLvl val="lvl"/>
        </dgm:presLayoutVars>
      </dgm:prSet>
      <dgm:spPr/>
    </dgm:pt>
    <dgm:pt modelId="{D96429B7-D073-445E-80B9-1C2139345B78}" type="pres">
      <dgm:prSet presAssocID="{D240616B-0DFC-4E2F-A112-F648D71FB0E2}" presName="thickLine" presStyleLbl="alignNode1" presStyleIdx="0" presStyleCnt="4"/>
      <dgm:spPr/>
    </dgm:pt>
    <dgm:pt modelId="{0D7F57CB-6030-4A9A-92F6-519F22EE5526}" type="pres">
      <dgm:prSet presAssocID="{D240616B-0DFC-4E2F-A112-F648D71FB0E2}" presName="horz1" presStyleCnt="0"/>
      <dgm:spPr/>
    </dgm:pt>
    <dgm:pt modelId="{F357BCCD-259C-411F-9CBB-5A0E8F9A733B}" type="pres">
      <dgm:prSet presAssocID="{D240616B-0DFC-4E2F-A112-F648D71FB0E2}" presName="tx1" presStyleLbl="revTx" presStyleIdx="0" presStyleCnt="4"/>
      <dgm:spPr/>
    </dgm:pt>
    <dgm:pt modelId="{71F56574-8DA1-48C3-9FB8-DE06D7F58D03}" type="pres">
      <dgm:prSet presAssocID="{D240616B-0DFC-4E2F-A112-F648D71FB0E2}" presName="vert1" presStyleCnt="0"/>
      <dgm:spPr/>
    </dgm:pt>
    <dgm:pt modelId="{8624744D-7426-4DF9-8F7F-10EECFE78F29}" type="pres">
      <dgm:prSet presAssocID="{91520245-95F7-4833-8D6F-C2D14AF62FF0}" presName="thickLine" presStyleLbl="alignNode1" presStyleIdx="1" presStyleCnt="4"/>
      <dgm:spPr/>
    </dgm:pt>
    <dgm:pt modelId="{33DAFE46-9146-42F3-A6A9-E8807548DEB1}" type="pres">
      <dgm:prSet presAssocID="{91520245-95F7-4833-8D6F-C2D14AF62FF0}" presName="horz1" presStyleCnt="0"/>
      <dgm:spPr/>
    </dgm:pt>
    <dgm:pt modelId="{3299CAA1-B26A-48AB-9FCA-BB8AE51317C6}" type="pres">
      <dgm:prSet presAssocID="{91520245-95F7-4833-8D6F-C2D14AF62FF0}" presName="tx1" presStyleLbl="revTx" presStyleIdx="1" presStyleCnt="4"/>
      <dgm:spPr/>
    </dgm:pt>
    <dgm:pt modelId="{D2E00FEA-685B-43E4-AE31-5440F9CEB061}" type="pres">
      <dgm:prSet presAssocID="{91520245-95F7-4833-8D6F-C2D14AF62FF0}" presName="vert1" presStyleCnt="0"/>
      <dgm:spPr/>
    </dgm:pt>
    <dgm:pt modelId="{FFA62E87-930D-4859-A66D-DB710C2DC6E0}" type="pres">
      <dgm:prSet presAssocID="{3049B05B-AFD3-4D3E-A1E9-C583EEDA96D0}" presName="thickLine" presStyleLbl="alignNode1" presStyleIdx="2" presStyleCnt="4"/>
      <dgm:spPr/>
    </dgm:pt>
    <dgm:pt modelId="{2722A563-80EA-4B00-8D2C-6CE1588B60DA}" type="pres">
      <dgm:prSet presAssocID="{3049B05B-AFD3-4D3E-A1E9-C583EEDA96D0}" presName="horz1" presStyleCnt="0"/>
      <dgm:spPr/>
    </dgm:pt>
    <dgm:pt modelId="{BC177F1E-6FBF-4D83-9326-1FE13B49786D}" type="pres">
      <dgm:prSet presAssocID="{3049B05B-AFD3-4D3E-A1E9-C583EEDA96D0}" presName="tx1" presStyleLbl="revTx" presStyleIdx="2" presStyleCnt="4"/>
      <dgm:spPr/>
    </dgm:pt>
    <dgm:pt modelId="{2CDEE657-EDB8-4EF6-AE62-6C03528FCD1B}" type="pres">
      <dgm:prSet presAssocID="{3049B05B-AFD3-4D3E-A1E9-C583EEDA96D0}" presName="vert1" presStyleCnt="0"/>
      <dgm:spPr/>
    </dgm:pt>
    <dgm:pt modelId="{7A2613B3-F709-48A3-88A3-9DEAB4CB0770}" type="pres">
      <dgm:prSet presAssocID="{0FA3BD75-BEB3-4301-BFAF-C4F7BCFA5DAF}" presName="thickLine" presStyleLbl="alignNode1" presStyleIdx="3" presStyleCnt="4"/>
      <dgm:spPr/>
    </dgm:pt>
    <dgm:pt modelId="{4C559986-3B07-4C70-B072-1B79BD6A643E}" type="pres">
      <dgm:prSet presAssocID="{0FA3BD75-BEB3-4301-BFAF-C4F7BCFA5DAF}" presName="horz1" presStyleCnt="0"/>
      <dgm:spPr/>
    </dgm:pt>
    <dgm:pt modelId="{A7A23CF2-25A7-439F-BAE6-3739103B4E11}" type="pres">
      <dgm:prSet presAssocID="{0FA3BD75-BEB3-4301-BFAF-C4F7BCFA5DAF}" presName="tx1" presStyleLbl="revTx" presStyleIdx="3" presStyleCnt="4"/>
      <dgm:spPr/>
    </dgm:pt>
    <dgm:pt modelId="{2666FB96-08E4-4CB4-A984-E5668B5EB711}" type="pres">
      <dgm:prSet presAssocID="{0FA3BD75-BEB3-4301-BFAF-C4F7BCFA5DAF}" presName="vert1" presStyleCnt="0"/>
      <dgm:spPr/>
    </dgm:pt>
  </dgm:ptLst>
  <dgm:cxnLst>
    <dgm:cxn modelId="{3FE58D3B-F382-43AA-8276-183E156187A9}" type="presOf" srcId="{D240616B-0DFC-4E2F-A112-F648D71FB0E2}" destId="{F357BCCD-259C-411F-9CBB-5A0E8F9A733B}" srcOrd="0" destOrd="0" presId="urn:microsoft.com/office/officeart/2008/layout/LinedList"/>
    <dgm:cxn modelId="{8EAA8140-69B7-43DC-B3E8-6FAA6133E6E3}" type="presOf" srcId="{6B6BEE04-9F14-464F-BEFA-71E41EF1393D}" destId="{5CBE0073-CD71-4F82-B117-B927CF46A464}" srcOrd="0" destOrd="0" presId="urn:microsoft.com/office/officeart/2008/layout/LinedList"/>
    <dgm:cxn modelId="{AA072041-8717-4E27-84F4-D874DE0103DF}" srcId="{6B6BEE04-9F14-464F-BEFA-71E41EF1393D}" destId="{3049B05B-AFD3-4D3E-A1E9-C583EEDA96D0}" srcOrd="2" destOrd="0" parTransId="{703FAF51-ACC1-4E10-96BD-9D87E19B80E9}" sibTransId="{385EE580-2326-4CF1-A371-1073F7456695}"/>
    <dgm:cxn modelId="{72A26A63-F5AA-4A84-A259-773FE11D824E}" srcId="{6B6BEE04-9F14-464F-BEFA-71E41EF1393D}" destId="{D240616B-0DFC-4E2F-A112-F648D71FB0E2}" srcOrd="0" destOrd="0" parTransId="{2E5184F8-5F8E-49B3-8EBA-53F3B1D14286}" sibTransId="{96CC1135-4AB0-4A16-893D-6962F2DFAB4D}"/>
    <dgm:cxn modelId="{E28FD354-507C-477C-8561-2E2C01FB25D8}" type="presOf" srcId="{3049B05B-AFD3-4D3E-A1E9-C583EEDA96D0}" destId="{BC177F1E-6FBF-4D83-9326-1FE13B49786D}" srcOrd="0" destOrd="0" presId="urn:microsoft.com/office/officeart/2008/layout/LinedList"/>
    <dgm:cxn modelId="{9FC3CCD1-50FA-4561-84F8-C329B7B8FE2C}" srcId="{6B6BEE04-9F14-464F-BEFA-71E41EF1393D}" destId="{91520245-95F7-4833-8D6F-C2D14AF62FF0}" srcOrd="1" destOrd="0" parTransId="{0750D635-13A1-48D7-8262-6A0F39589BE5}" sibTransId="{E4BA713B-70DF-4261-92A5-778220415315}"/>
    <dgm:cxn modelId="{76D4F7D9-882F-406A-A050-E8B3992DB726}" srcId="{6B6BEE04-9F14-464F-BEFA-71E41EF1393D}" destId="{0FA3BD75-BEB3-4301-BFAF-C4F7BCFA5DAF}" srcOrd="3" destOrd="0" parTransId="{2DE41C9C-1C53-45AA-BF3A-6280210B6F16}" sibTransId="{0855AFEC-B2BD-49AF-8135-4D6AD4078D1A}"/>
    <dgm:cxn modelId="{C0471CDD-4583-4A0E-9CCC-944CD8A9A247}" type="presOf" srcId="{0FA3BD75-BEB3-4301-BFAF-C4F7BCFA5DAF}" destId="{A7A23CF2-25A7-439F-BAE6-3739103B4E11}" srcOrd="0" destOrd="0" presId="urn:microsoft.com/office/officeart/2008/layout/LinedList"/>
    <dgm:cxn modelId="{4F0AEBFB-EF1E-44ED-A14C-818B507F4080}" type="presOf" srcId="{91520245-95F7-4833-8D6F-C2D14AF62FF0}" destId="{3299CAA1-B26A-48AB-9FCA-BB8AE51317C6}" srcOrd="0" destOrd="0" presId="urn:microsoft.com/office/officeart/2008/layout/LinedList"/>
    <dgm:cxn modelId="{A5FFA01C-5E51-4FE7-966B-CCFEF205B559}" type="presParOf" srcId="{5CBE0073-CD71-4F82-B117-B927CF46A464}" destId="{D96429B7-D073-445E-80B9-1C2139345B78}" srcOrd="0" destOrd="0" presId="urn:microsoft.com/office/officeart/2008/layout/LinedList"/>
    <dgm:cxn modelId="{746C1FE4-2F49-42F5-8F58-407ADA643E2F}" type="presParOf" srcId="{5CBE0073-CD71-4F82-B117-B927CF46A464}" destId="{0D7F57CB-6030-4A9A-92F6-519F22EE5526}" srcOrd="1" destOrd="0" presId="urn:microsoft.com/office/officeart/2008/layout/LinedList"/>
    <dgm:cxn modelId="{D1C62001-F0D1-49CD-A52F-5F9E84261339}" type="presParOf" srcId="{0D7F57CB-6030-4A9A-92F6-519F22EE5526}" destId="{F357BCCD-259C-411F-9CBB-5A0E8F9A733B}" srcOrd="0" destOrd="0" presId="urn:microsoft.com/office/officeart/2008/layout/LinedList"/>
    <dgm:cxn modelId="{95F9F5DB-1B35-4015-B3FB-600640A91657}" type="presParOf" srcId="{0D7F57CB-6030-4A9A-92F6-519F22EE5526}" destId="{71F56574-8DA1-48C3-9FB8-DE06D7F58D03}" srcOrd="1" destOrd="0" presId="urn:microsoft.com/office/officeart/2008/layout/LinedList"/>
    <dgm:cxn modelId="{AA333F22-072F-4EC5-A5B1-4671F52C1CC0}" type="presParOf" srcId="{5CBE0073-CD71-4F82-B117-B927CF46A464}" destId="{8624744D-7426-4DF9-8F7F-10EECFE78F29}" srcOrd="2" destOrd="0" presId="urn:microsoft.com/office/officeart/2008/layout/LinedList"/>
    <dgm:cxn modelId="{66DAAF7F-946E-4749-A6A6-FB7F56279166}" type="presParOf" srcId="{5CBE0073-CD71-4F82-B117-B927CF46A464}" destId="{33DAFE46-9146-42F3-A6A9-E8807548DEB1}" srcOrd="3" destOrd="0" presId="urn:microsoft.com/office/officeart/2008/layout/LinedList"/>
    <dgm:cxn modelId="{E40CFA0C-79AD-4A83-B480-5202EAFC8CB5}" type="presParOf" srcId="{33DAFE46-9146-42F3-A6A9-E8807548DEB1}" destId="{3299CAA1-B26A-48AB-9FCA-BB8AE51317C6}" srcOrd="0" destOrd="0" presId="urn:microsoft.com/office/officeart/2008/layout/LinedList"/>
    <dgm:cxn modelId="{C845F7AF-AAEC-44E8-9CFC-78CA1EC8F829}" type="presParOf" srcId="{33DAFE46-9146-42F3-A6A9-E8807548DEB1}" destId="{D2E00FEA-685B-43E4-AE31-5440F9CEB061}" srcOrd="1" destOrd="0" presId="urn:microsoft.com/office/officeart/2008/layout/LinedList"/>
    <dgm:cxn modelId="{B324F4E2-03F1-4DB1-90ED-677DEA9A762F}" type="presParOf" srcId="{5CBE0073-CD71-4F82-B117-B927CF46A464}" destId="{FFA62E87-930D-4859-A66D-DB710C2DC6E0}" srcOrd="4" destOrd="0" presId="urn:microsoft.com/office/officeart/2008/layout/LinedList"/>
    <dgm:cxn modelId="{59E5B446-66EA-419F-B562-41C71C51C1C8}" type="presParOf" srcId="{5CBE0073-CD71-4F82-B117-B927CF46A464}" destId="{2722A563-80EA-4B00-8D2C-6CE1588B60DA}" srcOrd="5" destOrd="0" presId="urn:microsoft.com/office/officeart/2008/layout/LinedList"/>
    <dgm:cxn modelId="{1535F7DF-C1F7-4C6B-9534-9566FDDE0793}" type="presParOf" srcId="{2722A563-80EA-4B00-8D2C-6CE1588B60DA}" destId="{BC177F1E-6FBF-4D83-9326-1FE13B49786D}" srcOrd="0" destOrd="0" presId="urn:microsoft.com/office/officeart/2008/layout/LinedList"/>
    <dgm:cxn modelId="{C0471E91-31AD-4E77-BA15-E60E1F08F55F}" type="presParOf" srcId="{2722A563-80EA-4B00-8D2C-6CE1588B60DA}" destId="{2CDEE657-EDB8-4EF6-AE62-6C03528FCD1B}" srcOrd="1" destOrd="0" presId="urn:microsoft.com/office/officeart/2008/layout/LinedList"/>
    <dgm:cxn modelId="{D37BB537-9158-460D-A166-200E822C74C3}" type="presParOf" srcId="{5CBE0073-CD71-4F82-B117-B927CF46A464}" destId="{7A2613B3-F709-48A3-88A3-9DEAB4CB0770}" srcOrd="6" destOrd="0" presId="urn:microsoft.com/office/officeart/2008/layout/LinedList"/>
    <dgm:cxn modelId="{A2B56428-9107-4BA7-B7A0-C27F525E0A09}" type="presParOf" srcId="{5CBE0073-CD71-4F82-B117-B927CF46A464}" destId="{4C559986-3B07-4C70-B072-1B79BD6A643E}" srcOrd="7" destOrd="0" presId="urn:microsoft.com/office/officeart/2008/layout/LinedList"/>
    <dgm:cxn modelId="{A29EB414-C733-42E4-A8D4-40C6E595708C}" type="presParOf" srcId="{4C559986-3B07-4C70-B072-1B79BD6A643E}" destId="{A7A23CF2-25A7-439F-BAE6-3739103B4E11}" srcOrd="0" destOrd="0" presId="urn:microsoft.com/office/officeart/2008/layout/LinedList"/>
    <dgm:cxn modelId="{5C292703-8CB2-4E6D-9542-12D81331740A}" type="presParOf" srcId="{4C559986-3B07-4C70-B072-1B79BD6A643E}" destId="{2666FB96-08E4-4CB4-A984-E5668B5EB71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6F596B-F9A7-43F7-B8A2-BBB6B3F4E5E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00F53AB-CFFA-40AF-A8CC-45137FD897BD}">
      <dgm:prSet/>
      <dgm:spPr/>
      <dgm:t>
        <a:bodyPr/>
        <a:lstStyle/>
        <a:p>
          <a:r>
            <a:rPr lang="en-GB" b="1" i="0"/>
            <a:t>Category 3</a:t>
          </a:r>
          <a:r>
            <a:rPr lang="en-GB" b="0" i="0"/>
            <a:t> - Other dangerous offenders who are not included in the other 3 categories but are still regarded a serious risk to the public</a:t>
          </a:r>
          <a:endParaRPr lang="en-US"/>
        </a:p>
      </dgm:t>
    </dgm:pt>
    <dgm:pt modelId="{8103439E-7244-4366-9740-FF44A1CB54BD}" type="parTrans" cxnId="{8B091729-2DC5-4A11-88DB-D83BC0EEB8C4}">
      <dgm:prSet/>
      <dgm:spPr/>
      <dgm:t>
        <a:bodyPr/>
        <a:lstStyle/>
        <a:p>
          <a:endParaRPr lang="en-US"/>
        </a:p>
      </dgm:t>
    </dgm:pt>
    <dgm:pt modelId="{F13905C5-278D-450B-B70B-63FB54463EBA}" type="sibTrans" cxnId="{8B091729-2DC5-4A11-88DB-D83BC0EEB8C4}">
      <dgm:prSet/>
      <dgm:spPr/>
      <dgm:t>
        <a:bodyPr/>
        <a:lstStyle/>
        <a:p>
          <a:endParaRPr lang="en-US"/>
        </a:p>
      </dgm:t>
    </dgm:pt>
    <dgm:pt modelId="{2DECE852-DC23-45C8-80E7-3EEB8E66C6B3}">
      <dgm:prSet/>
      <dgm:spPr/>
      <dgm:t>
        <a:bodyPr/>
        <a:lstStyle/>
        <a:p>
          <a:r>
            <a:rPr lang="en-GB"/>
            <a:t>Previous conviction or caution that indicates that they have the potential to cause harm to others</a:t>
          </a:r>
          <a:endParaRPr lang="en-US"/>
        </a:p>
      </dgm:t>
    </dgm:pt>
    <dgm:pt modelId="{F17D1D35-D630-4983-B42D-C961B7165D99}" type="parTrans" cxnId="{FA25DB00-A8F8-40F7-815E-B801435DB330}">
      <dgm:prSet/>
      <dgm:spPr/>
      <dgm:t>
        <a:bodyPr/>
        <a:lstStyle/>
        <a:p>
          <a:endParaRPr lang="en-US"/>
        </a:p>
      </dgm:t>
    </dgm:pt>
    <dgm:pt modelId="{28440968-FB89-4261-B625-9905A6D5A44C}" type="sibTrans" cxnId="{FA25DB00-A8F8-40F7-815E-B801435DB330}">
      <dgm:prSet/>
      <dgm:spPr/>
      <dgm:t>
        <a:bodyPr/>
        <a:lstStyle/>
        <a:p>
          <a:endParaRPr lang="en-US"/>
        </a:p>
      </dgm:t>
    </dgm:pt>
    <dgm:pt modelId="{93A688DD-C897-4E01-85EF-8BC0EB0CE10C}" type="pres">
      <dgm:prSet presAssocID="{276F596B-F9A7-43F7-B8A2-BBB6B3F4E5EA}" presName="vert0" presStyleCnt="0">
        <dgm:presLayoutVars>
          <dgm:dir/>
          <dgm:animOne val="branch"/>
          <dgm:animLvl val="lvl"/>
        </dgm:presLayoutVars>
      </dgm:prSet>
      <dgm:spPr/>
    </dgm:pt>
    <dgm:pt modelId="{82FD9178-72EE-46C9-8E4A-9F8502BA1D23}" type="pres">
      <dgm:prSet presAssocID="{500F53AB-CFFA-40AF-A8CC-45137FD897BD}" presName="thickLine" presStyleLbl="alignNode1" presStyleIdx="0" presStyleCnt="2"/>
      <dgm:spPr/>
    </dgm:pt>
    <dgm:pt modelId="{A0AACB8E-5184-4E23-A873-081FB9355162}" type="pres">
      <dgm:prSet presAssocID="{500F53AB-CFFA-40AF-A8CC-45137FD897BD}" presName="horz1" presStyleCnt="0"/>
      <dgm:spPr/>
    </dgm:pt>
    <dgm:pt modelId="{C9A0FE61-034B-4118-9000-D2496D8DB4A1}" type="pres">
      <dgm:prSet presAssocID="{500F53AB-CFFA-40AF-A8CC-45137FD897BD}" presName="tx1" presStyleLbl="revTx" presStyleIdx="0" presStyleCnt="2"/>
      <dgm:spPr/>
    </dgm:pt>
    <dgm:pt modelId="{B7E86126-8F4C-4332-8446-7EEF8586D968}" type="pres">
      <dgm:prSet presAssocID="{500F53AB-CFFA-40AF-A8CC-45137FD897BD}" presName="vert1" presStyleCnt="0"/>
      <dgm:spPr/>
    </dgm:pt>
    <dgm:pt modelId="{2E30CFDF-A6EE-47B9-B15B-4A91952F510E}" type="pres">
      <dgm:prSet presAssocID="{2DECE852-DC23-45C8-80E7-3EEB8E66C6B3}" presName="thickLine" presStyleLbl="alignNode1" presStyleIdx="1" presStyleCnt="2"/>
      <dgm:spPr/>
    </dgm:pt>
    <dgm:pt modelId="{885013A1-9FBB-438B-B4CC-DE21A470CE9E}" type="pres">
      <dgm:prSet presAssocID="{2DECE852-DC23-45C8-80E7-3EEB8E66C6B3}" presName="horz1" presStyleCnt="0"/>
      <dgm:spPr/>
    </dgm:pt>
    <dgm:pt modelId="{764DB5BE-74AF-4A6A-A49B-66A363955887}" type="pres">
      <dgm:prSet presAssocID="{2DECE852-DC23-45C8-80E7-3EEB8E66C6B3}" presName="tx1" presStyleLbl="revTx" presStyleIdx="1" presStyleCnt="2"/>
      <dgm:spPr/>
    </dgm:pt>
    <dgm:pt modelId="{68ADB3ED-F7A6-4187-AFA7-81FA603BA212}" type="pres">
      <dgm:prSet presAssocID="{2DECE852-DC23-45C8-80E7-3EEB8E66C6B3}" presName="vert1" presStyleCnt="0"/>
      <dgm:spPr/>
    </dgm:pt>
  </dgm:ptLst>
  <dgm:cxnLst>
    <dgm:cxn modelId="{FA25DB00-A8F8-40F7-815E-B801435DB330}" srcId="{276F596B-F9A7-43F7-B8A2-BBB6B3F4E5EA}" destId="{2DECE852-DC23-45C8-80E7-3EEB8E66C6B3}" srcOrd="1" destOrd="0" parTransId="{F17D1D35-D630-4983-B42D-C961B7165D99}" sibTransId="{28440968-FB89-4261-B625-9905A6D5A44C}"/>
    <dgm:cxn modelId="{8B091729-2DC5-4A11-88DB-D83BC0EEB8C4}" srcId="{276F596B-F9A7-43F7-B8A2-BBB6B3F4E5EA}" destId="{500F53AB-CFFA-40AF-A8CC-45137FD897BD}" srcOrd="0" destOrd="0" parTransId="{8103439E-7244-4366-9740-FF44A1CB54BD}" sibTransId="{F13905C5-278D-450B-B70B-63FB54463EBA}"/>
    <dgm:cxn modelId="{F73D9B2F-17D8-4F81-829F-1CD61265CCEB}" type="presOf" srcId="{2DECE852-DC23-45C8-80E7-3EEB8E66C6B3}" destId="{764DB5BE-74AF-4A6A-A49B-66A363955887}" srcOrd="0" destOrd="0" presId="urn:microsoft.com/office/officeart/2008/layout/LinedList"/>
    <dgm:cxn modelId="{F5CC734F-C1C5-41CB-A61E-C7373C102A92}" type="presOf" srcId="{500F53AB-CFFA-40AF-A8CC-45137FD897BD}" destId="{C9A0FE61-034B-4118-9000-D2496D8DB4A1}" srcOrd="0" destOrd="0" presId="urn:microsoft.com/office/officeart/2008/layout/LinedList"/>
    <dgm:cxn modelId="{D598EECF-A3F0-41DE-9E57-B3A063BB6AD2}" type="presOf" srcId="{276F596B-F9A7-43F7-B8A2-BBB6B3F4E5EA}" destId="{93A688DD-C897-4E01-85EF-8BC0EB0CE10C}" srcOrd="0" destOrd="0" presId="urn:microsoft.com/office/officeart/2008/layout/LinedList"/>
    <dgm:cxn modelId="{21831607-92F7-4B8B-92FA-A73794D6C26B}" type="presParOf" srcId="{93A688DD-C897-4E01-85EF-8BC0EB0CE10C}" destId="{82FD9178-72EE-46C9-8E4A-9F8502BA1D23}" srcOrd="0" destOrd="0" presId="urn:microsoft.com/office/officeart/2008/layout/LinedList"/>
    <dgm:cxn modelId="{6B8FC28D-88F4-4BC2-8032-18D91E1339E7}" type="presParOf" srcId="{93A688DD-C897-4E01-85EF-8BC0EB0CE10C}" destId="{A0AACB8E-5184-4E23-A873-081FB9355162}" srcOrd="1" destOrd="0" presId="urn:microsoft.com/office/officeart/2008/layout/LinedList"/>
    <dgm:cxn modelId="{9E1D5795-A2AD-4C51-B2B4-A9D9706F1159}" type="presParOf" srcId="{A0AACB8E-5184-4E23-A873-081FB9355162}" destId="{C9A0FE61-034B-4118-9000-D2496D8DB4A1}" srcOrd="0" destOrd="0" presId="urn:microsoft.com/office/officeart/2008/layout/LinedList"/>
    <dgm:cxn modelId="{3EA707F4-907E-420E-9882-C19B7BFC4974}" type="presParOf" srcId="{A0AACB8E-5184-4E23-A873-081FB9355162}" destId="{B7E86126-8F4C-4332-8446-7EEF8586D968}" srcOrd="1" destOrd="0" presId="urn:microsoft.com/office/officeart/2008/layout/LinedList"/>
    <dgm:cxn modelId="{2E3507B8-FB0D-4ED1-B650-616BBB6DFA10}" type="presParOf" srcId="{93A688DD-C897-4E01-85EF-8BC0EB0CE10C}" destId="{2E30CFDF-A6EE-47B9-B15B-4A91952F510E}" srcOrd="2" destOrd="0" presId="urn:microsoft.com/office/officeart/2008/layout/LinedList"/>
    <dgm:cxn modelId="{518D5918-8846-43D5-B4C9-61CBAE559E27}" type="presParOf" srcId="{93A688DD-C897-4E01-85EF-8BC0EB0CE10C}" destId="{885013A1-9FBB-438B-B4CC-DE21A470CE9E}" srcOrd="3" destOrd="0" presId="urn:microsoft.com/office/officeart/2008/layout/LinedList"/>
    <dgm:cxn modelId="{0EAA966E-5EAC-4525-9F67-F4E2829DE58C}" type="presParOf" srcId="{885013A1-9FBB-438B-B4CC-DE21A470CE9E}" destId="{764DB5BE-74AF-4A6A-A49B-66A363955887}" srcOrd="0" destOrd="0" presId="urn:microsoft.com/office/officeart/2008/layout/LinedList"/>
    <dgm:cxn modelId="{9BCC69AF-49DC-459D-BFA8-098F9C649A67}" type="presParOf" srcId="{885013A1-9FBB-438B-B4CC-DE21A470CE9E}" destId="{68ADB3ED-F7A6-4187-AFA7-81FA603BA21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9183D7-5003-44F9-AA04-6F20AEF07612}"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BDD7E014-CF49-419A-A719-8215FF9BFE55}">
      <dgm:prSet/>
      <dgm:spPr/>
      <dgm:t>
        <a:bodyPr/>
        <a:lstStyle/>
        <a:p>
          <a:r>
            <a:rPr lang="en-GB"/>
            <a:t>31 March 2022 there were:</a:t>
          </a:r>
          <a:endParaRPr lang="en-US"/>
        </a:p>
      </dgm:t>
    </dgm:pt>
    <dgm:pt modelId="{227B4099-76E4-4AAC-82BA-947782DF6B8C}" type="parTrans" cxnId="{0986EAD2-F22E-48B6-87EC-50614683FD49}">
      <dgm:prSet/>
      <dgm:spPr/>
      <dgm:t>
        <a:bodyPr/>
        <a:lstStyle/>
        <a:p>
          <a:endParaRPr lang="en-US"/>
        </a:p>
      </dgm:t>
    </dgm:pt>
    <dgm:pt modelId="{F34635EC-0DF7-4613-9363-9FDADEFBC949}" type="sibTrans" cxnId="{0986EAD2-F22E-48B6-87EC-50614683FD49}">
      <dgm:prSet/>
      <dgm:spPr/>
      <dgm:t>
        <a:bodyPr/>
        <a:lstStyle/>
        <a:p>
          <a:endParaRPr lang="en-US"/>
        </a:p>
      </dgm:t>
    </dgm:pt>
    <dgm:pt modelId="{F411F2C8-83C8-4024-9D19-1F13A643A702}">
      <dgm:prSet/>
      <dgm:spPr/>
      <dgm:t>
        <a:bodyPr/>
        <a:lstStyle/>
        <a:p>
          <a:r>
            <a:rPr lang="en-GB"/>
            <a:t>89,438 offenders under MAPPA</a:t>
          </a:r>
          <a:endParaRPr lang="en-US"/>
        </a:p>
      </dgm:t>
    </dgm:pt>
    <dgm:pt modelId="{6600E36D-EBDB-4688-9E3B-82BBFBB1156E}" type="parTrans" cxnId="{15C8D6AC-B065-4671-85BD-588421F6F8BB}">
      <dgm:prSet/>
      <dgm:spPr/>
      <dgm:t>
        <a:bodyPr/>
        <a:lstStyle/>
        <a:p>
          <a:endParaRPr lang="en-US"/>
        </a:p>
      </dgm:t>
    </dgm:pt>
    <dgm:pt modelId="{5987F133-E625-4715-93B6-42E64AAD6527}" type="sibTrans" cxnId="{15C8D6AC-B065-4671-85BD-588421F6F8BB}">
      <dgm:prSet/>
      <dgm:spPr/>
      <dgm:t>
        <a:bodyPr/>
        <a:lstStyle/>
        <a:p>
          <a:endParaRPr lang="en-US"/>
        </a:p>
      </dgm:t>
    </dgm:pt>
    <dgm:pt modelId="{B2E05C81-847B-44F0-A763-EB44DF41F27A}">
      <dgm:prSet/>
      <dgm:spPr/>
      <dgm:t>
        <a:bodyPr/>
        <a:lstStyle/>
        <a:p>
          <a:r>
            <a:rPr lang="en-GB"/>
            <a:t>74.6% under Cat 1</a:t>
          </a:r>
          <a:endParaRPr lang="en-US"/>
        </a:p>
      </dgm:t>
    </dgm:pt>
    <dgm:pt modelId="{7EBCAB8C-A26A-4F50-8464-5137DBA9B12F}" type="parTrans" cxnId="{7A721201-C963-4C95-9F3C-6A01C5EE05F3}">
      <dgm:prSet/>
      <dgm:spPr/>
      <dgm:t>
        <a:bodyPr/>
        <a:lstStyle/>
        <a:p>
          <a:endParaRPr lang="en-US"/>
        </a:p>
      </dgm:t>
    </dgm:pt>
    <dgm:pt modelId="{B4EF726C-CC5A-4AAC-A87A-F82D0889F726}" type="sibTrans" cxnId="{7A721201-C963-4C95-9F3C-6A01C5EE05F3}">
      <dgm:prSet/>
      <dgm:spPr/>
      <dgm:t>
        <a:bodyPr/>
        <a:lstStyle/>
        <a:p>
          <a:endParaRPr lang="en-US"/>
        </a:p>
      </dgm:t>
    </dgm:pt>
    <dgm:pt modelId="{659B705F-06FA-4276-A143-BA9C156EDDD0}">
      <dgm:prSet/>
      <dgm:spPr/>
      <dgm:t>
        <a:bodyPr/>
        <a:lstStyle/>
        <a:p>
          <a:r>
            <a:rPr lang="en-GB"/>
            <a:t>24.9% under Cat 2</a:t>
          </a:r>
          <a:endParaRPr lang="en-US"/>
        </a:p>
      </dgm:t>
    </dgm:pt>
    <dgm:pt modelId="{3151A8D0-6DBD-40AB-B9C6-DE1192444D51}" type="parTrans" cxnId="{4D92F2BA-87A0-4E03-A2C7-0BB62F797F2B}">
      <dgm:prSet/>
      <dgm:spPr/>
      <dgm:t>
        <a:bodyPr/>
        <a:lstStyle/>
        <a:p>
          <a:endParaRPr lang="en-US"/>
        </a:p>
      </dgm:t>
    </dgm:pt>
    <dgm:pt modelId="{AAD3B56F-79F4-4FCA-9A26-AFA28BAC158A}" type="sibTrans" cxnId="{4D92F2BA-87A0-4E03-A2C7-0BB62F797F2B}">
      <dgm:prSet/>
      <dgm:spPr/>
      <dgm:t>
        <a:bodyPr/>
        <a:lstStyle/>
        <a:p>
          <a:endParaRPr lang="en-US"/>
        </a:p>
      </dgm:t>
    </dgm:pt>
    <dgm:pt modelId="{388935B8-B812-4905-85FA-0B6E9573E3E2}">
      <dgm:prSet/>
      <dgm:spPr/>
      <dgm:t>
        <a:bodyPr/>
        <a:lstStyle/>
        <a:p>
          <a:r>
            <a:rPr lang="en-GB"/>
            <a:t>0.4% under Cat 3</a:t>
          </a:r>
          <a:endParaRPr lang="en-US"/>
        </a:p>
      </dgm:t>
    </dgm:pt>
    <dgm:pt modelId="{3D4A7D8A-17A6-4CAF-82A9-77B84EBCE8BF}" type="parTrans" cxnId="{C5FFC1BE-AD3F-4833-BDEF-9CAAC2A5EB16}">
      <dgm:prSet/>
      <dgm:spPr/>
      <dgm:t>
        <a:bodyPr/>
        <a:lstStyle/>
        <a:p>
          <a:endParaRPr lang="en-US"/>
        </a:p>
      </dgm:t>
    </dgm:pt>
    <dgm:pt modelId="{83198981-1391-4F2E-A194-76938497DF1C}" type="sibTrans" cxnId="{C5FFC1BE-AD3F-4833-BDEF-9CAAC2A5EB16}">
      <dgm:prSet/>
      <dgm:spPr/>
      <dgm:t>
        <a:bodyPr/>
        <a:lstStyle/>
        <a:p>
          <a:endParaRPr lang="en-US"/>
        </a:p>
      </dgm:t>
    </dgm:pt>
    <dgm:pt modelId="{76BF4410-EC3B-4B52-8956-9E44D27C0E55}" type="pres">
      <dgm:prSet presAssocID="{4E9183D7-5003-44F9-AA04-6F20AEF07612}" presName="vert0" presStyleCnt="0">
        <dgm:presLayoutVars>
          <dgm:dir/>
          <dgm:animOne val="branch"/>
          <dgm:animLvl val="lvl"/>
        </dgm:presLayoutVars>
      </dgm:prSet>
      <dgm:spPr/>
    </dgm:pt>
    <dgm:pt modelId="{F449687E-8FBE-4FF9-90BD-936E9128F8A0}" type="pres">
      <dgm:prSet presAssocID="{BDD7E014-CF49-419A-A719-8215FF9BFE55}" presName="thickLine" presStyleLbl="alignNode1" presStyleIdx="0" presStyleCnt="5"/>
      <dgm:spPr/>
    </dgm:pt>
    <dgm:pt modelId="{EB524E85-A810-45C8-9194-3885619CACC9}" type="pres">
      <dgm:prSet presAssocID="{BDD7E014-CF49-419A-A719-8215FF9BFE55}" presName="horz1" presStyleCnt="0"/>
      <dgm:spPr/>
    </dgm:pt>
    <dgm:pt modelId="{40E9C2B9-A83E-4205-9CB9-21166C88B5DA}" type="pres">
      <dgm:prSet presAssocID="{BDD7E014-CF49-419A-A719-8215FF9BFE55}" presName="tx1" presStyleLbl="revTx" presStyleIdx="0" presStyleCnt="5"/>
      <dgm:spPr/>
    </dgm:pt>
    <dgm:pt modelId="{5D650FEC-787D-445C-B5A3-D472528562B5}" type="pres">
      <dgm:prSet presAssocID="{BDD7E014-CF49-419A-A719-8215FF9BFE55}" presName="vert1" presStyleCnt="0"/>
      <dgm:spPr/>
    </dgm:pt>
    <dgm:pt modelId="{09E29E66-6C5D-4F1B-BD27-030E28005608}" type="pres">
      <dgm:prSet presAssocID="{F411F2C8-83C8-4024-9D19-1F13A643A702}" presName="thickLine" presStyleLbl="alignNode1" presStyleIdx="1" presStyleCnt="5"/>
      <dgm:spPr/>
    </dgm:pt>
    <dgm:pt modelId="{C70630D3-68A3-4CFA-A3D4-28C8A025BBCA}" type="pres">
      <dgm:prSet presAssocID="{F411F2C8-83C8-4024-9D19-1F13A643A702}" presName="horz1" presStyleCnt="0"/>
      <dgm:spPr/>
    </dgm:pt>
    <dgm:pt modelId="{CBAC1B86-15FE-435D-AA00-B7852DB550BE}" type="pres">
      <dgm:prSet presAssocID="{F411F2C8-83C8-4024-9D19-1F13A643A702}" presName="tx1" presStyleLbl="revTx" presStyleIdx="1" presStyleCnt="5"/>
      <dgm:spPr/>
    </dgm:pt>
    <dgm:pt modelId="{64022C70-6952-4FD5-85B9-E4FDFAB39875}" type="pres">
      <dgm:prSet presAssocID="{F411F2C8-83C8-4024-9D19-1F13A643A702}" presName="vert1" presStyleCnt="0"/>
      <dgm:spPr/>
    </dgm:pt>
    <dgm:pt modelId="{2BC80B23-E8FC-4A7B-A977-AB1791BC01CC}" type="pres">
      <dgm:prSet presAssocID="{B2E05C81-847B-44F0-A763-EB44DF41F27A}" presName="thickLine" presStyleLbl="alignNode1" presStyleIdx="2" presStyleCnt="5"/>
      <dgm:spPr/>
    </dgm:pt>
    <dgm:pt modelId="{ED6717AC-9B77-4BDC-80EE-A62645CDB546}" type="pres">
      <dgm:prSet presAssocID="{B2E05C81-847B-44F0-A763-EB44DF41F27A}" presName="horz1" presStyleCnt="0"/>
      <dgm:spPr/>
    </dgm:pt>
    <dgm:pt modelId="{F6EEAB1B-1AE2-4020-B845-636107C35B01}" type="pres">
      <dgm:prSet presAssocID="{B2E05C81-847B-44F0-A763-EB44DF41F27A}" presName="tx1" presStyleLbl="revTx" presStyleIdx="2" presStyleCnt="5"/>
      <dgm:spPr/>
    </dgm:pt>
    <dgm:pt modelId="{9FBF2FFE-8F6F-4DF6-92DC-8B4714C391A1}" type="pres">
      <dgm:prSet presAssocID="{B2E05C81-847B-44F0-A763-EB44DF41F27A}" presName="vert1" presStyleCnt="0"/>
      <dgm:spPr/>
    </dgm:pt>
    <dgm:pt modelId="{C0D00961-2984-48D9-A695-A742FC2EB199}" type="pres">
      <dgm:prSet presAssocID="{659B705F-06FA-4276-A143-BA9C156EDDD0}" presName="thickLine" presStyleLbl="alignNode1" presStyleIdx="3" presStyleCnt="5"/>
      <dgm:spPr/>
    </dgm:pt>
    <dgm:pt modelId="{FA3B8944-831A-4CE3-BB15-121806CDC0C5}" type="pres">
      <dgm:prSet presAssocID="{659B705F-06FA-4276-A143-BA9C156EDDD0}" presName="horz1" presStyleCnt="0"/>
      <dgm:spPr/>
    </dgm:pt>
    <dgm:pt modelId="{4B9CB889-7596-4BCB-AAB5-E808F0FC47FE}" type="pres">
      <dgm:prSet presAssocID="{659B705F-06FA-4276-A143-BA9C156EDDD0}" presName="tx1" presStyleLbl="revTx" presStyleIdx="3" presStyleCnt="5"/>
      <dgm:spPr/>
    </dgm:pt>
    <dgm:pt modelId="{5B248791-97F4-42A3-914C-C3366FAB58C9}" type="pres">
      <dgm:prSet presAssocID="{659B705F-06FA-4276-A143-BA9C156EDDD0}" presName="vert1" presStyleCnt="0"/>
      <dgm:spPr/>
    </dgm:pt>
    <dgm:pt modelId="{733CC81D-0C02-45D1-A586-01E2A3C19A01}" type="pres">
      <dgm:prSet presAssocID="{388935B8-B812-4905-85FA-0B6E9573E3E2}" presName="thickLine" presStyleLbl="alignNode1" presStyleIdx="4" presStyleCnt="5"/>
      <dgm:spPr/>
    </dgm:pt>
    <dgm:pt modelId="{E0438FDF-1FD5-44FC-AE9D-8AACA1BF6D9D}" type="pres">
      <dgm:prSet presAssocID="{388935B8-B812-4905-85FA-0B6E9573E3E2}" presName="horz1" presStyleCnt="0"/>
      <dgm:spPr/>
    </dgm:pt>
    <dgm:pt modelId="{648CAFE7-1846-4B21-B811-ED0F2B7172DB}" type="pres">
      <dgm:prSet presAssocID="{388935B8-B812-4905-85FA-0B6E9573E3E2}" presName="tx1" presStyleLbl="revTx" presStyleIdx="4" presStyleCnt="5"/>
      <dgm:spPr/>
    </dgm:pt>
    <dgm:pt modelId="{B2F96BA6-3ECD-49AC-A1AD-F0F4075B4D5C}" type="pres">
      <dgm:prSet presAssocID="{388935B8-B812-4905-85FA-0B6E9573E3E2}" presName="vert1" presStyleCnt="0"/>
      <dgm:spPr/>
    </dgm:pt>
  </dgm:ptLst>
  <dgm:cxnLst>
    <dgm:cxn modelId="{7A721201-C963-4C95-9F3C-6A01C5EE05F3}" srcId="{4E9183D7-5003-44F9-AA04-6F20AEF07612}" destId="{B2E05C81-847B-44F0-A763-EB44DF41F27A}" srcOrd="2" destOrd="0" parTransId="{7EBCAB8C-A26A-4F50-8464-5137DBA9B12F}" sibTransId="{B4EF726C-CC5A-4AAC-A87A-F82D0889F726}"/>
    <dgm:cxn modelId="{F0532E41-368F-40D1-888D-C5AFD85BCDB7}" type="presOf" srcId="{F411F2C8-83C8-4024-9D19-1F13A643A702}" destId="{CBAC1B86-15FE-435D-AA00-B7852DB550BE}" srcOrd="0" destOrd="0" presId="urn:microsoft.com/office/officeart/2008/layout/LinedList"/>
    <dgm:cxn modelId="{B0784A7A-104C-471B-BAF2-919492A17149}" type="presOf" srcId="{BDD7E014-CF49-419A-A719-8215FF9BFE55}" destId="{40E9C2B9-A83E-4205-9CB9-21166C88B5DA}" srcOrd="0" destOrd="0" presId="urn:microsoft.com/office/officeart/2008/layout/LinedList"/>
    <dgm:cxn modelId="{1A31DA81-3620-4FBE-8C8E-FD92B1D1A463}" type="presOf" srcId="{B2E05C81-847B-44F0-A763-EB44DF41F27A}" destId="{F6EEAB1B-1AE2-4020-B845-636107C35B01}" srcOrd="0" destOrd="0" presId="urn:microsoft.com/office/officeart/2008/layout/LinedList"/>
    <dgm:cxn modelId="{1F376787-A82D-4A71-B220-B726F2D2E385}" type="presOf" srcId="{659B705F-06FA-4276-A143-BA9C156EDDD0}" destId="{4B9CB889-7596-4BCB-AAB5-E808F0FC47FE}" srcOrd="0" destOrd="0" presId="urn:microsoft.com/office/officeart/2008/layout/LinedList"/>
    <dgm:cxn modelId="{15C8D6AC-B065-4671-85BD-588421F6F8BB}" srcId="{4E9183D7-5003-44F9-AA04-6F20AEF07612}" destId="{F411F2C8-83C8-4024-9D19-1F13A643A702}" srcOrd="1" destOrd="0" parTransId="{6600E36D-EBDB-4688-9E3B-82BBFBB1156E}" sibTransId="{5987F133-E625-4715-93B6-42E64AAD6527}"/>
    <dgm:cxn modelId="{8762D5BA-A8DF-4175-BDF8-097305036DEB}" type="presOf" srcId="{388935B8-B812-4905-85FA-0B6E9573E3E2}" destId="{648CAFE7-1846-4B21-B811-ED0F2B7172DB}" srcOrd="0" destOrd="0" presId="urn:microsoft.com/office/officeart/2008/layout/LinedList"/>
    <dgm:cxn modelId="{4D92F2BA-87A0-4E03-A2C7-0BB62F797F2B}" srcId="{4E9183D7-5003-44F9-AA04-6F20AEF07612}" destId="{659B705F-06FA-4276-A143-BA9C156EDDD0}" srcOrd="3" destOrd="0" parTransId="{3151A8D0-6DBD-40AB-B9C6-DE1192444D51}" sibTransId="{AAD3B56F-79F4-4FCA-9A26-AFA28BAC158A}"/>
    <dgm:cxn modelId="{C5FFC1BE-AD3F-4833-BDEF-9CAAC2A5EB16}" srcId="{4E9183D7-5003-44F9-AA04-6F20AEF07612}" destId="{388935B8-B812-4905-85FA-0B6E9573E3E2}" srcOrd="4" destOrd="0" parTransId="{3D4A7D8A-17A6-4CAF-82A9-77B84EBCE8BF}" sibTransId="{83198981-1391-4F2E-A194-76938497DF1C}"/>
    <dgm:cxn modelId="{0986EAD2-F22E-48B6-87EC-50614683FD49}" srcId="{4E9183D7-5003-44F9-AA04-6F20AEF07612}" destId="{BDD7E014-CF49-419A-A719-8215FF9BFE55}" srcOrd="0" destOrd="0" parTransId="{227B4099-76E4-4AAC-82BA-947782DF6B8C}" sibTransId="{F34635EC-0DF7-4613-9363-9FDADEFBC949}"/>
    <dgm:cxn modelId="{2C5494F2-8B8E-4ABC-AE4D-07E9D9D7F747}" type="presOf" srcId="{4E9183D7-5003-44F9-AA04-6F20AEF07612}" destId="{76BF4410-EC3B-4B52-8956-9E44D27C0E55}" srcOrd="0" destOrd="0" presId="urn:microsoft.com/office/officeart/2008/layout/LinedList"/>
    <dgm:cxn modelId="{5BAE2909-C048-494F-85CF-EA4D825C71C7}" type="presParOf" srcId="{76BF4410-EC3B-4B52-8956-9E44D27C0E55}" destId="{F449687E-8FBE-4FF9-90BD-936E9128F8A0}" srcOrd="0" destOrd="0" presId="urn:microsoft.com/office/officeart/2008/layout/LinedList"/>
    <dgm:cxn modelId="{1D19FA82-8688-41DC-B6BC-82B03F90C130}" type="presParOf" srcId="{76BF4410-EC3B-4B52-8956-9E44D27C0E55}" destId="{EB524E85-A810-45C8-9194-3885619CACC9}" srcOrd="1" destOrd="0" presId="urn:microsoft.com/office/officeart/2008/layout/LinedList"/>
    <dgm:cxn modelId="{F6E826C9-106C-422C-96FD-4B5AACC86AF1}" type="presParOf" srcId="{EB524E85-A810-45C8-9194-3885619CACC9}" destId="{40E9C2B9-A83E-4205-9CB9-21166C88B5DA}" srcOrd="0" destOrd="0" presId="urn:microsoft.com/office/officeart/2008/layout/LinedList"/>
    <dgm:cxn modelId="{87AFC5EB-29CB-48BE-9731-2DBDA4FD4E7D}" type="presParOf" srcId="{EB524E85-A810-45C8-9194-3885619CACC9}" destId="{5D650FEC-787D-445C-B5A3-D472528562B5}" srcOrd="1" destOrd="0" presId="urn:microsoft.com/office/officeart/2008/layout/LinedList"/>
    <dgm:cxn modelId="{7CAB9FB4-AC9A-4A06-9C77-2C7DCC395D05}" type="presParOf" srcId="{76BF4410-EC3B-4B52-8956-9E44D27C0E55}" destId="{09E29E66-6C5D-4F1B-BD27-030E28005608}" srcOrd="2" destOrd="0" presId="urn:microsoft.com/office/officeart/2008/layout/LinedList"/>
    <dgm:cxn modelId="{CF94CD09-51D4-46E1-82BF-4C856AC7C5B7}" type="presParOf" srcId="{76BF4410-EC3B-4B52-8956-9E44D27C0E55}" destId="{C70630D3-68A3-4CFA-A3D4-28C8A025BBCA}" srcOrd="3" destOrd="0" presId="urn:microsoft.com/office/officeart/2008/layout/LinedList"/>
    <dgm:cxn modelId="{29F27EED-6FEE-43E6-BBB4-7B074E0FB8DD}" type="presParOf" srcId="{C70630D3-68A3-4CFA-A3D4-28C8A025BBCA}" destId="{CBAC1B86-15FE-435D-AA00-B7852DB550BE}" srcOrd="0" destOrd="0" presId="urn:microsoft.com/office/officeart/2008/layout/LinedList"/>
    <dgm:cxn modelId="{34BD9EBD-CEC5-40C7-B69E-976321450EFC}" type="presParOf" srcId="{C70630D3-68A3-4CFA-A3D4-28C8A025BBCA}" destId="{64022C70-6952-4FD5-85B9-E4FDFAB39875}" srcOrd="1" destOrd="0" presId="urn:microsoft.com/office/officeart/2008/layout/LinedList"/>
    <dgm:cxn modelId="{4AEB1BEF-271F-4154-BC6C-35144D4122B3}" type="presParOf" srcId="{76BF4410-EC3B-4B52-8956-9E44D27C0E55}" destId="{2BC80B23-E8FC-4A7B-A977-AB1791BC01CC}" srcOrd="4" destOrd="0" presId="urn:microsoft.com/office/officeart/2008/layout/LinedList"/>
    <dgm:cxn modelId="{7FFD2247-826C-4F33-B8BA-048146581C80}" type="presParOf" srcId="{76BF4410-EC3B-4B52-8956-9E44D27C0E55}" destId="{ED6717AC-9B77-4BDC-80EE-A62645CDB546}" srcOrd="5" destOrd="0" presId="urn:microsoft.com/office/officeart/2008/layout/LinedList"/>
    <dgm:cxn modelId="{C2DB4363-6150-4F7E-B85B-D83E33A06C63}" type="presParOf" srcId="{ED6717AC-9B77-4BDC-80EE-A62645CDB546}" destId="{F6EEAB1B-1AE2-4020-B845-636107C35B01}" srcOrd="0" destOrd="0" presId="urn:microsoft.com/office/officeart/2008/layout/LinedList"/>
    <dgm:cxn modelId="{5CE2214B-0A36-4250-AE98-3ECBC08B8F2F}" type="presParOf" srcId="{ED6717AC-9B77-4BDC-80EE-A62645CDB546}" destId="{9FBF2FFE-8F6F-4DF6-92DC-8B4714C391A1}" srcOrd="1" destOrd="0" presId="urn:microsoft.com/office/officeart/2008/layout/LinedList"/>
    <dgm:cxn modelId="{485499D5-11EC-4A3E-B711-D214F61C0665}" type="presParOf" srcId="{76BF4410-EC3B-4B52-8956-9E44D27C0E55}" destId="{C0D00961-2984-48D9-A695-A742FC2EB199}" srcOrd="6" destOrd="0" presId="urn:microsoft.com/office/officeart/2008/layout/LinedList"/>
    <dgm:cxn modelId="{9A30AF15-CD33-43EE-8C7E-8BB4C03977B5}" type="presParOf" srcId="{76BF4410-EC3B-4B52-8956-9E44D27C0E55}" destId="{FA3B8944-831A-4CE3-BB15-121806CDC0C5}" srcOrd="7" destOrd="0" presId="urn:microsoft.com/office/officeart/2008/layout/LinedList"/>
    <dgm:cxn modelId="{338AABB2-B49B-4934-890B-B814C540BE7C}" type="presParOf" srcId="{FA3B8944-831A-4CE3-BB15-121806CDC0C5}" destId="{4B9CB889-7596-4BCB-AAB5-E808F0FC47FE}" srcOrd="0" destOrd="0" presId="urn:microsoft.com/office/officeart/2008/layout/LinedList"/>
    <dgm:cxn modelId="{3810ED8F-E3A9-450F-8415-80FD931CA0BA}" type="presParOf" srcId="{FA3B8944-831A-4CE3-BB15-121806CDC0C5}" destId="{5B248791-97F4-42A3-914C-C3366FAB58C9}" srcOrd="1" destOrd="0" presId="urn:microsoft.com/office/officeart/2008/layout/LinedList"/>
    <dgm:cxn modelId="{9E534F60-3828-43DB-BF81-F17B15D6462B}" type="presParOf" srcId="{76BF4410-EC3B-4B52-8956-9E44D27C0E55}" destId="{733CC81D-0C02-45D1-A586-01E2A3C19A01}" srcOrd="8" destOrd="0" presId="urn:microsoft.com/office/officeart/2008/layout/LinedList"/>
    <dgm:cxn modelId="{FDDD9A18-9912-4D42-8413-1B9FB9946297}" type="presParOf" srcId="{76BF4410-EC3B-4B52-8956-9E44D27C0E55}" destId="{E0438FDF-1FD5-44FC-AE9D-8AACA1BF6D9D}" srcOrd="9" destOrd="0" presId="urn:microsoft.com/office/officeart/2008/layout/LinedList"/>
    <dgm:cxn modelId="{EF9A99D5-5330-4595-8814-AC290E3E8BF8}" type="presParOf" srcId="{E0438FDF-1FD5-44FC-AE9D-8AACA1BF6D9D}" destId="{648CAFE7-1846-4B21-B811-ED0F2B7172DB}" srcOrd="0" destOrd="0" presId="urn:microsoft.com/office/officeart/2008/layout/LinedList"/>
    <dgm:cxn modelId="{8D5F5704-6BF6-4B3C-BC7F-2D048AA3B7CB}" type="presParOf" srcId="{E0438FDF-1FD5-44FC-AE9D-8AACA1BF6D9D}" destId="{B2F96BA6-3ECD-49AC-A1AD-F0F4075B4D5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6429B7-D073-445E-80B9-1C2139345B78}">
      <dsp:nvSpPr>
        <dsp:cNvPr id="0" name=""/>
        <dsp:cNvSpPr/>
      </dsp:nvSpPr>
      <dsp:spPr>
        <a:xfrm>
          <a:off x="0" y="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57BCCD-259C-411F-9CBB-5A0E8F9A733B}">
      <dsp:nvSpPr>
        <dsp:cNvPr id="0" name=""/>
        <dsp:cNvSpPr/>
      </dsp:nvSpPr>
      <dsp:spPr>
        <a:xfrm>
          <a:off x="0" y="0"/>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Sexual </a:t>
          </a:r>
          <a:r>
            <a:rPr lang="en-GB" sz="2600" kern="1200">
              <a:latin typeface="Aptos Display" panose="020F0302020204030204"/>
            </a:rPr>
            <a:t>offence</a:t>
          </a:r>
          <a:endParaRPr lang="en-US" sz="2600" kern="1200"/>
        </a:p>
      </dsp:txBody>
      <dsp:txXfrm>
        <a:off x="0" y="0"/>
        <a:ext cx="6291714" cy="1382683"/>
      </dsp:txXfrm>
    </dsp:sp>
    <dsp:sp modelId="{8624744D-7426-4DF9-8F7F-10EECFE78F29}">
      <dsp:nvSpPr>
        <dsp:cNvPr id="0" name=""/>
        <dsp:cNvSpPr/>
      </dsp:nvSpPr>
      <dsp:spPr>
        <a:xfrm>
          <a:off x="0" y="1382683"/>
          <a:ext cx="6291714"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99CAA1-B26A-48AB-9FCA-BB8AE51317C6}">
      <dsp:nvSpPr>
        <dsp:cNvPr id="0" name=""/>
        <dsp:cNvSpPr/>
      </dsp:nvSpPr>
      <dsp:spPr>
        <a:xfrm>
          <a:off x="0" y="1382683"/>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0" i="0" kern="1200"/>
            <a:t>violent offences</a:t>
          </a:r>
          <a:endParaRPr lang="en-US" sz="2600" kern="1200"/>
        </a:p>
      </dsp:txBody>
      <dsp:txXfrm>
        <a:off x="0" y="1382683"/>
        <a:ext cx="6291714" cy="1382683"/>
      </dsp:txXfrm>
    </dsp:sp>
    <dsp:sp modelId="{FFA62E87-930D-4859-A66D-DB710C2DC6E0}">
      <dsp:nvSpPr>
        <dsp:cNvPr id="0" name=""/>
        <dsp:cNvSpPr/>
      </dsp:nvSpPr>
      <dsp:spPr>
        <a:xfrm>
          <a:off x="0" y="2765367"/>
          <a:ext cx="6291714"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177F1E-6FBF-4D83-9326-1FE13B49786D}">
      <dsp:nvSpPr>
        <dsp:cNvPr id="0" name=""/>
        <dsp:cNvSpPr/>
      </dsp:nvSpPr>
      <dsp:spPr>
        <a:xfrm>
          <a:off x="0" y="2765367"/>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0" i="0" kern="1200"/>
            <a:t>Under UK law, violent crime refers to offences that involve physical force or the threat of force against another person</a:t>
          </a:r>
          <a:endParaRPr lang="en-US" sz="2600" kern="1200"/>
        </a:p>
      </dsp:txBody>
      <dsp:txXfrm>
        <a:off x="0" y="2765367"/>
        <a:ext cx="6291714" cy="1382683"/>
      </dsp:txXfrm>
    </dsp:sp>
    <dsp:sp modelId="{7A2613B3-F709-48A3-88A3-9DEAB4CB0770}">
      <dsp:nvSpPr>
        <dsp:cNvPr id="0" name=""/>
        <dsp:cNvSpPr/>
      </dsp:nvSpPr>
      <dsp:spPr>
        <a:xfrm>
          <a:off x="0" y="4148051"/>
          <a:ext cx="6291714"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A23CF2-25A7-439F-BAE6-3739103B4E11}">
      <dsp:nvSpPr>
        <dsp:cNvPr id="0" name=""/>
        <dsp:cNvSpPr/>
      </dsp:nvSpPr>
      <dsp:spPr>
        <a:xfrm>
          <a:off x="0" y="4148051"/>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Throwing </a:t>
          </a:r>
          <a:r>
            <a:rPr lang="en-GB" sz="2600" b="0" i="0" kern="1200"/>
            <a:t>Acid and other corrosive substances</a:t>
          </a:r>
          <a:endParaRPr lang="en-US" sz="2600" kern="1200"/>
        </a:p>
      </dsp:txBody>
      <dsp:txXfrm>
        <a:off x="0" y="4148051"/>
        <a:ext cx="6291714" cy="13826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FD9178-72EE-46C9-8E4A-9F8502BA1D23}">
      <dsp:nvSpPr>
        <dsp:cNvPr id="0" name=""/>
        <dsp:cNvSpPr/>
      </dsp:nvSpPr>
      <dsp:spPr>
        <a:xfrm>
          <a:off x="0" y="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A0FE61-034B-4118-9000-D2496D8DB4A1}">
      <dsp:nvSpPr>
        <dsp:cNvPr id="0" name=""/>
        <dsp:cNvSpPr/>
      </dsp:nvSpPr>
      <dsp:spPr>
        <a:xfrm>
          <a:off x="0" y="0"/>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b="1" i="0" kern="1200"/>
            <a:t>Category 3</a:t>
          </a:r>
          <a:r>
            <a:rPr lang="en-GB" sz="3500" b="0" i="0" kern="1200"/>
            <a:t> - Other dangerous offenders who are not included in the other 3 categories but are still regarded a serious risk to the public</a:t>
          </a:r>
          <a:endParaRPr lang="en-US" sz="3500" kern="1200"/>
        </a:p>
      </dsp:txBody>
      <dsp:txXfrm>
        <a:off x="0" y="0"/>
        <a:ext cx="6291714" cy="2765367"/>
      </dsp:txXfrm>
    </dsp:sp>
    <dsp:sp modelId="{2E30CFDF-A6EE-47B9-B15B-4A91952F510E}">
      <dsp:nvSpPr>
        <dsp:cNvPr id="0" name=""/>
        <dsp:cNvSpPr/>
      </dsp:nvSpPr>
      <dsp:spPr>
        <a:xfrm>
          <a:off x="0" y="2765367"/>
          <a:ext cx="629171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4DB5BE-74AF-4A6A-A49B-66A363955887}">
      <dsp:nvSpPr>
        <dsp:cNvPr id="0" name=""/>
        <dsp:cNvSpPr/>
      </dsp:nvSpPr>
      <dsp:spPr>
        <a:xfrm>
          <a:off x="0" y="2765367"/>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Previous conviction or caution that indicates that they have the potential to cause harm to others</a:t>
          </a:r>
          <a:endParaRPr lang="en-US" sz="3500" kern="1200"/>
        </a:p>
      </dsp:txBody>
      <dsp:txXfrm>
        <a:off x="0" y="2765367"/>
        <a:ext cx="6291714" cy="27653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49687E-8FBE-4FF9-90BD-936E9128F8A0}">
      <dsp:nvSpPr>
        <dsp:cNvPr id="0" name=""/>
        <dsp:cNvSpPr/>
      </dsp:nvSpPr>
      <dsp:spPr>
        <a:xfrm>
          <a:off x="0" y="675"/>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E9C2B9-A83E-4205-9CB9-21166C88B5DA}">
      <dsp:nvSpPr>
        <dsp:cNvPr id="0" name=""/>
        <dsp:cNvSpPr/>
      </dsp:nvSpPr>
      <dsp:spPr>
        <a:xfrm>
          <a:off x="0" y="67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31 March 2022 there were:</a:t>
          </a:r>
          <a:endParaRPr lang="en-US" sz="3500" kern="1200"/>
        </a:p>
      </dsp:txBody>
      <dsp:txXfrm>
        <a:off x="0" y="675"/>
        <a:ext cx="6291714" cy="1105876"/>
      </dsp:txXfrm>
    </dsp:sp>
    <dsp:sp modelId="{09E29E66-6C5D-4F1B-BD27-030E28005608}">
      <dsp:nvSpPr>
        <dsp:cNvPr id="0" name=""/>
        <dsp:cNvSpPr/>
      </dsp:nvSpPr>
      <dsp:spPr>
        <a:xfrm>
          <a:off x="0" y="1106552"/>
          <a:ext cx="6291714"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AC1B86-15FE-435D-AA00-B7852DB550BE}">
      <dsp:nvSpPr>
        <dsp:cNvPr id="0" name=""/>
        <dsp:cNvSpPr/>
      </dsp:nvSpPr>
      <dsp:spPr>
        <a:xfrm>
          <a:off x="0" y="110655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89,438 offenders under MAPPA</a:t>
          </a:r>
          <a:endParaRPr lang="en-US" sz="3500" kern="1200"/>
        </a:p>
      </dsp:txBody>
      <dsp:txXfrm>
        <a:off x="0" y="1106552"/>
        <a:ext cx="6291714" cy="1105876"/>
      </dsp:txXfrm>
    </dsp:sp>
    <dsp:sp modelId="{2BC80B23-E8FC-4A7B-A977-AB1791BC01CC}">
      <dsp:nvSpPr>
        <dsp:cNvPr id="0" name=""/>
        <dsp:cNvSpPr/>
      </dsp:nvSpPr>
      <dsp:spPr>
        <a:xfrm>
          <a:off x="0" y="2212429"/>
          <a:ext cx="6291714"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EEAB1B-1AE2-4020-B845-636107C35B01}">
      <dsp:nvSpPr>
        <dsp:cNvPr id="0" name=""/>
        <dsp:cNvSpPr/>
      </dsp:nvSpPr>
      <dsp:spPr>
        <a:xfrm>
          <a:off x="0" y="2212429"/>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74.6% under Cat 1</a:t>
          </a:r>
          <a:endParaRPr lang="en-US" sz="3500" kern="1200"/>
        </a:p>
      </dsp:txBody>
      <dsp:txXfrm>
        <a:off x="0" y="2212429"/>
        <a:ext cx="6291714" cy="1105876"/>
      </dsp:txXfrm>
    </dsp:sp>
    <dsp:sp modelId="{C0D00961-2984-48D9-A695-A742FC2EB199}">
      <dsp:nvSpPr>
        <dsp:cNvPr id="0" name=""/>
        <dsp:cNvSpPr/>
      </dsp:nvSpPr>
      <dsp:spPr>
        <a:xfrm>
          <a:off x="0" y="3318305"/>
          <a:ext cx="6291714"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9CB889-7596-4BCB-AAB5-E808F0FC47FE}">
      <dsp:nvSpPr>
        <dsp:cNvPr id="0" name=""/>
        <dsp:cNvSpPr/>
      </dsp:nvSpPr>
      <dsp:spPr>
        <a:xfrm>
          <a:off x="0" y="331830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24.9% under Cat 2</a:t>
          </a:r>
          <a:endParaRPr lang="en-US" sz="3500" kern="1200"/>
        </a:p>
      </dsp:txBody>
      <dsp:txXfrm>
        <a:off x="0" y="3318305"/>
        <a:ext cx="6291714" cy="1105876"/>
      </dsp:txXfrm>
    </dsp:sp>
    <dsp:sp modelId="{733CC81D-0C02-45D1-A586-01E2A3C19A01}">
      <dsp:nvSpPr>
        <dsp:cNvPr id="0" name=""/>
        <dsp:cNvSpPr/>
      </dsp:nvSpPr>
      <dsp:spPr>
        <a:xfrm>
          <a:off x="0" y="4424182"/>
          <a:ext cx="6291714"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8CAFE7-1846-4B21-B811-ED0F2B7172DB}">
      <dsp:nvSpPr>
        <dsp:cNvPr id="0" name=""/>
        <dsp:cNvSpPr/>
      </dsp:nvSpPr>
      <dsp:spPr>
        <a:xfrm>
          <a:off x="0" y="442418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0.4% under Cat 3</a:t>
          </a:r>
          <a:endParaRPr lang="en-US" sz="3500" kern="1200"/>
        </a:p>
      </dsp:txBody>
      <dsp:txXfrm>
        <a:off x="0" y="4424182"/>
        <a:ext cx="6291714" cy="110587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CA585F-E0BA-49D0-92CD-C1E6D76196E6}" type="datetimeFigureOut">
              <a:rPr lang="en-GB" smtClean="0"/>
              <a:t>18/11/2024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4CC5C8-0438-4DE7-BEA2-9C3F55FABFE8}" type="slidenum">
              <a:rPr lang="en-GB" smtClean="0"/>
              <a:t>‹#›</a:t>
            </a:fld>
            <a:endParaRPr lang="en-GB"/>
          </a:p>
        </p:txBody>
      </p:sp>
    </p:spTree>
    <p:extLst>
      <p:ext uri="{BB962C8B-B14F-4D97-AF65-F5344CB8AC3E}">
        <p14:creationId xmlns:p14="http://schemas.microsoft.com/office/powerpoint/2010/main" val="25884583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nationalcrimeagency.gov.uk/most-wanted-search?searchword=&amp;searchphrase=all&amp;limit=0&amp;areas%5b0%5d=mostwanted"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russellwebster.com/prison-and-probation-trends-summer-2024/"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college.police.uk/app/major-investigation-and-public-protection/managing-sexual-offenders-and-violent-offenders/multi-agency-public-protection-arrangements-mappa"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cps.gov.uk/crime-info/violent-crime"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college.police.uk/app/major-investigation-and-public-protection/managing-sexual-offenders-and-violent-offenders/multi-agency-public-protection-arrangements-mappa"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assets.publishing.service.gov.uk/media/652cf8c9697260000dccf834/Risk_of_Serious_Harm_Guidance_v3.pdf"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justiceinspectorates.gov.uk/hmiprobation/wp-content/uploads/sites/5/2018/09/HMI-Probation-Independent-Review-LC-Final-.pdf"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sexualviolence.idas.org.uk/reporting-sexual-violence-and-abuse/what-is-an-isva-independent-sexual-violence-adviser/"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Most Wanted - National Crime Agency</a:t>
            </a:r>
            <a:endParaRPr lang="en-US"/>
          </a:p>
        </p:txBody>
      </p:sp>
      <p:sp>
        <p:nvSpPr>
          <p:cNvPr id="4" name="Slide Number Placeholder 3"/>
          <p:cNvSpPr>
            <a:spLocks noGrp="1"/>
          </p:cNvSpPr>
          <p:nvPr>
            <p:ph type="sldNum" sz="quarter" idx="5"/>
          </p:nvPr>
        </p:nvSpPr>
        <p:spPr/>
        <p:txBody>
          <a:bodyPr/>
          <a:lstStyle/>
          <a:p>
            <a:fld id="{FF4CC5C8-0438-4DE7-BEA2-9C3F55FABFE8}" type="slidenum">
              <a:rPr lang="en-GB" smtClean="0"/>
              <a:t>4</a:t>
            </a:fld>
            <a:endParaRPr lang="en-GB"/>
          </a:p>
        </p:txBody>
      </p:sp>
    </p:spTree>
    <p:extLst>
      <p:ext uri="{BB962C8B-B14F-4D97-AF65-F5344CB8AC3E}">
        <p14:creationId xmlns:p14="http://schemas.microsoft.com/office/powerpoint/2010/main" val="29693550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Prison and Probation Trends Summer 2024 - Russell Webster</a:t>
            </a:r>
            <a:endParaRPr lang="en-GB"/>
          </a:p>
        </p:txBody>
      </p:sp>
      <p:sp>
        <p:nvSpPr>
          <p:cNvPr id="4" name="Slide Number Placeholder 3"/>
          <p:cNvSpPr>
            <a:spLocks noGrp="1"/>
          </p:cNvSpPr>
          <p:nvPr>
            <p:ph type="sldNum" sz="quarter" idx="5"/>
          </p:nvPr>
        </p:nvSpPr>
        <p:spPr/>
        <p:txBody>
          <a:bodyPr/>
          <a:lstStyle/>
          <a:p>
            <a:fld id="{69FB85EA-931E-4273-B01D-8411C122F576}" type="slidenum">
              <a:rPr lang="en-GB" smtClean="0"/>
              <a:t>5</a:t>
            </a:fld>
            <a:endParaRPr lang="en-GB"/>
          </a:p>
        </p:txBody>
      </p:sp>
    </p:spTree>
    <p:extLst>
      <p:ext uri="{BB962C8B-B14F-4D97-AF65-F5344CB8AC3E}">
        <p14:creationId xmlns:p14="http://schemas.microsoft.com/office/powerpoint/2010/main" val="10846942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Multi-agency public protection arrangements (MAPPA) | College of Policing</a:t>
            </a:r>
            <a:endParaRPr lang="en-GB" dirty="0"/>
          </a:p>
        </p:txBody>
      </p:sp>
      <p:sp>
        <p:nvSpPr>
          <p:cNvPr id="4" name="Slide Number Placeholder 3"/>
          <p:cNvSpPr>
            <a:spLocks noGrp="1"/>
          </p:cNvSpPr>
          <p:nvPr>
            <p:ph type="sldNum" sz="quarter" idx="5"/>
          </p:nvPr>
        </p:nvSpPr>
        <p:spPr/>
        <p:txBody>
          <a:bodyPr/>
          <a:lstStyle/>
          <a:p>
            <a:fld id="{FF4CC5C8-0438-4DE7-BEA2-9C3F55FABFE8}" type="slidenum">
              <a:rPr lang="en-GB" smtClean="0"/>
              <a:t>9</a:t>
            </a:fld>
            <a:endParaRPr lang="en-GB"/>
          </a:p>
        </p:txBody>
      </p:sp>
    </p:spTree>
    <p:extLst>
      <p:ext uri="{BB962C8B-B14F-4D97-AF65-F5344CB8AC3E}">
        <p14:creationId xmlns:p14="http://schemas.microsoft.com/office/powerpoint/2010/main" val="22403726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mn-lt"/>
                <a:cs typeface="+mn-lt"/>
              </a:rPr>
              <a:t>Offender Management Statistics Quarterly Bulletin – stats </a:t>
            </a:r>
          </a:p>
          <a:p>
            <a:endParaRPr lang="en-GB" dirty="0"/>
          </a:p>
          <a:p>
            <a:r>
              <a:rPr lang="en-GB" dirty="0">
                <a:ea typeface="+mn-lt"/>
                <a:cs typeface="+mn-lt"/>
              </a:rPr>
              <a:t>Serious Further Offence (SFO) </a:t>
            </a:r>
            <a:r>
              <a:rPr lang="en-GB" dirty="0" err="1">
                <a:ea typeface="+mn-lt"/>
                <a:cs typeface="+mn-lt"/>
              </a:rPr>
              <a:t>Bulletinstats</a:t>
            </a:r>
            <a:endParaRPr lang="en-GB" dirty="0"/>
          </a:p>
        </p:txBody>
      </p:sp>
      <p:sp>
        <p:nvSpPr>
          <p:cNvPr id="4" name="Slide Number Placeholder 3"/>
          <p:cNvSpPr>
            <a:spLocks noGrp="1"/>
          </p:cNvSpPr>
          <p:nvPr>
            <p:ph type="sldNum" sz="quarter" idx="5"/>
          </p:nvPr>
        </p:nvSpPr>
        <p:spPr/>
        <p:txBody>
          <a:bodyPr/>
          <a:lstStyle/>
          <a:p>
            <a:fld id="{FF4CC5C8-0438-4DE7-BEA2-9C3F55FABFE8}" type="slidenum">
              <a:rPr lang="en-GB" smtClean="0"/>
              <a:t>15</a:t>
            </a:fld>
            <a:endParaRPr lang="en-GB"/>
          </a:p>
        </p:txBody>
      </p:sp>
    </p:spTree>
    <p:extLst>
      <p:ext uri="{BB962C8B-B14F-4D97-AF65-F5344CB8AC3E}">
        <p14:creationId xmlns:p14="http://schemas.microsoft.com/office/powerpoint/2010/main" val="21635978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Violent crime | The Crown Prosecution Service (cps.gov.uk)</a:t>
            </a:r>
            <a:endParaRPr lang="en-GB"/>
          </a:p>
        </p:txBody>
      </p:sp>
      <p:sp>
        <p:nvSpPr>
          <p:cNvPr id="4" name="Slide Number Placeholder 3"/>
          <p:cNvSpPr>
            <a:spLocks noGrp="1"/>
          </p:cNvSpPr>
          <p:nvPr>
            <p:ph type="sldNum" sz="quarter" idx="5"/>
          </p:nvPr>
        </p:nvSpPr>
        <p:spPr/>
        <p:txBody>
          <a:bodyPr/>
          <a:lstStyle/>
          <a:p>
            <a:fld id="{FF4CC5C8-0438-4DE7-BEA2-9C3F55FABFE8}" type="slidenum">
              <a:rPr lang="en-GB" smtClean="0"/>
              <a:t>16</a:t>
            </a:fld>
            <a:endParaRPr lang="en-GB"/>
          </a:p>
        </p:txBody>
      </p:sp>
    </p:spTree>
    <p:extLst>
      <p:ext uri="{BB962C8B-B14F-4D97-AF65-F5344CB8AC3E}">
        <p14:creationId xmlns:p14="http://schemas.microsoft.com/office/powerpoint/2010/main" val="2994226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Blackstones</a:t>
            </a:r>
            <a:r>
              <a:rPr lang="en-GB"/>
              <a:t> 2024 – Handbook for Policing Students</a:t>
            </a:r>
          </a:p>
        </p:txBody>
      </p:sp>
      <p:sp>
        <p:nvSpPr>
          <p:cNvPr id="4" name="Slide Number Placeholder 3"/>
          <p:cNvSpPr>
            <a:spLocks noGrp="1"/>
          </p:cNvSpPr>
          <p:nvPr>
            <p:ph type="sldNum" sz="quarter" idx="5"/>
          </p:nvPr>
        </p:nvSpPr>
        <p:spPr/>
        <p:txBody>
          <a:bodyPr/>
          <a:lstStyle/>
          <a:p>
            <a:fld id="{FF4CC5C8-0438-4DE7-BEA2-9C3F55FABFE8}" type="slidenum">
              <a:rPr lang="en-GB" smtClean="0"/>
              <a:t>20</a:t>
            </a:fld>
            <a:endParaRPr lang="en-GB"/>
          </a:p>
        </p:txBody>
      </p:sp>
    </p:spTree>
    <p:extLst>
      <p:ext uri="{BB962C8B-B14F-4D97-AF65-F5344CB8AC3E}">
        <p14:creationId xmlns:p14="http://schemas.microsoft.com/office/powerpoint/2010/main" val="9574008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Multi-agency public protection arrangements (MAPPA) | College of Policing</a:t>
            </a:r>
            <a:endParaRPr lang="en-GB" dirty="0"/>
          </a:p>
        </p:txBody>
      </p:sp>
      <p:sp>
        <p:nvSpPr>
          <p:cNvPr id="4" name="Slide Number Placeholder 3"/>
          <p:cNvSpPr>
            <a:spLocks noGrp="1"/>
          </p:cNvSpPr>
          <p:nvPr>
            <p:ph type="sldNum" sz="quarter" idx="5"/>
          </p:nvPr>
        </p:nvSpPr>
        <p:spPr/>
        <p:txBody>
          <a:bodyPr/>
          <a:lstStyle/>
          <a:p>
            <a:fld id="{FF4CC5C8-0438-4DE7-BEA2-9C3F55FABFE8}" type="slidenum">
              <a:rPr lang="en-GB" smtClean="0"/>
              <a:t>24</a:t>
            </a:fld>
            <a:endParaRPr lang="en-GB"/>
          </a:p>
        </p:txBody>
      </p:sp>
    </p:spTree>
    <p:extLst>
      <p:ext uri="{BB962C8B-B14F-4D97-AF65-F5344CB8AC3E}">
        <p14:creationId xmlns:p14="http://schemas.microsoft.com/office/powerpoint/2010/main" val="35809624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Risk_of_Serious_Harm_Guidance_v3.pdf</a:t>
            </a:r>
            <a:endParaRPr lang="en-US"/>
          </a:p>
        </p:txBody>
      </p:sp>
      <p:sp>
        <p:nvSpPr>
          <p:cNvPr id="4" name="Slide Number Placeholder 3"/>
          <p:cNvSpPr>
            <a:spLocks noGrp="1"/>
          </p:cNvSpPr>
          <p:nvPr>
            <p:ph type="sldNum" sz="quarter" idx="5"/>
          </p:nvPr>
        </p:nvSpPr>
        <p:spPr/>
        <p:txBody>
          <a:bodyPr/>
          <a:lstStyle/>
          <a:p>
            <a:fld id="{FF4CC5C8-0438-4DE7-BEA2-9C3F55FABFE8}" type="slidenum">
              <a:rPr lang="en-GB" smtClean="0"/>
              <a:t>28</a:t>
            </a:fld>
            <a:endParaRPr lang="en-GB"/>
          </a:p>
        </p:txBody>
      </p:sp>
    </p:spTree>
    <p:extLst>
      <p:ext uri="{BB962C8B-B14F-4D97-AF65-F5344CB8AC3E}">
        <p14:creationId xmlns:p14="http://schemas.microsoft.com/office/powerpoint/2010/main" val="24909286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Independent review of the case of Leroy Campbell: final report</a:t>
            </a:r>
            <a:endParaRPr lang="en-US"/>
          </a:p>
        </p:txBody>
      </p:sp>
      <p:sp>
        <p:nvSpPr>
          <p:cNvPr id="4" name="Slide Number Placeholder 3"/>
          <p:cNvSpPr>
            <a:spLocks noGrp="1"/>
          </p:cNvSpPr>
          <p:nvPr>
            <p:ph type="sldNum" sz="quarter" idx="5"/>
          </p:nvPr>
        </p:nvSpPr>
        <p:spPr/>
        <p:txBody>
          <a:bodyPr/>
          <a:lstStyle/>
          <a:p>
            <a:fld id="{FF4CC5C8-0438-4DE7-BEA2-9C3F55FABFE8}" type="slidenum">
              <a:rPr lang="en-GB" smtClean="0"/>
              <a:t>30</a:t>
            </a:fld>
            <a:endParaRPr lang="en-GB"/>
          </a:p>
        </p:txBody>
      </p:sp>
    </p:spTree>
    <p:extLst>
      <p:ext uri="{BB962C8B-B14F-4D97-AF65-F5344CB8AC3E}">
        <p14:creationId xmlns:p14="http://schemas.microsoft.com/office/powerpoint/2010/main" val="17259028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an ISVA (Independent Sexual Violence Adviser) - Sexual Violence Help and Advice</a:t>
            </a:r>
            <a:endParaRPr lang="en-GB" dirty="0"/>
          </a:p>
        </p:txBody>
      </p:sp>
      <p:sp>
        <p:nvSpPr>
          <p:cNvPr id="4" name="Slide Number Placeholder 3"/>
          <p:cNvSpPr>
            <a:spLocks noGrp="1"/>
          </p:cNvSpPr>
          <p:nvPr>
            <p:ph type="sldNum" sz="quarter" idx="5"/>
          </p:nvPr>
        </p:nvSpPr>
        <p:spPr/>
        <p:txBody>
          <a:bodyPr/>
          <a:lstStyle/>
          <a:p>
            <a:fld id="{FF4CC5C8-0438-4DE7-BEA2-9C3F55FABFE8}" type="slidenum">
              <a:rPr lang="en-GB" smtClean="0"/>
              <a:t>40</a:t>
            </a:fld>
            <a:endParaRPr lang="en-GB"/>
          </a:p>
        </p:txBody>
      </p:sp>
    </p:spTree>
    <p:extLst>
      <p:ext uri="{BB962C8B-B14F-4D97-AF65-F5344CB8AC3E}">
        <p14:creationId xmlns:p14="http://schemas.microsoft.com/office/powerpoint/2010/main" val="10814423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11/18/2024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11/18/2024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11/18/2024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offenders.org.uk/?page=2"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legislation.gov.uk/ukpga/2003/42/content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2" Type="http://schemas.openxmlformats.org/officeDocument/2006/relationships/hyperlink" Target="https://www.legislation.gov.uk/ukpga/2008/28/contents"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justiceinspectorates.gov.uk/hmiprobation/wp-content/uploads/sites/5/2018/09/HMI-Probation-Independent-Review-LC-Final-.pdf"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8" Type="http://schemas.openxmlformats.org/officeDocument/2006/relationships/hyperlink" Target="https://view.officeapps.live.com/op/view.aspx?src=https%3A%2F%2Fassets.publishing.service.gov.uk%2Fmedia%2F6627a700838212a903a7e60c%2FMAPPA_guidance_Apr_24.docx&amp;wdOrigin=BROWSELINK" TargetMode="External"/><Relationship Id="rId3" Type="http://schemas.openxmlformats.org/officeDocument/2006/relationships/hyperlink" Target="https://www.gov.uk/government/publications/multi-agency-public-protection-arrangements-mappa-guidance" TargetMode="External"/><Relationship Id="rId7" Type="http://schemas.openxmlformats.org/officeDocument/2006/relationships/hyperlink" Target="https://www.frontiersin.org/journals/psychology/articles/10.3389/fpsyg.2024.1371023/full" TargetMode="External"/><Relationship Id="rId2" Type="http://schemas.openxmlformats.org/officeDocument/2006/relationships/hyperlink" Target="https://cpdonline.co.uk/knowledge-base/safeguarding/mappa/" TargetMode="External"/><Relationship Id="rId1" Type="http://schemas.openxmlformats.org/officeDocument/2006/relationships/slideLayout" Target="../slideLayouts/slideLayout2.xml"/><Relationship Id="rId6" Type="http://schemas.openxmlformats.org/officeDocument/2006/relationships/hyperlink" Target="https://assets.publishing.service.gov.uk/media/5a7ff796ed915d74e33f7a8b/reoffending-analysis-of-mappa-eligible-offenders.pdf" TargetMode="External"/><Relationship Id="rId11" Type="http://schemas.openxmlformats.org/officeDocument/2006/relationships/hyperlink" Target="https://www.gov.uk/government/collections/offender-management-statistics-quarterly" TargetMode="External"/><Relationship Id="rId5" Type="http://schemas.openxmlformats.org/officeDocument/2006/relationships/hyperlink" Target="https://www.nacro.org.uk/nacro-services/criminal-record-support/advice-for-individuals/sex-offences-shpo-mappa/advice-for-people-under-mappa/" TargetMode="External"/><Relationship Id="rId10" Type="http://schemas.openxmlformats.org/officeDocument/2006/relationships/hyperlink" Target="file:///C:\Users\j.thomas\Downloads\A-joint-thematic-inspection-of-Multi-Agency-Public-Protection-Arrangements.pdf" TargetMode="External"/><Relationship Id="rId4" Type="http://schemas.openxmlformats.org/officeDocument/2006/relationships/hyperlink" Target="https://unlock.org.uk/advice/mappa/" TargetMode="External"/><Relationship Id="rId9" Type="http://schemas.openxmlformats.org/officeDocument/2006/relationships/hyperlink" Target="file:///C:\Users\j.thomas\Downloads\reoffending-analysis-of-mappa-eligible-offenders.pdf"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www.aru.ac.uk/international-policing-and-public-protection-research-institute" TargetMode="External"/><Relationship Id="rId2" Type="http://schemas.openxmlformats.org/officeDocument/2006/relationships/hyperlink" Target="https://www.justiceinspectorates.gov.uk/hmiprobation/wp-content/uploads/sites/5/2018/09/HMI-Probation-Independent-Review-LC-Final-.pdf" TargetMode="External"/><Relationship Id="rId1" Type="http://schemas.openxmlformats.org/officeDocument/2006/relationships/slideLayout" Target="../slideLayouts/slideLayout2.xml"/><Relationship Id="rId5" Type="http://schemas.openxmlformats.org/officeDocument/2006/relationships/hyperlink" Target="https://www.college.police.uk/app/major-investigation-and-public-protection/managing-sexual-offenders-and-violent-offenders/notification-requirements" TargetMode="External"/><Relationship Id="rId4" Type="http://schemas.openxmlformats.org/officeDocument/2006/relationships/hyperlink" Target="file:///C:\Users\j.thomas\Downloads\National%20MAPPA%20research%20Serious%20Case%20Review%20report.pdf"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www.russellwebster.com/inspectors-find-mappa-work-inconsistent/" TargetMode="External"/><Relationship Id="rId2" Type="http://schemas.openxmlformats.org/officeDocument/2006/relationships/hyperlink" Target="https://www.east-ayrshire.gov.uk/Resources/PDF/M/MAPPASignificantCaseReviewThomasBennieSmith.pdf" TargetMode="External"/><Relationship Id="rId1" Type="http://schemas.openxmlformats.org/officeDocument/2006/relationships/slideLayout" Target="../slideLayouts/slideLayout2.xml"/><Relationship Id="rId6" Type="http://schemas.openxmlformats.org/officeDocument/2006/relationships/hyperlink" Target="https://www.theguardian.com/uk-news/2024/jan/27/police-were-warned-of-offender-safety-fears-before-nottingham-killings" TargetMode="External"/><Relationship Id="rId5" Type="http://schemas.openxmlformats.org/officeDocument/2006/relationships/hyperlink" Target="https://www.policeconduct.gov.uk/news/iopc-investigate-nottinghamshire-police-contact-valdo-calocane-three-people-killed" TargetMode="External"/><Relationship Id="rId4" Type="http://schemas.openxmlformats.org/officeDocument/2006/relationships/hyperlink" Target="https://www.vkpp.org.uk/vkpp-work/vkpp-research/structural-inequalities/learning-for-the-police-from-multi-agency-public-protection-arrangements-mappa-serious-case-reviews/#:~:text=Agencies%20working%20within%20MAPPA%20include,a%20%27duty%20to%20cooperate%2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AFC454B-A080-4D23-B177-6D5356C6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427"/>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8029" y="333478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474479" y="1096414"/>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US"/>
              <a:t>MAPPA</a:t>
            </a:r>
            <a:br>
              <a:rPr lang="en-US"/>
            </a:br>
            <a:r>
              <a:rPr lang="en-US"/>
              <a:t>MASH</a:t>
            </a:r>
            <a:br>
              <a:rPr lang="en-US"/>
            </a:br>
            <a:r>
              <a:rPr lang="en-US"/>
              <a:t>MARRIC</a:t>
            </a:r>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a:bodyPr>
          <a:lstStyle/>
          <a:p>
            <a:pPr algn="r"/>
            <a:r>
              <a:rPr lang="en-US" dirty="0"/>
              <a:t>Week 7</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D8AB5-6DFF-26EB-5772-B92A560C9C9C}"/>
              </a:ext>
            </a:extLst>
          </p:cNvPr>
          <p:cNvSpPr>
            <a:spLocks noGrp="1"/>
          </p:cNvSpPr>
          <p:nvPr>
            <p:ph type="title"/>
          </p:nvPr>
        </p:nvSpPr>
        <p:spPr/>
        <p:txBody>
          <a:bodyPr/>
          <a:lstStyle/>
          <a:p>
            <a:r>
              <a:rPr lang="en-US"/>
              <a:t>Assignment 2</a:t>
            </a:r>
          </a:p>
        </p:txBody>
      </p:sp>
      <p:sp>
        <p:nvSpPr>
          <p:cNvPr id="3" name="Content Placeholder 2">
            <a:extLst>
              <a:ext uri="{FF2B5EF4-FFF2-40B4-BE49-F238E27FC236}">
                <a16:creationId xmlns:a16="http://schemas.microsoft.com/office/drawing/2014/main" id="{DA6DC610-DDE3-E118-71D1-7FEF53B9F972}"/>
              </a:ext>
            </a:extLst>
          </p:cNvPr>
          <p:cNvSpPr>
            <a:spLocks noGrp="1"/>
          </p:cNvSpPr>
          <p:nvPr>
            <p:ph idx="1"/>
          </p:nvPr>
        </p:nvSpPr>
        <p:spPr/>
        <p:txBody>
          <a:bodyPr vert="horz" lIns="91440" tIns="45720" rIns="91440" bIns="45720" rtlCol="0" anchor="t">
            <a:normAutofit/>
          </a:bodyPr>
          <a:lstStyle/>
          <a:p>
            <a:r>
              <a:rPr lang="en-US"/>
              <a:t>Discussions tomorrow</a:t>
            </a:r>
          </a:p>
          <a:p>
            <a:r>
              <a:rPr lang="en-US"/>
              <a:t>Setting dates &amp; times for presentations </a:t>
            </a:r>
          </a:p>
        </p:txBody>
      </p:sp>
    </p:spTree>
    <p:extLst>
      <p:ext uri="{BB962C8B-B14F-4D97-AF65-F5344CB8AC3E}">
        <p14:creationId xmlns:p14="http://schemas.microsoft.com/office/powerpoint/2010/main" val="1711050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3CB7ED-BE36-D697-BFAD-74CC947F85F6}"/>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latin typeface="+mj-lt"/>
                <a:ea typeface="+mj-ea"/>
                <a:cs typeface="+mj-cs"/>
              </a:rPr>
              <a:t>Task – </a:t>
            </a:r>
            <a:r>
              <a:rPr lang="en-US" sz="5400"/>
              <a:t>Week 5th</a:t>
            </a:r>
            <a:endParaRPr lang="en-US" sz="5400" kern="1200">
              <a:latin typeface="+mj-lt"/>
            </a:endParaRPr>
          </a:p>
        </p:txBody>
      </p:sp>
      <p:sp>
        <p:nvSpPr>
          <p:cNvPr id="8" name="Content Placeholder 7">
            <a:extLst>
              <a:ext uri="{FF2B5EF4-FFF2-40B4-BE49-F238E27FC236}">
                <a16:creationId xmlns:a16="http://schemas.microsoft.com/office/drawing/2014/main" id="{640E2A99-9DCF-D4B7-9DD5-84511B91D6F8}"/>
              </a:ext>
            </a:extLst>
          </p:cNvPr>
          <p:cNvSpPr>
            <a:spLocks noGrp="1"/>
          </p:cNvSpPr>
          <p:nvPr>
            <p:ph idx="1"/>
          </p:nvPr>
        </p:nvSpPr>
        <p:spPr>
          <a:xfrm>
            <a:off x="1113809" y="953037"/>
            <a:ext cx="4036333" cy="1709849"/>
          </a:xfrm>
        </p:spPr>
        <p:txBody>
          <a:bodyPr vert="horz" lIns="91440" tIns="45720" rIns="91440" bIns="45720" rtlCol="0" anchor="b">
            <a:normAutofit/>
          </a:bodyPr>
          <a:lstStyle/>
          <a:p>
            <a:pPr marL="0" indent="0">
              <a:buNone/>
            </a:pPr>
            <a:r>
              <a:rPr lang="en-US" sz="2000" kern="1200">
                <a:solidFill>
                  <a:schemeClr val="tx1"/>
                </a:solidFill>
                <a:latin typeface="+mn-lt"/>
                <a:ea typeface="+mn-ea"/>
                <a:cs typeface="+mn-cs"/>
              </a:rPr>
              <a:t>What did you find?</a:t>
            </a:r>
          </a:p>
        </p:txBody>
      </p:sp>
      <p:grpSp>
        <p:nvGrpSpPr>
          <p:cNvPr id="22" name="Group 21">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3" name="Rectangle 22">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round icons&#10;&#10;Description automatically generated">
            <a:extLst>
              <a:ext uri="{FF2B5EF4-FFF2-40B4-BE49-F238E27FC236}">
                <a16:creationId xmlns:a16="http://schemas.microsoft.com/office/drawing/2014/main" id="{FE6BA5CE-9441-1FDE-F716-8AE3872B0B2D}"/>
              </a:ext>
            </a:extLst>
          </p:cNvPr>
          <p:cNvPicPr>
            <a:picLocks noChangeAspect="1"/>
          </p:cNvPicPr>
          <p:nvPr/>
        </p:nvPicPr>
        <p:blipFill>
          <a:blip r:embed="rId2"/>
          <a:srcRect l="6403" r="203" b="2"/>
          <a:stretch/>
        </p:blipFill>
        <p:spPr>
          <a:xfrm>
            <a:off x="5957607" y="666728"/>
            <a:ext cx="5465771" cy="5465791"/>
          </a:xfrm>
          <a:prstGeom prst="rect">
            <a:avLst/>
          </a:prstGeom>
        </p:spPr>
      </p:pic>
    </p:spTree>
    <p:extLst>
      <p:ext uri="{BB962C8B-B14F-4D97-AF65-F5344CB8AC3E}">
        <p14:creationId xmlns:p14="http://schemas.microsoft.com/office/powerpoint/2010/main" val="11178081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46C71-224F-AEF3-79E8-0490D87FF3B8}"/>
              </a:ext>
            </a:extLst>
          </p:cNvPr>
          <p:cNvSpPr>
            <a:spLocks noGrp="1"/>
          </p:cNvSpPr>
          <p:nvPr>
            <p:ph type="title"/>
          </p:nvPr>
        </p:nvSpPr>
        <p:spPr/>
        <p:txBody>
          <a:bodyPr/>
          <a:lstStyle/>
          <a:p>
            <a:r>
              <a:rPr lang="en-US"/>
              <a:t>Most wanted – Offenders </a:t>
            </a:r>
          </a:p>
        </p:txBody>
      </p:sp>
      <p:sp>
        <p:nvSpPr>
          <p:cNvPr id="3" name="Content Placeholder 2">
            <a:extLst>
              <a:ext uri="{FF2B5EF4-FFF2-40B4-BE49-F238E27FC236}">
                <a16:creationId xmlns:a16="http://schemas.microsoft.com/office/drawing/2014/main" id="{74E1AF92-5DEF-31FA-B313-193B94CEC53C}"/>
              </a:ext>
            </a:extLst>
          </p:cNvPr>
          <p:cNvSpPr>
            <a:spLocks noGrp="1"/>
          </p:cNvSpPr>
          <p:nvPr>
            <p:ph idx="1"/>
          </p:nvPr>
        </p:nvSpPr>
        <p:spPr/>
        <p:txBody>
          <a:bodyPr vert="horz" lIns="91440" tIns="45720" rIns="91440" bIns="45720" rtlCol="0" anchor="t">
            <a:normAutofit/>
          </a:bodyPr>
          <a:lstStyle/>
          <a:p>
            <a:r>
              <a:rPr lang="en-US" dirty="0"/>
              <a:t>N</a:t>
            </a:r>
            <a:r>
              <a:rPr lang="en-GB" dirty="0" err="1"/>
              <a:t>ational</a:t>
            </a:r>
            <a:r>
              <a:rPr lang="en-GB" dirty="0"/>
              <a:t> Crime Agency</a:t>
            </a:r>
          </a:p>
          <a:p>
            <a:endParaRPr lang="en-GB" dirty="0"/>
          </a:p>
          <a:p>
            <a:r>
              <a:rPr lang="en-GB" dirty="0">
                <a:ea typeface="+mn-lt"/>
                <a:cs typeface="+mn-lt"/>
                <a:hlinkClick r:id="rId3"/>
              </a:rPr>
              <a:t>Sex Offenders Database UK</a:t>
            </a:r>
            <a:endParaRPr lang="en-GB" dirty="0"/>
          </a:p>
        </p:txBody>
      </p:sp>
    </p:spTree>
    <p:extLst>
      <p:ext uri="{BB962C8B-B14F-4D97-AF65-F5344CB8AC3E}">
        <p14:creationId xmlns:p14="http://schemas.microsoft.com/office/powerpoint/2010/main" val="31259709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45D1A-FFF0-D13E-57EA-3EBCED6C0224}"/>
              </a:ext>
            </a:extLst>
          </p:cNvPr>
          <p:cNvSpPr>
            <a:spLocks noGrp="1"/>
          </p:cNvSpPr>
          <p:nvPr>
            <p:ph type="title"/>
          </p:nvPr>
        </p:nvSpPr>
        <p:spPr>
          <a:xfrm>
            <a:off x="838200" y="365125"/>
            <a:ext cx="10515600" cy="305473"/>
          </a:xfrm>
        </p:spPr>
        <p:txBody>
          <a:bodyPr>
            <a:normAutofit fontScale="90000"/>
          </a:bodyPr>
          <a:lstStyle/>
          <a:p>
            <a:r>
              <a:rPr lang="en-GB"/>
              <a:t>Imprisonment </a:t>
            </a:r>
          </a:p>
        </p:txBody>
      </p:sp>
      <p:pic>
        <p:nvPicPr>
          <p:cNvPr id="5" name="Content Placeholder 4">
            <a:extLst>
              <a:ext uri="{FF2B5EF4-FFF2-40B4-BE49-F238E27FC236}">
                <a16:creationId xmlns:a16="http://schemas.microsoft.com/office/drawing/2014/main" id="{C2A3B243-A33A-CE6C-9E84-231F81CFF54B}"/>
              </a:ext>
            </a:extLst>
          </p:cNvPr>
          <p:cNvPicPr>
            <a:picLocks noGrp="1" noChangeAspect="1"/>
          </p:cNvPicPr>
          <p:nvPr>
            <p:ph idx="1"/>
          </p:nvPr>
        </p:nvPicPr>
        <p:blipFill>
          <a:blip r:embed="rId3"/>
          <a:stretch>
            <a:fillRect/>
          </a:stretch>
        </p:blipFill>
        <p:spPr>
          <a:xfrm>
            <a:off x="119921" y="914814"/>
            <a:ext cx="11647358" cy="5578061"/>
          </a:xfrm>
        </p:spPr>
      </p:pic>
    </p:spTree>
    <p:extLst>
      <p:ext uri="{BB962C8B-B14F-4D97-AF65-F5344CB8AC3E}">
        <p14:creationId xmlns:p14="http://schemas.microsoft.com/office/powerpoint/2010/main" val="2114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F2F33-9C2F-9C4C-191F-A33D250B4091}"/>
              </a:ext>
            </a:extLst>
          </p:cNvPr>
          <p:cNvSpPr>
            <a:spLocks noGrp="1"/>
          </p:cNvSpPr>
          <p:nvPr>
            <p:ph type="title"/>
          </p:nvPr>
        </p:nvSpPr>
        <p:spPr/>
        <p:txBody>
          <a:bodyPr/>
          <a:lstStyle/>
          <a:p>
            <a:r>
              <a:rPr lang="en-US" dirty="0"/>
              <a:t>Public Protection </a:t>
            </a:r>
          </a:p>
        </p:txBody>
      </p:sp>
      <p:sp>
        <p:nvSpPr>
          <p:cNvPr id="3" name="Content Placeholder 2">
            <a:extLst>
              <a:ext uri="{FF2B5EF4-FFF2-40B4-BE49-F238E27FC236}">
                <a16:creationId xmlns:a16="http://schemas.microsoft.com/office/drawing/2014/main" id="{30EF26ED-3DC5-BCCC-2328-B90C3551CCB0}"/>
              </a:ext>
            </a:extLst>
          </p:cNvPr>
          <p:cNvSpPr>
            <a:spLocks noGrp="1"/>
          </p:cNvSpPr>
          <p:nvPr>
            <p:ph idx="1"/>
          </p:nvPr>
        </p:nvSpPr>
        <p:spPr/>
        <p:txBody>
          <a:bodyPr vert="horz" lIns="91440" tIns="45720" rIns="91440" bIns="45720" rtlCol="0" anchor="t">
            <a:normAutofit/>
          </a:bodyPr>
          <a:lstStyle/>
          <a:p>
            <a:r>
              <a:rPr lang="en-GB" dirty="0"/>
              <a:t>Effective policing of public protection relies on the management of risk and harm to victims.</a:t>
            </a:r>
          </a:p>
          <a:p>
            <a:r>
              <a:rPr lang="en-GB" dirty="0"/>
              <a:t>Victim experiences and rights / guidance </a:t>
            </a:r>
          </a:p>
          <a:p>
            <a:r>
              <a:rPr lang="en-GB" dirty="0"/>
              <a:t>Victim centre approach</a:t>
            </a:r>
          </a:p>
          <a:p>
            <a:r>
              <a:rPr lang="en-GB" dirty="0"/>
              <a:t>Public still need protection from others ‘risk’</a:t>
            </a:r>
          </a:p>
          <a:p>
            <a:r>
              <a:rPr lang="en-GB" dirty="0"/>
              <a:t>‘Wicked Problem in Policing’ – uncovers new issues.</a:t>
            </a:r>
          </a:p>
          <a:p>
            <a:r>
              <a:rPr lang="en-GB" dirty="0"/>
              <a:t>Public Protection evolves and officer curiosity/interest is important</a:t>
            </a:r>
          </a:p>
        </p:txBody>
      </p:sp>
    </p:spTree>
    <p:extLst>
      <p:ext uri="{BB962C8B-B14F-4D97-AF65-F5344CB8AC3E}">
        <p14:creationId xmlns:p14="http://schemas.microsoft.com/office/powerpoint/2010/main" val="3558041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D031F-EF59-E757-CAAA-F113A2CCECB6}"/>
              </a:ext>
            </a:extLst>
          </p:cNvPr>
          <p:cNvSpPr>
            <a:spLocks noGrp="1"/>
          </p:cNvSpPr>
          <p:nvPr>
            <p:ph type="title"/>
          </p:nvPr>
        </p:nvSpPr>
        <p:spPr>
          <a:xfrm>
            <a:off x="838200" y="365126"/>
            <a:ext cx="10515600" cy="755752"/>
          </a:xfrm>
        </p:spPr>
        <p:txBody>
          <a:bodyPr>
            <a:normAutofit fontScale="90000"/>
          </a:bodyPr>
          <a:lstStyle/>
          <a:p>
            <a:br>
              <a:rPr lang="en-GB" sz="2200"/>
            </a:br>
            <a:r>
              <a:rPr lang="en-GB" sz="3100"/>
              <a:t>MAPPA - </a:t>
            </a:r>
            <a:r>
              <a:rPr lang="en-GB" sz="3100" b="0" i="0">
                <a:solidFill>
                  <a:srgbClr val="0B0C0C"/>
                </a:solidFill>
                <a:effectLst/>
                <a:latin typeface="Calibri"/>
                <a:ea typeface="Calibri"/>
                <a:cs typeface="Calibri"/>
              </a:rPr>
              <a:t>Multi-agency public protection arrangements </a:t>
            </a:r>
            <a:br>
              <a:rPr lang="en-US" sz="3100"/>
            </a:br>
            <a:endParaRPr lang="en-GB" sz="3100"/>
          </a:p>
        </p:txBody>
      </p:sp>
      <p:sp>
        <p:nvSpPr>
          <p:cNvPr id="3" name="Content Placeholder 2">
            <a:extLst>
              <a:ext uri="{FF2B5EF4-FFF2-40B4-BE49-F238E27FC236}">
                <a16:creationId xmlns:a16="http://schemas.microsoft.com/office/drawing/2014/main" id="{80EC6207-F153-4F03-7EF5-CDB3F307B84F}"/>
              </a:ext>
            </a:extLst>
          </p:cNvPr>
          <p:cNvSpPr>
            <a:spLocks noGrp="1"/>
          </p:cNvSpPr>
          <p:nvPr>
            <p:ph idx="1"/>
          </p:nvPr>
        </p:nvSpPr>
        <p:spPr>
          <a:xfrm>
            <a:off x="838200" y="1356852"/>
            <a:ext cx="10515600" cy="4820111"/>
          </a:xfrm>
        </p:spPr>
        <p:txBody>
          <a:bodyPr vert="horz" lIns="91440" tIns="45720" rIns="91440" bIns="45720" rtlCol="0" anchor="t">
            <a:normAutofit/>
          </a:bodyPr>
          <a:lstStyle/>
          <a:p>
            <a:r>
              <a:rPr lang="en-GB">
                <a:latin typeface="Calibri"/>
                <a:ea typeface="Calibri"/>
                <a:cs typeface="Calibri"/>
              </a:rPr>
              <a:t>In</a:t>
            </a:r>
            <a:r>
              <a:rPr lang="en-GB" b="0" i="0">
                <a:effectLst/>
                <a:latin typeface="Calibri"/>
                <a:ea typeface="Calibri"/>
                <a:cs typeface="Calibri"/>
              </a:rPr>
              <a:t> place to ensure the successful management of violent and sexual offenders</a:t>
            </a:r>
            <a:endParaRPr lang="en-GB"/>
          </a:p>
          <a:p>
            <a:r>
              <a:rPr lang="en-GB">
                <a:latin typeface="Calibri"/>
                <a:ea typeface="Calibri"/>
                <a:cs typeface="Calibri"/>
              </a:rPr>
              <a:t>P</a:t>
            </a:r>
            <a:r>
              <a:rPr lang="en-GB" b="0" i="0">
                <a:effectLst/>
                <a:latin typeface="Calibri"/>
                <a:ea typeface="Calibri"/>
                <a:cs typeface="Calibri"/>
              </a:rPr>
              <a:t>rocess through which the </a:t>
            </a:r>
            <a:r>
              <a:rPr lang="en-GB">
                <a:latin typeface="Calibri"/>
                <a:ea typeface="Calibri"/>
                <a:cs typeface="Calibri"/>
              </a:rPr>
              <a:t>Police &amp; HM Prisons &amp; Probation</a:t>
            </a:r>
            <a:r>
              <a:rPr lang="en-GB" b="0" i="0">
                <a:effectLst/>
                <a:latin typeface="Calibri"/>
                <a:ea typeface="Calibri"/>
                <a:cs typeface="Calibri"/>
              </a:rPr>
              <a:t> </a:t>
            </a:r>
            <a:r>
              <a:rPr lang="en-GB">
                <a:latin typeface="Calibri"/>
                <a:ea typeface="Calibri"/>
                <a:cs typeface="Calibri"/>
              </a:rPr>
              <a:t>Service</a:t>
            </a:r>
          </a:p>
          <a:p>
            <a:r>
              <a:rPr lang="en-GB">
                <a:latin typeface="Calibri"/>
                <a:ea typeface="Calibri"/>
                <a:cs typeface="Calibri"/>
              </a:rPr>
              <a:t>Work</a:t>
            </a:r>
            <a:r>
              <a:rPr lang="en-GB" b="0" i="0">
                <a:effectLst/>
                <a:latin typeface="Calibri"/>
                <a:ea typeface="Calibri"/>
                <a:cs typeface="Calibri"/>
              </a:rPr>
              <a:t> together with other agencies to assess and manage the risks posed by individuals convicted of serious violent, sexual and terrorism offences living in the community to protect the public.</a:t>
            </a:r>
          </a:p>
          <a:p>
            <a:r>
              <a:rPr lang="en-GB">
                <a:latin typeface="Calibri"/>
                <a:ea typeface="Calibri"/>
                <a:cs typeface="Calibri"/>
              </a:rPr>
              <a:t>E</a:t>
            </a:r>
            <a:r>
              <a:rPr lang="en-GB" b="0" i="0">
                <a:effectLst/>
                <a:latin typeface="Calibri"/>
                <a:ea typeface="Calibri"/>
                <a:cs typeface="Calibri"/>
              </a:rPr>
              <a:t>stablished by the Criminal Justice Act 2003 Sections 325 to 327 and are operated locally by 42 Strategic Management Boards across England and Wales</a:t>
            </a:r>
          </a:p>
        </p:txBody>
      </p:sp>
    </p:spTree>
    <p:extLst>
      <p:ext uri="{BB962C8B-B14F-4D97-AF65-F5344CB8AC3E}">
        <p14:creationId xmlns:p14="http://schemas.microsoft.com/office/powerpoint/2010/main" val="12372064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C70A0-4630-4445-6784-CE3A331DD087}"/>
              </a:ext>
            </a:extLst>
          </p:cNvPr>
          <p:cNvSpPr>
            <a:spLocks noGrp="1"/>
          </p:cNvSpPr>
          <p:nvPr>
            <p:ph type="title"/>
          </p:nvPr>
        </p:nvSpPr>
        <p:spPr>
          <a:xfrm>
            <a:off x="838200" y="365125"/>
            <a:ext cx="10515600" cy="917985"/>
          </a:xfrm>
        </p:spPr>
        <p:txBody>
          <a:bodyPr/>
          <a:lstStyle/>
          <a:p>
            <a:r>
              <a:rPr lang="en-US"/>
              <a:t>MAPPA</a:t>
            </a:r>
          </a:p>
        </p:txBody>
      </p:sp>
      <p:sp>
        <p:nvSpPr>
          <p:cNvPr id="3" name="Content Placeholder 2">
            <a:extLst>
              <a:ext uri="{FF2B5EF4-FFF2-40B4-BE49-F238E27FC236}">
                <a16:creationId xmlns:a16="http://schemas.microsoft.com/office/drawing/2014/main" id="{A2E1AF78-8F2D-35BF-4B58-3E8682D36ABF}"/>
              </a:ext>
            </a:extLst>
          </p:cNvPr>
          <p:cNvSpPr>
            <a:spLocks noGrp="1"/>
          </p:cNvSpPr>
          <p:nvPr>
            <p:ph idx="1"/>
          </p:nvPr>
        </p:nvSpPr>
        <p:spPr>
          <a:xfrm>
            <a:off x="838200" y="1523701"/>
            <a:ext cx="10515600" cy="4653262"/>
          </a:xfrm>
        </p:spPr>
        <p:txBody>
          <a:bodyPr vert="horz" lIns="91440" tIns="45720" rIns="91440" bIns="45720" rtlCol="0" anchor="t">
            <a:normAutofit lnSpcReduction="10000"/>
          </a:bodyPr>
          <a:lstStyle/>
          <a:p>
            <a:r>
              <a:rPr lang="en-GB"/>
              <a:t>Multi-agency approaches help prevent and address harm to vulnerable adults and children</a:t>
            </a:r>
          </a:p>
          <a:p>
            <a:r>
              <a:rPr lang="en-GB"/>
              <a:t>Provision across the country differ but the practice involves:</a:t>
            </a:r>
          </a:p>
          <a:p>
            <a:r>
              <a:rPr lang="en-GB"/>
              <a:t> Local Strategic Partnerships (LPS)</a:t>
            </a:r>
          </a:p>
          <a:p>
            <a:r>
              <a:rPr lang="en-GB"/>
              <a:t>Who are: community / volunteer / public / private groups </a:t>
            </a:r>
          </a:p>
          <a:p>
            <a:r>
              <a:rPr lang="en-GB"/>
              <a:t>They offer information through - </a:t>
            </a:r>
            <a:r>
              <a:rPr lang="en-GB" b="1"/>
              <a:t>Information Sharing Agreements (ISA)</a:t>
            </a:r>
          </a:p>
          <a:p>
            <a:r>
              <a:rPr lang="en-GB"/>
              <a:t>Agreed through protocols and national standards – timely, legal and safe.</a:t>
            </a:r>
          </a:p>
          <a:p>
            <a:r>
              <a:rPr lang="en-GB"/>
              <a:t>Courts  - The Children &amp; Family Court Advisory and Support Service CAFCASS</a:t>
            </a:r>
          </a:p>
        </p:txBody>
      </p:sp>
    </p:spTree>
    <p:extLst>
      <p:ext uri="{BB962C8B-B14F-4D97-AF65-F5344CB8AC3E}">
        <p14:creationId xmlns:p14="http://schemas.microsoft.com/office/powerpoint/2010/main" val="442576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73077-2468-FB6E-346A-9D55CE7F963A}"/>
              </a:ext>
            </a:extLst>
          </p:cNvPr>
          <p:cNvSpPr>
            <a:spLocks noGrp="1"/>
          </p:cNvSpPr>
          <p:nvPr>
            <p:ph type="title"/>
          </p:nvPr>
        </p:nvSpPr>
        <p:spPr>
          <a:xfrm>
            <a:off x="838200" y="365125"/>
            <a:ext cx="10515600" cy="764847"/>
          </a:xfrm>
        </p:spPr>
        <p:txBody>
          <a:bodyPr/>
          <a:lstStyle/>
          <a:p>
            <a:r>
              <a:rPr lang="en-US"/>
              <a:t>Multi-Agency Roles </a:t>
            </a:r>
          </a:p>
        </p:txBody>
      </p:sp>
      <p:sp>
        <p:nvSpPr>
          <p:cNvPr id="3" name="Content Placeholder 2">
            <a:extLst>
              <a:ext uri="{FF2B5EF4-FFF2-40B4-BE49-F238E27FC236}">
                <a16:creationId xmlns:a16="http://schemas.microsoft.com/office/drawing/2014/main" id="{D34ACF1E-AE51-6533-A5E3-34B64DD2849E}"/>
              </a:ext>
            </a:extLst>
          </p:cNvPr>
          <p:cNvSpPr>
            <a:spLocks noGrp="1"/>
          </p:cNvSpPr>
          <p:nvPr>
            <p:ph idx="1"/>
          </p:nvPr>
        </p:nvSpPr>
        <p:spPr>
          <a:xfrm>
            <a:off x="838200" y="1394305"/>
            <a:ext cx="10515600" cy="4782658"/>
          </a:xfrm>
        </p:spPr>
        <p:txBody>
          <a:bodyPr vert="horz" lIns="91440" tIns="45720" rIns="91440" bIns="45720" rtlCol="0" anchor="t">
            <a:normAutofit/>
          </a:bodyPr>
          <a:lstStyle/>
          <a:p>
            <a:r>
              <a:rPr lang="en-GB"/>
              <a:t>Public Protection  / victims</a:t>
            </a:r>
          </a:p>
          <a:p>
            <a:r>
              <a:rPr lang="en-GB"/>
              <a:t>Management of Offenders must also play a role of the same effectiveness from the Police and other partners. </a:t>
            </a:r>
          </a:p>
          <a:p>
            <a:r>
              <a:rPr lang="en-GB"/>
              <a:t>Management of offenders plays a role in effectively policing these offences</a:t>
            </a:r>
          </a:p>
          <a:p>
            <a:r>
              <a:rPr lang="en-GB"/>
              <a:t>Offenders of serious and complex crimes are managed by multi-agency responses</a:t>
            </a:r>
          </a:p>
          <a:p>
            <a:r>
              <a:rPr lang="en-GB">
                <a:ea typeface="+mn-lt"/>
                <a:cs typeface="+mn-lt"/>
              </a:rPr>
              <a:t>The aim is to protect the public from harm</a:t>
            </a:r>
          </a:p>
          <a:p>
            <a:r>
              <a:rPr lang="en-GB"/>
              <a:t>Use of strategies</a:t>
            </a:r>
          </a:p>
        </p:txBody>
      </p:sp>
    </p:spTree>
    <p:extLst>
      <p:ext uri="{BB962C8B-B14F-4D97-AF65-F5344CB8AC3E}">
        <p14:creationId xmlns:p14="http://schemas.microsoft.com/office/powerpoint/2010/main" val="14749865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B63BB-FACA-2D6D-9DE7-F71FE1E85267}"/>
              </a:ext>
            </a:extLst>
          </p:cNvPr>
          <p:cNvSpPr>
            <a:spLocks noGrp="1"/>
          </p:cNvSpPr>
          <p:nvPr>
            <p:ph type="title"/>
          </p:nvPr>
        </p:nvSpPr>
        <p:spPr/>
        <p:txBody>
          <a:bodyPr/>
          <a:lstStyle/>
          <a:p>
            <a:r>
              <a:rPr lang="en-GB"/>
              <a:t>MAPPA Mechanisms</a:t>
            </a:r>
          </a:p>
        </p:txBody>
      </p:sp>
      <p:sp>
        <p:nvSpPr>
          <p:cNvPr id="3" name="Content Placeholder 2">
            <a:extLst>
              <a:ext uri="{FF2B5EF4-FFF2-40B4-BE49-F238E27FC236}">
                <a16:creationId xmlns:a16="http://schemas.microsoft.com/office/drawing/2014/main" id="{4737AF6D-92FA-ECD4-4436-D54B46CD4034}"/>
              </a:ext>
            </a:extLst>
          </p:cNvPr>
          <p:cNvSpPr>
            <a:spLocks noGrp="1"/>
          </p:cNvSpPr>
          <p:nvPr>
            <p:ph idx="1"/>
          </p:nvPr>
        </p:nvSpPr>
        <p:spPr/>
        <p:txBody>
          <a:bodyPr/>
          <a:lstStyle/>
          <a:p>
            <a:r>
              <a:rPr lang="en-GB" b="0" i="0">
                <a:effectLst/>
                <a:latin typeface="Calibri" panose="020F0502020204030204" pitchFamily="34" charset="0"/>
                <a:cs typeface="Calibri" panose="020F0502020204030204" pitchFamily="34" charset="0"/>
              </a:rPr>
              <a:t>MAPPA are not a statutory body but are a mechanism through which agencies can better discharge their statutory responsibilities and protect the public in a co-ordinated manner by working together, sharing information and joint planning. </a:t>
            </a:r>
          </a:p>
          <a:p>
            <a:r>
              <a:rPr lang="en-GB" b="0" i="0">
                <a:effectLst/>
                <a:latin typeface="Calibri" panose="020F0502020204030204" pitchFamily="34" charset="0"/>
                <a:cs typeface="Calibri" panose="020F0502020204030204" pitchFamily="34" charset="0"/>
              </a:rPr>
              <a:t>Agencies </a:t>
            </a:r>
            <a:r>
              <a:rPr lang="en-GB" b="1" i="0">
                <a:effectLst/>
                <a:latin typeface="Calibri" panose="020F0502020204030204" pitchFamily="34" charset="0"/>
                <a:cs typeface="Calibri" panose="020F0502020204030204" pitchFamily="34" charset="0"/>
              </a:rPr>
              <a:t>at all times </a:t>
            </a:r>
            <a:r>
              <a:rPr lang="en-GB" b="0" i="0">
                <a:effectLst/>
                <a:latin typeface="Calibri" panose="020F0502020204030204" pitchFamily="34" charset="0"/>
                <a:cs typeface="Calibri" panose="020F0502020204030204" pitchFamily="34" charset="0"/>
              </a:rPr>
              <a:t>retain their full statutory responsibilities and obligations.</a:t>
            </a:r>
            <a:endParaRPr lang="en-GB">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439192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D05E4-4D3E-F84D-845B-3814872FD94F}"/>
              </a:ext>
            </a:extLst>
          </p:cNvPr>
          <p:cNvSpPr>
            <a:spLocks noGrp="1"/>
          </p:cNvSpPr>
          <p:nvPr>
            <p:ph type="title"/>
          </p:nvPr>
        </p:nvSpPr>
        <p:spPr/>
        <p:txBody>
          <a:bodyPr/>
          <a:lstStyle/>
          <a:p>
            <a:r>
              <a:rPr lang="en-US"/>
              <a:t>Successful</a:t>
            </a:r>
          </a:p>
        </p:txBody>
      </p:sp>
      <p:sp>
        <p:nvSpPr>
          <p:cNvPr id="3" name="Content Placeholder 2">
            <a:extLst>
              <a:ext uri="{FF2B5EF4-FFF2-40B4-BE49-F238E27FC236}">
                <a16:creationId xmlns:a16="http://schemas.microsoft.com/office/drawing/2014/main" id="{F599B5B4-035B-0D20-93F1-90A7A95782E6}"/>
              </a:ext>
            </a:extLst>
          </p:cNvPr>
          <p:cNvSpPr>
            <a:spLocks noGrp="1"/>
          </p:cNvSpPr>
          <p:nvPr>
            <p:ph idx="1"/>
          </p:nvPr>
        </p:nvSpPr>
        <p:spPr/>
        <p:txBody>
          <a:bodyPr vert="horz" lIns="91440" tIns="45720" rIns="91440" bIns="45720" rtlCol="0" anchor="t">
            <a:normAutofit fontScale="92500" lnSpcReduction="10000"/>
          </a:bodyPr>
          <a:lstStyle/>
          <a:p>
            <a:r>
              <a:rPr lang="en-GB" dirty="0"/>
              <a:t>MAPPA are considered by many as the key to successful management of violent and sexual offenders</a:t>
            </a:r>
          </a:p>
          <a:p>
            <a:r>
              <a:rPr lang="en-GB" dirty="0"/>
              <a:t>Offenders are able to be reintegrated into society after prison</a:t>
            </a:r>
          </a:p>
          <a:p>
            <a:r>
              <a:rPr lang="en-GB" dirty="0"/>
              <a:t>Not just strategy body who can support</a:t>
            </a:r>
          </a:p>
          <a:p>
            <a:r>
              <a:rPr lang="en-GB" dirty="0"/>
              <a:t>Reduce re-offending behaviour </a:t>
            </a:r>
          </a:p>
          <a:p>
            <a:r>
              <a:rPr lang="en-GB" dirty="0"/>
              <a:t>Protect public</a:t>
            </a:r>
          </a:p>
          <a:p>
            <a:pPr lvl="1">
              <a:buFont typeface="Courier New" panose="020B0604020202020204" pitchFamily="34" charset="0"/>
              <a:buChar char="o"/>
            </a:pPr>
            <a:r>
              <a:rPr lang="en-GB" dirty="0"/>
              <a:t>Potential victims</a:t>
            </a:r>
          </a:p>
          <a:p>
            <a:pPr lvl="1">
              <a:buFont typeface="Courier New" panose="020B0604020202020204" pitchFamily="34" charset="0"/>
              <a:buChar char="o"/>
            </a:pPr>
            <a:r>
              <a:rPr lang="en-GB" dirty="0"/>
              <a:t>Past victims </a:t>
            </a:r>
          </a:p>
          <a:p>
            <a:r>
              <a:rPr lang="en-GB" dirty="0"/>
              <a:t>Help with trauma responses </a:t>
            </a:r>
          </a:p>
          <a:p>
            <a:pPr lvl="1">
              <a:buFont typeface="Courier New" panose="020B0604020202020204" pitchFamily="34" charset="0"/>
              <a:buChar char="o"/>
            </a:pPr>
            <a:r>
              <a:rPr lang="en-GB" dirty="0"/>
              <a:t>Response from their own offending or previous experiences – ACE's / Victim of sexual abuse / offender</a:t>
            </a:r>
          </a:p>
        </p:txBody>
      </p:sp>
    </p:spTree>
    <p:extLst>
      <p:ext uri="{BB962C8B-B14F-4D97-AF65-F5344CB8AC3E}">
        <p14:creationId xmlns:p14="http://schemas.microsoft.com/office/powerpoint/2010/main" val="11745318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5EAAB-91AA-71F2-9A86-9F468E287338}"/>
              </a:ext>
            </a:extLst>
          </p:cNvPr>
          <p:cNvSpPr>
            <a:spLocks noGrp="1"/>
          </p:cNvSpPr>
          <p:nvPr>
            <p:ph type="title"/>
          </p:nvPr>
        </p:nvSpPr>
        <p:spPr/>
        <p:txBody>
          <a:bodyPr/>
          <a:lstStyle/>
          <a:p>
            <a:r>
              <a:rPr lang="en-US"/>
              <a:t>Response</a:t>
            </a:r>
          </a:p>
        </p:txBody>
      </p:sp>
      <p:sp>
        <p:nvSpPr>
          <p:cNvPr id="3" name="Content Placeholder 2">
            <a:extLst>
              <a:ext uri="{FF2B5EF4-FFF2-40B4-BE49-F238E27FC236}">
                <a16:creationId xmlns:a16="http://schemas.microsoft.com/office/drawing/2014/main" id="{A1062EDF-E5E4-AE32-41C4-EE7F96207D1F}"/>
              </a:ext>
            </a:extLst>
          </p:cNvPr>
          <p:cNvSpPr>
            <a:spLocks noGrp="1"/>
          </p:cNvSpPr>
          <p:nvPr>
            <p:ph idx="1"/>
          </p:nvPr>
        </p:nvSpPr>
        <p:spPr/>
        <p:txBody>
          <a:bodyPr vert="horz" lIns="91440" tIns="45720" rIns="91440" bIns="45720" rtlCol="0" anchor="t">
            <a:normAutofit lnSpcReduction="10000"/>
          </a:bodyPr>
          <a:lstStyle/>
          <a:p>
            <a:r>
              <a:rPr lang="en-US">
                <a:latin typeface="Calibri" panose="020F0502020204030204" pitchFamily="34" charset="0"/>
                <a:cs typeface="Calibri" panose="020F0502020204030204" pitchFamily="34" charset="0"/>
              </a:rPr>
              <a:t>Police, Probation &amp; Prison </a:t>
            </a:r>
            <a:r>
              <a:rPr lang="en-GB">
                <a:latin typeface="Calibri" panose="020F0502020204030204" pitchFamily="34" charset="0"/>
                <a:cs typeface="Calibri" panose="020F0502020204030204" pitchFamily="34" charset="0"/>
              </a:rPr>
              <a:t>service</a:t>
            </a:r>
            <a:r>
              <a:rPr lang="en-US">
                <a:latin typeface="Calibri" panose="020F0502020204030204" pitchFamily="34" charset="0"/>
                <a:cs typeface="Calibri" panose="020F0502020204030204" pitchFamily="34" charset="0"/>
              </a:rPr>
              <a:t> are the 'responsible authority' for MAPPA's</a:t>
            </a:r>
          </a:p>
          <a:p>
            <a:r>
              <a:rPr lang="en-US">
                <a:latin typeface="Calibri" panose="020F0502020204030204" pitchFamily="34" charset="0"/>
                <a:cs typeface="Calibri" panose="020F0502020204030204" pitchFamily="34" charset="0"/>
              </a:rPr>
              <a:t>But work with others</a:t>
            </a:r>
          </a:p>
          <a:p>
            <a:pPr lvl="1">
              <a:buFont typeface="Courier New" panose="020B0604020202020204" pitchFamily="34" charset="0"/>
              <a:buChar char="o"/>
            </a:pPr>
            <a:r>
              <a:rPr lang="en-US">
                <a:latin typeface="Calibri" panose="020F0502020204030204" pitchFamily="34" charset="0"/>
                <a:cs typeface="Calibri" panose="020F0502020204030204" pitchFamily="34" charset="0"/>
              </a:rPr>
              <a:t>Job center</a:t>
            </a:r>
          </a:p>
          <a:p>
            <a:pPr lvl="1">
              <a:buFont typeface="Courier New" panose="020B0604020202020204" pitchFamily="34" charset="0"/>
              <a:buChar char="o"/>
            </a:pPr>
            <a:r>
              <a:rPr lang="en-US">
                <a:latin typeface="Calibri" panose="020F0502020204030204" pitchFamily="34" charset="0"/>
                <a:cs typeface="Calibri" panose="020F0502020204030204" pitchFamily="34" charset="0"/>
              </a:rPr>
              <a:t>Youth offending teams</a:t>
            </a:r>
          </a:p>
          <a:p>
            <a:pPr lvl="1">
              <a:buFont typeface="Courier New" panose="020B0604020202020204" pitchFamily="34" charset="0"/>
              <a:buChar char="o"/>
            </a:pPr>
            <a:r>
              <a:rPr lang="en-US">
                <a:latin typeface="Calibri" panose="020F0502020204030204" pitchFamily="34" charset="0"/>
                <a:cs typeface="Calibri" panose="020F0502020204030204" pitchFamily="34" charset="0"/>
              </a:rPr>
              <a:t>Local housing associations / landlords – registered social</a:t>
            </a:r>
          </a:p>
          <a:p>
            <a:pPr lvl="1">
              <a:buFont typeface="Courier New" panose="020B0604020202020204" pitchFamily="34" charset="0"/>
              <a:buChar char="o"/>
            </a:pPr>
            <a:r>
              <a:rPr lang="en-US">
                <a:latin typeface="Calibri" panose="020F0502020204030204" pitchFamily="34" charset="0"/>
                <a:cs typeface="Calibri" panose="020F0502020204030204" pitchFamily="34" charset="0"/>
              </a:rPr>
              <a:t>Social services</a:t>
            </a:r>
          </a:p>
          <a:p>
            <a:pPr lvl="1">
              <a:buFont typeface="Courier New" panose="020B0604020202020204" pitchFamily="34" charset="0"/>
              <a:buChar char="o"/>
            </a:pPr>
            <a:r>
              <a:rPr lang="en-US">
                <a:latin typeface="Calibri" panose="020F0502020204030204" pitchFamily="34" charset="0"/>
                <a:cs typeface="Calibri" panose="020F0502020204030204" pitchFamily="34" charset="0"/>
              </a:rPr>
              <a:t>Electronic monitoring </a:t>
            </a:r>
            <a:r>
              <a:rPr lang="en-GB">
                <a:latin typeface="Calibri" panose="020F0502020204030204" pitchFamily="34" charset="0"/>
                <a:cs typeface="Calibri" panose="020F0502020204030204" pitchFamily="34" charset="0"/>
              </a:rPr>
              <a:t>organisations</a:t>
            </a:r>
          </a:p>
          <a:p>
            <a:pPr lvl="1">
              <a:buFont typeface="Courier New" panose="020B0604020202020204" pitchFamily="34" charset="0"/>
              <a:buChar char="o"/>
            </a:pPr>
            <a:r>
              <a:rPr lang="en-US">
                <a:latin typeface="Calibri" panose="020F0502020204030204" pitchFamily="34" charset="0"/>
                <a:cs typeface="Calibri" panose="020F0502020204030204" pitchFamily="34" charset="0"/>
              </a:rPr>
              <a:t>Children services</a:t>
            </a:r>
          </a:p>
          <a:p>
            <a:pPr lvl="1">
              <a:buFont typeface="Courier New" panose="020B0604020202020204" pitchFamily="34" charset="0"/>
              <a:buChar char="o"/>
            </a:pPr>
            <a:r>
              <a:rPr lang="en-US">
                <a:latin typeface="Calibri" panose="020F0502020204030204" pitchFamily="34" charset="0"/>
                <a:cs typeface="Calibri" panose="020F0502020204030204" pitchFamily="34" charset="0"/>
              </a:rPr>
              <a:t>Health services</a:t>
            </a:r>
          </a:p>
          <a:p>
            <a:pPr lvl="1">
              <a:buFont typeface="Courier New" panose="020B0604020202020204" pitchFamily="34" charset="0"/>
              <a:buChar char="o"/>
            </a:pPr>
            <a:r>
              <a:rPr lang="en-GB" b="0" i="0">
                <a:effectLst/>
                <a:latin typeface="Calibri" panose="020F0502020204030204" pitchFamily="34" charset="0"/>
                <a:cs typeface="Calibri" panose="020F0502020204030204" pitchFamily="34" charset="0"/>
              </a:rPr>
              <a:t>UK Visas and Immigration</a:t>
            </a:r>
            <a:endParaRPr lang="en-US">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449032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3F3BFC-F915-9848-3959-80C82C5F2833}"/>
              </a:ext>
            </a:extLst>
          </p:cNvPr>
          <p:cNvSpPr>
            <a:spLocks noGrp="1"/>
          </p:cNvSpPr>
          <p:nvPr>
            <p:ph type="title"/>
          </p:nvPr>
        </p:nvSpPr>
        <p:spPr>
          <a:xfrm>
            <a:off x="761803" y="350196"/>
            <a:ext cx="4646904" cy="1624520"/>
          </a:xfrm>
        </p:spPr>
        <p:txBody>
          <a:bodyPr anchor="ctr">
            <a:normAutofit/>
          </a:bodyPr>
          <a:lstStyle/>
          <a:p>
            <a:r>
              <a:rPr lang="en-GB" sz="4000"/>
              <a:t>4 Core Functions </a:t>
            </a:r>
          </a:p>
        </p:txBody>
      </p:sp>
      <p:sp>
        <p:nvSpPr>
          <p:cNvPr id="3" name="Content Placeholder 2">
            <a:extLst>
              <a:ext uri="{FF2B5EF4-FFF2-40B4-BE49-F238E27FC236}">
                <a16:creationId xmlns:a16="http://schemas.microsoft.com/office/drawing/2014/main" id="{3DA513C8-B500-8151-B7B5-5E330F51FF73}"/>
              </a:ext>
            </a:extLst>
          </p:cNvPr>
          <p:cNvSpPr>
            <a:spLocks noGrp="1"/>
          </p:cNvSpPr>
          <p:nvPr>
            <p:ph idx="1"/>
          </p:nvPr>
        </p:nvSpPr>
        <p:spPr>
          <a:xfrm>
            <a:off x="761802" y="2286000"/>
            <a:ext cx="4646905" cy="4070350"/>
          </a:xfrm>
        </p:spPr>
        <p:txBody>
          <a:bodyPr anchor="ctr">
            <a:normAutofit/>
          </a:bodyPr>
          <a:lstStyle/>
          <a:p>
            <a:r>
              <a:rPr lang="en-GB"/>
              <a:t>Identifying MAPPA Offenders</a:t>
            </a:r>
          </a:p>
          <a:p>
            <a:r>
              <a:rPr lang="en-GB"/>
              <a:t>Ensuring relevant information is shared with appropriate agencies</a:t>
            </a:r>
          </a:p>
          <a:p>
            <a:r>
              <a:rPr lang="en-GB"/>
              <a:t>Assessing the risk of serious harm</a:t>
            </a:r>
          </a:p>
          <a:p>
            <a:r>
              <a:rPr lang="en-GB"/>
              <a:t>Managing that risk</a:t>
            </a:r>
          </a:p>
        </p:txBody>
      </p:sp>
      <p:pic>
        <p:nvPicPr>
          <p:cNvPr id="5" name="Picture 4" descr="Colourful pins connected with a thread">
            <a:extLst>
              <a:ext uri="{FF2B5EF4-FFF2-40B4-BE49-F238E27FC236}">
                <a16:creationId xmlns:a16="http://schemas.microsoft.com/office/drawing/2014/main" id="{CA3D2802-9EDC-557A-74FA-DB8BA68A2F2A}"/>
              </a:ext>
            </a:extLst>
          </p:cNvPr>
          <p:cNvPicPr>
            <a:picLocks noChangeAspect="1"/>
          </p:cNvPicPr>
          <p:nvPr/>
        </p:nvPicPr>
        <p:blipFill>
          <a:blip r:embed="rId2"/>
          <a:srcRect l="11421" r="29178" b="-2"/>
          <a:stretch/>
        </p:blipFill>
        <p:spPr>
          <a:xfrm>
            <a:off x="6096000" y="1"/>
            <a:ext cx="6102825" cy="6858000"/>
          </a:xfrm>
          <a:prstGeom prst="rect">
            <a:avLst/>
          </a:prstGeom>
        </p:spPr>
      </p:pic>
    </p:spTree>
    <p:extLst>
      <p:ext uri="{BB962C8B-B14F-4D97-AF65-F5344CB8AC3E}">
        <p14:creationId xmlns:p14="http://schemas.microsoft.com/office/powerpoint/2010/main" val="30242212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A4AB5-7094-9401-8618-C735E59FA146}"/>
              </a:ext>
            </a:extLst>
          </p:cNvPr>
          <p:cNvSpPr>
            <a:spLocks noGrp="1"/>
          </p:cNvSpPr>
          <p:nvPr>
            <p:ph type="title"/>
          </p:nvPr>
        </p:nvSpPr>
        <p:spPr>
          <a:xfrm>
            <a:off x="838200" y="365126"/>
            <a:ext cx="10515600" cy="652513"/>
          </a:xfrm>
        </p:spPr>
        <p:txBody>
          <a:bodyPr>
            <a:normAutofit fontScale="90000"/>
          </a:bodyPr>
          <a:lstStyle/>
          <a:p>
            <a:r>
              <a:rPr lang="en-GB"/>
              <a:t>MAPPA Categories - ONE</a:t>
            </a:r>
          </a:p>
        </p:txBody>
      </p:sp>
      <p:sp>
        <p:nvSpPr>
          <p:cNvPr id="3" name="Content Placeholder 2">
            <a:extLst>
              <a:ext uri="{FF2B5EF4-FFF2-40B4-BE49-F238E27FC236}">
                <a16:creationId xmlns:a16="http://schemas.microsoft.com/office/drawing/2014/main" id="{87ABCE80-76E0-E3DD-9A27-803EA23BB9A2}"/>
              </a:ext>
            </a:extLst>
          </p:cNvPr>
          <p:cNvSpPr>
            <a:spLocks noGrp="1"/>
          </p:cNvSpPr>
          <p:nvPr>
            <p:ph idx="1"/>
          </p:nvPr>
        </p:nvSpPr>
        <p:spPr>
          <a:xfrm>
            <a:off x="838200" y="1610436"/>
            <a:ext cx="10515600" cy="4566527"/>
          </a:xfrm>
        </p:spPr>
        <p:txBody>
          <a:bodyPr vert="horz" lIns="91440" tIns="45720" rIns="91440" bIns="45720" rtlCol="0" anchor="t">
            <a:normAutofit fontScale="92500"/>
          </a:bodyPr>
          <a:lstStyle/>
          <a:p>
            <a:pPr algn="l" fontAlgn="base"/>
            <a:r>
              <a:rPr lang="en-GB" i="0" dirty="0">
                <a:effectLst/>
                <a:latin typeface="Calibri" panose="020F0502020204030204" pitchFamily="34" charset="0"/>
                <a:cs typeface="Calibri" panose="020F0502020204030204" pitchFamily="34" charset="0"/>
              </a:rPr>
              <a:t>There are four categories of individuals who are managed through MAPPA:</a:t>
            </a:r>
          </a:p>
          <a:p>
            <a:pPr algn="l" fontAlgn="base"/>
            <a:r>
              <a:rPr lang="en-GB" i="0" dirty="0">
                <a:effectLst/>
                <a:latin typeface="Calibri"/>
                <a:cs typeface="Calibri"/>
              </a:rPr>
              <a:t>Category 1 - Those subject to notification requirements under </a:t>
            </a:r>
            <a:r>
              <a:rPr lang="en-GB" i="0" u="none" strike="noStrike" dirty="0">
                <a:effectLst/>
                <a:latin typeface="Calibri"/>
                <a:cs typeface="Calibri"/>
                <a:hlinkClick r:id="rId2">
                  <a:extLst>
                    <a:ext uri="{A12FA001-AC4F-418D-AE19-62706E023703}">
                      <ahyp:hlinkClr xmlns:ahyp="http://schemas.microsoft.com/office/drawing/2018/hyperlinkcolor" val="tx"/>
                    </a:ext>
                  </a:extLst>
                </a:hlinkClick>
              </a:rPr>
              <a:t>Sexual Offences Act 2003</a:t>
            </a:r>
            <a:r>
              <a:rPr lang="en-GB" i="0" u="none" strike="noStrike" dirty="0">
                <a:effectLst/>
                <a:latin typeface="Calibri"/>
                <a:cs typeface="Calibri"/>
              </a:rPr>
              <a:t> </a:t>
            </a:r>
          </a:p>
          <a:p>
            <a:pPr algn="l" fontAlgn="base"/>
            <a:r>
              <a:rPr lang="en-GB" dirty="0">
                <a:latin typeface="Calibri"/>
                <a:cs typeface="Calibri"/>
              </a:rPr>
              <a:t>I</a:t>
            </a:r>
            <a:r>
              <a:rPr lang="en-GB" i="0" dirty="0">
                <a:effectLst/>
                <a:latin typeface="Calibri"/>
                <a:cs typeface="Calibri"/>
              </a:rPr>
              <a:t>ndividuals are required to notify the police of their name, address and other personal details. </a:t>
            </a:r>
          </a:p>
          <a:p>
            <a:pPr algn="l" fontAlgn="base"/>
            <a:r>
              <a:rPr lang="en-GB" i="0" dirty="0">
                <a:effectLst/>
                <a:latin typeface="Calibri"/>
                <a:cs typeface="Calibri"/>
              </a:rPr>
              <a:t>The length of time an individual is required to register with the Police can be any period between 12 months and life, depending on their age, the age of the victim, the nature of the offence and the sentence received.</a:t>
            </a:r>
          </a:p>
          <a:p>
            <a:pPr fontAlgn="base"/>
            <a:r>
              <a:rPr lang="en-GB" dirty="0"/>
              <a:t>For offenders who can be managed by one primary agency without necessarily involving other agencies</a:t>
            </a:r>
          </a:p>
          <a:p>
            <a:pPr algn="l" fontAlgn="base"/>
            <a:endParaRPr lang="en-GB" i="0" dirty="0">
              <a:effectLst/>
              <a:latin typeface="Calibri" panose="020F0502020204030204" pitchFamily="34" charset="0"/>
              <a:cs typeface="Calibri" panose="020F0502020204030204" pitchFamily="34" charset="0"/>
            </a:endParaRPr>
          </a:p>
          <a:p>
            <a:pPr marL="0" indent="0" algn="l" fontAlgn="base">
              <a:buNone/>
            </a:pPr>
            <a:endParaRPr lang="en-GB" b="0" i="0" dirty="0">
              <a:solidFill>
                <a:srgbClr val="333333"/>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15530517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ABB69-BBB6-3A86-AD8F-0AA0F82244B4}"/>
              </a:ext>
            </a:extLst>
          </p:cNvPr>
          <p:cNvSpPr>
            <a:spLocks noGrp="1"/>
          </p:cNvSpPr>
          <p:nvPr>
            <p:ph type="title"/>
          </p:nvPr>
        </p:nvSpPr>
        <p:spPr>
          <a:xfrm>
            <a:off x="838200" y="365125"/>
            <a:ext cx="10515600" cy="1036955"/>
          </a:xfrm>
        </p:spPr>
        <p:txBody>
          <a:bodyPr/>
          <a:lstStyle/>
          <a:p>
            <a:r>
              <a:rPr lang="en-GB" dirty="0"/>
              <a:t>Sexual Offences Act 2002 Cat 1</a:t>
            </a:r>
          </a:p>
        </p:txBody>
      </p:sp>
      <p:sp>
        <p:nvSpPr>
          <p:cNvPr id="3" name="Content Placeholder 2">
            <a:extLst>
              <a:ext uri="{FF2B5EF4-FFF2-40B4-BE49-F238E27FC236}">
                <a16:creationId xmlns:a16="http://schemas.microsoft.com/office/drawing/2014/main" id="{0FE96274-10DD-DAD5-FF6F-818454884299}"/>
              </a:ext>
            </a:extLst>
          </p:cNvPr>
          <p:cNvSpPr>
            <a:spLocks noGrp="1"/>
          </p:cNvSpPr>
          <p:nvPr>
            <p:ph idx="1"/>
          </p:nvPr>
        </p:nvSpPr>
        <p:spPr>
          <a:xfrm>
            <a:off x="838200" y="1572768"/>
            <a:ext cx="10515600" cy="4604195"/>
          </a:xfrm>
        </p:spPr>
        <p:txBody>
          <a:bodyPr>
            <a:normAutofit fontScale="85000" lnSpcReduction="20000"/>
          </a:bodyPr>
          <a:lstStyle/>
          <a:p>
            <a:pPr algn="l">
              <a:spcBef>
                <a:spcPts val="900"/>
              </a:spcBef>
              <a:buFont typeface="Arial" panose="020B0604020202020204" pitchFamily="34" charset="0"/>
              <a:buChar char="•"/>
            </a:pPr>
            <a:r>
              <a:rPr lang="en-GB" b="1" i="0" dirty="0">
                <a:solidFill>
                  <a:srgbClr val="111111"/>
                </a:solidFill>
                <a:effectLst/>
                <a:latin typeface="-apple-system"/>
              </a:rPr>
              <a:t>Rape</a:t>
            </a:r>
            <a:r>
              <a:rPr lang="en-GB" b="0" i="0" dirty="0">
                <a:solidFill>
                  <a:srgbClr val="111111"/>
                </a:solidFill>
                <a:effectLst/>
                <a:latin typeface="-apple-system"/>
              </a:rPr>
              <a:t> (Section 1)</a:t>
            </a:r>
          </a:p>
          <a:p>
            <a:pPr algn="l">
              <a:spcBef>
                <a:spcPts val="900"/>
              </a:spcBef>
              <a:buFont typeface="Arial" panose="020B0604020202020204" pitchFamily="34" charset="0"/>
              <a:buChar char="•"/>
            </a:pPr>
            <a:r>
              <a:rPr lang="en-GB" b="1" i="0" dirty="0">
                <a:solidFill>
                  <a:srgbClr val="111111"/>
                </a:solidFill>
                <a:effectLst/>
                <a:latin typeface="-apple-system"/>
              </a:rPr>
              <a:t>Assault by penetration</a:t>
            </a:r>
            <a:r>
              <a:rPr lang="en-GB" b="0" i="0" dirty="0">
                <a:solidFill>
                  <a:srgbClr val="111111"/>
                </a:solidFill>
                <a:effectLst/>
                <a:latin typeface="-apple-system"/>
              </a:rPr>
              <a:t> (Section 2)</a:t>
            </a:r>
          </a:p>
          <a:p>
            <a:pPr algn="l">
              <a:spcBef>
                <a:spcPts val="900"/>
              </a:spcBef>
              <a:buFont typeface="Arial" panose="020B0604020202020204" pitchFamily="34" charset="0"/>
              <a:buChar char="•"/>
            </a:pPr>
            <a:r>
              <a:rPr lang="en-GB" b="1" i="0" dirty="0">
                <a:solidFill>
                  <a:srgbClr val="111111"/>
                </a:solidFill>
                <a:effectLst/>
                <a:latin typeface="-apple-system"/>
              </a:rPr>
              <a:t>Sexual assault</a:t>
            </a:r>
            <a:r>
              <a:rPr lang="en-GB" b="0" i="0" dirty="0">
                <a:solidFill>
                  <a:srgbClr val="111111"/>
                </a:solidFill>
                <a:effectLst/>
                <a:latin typeface="-apple-system"/>
              </a:rPr>
              <a:t> (Section 3)</a:t>
            </a:r>
          </a:p>
          <a:p>
            <a:pPr algn="l">
              <a:spcBef>
                <a:spcPts val="900"/>
              </a:spcBef>
              <a:buFont typeface="Arial" panose="020B0604020202020204" pitchFamily="34" charset="0"/>
              <a:buChar char="•"/>
            </a:pPr>
            <a:r>
              <a:rPr lang="en-GB" b="1" i="0" dirty="0">
                <a:solidFill>
                  <a:srgbClr val="111111"/>
                </a:solidFill>
                <a:effectLst/>
                <a:latin typeface="-apple-system"/>
              </a:rPr>
              <a:t>Causing a person to engage in sexual activity without consent</a:t>
            </a:r>
            <a:r>
              <a:rPr lang="en-GB" b="0" i="0" dirty="0">
                <a:solidFill>
                  <a:srgbClr val="111111"/>
                </a:solidFill>
                <a:effectLst/>
                <a:latin typeface="-apple-system"/>
              </a:rPr>
              <a:t> (Section 4)</a:t>
            </a:r>
          </a:p>
          <a:p>
            <a:pPr algn="l">
              <a:spcBef>
                <a:spcPts val="900"/>
              </a:spcBef>
              <a:buFont typeface="Arial" panose="020B0604020202020204" pitchFamily="34" charset="0"/>
              <a:buChar char="•"/>
            </a:pPr>
            <a:r>
              <a:rPr lang="en-GB" b="1" i="0" dirty="0">
                <a:solidFill>
                  <a:srgbClr val="111111"/>
                </a:solidFill>
                <a:effectLst/>
                <a:latin typeface="-apple-system"/>
              </a:rPr>
              <a:t>Offences against children under 13</a:t>
            </a:r>
            <a:r>
              <a:rPr lang="en-GB" b="0" i="0" dirty="0">
                <a:solidFill>
                  <a:srgbClr val="111111"/>
                </a:solidFill>
                <a:effectLst/>
                <a:latin typeface="-apple-system"/>
              </a:rPr>
              <a:t> (Sections 5-8)</a:t>
            </a:r>
          </a:p>
          <a:p>
            <a:pPr algn="l">
              <a:spcBef>
                <a:spcPts val="900"/>
              </a:spcBef>
              <a:buFont typeface="Arial" panose="020B0604020202020204" pitchFamily="34" charset="0"/>
              <a:buChar char="•"/>
            </a:pPr>
            <a:r>
              <a:rPr lang="en-GB" b="1" i="0" dirty="0">
                <a:solidFill>
                  <a:srgbClr val="111111"/>
                </a:solidFill>
                <a:effectLst/>
                <a:latin typeface="-apple-system"/>
              </a:rPr>
              <a:t>Child sex offences</a:t>
            </a:r>
            <a:r>
              <a:rPr lang="en-GB" b="0" i="0" dirty="0">
                <a:solidFill>
                  <a:srgbClr val="111111"/>
                </a:solidFill>
                <a:effectLst/>
                <a:latin typeface="-apple-system"/>
              </a:rPr>
              <a:t> (Sections 9-15)</a:t>
            </a:r>
          </a:p>
          <a:p>
            <a:pPr algn="l">
              <a:spcBef>
                <a:spcPts val="900"/>
              </a:spcBef>
              <a:buFont typeface="Arial" panose="020B0604020202020204" pitchFamily="34" charset="0"/>
              <a:buChar char="•"/>
            </a:pPr>
            <a:r>
              <a:rPr lang="en-GB" b="1" i="0" dirty="0">
                <a:solidFill>
                  <a:srgbClr val="111111"/>
                </a:solidFill>
                <a:effectLst/>
                <a:latin typeface="-apple-system"/>
              </a:rPr>
              <a:t>Abuse of position of trust</a:t>
            </a:r>
            <a:r>
              <a:rPr lang="en-GB" b="0" i="0" dirty="0">
                <a:solidFill>
                  <a:srgbClr val="111111"/>
                </a:solidFill>
                <a:effectLst/>
                <a:latin typeface="-apple-system"/>
              </a:rPr>
              <a:t> (Sections 16-24)</a:t>
            </a:r>
          </a:p>
          <a:p>
            <a:pPr algn="l">
              <a:spcBef>
                <a:spcPts val="900"/>
              </a:spcBef>
              <a:buFont typeface="Arial" panose="020B0604020202020204" pitchFamily="34" charset="0"/>
              <a:buChar char="•"/>
            </a:pPr>
            <a:r>
              <a:rPr lang="en-GB" b="1" i="0" dirty="0">
                <a:solidFill>
                  <a:srgbClr val="111111"/>
                </a:solidFill>
                <a:effectLst/>
                <a:latin typeface="-apple-system"/>
              </a:rPr>
              <a:t>Familial child sex offences</a:t>
            </a:r>
            <a:r>
              <a:rPr lang="en-GB" b="0" i="0" dirty="0">
                <a:solidFill>
                  <a:srgbClr val="111111"/>
                </a:solidFill>
                <a:effectLst/>
                <a:latin typeface="-apple-system"/>
              </a:rPr>
              <a:t> (Sections 25-27)</a:t>
            </a:r>
          </a:p>
          <a:p>
            <a:pPr algn="l">
              <a:spcBef>
                <a:spcPts val="900"/>
              </a:spcBef>
              <a:buFont typeface="Arial" panose="020B0604020202020204" pitchFamily="34" charset="0"/>
              <a:buChar char="•"/>
            </a:pPr>
            <a:r>
              <a:rPr lang="en-GB" b="1" i="0" dirty="0">
                <a:solidFill>
                  <a:srgbClr val="111111"/>
                </a:solidFill>
                <a:effectLst/>
                <a:latin typeface="-apple-system"/>
              </a:rPr>
              <a:t>Offences against persons with a mental disorder</a:t>
            </a:r>
            <a:r>
              <a:rPr lang="en-GB" b="0" i="0" dirty="0">
                <a:solidFill>
                  <a:srgbClr val="111111"/>
                </a:solidFill>
                <a:effectLst/>
                <a:latin typeface="-apple-system"/>
              </a:rPr>
              <a:t> (Sections 30-41)</a:t>
            </a:r>
          </a:p>
          <a:p>
            <a:pPr algn="l">
              <a:spcBef>
                <a:spcPts val="900"/>
              </a:spcBef>
              <a:buFont typeface="Arial" panose="020B0604020202020204" pitchFamily="34" charset="0"/>
              <a:buChar char="•"/>
            </a:pPr>
            <a:r>
              <a:rPr lang="en-GB" b="1" i="0" dirty="0">
                <a:solidFill>
                  <a:srgbClr val="111111"/>
                </a:solidFill>
                <a:effectLst/>
                <a:latin typeface="-apple-system"/>
              </a:rPr>
              <a:t>Indecent photographs of children</a:t>
            </a:r>
            <a:r>
              <a:rPr lang="en-GB" b="0" i="0" dirty="0">
                <a:solidFill>
                  <a:srgbClr val="111111"/>
                </a:solidFill>
                <a:effectLst/>
                <a:latin typeface="-apple-system"/>
              </a:rPr>
              <a:t> (Section 45)</a:t>
            </a:r>
          </a:p>
          <a:p>
            <a:pPr algn="l">
              <a:spcBef>
                <a:spcPts val="900"/>
              </a:spcBef>
              <a:buFont typeface="Arial" panose="020B0604020202020204" pitchFamily="34" charset="0"/>
              <a:buChar char="•"/>
            </a:pPr>
            <a:r>
              <a:rPr lang="en-GB" b="1" i="0" dirty="0">
                <a:solidFill>
                  <a:srgbClr val="111111"/>
                </a:solidFill>
                <a:effectLst/>
                <a:latin typeface="-apple-system"/>
              </a:rPr>
              <a:t>Sexual exploitation of children</a:t>
            </a:r>
            <a:r>
              <a:rPr lang="en-GB" b="0" i="0" dirty="0">
                <a:solidFill>
                  <a:srgbClr val="111111"/>
                </a:solidFill>
                <a:effectLst/>
                <a:latin typeface="-apple-system"/>
              </a:rPr>
              <a:t> (Sections 47-50)</a:t>
            </a:r>
          </a:p>
          <a:p>
            <a:pPr algn="l">
              <a:spcBef>
                <a:spcPts val="900"/>
              </a:spcBef>
              <a:buFont typeface="Arial" panose="020B0604020202020204" pitchFamily="34" charset="0"/>
              <a:buChar char="•"/>
            </a:pPr>
            <a:r>
              <a:rPr lang="en-GB" b="1" i="0" dirty="0">
                <a:solidFill>
                  <a:srgbClr val="111111"/>
                </a:solidFill>
                <a:effectLst/>
                <a:latin typeface="-apple-system"/>
              </a:rPr>
              <a:t>Prostitution and trafficking</a:t>
            </a:r>
            <a:r>
              <a:rPr lang="en-GB" b="0" i="0" dirty="0">
                <a:solidFill>
                  <a:srgbClr val="111111"/>
                </a:solidFill>
                <a:effectLst/>
                <a:latin typeface="-apple-system"/>
              </a:rPr>
              <a:t> (Sections 51-60)</a:t>
            </a:r>
          </a:p>
          <a:p>
            <a:endParaRPr lang="en-GB" dirty="0"/>
          </a:p>
        </p:txBody>
      </p:sp>
    </p:spTree>
    <p:extLst>
      <p:ext uri="{BB962C8B-B14F-4D97-AF65-F5344CB8AC3E}">
        <p14:creationId xmlns:p14="http://schemas.microsoft.com/office/powerpoint/2010/main" val="9013875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8E0AC-55C5-DA61-27B5-3A24F5500581}"/>
              </a:ext>
            </a:extLst>
          </p:cNvPr>
          <p:cNvSpPr>
            <a:spLocks noGrp="1"/>
          </p:cNvSpPr>
          <p:nvPr>
            <p:ph type="title"/>
          </p:nvPr>
        </p:nvSpPr>
        <p:spPr>
          <a:xfrm>
            <a:off x="838200" y="365126"/>
            <a:ext cx="10515600" cy="699400"/>
          </a:xfrm>
        </p:spPr>
        <p:txBody>
          <a:bodyPr/>
          <a:lstStyle/>
          <a:p>
            <a:r>
              <a:rPr lang="en-GB"/>
              <a:t>MAPPA Category 2</a:t>
            </a:r>
          </a:p>
        </p:txBody>
      </p:sp>
      <p:sp>
        <p:nvSpPr>
          <p:cNvPr id="3" name="Content Placeholder 2">
            <a:extLst>
              <a:ext uri="{FF2B5EF4-FFF2-40B4-BE49-F238E27FC236}">
                <a16:creationId xmlns:a16="http://schemas.microsoft.com/office/drawing/2014/main" id="{16610E5E-BBE8-A24F-7C6E-C6BEA2B45D3C}"/>
              </a:ext>
            </a:extLst>
          </p:cNvPr>
          <p:cNvSpPr>
            <a:spLocks noGrp="1"/>
          </p:cNvSpPr>
          <p:nvPr>
            <p:ph idx="1"/>
          </p:nvPr>
        </p:nvSpPr>
        <p:spPr>
          <a:xfrm>
            <a:off x="838200" y="1637731"/>
            <a:ext cx="10515600" cy="4539232"/>
          </a:xfrm>
        </p:spPr>
        <p:txBody>
          <a:bodyPr vert="horz" lIns="91440" tIns="45720" rIns="91440" bIns="45720" rtlCol="0" anchor="t">
            <a:normAutofit/>
          </a:bodyPr>
          <a:lstStyle/>
          <a:p>
            <a:pPr algn="l" fontAlgn="base"/>
            <a:r>
              <a:rPr lang="en-GB" b="1" i="0">
                <a:solidFill>
                  <a:srgbClr val="333333"/>
                </a:solidFill>
                <a:effectLst/>
                <a:latin typeface="Calibri"/>
                <a:cs typeface="Calibri"/>
              </a:rPr>
              <a:t>Category 2</a:t>
            </a:r>
            <a:r>
              <a:rPr lang="en-GB" b="0" i="0">
                <a:solidFill>
                  <a:srgbClr val="333333"/>
                </a:solidFill>
                <a:effectLst/>
                <a:latin typeface="Calibri"/>
                <a:cs typeface="Calibri"/>
              </a:rPr>
              <a:t> - </a:t>
            </a:r>
          </a:p>
          <a:p>
            <a:pPr algn="l" fontAlgn="base"/>
            <a:r>
              <a:rPr lang="en-GB" b="0" i="0">
                <a:effectLst/>
                <a:latin typeface="Calibri"/>
                <a:cs typeface="Calibri"/>
              </a:rPr>
              <a:t>Those convicted of mainly violent offences who have been sentenced to 12 months or more in custody or detained in hospital and are now living in the community.</a:t>
            </a:r>
          </a:p>
          <a:p>
            <a:pPr algn="l" fontAlgn="base"/>
            <a:r>
              <a:rPr lang="en-GB">
                <a:latin typeface="Calibri"/>
                <a:cs typeface="Calibri"/>
              </a:rPr>
              <a:t>Those sexual offences not under category 1</a:t>
            </a:r>
          </a:p>
          <a:p>
            <a:pPr algn="l" fontAlgn="base"/>
            <a:r>
              <a:rPr lang="en-GB" b="0" i="0">
                <a:effectLst/>
                <a:latin typeface="Calibri"/>
                <a:cs typeface="Calibri"/>
              </a:rPr>
              <a:t>Offenders disqualified from working with children </a:t>
            </a:r>
          </a:p>
          <a:p>
            <a:pPr algn="l" fontAlgn="base"/>
            <a:r>
              <a:rPr lang="en-GB" b="0" i="0">
                <a:effectLst/>
                <a:latin typeface="Calibri" panose="020F0502020204030204" pitchFamily="34" charset="0"/>
                <a:cs typeface="Calibri" panose="020F0502020204030204" pitchFamily="34" charset="0"/>
              </a:rPr>
              <a:t>Cat 2 management involves more tha</a:t>
            </a:r>
            <a:r>
              <a:rPr lang="en-GB">
                <a:latin typeface="Calibri" panose="020F0502020204030204" pitchFamily="34" charset="0"/>
                <a:cs typeface="Calibri" panose="020F0502020204030204" pitchFamily="34" charset="0"/>
              </a:rPr>
              <a:t>n one agency but is not considered to be overly challenging or complex. </a:t>
            </a:r>
            <a:endParaRPr lang="en-GB" b="0" i="0">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7568975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C547470F-39F7-AED1-A993-FDF5A749E816}"/>
              </a:ext>
            </a:extLst>
          </p:cNvPr>
          <p:cNvSpPr>
            <a:spLocks noGrp="1"/>
          </p:cNvSpPr>
          <p:nvPr>
            <p:ph type="title"/>
          </p:nvPr>
        </p:nvSpPr>
        <p:spPr>
          <a:xfrm>
            <a:off x="838200" y="643467"/>
            <a:ext cx="2951205" cy="5571066"/>
          </a:xfrm>
        </p:spPr>
        <p:txBody>
          <a:bodyPr>
            <a:normAutofit/>
          </a:bodyPr>
          <a:lstStyle/>
          <a:p>
            <a:r>
              <a:rPr lang="en-GB">
                <a:solidFill>
                  <a:srgbClr val="FFFFFF"/>
                </a:solidFill>
              </a:rPr>
              <a:t>Cat 2</a:t>
            </a:r>
          </a:p>
        </p:txBody>
      </p:sp>
      <p:graphicFrame>
        <p:nvGraphicFramePr>
          <p:cNvPr id="5" name="Content Placeholder 2">
            <a:extLst>
              <a:ext uri="{FF2B5EF4-FFF2-40B4-BE49-F238E27FC236}">
                <a16:creationId xmlns:a16="http://schemas.microsoft.com/office/drawing/2014/main" id="{DF4A4E89-3E47-9234-1C84-81E8E474E38D}"/>
              </a:ext>
            </a:extLst>
          </p:cNvPr>
          <p:cNvGraphicFramePr>
            <a:graphicFrameLocks noGrp="1"/>
          </p:cNvGraphicFramePr>
          <p:nvPr>
            <p:ph idx="1"/>
            <p:extLst>
              <p:ext uri="{D42A27DB-BD31-4B8C-83A1-F6EECF244321}">
                <p14:modId xmlns:p14="http://schemas.microsoft.com/office/powerpoint/2010/main" val="235368602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07784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D0C9F1FB-DE8C-0CEF-C720-BE4DF705F657}"/>
              </a:ext>
            </a:extLst>
          </p:cNvPr>
          <p:cNvSpPr>
            <a:spLocks noGrp="1"/>
          </p:cNvSpPr>
          <p:nvPr>
            <p:ph type="title"/>
          </p:nvPr>
        </p:nvSpPr>
        <p:spPr>
          <a:xfrm>
            <a:off x="838200" y="643467"/>
            <a:ext cx="2951205" cy="5571066"/>
          </a:xfrm>
        </p:spPr>
        <p:txBody>
          <a:bodyPr>
            <a:normAutofit/>
          </a:bodyPr>
          <a:lstStyle/>
          <a:p>
            <a:r>
              <a:rPr lang="en-GB">
                <a:solidFill>
                  <a:srgbClr val="FFFFFF"/>
                </a:solidFill>
              </a:rPr>
              <a:t>MAPPA Category 3</a:t>
            </a:r>
          </a:p>
        </p:txBody>
      </p:sp>
      <p:graphicFrame>
        <p:nvGraphicFramePr>
          <p:cNvPr id="5" name="Content Placeholder 2">
            <a:extLst>
              <a:ext uri="{FF2B5EF4-FFF2-40B4-BE49-F238E27FC236}">
                <a16:creationId xmlns:a16="http://schemas.microsoft.com/office/drawing/2014/main" id="{69E4CF5B-A1E6-CC68-CB5B-1AB8E5727A1F}"/>
              </a:ext>
            </a:extLst>
          </p:cNvPr>
          <p:cNvGraphicFramePr>
            <a:graphicFrameLocks noGrp="1"/>
          </p:cNvGraphicFramePr>
          <p:nvPr>
            <p:ph idx="1"/>
            <p:extLst>
              <p:ext uri="{D42A27DB-BD31-4B8C-83A1-F6EECF244321}">
                <p14:modId xmlns:p14="http://schemas.microsoft.com/office/powerpoint/2010/main" val="3126277929"/>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32946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1448A-A349-A29F-8544-4A96AD433258}"/>
              </a:ext>
            </a:extLst>
          </p:cNvPr>
          <p:cNvSpPr>
            <a:spLocks noGrp="1"/>
          </p:cNvSpPr>
          <p:nvPr>
            <p:ph type="title"/>
          </p:nvPr>
        </p:nvSpPr>
        <p:spPr/>
        <p:txBody>
          <a:bodyPr/>
          <a:lstStyle/>
          <a:p>
            <a:r>
              <a:rPr lang="en-GB"/>
              <a:t>MAPPA Category 4</a:t>
            </a:r>
          </a:p>
        </p:txBody>
      </p:sp>
      <p:sp>
        <p:nvSpPr>
          <p:cNvPr id="3" name="Content Placeholder 2">
            <a:extLst>
              <a:ext uri="{FF2B5EF4-FFF2-40B4-BE49-F238E27FC236}">
                <a16:creationId xmlns:a16="http://schemas.microsoft.com/office/drawing/2014/main" id="{12E231E4-3F8A-317A-869E-2156F1C325F4}"/>
              </a:ext>
            </a:extLst>
          </p:cNvPr>
          <p:cNvSpPr>
            <a:spLocks noGrp="1"/>
          </p:cNvSpPr>
          <p:nvPr>
            <p:ph idx="1"/>
          </p:nvPr>
        </p:nvSpPr>
        <p:spPr/>
        <p:txBody>
          <a:bodyPr vert="horz" lIns="91440" tIns="45720" rIns="91440" bIns="45720" rtlCol="0" anchor="t">
            <a:normAutofit/>
          </a:bodyPr>
          <a:lstStyle/>
          <a:p>
            <a:pPr algn="l" fontAlgn="base"/>
            <a:r>
              <a:rPr lang="en-GB" b="1" i="0" dirty="0">
                <a:solidFill>
                  <a:srgbClr val="333333"/>
                </a:solidFill>
                <a:effectLst/>
                <a:latin typeface="Calibri"/>
                <a:cs typeface="Calibri"/>
              </a:rPr>
              <a:t>Category 4</a:t>
            </a:r>
            <a:r>
              <a:rPr lang="en-GB" b="0" i="0" dirty="0">
                <a:solidFill>
                  <a:srgbClr val="333333"/>
                </a:solidFill>
                <a:effectLst/>
                <a:latin typeface="Calibri"/>
                <a:cs typeface="Calibri"/>
              </a:rPr>
              <a:t> - </a:t>
            </a:r>
            <a:r>
              <a:rPr lang="en-GB" b="0" i="0" dirty="0">
                <a:effectLst/>
                <a:latin typeface="Calibri"/>
                <a:cs typeface="Calibri"/>
              </a:rPr>
              <a:t>Those subject to notification requirements under the </a:t>
            </a:r>
            <a:r>
              <a:rPr lang="en-GB" b="0" i="0" u="none" strike="noStrike" dirty="0">
                <a:effectLst/>
                <a:latin typeface="Calibri"/>
                <a:cs typeface="Calibri"/>
                <a:hlinkClick r:id="rId2">
                  <a:extLst>
                    <a:ext uri="{A12FA001-AC4F-418D-AE19-62706E023703}">
                      <ahyp:hlinkClr xmlns:ahyp="http://schemas.microsoft.com/office/drawing/2018/hyperlinkcolor" val="tx"/>
                    </a:ext>
                  </a:extLst>
                </a:hlinkClick>
              </a:rPr>
              <a:t>Counter-Terrorism Act 2008</a:t>
            </a:r>
            <a:r>
              <a:rPr lang="en-GB" b="0" i="0" dirty="0">
                <a:effectLst/>
                <a:latin typeface="Calibri"/>
                <a:cs typeface="Calibri"/>
              </a:rPr>
              <a:t>; those convicted of terrorism offences who have been sentenced to 12 months or more in custody or to detention in hospital and are now living in the community; and those who have committed an offence and may be at risk of involvement in terrorism-related activity</a:t>
            </a:r>
            <a:endParaRPr lang="en-GB" dirty="0">
              <a:latin typeface="Calibri"/>
              <a:cs typeface="Calibri"/>
            </a:endParaRPr>
          </a:p>
          <a:p>
            <a:endParaRPr lang="en-GB" dirty="0">
              <a:latin typeface="Calibri"/>
              <a:cs typeface="Calibri"/>
            </a:endParaRPr>
          </a:p>
        </p:txBody>
      </p:sp>
    </p:spTree>
    <p:extLst>
      <p:ext uri="{BB962C8B-B14F-4D97-AF65-F5344CB8AC3E}">
        <p14:creationId xmlns:p14="http://schemas.microsoft.com/office/powerpoint/2010/main" val="41238393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EF791AAB-3C24-9D54-791D-D9192F1E5733}"/>
              </a:ext>
            </a:extLst>
          </p:cNvPr>
          <p:cNvSpPr>
            <a:spLocks noGrp="1"/>
          </p:cNvSpPr>
          <p:nvPr>
            <p:ph type="title"/>
          </p:nvPr>
        </p:nvSpPr>
        <p:spPr>
          <a:xfrm>
            <a:off x="838200" y="643467"/>
            <a:ext cx="2951205" cy="5571066"/>
          </a:xfrm>
        </p:spPr>
        <p:txBody>
          <a:bodyPr>
            <a:normAutofit/>
          </a:bodyPr>
          <a:lstStyle/>
          <a:p>
            <a:r>
              <a:rPr lang="en-GB">
                <a:solidFill>
                  <a:srgbClr val="FFFFFF"/>
                </a:solidFill>
              </a:rPr>
              <a:t>Offenders</a:t>
            </a:r>
          </a:p>
        </p:txBody>
      </p:sp>
      <p:graphicFrame>
        <p:nvGraphicFramePr>
          <p:cNvPr id="5" name="Content Placeholder 2">
            <a:extLst>
              <a:ext uri="{FF2B5EF4-FFF2-40B4-BE49-F238E27FC236}">
                <a16:creationId xmlns:a16="http://schemas.microsoft.com/office/drawing/2014/main" id="{6F3E7147-79D1-4E9B-3456-82AD10CC76B0}"/>
              </a:ext>
            </a:extLst>
          </p:cNvPr>
          <p:cNvGraphicFramePr>
            <a:graphicFrameLocks noGrp="1"/>
          </p:cNvGraphicFramePr>
          <p:nvPr>
            <p:ph idx="1"/>
            <p:extLst>
              <p:ext uri="{D42A27DB-BD31-4B8C-83A1-F6EECF244321}">
                <p14:modId xmlns:p14="http://schemas.microsoft.com/office/powerpoint/2010/main" val="4131279960"/>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477608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10AA7-A2EB-A817-8EBF-06CA0154A72F}"/>
              </a:ext>
            </a:extLst>
          </p:cNvPr>
          <p:cNvSpPr>
            <a:spLocks noGrp="1"/>
          </p:cNvSpPr>
          <p:nvPr>
            <p:ph type="title"/>
          </p:nvPr>
        </p:nvSpPr>
        <p:spPr>
          <a:xfrm>
            <a:off x="838200" y="365125"/>
            <a:ext cx="10515600" cy="623017"/>
          </a:xfrm>
        </p:spPr>
        <p:txBody>
          <a:bodyPr>
            <a:normAutofit fontScale="90000"/>
          </a:bodyPr>
          <a:lstStyle/>
          <a:p>
            <a:r>
              <a:rPr lang="en-GB"/>
              <a:t>Decision Making</a:t>
            </a:r>
          </a:p>
        </p:txBody>
      </p:sp>
      <p:sp>
        <p:nvSpPr>
          <p:cNvPr id="3" name="Content Placeholder 2">
            <a:extLst>
              <a:ext uri="{FF2B5EF4-FFF2-40B4-BE49-F238E27FC236}">
                <a16:creationId xmlns:a16="http://schemas.microsoft.com/office/drawing/2014/main" id="{9A66F7E8-2230-CF2F-A411-7C91397F9280}"/>
              </a:ext>
            </a:extLst>
          </p:cNvPr>
          <p:cNvSpPr>
            <a:spLocks noGrp="1"/>
          </p:cNvSpPr>
          <p:nvPr>
            <p:ph idx="1"/>
          </p:nvPr>
        </p:nvSpPr>
        <p:spPr>
          <a:xfrm>
            <a:off x="838200" y="1533832"/>
            <a:ext cx="10515600" cy="4643131"/>
          </a:xfrm>
        </p:spPr>
        <p:txBody>
          <a:bodyPr/>
          <a:lstStyle/>
          <a:p>
            <a:r>
              <a:rPr lang="en-GB"/>
              <a:t>Decisions on the course of action:</a:t>
            </a:r>
          </a:p>
          <a:p>
            <a:r>
              <a:rPr lang="en-GB"/>
              <a:t>‘Defensible Decisions’ made</a:t>
            </a:r>
          </a:p>
          <a:p>
            <a:r>
              <a:rPr lang="en-GB"/>
              <a:t>Responsible authority taken all reasonable steps to make the assessment</a:t>
            </a:r>
          </a:p>
          <a:p>
            <a:r>
              <a:rPr lang="en-GB"/>
              <a:t>Collection information that demonstrates the decisions / policies and practices have been followed / proactive approach </a:t>
            </a:r>
          </a:p>
          <a:p>
            <a:endParaRPr lang="en-GB"/>
          </a:p>
          <a:p>
            <a:r>
              <a:rPr lang="en-GB" sz="3600" b="1" i="0">
                <a:effectLst/>
                <a:latin typeface="Calibri" panose="020F0502020204030204" pitchFamily="34" charset="0"/>
                <a:cs typeface="Calibri" panose="020F0502020204030204" pitchFamily="34" charset="0"/>
              </a:rPr>
              <a:t>Although risk of harm can be managed by the MAPPA process, it cannot be eliminated.</a:t>
            </a:r>
            <a:endParaRPr lang="en-GB" sz="3600" b="1">
              <a:latin typeface="Calibri" panose="020F0502020204030204" pitchFamily="34" charset="0"/>
              <a:cs typeface="Calibri" panose="020F0502020204030204" pitchFamily="34" charset="0"/>
            </a:endParaRPr>
          </a:p>
          <a:p>
            <a:endParaRPr lang="en-GB"/>
          </a:p>
        </p:txBody>
      </p:sp>
    </p:spTree>
    <p:extLst>
      <p:ext uri="{BB962C8B-B14F-4D97-AF65-F5344CB8AC3E}">
        <p14:creationId xmlns:p14="http://schemas.microsoft.com/office/powerpoint/2010/main" val="24037645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175EE-CF57-1532-79B1-55FCB7C661DB}"/>
              </a:ext>
            </a:extLst>
          </p:cNvPr>
          <p:cNvSpPr>
            <a:spLocks noGrp="1"/>
          </p:cNvSpPr>
          <p:nvPr>
            <p:ph type="title"/>
          </p:nvPr>
        </p:nvSpPr>
        <p:spPr>
          <a:xfrm>
            <a:off x="838200" y="365126"/>
            <a:ext cx="10515600" cy="814746"/>
          </a:xfrm>
        </p:spPr>
        <p:txBody>
          <a:bodyPr/>
          <a:lstStyle/>
          <a:p>
            <a:r>
              <a:rPr lang="en-GB"/>
              <a:t>Management Plan</a:t>
            </a:r>
          </a:p>
        </p:txBody>
      </p:sp>
      <p:sp>
        <p:nvSpPr>
          <p:cNvPr id="3" name="Content Placeholder 2">
            <a:extLst>
              <a:ext uri="{FF2B5EF4-FFF2-40B4-BE49-F238E27FC236}">
                <a16:creationId xmlns:a16="http://schemas.microsoft.com/office/drawing/2014/main" id="{72F9A1D0-E235-CE1A-CCEC-D8FE0B26091E}"/>
              </a:ext>
            </a:extLst>
          </p:cNvPr>
          <p:cNvSpPr>
            <a:spLocks noGrp="1"/>
          </p:cNvSpPr>
          <p:nvPr>
            <p:ph idx="1"/>
          </p:nvPr>
        </p:nvSpPr>
        <p:spPr>
          <a:xfrm>
            <a:off x="838200" y="1189519"/>
            <a:ext cx="10515600" cy="4987444"/>
          </a:xfrm>
        </p:spPr>
        <p:txBody>
          <a:bodyPr vert="horz" lIns="91440" tIns="45720" rIns="91440" bIns="45720" rtlCol="0" anchor="t">
            <a:normAutofit fontScale="85000" lnSpcReduction="10000"/>
          </a:bodyPr>
          <a:lstStyle/>
          <a:p>
            <a:pPr marL="0" indent="0" algn="l" fontAlgn="base">
              <a:buNone/>
            </a:pPr>
            <a:r>
              <a:rPr lang="en-GB" dirty="0">
                <a:solidFill>
                  <a:srgbClr val="000000"/>
                </a:solidFill>
                <a:latin typeface="Calibri"/>
                <a:cs typeface="Calibri"/>
              </a:rPr>
              <a:t>Specific</a:t>
            </a:r>
            <a:r>
              <a:rPr lang="en-GB" dirty="0">
                <a:solidFill>
                  <a:srgbClr val="000000"/>
                </a:solidFill>
                <a:effectLst/>
                <a:latin typeface="Calibri"/>
                <a:cs typeface="Calibri"/>
              </a:rPr>
              <a:t> to each offender and their offending history, but might include any of the following:</a:t>
            </a:r>
            <a:endParaRPr lang="en-US" dirty="0"/>
          </a:p>
          <a:p>
            <a:pPr fontAlgn="base"/>
            <a:r>
              <a:rPr lang="en-GB" b="0" i="0" dirty="0">
                <a:solidFill>
                  <a:srgbClr val="000000"/>
                </a:solidFill>
                <a:effectLst/>
                <a:latin typeface="Calibri"/>
                <a:cs typeface="Calibri"/>
              </a:rPr>
              <a:t>Accommodation </a:t>
            </a:r>
            <a:r>
              <a:rPr lang="en-GB" dirty="0">
                <a:solidFill>
                  <a:srgbClr val="000000"/>
                </a:solidFill>
                <a:latin typeface="Calibri"/>
                <a:cs typeface="Calibri"/>
              </a:rPr>
              <a:t>– approved premises</a:t>
            </a:r>
            <a:r>
              <a:rPr lang="en-GB" b="0" i="0" dirty="0">
                <a:solidFill>
                  <a:srgbClr val="000000"/>
                </a:solidFill>
                <a:effectLst/>
                <a:latin typeface="Calibri"/>
                <a:cs typeface="Calibri"/>
              </a:rPr>
              <a:t> where the offender can be monitored.</a:t>
            </a:r>
          </a:p>
          <a:p>
            <a:pPr fontAlgn="base"/>
            <a:r>
              <a:rPr lang="en-GB" dirty="0">
                <a:solidFill>
                  <a:srgbClr val="000000"/>
                </a:solidFill>
                <a:latin typeface="Calibri"/>
                <a:cs typeface="Calibri"/>
              </a:rPr>
              <a:t>Licence</a:t>
            </a:r>
            <a:r>
              <a:rPr lang="en-GB" b="0" i="0" dirty="0">
                <a:solidFill>
                  <a:srgbClr val="000000"/>
                </a:solidFill>
                <a:effectLst/>
                <a:latin typeface="Calibri"/>
                <a:cs typeface="Calibri"/>
              </a:rPr>
              <a:t> conditions such as having contact with children, or going within an exclusion zone in a town/city</a:t>
            </a:r>
            <a:r>
              <a:rPr lang="en-GB" dirty="0">
                <a:solidFill>
                  <a:srgbClr val="000000"/>
                </a:solidFill>
                <a:latin typeface="Calibri"/>
                <a:cs typeface="Calibri"/>
              </a:rPr>
              <a:t>, no IT equipment </a:t>
            </a:r>
            <a:endParaRPr lang="en-GB" b="0" i="0" dirty="0">
              <a:solidFill>
                <a:srgbClr val="000000"/>
              </a:solidFill>
              <a:effectLst/>
              <a:latin typeface="Calibri"/>
              <a:cs typeface="Calibri"/>
            </a:endParaRPr>
          </a:p>
          <a:p>
            <a:pPr fontAlgn="base"/>
            <a:r>
              <a:rPr lang="en-GB" dirty="0">
                <a:solidFill>
                  <a:srgbClr val="000000"/>
                </a:solidFill>
                <a:latin typeface="Calibri"/>
                <a:cs typeface="Calibri"/>
              </a:rPr>
              <a:t>Order's</a:t>
            </a:r>
            <a:r>
              <a:rPr lang="en-GB" b="0" i="0" dirty="0">
                <a:solidFill>
                  <a:srgbClr val="000000"/>
                </a:solidFill>
                <a:effectLst/>
                <a:latin typeface="Calibri"/>
                <a:cs typeface="Calibri"/>
              </a:rPr>
              <a:t> such as a Sex Offender Prevention Order (SOPO) to prevent the offender engaging in certain activities, </a:t>
            </a:r>
            <a:r>
              <a:rPr lang="en-GB" dirty="0">
                <a:solidFill>
                  <a:srgbClr val="000000"/>
                </a:solidFill>
                <a:latin typeface="Calibri"/>
                <a:cs typeface="Calibri"/>
              </a:rPr>
              <a:t>no contact with victims,</a:t>
            </a:r>
            <a:r>
              <a:rPr lang="en-GB" b="0" i="0" dirty="0">
                <a:solidFill>
                  <a:srgbClr val="000000"/>
                </a:solidFill>
                <a:effectLst/>
                <a:latin typeface="Calibri"/>
                <a:cs typeface="Calibri"/>
              </a:rPr>
              <a:t> </a:t>
            </a:r>
            <a:r>
              <a:rPr lang="en-GB" dirty="0">
                <a:solidFill>
                  <a:srgbClr val="000000"/>
                </a:solidFill>
                <a:latin typeface="Calibri"/>
                <a:cs typeface="Calibri"/>
              </a:rPr>
              <a:t>or have </a:t>
            </a:r>
            <a:r>
              <a:rPr lang="en-GB" b="0" i="0" dirty="0">
                <a:solidFill>
                  <a:srgbClr val="000000"/>
                </a:solidFill>
                <a:effectLst/>
                <a:latin typeface="Calibri"/>
                <a:cs typeface="Calibri"/>
              </a:rPr>
              <a:t>unsupervised contact with children.</a:t>
            </a:r>
          </a:p>
          <a:p>
            <a:pPr fontAlgn="base"/>
            <a:r>
              <a:rPr lang="en-GB" dirty="0">
                <a:solidFill>
                  <a:srgbClr val="000000"/>
                </a:solidFill>
                <a:latin typeface="Calibri"/>
                <a:cs typeface="Calibri"/>
              </a:rPr>
              <a:t>Report</a:t>
            </a:r>
            <a:r>
              <a:rPr lang="en-GB" b="0" i="0" dirty="0">
                <a:solidFill>
                  <a:srgbClr val="000000"/>
                </a:solidFill>
                <a:effectLst/>
                <a:latin typeface="Calibri"/>
                <a:cs typeface="Calibri"/>
              </a:rPr>
              <a:t> to an Offender Manager every week </a:t>
            </a:r>
            <a:r>
              <a:rPr lang="en-GB" dirty="0">
                <a:solidFill>
                  <a:srgbClr val="000000"/>
                </a:solidFill>
                <a:latin typeface="Calibri"/>
                <a:cs typeface="Calibri"/>
              </a:rPr>
              <a:t>- counselling</a:t>
            </a:r>
            <a:r>
              <a:rPr lang="en-GB" b="0" i="0" dirty="0">
                <a:solidFill>
                  <a:srgbClr val="000000"/>
                </a:solidFill>
                <a:effectLst/>
                <a:latin typeface="Calibri"/>
                <a:cs typeface="Calibri"/>
              </a:rPr>
              <a:t> and work as part of their licence.</a:t>
            </a:r>
          </a:p>
          <a:p>
            <a:pPr algn="l" fontAlgn="base">
              <a:buFont typeface="Arial" panose="020B0604020202020204" pitchFamily="34" charset="0"/>
              <a:buChar char="•"/>
            </a:pPr>
            <a:r>
              <a:rPr lang="en-GB" b="0" i="0" dirty="0">
                <a:solidFill>
                  <a:srgbClr val="000000"/>
                </a:solidFill>
                <a:effectLst/>
                <a:latin typeface="Calibri"/>
                <a:cs typeface="Calibri"/>
              </a:rPr>
              <a:t>In some very extreme cases there may be covert monitoring of offenders to protect the public.</a:t>
            </a:r>
          </a:p>
          <a:p>
            <a:pPr fontAlgn="base"/>
            <a:r>
              <a:rPr lang="en-GB" b="0" i="0" dirty="0">
                <a:solidFill>
                  <a:srgbClr val="000000"/>
                </a:solidFill>
                <a:effectLst/>
                <a:latin typeface="Calibri"/>
                <a:cs typeface="Calibri"/>
              </a:rPr>
              <a:t>A disclosure of information to a member of the public for their protection</a:t>
            </a:r>
            <a:r>
              <a:rPr lang="en-GB" dirty="0">
                <a:solidFill>
                  <a:srgbClr val="000000"/>
                </a:solidFill>
                <a:latin typeface="Calibri"/>
                <a:cs typeface="Calibri"/>
              </a:rPr>
              <a:t> – application </a:t>
            </a:r>
            <a:endParaRPr lang="en-GB" b="0" i="0" dirty="0">
              <a:solidFill>
                <a:srgbClr val="000000"/>
              </a:solidFill>
              <a:effectLst/>
              <a:latin typeface="Calibri"/>
              <a:cs typeface="Calibri"/>
            </a:endParaRPr>
          </a:p>
          <a:p>
            <a:pPr algn="l" fontAlgn="base"/>
            <a:endParaRPr lang="en-GB" dirty="0">
              <a:solidFill>
                <a:srgbClr val="000000"/>
              </a:solidFill>
              <a:effectLst/>
              <a:latin typeface="Calibri"/>
              <a:cs typeface="Calibri"/>
            </a:endParaRPr>
          </a:p>
        </p:txBody>
      </p:sp>
    </p:spTree>
    <p:extLst>
      <p:ext uri="{BB962C8B-B14F-4D97-AF65-F5344CB8AC3E}">
        <p14:creationId xmlns:p14="http://schemas.microsoft.com/office/powerpoint/2010/main" val="33236829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FA3FD-7ACB-2C8F-E558-48AC3274BBE7}"/>
              </a:ext>
            </a:extLst>
          </p:cNvPr>
          <p:cNvSpPr>
            <a:spLocks noGrp="1"/>
          </p:cNvSpPr>
          <p:nvPr>
            <p:ph type="title"/>
          </p:nvPr>
        </p:nvSpPr>
        <p:spPr/>
        <p:txBody>
          <a:bodyPr/>
          <a:lstStyle/>
          <a:p>
            <a:r>
              <a:rPr lang="en-US"/>
              <a:t>Mangement Plan</a:t>
            </a:r>
          </a:p>
        </p:txBody>
      </p:sp>
      <p:sp>
        <p:nvSpPr>
          <p:cNvPr id="3" name="Content Placeholder 2">
            <a:extLst>
              <a:ext uri="{FF2B5EF4-FFF2-40B4-BE49-F238E27FC236}">
                <a16:creationId xmlns:a16="http://schemas.microsoft.com/office/drawing/2014/main" id="{8A4AC061-1B64-185C-AEDA-94AEA81DC5B0}"/>
              </a:ext>
            </a:extLst>
          </p:cNvPr>
          <p:cNvSpPr>
            <a:spLocks noGrp="1"/>
          </p:cNvSpPr>
          <p:nvPr>
            <p:ph idx="1"/>
          </p:nvPr>
        </p:nvSpPr>
        <p:spPr/>
        <p:txBody>
          <a:bodyPr vert="horz" lIns="91440" tIns="45720" rIns="91440" bIns="45720" rtlCol="0" anchor="t">
            <a:normAutofit/>
          </a:bodyPr>
          <a:lstStyle/>
          <a:p>
            <a:r>
              <a:rPr lang="en-GB" sz="2000" dirty="0">
                <a:latin typeface="Calibri"/>
                <a:cs typeface="Calibri"/>
              </a:rPr>
              <a:t>The MAPPA system cannot guarantee the protection of the public</a:t>
            </a:r>
          </a:p>
          <a:p>
            <a:r>
              <a:rPr lang="en-GB" sz="2000" dirty="0">
                <a:latin typeface="Calibri"/>
                <a:cs typeface="Calibri"/>
              </a:rPr>
              <a:t>Can only ‘manage’ the risks as effectively as possible through the limited powers of each agency. </a:t>
            </a:r>
            <a:endParaRPr lang="en-US" sz="2000" dirty="0">
              <a:latin typeface="Calibri"/>
              <a:cs typeface="Calibri"/>
            </a:endParaRPr>
          </a:p>
          <a:p>
            <a:r>
              <a:rPr lang="en-GB" sz="2000" dirty="0">
                <a:latin typeface="Calibri"/>
                <a:cs typeface="Calibri"/>
              </a:rPr>
              <a:t>This means that all steps that can be legitimately taken by the agencies are taken</a:t>
            </a:r>
            <a:endParaRPr lang="en-US" sz="2000" dirty="0">
              <a:latin typeface="Calibri"/>
              <a:cs typeface="Calibri"/>
            </a:endParaRPr>
          </a:p>
          <a:p>
            <a:r>
              <a:rPr lang="en-GB" sz="2000" dirty="0">
                <a:latin typeface="Calibri"/>
                <a:cs typeface="Calibri"/>
              </a:rPr>
              <a:t>MAPPA decision making is frequently fraught with dilemmas. </a:t>
            </a:r>
            <a:endParaRPr lang="en-US" sz="2000" dirty="0">
              <a:latin typeface="Calibri"/>
              <a:cs typeface="Calibri"/>
            </a:endParaRPr>
          </a:p>
          <a:p>
            <a:r>
              <a:rPr lang="en-GB" sz="2000" dirty="0">
                <a:latin typeface="Calibri"/>
                <a:cs typeface="Calibri"/>
              </a:rPr>
              <a:t>For example, a MAPPA meeting to decide to disclose to a member of the public about an offender’s risk to protect that individual or somebody else.  </a:t>
            </a:r>
            <a:endParaRPr lang="en-US" sz="2000" dirty="0">
              <a:latin typeface="Calibri"/>
              <a:cs typeface="Calibri"/>
            </a:endParaRPr>
          </a:p>
          <a:p>
            <a:r>
              <a:rPr lang="en-GB" sz="2000" dirty="0">
                <a:latin typeface="Calibri"/>
                <a:cs typeface="Calibri"/>
              </a:rPr>
              <a:t>However, each time that a disclosure is made the Panel loses control of the way that information is used.</a:t>
            </a:r>
            <a:endParaRPr lang="en-US" sz="2000" dirty="0">
              <a:latin typeface="Calibri"/>
              <a:cs typeface="Calibri"/>
            </a:endParaRPr>
          </a:p>
          <a:p>
            <a:endParaRPr lang="en-GB" sz="2000" dirty="0">
              <a:latin typeface="Calibri"/>
              <a:cs typeface="Calibri"/>
            </a:endParaRPr>
          </a:p>
          <a:p>
            <a:endParaRPr lang="en-US" dirty="0"/>
          </a:p>
        </p:txBody>
      </p:sp>
    </p:spTree>
    <p:extLst>
      <p:ext uri="{BB962C8B-B14F-4D97-AF65-F5344CB8AC3E}">
        <p14:creationId xmlns:p14="http://schemas.microsoft.com/office/powerpoint/2010/main" val="5416480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728E6-0397-2AB6-506F-277A2679A382}"/>
              </a:ext>
            </a:extLst>
          </p:cNvPr>
          <p:cNvSpPr>
            <a:spLocks noGrp="1"/>
          </p:cNvSpPr>
          <p:nvPr>
            <p:ph type="title"/>
          </p:nvPr>
        </p:nvSpPr>
        <p:spPr>
          <a:xfrm>
            <a:off x="838200" y="365125"/>
            <a:ext cx="10515600" cy="902843"/>
          </a:xfrm>
        </p:spPr>
        <p:txBody>
          <a:bodyPr>
            <a:normAutofit/>
          </a:bodyPr>
          <a:lstStyle/>
          <a:p>
            <a:r>
              <a:rPr lang="en-GB" b="0" i="0" dirty="0">
                <a:solidFill>
                  <a:srgbClr val="111111"/>
                </a:solidFill>
                <a:effectLst/>
                <a:latin typeface="-apple-system"/>
              </a:rPr>
              <a:t>The role of a police officer within MAPPA</a:t>
            </a:r>
            <a:endParaRPr lang="en-GB" dirty="0"/>
          </a:p>
        </p:txBody>
      </p:sp>
      <p:sp>
        <p:nvSpPr>
          <p:cNvPr id="3" name="Content Placeholder 2">
            <a:extLst>
              <a:ext uri="{FF2B5EF4-FFF2-40B4-BE49-F238E27FC236}">
                <a16:creationId xmlns:a16="http://schemas.microsoft.com/office/drawing/2014/main" id="{8E3B03F9-0682-5471-798E-3946568DC741}"/>
              </a:ext>
            </a:extLst>
          </p:cNvPr>
          <p:cNvSpPr>
            <a:spLocks noGrp="1"/>
          </p:cNvSpPr>
          <p:nvPr>
            <p:ph idx="1"/>
          </p:nvPr>
        </p:nvSpPr>
        <p:spPr>
          <a:xfrm>
            <a:off x="838200" y="1293663"/>
            <a:ext cx="10515600" cy="4883300"/>
          </a:xfrm>
        </p:spPr>
        <p:txBody>
          <a:bodyPr vert="horz" lIns="91440" tIns="45720" rIns="91440" bIns="45720" rtlCol="0" anchor="t">
            <a:normAutofit fontScale="77500" lnSpcReduction="20000"/>
          </a:bodyPr>
          <a:lstStyle/>
          <a:p>
            <a:pPr marL="0" indent="0" algn="l">
              <a:buNone/>
            </a:pPr>
            <a:r>
              <a:rPr lang="en-GB" b="0" i="0" dirty="0">
                <a:solidFill>
                  <a:srgbClr val="111111"/>
                </a:solidFill>
                <a:effectLst/>
                <a:latin typeface="-apple-system"/>
              </a:rPr>
              <a:t>K</a:t>
            </a:r>
            <a:r>
              <a:rPr lang="en-GB" b="0" i="0" dirty="0">
                <a:solidFill>
                  <a:srgbClr val="111111"/>
                </a:solidFill>
                <a:effectLst/>
                <a:latin typeface="Calibri"/>
                <a:cs typeface="Calibri"/>
              </a:rPr>
              <a:t>ey responsibilities:</a:t>
            </a:r>
          </a:p>
          <a:p>
            <a:pPr algn="l">
              <a:spcBef>
                <a:spcPts val="900"/>
              </a:spcBef>
              <a:buFont typeface="+mj-lt"/>
              <a:buAutoNum type="arabicPeriod"/>
            </a:pPr>
            <a:r>
              <a:rPr lang="en-GB" b="1" i="0" dirty="0">
                <a:solidFill>
                  <a:srgbClr val="111111"/>
                </a:solidFill>
                <a:effectLst/>
                <a:latin typeface="Calibri"/>
                <a:cs typeface="Calibri"/>
              </a:rPr>
              <a:t>Risk Assessment and Management</a:t>
            </a:r>
            <a:r>
              <a:rPr lang="en-GB" b="0" i="0" dirty="0">
                <a:solidFill>
                  <a:srgbClr val="111111"/>
                </a:solidFill>
                <a:effectLst/>
                <a:latin typeface="Calibri"/>
                <a:cs typeface="Calibri"/>
              </a:rPr>
              <a:t>: Police officers work to assess and manage the risks posed by offenders. Ensure that appropriate measures are in place to protect the public</a:t>
            </a:r>
          </a:p>
          <a:p>
            <a:pPr algn="l">
              <a:spcBef>
                <a:spcPts val="900"/>
              </a:spcBef>
              <a:buFont typeface="+mj-lt"/>
              <a:buAutoNum type="arabicPeriod"/>
            </a:pPr>
            <a:r>
              <a:rPr lang="en-GB" b="1" i="0" dirty="0">
                <a:solidFill>
                  <a:srgbClr val="111111"/>
                </a:solidFill>
                <a:effectLst/>
                <a:latin typeface="Calibri"/>
                <a:cs typeface="Calibri"/>
              </a:rPr>
              <a:t>Lead Agency Role</a:t>
            </a:r>
            <a:r>
              <a:rPr lang="en-GB" b="0" i="0" dirty="0">
                <a:solidFill>
                  <a:srgbClr val="111111"/>
                </a:solidFill>
                <a:effectLst/>
                <a:latin typeface="Calibri"/>
                <a:cs typeface="Calibri"/>
              </a:rPr>
              <a:t>: The police often act as the lead agency for MAPPA cases, particularly for offenders who are no longer under probation supervision Cat 1 . </a:t>
            </a:r>
          </a:p>
          <a:p>
            <a:pPr algn="l">
              <a:spcBef>
                <a:spcPts val="900"/>
              </a:spcBef>
              <a:buFont typeface="+mj-lt"/>
              <a:buAutoNum type="arabicPeriod"/>
            </a:pPr>
            <a:r>
              <a:rPr lang="en-GB" b="1" i="0" dirty="0">
                <a:solidFill>
                  <a:srgbClr val="111111"/>
                </a:solidFill>
                <a:effectLst/>
                <a:latin typeface="Calibri"/>
                <a:cs typeface="Calibri"/>
              </a:rPr>
              <a:t>Information Sharing</a:t>
            </a:r>
            <a:r>
              <a:rPr lang="en-GB" b="0" i="0" dirty="0">
                <a:solidFill>
                  <a:srgbClr val="111111"/>
                </a:solidFill>
                <a:effectLst/>
                <a:latin typeface="Calibri"/>
                <a:cs typeface="Calibri"/>
              </a:rPr>
              <a:t>: Officers are responsible for sharing relevant information with other agencies involved in MAPPA. </a:t>
            </a:r>
          </a:p>
          <a:p>
            <a:pPr algn="l">
              <a:spcBef>
                <a:spcPts val="900"/>
              </a:spcBef>
              <a:buFont typeface="+mj-lt"/>
              <a:buAutoNum type="arabicPeriod"/>
            </a:pPr>
            <a:r>
              <a:rPr lang="en-GB" b="1" i="0" dirty="0">
                <a:solidFill>
                  <a:srgbClr val="111111"/>
                </a:solidFill>
                <a:effectLst/>
                <a:latin typeface="Calibri"/>
                <a:cs typeface="Calibri"/>
              </a:rPr>
              <a:t>Monitoring Compliance</a:t>
            </a:r>
            <a:r>
              <a:rPr lang="en-GB" b="0" i="0" dirty="0">
                <a:solidFill>
                  <a:srgbClr val="111111"/>
                </a:solidFill>
                <a:effectLst/>
                <a:latin typeface="Calibri"/>
                <a:cs typeface="Calibri"/>
              </a:rPr>
              <a:t>: Police ensure that offenders comply with notification requirements and other conditions imposed on them. Officers must follow up on any breaches and take necessa</a:t>
            </a:r>
            <a:r>
              <a:rPr lang="en-GB" dirty="0">
                <a:solidFill>
                  <a:srgbClr val="111111"/>
                </a:solidFill>
                <a:latin typeface="Calibri"/>
                <a:cs typeface="Calibri"/>
              </a:rPr>
              <a:t>ry actions.</a:t>
            </a:r>
            <a:endParaRPr lang="en-GB" b="0" i="0" dirty="0">
              <a:solidFill>
                <a:srgbClr val="111111"/>
              </a:solidFill>
              <a:effectLst/>
              <a:latin typeface="Calibri"/>
              <a:cs typeface="Calibri"/>
            </a:endParaRPr>
          </a:p>
          <a:p>
            <a:pPr algn="l">
              <a:spcBef>
                <a:spcPts val="900"/>
              </a:spcBef>
              <a:buFont typeface="+mj-lt"/>
              <a:buAutoNum type="arabicPeriod"/>
            </a:pPr>
            <a:r>
              <a:rPr lang="en-GB" b="1" i="0" dirty="0">
                <a:solidFill>
                  <a:srgbClr val="111111"/>
                </a:solidFill>
                <a:effectLst/>
                <a:latin typeface="Calibri"/>
                <a:cs typeface="Calibri"/>
              </a:rPr>
              <a:t>Joint Agency Work</a:t>
            </a:r>
            <a:r>
              <a:rPr lang="en-GB" b="0" i="0" dirty="0">
                <a:solidFill>
                  <a:srgbClr val="111111"/>
                </a:solidFill>
                <a:effectLst/>
                <a:latin typeface="Calibri"/>
                <a:cs typeface="Calibri"/>
              </a:rPr>
              <a:t>: Police officers collaborate with probation services, prison services, and other relevant bodies. This includes home visits, risk assessments and other assessments to manage offenders.</a:t>
            </a:r>
          </a:p>
          <a:p>
            <a:pPr algn="l">
              <a:spcBef>
                <a:spcPts val="900"/>
              </a:spcBef>
              <a:buFont typeface="+mj-lt"/>
              <a:buAutoNum type="arabicPeriod"/>
            </a:pPr>
            <a:r>
              <a:rPr lang="en-GB" b="1" i="0" dirty="0">
                <a:solidFill>
                  <a:srgbClr val="111111"/>
                </a:solidFill>
                <a:effectLst/>
                <a:latin typeface="Calibri"/>
                <a:cs typeface="Calibri"/>
              </a:rPr>
              <a:t>Public Protection Units (PPUs)</a:t>
            </a:r>
            <a:r>
              <a:rPr lang="en-GB" b="0" i="0" dirty="0">
                <a:solidFill>
                  <a:srgbClr val="111111"/>
                </a:solidFill>
                <a:effectLst/>
                <a:latin typeface="Calibri"/>
                <a:cs typeface="Calibri"/>
              </a:rPr>
              <a:t>: Many police officers involved in MAPPA work in specially trained units known as Public Protection Units. </a:t>
            </a:r>
          </a:p>
          <a:p>
            <a:pPr algn="l">
              <a:spcBef>
                <a:spcPts val="900"/>
              </a:spcBef>
            </a:pPr>
            <a:r>
              <a:rPr lang="en-GB" b="0" i="0" dirty="0">
                <a:solidFill>
                  <a:srgbClr val="111111"/>
                </a:solidFill>
                <a:effectLst/>
                <a:latin typeface="Calibri"/>
                <a:cs typeface="Calibri"/>
              </a:rPr>
              <a:t>These roles are essential for maintaining public safety and ensuring that offenders are managed in a way that minimizes the risk of reoffending.</a:t>
            </a:r>
          </a:p>
          <a:p>
            <a:endParaRPr lang="en-GB" dirty="0">
              <a:latin typeface="Calibri"/>
              <a:cs typeface="Calibri"/>
            </a:endParaRPr>
          </a:p>
        </p:txBody>
      </p:sp>
    </p:spTree>
    <p:extLst>
      <p:ext uri="{BB962C8B-B14F-4D97-AF65-F5344CB8AC3E}">
        <p14:creationId xmlns:p14="http://schemas.microsoft.com/office/powerpoint/2010/main" val="26204786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A1010-485A-2320-EA6C-B013DAB8D59B}"/>
              </a:ext>
            </a:extLst>
          </p:cNvPr>
          <p:cNvSpPr>
            <a:spLocks noGrp="1"/>
          </p:cNvSpPr>
          <p:nvPr>
            <p:ph type="title"/>
          </p:nvPr>
        </p:nvSpPr>
        <p:spPr>
          <a:xfrm>
            <a:off x="838200" y="365125"/>
            <a:ext cx="10515600" cy="841883"/>
          </a:xfrm>
        </p:spPr>
        <p:txBody>
          <a:bodyPr>
            <a:normAutofit fontScale="90000"/>
          </a:bodyPr>
          <a:lstStyle/>
          <a:p>
            <a:r>
              <a:rPr lang="en-GB" dirty="0"/>
              <a:t>Dangerous Persons Database </a:t>
            </a:r>
            <a:r>
              <a:rPr lang="en-GB" dirty="0" err="1"/>
              <a:t>ViSOR</a:t>
            </a:r>
            <a:r>
              <a:rPr lang="en-GB" dirty="0"/>
              <a:t> </a:t>
            </a:r>
            <a:r>
              <a:rPr lang="en-GB" sz="1100" b="1" dirty="0">
                <a:solidFill>
                  <a:srgbClr val="5F6368"/>
                </a:solidFill>
                <a:latin typeface="Arial"/>
                <a:cs typeface="Arial"/>
              </a:rPr>
              <a:t>Violent and Sex Offender Register </a:t>
            </a:r>
            <a:endParaRPr lang="en-GB" sz="1100" dirty="0">
              <a:solidFill>
                <a:srgbClr val="4D5156"/>
              </a:solidFill>
              <a:latin typeface="Arial"/>
              <a:cs typeface="Arial"/>
            </a:endParaRPr>
          </a:p>
        </p:txBody>
      </p:sp>
      <p:sp>
        <p:nvSpPr>
          <p:cNvPr id="3" name="Content Placeholder 2">
            <a:extLst>
              <a:ext uri="{FF2B5EF4-FFF2-40B4-BE49-F238E27FC236}">
                <a16:creationId xmlns:a16="http://schemas.microsoft.com/office/drawing/2014/main" id="{7C050B9A-821B-CB5B-3E30-1DF4733300CF}"/>
              </a:ext>
            </a:extLst>
          </p:cNvPr>
          <p:cNvSpPr>
            <a:spLocks noGrp="1"/>
          </p:cNvSpPr>
          <p:nvPr>
            <p:ph idx="1"/>
          </p:nvPr>
        </p:nvSpPr>
        <p:spPr>
          <a:xfrm>
            <a:off x="838200" y="1552456"/>
            <a:ext cx="10515600" cy="4624507"/>
          </a:xfrm>
        </p:spPr>
        <p:txBody>
          <a:bodyPr vert="horz" lIns="91440" tIns="45720" rIns="91440" bIns="45720" rtlCol="0" anchor="t">
            <a:normAutofit/>
          </a:bodyPr>
          <a:lstStyle/>
          <a:p>
            <a:r>
              <a:rPr lang="en-GB" dirty="0">
                <a:latin typeface="Calibri"/>
                <a:cs typeface="Calibri"/>
              </a:rPr>
              <a:t>Data accessed by Three authority agencies </a:t>
            </a:r>
            <a:r>
              <a:rPr lang="en-GB" sz="1100" b="1">
                <a:solidFill>
                  <a:srgbClr val="5F6368"/>
                </a:solidFill>
                <a:latin typeface="Calibri"/>
                <a:cs typeface="Arial"/>
              </a:rPr>
              <a:t>V</a:t>
            </a:r>
            <a:endParaRPr lang="en-US">
              <a:solidFill>
                <a:srgbClr val="000000"/>
              </a:solidFill>
              <a:latin typeface="Calibri"/>
              <a:cs typeface="Calibri"/>
            </a:endParaRPr>
          </a:p>
          <a:p>
            <a:r>
              <a:rPr lang="en-GB" dirty="0">
                <a:solidFill>
                  <a:srgbClr val="000000"/>
                </a:solidFill>
                <a:latin typeface="Calibri"/>
                <a:cs typeface="Arial"/>
              </a:rPr>
              <a:t>Cases</a:t>
            </a:r>
            <a:r>
              <a:rPr lang="en-GB" dirty="0">
                <a:latin typeface="Calibri"/>
                <a:cs typeface="Calibri"/>
              </a:rPr>
              <a:t> cease to be MAPPA cases, information is archived &amp; retrieved later states</a:t>
            </a:r>
            <a:endParaRPr lang="en-US">
              <a:latin typeface="Calibri"/>
              <a:cs typeface="Calibri"/>
            </a:endParaRPr>
          </a:p>
          <a:p>
            <a:r>
              <a:rPr lang="en-GB" dirty="0">
                <a:latin typeface="Calibri"/>
                <a:cs typeface="Calibri"/>
              </a:rPr>
              <a:t>Police responsible to create &amp; maintain </a:t>
            </a:r>
            <a:r>
              <a:rPr lang="en-GB" err="1">
                <a:latin typeface="Calibri"/>
                <a:cs typeface="Calibri"/>
              </a:rPr>
              <a:t>ViSOR</a:t>
            </a:r>
            <a:r>
              <a:rPr lang="en-GB" dirty="0">
                <a:latin typeface="Calibri"/>
                <a:cs typeface="Calibri"/>
              </a:rPr>
              <a:t> for offenders in Cat 1 and 3</a:t>
            </a:r>
          </a:p>
          <a:p>
            <a:r>
              <a:rPr lang="en-GB" dirty="0">
                <a:latin typeface="Calibri"/>
                <a:cs typeface="Calibri"/>
              </a:rPr>
              <a:t>100</a:t>
            </a:r>
            <a:r>
              <a:rPr lang="en-GB" baseline="30000" dirty="0">
                <a:latin typeface="Calibri"/>
                <a:cs typeface="Calibri"/>
              </a:rPr>
              <a:t>th</a:t>
            </a:r>
            <a:r>
              <a:rPr lang="en-GB" dirty="0">
                <a:latin typeface="Calibri"/>
                <a:cs typeface="Calibri"/>
              </a:rPr>
              <a:t> birthday of an individual, review, with the idea that records are removed</a:t>
            </a:r>
          </a:p>
          <a:p>
            <a:r>
              <a:rPr lang="en-GB" b="0" i="0" dirty="0">
                <a:solidFill>
                  <a:srgbClr val="111111"/>
                </a:solidFill>
                <a:effectLst/>
                <a:latin typeface="Calibri"/>
                <a:cs typeface="Calibri"/>
              </a:rPr>
              <a:t>MOSOVO - Management of Sexual or Violent Offenders </a:t>
            </a:r>
            <a:r>
              <a:rPr lang="en-GB" dirty="0">
                <a:solidFill>
                  <a:srgbClr val="111111"/>
                </a:solidFill>
                <a:latin typeface="Calibri"/>
                <a:cs typeface="Calibri"/>
              </a:rPr>
              <a:t>Officer</a:t>
            </a:r>
            <a:r>
              <a:rPr lang="en-GB" b="0" i="0" dirty="0">
                <a:solidFill>
                  <a:srgbClr val="111111"/>
                </a:solidFill>
                <a:effectLst/>
                <a:latin typeface="Calibri"/>
                <a:cs typeface="Calibri"/>
              </a:rPr>
              <a:t>, is a specially trained police officer responsible for managing and monitoring sexual and violent offenders in the community.</a:t>
            </a:r>
            <a:endParaRPr lang="en-GB">
              <a:latin typeface="Calibri"/>
              <a:cs typeface="Calibri"/>
            </a:endParaRPr>
          </a:p>
        </p:txBody>
      </p:sp>
    </p:spTree>
    <p:extLst>
      <p:ext uri="{BB962C8B-B14F-4D97-AF65-F5344CB8AC3E}">
        <p14:creationId xmlns:p14="http://schemas.microsoft.com/office/powerpoint/2010/main" val="22311950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DA52F-0284-8F56-0C67-91D4C050A78E}"/>
              </a:ext>
            </a:extLst>
          </p:cNvPr>
          <p:cNvSpPr>
            <a:spLocks noGrp="1"/>
          </p:cNvSpPr>
          <p:nvPr>
            <p:ph type="title"/>
          </p:nvPr>
        </p:nvSpPr>
        <p:spPr/>
        <p:txBody>
          <a:bodyPr/>
          <a:lstStyle/>
          <a:p>
            <a:r>
              <a:rPr lang="en-GB" dirty="0" err="1"/>
              <a:t>ViSOR</a:t>
            </a:r>
            <a:endParaRPr lang="en-GB" dirty="0"/>
          </a:p>
        </p:txBody>
      </p:sp>
      <p:sp>
        <p:nvSpPr>
          <p:cNvPr id="3" name="Content Placeholder 2">
            <a:extLst>
              <a:ext uri="{FF2B5EF4-FFF2-40B4-BE49-F238E27FC236}">
                <a16:creationId xmlns:a16="http://schemas.microsoft.com/office/drawing/2014/main" id="{DCC0BAEA-6ECF-F31E-F21A-03A2BCA6032D}"/>
              </a:ext>
            </a:extLst>
          </p:cNvPr>
          <p:cNvSpPr>
            <a:spLocks noGrp="1"/>
          </p:cNvSpPr>
          <p:nvPr>
            <p:ph idx="1"/>
          </p:nvPr>
        </p:nvSpPr>
        <p:spPr>
          <a:xfrm>
            <a:off x="838200" y="1681852"/>
            <a:ext cx="10515600" cy="4495111"/>
          </a:xfrm>
        </p:spPr>
        <p:txBody>
          <a:bodyPr vert="horz" lIns="91440" tIns="45720" rIns="91440" bIns="45720" rtlCol="0" anchor="t">
            <a:normAutofit/>
          </a:bodyPr>
          <a:lstStyle/>
          <a:p>
            <a:r>
              <a:rPr lang="en-GB" b="0" i="0" dirty="0">
                <a:solidFill>
                  <a:srgbClr val="111111"/>
                </a:solidFill>
                <a:effectLst/>
                <a:latin typeface="Calibri"/>
                <a:cs typeface="Calibri"/>
              </a:rPr>
              <a:t>Officers are likely to come across potentially dangerous person in routine duties.</a:t>
            </a:r>
          </a:p>
          <a:p>
            <a:r>
              <a:rPr lang="en-GB" b="0" i="0" dirty="0">
                <a:solidFill>
                  <a:srgbClr val="111111"/>
                </a:solidFill>
                <a:effectLst/>
                <a:latin typeface="Calibri"/>
                <a:cs typeface="Calibri"/>
              </a:rPr>
              <a:t>If individuals have been ID as such an offender, then allocated a Management of Sexual or Violent Offenders officer</a:t>
            </a:r>
          </a:p>
          <a:p>
            <a:r>
              <a:rPr lang="en-GB" b="0" i="0" dirty="0">
                <a:solidFill>
                  <a:srgbClr val="111111"/>
                </a:solidFill>
                <a:effectLst/>
                <a:latin typeface="Calibri"/>
                <a:cs typeface="Calibri"/>
              </a:rPr>
              <a:t>MOSOVO - Management of Sexual or Violent Offenders </a:t>
            </a:r>
            <a:r>
              <a:rPr lang="en-GB" dirty="0">
                <a:solidFill>
                  <a:srgbClr val="111111"/>
                </a:solidFill>
                <a:latin typeface="Calibri"/>
                <a:cs typeface="Calibri"/>
              </a:rPr>
              <a:t>Officer</a:t>
            </a:r>
            <a:r>
              <a:rPr lang="en-GB" b="0" i="0" dirty="0">
                <a:solidFill>
                  <a:srgbClr val="111111"/>
                </a:solidFill>
                <a:effectLst/>
                <a:latin typeface="Calibri"/>
                <a:cs typeface="Calibri"/>
              </a:rPr>
              <a:t>, is a specially trained police officer responsible for managing and monitoring sexual and violent offenders in the community.</a:t>
            </a:r>
          </a:p>
          <a:p>
            <a:r>
              <a:rPr lang="en-GB" dirty="0">
                <a:solidFill>
                  <a:srgbClr val="111111"/>
                </a:solidFill>
                <a:latin typeface="Calibri"/>
                <a:cs typeface="Calibri"/>
              </a:rPr>
              <a:t>MOSOVO must be aware of ALL relevant information relating to offender – intelligence report – provides the wider picture</a:t>
            </a:r>
            <a:endParaRPr lang="en-GB">
              <a:latin typeface="Calibri"/>
              <a:cs typeface="Calibri"/>
            </a:endParaRPr>
          </a:p>
          <a:p>
            <a:endParaRPr lang="en-GB" dirty="0"/>
          </a:p>
        </p:txBody>
      </p:sp>
    </p:spTree>
    <p:extLst>
      <p:ext uri="{BB962C8B-B14F-4D97-AF65-F5344CB8AC3E}">
        <p14:creationId xmlns:p14="http://schemas.microsoft.com/office/powerpoint/2010/main" val="32437843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D18E2-B655-4257-79C4-FF33000A9C3E}"/>
              </a:ext>
            </a:extLst>
          </p:cNvPr>
          <p:cNvSpPr>
            <a:spLocks noGrp="1"/>
          </p:cNvSpPr>
          <p:nvPr>
            <p:ph type="title"/>
          </p:nvPr>
        </p:nvSpPr>
        <p:spPr>
          <a:xfrm>
            <a:off x="838200" y="365125"/>
            <a:ext cx="10515600" cy="391036"/>
          </a:xfrm>
        </p:spPr>
        <p:txBody>
          <a:bodyPr>
            <a:normAutofit fontScale="90000"/>
          </a:bodyPr>
          <a:lstStyle/>
          <a:p>
            <a:r>
              <a:rPr lang="en-US"/>
              <a:t>Case - History</a:t>
            </a:r>
          </a:p>
        </p:txBody>
      </p:sp>
      <p:sp>
        <p:nvSpPr>
          <p:cNvPr id="3" name="Content Placeholder 2">
            <a:extLst>
              <a:ext uri="{FF2B5EF4-FFF2-40B4-BE49-F238E27FC236}">
                <a16:creationId xmlns:a16="http://schemas.microsoft.com/office/drawing/2014/main" id="{BC62197B-2A0D-BE4B-D803-5023876E4FE0}"/>
              </a:ext>
            </a:extLst>
          </p:cNvPr>
          <p:cNvSpPr>
            <a:spLocks noGrp="1"/>
          </p:cNvSpPr>
          <p:nvPr>
            <p:ph idx="1"/>
          </p:nvPr>
        </p:nvSpPr>
        <p:spPr>
          <a:xfrm>
            <a:off x="838200" y="934230"/>
            <a:ext cx="10515600" cy="5242733"/>
          </a:xfrm>
        </p:spPr>
        <p:txBody>
          <a:bodyPr vert="horz" lIns="91440" tIns="45720" rIns="91440" bIns="45720" rtlCol="0" anchor="t">
            <a:normAutofit fontScale="92500" lnSpcReduction="20000"/>
          </a:bodyPr>
          <a:lstStyle/>
          <a:p>
            <a:r>
              <a:rPr lang="en-US" dirty="0">
                <a:ea typeface="+mn-lt"/>
                <a:cs typeface="+mn-lt"/>
              </a:rPr>
              <a:t>Offender has 6 six previous convictions for 11 offences including rape, burglary, attempting to strangle,  and drug-related offences. </a:t>
            </a:r>
            <a:endParaRPr lang="en-US" dirty="0"/>
          </a:p>
          <a:p>
            <a:r>
              <a:rPr lang="en-US" dirty="0">
                <a:ea typeface="+mn-lt"/>
                <a:cs typeface="+mn-lt"/>
              </a:rPr>
              <a:t>1983 offender enters a nurses’ home and attempted to choke &amp; strangle a nurse with intent to rape – 7 yrs prison</a:t>
            </a:r>
          </a:p>
          <a:p>
            <a:r>
              <a:rPr lang="en-US" dirty="0">
                <a:ea typeface="+mn-lt"/>
                <a:cs typeface="+mn-lt"/>
              </a:rPr>
              <a:t>January 1992 offender was sentenced to 10 years imprisonment for an offence of rape, which was committed after breaking into the flat of a woman and her five-year old child, and threatening her with a knife. </a:t>
            </a:r>
          </a:p>
          <a:p>
            <a:r>
              <a:rPr lang="en-US" dirty="0">
                <a:ea typeface="+mn-lt"/>
                <a:cs typeface="+mn-lt"/>
              </a:rPr>
              <a:t>Offender is subject to the requirements of the sex offenders’ register, for life. </a:t>
            </a:r>
          </a:p>
          <a:p>
            <a:r>
              <a:rPr lang="en-US" dirty="0">
                <a:ea typeface="+mn-lt"/>
                <a:cs typeface="+mn-lt"/>
              </a:rPr>
              <a:t>May 2000 offender sentenced to life imprisonment with a tariff of five years for offences of false imprisonment. </a:t>
            </a:r>
          </a:p>
          <a:p>
            <a:r>
              <a:rPr lang="en-US" dirty="0">
                <a:ea typeface="+mn-lt"/>
                <a:cs typeface="+mn-lt"/>
              </a:rPr>
              <a:t>The tariff on this sentence expired in 2005, but Parole Board did not direct offenders release on life </a:t>
            </a:r>
            <a:r>
              <a:rPr lang="en-GB" dirty="0">
                <a:ea typeface="+mn-lt"/>
                <a:cs typeface="+mn-lt"/>
              </a:rPr>
              <a:t>licence</a:t>
            </a:r>
            <a:r>
              <a:rPr lang="en-US" dirty="0">
                <a:ea typeface="+mn-lt"/>
                <a:cs typeface="+mn-lt"/>
              </a:rPr>
              <a:t> until 2016</a:t>
            </a:r>
          </a:p>
          <a:p>
            <a:r>
              <a:rPr lang="en-US" dirty="0"/>
              <a:t>MAPPA? Why?</a:t>
            </a:r>
          </a:p>
          <a:p>
            <a:endParaRPr lang="en-US"/>
          </a:p>
        </p:txBody>
      </p:sp>
    </p:spTree>
    <p:extLst>
      <p:ext uri="{BB962C8B-B14F-4D97-AF65-F5344CB8AC3E}">
        <p14:creationId xmlns:p14="http://schemas.microsoft.com/office/powerpoint/2010/main" val="36464145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8AC82-F2C5-EF8B-07D9-B00B09576032}"/>
              </a:ext>
            </a:extLst>
          </p:cNvPr>
          <p:cNvSpPr>
            <a:spLocks noGrp="1"/>
          </p:cNvSpPr>
          <p:nvPr>
            <p:ph type="title"/>
          </p:nvPr>
        </p:nvSpPr>
        <p:spPr>
          <a:xfrm>
            <a:off x="838200" y="365125"/>
            <a:ext cx="5393361" cy="1325563"/>
          </a:xfrm>
        </p:spPr>
        <p:txBody>
          <a:bodyPr>
            <a:normAutofit/>
          </a:bodyPr>
          <a:lstStyle/>
          <a:p>
            <a:r>
              <a:rPr lang="en-US"/>
              <a:t>Case</a:t>
            </a:r>
          </a:p>
        </p:txBody>
      </p:sp>
      <p:sp>
        <p:nvSpPr>
          <p:cNvPr id="3" name="Content Placeholder 2">
            <a:extLst>
              <a:ext uri="{FF2B5EF4-FFF2-40B4-BE49-F238E27FC236}">
                <a16:creationId xmlns:a16="http://schemas.microsoft.com/office/drawing/2014/main" id="{532C1217-AA46-A136-8DFE-4CF0174B0C9A}"/>
              </a:ext>
            </a:extLst>
          </p:cNvPr>
          <p:cNvSpPr>
            <a:spLocks noGrp="1"/>
          </p:cNvSpPr>
          <p:nvPr>
            <p:ph idx="1"/>
          </p:nvPr>
        </p:nvSpPr>
        <p:spPr>
          <a:xfrm>
            <a:off x="838200" y="1509324"/>
            <a:ext cx="6313511" cy="4667639"/>
          </a:xfrm>
        </p:spPr>
        <p:txBody>
          <a:bodyPr vert="horz" lIns="91440" tIns="45720" rIns="91440" bIns="45720" rtlCol="0" anchor="t">
            <a:normAutofit/>
          </a:bodyPr>
          <a:lstStyle/>
          <a:p>
            <a:r>
              <a:rPr lang="en-US" sz="2400">
                <a:latin typeface="Calibri"/>
                <a:ea typeface="+mn-lt"/>
                <a:cs typeface="+mn-lt"/>
              </a:rPr>
              <a:t>Leroy Campbell </a:t>
            </a:r>
          </a:p>
          <a:p>
            <a:r>
              <a:rPr lang="en-US" sz="2400">
                <a:latin typeface="Calibri"/>
                <a:ea typeface="+mn-lt"/>
                <a:cs typeface="+mn-lt"/>
              </a:rPr>
              <a:t>Had history of serious sexual offending</a:t>
            </a:r>
          </a:p>
          <a:p>
            <a:r>
              <a:rPr lang="en-US" sz="2400">
                <a:latin typeface="Calibri"/>
                <a:ea typeface="+mn-lt"/>
                <a:cs typeface="+mn-lt"/>
              </a:rPr>
              <a:t>Predilection for attacking lone women</a:t>
            </a:r>
          </a:p>
          <a:p>
            <a:r>
              <a:rPr lang="en-US" sz="2400">
                <a:latin typeface="Aptos"/>
                <a:ea typeface="+mn-lt"/>
                <a:cs typeface="+mn-lt"/>
              </a:rPr>
              <a:t>While in prison he was assessed requiring management under MAPPA</a:t>
            </a:r>
          </a:p>
          <a:p>
            <a:r>
              <a:rPr lang="en-US" sz="2400">
                <a:latin typeface="Calibri"/>
                <a:ea typeface="+mn-lt"/>
                <a:cs typeface="+mn-lt"/>
              </a:rPr>
              <a:t>Under probation supervision in late 2016, he told his  probation officer that he felt vulnerable and isolated (feelings that he said were linked with his previous offending) </a:t>
            </a:r>
            <a:endParaRPr lang="en-US"/>
          </a:p>
          <a:p>
            <a:r>
              <a:rPr lang="en-US" sz="2400">
                <a:latin typeface="Calibri"/>
                <a:ea typeface="+mn-lt"/>
                <a:cs typeface="+mn-lt"/>
              </a:rPr>
              <a:t>AND that he </a:t>
            </a:r>
            <a:r>
              <a:rPr lang="en-US" sz="2400" b="1">
                <a:latin typeface="Calibri"/>
                <a:ea typeface="+mn-lt"/>
                <a:cs typeface="+mn-lt"/>
              </a:rPr>
              <a:t>might reoffend, might rape again</a:t>
            </a:r>
            <a:r>
              <a:rPr lang="en-US" sz="2400">
                <a:latin typeface="Calibri"/>
                <a:ea typeface="+mn-lt"/>
                <a:cs typeface="+mn-lt"/>
              </a:rPr>
              <a:t>.</a:t>
            </a:r>
          </a:p>
        </p:txBody>
      </p:sp>
      <p:pic>
        <p:nvPicPr>
          <p:cNvPr id="4" name="Picture 3" descr="A close-up of a person&#10;&#10;Description automatically generated">
            <a:extLst>
              <a:ext uri="{FF2B5EF4-FFF2-40B4-BE49-F238E27FC236}">
                <a16:creationId xmlns:a16="http://schemas.microsoft.com/office/drawing/2014/main" id="{C5087FF7-8A21-19EB-8544-935120503C72}"/>
              </a:ext>
            </a:extLst>
          </p:cNvPr>
          <p:cNvPicPr>
            <a:picLocks noChangeAspect="1"/>
          </p:cNvPicPr>
          <p:nvPr/>
        </p:nvPicPr>
        <p:blipFill>
          <a:blip r:embed="rId3"/>
          <a:srcRect l="10263" r="1842"/>
          <a:stretch/>
        </p:blipFill>
        <p:spPr>
          <a:xfrm>
            <a:off x="7970805" y="154665"/>
            <a:ext cx="4058315" cy="5726087"/>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extLst>
      <p:ext uri="{BB962C8B-B14F-4D97-AF65-F5344CB8AC3E}">
        <p14:creationId xmlns:p14="http://schemas.microsoft.com/office/powerpoint/2010/main" val="25403408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878BB-7819-A88D-CEDF-F04A93156A36}"/>
              </a:ext>
            </a:extLst>
          </p:cNvPr>
          <p:cNvSpPr>
            <a:spLocks noGrp="1"/>
          </p:cNvSpPr>
          <p:nvPr>
            <p:ph type="title"/>
          </p:nvPr>
        </p:nvSpPr>
        <p:spPr>
          <a:xfrm>
            <a:off x="572493" y="238539"/>
            <a:ext cx="11018520" cy="1434415"/>
          </a:xfrm>
        </p:spPr>
        <p:txBody>
          <a:bodyPr anchor="b">
            <a:normAutofit/>
          </a:bodyPr>
          <a:lstStyle/>
          <a:p>
            <a:r>
              <a:rPr lang="en-GB" sz="5400"/>
              <a:t>Leroy Campbell</a:t>
            </a:r>
          </a:p>
        </p:txBody>
      </p:sp>
      <p:sp>
        <p:nvSpPr>
          <p:cNvPr id="3" name="Content Placeholder 2">
            <a:extLst>
              <a:ext uri="{FF2B5EF4-FFF2-40B4-BE49-F238E27FC236}">
                <a16:creationId xmlns:a16="http://schemas.microsoft.com/office/drawing/2014/main" id="{C9834322-A643-387D-5AD3-6AA7F6475880}"/>
              </a:ext>
            </a:extLst>
          </p:cNvPr>
          <p:cNvSpPr>
            <a:spLocks noGrp="1"/>
          </p:cNvSpPr>
          <p:nvPr>
            <p:ph idx="1"/>
          </p:nvPr>
        </p:nvSpPr>
        <p:spPr>
          <a:xfrm>
            <a:off x="572493" y="1927543"/>
            <a:ext cx="6713552" cy="4392341"/>
          </a:xfrm>
        </p:spPr>
        <p:txBody>
          <a:bodyPr vert="horz" lIns="91440" tIns="45720" rIns="91440" bIns="45720" rtlCol="0" anchor="t">
            <a:normAutofit/>
          </a:bodyPr>
          <a:lstStyle/>
          <a:p>
            <a:r>
              <a:rPr lang="en-GB" sz="2200">
                <a:ea typeface="+mn-lt"/>
                <a:cs typeface="+mn-lt"/>
              </a:rPr>
              <a:t>A few weeks later he raped and killed Lisa Skidmore in her own home. He also attempted to murder her elderly mother, set fire to the property, leaving her for dead. Mrs Skidmore survived.</a:t>
            </a:r>
            <a:endParaRPr lang="en-GB" sz="2200">
              <a:latin typeface="Calibri"/>
              <a:ea typeface="+mn-lt"/>
              <a:cs typeface="+mn-lt"/>
            </a:endParaRPr>
          </a:p>
          <a:p>
            <a:r>
              <a:rPr lang="en-GB" sz="2200">
                <a:latin typeface="Calibri"/>
                <a:ea typeface="+mn-lt"/>
                <a:cs typeface="+mn-lt"/>
              </a:rPr>
              <a:t>On 12 May 2017, Campbell was sentenced to life imprisonment for the rape and murder of 37-year-old Lisa Skidmore in 2016. </a:t>
            </a:r>
            <a:endParaRPr lang="en-GB"/>
          </a:p>
          <a:p>
            <a:r>
              <a:rPr lang="en-GB" sz="2200">
                <a:latin typeface="Calibri"/>
                <a:ea typeface="+mn-lt"/>
                <a:cs typeface="+mn-lt"/>
              </a:rPr>
              <a:t>Also convicted of the attempted murder of Ms Skidmore’s 80-year-old mother, Margaret Skidmore. </a:t>
            </a:r>
            <a:endParaRPr lang="en-GB" sz="2200">
              <a:latin typeface="Calibri"/>
              <a:cs typeface="Calibri"/>
            </a:endParaRPr>
          </a:p>
        </p:txBody>
      </p:sp>
      <p:pic>
        <p:nvPicPr>
          <p:cNvPr id="4" name="Picture 3" descr="A person and person with different facial expressions&#10;&#10;Description automatically generated">
            <a:extLst>
              <a:ext uri="{FF2B5EF4-FFF2-40B4-BE49-F238E27FC236}">
                <a16:creationId xmlns:a16="http://schemas.microsoft.com/office/drawing/2014/main" id="{4F2933D0-65C2-DA22-E200-3A4EFC9E7223}"/>
              </a:ext>
            </a:extLst>
          </p:cNvPr>
          <p:cNvPicPr>
            <a:picLocks noChangeAspect="1"/>
          </p:cNvPicPr>
          <p:nvPr/>
        </p:nvPicPr>
        <p:blipFill>
          <a:blip r:embed="rId2"/>
          <a:srcRect l="17309" r="12167" b="-1"/>
          <a:stretch/>
        </p:blipFill>
        <p:spPr>
          <a:xfrm>
            <a:off x="7675658" y="2093976"/>
            <a:ext cx="3941064" cy="4096512"/>
          </a:xfrm>
          <a:prstGeom prst="rect">
            <a:avLst/>
          </a:prstGeom>
        </p:spPr>
      </p:pic>
    </p:spTree>
    <p:extLst>
      <p:ext uri="{BB962C8B-B14F-4D97-AF65-F5344CB8AC3E}">
        <p14:creationId xmlns:p14="http://schemas.microsoft.com/office/powerpoint/2010/main" val="10184321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9C3D8-5F2B-6B72-B575-84DD3FE0F4AA}"/>
              </a:ext>
            </a:extLst>
          </p:cNvPr>
          <p:cNvSpPr>
            <a:spLocks noGrp="1"/>
          </p:cNvSpPr>
          <p:nvPr>
            <p:ph type="title"/>
          </p:nvPr>
        </p:nvSpPr>
        <p:spPr>
          <a:xfrm>
            <a:off x="838200" y="365125"/>
            <a:ext cx="10515600" cy="649828"/>
          </a:xfrm>
        </p:spPr>
        <p:txBody>
          <a:bodyPr>
            <a:normAutofit fontScale="90000"/>
          </a:bodyPr>
          <a:lstStyle/>
          <a:p>
            <a:r>
              <a:rPr lang="en-US"/>
              <a:t>Report </a:t>
            </a:r>
          </a:p>
        </p:txBody>
      </p:sp>
      <p:sp>
        <p:nvSpPr>
          <p:cNvPr id="3" name="Content Placeholder 2">
            <a:extLst>
              <a:ext uri="{FF2B5EF4-FFF2-40B4-BE49-F238E27FC236}">
                <a16:creationId xmlns:a16="http://schemas.microsoft.com/office/drawing/2014/main" id="{BA5C2B1B-8C43-5E38-7769-D598222334AF}"/>
              </a:ext>
            </a:extLst>
          </p:cNvPr>
          <p:cNvSpPr>
            <a:spLocks noGrp="1"/>
          </p:cNvSpPr>
          <p:nvPr>
            <p:ph idx="1"/>
          </p:nvPr>
        </p:nvSpPr>
        <p:spPr>
          <a:xfrm>
            <a:off x="838200" y="1149890"/>
            <a:ext cx="10515600" cy="5027073"/>
          </a:xfrm>
        </p:spPr>
        <p:txBody>
          <a:bodyPr vert="horz" lIns="91440" tIns="45720" rIns="91440" bIns="45720" rtlCol="0" anchor="t">
            <a:normAutofit fontScale="85000" lnSpcReduction="20000"/>
          </a:bodyPr>
          <a:lstStyle/>
          <a:p>
            <a:r>
              <a:rPr lang="en-GB" dirty="0">
                <a:ea typeface="+mn-lt"/>
                <a:cs typeface="+mn-lt"/>
              </a:rPr>
              <a:t>The supervision of Leroy Campbell was inadequate in several crucial respects</a:t>
            </a:r>
          </a:p>
          <a:p>
            <a:r>
              <a:rPr lang="en-GB" dirty="0">
                <a:ea typeface="+mn-lt"/>
                <a:cs typeface="+mn-lt"/>
              </a:rPr>
              <a:t>Leroy Campbell was expected to be managed under Level 2 or 3 upon release, but this was reduced to Level 1 during his time in prison</a:t>
            </a:r>
            <a:endParaRPr lang="en-GB" dirty="0"/>
          </a:p>
          <a:p>
            <a:r>
              <a:rPr lang="en-GB" dirty="0">
                <a:ea typeface="+mn-lt"/>
                <a:cs typeface="+mn-lt"/>
              </a:rPr>
              <a:t>Pre-release the level was not revised and the supporting paperwork was not completed by the Probation Officer</a:t>
            </a:r>
            <a:endParaRPr lang="en-GB" dirty="0"/>
          </a:p>
          <a:p>
            <a:r>
              <a:rPr lang="en-GB" dirty="0">
                <a:ea typeface="+mn-lt"/>
                <a:cs typeface="+mn-lt"/>
              </a:rPr>
              <a:t>While in prison, a series of 11 probation officers were responsible for his case</a:t>
            </a:r>
            <a:endParaRPr lang="en-GB" dirty="0"/>
          </a:p>
          <a:p>
            <a:r>
              <a:rPr lang="en-GB" dirty="0">
                <a:ea typeface="+mn-lt"/>
                <a:cs typeface="+mn-lt"/>
              </a:rPr>
              <a:t>There were some indications given to probation officers by Leroy Campbell to suggest he remained a risk to women</a:t>
            </a:r>
            <a:endParaRPr lang="en-GB" dirty="0"/>
          </a:p>
          <a:p>
            <a:r>
              <a:rPr lang="en-GB" dirty="0">
                <a:ea typeface="+mn-lt"/>
                <a:cs typeface="+mn-lt"/>
              </a:rPr>
              <a:t>However, most striking in this case is a decision by probation services when Leroy Campbell was no longer living in Approved Premises</a:t>
            </a:r>
            <a:endParaRPr lang="en-GB" dirty="0"/>
          </a:p>
          <a:p>
            <a:r>
              <a:rPr lang="en-GB" i="1" dirty="0">
                <a:ea typeface="+mn-lt"/>
                <a:cs typeface="+mn-lt"/>
              </a:rPr>
              <a:t>Feel like I am going to rape again</a:t>
            </a:r>
            <a:r>
              <a:rPr lang="en-GB" dirty="0">
                <a:ea typeface="+mn-lt"/>
                <a:cs typeface="+mn-lt"/>
              </a:rPr>
              <a:t>. </a:t>
            </a:r>
            <a:r>
              <a:rPr lang="en-GB" i="1" dirty="0">
                <a:ea typeface="+mn-lt"/>
                <a:cs typeface="+mn-lt"/>
              </a:rPr>
              <a:t>Had noticed or looked for open windows</a:t>
            </a:r>
          </a:p>
          <a:p>
            <a:pPr marL="0" indent="0">
              <a:buNone/>
            </a:pPr>
            <a:endParaRPr lang="en-GB">
              <a:ea typeface="+mn-lt"/>
              <a:cs typeface="+mn-lt"/>
            </a:endParaRPr>
          </a:p>
          <a:p>
            <a:r>
              <a:rPr lang="en-GB" dirty="0">
                <a:ea typeface="+mn-lt"/>
                <a:cs typeface="+mn-lt"/>
                <a:hlinkClick r:id="rId3"/>
              </a:rPr>
              <a:t>Independent review of the case of Leroy Campbell: final report</a:t>
            </a:r>
            <a:endParaRPr lang="en-GB" dirty="0"/>
          </a:p>
        </p:txBody>
      </p:sp>
    </p:spTree>
    <p:extLst>
      <p:ext uri="{BB962C8B-B14F-4D97-AF65-F5344CB8AC3E}">
        <p14:creationId xmlns:p14="http://schemas.microsoft.com/office/powerpoint/2010/main" val="13308017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98F35-5074-447D-ABF3-114A8BDF7A8B}"/>
              </a:ext>
            </a:extLst>
          </p:cNvPr>
          <p:cNvSpPr>
            <a:spLocks noGrp="1"/>
          </p:cNvSpPr>
          <p:nvPr>
            <p:ph type="title"/>
          </p:nvPr>
        </p:nvSpPr>
        <p:spPr>
          <a:xfrm>
            <a:off x="838200" y="365125"/>
            <a:ext cx="10515600" cy="780923"/>
          </a:xfrm>
        </p:spPr>
        <p:txBody>
          <a:bodyPr>
            <a:normAutofit fontScale="90000"/>
          </a:bodyPr>
          <a:lstStyle/>
          <a:p>
            <a:br>
              <a:rPr lang="en-GB" dirty="0"/>
            </a:br>
            <a:r>
              <a:rPr lang="en-GB" dirty="0"/>
              <a:t>MASH – multi-agency safeguarding hubs</a:t>
            </a:r>
            <a:br>
              <a:rPr lang="en-GB" dirty="0"/>
            </a:br>
            <a:endParaRPr lang="en-GB" dirty="0"/>
          </a:p>
        </p:txBody>
      </p:sp>
      <p:sp>
        <p:nvSpPr>
          <p:cNvPr id="3" name="Content Placeholder 2">
            <a:extLst>
              <a:ext uri="{FF2B5EF4-FFF2-40B4-BE49-F238E27FC236}">
                <a16:creationId xmlns:a16="http://schemas.microsoft.com/office/drawing/2014/main" id="{B6CC362C-A410-A4D0-4346-0B4FF7918BAA}"/>
              </a:ext>
            </a:extLst>
          </p:cNvPr>
          <p:cNvSpPr>
            <a:spLocks noGrp="1"/>
          </p:cNvSpPr>
          <p:nvPr>
            <p:ph idx="1"/>
          </p:nvPr>
        </p:nvSpPr>
        <p:spPr/>
        <p:txBody>
          <a:bodyPr>
            <a:normAutofit fontScale="92500" lnSpcReduction="10000"/>
          </a:bodyPr>
          <a:lstStyle/>
          <a:p>
            <a:r>
              <a:rPr lang="en-GB" b="0" i="0" dirty="0">
                <a:solidFill>
                  <a:srgbClr val="111111"/>
                </a:solidFill>
                <a:effectLst/>
                <a:latin typeface="-apple-system"/>
              </a:rPr>
              <a:t>MASH aims to improve safeguarding practices for children and adults at risk by promoting efficient information sharing and collaborative decision-making.</a:t>
            </a:r>
          </a:p>
          <a:p>
            <a:pPr algn="l">
              <a:spcBef>
                <a:spcPts val="900"/>
              </a:spcBef>
              <a:buFont typeface="Arial" panose="020B0604020202020204" pitchFamily="34" charset="0"/>
              <a:buChar char="•"/>
            </a:pPr>
            <a:r>
              <a:rPr lang="en-GB" b="1" i="0" dirty="0">
                <a:solidFill>
                  <a:srgbClr val="111111"/>
                </a:solidFill>
                <a:effectLst/>
                <a:latin typeface="-apple-system"/>
              </a:rPr>
              <a:t>Children’s Social Care</a:t>
            </a:r>
            <a:r>
              <a:rPr lang="en-GB" b="0" i="0" dirty="0">
                <a:solidFill>
                  <a:srgbClr val="111111"/>
                </a:solidFill>
                <a:effectLst/>
                <a:latin typeface="-apple-system"/>
              </a:rPr>
              <a:t>: Social workers specializing in child protection.</a:t>
            </a:r>
          </a:p>
          <a:p>
            <a:pPr algn="l">
              <a:spcBef>
                <a:spcPts val="900"/>
              </a:spcBef>
              <a:buFont typeface="Arial" panose="020B0604020202020204" pitchFamily="34" charset="0"/>
              <a:buChar char="•"/>
            </a:pPr>
            <a:r>
              <a:rPr lang="en-GB" b="1" i="0" dirty="0">
                <a:solidFill>
                  <a:srgbClr val="111111"/>
                </a:solidFill>
                <a:effectLst/>
                <a:latin typeface="-apple-system"/>
              </a:rPr>
              <a:t>Adult Social Care</a:t>
            </a:r>
            <a:r>
              <a:rPr lang="en-GB" b="0" i="0" dirty="0">
                <a:solidFill>
                  <a:srgbClr val="111111"/>
                </a:solidFill>
                <a:effectLst/>
                <a:latin typeface="-apple-system"/>
              </a:rPr>
              <a:t>: Professionals focused on safeguarding vulnerable adults.</a:t>
            </a:r>
          </a:p>
          <a:p>
            <a:pPr algn="l">
              <a:spcBef>
                <a:spcPts val="900"/>
              </a:spcBef>
              <a:buFont typeface="Arial" panose="020B0604020202020204" pitchFamily="34" charset="0"/>
              <a:buChar char="•"/>
            </a:pPr>
            <a:r>
              <a:rPr lang="en-GB" b="1" i="0" dirty="0">
                <a:solidFill>
                  <a:srgbClr val="111111"/>
                </a:solidFill>
                <a:effectLst/>
                <a:latin typeface="-apple-system"/>
              </a:rPr>
              <a:t>Police</a:t>
            </a:r>
            <a:r>
              <a:rPr lang="en-GB" b="0" i="0" dirty="0">
                <a:solidFill>
                  <a:srgbClr val="111111"/>
                </a:solidFill>
                <a:effectLst/>
                <a:latin typeface="-apple-system"/>
              </a:rPr>
              <a:t>: Officers handling cases involving criminal activities or legal matters.</a:t>
            </a:r>
          </a:p>
          <a:p>
            <a:pPr algn="l">
              <a:spcBef>
                <a:spcPts val="900"/>
              </a:spcBef>
              <a:buFont typeface="Arial" panose="020B0604020202020204" pitchFamily="34" charset="0"/>
              <a:buChar char="•"/>
            </a:pPr>
            <a:r>
              <a:rPr lang="en-GB" b="1" i="0" dirty="0">
                <a:solidFill>
                  <a:srgbClr val="111111"/>
                </a:solidFill>
                <a:effectLst/>
                <a:latin typeface="-apple-system"/>
              </a:rPr>
              <a:t>Health Services</a:t>
            </a:r>
            <a:r>
              <a:rPr lang="en-GB" b="0" i="0" dirty="0">
                <a:solidFill>
                  <a:srgbClr val="111111"/>
                </a:solidFill>
                <a:effectLst/>
                <a:latin typeface="-apple-system"/>
              </a:rPr>
              <a:t>: Including GPs and mental health services.</a:t>
            </a:r>
          </a:p>
          <a:p>
            <a:pPr algn="l">
              <a:spcBef>
                <a:spcPts val="900"/>
              </a:spcBef>
              <a:buFont typeface="Arial" panose="020B0604020202020204" pitchFamily="34" charset="0"/>
              <a:buChar char="•"/>
            </a:pPr>
            <a:r>
              <a:rPr lang="en-GB" b="1" i="0" dirty="0">
                <a:solidFill>
                  <a:srgbClr val="111111"/>
                </a:solidFill>
                <a:effectLst/>
                <a:latin typeface="-apple-system"/>
              </a:rPr>
              <a:t>Education</a:t>
            </a:r>
            <a:r>
              <a:rPr lang="en-GB" b="0" i="0" dirty="0">
                <a:solidFill>
                  <a:srgbClr val="111111"/>
                </a:solidFill>
                <a:effectLst/>
                <a:latin typeface="-apple-system"/>
              </a:rPr>
              <a:t>: School representatives providing essential information about a child’s background and behaviour.</a:t>
            </a:r>
          </a:p>
          <a:p>
            <a:r>
              <a:rPr lang="en-GB" b="0" i="0" dirty="0">
                <a:solidFill>
                  <a:srgbClr val="111111"/>
                </a:solidFill>
                <a:effectLst/>
                <a:latin typeface="-apple-system"/>
              </a:rPr>
              <a:t>Housing / probation service</a:t>
            </a:r>
          </a:p>
        </p:txBody>
      </p:sp>
    </p:spTree>
    <p:extLst>
      <p:ext uri="{BB962C8B-B14F-4D97-AF65-F5344CB8AC3E}">
        <p14:creationId xmlns:p14="http://schemas.microsoft.com/office/powerpoint/2010/main" val="34579127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1B1AE-A19A-7C84-908B-54F7D1CA7191}"/>
              </a:ext>
            </a:extLst>
          </p:cNvPr>
          <p:cNvSpPr>
            <a:spLocks noGrp="1"/>
          </p:cNvSpPr>
          <p:nvPr>
            <p:ph type="title"/>
          </p:nvPr>
        </p:nvSpPr>
        <p:spPr>
          <a:xfrm>
            <a:off x="838200" y="365125"/>
            <a:ext cx="10515600" cy="744347"/>
          </a:xfrm>
        </p:spPr>
        <p:txBody>
          <a:bodyPr>
            <a:normAutofit fontScale="90000"/>
          </a:bodyPr>
          <a:lstStyle/>
          <a:p>
            <a:br>
              <a:rPr lang="en-GB" b="1" i="0" dirty="0">
                <a:solidFill>
                  <a:srgbClr val="111111"/>
                </a:solidFill>
                <a:effectLst/>
                <a:latin typeface="-apple-system"/>
              </a:rPr>
            </a:br>
            <a:r>
              <a:rPr lang="en-GB" b="1" i="0" dirty="0">
                <a:solidFill>
                  <a:srgbClr val="111111"/>
                </a:solidFill>
                <a:effectLst/>
                <a:latin typeface="-apple-system"/>
              </a:rPr>
              <a:t>Functioning</a:t>
            </a:r>
            <a:br>
              <a:rPr lang="en-GB" b="1" i="0" dirty="0">
                <a:solidFill>
                  <a:srgbClr val="111111"/>
                </a:solidFill>
                <a:effectLst/>
                <a:latin typeface="-apple-system"/>
              </a:rPr>
            </a:br>
            <a:endParaRPr lang="en-GB" dirty="0"/>
          </a:p>
        </p:txBody>
      </p:sp>
      <p:sp>
        <p:nvSpPr>
          <p:cNvPr id="3" name="Content Placeholder 2">
            <a:extLst>
              <a:ext uri="{FF2B5EF4-FFF2-40B4-BE49-F238E27FC236}">
                <a16:creationId xmlns:a16="http://schemas.microsoft.com/office/drawing/2014/main" id="{A8832AD8-FF61-CAB1-2AA9-31EEDDC19442}"/>
              </a:ext>
            </a:extLst>
          </p:cNvPr>
          <p:cNvSpPr>
            <a:spLocks noGrp="1"/>
          </p:cNvSpPr>
          <p:nvPr>
            <p:ph idx="1"/>
          </p:nvPr>
        </p:nvSpPr>
        <p:spPr/>
        <p:txBody>
          <a:bodyPr>
            <a:normAutofit/>
          </a:bodyPr>
          <a:lstStyle/>
          <a:p>
            <a:pPr algn="l">
              <a:spcBef>
                <a:spcPts val="900"/>
              </a:spcBef>
              <a:buFont typeface="+mj-lt"/>
              <a:buAutoNum type="arabicPeriod"/>
            </a:pPr>
            <a:r>
              <a:rPr lang="en-GB" b="1" i="0" dirty="0">
                <a:solidFill>
                  <a:srgbClr val="111111"/>
                </a:solidFill>
                <a:effectLst/>
                <a:latin typeface="-apple-system"/>
              </a:rPr>
              <a:t>Referral Process</a:t>
            </a:r>
            <a:r>
              <a:rPr lang="en-GB" b="0" i="0" dirty="0">
                <a:solidFill>
                  <a:srgbClr val="111111"/>
                </a:solidFill>
                <a:effectLst/>
                <a:latin typeface="-apple-system"/>
              </a:rPr>
              <a:t>: Concerns are raised through phone, email, or online forms.</a:t>
            </a:r>
          </a:p>
          <a:p>
            <a:pPr algn="l">
              <a:spcBef>
                <a:spcPts val="900"/>
              </a:spcBef>
              <a:buFont typeface="+mj-lt"/>
              <a:buAutoNum type="arabicPeriod"/>
            </a:pPr>
            <a:r>
              <a:rPr lang="en-GB" b="1" i="0" dirty="0">
                <a:solidFill>
                  <a:srgbClr val="111111"/>
                </a:solidFill>
                <a:effectLst/>
                <a:latin typeface="-apple-system"/>
              </a:rPr>
              <a:t>Initial Screening</a:t>
            </a:r>
            <a:r>
              <a:rPr lang="en-GB" b="0" i="0" dirty="0">
                <a:solidFill>
                  <a:srgbClr val="111111"/>
                </a:solidFill>
                <a:effectLst/>
                <a:latin typeface="-apple-system"/>
              </a:rPr>
              <a:t>: Verifying information, assessing urgency, and allocating the case.</a:t>
            </a:r>
          </a:p>
          <a:p>
            <a:pPr algn="l">
              <a:spcBef>
                <a:spcPts val="900"/>
              </a:spcBef>
              <a:buFont typeface="+mj-lt"/>
              <a:buAutoNum type="arabicPeriod"/>
            </a:pPr>
            <a:r>
              <a:rPr lang="en-GB" b="1" i="0" dirty="0">
                <a:solidFill>
                  <a:srgbClr val="111111"/>
                </a:solidFill>
                <a:effectLst/>
                <a:latin typeface="-apple-system"/>
              </a:rPr>
              <a:t>Information Gathering</a:t>
            </a:r>
            <a:r>
              <a:rPr lang="en-GB" b="0" i="0" dirty="0">
                <a:solidFill>
                  <a:srgbClr val="111111"/>
                </a:solidFill>
                <a:effectLst/>
                <a:latin typeface="-apple-system"/>
              </a:rPr>
              <a:t>: Agencies share relevant information while adhering to data protection laws.</a:t>
            </a:r>
          </a:p>
          <a:p>
            <a:pPr algn="l">
              <a:spcBef>
                <a:spcPts val="900"/>
              </a:spcBef>
              <a:buFont typeface="+mj-lt"/>
              <a:buAutoNum type="arabicPeriod"/>
            </a:pPr>
            <a:r>
              <a:rPr lang="en-GB" b="1" i="0" dirty="0">
                <a:solidFill>
                  <a:srgbClr val="111111"/>
                </a:solidFill>
                <a:effectLst/>
                <a:latin typeface="-apple-system"/>
              </a:rPr>
              <a:t>Risk Assessment</a:t>
            </a:r>
            <a:r>
              <a:rPr lang="en-GB" b="0" i="0" dirty="0">
                <a:solidFill>
                  <a:srgbClr val="111111"/>
                </a:solidFill>
                <a:effectLst/>
                <a:latin typeface="-apple-system"/>
              </a:rPr>
              <a:t>: Comprehensive analysis to identify risks and decide on interventions.</a:t>
            </a:r>
          </a:p>
          <a:p>
            <a:pPr algn="l">
              <a:spcBef>
                <a:spcPts val="900"/>
              </a:spcBef>
              <a:buFont typeface="+mj-lt"/>
              <a:buAutoNum type="arabicPeriod"/>
            </a:pPr>
            <a:r>
              <a:rPr lang="en-GB" b="0" i="0" dirty="0">
                <a:solidFill>
                  <a:srgbClr val="111111"/>
                </a:solidFill>
                <a:effectLst/>
                <a:latin typeface="-apple-system"/>
              </a:rPr>
              <a:t>Action Plans – immediate / long-term support plans </a:t>
            </a:r>
          </a:p>
          <a:p>
            <a:pPr marL="0" indent="0">
              <a:buNone/>
            </a:pPr>
            <a:endParaRPr lang="en-GB" dirty="0"/>
          </a:p>
        </p:txBody>
      </p:sp>
    </p:spTree>
    <p:extLst>
      <p:ext uri="{BB962C8B-B14F-4D97-AF65-F5344CB8AC3E}">
        <p14:creationId xmlns:p14="http://schemas.microsoft.com/office/powerpoint/2010/main" val="18884379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5DF73-D578-BCA6-2CD5-9AED35B1102C}"/>
              </a:ext>
            </a:extLst>
          </p:cNvPr>
          <p:cNvSpPr>
            <a:spLocks noGrp="1"/>
          </p:cNvSpPr>
          <p:nvPr>
            <p:ph type="title"/>
          </p:nvPr>
        </p:nvSpPr>
        <p:spPr/>
        <p:txBody>
          <a:bodyPr/>
          <a:lstStyle/>
          <a:p>
            <a:r>
              <a:rPr lang="en-GB" dirty="0"/>
              <a:t>Advantages / challenges</a:t>
            </a:r>
          </a:p>
        </p:txBody>
      </p:sp>
      <p:sp>
        <p:nvSpPr>
          <p:cNvPr id="3" name="Content Placeholder 2">
            <a:extLst>
              <a:ext uri="{FF2B5EF4-FFF2-40B4-BE49-F238E27FC236}">
                <a16:creationId xmlns:a16="http://schemas.microsoft.com/office/drawing/2014/main" id="{F950DF98-EB6C-6188-6847-E01FAA7E24B4}"/>
              </a:ext>
            </a:extLst>
          </p:cNvPr>
          <p:cNvSpPr>
            <a:spLocks noGrp="1"/>
          </p:cNvSpPr>
          <p:nvPr>
            <p:ph idx="1"/>
          </p:nvPr>
        </p:nvSpPr>
        <p:spPr/>
        <p:txBody>
          <a:bodyPr>
            <a:normAutofit lnSpcReduction="10000"/>
          </a:bodyPr>
          <a:lstStyle/>
          <a:p>
            <a:pPr algn="l">
              <a:spcBef>
                <a:spcPts val="900"/>
              </a:spcBef>
            </a:pPr>
            <a:r>
              <a:rPr lang="en-GB" b="1" i="0" dirty="0">
                <a:solidFill>
                  <a:srgbClr val="111111"/>
                </a:solidFill>
                <a:effectLst/>
                <a:latin typeface="-apple-system"/>
              </a:rPr>
              <a:t>Advantages</a:t>
            </a:r>
          </a:p>
          <a:p>
            <a:pPr algn="l">
              <a:spcBef>
                <a:spcPts val="900"/>
              </a:spcBef>
              <a:buFont typeface="Arial" panose="020B0604020202020204" pitchFamily="34" charset="0"/>
              <a:buChar char="•"/>
            </a:pPr>
            <a:r>
              <a:rPr lang="en-GB" b="1" i="0" dirty="0">
                <a:solidFill>
                  <a:srgbClr val="111111"/>
                </a:solidFill>
                <a:effectLst/>
                <a:latin typeface="-apple-system"/>
              </a:rPr>
              <a:t>Improved Communication</a:t>
            </a:r>
            <a:r>
              <a:rPr lang="en-GB" b="0" i="0" dirty="0">
                <a:solidFill>
                  <a:srgbClr val="111111"/>
                </a:solidFill>
                <a:effectLst/>
                <a:latin typeface="-apple-system"/>
              </a:rPr>
              <a:t>: Faster response times and a holistic understanding of the individual’s circumstances.</a:t>
            </a:r>
          </a:p>
          <a:p>
            <a:pPr algn="l">
              <a:spcBef>
                <a:spcPts val="900"/>
              </a:spcBef>
              <a:buFont typeface="Arial" panose="020B0604020202020204" pitchFamily="34" charset="0"/>
              <a:buChar char="•"/>
            </a:pPr>
            <a:r>
              <a:rPr lang="en-GB" b="0" i="0" dirty="0">
                <a:solidFill>
                  <a:srgbClr val="111111"/>
                </a:solidFill>
                <a:effectLst/>
                <a:latin typeface="-apple-system"/>
              </a:rPr>
              <a:t>Effective Interventions – decisions based on information, tailored lead support = better safeguarding</a:t>
            </a:r>
          </a:p>
          <a:p>
            <a:pPr algn="l">
              <a:spcBef>
                <a:spcPts val="900"/>
              </a:spcBef>
              <a:buFont typeface="Arial" panose="020B0604020202020204" pitchFamily="34" charset="0"/>
              <a:buChar char="•"/>
            </a:pPr>
            <a:r>
              <a:rPr lang="en-GB" b="1" i="0" dirty="0">
                <a:solidFill>
                  <a:srgbClr val="111111"/>
                </a:solidFill>
                <a:effectLst/>
                <a:latin typeface="-apple-system"/>
              </a:rPr>
              <a:t>Challenges</a:t>
            </a:r>
          </a:p>
          <a:p>
            <a:pPr algn="l">
              <a:spcBef>
                <a:spcPts val="900"/>
              </a:spcBef>
              <a:buFont typeface="Arial" panose="020B0604020202020204" pitchFamily="34" charset="0"/>
              <a:buChar char="•"/>
            </a:pPr>
            <a:r>
              <a:rPr lang="en-GB" b="1" i="0" dirty="0">
                <a:solidFill>
                  <a:srgbClr val="111111"/>
                </a:solidFill>
                <a:effectLst/>
                <a:latin typeface="-apple-system"/>
              </a:rPr>
              <a:t>Data Protection</a:t>
            </a:r>
            <a:r>
              <a:rPr lang="en-GB" b="0" i="0" dirty="0">
                <a:solidFill>
                  <a:srgbClr val="111111"/>
                </a:solidFill>
                <a:effectLst/>
                <a:latin typeface="-apple-system"/>
              </a:rPr>
              <a:t>: Balancing effective information sharing with compliance to data protection laws – data safety</a:t>
            </a:r>
          </a:p>
          <a:p>
            <a:pPr algn="l">
              <a:spcBef>
                <a:spcPts val="900"/>
              </a:spcBef>
              <a:buFont typeface="Arial" panose="020B0604020202020204" pitchFamily="34" charset="0"/>
              <a:buChar char="•"/>
            </a:pPr>
            <a:r>
              <a:rPr lang="en-GB" b="1" i="0" dirty="0">
                <a:solidFill>
                  <a:srgbClr val="111111"/>
                </a:solidFill>
                <a:effectLst/>
                <a:latin typeface="-apple-system"/>
              </a:rPr>
              <a:t>Resource Allocation</a:t>
            </a:r>
            <a:r>
              <a:rPr lang="en-GB" b="0" i="0" dirty="0">
                <a:solidFill>
                  <a:srgbClr val="111111"/>
                </a:solidFill>
                <a:effectLst/>
                <a:latin typeface="-apple-system"/>
              </a:rPr>
              <a:t>: Ensuring adequate funding, staffing, and training.</a:t>
            </a:r>
          </a:p>
          <a:p>
            <a:endParaRPr lang="en-GB" dirty="0"/>
          </a:p>
        </p:txBody>
      </p:sp>
    </p:spTree>
    <p:extLst>
      <p:ext uri="{BB962C8B-B14F-4D97-AF65-F5344CB8AC3E}">
        <p14:creationId xmlns:p14="http://schemas.microsoft.com/office/powerpoint/2010/main" val="13594505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4DF54-FD7A-302E-70A2-93BECDEC45EB}"/>
              </a:ext>
            </a:extLst>
          </p:cNvPr>
          <p:cNvSpPr>
            <a:spLocks noGrp="1"/>
          </p:cNvSpPr>
          <p:nvPr>
            <p:ph type="title"/>
          </p:nvPr>
        </p:nvSpPr>
        <p:spPr>
          <a:xfrm>
            <a:off x="838200" y="365125"/>
            <a:ext cx="10515600" cy="671195"/>
          </a:xfrm>
        </p:spPr>
        <p:txBody>
          <a:bodyPr>
            <a:normAutofit fontScale="90000"/>
          </a:bodyPr>
          <a:lstStyle/>
          <a:p>
            <a:br>
              <a:rPr lang="en-GB" dirty="0"/>
            </a:br>
            <a:r>
              <a:rPr lang="en-GB" dirty="0"/>
              <a:t>SAB- Safeguarding Adult Boards</a:t>
            </a:r>
            <a:br>
              <a:rPr lang="en-GB" dirty="0"/>
            </a:br>
            <a:endParaRPr lang="en-GB" dirty="0"/>
          </a:p>
        </p:txBody>
      </p:sp>
      <p:sp>
        <p:nvSpPr>
          <p:cNvPr id="3" name="Content Placeholder 2">
            <a:extLst>
              <a:ext uri="{FF2B5EF4-FFF2-40B4-BE49-F238E27FC236}">
                <a16:creationId xmlns:a16="http://schemas.microsoft.com/office/drawing/2014/main" id="{65CA916E-FD94-2B1B-C5AF-BB5F649D62CF}"/>
              </a:ext>
            </a:extLst>
          </p:cNvPr>
          <p:cNvSpPr>
            <a:spLocks noGrp="1"/>
          </p:cNvSpPr>
          <p:nvPr>
            <p:ph idx="1"/>
          </p:nvPr>
        </p:nvSpPr>
        <p:spPr>
          <a:xfrm>
            <a:off x="838200" y="1438656"/>
            <a:ext cx="10515600" cy="4738307"/>
          </a:xfrm>
        </p:spPr>
        <p:txBody>
          <a:bodyPr>
            <a:normAutofit lnSpcReduction="10000"/>
          </a:bodyPr>
          <a:lstStyle/>
          <a:p>
            <a:r>
              <a:rPr lang="en-GB" b="0" i="0" dirty="0">
                <a:solidFill>
                  <a:srgbClr val="111111"/>
                </a:solidFill>
                <a:effectLst/>
                <a:latin typeface="-apple-system"/>
              </a:rPr>
              <a:t>Safeguarding Adult Boards (SABs) are essential multi-agency partnerships established to protect and support adults at risk of abuse or neglect. </a:t>
            </a:r>
            <a:r>
              <a:rPr lang="en-GB" dirty="0">
                <a:solidFill>
                  <a:srgbClr val="111111"/>
                </a:solidFill>
                <a:latin typeface="-apple-system"/>
              </a:rPr>
              <a:t>L</a:t>
            </a:r>
            <a:r>
              <a:rPr lang="en-GB" b="0" i="0" dirty="0">
                <a:solidFill>
                  <a:srgbClr val="111111"/>
                </a:solidFill>
                <a:effectLst/>
                <a:latin typeface="-apple-system"/>
              </a:rPr>
              <a:t>ocal safeguarding arrangements are effective and that adults at risk are protected.</a:t>
            </a:r>
          </a:p>
          <a:p>
            <a:pPr algn="l">
              <a:spcBef>
                <a:spcPts val="900"/>
              </a:spcBef>
            </a:pPr>
            <a:r>
              <a:rPr lang="en-GB" b="0" i="0" dirty="0">
                <a:solidFill>
                  <a:srgbClr val="111111"/>
                </a:solidFill>
                <a:effectLst/>
                <a:latin typeface="-apple-system"/>
              </a:rPr>
              <a:t>SABs operate under </a:t>
            </a:r>
            <a:r>
              <a:rPr lang="en-GB" b="1" i="0" dirty="0">
                <a:solidFill>
                  <a:srgbClr val="111111"/>
                </a:solidFill>
                <a:effectLst/>
                <a:latin typeface="-apple-system"/>
              </a:rPr>
              <a:t>six key </a:t>
            </a:r>
            <a:r>
              <a:rPr lang="en-GB" b="0" i="0" dirty="0">
                <a:solidFill>
                  <a:srgbClr val="111111"/>
                </a:solidFill>
                <a:effectLst/>
                <a:latin typeface="-apple-system"/>
              </a:rPr>
              <a:t>principles:</a:t>
            </a:r>
          </a:p>
          <a:p>
            <a:pPr algn="l">
              <a:spcBef>
                <a:spcPts val="900"/>
              </a:spcBef>
              <a:buFont typeface="+mj-lt"/>
              <a:buAutoNum type="arabicPeriod"/>
            </a:pPr>
            <a:r>
              <a:rPr lang="en-GB" b="1" i="0" dirty="0">
                <a:solidFill>
                  <a:srgbClr val="111111"/>
                </a:solidFill>
                <a:effectLst/>
                <a:latin typeface="-apple-system"/>
              </a:rPr>
              <a:t>Empowerment</a:t>
            </a:r>
            <a:r>
              <a:rPr lang="en-GB" b="0" i="0" dirty="0">
                <a:solidFill>
                  <a:srgbClr val="111111"/>
                </a:solidFill>
                <a:effectLst/>
                <a:latin typeface="-apple-system"/>
              </a:rPr>
              <a:t>: Supporting individuals to make their own decisions.</a:t>
            </a:r>
          </a:p>
          <a:p>
            <a:pPr algn="l">
              <a:spcBef>
                <a:spcPts val="900"/>
              </a:spcBef>
              <a:buFont typeface="+mj-lt"/>
              <a:buAutoNum type="arabicPeriod"/>
            </a:pPr>
            <a:r>
              <a:rPr lang="en-GB" b="1" i="0" dirty="0">
                <a:solidFill>
                  <a:srgbClr val="111111"/>
                </a:solidFill>
                <a:effectLst/>
                <a:latin typeface="-apple-system"/>
              </a:rPr>
              <a:t>Prevention</a:t>
            </a:r>
            <a:r>
              <a:rPr lang="en-GB" b="0" i="0" dirty="0">
                <a:solidFill>
                  <a:srgbClr val="111111"/>
                </a:solidFill>
                <a:effectLst/>
                <a:latin typeface="-apple-system"/>
              </a:rPr>
              <a:t>: Taking action before harm occurs.</a:t>
            </a:r>
          </a:p>
          <a:p>
            <a:pPr algn="l">
              <a:spcBef>
                <a:spcPts val="900"/>
              </a:spcBef>
              <a:buFont typeface="+mj-lt"/>
              <a:buAutoNum type="arabicPeriod"/>
            </a:pPr>
            <a:r>
              <a:rPr lang="en-GB" b="1" i="0" dirty="0">
                <a:solidFill>
                  <a:srgbClr val="111111"/>
                </a:solidFill>
                <a:effectLst/>
                <a:latin typeface="-apple-system"/>
              </a:rPr>
              <a:t>Proportionality</a:t>
            </a:r>
            <a:r>
              <a:rPr lang="en-GB" b="0" i="0" dirty="0">
                <a:solidFill>
                  <a:srgbClr val="111111"/>
                </a:solidFill>
                <a:effectLst/>
                <a:latin typeface="-apple-system"/>
              </a:rPr>
              <a:t>: Responding appropriately to the level of risk.</a:t>
            </a:r>
          </a:p>
          <a:p>
            <a:pPr algn="l">
              <a:spcBef>
                <a:spcPts val="900"/>
              </a:spcBef>
              <a:buFont typeface="+mj-lt"/>
              <a:buAutoNum type="arabicPeriod"/>
            </a:pPr>
            <a:r>
              <a:rPr lang="en-GB" b="1" i="0" dirty="0">
                <a:solidFill>
                  <a:srgbClr val="111111"/>
                </a:solidFill>
                <a:effectLst/>
                <a:latin typeface="-apple-system"/>
              </a:rPr>
              <a:t>Protection</a:t>
            </a:r>
            <a:r>
              <a:rPr lang="en-GB" b="0" i="0" dirty="0">
                <a:solidFill>
                  <a:srgbClr val="111111"/>
                </a:solidFill>
                <a:effectLst/>
                <a:latin typeface="-apple-system"/>
              </a:rPr>
              <a:t>: Offering support to those in greatest need.</a:t>
            </a:r>
          </a:p>
          <a:p>
            <a:pPr algn="l">
              <a:spcBef>
                <a:spcPts val="900"/>
              </a:spcBef>
              <a:buFont typeface="+mj-lt"/>
              <a:buAutoNum type="arabicPeriod"/>
            </a:pPr>
            <a:r>
              <a:rPr lang="en-GB" b="1" i="0" dirty="0">
                <a:solidFill>
                  <a:srgbClr val="111111"/>
                </a:solidFill>
                <a:effectLst/>
                <a:latin typeface="-apple-system"/>
              </a:rPr>
              <a:t>Partnership</a:t>
            </a:r>
            <a:r>
              <a:rPr lang="en-GB" b="0" i="0" dirty="0">
                <a:solidFill>
                  <a:srgbClr val="111111"/>
                </a:solidFill>
                <a:effectLst/>
                <a:latin typeface="-apple-system"/>
              </a:rPr>
              <a:t>: Working collaboratively with local communities.</a:t>
            </a:r>
          </a:p>
          <a:p>
            <a:pPr algn="l">
              <a:spcBef>
                <a:spcPts val="900"/>
              </a:spcBef>
              <a:buFont typeface="+mj-lt"/>
              <a:buAutoNum type="arabicPeriod"/>
            </a:pPr>
            <a:r>
              <a:rPr lang="en-GB" dirty="0">
                <a:solidFill>
                  <a:srgbClr val="111111"/>
                </a:solidFill>
                <a:latin typeface="-apple-system"/>
              </a:rPr>
              <a:t> </a:t>
            </a:r>
            <a:r>
              <a:rPr lang="en-GB" b="1" i="0" dirty="0">
                <a:solidFill>
                  <a:srgbClr val="111111"/>
                </a:solidFill>
                <a:effectLst/>
                <a:latin typeface="-apple-system"/>
              </a:rPr>
              <a:t>Accountability</a:t>
            </a:r>
          </a:p>
        </p:txBody>
      </p:sp>
    </p:spTree>
    <p:extLst>
      <p:ext uri="{BB962C8B-B14F-4D97-AF65-F5344CB8AC3E}">
        <p14:creationId xmlns:p14="http://schemas.microsoft.com/office/powerpoint/2010/main" val="6710697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FDD1E-5761-F588-BB23-77214A787ADA}"/>
              </a:ext>
            </a:extLst>
          </p:cNvPr>
          <p:cNvSpPr>
            <a:spLocks noGrp="1"/>
          </p:cNvSpPr>
          <p:nvPr>
            <p:ph type="title"/>
          </p:nvPr>
        </p:nvSpPr>
        <p:spPr>
          <a:xfrm>
            <a:off x="838200" y="365125"/>
            <a:ext cx="10515600" cy="719963"/>
          </a:xfrm>
        </p:spPr>
        <p:txBody>
          <a:bodyPr/>
          <a:lstStyle/>
          <a:p>
            <a:r>
              <a:rPr lang="en-GB" dirty="0"/>
              <a:t>SAB- Safeguarding Adult Boards</a:t>
            </a:r>
          </a:p>
        </p:txBody>
      </p:sp>
      <p:sp>
        <p:nvSpPr>
          <p:cNvPr id="3" name="Content Placeholder 2">
            <a:extLst>
              <a:ext uri="{FF2B5EF4-FFF2-40B4-BE49-F238E27FC236}">
                <a16:creationId xmlns:a16="http://schemas.microsoft.com/office/drawing/2014/main" id="{2D1FD081-7CA5-51BD-961E-C010164D928A}"/>
              </a:ext>
            </a:extLst>
          </p:cNvPr>
          <p:cNvSpPr>
            <a:spLocks noGrp="1"/>
          </p:cNvSpPr>
          <p:nvPr>
            <p:ph idx="1"/>
          </p:nvPr>
        </p:nvSpPr>
        <p:spPr>
          <a:xfrm>
            <a:off x="838200" y="1658112"/>
            <a:ext cx="10515600" cy="4518851"/>
          </a:xfrm>
        </p:spPr>
        <p:txBody>
          <a:bodyPr>
            <a:normAutofit fontScale="92500" lnSpcReduction="10000"/>
          </a:bodyPr>
          <a:lstStyle/>
          <a:p>
            <a:pPr algn="l">
              <a:spcBef>
                <a:spcPts val="900"/>
              </a:spcBef>
            </a:pPr>
            <a:r>
              <a:rPr lang="en-GB" b="1" i="0" dirty="0">
                <a:solidFill>
                  <a:srgbClr val="111111"/>
                </a:solidFill>
                <a:effectLst/>
                <a:latin typeface="-apple-system"/>
              </a:rPr>
              <a:t>Membership</a:t>
            </a:r>
          </a:p>
          <a:p>
            <a:pPr algn="l">
              <a:spcBef>
                <a:spcPts val="900"/>
              </a:spcBef>
            </a:pPr>
            <a:r>
              <a:rPr lang="en-GB" b="0" i="0" dirty="0">
                <a:solidFill>
                  <a:srgbClr val="111111"/>
                </a:solidFill>
                <a:effectLst/>
                <a:latin typeface="-apple-system"/>
              </a:rPr>
              <a:t>SABs typically include representatives from:</a:t>
            </a:r>
          </a:p>
          <a:p>
            <a:pPr algn="l">
              <a:spcBef>
                <a:spcPts val="900"/>
              </a:spcBef>
              <a:buFont typeface="Arial" panose="020B0604020202020204" pitchFamily="34" charset="0"/>
              <a:buChar char="•"/>
            </a:pPr>
            <a:r>
              <a:rPr lang="en-GB" b="1" i="0" dirty="0">
                <a:solidFill>
                  <a:srgbClr val="111111"/>
                </a:solidFill>
                <a:effectLst/>
                <a:latin typeface="-apple-system"/>
              </a:rPr>
              <a:t>Local Authorities</a:t>
            </a:r>
            <a:r>
              <a:rPr lang="en-GB" b="0" i="0" dirty="0">
                <a:solidFill>
                  <a:srgbClr val="111111"/>
                </a:solidFill>
                <a:effectLst/>
                <a:latin typeface="-apple-system"/>
              </a:rPr>
              <a:t>: Leading the safeguarding efforts.</a:t>
            </a:r>
          </a:p>
          <a:p>
            <a:pPr algn="l">
              <a:spcBef>
                <a:spcPts val="900"/>
              </a:spcBef>
              <a:buFont typeface="Arial" panose="020B0604020202020204" pitchFamily="34" charset="0"/>
              <a:buChar char="•"/>
            </a:pPr>
            <a:r>
              <a:rPr lang="en-GB" b="1" i="0" dirty="0">
                <a:solidFill>
                  <a:srgbClr val="111111"/>
                </a:solidFill>
                <a:effectLst/>
                <a:latin typeface="-apple-system"/>
              </a:rPr>
              <a:t>NHS</a:t>
            </a:r>
            <a:r>
              <a:rPr lang="en-GB" b="0" i="0" dirty="0">
                <a:solidFill>
                  <a:srgbClr val="111111"/>
                </a:solidFill>
                <a:effectLst/>
                <a:latin typeface="-apple-system"/>
              </a:rPr>
              <a:t>: Providing health-related insights and support.</a:t>
            </a:r>
          </a:p>
          <a:p>
            <a:pPr algn="l">
              <a:spcBef>
                <a:spcPts val="900"/>
              </a:spcBef>
              <a:buFont typeface="Arial" panose="020B0604020202020204" pitchFamily="34" charset="0"/>
              <a:buChar char="•"/>
            </a:pPr>
            <a:r>
              <a:rPr lang="en-GB" b="1" i="0" dirty="0">
                <a:solidFill>
                  <a:srgbClr val="111111"/>
                </a:solidFill>
                <a:effectLst/>
                <a:latin typeface="-apple-system"/>
              </a:rPr>
              <a:t>Police</a:t>
            </a:r>
            <a:r>
              <a:rPr lang="en-GB" b="0" i="0" dirty="0">
                <a:solidFill>
                  <a:srgbClr val="111111"/>
                </a:solidFill>
                <a:effectLst/>
                <a:latin typeface="-apple-system"/>
              </a:rPr>
              <a:t>: Addressing any criminal aspects of safeguarding cases.</a:t>
            </a:r>
          </a:p>
          <a:p>
            <a:pPr algn="l">
              <a:spcBef>
                <a:spcPts val="900"/>
              </a:spcBef>
              <a:buFont typeface="Arial" panose="020B0604020202020204" pitchFamily="34" charset="0"/>
              <a:buChar char="•"/>
            </a:pPr>
            <a:r>
              <a:rPr lang="en-GB" b="0" i="0" dirty="0">
                <a:solidFill>
                  <a:srgbClr val="111111"/>
                </a:solidFill>
                <a:effectLst/>
                <a:latin typeface="-apple-system"/>
              </a:rPr>
              <a:t>Housing, probation and voluntary </a:t>
            </a:r>
            <a:r>
              <a:rPr lang="en-GB" b="0" i="0" dirty="0" err="1">
                <a:solidFill>
                  <a:srgbClr val="111111"/>
                </a:solidFill>
                <a:effectLst/>
                <a:latin typeface="-apple-system"/>
              </a:rPr>
              <a:t>orgnaisations</a:t>
            </a:r>
            <a:endParaRPr lang="en-GB" b="0" i="0" dirty="0">
              <a:solidFill>
                <a:srgbClr val="111111"/>
              </a:solidFill>
              <a:effectLst/>
              <a:latin typeface="-apple-system"/>
            </a:endParaRPr>
          </a:p>
          <a:p>
            <a:pPr algn="l">
              <a:spcBef>
                <a:spcPts val="900"/>
              </a:spcBef>
            </a:pPr>
            <a:r>
              <a:rPr lang="en-GB" b="1" i="0" dirty="0">
                <a:solidFill>
                  <a:srgbClr val="111111"/>
                </a:solidFill>
                <a:effectLst/>
                <a:latin typeface="-apple-system"/>
              </a:rPr>
              <a:t>Challenges</a:t>
            </a:r>
          </a:p>
          <a:p>
            <a:pPr algn="l">
              <a:spcBef>
                <a:spcPts val="900"/>
              </a:spcBef>
              <a:buFont typeface="Arial" panose="020B0604020202020204" pitchFamily="34" charset="0"/>
              <a:buChar char="•"/>
            </a:pPr>
            <a:r>
              <a:rPr lang="en-GB" b="1" i="0" dirty="0">
                <a:solidFill>
                  <a:srgbClr val="111111"/>
                </a:solidFill>
                <a:effectLst/>
                <a:latin typeface="-apple-system"/>
              </a:rPr>
              <a:t>Data Sharing</a:t>
            </a:r>
            <a:r>
              <a:rPr lang="en-GB" b="0" i="0" dirty="0">
                <a:solidFill>
                  <a:srgbClr val="111111"/>
                </a:solidFill>
                <a:effectLst/>
                <a:latin typeface="-apple-system"/>
              </a:rPr>
              <a:t>: Balancing effective information sharing with data protection laws.</a:t>
            </a:r>
          </a:p>
          <a:p>
            <a:pPr algn="l">
              <a:spcBef>
                <a:spcPts val="900"/>
              </a:spcBef>
              <a:buFont typeface="Arial" panose="020B0604020202020204" pitchFamily="34" charset="0"/>
              <a:buChar char="•"/>
            </a:pPr>
            <a:r>
              <a:rPr lang="en-GB" b="1" i="0" dirty="0">
                <a:solidFill>
                  <a:srgbClr val="111111"/>
                </a:solidFill>
                <a:effectLst/>
                <a:latin typeface="-apple-system"/>
              </a:rPr>
              <a:t>Resource Allocation</a:t>
            </a:r>
            <a:r>
              <a:rPr lang="en-GB" b="0" i="0" dirty="0">
                <a:solidFill>
                  <a:srgbClr val="111111"/>
                </a:solidFill>
                <a:effectLst/>
                <a:latin typeface="-apple-system"/>
              </a:rPr>
              <a:t>: Ensuring sufficient funding and staffing.</a:t>
            </a:r>
          </a:p>
          <a:p>
            <a:endParaRPr lang="en-GB" dirty="0"/>
          </a:p>
        </p:txBody>
      </p:sp>
    </p:spTree>
    <p:extLst>
      <p:ext uri="{BB962C8B-B14F-4D97-AF65-F5344CB8AC3E}">
        <p14:creationId xmlns:p14="http://schemas.microsoft.com/office/powerpoint/2010/main" val="14612373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D6C03-466C-E3D9-7FB8-E57404426C1C}"/>
              </a:ext>
            </a:extLst>
          </p:cNvPr>
          <p:cNvSpPr>
            <a:spLocks noGrp="1"/>
          </p:cNvSpPr>
          <p:nvPr>
            <p:ph type="title"/>
          </p:nvPr>
        </p:nvSpPr>
        <p:spPr>
          <a:xfrm>
            <a:off x="838200" y="365125"/>
            <a:ext cx="10515600" cy="744347"/>
          </a:xfrm>
        </p:spPr>
        <p:txBody>
          <a:bodyPr>
            <a:normAutofit fontScale="90000"/>
          </a:bodyPr>
          <a:lstStyle/>
          <a:p>
            <a:br>
              <a:rPr lang="en-GB" dirty="0"/>
            </a:br>
            <a:r>
              <a:rPr lang="en-GB" dirty="0"/>
              <a:t>IDVAs Independent Domestic violent advisors </a:t>
            </a:r>
            <a:br>
              <a:rPr lang="en-GB" dirty="0"/>
            </a:br>
            <a:endParaRPr lang="en-GB" dirty="0"/>
          </a:p>
        </p:txBody>
      </p:sp>
      <p:sp>
        <p:nvSpPr>
          <p:cNvPr id="3" name="Content Placeholder 2">
            <a:extLst>
              <a:ext uri="{FF2B5EF4-FFF2-40B4-BE49-F238E27FC236}">
                <a16:creationId xmlns:a16="http://schemas.microsoft.com/office/drawing/2014/main" id="{15BA7295-0A2E-69CA-1917-78D72CCD15D1}"/>
              </a:ext>
            </a:extLst>
          </p:cNvPr>
          <p:cNvSpPr>
            <a:spLocks noGrp="1"/>
          </p:cNvSpPr>
          <p:nvPr>
            <p:ph idx="1"/>
          </p:nvPr>
        </p:nvSpPr>
        <p:spPr>
          <a:xfrm>
            <a:off x="838200" y="1426464"/>
            <a:ext cx="10515600" cy="4750499"/>
          </a:xfrm>
        </p:spPr>
        <p:txBody>
          <a:bodyPr>
            <a:normAutofit fontScale="85000" lnSpcReduction="20000"/>
          </a:bodyPr>
          <a:lstStyle/>
          <a:p>
            <a:pPr algn="l">
              <a:spcBef>
                <a:spcPts val="900"/>
              </a:spcBef>
            </a:pPr>
            <a:r>
              <a:rPr lang="en-GB" b="1" i="0" dirty="0">
                <a:solidFill>
                  <a:srgbClr val="111111"/>
                </a:solidFill>
                <a:effectLst/>
                <a:latin typeface="-apple-system"/>
              </a:rPr>
              <a:t>Purpose</a:t>
            </a:r>
          </a:p>
          <a:p>
            <a:pPr algn="l">
              <a:spcBef>
                <a:spcPts val="900"/>
              </a:spcBef>
            </a:pPr>
            <a:r>
              <a:rPr lang="en-GB" b="0" i="0" dirty="0">
                <a:solidFill>
                  <a:srgbClr val="111111"/>
                </a:solidFill>
                <a:effectLst/>
                <a:latin typeface="-apple-system"/>
              </a:rPr>
              <a:t>IDVAs aim to protect victims of domestic abuse and help </a:t>
            </a:r>
            <a:r>
              <a:rPr lang="en-GB" dirty="0">
                <a:solidFill>
                  <a:srgbClr val="111111"/>
                </a:solidFill>
                <a:latin typeface="-apple-system"/>
              </a:rPr>
              <a:t>navigate the CJS and services they may need.</a:t>
            </a:r>
            <a:endParaRPr lang="en-GB" b="0" i="0" dirty="0">
              <a:solidFill>
                <a:srgbClr val="111111"/>
              </a:solidFill>
              <a:effectLst/>
              <a:latin typeface="-apple-system"/>
            </a:endParaRPr>
          </a:p>
          <a:p>
            <a:pPr algn="l">
              <a:spcBef>
                <a:spcPts val="900"/>
              </a:spcBef>
            </a:pPr>
            <a:r>
              <a:rPr lang="en-GB" b="1" i="0" dirty="0">
                <a:solidFill>
                  <a:srgbClr val="111111"/>
                </a:solidFill>
                <a:effectLst/>
                <a:latin typeface="-apple-system"/>
              </a:rPr>
              <a:t>Key Responsibilities</a:t>
            </a:r>
          </a:p>
          <a:p>
            <a:pPr algn="l">
              <a:spcBef>
                <a:spcPts val="900"/>
              </a:spcBef>
              <a:buFont typeface="+mj-lt"/>
              <a:buAutoNum type="arabicPeriod"/>
            </a:pPr>
            <a:r>
              <a:rPr lang="en-GB" b="1" i="0" dirty="0">
                <a:solidFill>
                  <a:srgbClr val="111111"/>
                </a:solidFill>
                <a:effectLst/>
                <a:latin typeface="-apple-system"/>
              </a:rPr>
              <a:t>Risk Assessment</a:t>
            </a:r>
            <a:r>
              <a:rPr lang="en-GB" b="0" i="0" dirty="0">
                <a:solidFill>
                  <a:srgbClr val="111111"/>
                </a:solidFill>
                <a:effectLst/>
                <a:latin typeface="-apple-system"/>
              </a:rPr>
              <a:t>: Conducting thorough assessments to identify the level of risk and immediate safety needs of the victim.</a:t>
            </a:r>
          </a:p>
          <a:p>
            <a:pPr algn="l">
              <a:spcBef>
                <a:spcPts val="900"/>
              </a:spcBef>
              <a:buFont typeface="+mj-lt"/>
              <a:buAutoNum type="arabicPeriod"/>
            </a:pPr>
            <a:r>
              <a:rPr lang="en-GB" b="1" i="0" dirty="0">
                <a:solidFill>
                  <a:srgbClr val="111111"/>
                </a:solidFill>
                <a:effectLst/>
                <a:latin typeface="-apple-system"/>
              </a:rPr>
              <a:t>Safety Planning</a:t>
            </a:r>
            <a:r>
              <a:rPr lang="en-GB" b="0" i="0" dirty="0">
                <a:solidFill>
                  <a:srgbClr val="111111"/>
                </a:solidFill>
                <a:effectLst/>
                <a:latin typeface="-apple-system"/>
              </a:rPr>
              <a:t>: Developing personalized safety plans to protect victims and their children.</a:t>
            </a:r>
          </a:p>
          <a:p>
            <a:pPr algn="l">
              <a:spcBef>
                <a:spcPts val="900"/>
              </a:spcBef>
              <a:buFont typeface="+mj-lt"/>
              <a:buAutoNum type="arabicPeriod"/>
            </a:pPr>
            <a:r>
              <a:rPr lang="en-GB" b="1" i="0" dirty="0">
                <a:solidFill>
                  <a:srgbClr val="111111"/>
                </a:solidFill>
                <a:effectLst/>
                <a:latin typeface="-apple-system"/>
              </a:rPr>
              <a:t>Support and Advocacy</a:t>
            </a:r>
            <a:r>
              <a:rPr lang="en-GB" b="0" i="0" dirty="0">
                <a:solidFill>
                  <a:srgbClr val="111111"/>
                </a:solidFill>
                <a:effectLst/>
                <a:latin typeface="-apple-system"/>
              </a:rPr>
              <a:t>: Providing emotional support and advocating on behalf of victims with various agencies, including the police, courts, and housing services.</a:t>
            </a:r>
          </a:p>
          <a:p>
            <a:pPr algn="l">
              <a:spcBef>
                <a:spcPts val="900"/>
              </a:spcBef>
              <a:buFont typeface="+mj-lt"/>
              <a:buAutoNum type="arabicPeriod"/>
            </a:pPr>
            <a:r>
              <a:rPr lang="en-GB" b="1" i="0" dirty="0">
                <a:solidFill>
                  <a:srgbClr val="111111"/>
                </a:solidFill>
                <a:effectLst/>
                <a:latin typeface="-apple-system"/>
              </a:rPr>
              <a:t>Information and Advice</a:t>
            </a:r>
            <a:r>
              <a:rPr lang="en-GB" b="0" i="0" dirty="0">
                <a:solidFill>
                  <a:srgbClr val="111111"/>
                </a:solidFill>
                <a:effectLst/>
                <a:latin typeface="-apple-system"/>
              </a:rPr>
              <a:t>: Offering information about legal rights, housing options, and available support services.</a:t>
            </a:r>
          </a:p>
          <a:p>
            <a:pPr algn="l">
              <a:spcBef>
                <a:spcPts val="900"/>
              </a:spcBef>
              <a:buFont typeface="+mj-lt"/>
              <a:buAutoNum type="arabicPeriod"/>
            </a:pPr>
            <a:r>
              <a:rPr lang="en-GB" b="1" dirty="0">
                <a:solidFill>
                  <a:srgbClr val="111111"/>
                </a:solidFill>
                <a:latin typeface="-apple-system"/>
              </a:rPr>
              <a:t>Coordination</a:t>
            </a:r>
            <a:r>
              <a:rPr lang="en-GB" dirty="0">
                <a:solidFill>
                  <a:srgbClr val="111111"/>
                </a:solidFill>
                <a:latin typeface="-apple-system"/>
              </a:rPr>
              <a:t>: working with other professionals and agencies to address the needs of the victims. </a:t>
            </a:r>
            <a:endParaRPr lang="en-GB" b="0" i="0" dirty="0">
              <a:solidFill>
                <a:srgbClr val="111111"/>
              </a:solidFill>
              <a:effectLst/>
              <a:latin typeface="-apple-system"/>
            </a:endParaRPr>
          </a:p>
          <a:p>
            <a:endParaRPr lang="en-GB" dirty="0"/>
          </a:p>
        </p:txBody>
      </p:sp>
    </p:spTree>
    <p:extLst>
      <p:ext uri="{BB962C8B-B14F-4D97-AF65-F5344CB8AC3E}">
        <p14:creationId xmlns:p14="http://schemas.microsoft.com/office/powerpoint/2010/main" val="41445492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76718-5ED6-7435-7E7E-ED60862D4FC1}"/>
              </a:ext>
            </a:extLst>
          </p:cNvPr>
          <p:cNvSpPr>
            <a:spLocks noGrp="1"/>
          </p:cNvSpPr>
          <p:nvPr>
            <p:ph type="title"/>
          </p:nvPr>
        </p:nvSpPr>
        <p:spPr>
          <a:xfrm>
            <a:off x="838200" y="365125"/>
            <a:ext cx="10515600" cy="829691"/>
          </a:xfrm>
        </p:spPr>
        <p:txBody>
          <a:bodyPr/>
          <a:lstStyle/>
          <a:p>
            <a:r>
              <a:rPr lang="en-GB" dirty="0"/>
              <a:t>IDVAs Independent Domestic violent advisors</a:t>
            </a:r>
          </a:p>
        </p:txBody>
      </p:sp>
      <p:sp>
        <p:nvSpPr>
          <p:cNvPr id="3" name="Content Placeholder 2">
            <a:extLst>
              <a:ext uri="{FF2B5EF4-FFF2-40B4-BE49-F238E27FC236}">
                <a16:creationId xmlns:a16="http://schemas.microsoft.com/office/drawing/2014/main" id="{51BAB87F-137B-538F-4511-F8518EA44EE5}"/>
              </a:ext>
            </a:extLst>
          </p:cNvPr>
          <p:cNvSpPr>
            <a:spLocks noGrp="1"/>
          </p:cNvSpPr>
          <p:nvPr>
            <p:ph idx="1"/>
          </p:nvPr>
        </p:nvSpPr>
        <p:spPr/>
        <p:txBody>
          <a:bodyPr>
            <a:normAutofit fontScale="92500" lnSpcReduction="10000"/>
          </a:bodyPr>
          <a:lstStyle/>
          <a:p>
            <a:pPr marL="0" indent="0" algn="l">
              <a:spcBef>
                <a:spcPts val="900"/>
              </a:spcBef>
              <a:buNone/>
            </a:pPr>
            <a:r>
              <a:rPr lang="en-GB" b="1" i="0" dirty="0">
                <a:solidFill>
                  <a:srgbClr val="111111"/>
                </a:solidFill>
                <a:effectLst/>
                <a:latin typeface="-apple-system"/>
              </a:rPr>
              <a:t>Settings</a:t>
            </a:r>
          </a:p>
          <a:p>
            <a:pPr algn="l">
              <a:spcBef>
                <a:spcPts val="900"/>
              </a:spcBef>
            </a:pPr>
            <a:r>
              <a:rPr lang="en-GB" b="0" i="0" dirty="0">
                <a:solidFill>
                  <a:srgbClr val="111111"/>
                </a:solidFill>
                <a:effectLst/>
                <a:latin typeface="-apple-system"/>
              </a:rPr>
              <a:t>IDVAs can be based in various settings, such as:</a:t>
            </a:r>
          </a:p>
          <a:p>
            <a:pPr algn="l">
              <a:spcBef>
                <a:spcPts val="900"/>
              </a:spcBef>
              <a:buFont typeface="Arial" panose="020B0604020202020204" pitchFamily="34" charset="0"/>
              <a:buChar char="•"/>
            </a:pPr>
            <a:r>
              <a:rPr lang="en-GB" b="1" i="0" dirty="0">
                <a:solidFill>
                  <a:srgbClr val="111111"/>
                </a:solidFill>
                <a:effectLst/>
                <a:latin typeface="-apple-system"/>
              </a:rPr>
              <a:t>Refuge centres</a:t>
            </a:r>
            <a:r>
              <a:rPr lang="en-GB" b="0" i="0" dirty="0">
                <a:solidFill>
                  <a:srgbClr val="111111"/>
                </a:solidFill>
                <a:effectLst/>
                <a:latin typeface="-apple-system"/>
              </a:rPr>
              <a:t>: Providing immediate safety and support.</a:t>
            </a:r>
          </a:p>
          <a:p>
            <a:pPr algn="l">
              <a:spcBef>
                <a:spcPts val="900"/>
              </a:spcBef>
              <a:buFont typeface="Arial" panose="020B0604020202020204" pitchFamily="34" charset="0"/>
              <a:buChar char="•"/>
            </a:pPr>
            <a:r>
              <a:rPr lang="en-GB" b="1" i="0" dirty="0">
                <a:solidFill>
                  <a:srgbClr val="111111"/>
                </a:solidFill>
                <a:effectLst/>
                <a:latin typeface="-apple-system"/>
              </a:rPr>
              <a:t>Community Services</a:t>
            </a:r>
            <a:r>
              <a:rPr lang="en-GB" b="0" i="0" dirty="0">
                <a:solidFill>
                  <a:srgbClr val="111111"/>
                </a:solidFill>
                <a:effectLst/>
                <a:latin typeface="-apple-system"/>
              </a:rPr>
              <a:t>: Offering outreach support to victims in their own homes or other safe locations.</a:t>
            </a:r>
          </a:p>
          <a:p>
            <a:pPr algn="l">
              <a:spcBef>
                <a:spcPts val="900"/>
              </a:spcBef>
              <a:buFont typeface="Arial" panose="020B0604020202020204" pitchFamily="34" charset="0"/>
              <a:buChar char="•"/>
            </a:pPr>
            <a:r>
              <a:rPr lang="en-GB" b="1" dirty="0">
                <a:solidFill>
                  <a:srgbClr val="111111"/>
                </a:solidFill>
                <a:latin typeface="-apple-system"/>
              </a:rPr>
              <a:t>Hospitals</a:t>
            </a:r>
            <a:r>
              <a:rPr lang="en-GB" dirty="0">
                <a:solidFill>
                  <a:srgbClr val="111111"/>
                </a:solidFill>
                <a:latin typeface="-apple-system"/>
              </a:rPr>
              <a:t>: Assisting victims who may present with injuries and other health issues relating to DV</a:t>
            </a:r>
          </a:p>
          <a:p>
            <a:pPr algn="l">
              <a:spcBef>
                <a:spcPts val="900"/>
              </a:spcBef>
              <a:buFont typeface="Arial" panose="020B0604020202020204" pitchFamily="34" charset="0"/>
              <a:buChar char="•"/>
            </a:pPr>
            <a:r>
              <a:rPr lang="en-GB" b="1" i="0" dirty="0">
                <a:solidFill>
                  <a:srgbClr val="111111"/>
                </a:solidFill>
                <a:effectLst/>
                <a:latin typeface="-apple-system"/>
              </a:rPr>
              <a:t>Education centres</a:t>
            </a:r>
          </a:p>
          <a:p>
            <a:pPr algn="l">
              <a:spcBef>
                <a:spcPts val="900"/>
              </a:spcBef>
            </a:pPr>
            <a:r>
              <a:rPr lang="en-GB" b="0" i="0" dirty="0">
                <a:solidFill>
                  <a:srgbClr val="111111"/>
                </a:solidFill>
                <a:effectLst/>
                <a:latin typeface="-apple-system"/>
              </a:rPr>
              <a:t>IDVAs play a vital role in the support network for victims of domestic abuse, ensuring they receive the comprehensive care and protection they need.</a:t>
            </a:r>
          </a:p>
          <a:p>
            <a:endParaRPr lang="en-GB" dirty="0"/>
          </a:p>
        </p:txBody>
      </p:sp>
    </p:spTree>
    <p:extLst>
      <p:ext uri="{BB962C8B-B14F-4D97-AF65-F5344CB8AC3E}">
        <p14:creationId xmlns:p14="http://schemas.microsoft.com/office/powerpoint/2010/main" val="22241470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6426B-A0FA-7982-9AC0-CA978F708983}"/>
              </a:ext>
            </a:extLst>
          </p:cNvPr>
          <p:cNvSpPr>
            <a:spLocks noGrp="1"/>
          </p:cNvSpPr>
          <p:nvPr>
            <p:ph type="title"/>
          </p:nvPr>
        </p:nvSpPr>
        <p:spPr/>
        <p:txBody>
          <a:bodyPr/>
          <a:lstStyle/>
          <a:p>
            <a:r>
              <a:rPr lang="en-GB" dirty="0"/>
              <a:t>SDVS Specialist Domestic Violence Courts </a:t>
            </a:r>
          </a:p>
        </p:txBody>
      </p:sp>
      <p:sp>
        <p:nvSpPr>
          <p:cNvPr id="3" name="Content Placeholder 2">
            <a:extLst>
              <a:ext uri="{FF2B5EF4-FFF2-40B4-BE49-F238E27FC236}">
                <a16:creationId xmlns:a16="http://schemas.microsoft.com/office/drawing/2014/main" id="{F62C37E2-A226-4967-ECBF-39D09F5F058D}"/>
              </a:ext>
            </a:extLst>
          </p:cNvPr>
          <p:cNvSpPr>
            <a:spLocks noGrp="1"/>
          </p:cNvSpPr>
          <p:nvPr>
            <p:ph idx="1"/>
          </p:nvPr>
        </p:nvSpPr>
        <p:spPr/>
        <p:txBody>
          <a:bodyPr>
            <a:normAutofit/>
          </a:bodyPr>
          <a:lstStyle/>
          <a:p>
            <a:pPr algn="l"/>
            <a:r>
              <a:rPr lang="en-GB" dirty="0">
                <a:solidFill>
                  <a:srgbClr val="111111"/>
                </a:solidFill>
                <a:latin typeface="-apple-system"/>
              </a:rPr>
              <a:t>A</a:t>
            </a:r>
            <a:r>
              <a:rPr lang="en-GB" b="0" i="0" dirty="0">
                <a:solidFill>
                  <a:srgbClr val="111111"/>
                </a:solidFill>
                <a:effectLst/>
                <a:latin typeface="-apple-system"/>
              </a:rPr>
              <a:t>dapted courts designed to handle cases of domestic violence more effectively.</a:t>
            </a:r>
          </a:p>
          <a:p>
            <a:pPr algn="l"/>
            <a:r>
              <a:rPr lang="en-GB" dirty="0">
                <a:solidFill>
                  <a:srgbClr val="111111"/>
                </a:solidFill>
                <a:latin typeface="-apple-system"/>
              </a:rPr>
              <a:t>Dedicated Court Sessions</a:t>
            </a:r>
          </a:p>
          <a:p>
            <a:pPr algn="l"/>
            <a:r>
              <a:rPr lang="en-GB" b="0" i="0" dirty="0">
                <a:solidFill>
                  <a:srgbClr val="111111"/>
                </a:solidFill>
                <a:effectLst/>
                <a:latin typeface="-apple-system"/>
              </a:rPr>
              <a:t>Specialist Training</a:t>
            </a:r>
          </a:p>
          <a:p>
            <a:pPr algn="l"/>
            <a:r>
              <a:rPr lang="en-GB" dirty="0">
                <a:solidFill>
                  <a:srgbClr val="111111"/>
                </a:solidFill>
                <a:latin typeface="-apple-system"/>
              </a:rPr>
              <a:t>Support for Victims</a:t>
            </a:r>
          </a:p>
          <a:p>
            <a:pPr algn="l"/>
            <a:r>
              <a:rPr lang="en-GB" b="0" i="0" dirty="0">
                <a:solidFill>
                  <a:srgbClr val="111111"/>
                </a:solidFill>
                <a:effectLst/>
                <a:latin typeface="-apple-system"/>
              </a:rPr>
              <a:t>Aim is to improve prosecution rates – successful out comes for victims, more reporting.</a:t>
            </a:r>
          </a:p>
          <a:p>
            <a:pPr algn="l"/>
            <a:r>
              <a:rPr lang="en-GB" b="0" i="0" dirty="0">
                <a:solidFill>
                  <a:srgbClr val="111111"/>
                </a:solidFill>
                <a:effectLst/>
                <a:latin typeface="-apple-system"/>
              </a:rPr>
              <a:t>Collaborative Approach – agencies coming together to ensure comprehensive response to domestic violence.</a:t>
            </a:r>
          </a:p>
          <a:p>
            <a:pPr algn="l"/>
            <a:endParaRPr lang="en-GB" b="0" i="0" dirty="0">
              <a:solidFill>
                <a:srgbClr val="111111"/>
              </a:solidFill>
              <a:effectLst/>
              <a:latin typeface="-apple-system"/>
            </a:endParaRPr>
          </a:p>
          <a:p>
            <a:endParaRPr lang="en-GB" dirty="0"/>
          </a:p>
        </p:txBody>
      </p:sp>
    </p:spTree>
    <p:extLst>
      <p:ext uri="{BB962C8B-B14F-4D97-AF65-F5344CB8AC3E}">
        <p14:creationId xmlns:p14="http://schemas.microsoft.com/office/powerpoint/2010/main" val="19941138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AAD7B-83E4-C334-905B-461227E8BEA0}"/>
              </a:ext>
            </a:extLst>
          </p:cNvPr>
          <p:cNvSpPr>
            <a:spLocks noGrp="1"/>
          </p:cNvSpPr>
          <p:nvPr>
            <p:ph type="title"/>
          </p:nvPr>
        </p:nvSpPr>
        <p:spPr>
          <a:xfrm>
            <a:off x="838200" y="365125"/>
            <a:ext cx="10515600" cy="598043"/>
          </a:xfrm>
        </p:spPr>
        <p:txBody>
          <a:bodyPr>
            <a:normAutofit fontScale="90000"/>
          </a:bodyPr>
          <a:lstStyle/>
          <a:p>
            <a:br>
              <a:rPr lang="en-GB" dirty="0"/>
            </a:br>
            <a:r>
              <a:rPr lang="en-GB" dirty="0"/>
              <a:t>YPVA young people violence advisors</a:t>
            </a:r>
            <a:br>
              <a:rPr lang="en-GB" dirty="0"/>
            </a:br>
            <a:endParaRPr lang="en-GB" dirty="0"/>
          </a:p>
        </p:txBody>
      </p:sp>
      <p:sp>
        <p:nvSpPr>
          <p:cNvPr id="3" name="Content Placeholder 2">
            <a:extLst>
              <a:ext uri="{FF2B5EF4-FFF2-40B4-BE49-F238E27FC236}">
                <a16:creationId xmlns:a16="http://schemas.microsoft.com/office/drawing/2014/main" id="{57E4CAB7-E4AD-AA13-463A-4857DF964B59}"/>
              </a:ext>
            </a:extLst>
          </p:cNvPr>
          <p:cNvSpPr>
            <a:spLocks noGrp="1"/>
          </p:cNvSpPr>
          <p:nvPr>
            <p:ph idx="1"/>
          </p:nvPr>
        </p:nvSpPr>
        <p:spPr>
          <a:xfrm>
            <a:off x="838200" y="1572768"/>
            <a:ext cx="10515600" cy="4604195"/>
          </a:xfrm>
        </p:spPr>
        <p:txBody>
          <a:bodyPr>
            <a:normAutofit fontScale="77500" lnSpcReduction="20000"/>
          </a:bodyPr>
          <a:lstStyle/>
          <a:p>
            <a:pPr algn="l"/>
            <a:r>
              <a:rPr lang="en-GB" b="0" i="0" dirty="0">
                <a:solidFill>
                  <a:srgbClr val="111111"/>
                </a:solidFill>
                <a:effectLst/>
                <a:latin typeface="-apple-system"/>
              </a:rPr>
              <a:t>specialised professionals who provide support to young people aged 16 to 18 who are/have experiencing domestic abuse or who have harmed a current or former partner or family member. </a:t>
            </a:r>
          </a:p>
          <a:p>
            <a:pPr marL="0" indent="0" algn="l">
              <a:buNone/>
            </a:pPr>
            <a:r>
              <a:rPr lang="en-GB" b="1" i="0" dirty="0">
                <a:solidFill>
                  <a:srgbClr val="111111"/>
                </a:solidFill>
                <a:effectLst/>
                <a:latin typeface="-apple-system"/>
              </a:rPr>
              <a:t>Purpose</a:t>
            </a:r>
          </a:p>
          <a:p>
            <a:pPr algn="l">
              <a:spcBef>
                <a:spcPts val="900"/>
              </a:spcBef>
              <a:buFont typeface="+mj-lt"/>
              <a:buAutoNum type="arabicPeriod"/>
            </a:pPr>
            <a:r>
              <a:rPr lang="en-GB" b="1" i="0" dirty="0">
                <a:solidFill>
                  <a:srgbClr val="111111"/>
                </a:solidFill>
                <a:effectLst/>
                <a:latin typeface="-apple-system"/>
              </a:rPr>
              <a:t>Risk Assessment</a:t>
            </a:r>
            <a:r>
              <a:rPr lang="en-GB" b="0" i="0" dirty="0">
                <a:solidFill>
                  <a:srgbClr val="111111"/>
                </a:solidFill>
                <a:effectLst/>
                <a:latin typeface="-apple-system"/>
              </a:rPr>
              <a:t>: Evaluating the level of risk and identifying immediate safety needs.</a:t>
            </a:r>
          </a:p>
          <a:p>
            <a:pPr algn="l">
              <a:spcBef>
                <a:spcPts val="900"/>
              </a:spcBef>
              <a:buFont typeface="+mj-lt"/>
              <a:buAutoNum type="arabicPeriod"/>
            </a:pPr>
            <a:r>
              <a:rPr lang="en-GB" b="1" i="0" dirty="0">
                <a:solidFill>
                  <a:srgbClr val="111111"/>
                </a:solidFill>
                <a:effectLst/>
                <a:latin typeface="-apple-system"/>
              </a:rPr>
              <a:t>Safety Planning</a:t>
            </a:r>
            <a:r>
              <a:rPr lang="en-GB" b="0" i="0" dirty="0">
                <a:solidFill>
                  <a:srgbClr val="111111"/>
                </a:solidFill>
                <a:effectLst/>
                <a:latin typeface="-apple-system"/>
              </a:rPr>
              <a:t>: Creating personalised safety plans tailored to the young person’s circumstances.</a:t>
            </a:r>
          </a:p>
          <a:p>
            <a:pPr algn="l">
              <a:spcBef>
                <a:spcPts val="900"/>
              </a:spcBef>
              <a:buFont typeface="+mj-lt"/>
              <a:buAutoNum type="arabicPeriod"/>
            </a:pPr>
            <a:r>
              <a:rPr lang="en-GB" b="1" i="0" dirty="0">
                <a:solidFill>
                  <a:srgbClr val="111111"/>
                </a:solidFill>
                <a:effectLst/>
                <a:latin typeface="-apple-system"/>
              </a:rPr>
              <a:t>Support and Advocacy</a:t>
            </a:r>
            <a:r>
              <a:rPr lang="en-GB" b="0" i="0" dirty="0">
                <a:solidFill>
                  <a:srgbClr val="111111"/>
                </a:solidFill>
                <a:effectLst/>
                <a:latin typeface="-apple-system"/>
              </a:rPr>
              <a:t>: Offering emotional support and advocating for the young person with various agencies, including police and social services.</a:t>
            </a:r>
          </a:p>
          <a:p>
            <a:pPr algn="l">
              <a:spcBef>
                <a:spcPts val="900"/>
              </a:spcBef>
              <a:buFont typeface="+mj-lt"/>
              <a:buAutoNum type="arabicPeriod"/>
            </a:pPr>
            <a:r>
              <a:rPr lang="en-GB" b="1" i="0" dirty="0">
                <a:solidFill>
                  <a:srgbClr val="111111"/>
                </a:solidFill>
                <a:effectLst/>
                <a:latin typeface="-apple-system"/>
              </a:rPr>
              <a:t>Information and Advice</a:t>
            </a:r>
            <a:r>
              <a:rPr lang="en-GB" b="0" i="0" dirty="0">
                <a:solidFill>
                  <a:srgbClr val="111111"/>
                </a:solidFill>
                <a:effectLst/>
                <a:latin typeface="-apple-system"/>
              </a:rPr>
              <a:t>: Providing guidance on legal rights, housing options, and other support services.</a:t>
            </a:r>
          </a:p>
          <a:p>
            <a:pPr algn="l">
              <a:spcBef>
                <a:spcPts val="900"/>
              </a:spcBef>
              <a:buFont typeface="+mj-lt"/>
              <a:buAutoNum type="arabicPeriod"/>
            </a:pPr>
            <a:r>
              <a:rPr lang="en-GB" b="1" dirty="0">
                <a:solidFill>
                  <a:srgbClr val="111111"/>
                </a:solidFill>
                <a:latin typeface="-apple-system"/>
              </a:rPr>
              <a:t>Education: healthy relationships, dynamics of DV</a:t>
            </a:r>
            <a:endParaRPr lang="en-GB" b="1" i="0" dirty="0">
              <a:solidFill>
                <a:srgbClr val="111111"/>
              </a:solidFill>
              <a:effectLst/>
              <a:latin typeface="-apple-system"/>
            </a:endParaRPr>
          </a:p>
          <a:p>
            <a:pPr marL="0" indent="0" algn="l">
              <a:spcBef>
                <a:spcPts val="900"/>
              </a:spcBef>
              <a:buNone/>
            </a:pPr>
            <a:r>
              <a:rPr lang="en-GB" b="1" i="0" dirty="0">
                <a:solidFill>
                  <a:srgbClr val="111111"/>
                </a:solidFill>
                <a:effectLst/>
                <a:latin typeface="-apple-system"/>
              </a:rPr>
              <a:t>Service Delivery Schools, youth clubs, health care families – environments where young people feel safe. One-to-one sessions over 8 to 12 weeks</a:t>
            </a:r>
          </a:p>
          <a:p>
            <a:endParaRPr lang="en-GB" dirty="0"/>
          </a:p>
        </p:txBody>
      </p:sp>
    </p:spTree>
    <p:extLst>
      <p:ext uri="{BB962C8B-B14F-4D97-AF65-F5344CB8AC3E}">
        <p14:creationId xmlns:p14="http://schemas.microsoft.com/office/powerpoint/2010/main" val="36950645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2703B-7C35-8D15-7C37-A3D07E5FB198}"/>
              </a:ext>
            </a:extLst>
          </p:cNvPr>
          <p:cNvSpPr>
            <a:spLocks noGrp="1"/>
          </p:cNvSpPr>
          <p:nvPr>
            <p:ph type="title"/>
          </p:nvPr>
        </p:nvSpPr>
        <p:spPr>
          <a:xfrm>
            <a:off x="838200" y="365125"/>
            <a:ext cx="10515600" cy="780923"/>
          </a:xfrm>
        </p:spPr>
        <p:txBody>
          <a:bodyPr>
            <a:normAutofit fontScale="90000"/>
          </a:bodyPr>
          <a:lstStyle/>
          <a:p>
            <a:br>
              <a:rPr lang="en-GB" dirty="0"/>
            </a:br>
            <a:r>
              <a:rPr lang="en-GB" dirty="0"/>
              <a:t>ISVA independent sexual violence advisors</a:t>
            </a:r>
            <a:br>
              <a:rPr lang="en-GB" dirty="0"/>
            </a:br>
            <a:endParaRPr lang="en-GB" dirty="0"/>
          </a:p>
        </p:txBody>
      </p:sp>
      <p:sp>
        <p:nvSpPr>
          <p:cNvPr id="3" name="Content Placeholder 2">
            <a:extLst>
              <a:ext uri="{FF2B5EF4-FFF2-40B4-BE49-F238E27FC236}">
                <a16:creationId xmlns:a16="http://schemas.microsoft.com/office/drawing/2014/main" id="{1E5216C7-E4E4-453D-52B6-9C4F0AFDF169}"/>
              </a:ext>
            </a:extLst>
          </p:cNvPr>
          <p:cNvSpPr>
            <a:spLocks noGrp="1"/>
          </p:cNvSpPr>
          <p:nvPr>
            <p:ph idx="1"/>
          </p:nvPr>
        </p:nvSpPr>
        <p:spPr>
          <a:xfrm>
            <a:off x="838200" y="1316736"/>
            <a:ext cx="10515600" cy="4860227"/>
          </a:xfrm>
        </p:spPr>
        <p:txBody>
          <a:bodyPr>
            <a:normAutofit fontScale="92500" lnSpcReduction="10000"/>
          </a:bodyPr>
          <a:lstStyle/>
          <a:p>
            <a:pPr algn="l"/>
            <a:r>
              <a:rPr lang="en-GB" dirty="0">
                <a:solidFill>
                  <a:srgbClr val="111111"/>
                </a:solidFill>
                <a:latin typeface="-apple-system"/>
              </a:rPr>
              <a:t>P</a:t>
            </a:r>
            <a:r>
              <a:rPr lang="en-GB" b="0" i="0" dirty="0">
                <a:solidFill>
                  <a:srgbClr val="111111"/>
                </a:solidFill>
                <a:effectLst/>
                <a:latin typeface="-apple-system"/>
              </a:rPr>
              <a:t>rofessionals who provide support to individuals who have experienced sexual violence:</a:t>
            </a:r>
          </a:p>
          <a:p>
            <a:pPr algn="l"/>
            <a:r>
              <a:rPr lang="en-GB" dirty="0">
                <a:solidFill>
                  <a:srgbClr val="111111"/>
                </a:solidFill>
                <a:latin typeface="-apple-system"/>
              </a:rPr>
              <a:t>Emotional &amp; Practical Support – meets individual needs, coping strategies with the aftermath of sexual violence</a:t>
            </a:r>
          </a:p>
          <a:p>
            <a:pPr algn="l"/>
            <a:r>
              <a:rPr lang="en-GB" b="0" i="0" dirty="0">
                <a:solidFill>
                  <a:srgbClr val="111111"/>
                </a:solidFill>
                <a:effectLst/>
                <a:latin typeface="-apple-system"/>
              </a:rPr>
              <a:t>Information &amp; Guidance  - impartial info about options including reporting to the police and navigating the CJS</a:t>
            </a:r>
          </a:p>
          <a:p>
            <a:pPr algn="l"/>
            <a:r>
              <a:rPr lang="en-GB" b="0" i="0" dirty="0">
                <a:solidFill>
                  <a:srgbClr val="111111"/>
                </a:solidFill>
                <a:effectLst/>
                <a:latin typeface="-apple-system"/>
              </a:rPr>
              <a:t>Court Support: assist victims before, during and after court proceedings. Understand the process</a:t>
            </a:r>
          </a:p>
          <a:p>
            <a:pPr algn="l">
              <a:spcBef>
                <a:spcPts val="900"/>
              </a:spcBef>
              <a:buFont typeface="Arial" panose="020B0604020202020204" pitchFamily="34" charset="0"/>
              <a:buChar char="•"/>
            </a:pPr>
            <a:r>
              <a:rPr lang="en-GB" b="0" i="0" dirty="0">
                <a:solidFill>
                  <a:srgbClr val="111111"/>
                </a:solidFill>
                <a:effectLst/>
                <a:latin typeface="-apple-system"/>
              </a:rPr>
              <a:t>Liaison with other services – coordinate with other professionals</a:t>
            </a:r>
          </a:p>
          <a:p>
            <a:pPr algn="l">
              <a:spcBef>
                <a:spcPts val="900"/>
              </a:spcBef>
              <a:buFont typeface="Arial" panose="020B0604020202020204" pitchFamily="34" charset="0"/>
              <a:buChar char="•"/>
            </a:pPr>
            <a:r>
              <a:rPr lang="en-GB" dirty="0">
                <a:solidFill>
                  <a:srgbClr val="111111"/>
                </a:solidFill>
                <a:latin typeface="-apple-system"/>
              </a:rPr>
              <a:t>Safety Planning </a:t>
            </a:r>
          </a:p>
          <a:p>
            <a:pPr algn="l">
              <a:spcBef>
                <a:spcPts val="900"/>
              </a:spcBef>
              <a:buFont typeface="Arial" panose="020B0604020202020204" pitchFamily="34" charset="0"/>
              <a:buChar char="•"/>
            </a:pPr>
            <a:r>
              <a:rPr lang="en-GB" dirty="0">
                <a:solidFill>
                  <a:srgbClr val="111111"/>
                </a:solidFill>
                <a:latin typeface="-apple-system"/>
              </a:rPr>
              <a:t>Non-statutory agencies – National Domestic Violence, Women’s Aid, Refuge</a:t>
            </a:r>
          </a:p>
          <a:p>
            <a:pPr algn="l">
              <a:spcBef>
                <a:spcPts val="900"/>
              </a:spcBef>
              <a:buFont typeface="Arial" panose="020B0604020202020204" pitchFamily="34" charset="0"/>
              <a:buChar char="•"/>
            </a:pPr>
            <a:endParaRPr lang="en-GB" b="0" i="0" dirty="0">
              <a:solidFill>
                <a:srgbClr val="111111"/>
              </a:solidFill>
              <a:effectLst/>
              <a:latin typeface="-apple-system"/>
            </a:endParaRPr>
          </a:p>
        </p:txBody>
      </p:sp>
    </p:spTree>
    <p:extLst>
      <p:ext uri="{BB962C8B-B14F-4D97-AF65-F5344CB8AC3E}">
        <p14:creationId xmlns:p14="http://schemas.microsoft.com/office/powerpoint/2010/main" val="115723076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A2BEB-6434-98AA-D96D-13DE152CBD91}"/>
              </a:ext>
            </a:extLst>
          </p:cNvPr>
          <p:cNvSpPr>
            <a:spLocks noGrp="1"/>
          </p:cNvSpPr>
          <p:nvPr>
            <p:ph type="title"/>
          </p:nvPr>
        </p:nvSpPr>
        <p:spPr/>
        <p:txBody>
          <a:bodyPr/>
          <a:lstStyle/>
          <a:p>
            <a:r>
              <a:rPr lang="en-US"/>
              <a:t>MARAC</a:t>
            </a:r>
          </a:p>
        </p:txBody>
      </p:sp>
      <p:sp>
        <p:nvSpPr>
          <p:cNvPr id="3" name="Content Placeholder 2">
            <a:extLst>
              <a:ext uri="{FF2B5EF4-FFF2-40B4-BE49-F238E27FC236}">
                <a16:creationId xmlns:a16="http://schemas.microsoft.com/office/drawing/2014/main" id="{C02635F1-54AF-6646-DD4A-158893D09FE1}"/>
              </a:ext>
            </a:extLst>
          </p:cNvPr>
          <p:cNvSpPr>
            <a:spLocks noGrp="1"/>
          </p:cNvSpPr>
          <p:nvPr>
            <p:ph idx="1"/>
          </p:nvPr>
        </p:nvSpPr>
        <p:spPr/>
        <p:txBody>
          <a:bodyPr vert="horz" lIns="91440" tIns="45720" rIns="91440" bIns="45720" rtlCol="0" anchor="t">
            <a:normAutofit/>
          </a:bodyPr>
          <a:lstStyle/>
          <a:p>
            <a:pPr marL="0" indent="0">
              <a:buNone/>
            </a:pPr>
            <a:r>
              <a:rPr lang="en-US" dirty="0"/>
              <a:t>Multi Agency Risk Assessment Conferences that manage high risk domestic abuse cases</a:t>
            </a:r>
            <a:endParaRPr lang="en-US"/>
          </a:p>
          <a:p>
            <a:pPr marL="0" indent="0">
              <a:buNone/>
            </a:pPr>
            <a:r>
              <a:rPr lang="en-US" dirty="0"/>
              <a:t>MARAC bring other agencies to give the full picture to provide all the relevant information to effectively safeguard victims</a:t>
            </a:r>
          </a:p>
          <a:p>
            <a:pPr marL="0" indent="0">
              <a:buNone/>
            </a:pPr>
            <a:r>
              <a:rPr lang="en-US" dirty="0"/>
              <a:t>Forum where info is shared and develop a multi-agency risk management plan for each case</a:t>
            </a:r>
          </a:p>
          <a:p>
            <a:pPr marL="0" indent="0">
              <a:buNone/>
            </a:pPr>
            <a:r>
              <a:rPr lang="en-US" dirty="0"/>
              <a:t>Police role – detaining perpetrators, referring cases</a:t>
            </a:r>
          </a:p>
        </p:txBody>
      </p:sp>
    </p:spTree>
    <p:extLst>
      <p:ext uri="{BB962C8B-B14F-4D97-AF65-F5344CB8AC3E}">
        <p14:creationId xmlns:p14="http://schemas.microsoft.com/office/powerpoint/2010/main" val="24885530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2BF0C-FA04-D7B4-956D-2584E5AD3C1D}"/>
              </a:ext>
            </a:extLst>
          </p:cNvPr>
          <p:cNvSpPr>
            <a:spLocks noGrp="1"/>
          </p:cNvSpPr>
          <p:nvPr>
            <p:ph type="title"/>
          </p:nvPr>
        </p:nvSpPr>
        <p:spPr/>
        <p:txBody>
          <a:bodyPr/>
          <a:lstStyle/>
          <a:p>
            <a:r>
              <a:rPr lang="en-US"/>
              <a:t>Aim of MARAC</a:t>
            </a:r>
          </a:p>
        </p:txBody>
      </p:sp>
      <p:sp>
        <p:nvSpPr>
          <p:cNvPr id="3" name="Content Placeholder 2">
            <a:extLst>
              <a:ext uri="{FF2B5EF4-FFF2-40B4-BE49-F238E27FC236}">
                <a16:creationId xmlns:a16="http://schemas.microsoft.com/office/drawing/2014/main" id="{DE20A0BB-943B-97FA-69D8-E6211622D45B}"/>
              </a:ext>
            </a:extLst>
          </p:cNvPr>
          <p:cNvSpPr>
            <a:spLocks noGrp="1"/>
          </p:cNvSpPr>
          <p:nvPr>
            <p:ph idx="1"/>
          </p:nvPr>
        </p:nvSpPr>
        <p:spPr/>
        <p:txBody>
          <a:bodyPr vert="horz" lIns="91440" tIns="45720" rIns="91440" bIns="45720" rtlCol="0" anchor="t">
            <a:normAutofit/>
          </a:bodyPr>
          <a:lstStyle/>
          <a:p>
            <a:r>
              <a:rPr lang="en-GB" sz="3600" dirty="0">
                <a:latin typeface="Calibri"/>
                <a:ea typeface="+mn-lt"/>
                <a:cs typeface="+mn-lt"/>
              </a:rPr>
              <a:t>Prevent further domestic abuse related offending</a:t>
            </a:r>
            <a:endParaRPr lang="en-GB" sz="3600" dirty="0">
              <a:latin typeface="Calibri"/>
              <a:ea typeface="Calibri"/>
              <a:cs typeface="Calibri"/>
            </a:endParaRPr>
          </a:p>
          <a:p>
            <a:r>
              <a:rPr lang="en-GB" sz="3600" dirty="0">
                <a:latin typeface="Calibri"/>
                <a:ea typeface="+mn-lt"/>
                <a:cs typeface="+mn-lt"/>
              </a:rPr>
              <a:t>Improve victim safety</a:t>
            </a:r>
            <a:endParaRPr lang="en-GB" sz="3600" dirty="0">
              <a:latin typeface="Calibri"/>
              <a:ea typeface="Calibri"/>
              <a:cs typeface="Calibri"/>
            </a:endParaRPr>
          </a:p>
          <a:p>
            <a:r>
              <a:rPr lang="en-GB" sz="3600" dirty="0">
                <a:latin typeface="Calibri"/>
                <a:ea typeface="+mn-lt"/>
                <a:cs typeface="+mn-lt"/>
              </a:rPr>
              <a:t>Change offender behaviour</a:t>
            </a:r>
            <a:endParaRPr lang="en-GB" sz="3600" dirty="0">
              <a:latin typeface="Calibri"/>
              <a:ea typeface="Calibri"/>
              <a:cs typeface="Calibri"/>
            </a:endParaRPr>
          </a:p>
          <a:p>
            <a:r>
              <a:rPr lang="en-GB" sz="3600" dirty="0">
                <a:latin typeface="Calibri"/>
                <a:ea typeface="+mn-lt"/>
                <a:cs typeface="+mn-lt"/>
              </a:rPr>
              <a:t>Improve partnership engagement</a:t>
            </a:r>
          </a:p>
          <a:p>
            <a:r>
              <a:rPr lang="en-GB" sz="3600" dirty="0">
                <a:latin typeface="Calibri"/>
                <a:ea typeface="+mn-lt"/>
                <a:cs typeface="+mn-lt"/>
              </a:rPr>
              <a:t>APP – Authorised Professional Practice state that victims of domestic abuse that are high risk, repeat or potential escalation should be referred to MARACs </a:t>
            </a:r>
          </a:p>
          <a:p>
            <a:endParaRPr lang="en-GB" sz="3600" dirty="0">
              <a:latin typeface="Calibri"/>
              <a:ea typeface="Calibri"/>
              <a:cs typeface="Calibri"/>
            </a:endParaRPr>
          </a:p>
        </p:txBody>
      </p:sp>
    </p:spTree>
    <p:extLst>
      <p:ext uri="{BB962C8B-B14F-4D97-AF65-F5344CB8AC3E}">
        <p14:creationId xmlns:p14="http://schemas.microsoft.com/office/powerpoint/2010/main" val="30958522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DA7EB-923D-5D71-0179-A754E6527176}"/>
              </a:ext>
            </a:extLst>
          </p:cNvPr>
          <p:cNvSpPr>
            <a:spLocks noGrp="1"/>
          </p:cNvSpPr>
          <p:nvPr>
            <p:ph type="title"/>
          </p:nvPr>
        </p:nvSpPr>
        <p:spPr/>
        <p:txBody>
          <a:bodyPr/>
          <a:lstStyle/>
          <a:p>
            <a:r>
              <a:rPr lang="en-US" dirty="0"/>
              <a:t>Tomorrow</a:t>
            </a:r>
          </a:p>
        </p:txBody>
      </p:sp>
      <p:sp>
        <p:nvSpPr>
          <p:cNvPr id="3" name="Content Placeholder 2">
            <a:extLst>
              <a:ext uri="{FF2B5EF4-FFF2-40B4-BE49-F238E27FC236}">
                <a16:creationId xmlns:a16="http://schemas.microsoft.com/office/drawing/2014/main" id="{7E9CE1A8-BCFA-5D04-8874-93CE6DFCDDB8}"/>
              </a:ext>
            </a:extLst>
          </p:cNvPr>
          <p:cNvSpPr>
            <a:spLocks noGrp="1"/>
          </p:cNvSpPr>
          <p:nvPr>
            <p:ph idx="1"/>
          </p:nvPr>
        </p:nvSpPr>
        <p:spPr/>
        <p:txBody>
          <a:bodyPr vert="horz" lIns="91440" tIns="45720" rIns="91440" bIns="45720" rtlCol="0" anchor="t">
            <a:normAutofit/>
          </a:bodyPr>
          <a:lstStyle/>
          <a:p>
            <a:r>
              <a:rPr lang="en-GB"/>
              <a:t>Set days/times presentations</a:t>
            </a:r>
          </a:p>
          <a:p>
            <a:r>
              <a:rPr lang="en-GB" dirty="0"/>
              <a:t>Discussion on assignment 2</a:t>
            </a:r>
          </a:p>
          <a:p>
            <a:r>
              <a:rPr lang="en-GB"/>
              <a:t>Find MAPPA cases </a:t>
            </a:r>
          </a:p>
          <a:p>
            <a:pPr lvl="1">
              <a:buFont typeface="Courier New" panose="020B0604020202020204" pitchFamily="34" charset="0"/>
              <a:buChar char="o"/>
            </a:pPr>
            <a:r>
              <a:rPr lang="en-GB" dirty="0"/>
              <a:t>Gone on to effect further victims / consider what Cat they were under / where things had gone wrong / what offence they committed – under what legislation. </a:t>
            </a:r>
          </a:p>
        </p:txBody>
      </p:sp>
    </p:spTree>
    <p:extLst>
      <p:ext uri="{BB962C8B-B14F-4D97-AF65-F5344CB8AC3E}">
        <p14:creationId xmlns:p14="http://schemas.microsoft.com/office/powerpoint/2010/main" val="48511272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1EE61-AA8E-9B80-A4BE-CBD7AF8EC1D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4FF8DD9-55EE-E005-5270-52970A7F606A}"/>
              </a:ext>
            </a:extLst>
          </p:cNvPr>
          <p:cNvSpPr>
            <a:spLocks noGrp="1"/>
          </p:cNvSpPr>
          <p:nvPr>
            <p:ph idx="1"/>
          </p:nvPr>
        </p:nvSpPr>
        <p:spPr/>
        <p:txBody>
          <a:bodyPr>
            <a:normAutofit fontScale="77500" lnSpcReduction="20000"/>
          </a:bodyPr>
          <a:lstStyle/>
          <a:p>
            <a:r>
              <a:rPr lang="en-GB" dirty="0">
                <a:hlinkClick r:id="rId2"/>
              </a:rPr>
              <a:t>MAPPA | Aims, categories, eligibility, levels and powers</a:t>
            </a:r>
            <a:endParaRPr lang="en-GB" dirty="0"/>
          </a:p>
          <a:p>
            <a:r>
              <a:rPr lang="en-GB" dirty="0">
                <a:hlinkClick r:id="rId3"/>
              </a:rPr>
              <a:t>Multi-agency public protection arrangements (MAPPA): Guidance - GOV.UK</a:t>
            </a:r>
            <a:endParaRPr lang="en-GB" dirty="0"/>
          </a:p>
          <a:p>
            <a:r>
              <a:rPr lang="en-GB" dirty="0">
                <a:hlinkClick r:id="rId4"/>
              </a:rPr>
              <a:t>MAPPA – Unlock</a:t>
            </a:r>
            <a:endParaRPr lang="en-GB" dirty="0"/>
          </a:p>
          <a:p>
            <a:r>
              <a:rPr lang="en-GB" dirty="0">
                <a:hlinkClick r:id="rId5"/>
              </a:rPr>
              <a:t>Advice or People Under MAPPA | Criminal Record Support | Nacro</a:t>
            </a:r>
            <a:endParaRPr lang="en-GB" dirty="0"/>
          </a:p>
          <a:p>
            <a:r>
              <a:rPr lang="en-GB" dirty="0">
                <a:hlinkClick r:id="rId2"/>
              </a:rPr>
              <a:t>MAPPA | Aims, categories, eligibility, levels and powers</a:t>
            </a:r>
            <a:endParaRPr lang="en-GB" dirty="0"/>
          </a:p>
          <a:p>
            <a:r>
              <a:rPr lang="en-GB" dirty="0">
                <a:hlinkClick r:id="rId6"/>
              </a:rPr>
              <a:t>Reoffending Analysis of MAPPA Eligible Offenders</a:t>
            </a:r>
            <a:endParaRPr lang="en-GB" dirty="0"/>
          </a:p>
          <a:p>
            <a:r>
              <a:rPr lang="en-GB" dirty="0">
                <a:hlinkClick r:id="rId7"/>
              </a:rPr>
              <a:t>Frontiers | A proven reoffending study of individuals managed under the multi-agency public protection arrangements (MAPPA) in England and Wales</a:t>
            </a:r>
            <a:endParaRPr lang="en-GB" dirty="0"/>
          </a:p>
          <a:p>
            <a:r>
              <a:rPr lang="en-GB" dirty="0">
                <a:hlinkClick r:id="rId8"/>
              </a:rPr>
              <a:t>MAPPA_guidance_Apr_24.docx</a:t>
            </a:r>
            <a:endParaRPr lang="en-GB" dirty="0"/>
          </a:p>
          <a:p>
            <a:r>
              <a:rPr lang="en-GB" dirty="0">
                <a:hlinkClick r:id="rId9"/>
              </a:rPr>
              <a:t>reoffending-analysis-of-mappa-eligible-offenders.pdf</a:t>
            </a:r>
            <a:endParaRPr lang="en-GB" dirty="0"/>
          </a:p>
          <a:p>
            <a:r>
              <a:rPr lang="en-GB" dirty="0">
                <a:hlinkClick r:id="rId10"/>
              </a:rPr>
              <a:t>A-joint-thematic-inspection-of-Multi-Agency-Public-Protection-Arrangements.pdf</a:t>
            </a:r>
            <a:endParaRPr lang="en-GB" dirty="0"/>
          </a:p>
          <a:p>
            <a:r>
              <a:rPr lang="en-US" dirty="0">
                <a:ea typeface="+mn-lt"/>
                <a:cs typeface="+mn-lt"/>
                <a:hlinkClick r:id="rId11"/>
              </a:rPr>
              <a:t>Offender management statistics quarterly - GOV.UK</a:t>
            </a:r>
            <a:endParaRPr lang="en-US" dirty="0"/>
          </a:p>
          <a:p>
            <a:endParaRPr lang="en-GB" dirty="0"/>
          </a:p>
          <a:p>
            <a:endParaRPr lang="en-GB" dirty="0"/>
          </a:p>
        </p:txBody>
      </p:sp>
    </p:spTree>
    <p:extLst>
      <p:ext uri="{BB962C8B-B14F-4D97-AF65-F5344CB8AC3E}">
        <p14:creationId xmlns:p14="http://schemas.microsoft.com/office/powerpoint/2010/main" val="73073258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685E9-CDF3-D644-8581-B887D328C20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7653B47-3759-508F-5111-C4D938F9A0F4}"/>
              </a:ext>
            </a:extLst>
          </p:cNvPr>
          <p:cNvSpPr>
            <a:spLocks noGrp="1"/>
          </p:cNvSpPr>
          <p:nvPr>
            <p:ph idx="1"/>
          </p:nvPr>
        </p:nvSpPr>
        <p:spPr/>
        <p:txBody>
          <a:bodyPr/>
          <a:lstStyle/>
          <a:p>
            <a:r>
              <a:rPr lang="en-GB">
                <a:hlinkClick r:id="rId2"/>
              </a:rPr>
              <a:t>Independent review of the case of Leroy Campbell: final report</a:t>
            </a:r>
            <a:endParaRPr lang="en-GB"/>
          </a:p>
          <a:p>
            <a:r>
              <a:rPr lang="en-GB">
                <a:hlinkClick r:id="rId3"/>
              </a:rPr>
              <a:t>International Policing and Public Protection Research Institute – ARU</a:t>
            </a:r>
            <a:endParaRPr lang="en-GB"/>
          </a:p>
          <a:p>
            <a:r>
              <a:rPr lang="en-GB">
                <a:hlinkClick r:id="rId4"/>
              </a:rPr>
              <a:t>National MAPPA research Serious Case Review report.pdf</a:t>
            </a:r>
            <a:endParaRPr lang="en-GB"/>
          </a:p>
          <a:p>
            <a:r>
              <a:rPr lang="en-GB">
                <a:hlinkClick r:id="rId5"/>
              </a:rPr>
              <a:t>Notification requirements | College of Policing</a:t>
            </a:r>
            <a:endParaRPr lang="en-GB"/>
          </a:p>
          <a:p>
            <a:endParaRPr lang="en-GB"/>
          </a:p>
        </p:txBody>
      </p:sp>
    </p:spTree>
    <p:extLst>
      <p:ext uri="{BB962C8B-B14F-4D97-AF65-F5344CB8AC3E}">
        <p14:creationId xmlns:p14="http://schemas.microsoft.com/office/powerpoint/2010/main" val="125707935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820C4-938F-DB60-6994-02EBD75D27B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A7A38E0-9BFA-1087-2DD3-4A8A1F3DF6FB}"/>
              </a:ext>
            </a:extLst>
          </p:cNvPr>
          <p:cNvSpPr>
            <a:spLocks noGrp="1"/>
          </p:cNvSpPr>
          <p:nvPr>
            <p:ph idx="1"/>
          </p:nvPr>
        </p:nvSpPr>
        <p:spPr/>
        <p:txBody>
          <a:bodyPr vert="horz" lIns="91440" tIns="45720" rIns="91440" bIns="45720" rtlCol="0" anchor="t">
            <a:normAutofit/>
          </a:bodyPr>
          <a:lstStyle/>
          <a:p>
            <a:r>
              <a:rPr lang="en-US">
                <a:ea typeface="+mn-lt"/>
                <a:cs typeface="+mn-lt"/>
                <a:hlinkClick r:id="rId2"/>
              </a:rPr>
              <a:t>MAPPA Significant Case Review - Report by East Ayrshire Chief Officers Group - FINAL</a:t>
            </a:r>
          </a:p>
          <a:p>
            <a:r>
              <a:rPr lang="en-US">
                <a:ea typeface="+mn-lt"/>
                <a:cs typeface="+mn-lt"/>
                <a:hlinkClick r:id="rId3"/>
              </a:rPr>
              <a:t>Inspectors find MAPPA work inconsistent - Russell Webster</a:t>
            </a:r>
          </a:p>
          <a:p>
            <a:r>
              <a:rPr lang="en-US">
                <a:ea typeface="+mn-lt"/>
                <a:cs typeface="+mn-lt"/>
                <a:hlinkClick r:id="rId4"/>
              </a:rPr>
              <a:t>Learning for the Police from Multi Agency Public Protection Arrangements (MAPPA) Serious Case Reviews - 2023 | Vulnerability Knowledge and Practice Programme</a:t>
            </a:r>
          </a:p>
          <a:p>
            <a:r>
              <a:rPr lang="en-US">
                <a:ea typeface="+mn-lt"/>
                <a:cs typeface="+mn-lt"/>
                <a:hlinkClick r:id="rId5"/>
              </a:rPr>
              <a:t>IOPC to investigate Nottinghamshire Police contact with Valdo Calocane before three people killed | Independent Office for Police Conduct (IOPC)</a:t>
            </a:r>
            <a:r>
              <a:rPr lang="en-US">
                <a:ea typeface="+mn-lt"/>
                <a:cs typeface="+mn-lt"/>
              </a:rPr>
              <a:t>  </a:t>
            </a:r>
            <a:r>
              <a:rPr lang="en-US" sz="1300">
                <a:solidFill>
                  <a:srgbClr val="121212"/>
                </a:solidFill>
                <a:ea typeface="+mn-lt"/>
                <a:cs typeface="+mn-lt"/>
              </a:rPr>
              <a:t> robust. The force said the failings in the 2022 report related to their monitoring of “Mapp   </a:t>
            </a:r>
            <a:r>
              <a:rPr lang="en-US" sz="1300">
                <a:solidFill>
                  <a:srgbClr val="121212"/>
                </a:solidFill>
                <a:ea typeface="+mn-lt"/>
                <a:cs typeface="+mn-lt"/>
                <a:hlinkClick r:id="rId6"/>
              </a:rPr>
              <a:t>Police were warned of offender safety fears before Nottingham killings | Crime | The Guardian</a:t>
            </a:r>
            <a:endParaRPr lang="en-US"/>
          </a:p>
        </p:txBody>
      </p:sp>
    </p:spTree>
    <p:extLst>
      <p:ext uri="{BB962C8B-B14F-4D97-AF65-F5344CB8AC3E}">
        <p14:creationId xmlns:p14="http://schemas.microsoft.com/office/powerpoint/2010/main" val="16893106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ed25a739-d205-4a8f-b117-2566f909cb60"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8" ma:contentTypeDescription="Create a new document." ma:contentTypeScope="" ma:versionID="233fd28bbcfbcda6efac40ab7fae915f">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6d558735737a23afa87cba9ad9e55358"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49A7026-6602-4754-BF6C-EE9472754584}">
  <ds:schemaRefs>
    <ds:schemaRef ds:uri="58f7e881-cc1d-4294-8008-c54da3573a5f"/>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ed25a739-d205-4a8f-b117-2566f909cb60"/>
    <ds:schemaRef ds:uri="http://purl.org/dc/elements/1.1/"/>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3CF6CF0F-FC88-4FB4-A5F4-3AF6518682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8AA2D99-90A3-436D-A4FE-08D6851C6AB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7</TotalTime>
  <Words>3693</Words>
  <Application>Microsoft Office PowerPoint</Application>
  <PresentationFormat>Widescreen</PresentationFormat>
  <Paragraphs>326</Paragraphs>
  <Slides>46</Slides>
  <Notes>10</Notes>
  <HiddenSlides>0</HiddenSlides>
  <MMClips>0</MMClip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office theme</vt:lpstr>
      <vt:lpstr>MAPPA MASH MARRIC</vt:lpstr>
      <vt:lpstr>Assignment 2</vt:lpstr>
      <vt:lpstr>Task – Week 5th</vt:lpstr>
      <vt:lpstr>Most wanted – Offenders </vt:lpstr>
      <vt:lpstr>Imprisonment </vt:lpstr>
      <vt:lpstr>Public Protection </vt:lpstr>
      <vt:lpstr> MAPPA - Multi-agency public protection arrangements  </vt:lpstr>
      <vt:lpstr>MAPPA</vt:lpstr>
      <vt:lpstr>Multi-Agency Roles </vt:lpstr>
      <vt:lpstr>MAPPA Mechanisms</vt:lpstr>
      <vt:lpstr>Successful</vt:lpstr>
      <vt:lpstr>Response</vt:lpstr>
      <vt:lpstr>4 Core Functions </vt:lpstr>
      <vt:lpstr>MAPPA Categories - ONE</vt:lpstr>
      <vt:lpstr>Sexual Offences Act 2002 Cat 1</vt:lpstr>
      <vt:lpstr>MAPPA Category 2</vt:lpstr>
      <vt:lpstr>Cat 2</vt:lpstr>
      <vt:lpstr>MAPPA Category 3</vt:lpstr>
      <vt:lpstr>MAPPA Category 4</vt:lpstr>
      <vt:lpstr>Offenders</vt:lpstr>
      <vt:lpstr>Decision Making</vt:lpstr>
      <vt:lpstr>Management Plan</vt:lpstr>
      <vt:lpstr>Mangement Plan</vt:lpstr>
      <vt:lpstr>The role of a police officer within MAPPA</vt:lpstr>
      <vt:lpstr>Dangerous Persons Database ViSOR Violent and Sex Offender Register </vt:lpstr>
      <vt:lpstr>ViSOR</vt:lpstr>
      <vt:lpstr>Case - History</vt:lpstr>
      <vt:lpstr>Case</vt:lpstr>
      <vt:lpstr>Leroy Campbell</vt:lpstr>
      <vt:lpstr>Report </vt:lpstr>
      <vt:lpstr> MASH – multi-agency safeguarding hubs </vt:lpstr>
      <vt:lpstr> Functioning </vt:lpstr>
      <vt:lpstr>Advantages / challenges</vt:lpstr>
      <vt:lpstr> SAB- Safeguarding Adult Boards </vt:lpstr>
      <vt:lpstr>SAB- Safeguarding Adult Boards</vt:lpstr>
      <vt:lpstr> IDVAs Independent Domestic violent advisors  </vt:lpstr>
      <vt:lpstr>IDVAs Independent Domestic violent advisors</vt:lpstr>
      <vt:lpstr>SDVS Specialist Domestic Violence Courts </vt:lpstr>
      <vt:lpstr> YPVA young people violence advisors </vt:lpstr>
      <vt:lpstr> ISVA independent sexual violence advisors </vt:lpstr>
      <vt:lpstr>MARAC</vt:lpstr>
      <vt:lpstr>Aim of MARAC</vt:lpstr>
      <vt:lpstr>Tomorrow</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Jane Davies</cp:lastModifiedBy>
  <cp:revision>86</cp:revision>
  <dcterms:created xsi:type="dcterms:W3CDTF">2024-09-30T19:10:52Z</dcterms:created>
  <dcterms:modified xsi:type="dcterms:W3CDTF">2024-11-18T09:45:12Z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