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72" r:id="rId4"/>
    <p:sldMasterId id="2147483684" r:id="rId5"/>
  </p:sldMasterIdLst>
  <p:notesMasterIdLst>
    <p:notesMasterId r:id="rId29"/>
  </p:notesMasterIdLst>
  <p:sldIdLst>
    <p:sldId id="297" r:id="rId6"/>
    <p:sldId id="284" r:id="rId7"/>
    <p:sldId id="285" r:id="rId8"/>
    <p:sldId id="381" r:id="rId9"/>
    <p:sldId id="385" r:id="rId10"/>
    <p:sldId id="329" r:id="rId11"/>
    <p:sldId id="386" r:id="rId12"/>
    <p:sldId id="260" r:id="rId13"/>
    <p:sldId id="261" r:id="rId14"/>
    <p:sldId id="262" r:id="rId15"/>
    <p:sldId id="263" r:id="rId16"/>
    <p:sldId id="264" r:id="rId17"/>
    <p:sldId id="265" r:id="rId18"/>
    <p:sldId id="382" r:id="rId19"/>
    <p:sldId id="384" r:id="rId20"/>
    <p:sldId id="378" r:id="rId21"/>
    <p:sldId id="335" r:id="rId22"/>
    <p:sldId id="376" r:id="rId23"/>
    <p:sldId id="361" r:id="rId24"/>
    <p:sldId id="383" r:id="rId25"/>
    <p:sldId id="363" r:id="rId26"/>
    <p:sldId id="364" r:id="rId27"/>
    <p:sldId id="36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333" autoAdjust="0"/>
  </p:normalViewPr>
  <p:slideViewPr>
    <p:cSldViewPr snapToGrid="0">
      <p:cViewPr varScale="1">
        <p:scale>
          <a:sx n="91" d="100"/>
          <a:sy n="91" d="100"/>
        </p:scale>
        <p:origin x="1652" y="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03B6B07C-E367-4376-8A3B-296B57FD9E2C}"/>
    <pc:docChg chg="modSld">
      <pc:chgData name="Julia Ault" userId="448e6d29-d07f-428e-8f66-47be6c4f352b" providerId="ADAL" clId="{03B6B07C-E367-4376-8A3B-296B57FD9E2C}" dt="2021-02-08T19:13:44.001" v="23" actId="20577"/>
      <pc:docMkLst>
        <pc:docMk/>
      </pc:docMkLst>
      <pc:sldChg chg="modSp mod">
        <pc:chgData name="Julia Ault" userId="448e6d29-d07f-428e-8f66-47be6c4f352b" providerId="ADAL" clId="{03B6B07C-E367-4376-8A3B-296B57FD9E2C}" dt="2021-02-08T19:10:08.665" v="21" actId="20577"/>
        <pc:sldMkLst>
          <pc:docMk/>
          <pc:sldMk cId="2339280408" sldId="285"/>
        </pc:sldMkLst>
        <pc:spChg chg="mod">
          <ac:chgData name="Julia Ault" userId="448e6d29-d07f-428e-8f66-47be6c4f352b" providerId="ADAL" clId="{03B6B07C-E367-4376-8A3B-296B57FD9E2C}" dt="2021-02-08T19:10:08.665" v="21" actId="20577"/>
          <ac:spMkLst>
            <pc:docMk/>
            <pc:sldMk cId="2339280408" sldId="285"/>
            <ac:spMk id="2" creationId="{DE6FDDBB-65DA-C94F-978E-5458794FDE41}"/>
          </ac:spMkLst>
        </pc:spChg>
      </pc:sldChg>
      <pc:sldChg chg="modSp mod">
        <pc:chgData name="Julia Ault" userId="448e6d29-d07f-428e-8f66-47be6c4f352b" providerId="ADAL" clId="{03B6B07C-E367-4376-8A3B-296B57FD9E2C}" dt="2021-02-08T19:13:44.001" v="23" actId="20577"/>
        <pc:sldMkLst>
          <pc:docMk/>
          <pc:sldMk cId="1769202692" sldId="381"/>
        </pc:sldMkLst>
        <pc:spChg chg="mod">
          <ac:chgData name="Julia Ault" userId="448e6d29-d07f-428e-8f66-47be6c4f352b" providerId="ADAL" clId="{03B6B07C-E367-4376-8A3B-296B57FD9E2C}" dt="2021-02-08T19:13:44.001" v="23" actId="20577"/>
          <ac:spMkLst>
            <pc:docMk/>
            <pc:sldMk cId="1769202692" sldId="381"/>
            <ac:spMk id="2" creationId="{DE6FDDBB-65DA-C94F-978E-5458794FDE4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0BFFAA-D3EC-4344-860D-5925F6AFB421}" type="datetimeFigureOut">
              <a:rPr lang="en-GB" smtClean="0"/>
              <a:t>08/02/2021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C409BF-2487-4C2C-AEA3-466B5CBF8C0A}" type="slidenum">
              <a:rPr lang="en-GB" smtClean="0"/>
              <a:t>‹#›</a:t>
            </a:fld>
            <a:endParaRPr lang="en-GB"/>
          </a:p>
        </p:txBody>
      </p:sp>
    </p:spTree>
    <p:extLst>
      <p:ext uri="{BB962C8B-B14F-4D97-AF65-F5344CB8AC3E}">
        <p14:creationId xmlns:p14="http://schemas.microsoft.com/office/powerpoint/2010/main" val="4219945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D38FE9-B6F1-4E2E-8551-4EC347A5F6F0}"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18273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16</a:t>
            </a:fld>
            <a:endParaRPr lang="en-GB"/>
          </a:p>
        </p:txBody>
      </p:sp>
    </p:spTree>
    <p:extLst>
      <p:ext uri="{BB962C8B-B14F-4D97-AF65-F5344CB8AC3E}">
        <p14:creationId xmlns:p14="http://schemas.microsoft.com/office/powerpoint/2010/main" val="1872980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input from the group – how could you go about doing this?  Facilitate a discussion, before explaining the key components we expect to see.</a:t>
            </a:r>
          </a:p>
        </p:txBody>
      </p:sp>
      <p:sp>
        <p:nvSpPr>
          <p:cNvPr id="4" name="Slide Number Placeholder 3"/>
          <p:cNvSpPr>
            <a:spLocks noGrp="1"/>
          </p:cNvSpPr>
          <p:nvPr>
            <p:ph type="sldNum" sz="quarter" idx="10"/>
          </p:nvPr>
        </p:nvSpPr>
        <p:spPr/>
        <p:txBody>
          <a:bodyPr/>
          <a:lstStyle/>
          <a:p>
            <a:fld id="{6E2DE4F6-9D65-4426-9206-40294B1853A6}" type="slidenum">
              <a:rPr lang="en-GB" smtClean="0"/>
              <a:t>17</a:t>
            </a:fld>
            <a:endParaRPr lang="en-GB"/>
          </a:p>
        </p:txBody>
      </p:sp>
    </p:spTree>
    <p:extLst>
      <p:ext uri="{BB962C8B-B14F-4D97-AF65-F5344CB8AC3E}">
        <p14:creationId xmlns:p14="http://schemas.microsoft.com/office/powerpoint/2010/main" val="2140375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18</a:t>
            </a:fld>
            <a:endParaRPr lang="en-GB"/>
          </a:p>
        </p:txBody>
      </p:sp>
    </p:spTree>
    <p:extLst>
      <p:ext uri="{BB962C8B-B14F-4D97-AF65-F5344CB8AC3E}">
        <p14:creationId xmlns:p14="http://schemas.microsoft.com/office/powerpoint/2010/main" val="12438321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60286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08/02/2021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32574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08/02/2021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897659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08/02/2021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228101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08/02/2021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56219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08/02/2021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209780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08/02/2021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279376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08/02/2021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5996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08/02/2021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759105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08/02/2021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3043782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08/02/2021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1470752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B903D519-1E37-4FE3-B96E-288BC582D385}" type="slidenum">
              <a:rPr lang="en-GB" altLang="en-US" smtClean="0"/>
              <a:pPr/>
              <a:t>‹#›</a:t>
            </a:fld>
            <a:endParaRPr lang="en-GB" altLang="en-US"/>
          </a:p>
        </p:txBody>
      </p:sp>
    </p:spTree>
    <p:extLst>
      <p:ext uri="{BB962C8B-B14F-4D97-AF65-F5344CB8AC3E}">
        <p14:creationId xmlns:p14="http://schemas.microsoft.com/office/powerpoint/2010/main" val="4252048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10341D47-7683-46CC-85BF-C248DF2D5C6B}" type="slidenum">
              <a:rPr lang="en-GB" altLang="en-US" smtClean="0"/>
              <a:pPr/>
              <a:t>‹#›</a:t>
            </a:fld>
            <a:endParaRPr lang="en-GB" altLang="en-US"/>
          </a:p>
        </p:txBody>
      </p:sp>
    </p:spTree>
    <p:extLst>
      <p:ext uri="{BB962C8B-B14F-4D97-AF65-F5344CB8AC3E}">
        <p14:creationId xmlns:p14="http://schemas.microsoft.com/office/powerpoint/2010/main" val="761264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B53FDF-CD1F-4E0D-9EA9-94DB0E44EF4E}" type="slidenum">
              <a:rPr lang="en-GB" altLang="en-US" smtClean="0"/>
              <a:pPr/>
              <a:t>‹#›</a:t>
            </a:fld>
            <a:endParaRPr lang="en-GB" altLang="en-US"/>
          </a:p>
        </p:txBody>
      </p:sp>
    </p:spTree>
    <p:extLst>
      <p:ext uri="{BB962C8B-B14F-4D97-AF65-F5344CB8AC3E}">
        <p14:creationId xmlns:p14="http://schemas.microsoft.com/office/powerpoint/2010/main" val="1406002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1A27EF3-9FA0-4A1B-A1EE-71AA1EB5658D}" type="slidenum">
              <a:rPr lang="en-GB" altLang="en-US" smtClean="0"/>
              <a:pPr/>
              <a:t>‹#›</a:t>
            </a:fld>
            <a:endParaRPr lang="en-GB" altLang="en-US"/>
          </a:p>
        </p:txBody>
      </p:sp>
    </p:spTree>
    <p:extLst>
      <p:ext uri="{BB962C8B-B14F-4D97-AF65-F5344CB8AC3E}">
        <p14:creationId xmlns:p14="http://schemas.microsoft.com/office/powerpoint/2010/main" val="3293803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807115E0-D4EE-4BF2-BF1E-F4470BE29B3E}" type="slidenum">
              <a:rPr lang="en-GB" altLang="en-US" smtClean="0"/>
              <a:pPr/>
              <a:t>‹#›</a:t>
            </a:fld>
            <a:endParaRPr lang="en-GB" altLang="en-US"/>
          </a:p>
        </p:txBody>
      </p:sp>
    </p:spTree>
    <p:extLst>
      <p:ext uri="{BB962C8B-B14F-4D97-AF65-F5344CB8AC3E}">
        <p14:creationId xmlns:p14="http://schemas.microsoft.com/office/powerpoint/2010/main" val="1142417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636B3-0D86-4F0A-B328-91F50749BA1D}" type="slidenum">
              <a:rPr lang="en-GB" altLang="en-US" smtClean="0"/>
              <a:pPr/>
              <a:t>‹#›</a:t>
            </a:fld>
            <a:endParaRPr lang="en-GB" altLang="en-US"/>
          </a:p>
        </p:txBody>
      </p:sp>
    </p:spTree>
    <p:extLst>
      <p:ext uri="{BB962C8B-B14F-4D97-AF65-F5344CB8AC3E}">
        <p14:creationId xmlns:p14="http://schemas.microsoft.com/office/powerpoint/2010/main" val="36470356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FAB27D1-B478-4C3F-BA64-ED55932EE6B7}" type="slidenum">
              <a:rPr lang="en-GB" altLang="en-US" smtClean="0"/>
              <a:pPr/>
              <a:t>‹#›</a:t>
            </a:fld>
            <a:endParaRPr lang="en-GB" altLang="en-US"/>
          </a:p>
        </p:txBody>
      </p:sp>
    </p:spTree>
    <p:extLst>
      <p:ext uri="{BB962C8B-B14F-4D97-AF65-F5344CB8AC3E}">
        <p14:creationId xmlns:p14="http://schemas.microsoft.com/office/powerpoint/2010/main" val="1988205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C719FF0-1464-42B7-AF2B-EF6A4D0508E5}" type="slidenum">
              <a:rPr lang="en-GB" altLang="en-US" smtClean="0"/>
              <a:pPr/>
              <a:t>‹#›</a:t>
            </a:fld>
            <a:endParaRPr lang="en-GB" altLang="en-US"/>
          </a:p>
        </p:txBody>
      </p:sp>
    </p:spTree>
    <p:extLst>
      <p:ext uri="{BB962C8B-B14F-4D97-AF65-F5344CB8AC3E}">
        <p14:creationId xmlns:p14="http://schemas.microsoft.com/office/powerpoint/2010/main" val="3551294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02DB9B9-CABA-4BE7-9FB0-4BE93D4F7985}" type="slidenum">
              <a:rPr lang="en-GB" altLang="en-US" smtClean="0"/>
              <a:pPr/>
              <a:t>‹#›</a:t>
            </a:fld>
            <a:endParaRPr lang="en-GB" altLang="en-US"/>
          </a:p>
        </p:txBody>
      </p:sp>
    </p:spTree>
    <p:extLst>
      <p:ext uri="{BB962C8B-B14F-4D97-AF65-F5344CB8AC3E}">
        <p14:creationId xmlns:p14="http://schemas.microsoft.com/office/powerpoint/2010/main" val="35273681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6E671D4-AF75-4E10-B854-7F20A5E33F4A}" type="slidenum">
              <a:rPr lang="en-GB" altLang="en-US" smtClean="0"/>
              <a:pPr/>
              <a:t>‹#›</a:t>
            </a:fld>
            <a:endParaRPr lang="en-GB" altLang="en-US"/>
          </a:p>
        </p:txBody>
      </p:sp>
    </p:spTree>
    <p:extLst>
      <p:ext uri="{BB962C8B-B14F-4D97-AF65-F5344CB8AC3E}">
        <p14:creationId xmlns:p14="http://schemas.microsoft.com/office/powerpoint/2010/main" val="1081094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70DFD18-3B77-40FF-A245-8E021C2FCCBF}" type="slidenum">
              <a:rPr lang="en-GB" altLang="en-US" smtClean="0"/>
              <a:pPr/>
              <a:t>‹#›</a:t>
            </a:fld>
            <a:endParaRPr lang="en-GB" altLang="en-US"/>
          </a:p>
        </p:txBody>
      </p:sp>
    </p:spTree>
    <p:extLst>
      <p:ext uri="{BB962C8B-B14F-4D97-AF65-F5344CB8AC3E}">
        <p14:creationId xmlns:p14="http://schemas.microsoft.com/office/powerpoint/2010/main" val="3403651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512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2AA954F-68CD-429A-8099-B7B557558F42}" type="slidenum">
              <a:rPr lang="en-GB" altLang="en-US" smtClean="0"/>
              <a:pPr/>
              <a:t>‹#›</a:t>
            </a:fld>
            <a:endParaRPr lang="en-GB" altLang="en-US"/>
          </a:p>
        </p:txBody>
      </p:sp>
    </p:spTree>
    <p:extLst>
      <p:ext uri="{BB962C8B-B14F-4D97-AF65-F5344CB8AC3E}">
        <p14:creationId xmlns:p14="http://schemas.microsoft.com/office/powerpoint/2010/main" val="24180067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032001"/>
            <a:ext cx="7772400" cy="3484216"/>
          </a:xfrm>
        </p:spPr>
        <p:txBody>
          <a:bodyPr/>
          <a:lstStyle/>
          <a:p>
            <a:br>
              <a:rPr lang="en-GB" altLang="en-US" dirty="0"/>
            </a:br>
            <a:r>
              <a:rPr lang="en-GB" altLang="en-US" dirty="0"/>
              <a:t> </a:t>
            </a:r>
            <a:r>
              <a:rPr lang="en-GB" altLang="en-US" sz="3600" dirty="0">
                <a:latin typeface="Arial Rounded MT Bold" charset="0"/>
                <a:ea typeface="Arial Rounded MT Bold" charset="0"/>
                <a:cs typeface="Arial Rounded MT Bold" charset="0"/>
              </a:rPr>
              <a:t>Academic &amp; Research Skills</a:t>
            </a:r>
            <a:br>
              <a:rPr lang="en-GB" altLang="en-US" sz="3600" dirty="0">
                <a:latin typeface="Arial Rounded MT Bold" charset="0"/>
                <a:ea typeface="Arial Rounded MT Bold" charset="0"/>
                <a:cs typeface="Arial Rounded MT Bold" charset="0"/>
              </a:rPr>
            </a:br>
            <a:r>
              <a:rPr lang="en-GB" altLang="en-US" sz="5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BMSK4008</a:t>
            </a:r>
            <a:br>
              <a:rPr lang="en-US" dirty="0">
                <a:latin typeface="+mj-ea"/>
                <a:cs typeface="+mj-ea"/>
              </a:rPr>
            </a:br>
            <a: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Overview and </a:t>
            </a:r>
            <a:b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Session 1</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43672" y="714512"/>
            <a:ext cx="8478078" cy="707886"/>
          </a:xfrm>
          <a:prstGeom prst="rect">
            <a:avLst/>
          </a:prstGeom>
          <a:noFill/>
        </p:spPr>
        <p:txBody>
          <a:bodyPr wrap="square" rtlCol="0">
            <a:spAutoFit/>
          </a:bodyPr>
          <a:lstStyle/>
          <a:p>
            <a:r>
              <a:rPr lang="en-US" sz="4000" dirty="0" err="1">
                <a:effectLst>
                  <a:outerShdw blurRad="38100" dist="38100" dir="2700000" algn="tl">
                    <a:srgbClr val="000000">
                      <a:alpha val="43137"/>
                    </a:srgbClr>
                  </a:outerShdw>
                </a:effectLst>
                <a:latin typeface="Arial Rounded MT Bold" panose="020F0704030504030204" pitchFamily="34" charset="0"/>
                <a:cs typeface="+mj-ea"/>
              </a:rPr>
              <a:t>CertHE</a:t>
            </a:r>
            <a:r>
              <a:rPr lang="en-US" sz="4000" dirty="0">
                <a:effectLst>
                  <a:outerShdw blurRad="38100" dist="38100" dir="2700000" algn="tl">
                    <a:srgbClr val="000000">
                      <a:alpha val="43137"/>
                    </a:srgbClr>
                  </a:outerShdw>
                </a:effectLst>
                <a:latin typeface="Arial Rounded MT Bold" panose="020F0704030504030204" pitchFamily="34" charset="0"/>
                <a:cs typeface="+mj-ea"/>
              </a:rPr>
              <a:t> Skills for the Workplace</a:t>
            </a:r>
            <a:endParaRPr lang="en-GB" sz="4000" dirty="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305"/>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Content</a:t>
            </a:r>
          </a:p>
        </p:txBody>
      </p:sp>
      <p:sp>
        <p:nvSpPr>
          <p:cNvPr id="3" name="Content Placeholder 2"/>
          <p:cNvSpPr>
            <a:spLocks noGrp="1"/>
          </p:cNvSpPr>
          <p:nvPr>
            <p:ph idx="1"/>
          </p:nvPr>
        </p:nvSpPr>
        <p:spPr>
          <a:xfrm>
            <a:off x="171449" y="1435100"/>
            <a:ext cx="8772525" cy="4030520"/>
          </a:xfrm>
        </p:spPr>
        <p:txBody>
          <a:bodyPr>
            <a:normAutofit/>
          </a:bodyPr>
          <a:lstStyle/>
          <a:p>
            <a:pPr marL="0" indent="0">
              <a:buNone/>
            </a:pPr>
            <a:r>
              <a:rPr lang="en-US" dirty="0">
                <a:latin typeface="Calibri" panose="020F0502020204030204" pitchFamily="34" charset="0"/>
                <a:ea typeface="Arial Rounded MT Bold" charset="0"/>
                <a:cs typeface="Calibri" panose="020F0502020204030204" pitchFamily="34" charset="0"/>
              </a:rPr>
              <a:t>Aims:</a:t>
            </a:r>
          </a:p>
          <a:p>
            <a:pPr marL="0" indent="0">
              <a:buNone/>
            </a:pPr>
            <a:r>
              <a:rPr lang="en-US" dirty="0">
                <a:latin typeface="Calibri" panose="020F0502020204030204" pitchFamily="34" charset="0"/>
                <a:cs typeface="Calibri" panose="020F0502020204030204" pitchFamily="34" charset="0"/>
              </a:rPr>
              <a:t>-To provide students with the underlying study / research strategies and software skills to facilitate effective study in Higher Education and to enable students to take responsibility for their own learning.</a:t>
            </a:r>
          </a:p>
          <a:p>
            <a:pPr marL="0" indent="0">
              <a:buNone/>
            </a:pPr>
            <a:r>
              <a:rPr lang="en-US" dirty="0">
                <a:latin typeface="Calibri" panose="020F0502020204030204" pitchFamily="34" charset="0"/>
                <a:cs typeface="Calibri" panose="020F0502020204030204" pitchFamily="34" charset="0"/>
              </a:rPr>
              <a:t>-To develop awareness of the importance of effective analysis of information and its translation into knowledge</a:t>
            </a:r>
          </a:p>
          <a:p>
            <a:pPr marL="0" indent="0">
              <a:buNone/>
            </a:pPr>
            <a:endParaRPr lang="en-US" dirty="0">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spTree>
    <p:extLst>
      <p:ext uri="{BB962C8B-B14F-4D97-AF65-F5344CB8AC3E}">
        <p14:creationId xmlns:p14="http://schemas.microsoft.com/office/powerpoint/2010/main" val="2987928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AF2A0C-DD37-433A-B768-0123F48C73AA}"/>
              </a:ext>
            </a:extLst>
          </p:cNvPr>
          <p:cNvSpPr>
            <a:spLocks noGrp="1"/>
          </p:cNvSpPr>
          <p:nvPr>
            <p:ph type="title"/>
          </p:nvPr>
        </p:nvSpPr>
        <p:spPr>
          <a:xfrm>
            <a:off x="381000" y="61336"/>
            <a:ext cx="8229600" cy="1143000"/>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Content</a:t>
            </a:r>
            <a:endParaRPr lang="en-GB" dirty="0">
              <a:effectLst>
                <a:outerShdw blurRad="38100" dist="38100" dir="2700000" algn="tl">
                  <a:srgbClr val="000000">
                    <a:alpha val="43137"/>
                  </a:srgbClr>
                </a:outerShdw>
              </a:effectLst>
            </a:endParaRPr>
          </a:p>
        </p:txBody>
      </p:sp>
      <p:sp>
        <p:nvSpPr>
          <p:cNvPr id="2" name="Content Placeholder 1">
            <a:extLst>
              <a:ext uri="{FF2B5EF4-FFF2-40B4-BE49-F238E27FC236}">
                <a16:creationId xmlns:a16="http://schemas.microsoft.com/office/drawing/2014/main" id="{DE6FDDBB-65DA-C94F-978E-5458794FDE41}"/>
              </a:ext>
            </a:extLst>
          </p:cNvPr>
          <p:cNvSpPr>
            <a:spLocks noGrp="1"/>
          </p:cNvSpPr>
          <p:nvPr>
            <p:ph sz="half" idx="1"/>
          </p:nvPr>
        </p:nvSpPr>
        <p:spPr>
          <a:xfrm>
            <a:off x="400722" y="1746116"/>
            <a:ext cx="8342555" cy="2962071"/>
          </a:xfrm>
        </p:spPr>
        <p:txBody>
          <a:bodyPr/>
          <a:lstStyle/>
          <a:p>
            <a:pPr marL="0" indent="0">
              <a:buNone/>
            </a:pPr>
            <a:r>
              <a:rPr lang="en-GB" dirty="0"/>
              <a:t>Session 1: Overview, Learning Logs and Action Planning</a:t>
            </a:r>
          </a:p>
          <a:p>
            <a:pPr marL="0" indent="0">
              <a:buNone/>
            </a:pPr>
            <a:r>
              <a:rPr lang="en-GB" dirty="0"/>
              <a:t>Session 2: Note-taking and Academic writing</a:t>
            </a:r>
          </a:p>
          <a:p>
            <a:pPr marL="0" indent="0">
              <a:buNone/>
            </a:pPr>
            <a:r>
              <a:rPr lang="en-GB" dirty="0"/>
              <a:t>Session 3: Reflection and Time Management</a:t>
            </a:r>
          </a:p>
          <a:p>
            <a:pPr marL="0" indent="0">
              <a:buNone/>
            </a:pPr>
            <a:r>
              <a:rPr lang="en-GB" dirty="0"/>
              <a:t>Session 4: Applying Theories and Models</a:t>
            </a:r>
          </a:p>
          <a:p>
            <a:pPr marL="0" indent="0">
              <a:buNone/>
            </a:pPr>
            <a:r>
              <a:rPr lang="en-GB" dirty="0"/>
              <a:t>Session 5: Referencing Skills</a:t>
            </a:r>
          </a:p>
        </p:txBody>
      </p:sp>
      <p:sp>
        <p:nvSpPr>
          <p:cNvPr id="4" name="Slide Number Placeholder 3">
            <a:extLst>
              <a:ext uri="{FF2B5EF4-FFF2-40B4-BE49-F238E27FC236}">
                <a16:creationId xmlns:a16="http://schemas.microsoft.com/office/drawing/2014/main" id="{D00BD286-70ED-4AD6-A9A5-73213FB9AA50}"/>
              </a:ext>
            </a:extLst>
          </p:cNvPr>
          <p:cNvSpPr>
            <a:spLocks noGrp="1"/>
          </p:cNvSpPr>
          <p:nvPr>
            <p:ph type="sldNum" sz="quarter" idx="12"/>
          </p:nvPr>
        </p:nvSpPr>
        <p:spPr/>
        <p:txBody>
          <a:bodyPr/>
          <a:lstStyle/>
          <a:p>
            <a:fld id="{F9107607-E324-4BFB-90F7-04D3B077806B}" type="slidenum">
              <a:rPr lang="en-GB" altLang="en-US" smtClean="0"/>
              <a:pPr/>
              <a:t>3</a:t>
            </a:fld>
            <a:endParaRPr lang="en-GB" altLang="en-US"/>
          </a:p>
        </p:txBody>
      </p:sp>
    </p:spTree>
    <p:extLst>
      <p:ext uri="{BB962C8B-B14F-4D97-AF65-F5344CB8AC3E}">
        <p14:creationId xmlns:p14="http://schemas.microsoft.com/office/powerpoint/2010/main" val="233928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AF2A0C-DD37-433A-B768-0123F48C73AA}"/>
              </a:ext>
            </a:extLst>
          </p:cNvPr>
          <p:cNvSpPr>
            <a:spLocks noGrp="1"/>
          </p:cNvSpPr>
          <p:nvPr>
            <p:ph type="title"/>
          </p:nvPr>
        </p:nvSpPr>
        <p:spPr>
          <a:xfrm>
            <a:off x="381000" y="61336"/>
            <a:ext cx="8229600" cy="1143000"/>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Content</a:t>
            </a:r>
            <a:endParaRPr lang="en-GB" dirty="0">
              <a:effectLst>
                <a:outerShdw blurRad="38100" dist="38100" dir="2700000" algn="tl">
                  <a:srgbClr val="000000">
                    <a:alpha val="43137"/>
                  </a:srgbClr>
                </a:outerShdw>
              </a:effectLst>
            </a:endParaRPr>
          </a:p>
        </p:txBody>
      </p:sp>
      <p:sp>
        <p:nvSpPr>
          <p:cNvPr id="2" name="Content Placeholder 1">
            <a:extLst>
              <a:ext uri="{FF2B5EF4-FFF2-40B4-BE49-F238E27FC236}">
                <a16:creationId xmlns:a16="http://schemas.microsoft.com/office/drawing/2014/main" id="{DE6FDDBB-65DA-C94F-978E-5458794FDE41}"/>
              </a:ext>
            </a:extLst>
          </p:cNvPr>
          <p:cNvSpPr>
            <a:spLocks noGrp="1"/>
          </p:cNvSpPr>
          <p:nvPr>
            <p:ph sz="half" idx="1"/>
          </p:nvPr>
        </p:nvSpPr>
        <p:spPr>
          <a:xfrm>
            <a:off x="486382" y="1933373"/>
            <a:ext cx="8342555" cy="2952344"/>
          </a:xfrm>
        </p:spPr>
        <p:txBody>
          <a:bodyPr/>
          <a:lstStyle/>
          <a:p>
            <a:pPr marL="0" indent="0">
              <a:buNone/>
            </a:pPr>
            <a:r>
              <a:rPr lang="en-GB" dirty="0"/>
              <a:t>Session 6: Understanding Data (DIKW)</a:t>
            </a:r>
          </a:p>
          <a:p>
            <a:pPr marL="0" indent="0">
              <a:buNone/>
            </a:pPr>
            <a:r>
              <a:rPr lang="en-GB" dirty="0"/>
              <a:t>Session 7: Data Collection</a:t>
            </a:r>
          </a:p>
          <a:p>
            <a:pPr marL="0" indent="0">
              <a:buNone/>
            </a:pPr>
            <a:r>
              <a:rPr lang="en-GB" dirty="0"/>
              <a:t>Session 8: Statistics and Presenting Data</a:t>
            </a:r>
          </a:p>
          <a:p>
            <a:pPr marL="0" indent="0">
              <a:buNone/>
            </a:pPr>
            <a:r>
              <a:rPr lang="en-GB" dirty="0"/>
              <a:t>Session 9: Digital Research and the C.R.A.A.P. Test</a:t>
            </a:r>
          </a:p>
          <a:p>
            <a:pPr marL="0" indent="0">
              <a:buNone/>
            </a:pPr>
            <a:r>
              <a:rPr lang="en-GB" dirty="0"/>
              <a:t>Session 10: Assignment Preparation</a:t>
            </a:r>
          </a:p>
        </p:txBody>
      </p:sp>
      <p:sp>
        <p:nvSpPr>
          <p:cNvPr id="4" name="Slide Number Placeholder 3">
            <a:extLst>
              <a:ext uri="{FF2B5EF4-FFF2-40B4-BE49-F238E27FC236}">
                <a16:creationId xmlns:a16="http://schemas.microsoft.com/office/drawing/2014/main" id="{D00BD286-70ED-4AD6-A9A5-73213FB9AA50}"/>
              </a:ext>
            </a:extLst>
          </p:cNvPr>
          <p:cNvSpPr>
            <a:spLocks noGrp="1"/>
          </p:cNvSpPr>
          <p:nvPr>
            <p:ph type="sldNum" sz="quarter" idx="12"/>
          </p:nvPr>
        </p:nvSpPr>
        <p:spPr/>
        <p:txBody>
          <a:bodyPr/>
          <a:lstStyle/>
          <a:p>
            <a:fld id="{F9107607-E324-4BFB-90F7-04D3B077806B}" type="slidenum">
              <a:rPr lang="en-GB" altLang="en-US" smtClean="0"/>
              <a:pPr/>
              <a:t>4</a:t>
            </a:fld>
            <a:endParaRPr lang="en-GB" altLang="en-US"/>
          </a:p>
        </p:txBody>
      </p:sp>
    </p:spTree>
    <p:extLst>
      <p:ext uri="{BB962C8B-B14F-4D97-AF65-F5344CB8AC3E}">
        <p14:creationId xmlns:p14="http://schemas.microsoft.com/office/powerpoint/2010/main" val="1769202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85747" y="1086752"/>
            <a:ext cx="8772524" cy="568266"/>
          </a:xfrm>
        </p:spPr>
        <p:txBody>
          <a:bodyPr>
            <a:normAutofit fontScale="90000"/>
          </a:bodyPr>
          <a:lstStyle/>
          <a:p>
            <a:r>
              <a:rPr lang="en-GB" sz="2400" b="1">
                <a:latin typeface="Arial" panose="020B0604020202020204" pitchFamily="34" charset="0"/>
                <a:cs typeface="Arial" panose="020B0604020202020204" pitchFamily="34" charset="0"/>
              </a:rPr>
              <a:t>Developing Relationships and Workplace Achievement </a:t>
            </a:r>
            <a:br>
              <a:rPr lang="en-GB" sz="2400" b="1">
                <a:latin typeface="Arial" panose="020B0604020202020204" pitchFamily="34" charset="0"/>
                <a:cs typeface="Arial" panose="020B0604020202020204" pitchFamily="34" charset="0"/>
              </a:rPr>
            </a:br>
            <a:endParaRPr lang="en-US" sz="24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285757" y="1841499"/>
            <a:ext cx="4105268" cy="3445315"/>
          </a:xfrm>
        </p:spPr>
        <p:txBody>
          <a:bodyPr>
            <a:normAutofit fontScale="70000" lnSpcReduction="20000"/>
          </a:bodyPr>
          <a:lstStyle/>
          <a:p>
            <a:r>
              <a:rPr lang="en-GB" i="1" dirty="0"/>
              <a:t>Demonstrate your awareness of the academic and research skills required for your learning journey by producing a referenced, structured academic report.</a:t>
            </a:r>
            <a:endParaRPr lang="en-GB" dirty="0"/>
          </a:p>
          <a:p>
            <a:pPr marL="0" indent="0">
              <a:buNone/>
            </a:pPr>
            <a:endParaRPr lang="en-GB" dirty="0"/>
          </a:p>
          <a:p>
            <a:r>
              <a:rPr lang="en-GB" i="1" dirty="0"/>
              <a:t>Provide evidence of data handling and analysis, an ability to interpret basic statistics and construct an academic argument.</a:t>
            </a:r>
            <a:endParaRPr lang="en-GB" dirty="0"/>
          </a:p>
          <a:p>
            <a:pPr marL="0" indent="0">
              <a:buNone/>
            </a:pPr>
            <a:endParaRPr lang="en-GB" dirty="0"/>
          </a:p>
          <a:p>
            <a:r>
              <a:rPr lang="en-GB" i="1" dirty="0"/>
              <a:t>Reflect on your research by using a recognised reflective model.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4480560" y="1605200"/>
            <a:ext cx="4542790" cy="3138167"/>
          </a:xfrm>
          <a:prstGeom prst="rect">
            <a:avLst/>
          </a:prstGeom>
          <a:noFill/>
        </p:spPr>
        <p:txBody>
          <a:bodyPr wrap="square" rtlCol="0">
            <a:spAutoFit/>
          </a:bodyPr>
          <a:lstStyle/>
          <a:p>
            <a:pPr>
              <a:lnSpc>
                <a:spcPct val="170000"/>
              </a:lnSpc>
            </a:pPr>
            <a:r>
              <a:rPr lang="en-GB" b="1" dirty="0">
                <a:latin typeface="Arial" panose="020B0604020202020204" pitchFamily="34" charset="0"/>
                <a:cs typeface="Arial" panose="020B0604020202020204" pitchFamily="34" charset="0"/>
              </a:rPr>
              <a:t>Common Assessment Criteria</a:t>
            </a:r>
          </a:p>
          <a:p>
            <a:pPr>
              <a:lnSpc>
                <a:spcPct val="170000"/>
              </a:lnSpc>
            </a:pPr>
            <a:r>
              <a:rPr lang="en-GB" dirty="0">
                <a:latin typeface="Arial" panose="020B0604020202020204" pitchFamily="34" charset="0"/>
                <a:cs typeface="Arial" panose="020B0604020202020204" pitchFamily="34" charset="0"/>
              </a:rPr>
              <a:t>Engagement with Literature Skills   </a:t>
            </a:r>
            <a:r>
              <a:rPr lang="en-GB" b="1" dirty="0">
                <a:latin typeface="Arial" panose="020B0604020202020204" pitchFamily="34" charset="0"/>
                <a:cs typeface="Arial" panose="020B0604020202020204" pitchFamily="34" charset="0"/>
              </a:rPr>
              <a:t>10</a:t>
            </a:r>
          </a:p>
          <a:p>
            <a:pPr>
              <a:lnSpc>
                <a:spcPct val="170000"/>
              </a:lnSpc>
            </a:pPr>
            <a:r>
              <a:rPr lang="en-GB" dirty="0">
                <a:latin typeface="Arial" panose="020B0604020202020204" pitchFamily="34" charset="0"/>
                <a:cs typeface="Arial" panose="020B0604020202020204" pitchFamily="34" charset="0"/>
              </a:rPr>
              <a:t>Knowledge and Understanding Skills  </a:t>
            </a:r>
            <a:r>
              <a:rPr lang="en-GB" b="1" dirty="0">
                <a:latin typeface="Arial" panose="020B0604020202020204" pitchFamily="34" charset="0"/>
                <a:cs typeface="Arial" panose="020B0604020202020204" pitchFamily="34" charset="0"/>
              </a:rPr>
              <a:t>30</a:t>
            </a:r>
          </a:p>
          <a:p>
            <a:pPr>
              <a:lnSpc>
                <a:spcPct val="170000"/>
              </a:lnSpc>
            </a:pPr>
            <a:r>
              <a:rPr lang="en-GB" dirty="0">
                <a:latin typeface="Arial" panose="020B0604020202020204" pitchFamily="34" charset="0"/>
                <a:cs typeface="Arial" panose="020B0604020202020204" pitchFamily="34" charset="0"/>
              </a:rPr>
              <a:t>Cognitive and Intellectual Skills	 </a:t>
            </a:r>
            <a:r>
              <a:rPr lang="en-GB" b="1" dirty="0">
                <a:latin typeface="Arial" panose="020B0604020202020204" pitchFamily="34" charset="0"/>
                <a:cs typeface="Arial" panose="020B0604020202020204" pitchFamily="34" charset="0"/>
              </a:rPr>
              <a:t>25</a:t>
            </a:r>
          </a:p>
          <a:p>
            <a:pPr>
              <a:lnSpc>
                <a:spcPct val="170000"/>
              </a:lnSpc>
            </a:pPr>
            <a:r>
              <a:rPr lang="en-GB" dirty="0">
                <a:latin typeface="Arial" panose="020B0604020202020204" pitchFamily="34" charset="0"/>
                <a:cs typeface="Arial" panose="020B0604020202020204" pitchFamily="34" charset="0"/>
              </a:rPr>
              <a:t>Practical Application Skills   </a:t>
            </a:r>
            <a:r>
              <a:rPr lang="en-GB" b="1" dirty="0">
                <a:latin typeface="Arial" panose="020B0604020202020204" pitchFamily="34" charset="0"/>
                <a:cs typeface="Arial" panose="020B0604020202020204" pitchFamily="34" charset="0"/>
              </a:rPr>
              <a:t>25</a:t>
            </a:r>
          </a:p>
          <a:p>
            <a:pPr>
              <a:lnSpc>
                <a:spcPct val="170000"/>
              </a:lnSpc>
            </a:pPr>
            <a:endParaRPr lang="en-GB" sz="525"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Transferable Skills for Life and            Professional Practice  	</a:t>
            </a:r>
            <a:r>
              <a:rPr lang="en-GB" b="1" dirty="0">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4391025"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0214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B9F0-553B-431E-8275-997E04A2DDAF}"/>
              </a:ext>
            </a:extLst>
          </p:cNvPr>
          <p:cNvSpPr>
            <a:spLocks noGrp="1"/>
          </p:cNvSpPr>
          <p:nvPr>
            <p:ph type="title"/>
          </p:nvPr>
        </p:nvSpPr>
        <p:spPr>
          <a:xfrm>
            <a:off x="347260" y="207818"/>
            <a:ext cx="8229600" cy="935182"/>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BMSK4008: Assignment</a:t>
            </a:r>
          </a:p>
        </p:txBody>
      </p:sp>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172122" y="1470484"/>
            <a:ext cx="8971878" cy="3917032"/>
          </a:xfrm>
        </p:spPr>
        <p:txBody>
          <a:bodyPr>
            <a:noAutofit/>
          </a:bodyPr>
          <a:lstStyle/>
          <a:p>
            <a:r>
              <a:rPr lang="en-GB" sz="1800" b="1" dirty="0"/>
              <a:t>Provide practical evidence of your Academic and Research skills by producing an academic report on MANAGING REMOTELY which does the following:</a:t>
            </a:r>
            <a:r>
              <a:rPr lang="en-GB" sz="1800" dirty="0"/>
              <a:t> </a:t>
            </a:r>
          </a:p>
          <a:p>
            <a:r>
              <a:rPr lang="en-GB" sz="1800" b="1" dirty="0"/>
              <a:t>Analyses</a:t>
            </a:r>
            <a:r>
              <a:rPr lang="en-GB" sz="1800" dirty="0"/>
              <a:t> the literature and presents your findings in a structured report which: </a:t>
            </a:r>
          </a:p>
          <a:p>
            <a:r>
              <a:rPr lang="en-GB" sz="1800" b="1" dirty="0"/>
              <a:t>Uses</a:t>
            </a:r>
            <a:r>
              <a:rPr lang="en-GB" sz="1800" dirty="0"/>
              <a:t> academic argument to link ideas together, making use of facts and evidenced thoughts and opinions.  </a:t>
            </a:r>
          </a:p>
          <a:p>
            <a:r>
              <a:rPr lang="en-GB" sz="1800" b="1" dirty="0"/>
              <a:t>Applies</a:t>
            </a:r>
            <a:r>
              <a:rPr lang="en-GB" sz="1800" dirty="0"/>
              <a:t> a referencing convention to cite and reference all sources use the UWTSD </a:t>
            </a:r>
            <a:r>
              <a:rPr lang="en-GB" sz="1800" b="1" dirty="0"/>
              <a:t>Harvard Referencing Style</a:t>
            </a:r>
            <a:r>
              <a:rPr lang="en-GB" sz="1800" dirty="0"/>
              <a:t> here  </a:t>
            </a:r>
          </a:p>
          <a:p>
            <a:r>
              <a:rPr lang="en-GB" sz="1800" b="1" dirty="0"/>
              <a:t>Includes</a:t>
            </a:r>
            <a:r>
              <a:rPr lang="en-GB" sz="1800" dirty="0"/>
              <a:t> relevant examples of data collection and analysis to illustrate your argument/findings, together with an explanation of what they are and when they should be used </a:t>
            </a:r>
          </a:p>
          <a:p>
            <a:r>
              <a:rPr lang="en-GB" sz="1800" b="1" dirty="0"/>
              <a:t>Reflects</a:t>
            </a:r>
            <a:r>
              <a:rPr lang="en-GB" sz="1800" dirty="0"/>
              <a:t> upon your research into Managing Remotely. What have you learned? How does it feel to be managed remotely? How would you manage others remotely? </a:t>
            </a:r>
          </a:p>
          <a:p>
            <a:endParaRPr lang="en-GB" sz="2400" dirty="0"/>
          </a:p>
        </p:txBody>
      </p:sp>
    </p:spTree>
    <p:extLst>
      <p:ext uri="{BB962C8B-B14F-4D97-AF65-F5344CB8AC3E}">
        <p14:creationId xmlns:p14="http://schemas.microsoft.com/office/powerpoint/2010/main" val="1716337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628800"/>
            <a:ext cx="8540750" cy="2905001"/>
          </a:xfrm>
        </p:spPr>
        <p:txBody>
          <a:bodyPr>
            <a:noAutofit/>
          </a:bodyPr>
          <a:lstStyle/>
          <a:p>
            <a:pPr marL="0" indent="0">
              <a:buNone/>
              <a:defRPr/>
            </a:pPr>
            <a:r>
              <a:rPr lang="en-GB" sz="3600" dirty="0">
                <a:latin typeface="Arial Rounded MT Bold" charset="0"/>
                <a:ea typeface="Arial Rounded MT Bold" charset="0"/>
                <a:cs typeface="Arial Rounded MT Bold" charset="0"/>
              </a:rPr>
              <a:t>Todays Session</a:t>
            </a:r>
          </a:p>
          <a:p>
            <a:pPr marL="0" indent="0">
              <a:buNone/>
              <a:defRPr/>
            </a:pPr>
            <a:endParaRPr lang="en-GB" sz="3600" dirty="0">
              <a:latin typeface="Arial Rounded MT Bold" charset="0"/>
              <a:ea typeface="Arial Rounded MT Bold" charset="0"/>
              <a:cs typeface="Arial Rounded MT Bold" charset="0"/>
            </a:endParaRPr>
          </a:p>
          <a:p>
            <a:pPr>
              <a:defRPr/>
            </a:pPr>
            <a:r>
              <a:rPr lang="en-GB" sz="3600" dirty="0">
                <a:latin typeface="Arial Rounded MT Bold" charset="0"/>
                <a:ea typeface="Arial Rounded MT Bold" charset="0"/>
                <a:cs typeface="Arial Rounded MT Bold" charset="0"/>
              </a:rPr>
              <a:t>Learning Logs</a:t>
            </a:r>
          </a:p>
          <a:p>
            <a:pPr>
              <a:defRPr/>
            </a:pPr>
            <a:r>
              <a:rPr lang="en-GB" sz="3600" dirty="0">
                <a:latin typeface="Arial Rounded MT Bold" charset="0"/>
                <a:ea typeface="Arial Rounded MT Bold" charset="0"/>
                <a:cs typeface="Arial Rounded MT Bold" charset="0"/>
              </a:rPr>
              <a:t>Gap Analysis </a:t>
            </a:r>
          </a:p>
          <a:p>
            <a:pPr>
              <a:defRPr/>
            </a:pPr>
            <a:r>
              <a:rPr lang="en-GB" sz="3600" dirty="0">
                <a:latin typeface="Arial Rounded MT Bold" charset="0"/>
                <a:ea typeface="Arial Rounded MT Bold" charset="0"/>
                <a:cs typeface="Arial Rounded MT Bold" charset="0"/>
              </a:rPr>
              <a:t>Action Plan</a:t>
            </a:r>
          </a:p>
          <a:p>
            <a:pPr>
              <a:defRPr/>
            </a:pPr>
            <a:endParaRPr lang="en-GB" sz="3600" dirty="0"/>
          </a:p>
        </p:txBody>
      </p:sp>
      <p:sp>
        <p:nvSpPr>
          <p:cNvPr id="4" name="Slide Number Placeholder 3"/>
          <p:cNvSpPr>
            <a:spLocks noGrp="1"/>
          </p:cNvSpPr>
          <p:nvPr>
            <p:ph type="sldNum" sz="quarter" idx="12"/>
          </p:nvPr>
        </p:nvSpPr>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9A8315E-A193-4633-90EA-6DF2636B2301}"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4761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What is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770277" y="1197993"/>
            <a:ext cx="7551311" cy="4770537"/>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It is a record of </a:t>
            </a:r>
            <a:r>
              <a:rPr lang="en-US" sz="2800" u="heavy" dirty="0">
                <a:latin typeface="Calibri" panose="020F0502020204030204" pitchFamily="34" charset="0"/>
                <a:cs typeface="Calibri" panose="020F0502020204030204" pitchFamily="34" charset="0"/>
              </a:rPr>
              <a:t>your</a:t>
            </a:r>
            <a:r>
              <a:rPr lang="en-US" sz="2800" dirty="0">
                <a:latin typeface="Calibri" panose="020F0502020204030204" pitchFamily="34" charset="0"/>
                <a:cs typeface="Calibri" panose="020F0502020204030204" pitchFamily="34" charset="0"/>
              </a:rPr>
              <a:t> experiences, thoughts, feelings and reflections.   </a:t>
            </a:r>
          </a:p>
          <a:p>
            <a:r>
              <a:rPr lang="en-US" sz="2800" dirty="0">
                <a:latin typeface="Calibri" panose="020F0502020204030204" pitchFamily="34" charset="0"/>
                <a:cs typeface="Calibri" panose="020F0502020204030204" pitchFamily="34" charset="0"/>
              </a:rPr>
              <a:t>One of the most important things it contains is your conclusions about how what you have learnt is relevant to you and how you will use the new information/knowledge/skill/technique in the future.</a:t>
            </a:r>
          </a:p>
          <a:p>
            <a:r>
              <a:rPr lang="en-US" sz="2800" dirty="0">
                <a:latin typeface="Calibri" panose="020F0502020204030204" pitchFamily="34" charset="0"/>
                <a:cs typeface="Calibri" panose="020F0502020204030204" pitchFamily="34" charset="0"/>
              </a:rPr>
              <a:t>It is not just a diary or record of “what you have done” but a record of what you have learnt, tried and </a:t>
            </a:r>
            <a:r>
              <a:rPr lang="en-US" sz="2800" u="heavy" dirty="0">
                <a:latin typeface="Calibri" panose="020F0502020204030204" pitchFamily="34" charset="0"/>
                <a:cs typeface="Calibri" panose="020F0502020204030204" pitchFamily="34" charset="0"/>
              </a:rPr>
              <a:t>critically reflected upon</a:t>
            </a:r>
            <a:r>
              <a:rPr lang="en-US" sz="2800" dirty="0">
                <a:latin typeface="Calibri" panose="020F0502020204030204" pitchFamily="34" charset="0"/>
                <a:cs typeface="Calibri" panose="020F0502020204030204" pitchFamily="34" charset="0"/>
              </a:rPr>
              <a:t>.</a:t>
            </a:r>
          </a:p>
          <a:p>
            <a:endParaRPr lang="en-US" sz="24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4171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993"/>
            <a:ext cx="8855765" cy="1143000"/>
          </a:xfrm>
        </p:spPr>
        <p:txBody>
          <a:bodyPr>
            <a:noAutofit/>
          </a:bodyPr>
          <a:lstStyle/>
          <a:p>
            <a:r>
              <a:rPr lang="en-US" sz="3600" dirty="0">
                <a:latin typeface="Arial Rounded MT Bold" charset="0"/>
                <a:ea typeface="Arial Rounded MT Bold" charset="0"/>
                <a:cs typeface="Arial Rounded MT Bold" charset="0"/>
              </a:rPr>
              <a:t>How do I use a Session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298173" y="1098602"/>
            <a:ext cx="8259417" cy="4401205"/>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For example; after you have written some details about what the session has covered (</a:t>
            </a:r>
            <a:r>
              <a:rPr lang="en-US" sz="2800" i="1" dirty="0">
                <a:latin typeface="Calibri" panose="020F0502020204030204" pitchFamily="34" charset="0"/>
                <a:cs typeface="Calibri" panose="020F0502020204030204" pitchFamily="34" charset="0"/>
              </a:rPr>
              <a:t>description</a:t>
            </a:r>
            <a:r>
              <a:rPr lang="en-US" sz="2800" dirty="0">
                <a:latin typeface="Calibri" panose="020F0502020204030204" pitchFamily="34" charset="0"/>
                <a:cs typeface="Calibri" panose="020F0502020204030204" pitchFamily="34" charset="0"/>
              </a:rPr>
              <a:t>) you should then note down your thoughts and feelings about the experience and ask yourself some simple questions such as:</a:t>
            </a:r>
          </a:p>
          <a:p>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well? Why? What did you learn?</a:t>
            </a: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badly? Why? What happened?</a:t>
            </a:r>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And if things went badly - how can you ensure it doesn’t happen next time (if at all possible)?</a:t>
            </a:r>
          </a:p>
        </p:txBody>
      </p:sp>
    </p:spTree>
    <p:extLst>
      <p:ext uri="{BB962C8B-B14F-4D97-AF65-F5344CB8AC3E}">
        <p14:creationId xmlns:p14="http://schemas.microsoft.com/office/powerpoint/2010/main" val="3275013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do I use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7551311" cy="4832092"/>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You can then expand on these by trying to answer the following questions:</a:t>
            </a:r>
            <a:endParaRPr lang="en-GB"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 </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achieved anything? If so, what?</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What progress have I made?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put any theory into practice?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does what I have been doing lead to me becoming better at a skill?</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for the future?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new learning?</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2903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8049151" cy="4216539"/>
          </a:xfrm>
          <a:prstGeom prst="rect">
            <a:avLst/>
          </a:prstGeom>
          <a:noFill/>
        </p:spPr>
        <p:txBody>
          <a:bodyPr wrap="square" rtlCol="0">
            <a:spAutoFit/>
          </a:bodyPr>
          <a:lstStyle/>
          <a:p>
            <a:r>
              <a:rPr lang="en-US" sz="2400" dirty="0">
                <a:latin typeface="Arial Rounded MT Bold" panose="020F0704030504030204" pitchFamily="34" charset="0"/>
                <a:cs typeface="Calibri" panose="020F0502020204030204" pitchFamily="34" charset="0"/>
              </a:rPr>
              <a:t>Skills rarely suddenly develop or improve ‘overnight’  </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Learning new skills takes time, effort and perseverance. A Learning </a:t>
            </a:r>
            <a:r>
              <a:rPr lang="en-US" sz="2400">
                <a:latin typeface="Calibri" panose="020F0502020204030204" pitchFamily="34" charset="0"/>
                <a:cs typeface="Calibri" panose="020F0502020204030204" pitchFamily="34" charset="0"/>
              </a:rPr>
              <a:t>Log will </a:t>
            </a:r>
            <a:r>
              <a:rPr lang="en-US" sz="2400" dirty="0">
                <a:latin typeface="Calibri" panose="020F0502020204030204" pitchFamily="34" charset="0"/>
                <a:cs typeface="Calibri" panose="020F0502020204030204" pitchFamily="34" charset="0"/>
              </a:rPr>
              <a:t>help you to become more aware of how you learn, what learning tasks you enjoy (and don't enjoy) and of your emotional and cognitive (thought</a:t>
            </a:r>
            <a:r>
              <a:rPr lang="en-US" sz="2400">
                <a:latin typeface="Calibri" panose="020F0502020204030204" pitchFamily="34" charset="0"/>
                <a:cs typeface="Calibri" panose="020F0502020204030204" pitchFamily="34" charset="0"/>
              </a:rPr>
              <a:t>) processes.</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At first it may seem difficult to start to critically reflect upon your own learning.  Over time though, you will find that it becomes easier.  The more often that you practice the skill of self reflection, then the easier it will become.</a:t>
            </a:r>
            <a:endParaRPr lang="en-GB" sz="24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6627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954153"/>
            <a:ext cx="7551311" cy="4524315"/>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Perhaps the three key questions when engaging in the process of producing a Learning Log are:</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Am I being honest with myself?</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a useful process for me?</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helping my own process of learning?</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If the answers are ‘yes’ then a Learning Log is right for you. </a:t>
            </a:r>
          </a:p>
          <a:p>
            <a:r>
              <a:rPr lang="en-US" sz="2400" dirty="0">
                <a:latin typeface="Calibri" panose="020F0502020204030204" pitchFamily="34" charset="0"/>
                <a:cs typeface="Calibri" panose="020F0502020204030204" pitchFamily="34" charset="0"/>
              </a:rPr>
              <a:t>If the answers are ‘no’ and you have genuinely asked yourself some of the questions previously mentioned, then perhaps a Learning Log may not really be of much use to you.</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61739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16" y="0"/>
            <a:ext cx="8229600" cy="1143000"/>
          </a:xfrm>
        </p:spPr>
        <p:txBody>
          <a:bodyPr>
            <a:normAutofit/>
          </a:bodyPr>
          <a:lstStyle/>
          <a:p>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dirty="0"/>
          </a:p>
        </p:txBody>
      </p:sp>
      <p:pic>
        <p:nvPicPr>
          <p:cNvPr id="5" name="Picture 4" descr="A screenshot of a cell phone&#10;&#10;Description automatically generated">
            <a:extLst>
              <a:ext uri="{FF2B5EF4-FFF2-40B4-BE49-F238E27FC236}">
                <a16:creationId xmlns:a16="http://schemas.microsoft.com/office/drawing/2014/main" id="{88720CD4-65E1-4BFE-8E29-A278D892A79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421179" y="939704"/>
            <a:ext cx="6289781" cy="45864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61586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16" y="0"/>
            <a:ext cx="8229600" cy="1143000"/>
          </a:xfrm>
        </p:spPr>
        <p:txBody>
          <a:bodyPr>
            <a:normAutofit/>
          </a:bodyPr>
          <a:lstStyle/>
          <a:p>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dirty="0"/>
          </a:p>
        </p:txBody>
      </p:sp>
      <p:pic>
        <p:nvPicPr>
          <p:cNvPr id="6" name="Picture 5" descr="A screenshot of a social media post&#10;&#10;Description automatically generated">
            <a:extLst>
              <a:ext uri="{FF2B5EF4-FFF2-40B4-BE49-F238E27FC236}">
                <a16:creationId xmlns:a16="http://schemas.microsoft.com/office/drawing/2014/main" id="{A8639E81-6B29-44A3-B988-0EB852CAE39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178669" y="1143000"/>
            <a:ext cx="6575595" cy="41048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71059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B9F0-553B-431E-8275-997E04A2DDAF}"/>
              </a:ext>
            </a:extLst>
          </p:cNvPr>
          <p:cNvSpPr>
            <a:spLocks noGrp="1"/>
          </p:cNvSpPr>
          <p:nvPr>
            <p:ph type="title"/>
          </p:nvPr>
        </p:nvSpPr>
        <p:spPr>
          <a:xfrm>
            <a:off x="354701" y="145473"/>
            <a:ext cx="8229600" cy="90872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Session 1</a:t>
            </a:r>
            <a:endParaRPr lang="en-GB" sz="4000" dirty="0">
              <a:latin typeface="Arial Rounded MT Bold" panose="020F0704030504030204" pitchFamily="34" charset="0"/>
            </a:endParaRPr>
          </a:p>
        </p:txBody>
      </p:sp>
      <p:sp>
        <p:nvSpPr>
          <p:cNvPr id="5" name="Title 1">
            <a:extLst>
              <a:ext uri="{FF2B5EF4-FFF2-40B4-BE49-F238E27FC236}">
                <a16:creationId xmlns:a16="http://schemas.microsoft.com/office/drawing/2014/main" id="{6899BAE1-183D-6D4C-8FA9-98EEDE536D59}"/>
              </a:ext>
            </a:extLst>
          </p:cNvPr>
          <p:cNvSpPr txBox="1">
            <a:spLocks/>
          </p:cNvSpPr>
          <p:nvPr/>
        </p:nvSpPr>
        <p:spPr bwMode="auto">
          <a:xfrm>
            <a:off x="457200" y="2571800"/>
            <a:ext cx="8229600" cy="161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is Gap Analysis and how does it help me make an Action Plan?</a:t>
            </a:r>
          </a:p>
        </p:txBody>
      </p:sp>
    </p:spTree>
    <p:extLst>
      <p:ext uri="{BB962C8B-B14F-4D97-AF65-F5344CB8AC3E}">
        <p14:creationId xmlns:p14="http://schemas.microsoft.com/office/powerpoint/2010/main" val="557120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6645"/>
            <a:ext cx="8229600" cy="936104"/>
          </a:xfrm>
        </p:spPr>
        <p:txBody>
          <a:bodyPr/>
          <a:lstStyle/>
          <a:p>
            <a:pPr marL="0" indent="0">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Gap Analysis Template </a:t>
            </a:r>
          </a:p>
        </p:txBody>
      </p:sp>
      <p:pic>
        <p:nvPicPr>
          <p:cNvPr id="4" name="Picture 3">
            <a:extLst>
              <a:ext uri="{FF2B5EF4-FFF2-40B4-BE49-F238E27FC236}">
                <a16:creationId xmlns:a16="http://schemas.microsoft.com/office/drawing/2014/main" id="{072317A1-0F69-44B1-BC51-3BDD4EF69A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1267" y="944344"/>
            <a:ext cx="5913706" cy="4686796"/>
          </a:xfrm>
          <a:prstGeom prst="rect">
            <a:avLst/>
          </a:prstGeom>
        </p:spPr>
      </p:pic>
    </p:spTree>
    <p:extLst>
      <p:ext uri="{BB962C8B-B14F-4D97-AF65-F5344CB8AC3E}">
        <p14:creationId xmlns:p14="http://schemas.microsoft.com/office/powerpoint/2010/main" val="1979759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97564"/>
            <a:ext cx="8229600" cy="857200"/>
          </a:xfrm>
        </p:spPr>
        <p:txBody>
          <a:bodyPr/>
          <a:lstStyle/>
          <a:p>
            <a:pPr marL="0" indent="0">
              <a:buNone/>
            </a:pPr>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is an Action Plan?</a:t>
            </a:r>
          </a:p>
        </p:txBody>
      </p:sp>
      <p:pic>
        <p:nvPicPr>
          <p:cNvPr id="5" name="Picture 4" descr="A screenshot of a cell phone&#10;&#10;Description generated with very high confidence">
            <a:extLst>
              <a:ext uri="{FF2B5EF4-FFF2-40B4-BE49-F238E27FC236}">
                <a16:creationId xmlns:a16="http://schemas.microsoft.com/office/drawing/2014/main" id="{E3960D4E-BD06-4878-8E6F-D6EA9B1DF8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954764"/>
            <a:ext cx="6696744" cy="4734300"/>
          </a:xfrm>
          <a:prstGeom prst="rect">
            <a:avLst/>
          </a:prstGeom>
        </p:spPr>
      </p:pic>
    </p:spTree>
    <p:extLst>
      <p:ext uri="{BB962C8B-B14F-4D97-AF65-F5344CB8AC3E}">
        <p14:creationId xmlns:p14="http://schemas.microsoft.com/office/powerpoint/2010/main" val="552739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6645"/>
            <a:ext cx="8229600" cy="936104"/>
          </a:xfrm>
        </p:spPr>
        <p:txBody>
          <a:bodyPr/>
          <a:lstStyle/>
          <a:p>
            <a:pPr marL="0" indent="0">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Action Plan Template </a:t>
            </a:r>
          </a:p>
        </p:txBody>
      </p:sp>
      <p:pic>
        <p:nvPicPr>
          <p:cNvPr id="11" name="Picture 10">
            <a:extLst>
              <a:ext uri="{FF2B5EF4-FFF2-40B4-BE49-F238E27FC236}">
                <a16:creationId xmlns:a16="http://schemas.microsoft.com/office/drawing/2014/main" id="{CCC8ECC9-6FBA-4C61-A907-E1E7E4C722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9027" y="1015340"/>
            <a:ext cx="6182591" cy="4632277"/>
          </a:xfrm>
          <a:prstGeom prst="rect">
            <a:avLst/>
          </a:prstGeom>
        </p:spPr>
      </p:pic>
    </p:spTree>
    <p:extLst>
      <p:ext uri="{BB962C8B-B14F-4D97-AF65-F5344CB8AC3E}">
        <p14:creationId xmlns:p14="http://schemas.microsoft.com/office/powerpoint/2010/main" val="1684744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451" y="284383"/>
            <a:ext cx="7886700" cy="950284"/>
          </a:xfrm>
        </p:spPr>
        <p:txBody>
          <a:bodyPr>
            <a:normAutofit/>
          </a:bodyPr>
          <a:lstStyle/>
          <a:p>
            <a:r>
              <a:rPr lang="en-GB" dirty="0">
                <a:effectLst>
                  <a:outerShdw blurRad="38100" dist="38100" dir="2700000" algn="tl">
                    <a:srgbClr val="000000">
                      <a:alpha val="43137"/>
                    </a:srgbClr>
                  </a:outerShdw>
                </a:effectLst>
                <a:latin typeface="Arial Rounded MT Bold" charset="0"/>
                <a:ea typeface="Arial Rounded MT Bold" charset="0"/>
                <a:cs typeface="Arial Rounded MT Bold" charset="0"/>
              </a:rPr>
              <a:t>Be SMART!</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pic>
        <p:nvPicPr>
          <p:cNvPr id="6" name="Content Placeholder 5" descr="A screenshot of a cell phone&#10;&#10;Description generated with very high confidence">
            <a:extLst>
              <a:ext uri="{FF2B5EF4-FFF2-40B4-BE49-F238E27FC236}">
                <a16:creationId xmlns:a16="http://schemas.microsoft.com/office/drawing/2014/main" id="{72C6B270-4140-44D3-ABB0-DD4EACDE505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255706" y="1317871"/>
            <a:ext cx="6806745" cy="4247894"/>
          </a:xfrm>
        </p:spPr>
      </p:pic>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589023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8" y="-48126"/>
            <a:ext cx="7886700" cy="950284"/>
          </a:xfrm>
        </p:spPr>
        <p:txBody>
          <a:bodyPr>
            <a:normAutofit/>
          </a:bodyPr>
          <a:lstStyle/>
          <a:p>
            <a:r>
              <a:rPr lang="en-GB" dirty="0">
                <a:latin typeface="Arial Rounded MT Bold" charset="0"/>
                <a:ea typeface="Arial Rounded MT Bold" charset="0"/>
                <a:cs typeface="Arial Rounded MT Bold" charset="0"/>
              </a:rPr>
              <a:t>Be SMART!</a:t>
            </a:r>
            <a:endParaRPr lang="en-US"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39451" y="702645"/>
            <a:ext cx="8265093" cy="5024386"/>
          </a:xfrm>
        </p:spPr>
        <p:txBody>
          <a:bodyPr>
            <a:normAutofit/>
          </a:bodyPr>
          <a:lstStyle/>
          <a:p>
            <a:pPr marL="0" indent="0">
              <a:buNone/>
            </a:pPr>
            <a:endParaRPr lang="en-GB" dirty="0"/>
          </a:p>
          <a:p>
            <a:pPr marL="0" indent="0">
              <a:buNone/>
            </a:pPr>
            <a:r>
              <a:rPr lang="en-GB" sz="2900" dirty="0">
                <a:latin typeface="Calibri" panose="020F0502020204030204" pitchFamily="34" charset="0"/>
                <a:cs typeface="Calibri" panose="020F0502020204030204" pitchFamily="34" charset="0"/>
              </a:rPr>
              <a:t>You should use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in your Learning logs and you will also be asked to use them in your assignments and it is essential that you understand what this means before you start. </a:t>
            </a:r>
          </a:p>
          <a:p>
            <a:pPr marL="0" indent="0">
              <a:buNone/>
            </a:pPr>
            <a:endParaRPr lang="en-GB" sz="2900" dirty="0">
              <a:latin typeface="Calibri" panose="020F0502020204030204" pitchFamily="34" charset="0"/>
              <a:cs typeface="Calibri" panose="020F0502020204030204" pitchFamily="34" charset="0"/>
            </a:endParaRPr>
          </a:p>
          <a:p>
            <a:pPr marL="0" indent="0">
              <a:buNone/>
            </a:pPr>
            <a:r>
              <a:rPr lang="en-GB" sz="2900" dirty="0">
                <a:latin typeface="Calibri" panose="020F0502020204030204" pitchFamily="34" charset="0"/>
                <a:cs typeface="Calibri" panose="020F0502020204030204" pitchFamily="34" charset="0"/>
              </a:rPr>
              <a:t>The last few slides give a brief overview of the difference between Goals and Objectives and what we mean by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a:t>
            </a:r>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425460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841664"/>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92392" y="1376740"/>
            <a:ext cx="8159215" cy="4104519"/>
          </a:xfrm>
        </p:spPr>
        <p:txBody>
          <a:bodyPr>
            <a:normAutofit fontScale="40000" lnSpcReduction="20000"/>
          </a:bodyPr>
          <a:lstStyle/>
          <a:p>
            <a:pPr marL="0" indent="0">
              <a:buNone/>
            </a:pPr>
            <a:r>
              <a:rPr lang="en-GB" sz="6000" dirty="0">
                <a:latin typeface="Calibri" panose="020F0502020204030204" pitchFamily="34" charset="0"/>
                <a:cs typeface="Calibri" panose="020F0502020204030204" pitchFamily="34" charset="0"/>
              </a:rPr>
              <a:t>This refers to an acronym (</a:t>
            </a:r>
            <a:r>
              <a:rPr lang="en-GB" sz="6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S.M.A.R.T.</a:t>
            </a:r>
            <a:r>
              <a:rPr lang="en-GB" sz="6000" dirty="0">
                <a:latin typeface="Calibri" panose="020F0502020204030204" pitchFamily="34" charset="0"/>
                <a:cs typeface="Calibri" panose="020F0502020204030204" pitchFamily="34" charset="0"/>
              </a:rPr>
              <a:t>) built around the five leading measures of a focused plan or project</a:t>
            </a:r>
            <a:r>
              <a:rPr lang="en-GB" sz="5600" dirty="0">
                <a:latin typeface="Calibri" panose="020F0502020204030204" pitchFamily="34" charset="0"/>
                <a:cs typeface="Calibri" panose="020F0502020204030204" pitchFamily="34" charset="0"/>
              </a:rPr>
              <a:t>. </a:t>
            </a:r>
          </a:p>
          <a:p>
            <a:pPr marL="0" indent="0">
              <a:buNone/>
            </a:pPr>
            <a:endParaRPr lang="en-GB" sz="5600" dirty="0">
              <a:latin typeface="Calibri" panose="020F0502020204030204" pitchFamily="34" charset="0"/>
              <a:cs typeface="Calibri" panose="020F0502020204030204" pitchFamily="34" charset="0"/>
            </a:endParaRPr>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Specific</a:t>
            </a:r>
            <a:r>
              <a:rPr lang="en-GB" sz="6200" dirty="0">
                <a:latin typeface="Arial Rounded MT Bold" panose="020F0704030504030204" pitchFamily="34" charset="0"/>
              </a:rPr>
              <a:t> </a:t>
            </a:r>
          </a:p>
          <a:p>
            <a:pPr marL="0" indent="0">
              <a:buNone/>
            </a:pPr>
            <a:r>
              <a:rPr lang="en-GB" sz="5600" dirty="0">
                <a:latin typeface="Calibri" panose="020F0502020204030204" pitchFamily="34" charset="0"/>
                <a:cs typeface="Calibri" panose="020F0502020204030204" pitchFamily="34" charset="0"/>
              </a:rPr>
              <a:t>What exactly are we going to do, with or for whom?</a:t>
            </a:r>
          </a:p>
          <a:p>
            <a:pPr marL="0" indent="0">
              <a:buNone/>
            </a:pPr>
            <a:r>
              <a:rPr lang="en-GB" sz="5600" dirty="0">
                <a:latin typeface="Calibri" panose="020F0502020204030204" pitchFamily="34" charset="0"/>
                <a:cs typeface="Calibri" panose="020F0502020204030204" pitchFamily="34" charset="0"/>
              </a:rPr>
              <a:t>A specific outcome or a precise objective to be accomplished is clearly defined. The outcome is stated in numbers, percentages, reach etc.</a:t>
            </a:r>
          </a:p>
          <a:p>
            <a:pPr marL="0" indent="0">
              <a:buNone/>
            </a:pPr>
            <a:endParaRPr lang="en-GB" dirty="0"/>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Measurable</a:t>
            </a:r>
            <a:r>
              <a:rPr lang="en-GB" dirty="0"/>
              <a:t> </a:t>
            </a:r>
          </a:p>
          <a:p>
            <a:pPr marL="0" indent="0">
              <a:buNone/>
            </a:pPr>
            <a:r>
              <a:rPr lang="en-GB" sz="5600" dirty="0">
                <a:latin typeface="Calibri" panose="020F0502020204030204" pitchFamily="34" charset="0"/>
                <a:cs typeface="Calibri" panose="020F0502020204030204" pitchFamily="34" charset="0"/>
              </a:rPr>
              <a:t>Is it measurable and how can WE measure it?</a:t>
            </a:r>
          </a:p>
          <a:p>
            <a:pPr marL="0" indent="0">
              <a:buNone/>
            </a:pPr>
            <a:r>
              <a:rPr lang="en-GB" sz="5600" dirty="0">
                <a:latin typeface="Calibri" panose="020F0502020204030204" pitchFamily="34" charset="0"/>
                <a:cs typeface="Calibri" panose="020F0502020204030204" pitchFamily="34" charset="0"/>
              </a:rPr>
              <a:t>All activities should be measurable at some level and the measurement source can be identified. </a:t>
            </a:r>
          </a:p>
          <a:p>
            <a:pPr marL="0" indent="0">
              <a:buNone/>
            </a:pPr>
            <a:endParaRPr lang="en-GB" dirty="0"/>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288607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21342"/>
            <a:ext cx="7886700" cy="845014"/>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27585" y="790037"/>
            <a:ext cx="8159215" cy="4841835"/>
          </a:xfrm>
        </p:spPr>
        <p:txBody>
          <a:bodyPr>
            <a:normAutofit fontScale="25000" lnSpcReduction="20000"/>
          </a:bodyPr>
          <a:lstStyle/>
          <a:p>
            <a:pPr marL="0" indent="0">
              <a:buNone/>
            </a:pPr>
            <a:endParaRPr lang="en-GB" dirty="0"/>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Achievable </a:t>
            </a:r>
          </a:p>
          <a:p>
            <a:pPr marL="0" indent="0">
              <a:buNone/>
            </a:pPr>
            <a:r>
              <a:rPr lang="en-GB" sz="9600" dirty="0">
                <a:latin typeface="Calibri" panose="020F0502020204030204" pitchFamily="34" charset="0"/>
                <a:cs typeface="Calibri" panose="020F0502020204030204" pitchFamily="34" charset="0"/>
              </a:rPr>
              <a:t>Can we get it done in the proposed timeframe/in this political climate for this amount of money?</a:t>
            </a:r>
          </a:p>
          <a:p>
            <a:pPr marL="0" indent="0">
              <a:buNone/>
            </a:pPr>
            <a:r>
              <a:rPr lang="en-GB" sz="9600" dirty="0">
                <a:latin typeface="Calibri" panose="020F0502020204030204" pitchFamily="34" charset="0"/>
                <a:cs typeface="Calibri" panose="020F0502020204030204" pitchFamily="34" charset="0"/>
              </a:rPr>
              <a:t>The objective must be achievable given the market conditions, time period, resources allocated, etc.</a:t>
            </a: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Realistic</a:t>
            </a:r>
          </a:p>
          <a:p>
            <a:pPr marL="0" indent="0">
              <a:buNone/>
            </a:pPr>
            <a:r>
              <a:rPr lang="en-GB" sz="9600" dirty="0">
                <a:latin typeface="Calibri" panose="020F0502020204030204" pitchFamily="34" charset="0"/>
                <a:cs typeface="Calibri" panose="020F0502020204030204" pitchFamily="34" charset="0"/>
              </a:rPr>
              <a:t>Will this objective lead to the desired results?</a:t>
            </a:r>
          </a:p>
          <a:p>
            <a:pPr marL="0" indent="0">
              <a:buNone/>
            </a:pPr>
            <a:r>
              <a:rPr lang="en-GB" sz="9600" dirty="0">
                <a:latin typeface="Calibri" panose="020F0502020204030204" pitchFamily="34" charset="0"/>
                <a:cs typeface="Calibri" panose="020F0502020204030204" pitchFamily="34" charset="0"/>
              </a:rPr>
              <a:t>This means that the outcome directly supports the vision or long term plan/goal of the organisation or individual.</a:t>
            </a:r>
          </a:p>
          <a:p>
            <a:pPr marL="0" indent="0">
              <a:buNone/>
            </a:pPr>
            <a:endParaRPr lang="en-GB" sz="5000" dirty="0">
              <a:latin typeface="Calibri" panose="020F0502020204030204" pitchFamily="34" charset="0"/>
              <a:cs typeface="Calibri" panose="020F0502020204030204" pitchFamily="34" charset="0"/>
            </a:endParaRP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Time bound/framed </a:t>
            </a:r>
          </a:p>
          <a:p>
            <a:pPr marL="0" indent="0">
              <a:buNone/>
            </a:pPr>
            <a:r>
              <a:rPr lang="en-GB" sz="9600" dirty="0">
                <a:latin typeface="Calibri" panose="020F0502020204030204" pitchFamily="34" charset="0"/>
                <a:cs typeface="Calibri" panose="020F0502020204030204" pitchFamily="34" charset="0"/>
              </a:rPr>
              <a:t>When will we accomplish this objective?</a:t>
            </a:r>
          </a:p>
          <a:p>
            <a:pPr marL="0" indent="0">
              <a:buNone/>
            </a:pPr>
            <a:r>
              <a:rPr lang="en-GB" sz="9600" dirty="0">
                <a:latin typeface="Calibri" panose="020F0502020204030204" pitchFamily="34" charset="0"/>
                <a:cs typeface="Calibri" panose="020F0502020204030204" pitchFamily="34" charset="0"/>
              </a:rPr>
              <a:t>This means stating clearly and precisely exactly when the objective will be achieved.</a:t>
            </a:r>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016751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36525"/>
            <a:ext cx="7886700" cy="827816"/>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Goals and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21707" y="964341"/>
            <a:ext cx="8265093" cy="4350512"/>
          </a:xfrm>
        </p:spPr>
        <p:txBody>
          <a:bodyPr>
            <a:normAutofit fontScale="25000" lnSpcReduction="20000"/>
          </a:bodyPr>
          <a:lstStyle/>
          <a:p>
            <a:pPr marL="0" indent="0">
              <a:buNone/>
            </a:pPr>
            <a:endParaRPr lang="en-GB" dirty="0"/>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vs. Objectives</a:t>
            </a:r>
          </a:p>
          <a:p>
            <a:pPr marL="0" indent="0">
              <a:buNone/>
            </a:pPr>
            <a:r>
              <a:rPr lang="en-GB" sz="9600" dirty="0">
                <a:latin typeface="Calibri" panose="020F0502020204030204" pitchFamily="34" charset="0"/>
                <a:cs typeface="Calibri" panose="020F0502020204030204" pitchFamily="34" charset="0"/>
              </a:rPr>
              <a:t>Understanding the differences between a goal and an objective can be confusing.</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a:t>
            </a:r>
          </a:p>
          <a:p>
            <a:pPr marL="0" indent="0">
              <a:buNone/>
            </a:pPr>
            <a:r>
              <a:rPr lang="en-GB" sz="9600" dirty="0">
                <a:latin typeface="Calibri" panose="020F0502020204030204" pitchFamily="34" charset="0"/>
                <a:cs typeface="Calibri" panose="020F0502020204030204" pitchFamily="34" charset="0"/>
              </a:rPr>
              <a:t>Goals are broad, brief statements of intent that provide focus or vision for planning.</a:t>
            </a:r>
          </a:p>
          <a:p>
            <a:pPr marL="0" indent="0">
              <a:buNone/>
            </a:pPr>
            <a:r>
              <a:rPr lang="en-GB" sz="9600" dirty="0">
                <a:latin typeface="Calibri" panose="020F0502020204030204" pitchFamily="34" charset="0"/>
                <a:cs typeface="Calibri" panose="020F0502020204030204" pitchFamily="34" charset="0"/>
              </a:rPr>
              <a:t>They are non-specific, non-measurable and cannot always be attained. </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Objectives:</a:t>
            </a:r>
          </a:p>
          <a:p>
            <a:pPr marL="0" indent="0">
              <a:buNone/>
            </a:pPr>
            <a:r>
              <a:rPr lang="en-GB" sz="9600" dirty="0">
                <a:latin typeface="Calibri" panose="020F0502020204030204" pitchFamily="34" charset="0"/>
                <a:cs typeface="Calibri" panose="020F0502020204030204" pitchFamily="34" charset="0"/>
              </a:rPr>
              <a:t>Objectives are meant to be realistic, achievable targets for a program or project and can help you concentrate on what matters now.</a:t>
            </a:r>
          </a:p>
          <a:p>
            <a:pPr marL="0" indent="0">
              <a:buNone/>
            </a:pPr>
            <a:endParaRPr lang="en-GB" sz="7200" dirty="0">
              <a:latin typeface="Calibri" panose="020F0502020204030204" pitchFamily="34" charset="0"/>
              <a:cs typeface="Calibri" panose="020F0502020204030204" pitchFamily="34"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294637418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0C79BF-683B-4DE5-A916-DEB227ADA4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D93EC8-DE63-4AC0-8251-4B3310C363AD}">
  <ds:schemaRef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purl.org/dc/dcmitype/"/>
    <ds:schemaRef ds:uri="http://purl.org/dc/terms/"/>
    <ds:schemaRef ds:uri="http://schemas.openxmlformats.org/package/2006/metadata/core-properties"/>
    <ds:schemaRef ds:uri="http://purl.org/dc/elements/1.1/"/>
    <ds:schemaRef ds:uri="f66716c4-314f-46c1-b01e-5a44c61897d8"/>
    <ds:schemaRef ds:uri="a908d394-d138-480e-87a3-ff44c37f991a"/>
  </ds:schemaRefs>
</ds:datastoreItem>
</file>

<file path=customXml/itemProps3.xml><?xml version="1.0" encoding="utf-8"?>
<ds:datastoreItem xmlns:ds="http://schemas.openxmlformats.org/officeDocument/2006/customXml" ds:itemID="{6A3427B9-DD9A-4EB8-8599-0CA53D962D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572</TotalTime>
  <Words>1280</Words>
  <Application>Microsoft Office PowerPoint</Application>
  <PresentationFormat>On-screen Show (4:3)</PresentationFormat>
  <Paragraphs>144</Paragraphs>
  <Slides>23</Slides>
  <Notes>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23</vt:i4>
      </vt:variant>
    </vt:vector>
  </HeadingPairs>
  <TitlesOfParts>
    <vt:vector size="32" baseType="lpstr">
      <vt:lpstr>Arial</vt:lpstr>
      <vt:lpstr>Arial Rounded MT Bold</vt:lpstr>
      <vt:lpstr>Calibri</vt:lpstr>
      <vt:lpstr>Calibri Light</vt:lpstr>
      <vt:lpstr>Corbel</vt:lpstr>
      <vt:lpstr>Myriad Pro</vt:lpstr>
      <vt:lpstr>Wingdings</vt:lpstr>
      <vt:lpstr>Custom Design</vt:lpstr>
      <vt:lpstr>20140311PresentationUWTSDTemplate</vt:lpstr>
      <vt:lpstr>  Academic &amp; Research Skills BMSK4008 Module Overview and  Session 1  </vt:lpstr>
      <vt:lpstr>Module Content</vt:lpstr>
      <vt:lpstr>Module Content</vt:lpstr>
      <vt:lpstr>Module Content</vt:lpstr>
      <vt:lpstr>Developing Relationships and Workplace Achievement  </vt:lpstr>
      <vt:lpstr>BMSK4008: Assignment</vt:lpstr>
      <vt:lpstr>PowerPoint Presentation</vt:lpstr>
      <vt:lpstr>What is a Learning Log?</vt:lpstr>
      <vt:lpstr>How do I use a Session Learning Log?</vt:lpstr>
      <vt:lpstr>How do I use a Learning Log?</vt:lpstr>
      <vt:lpstr>How will it help me?</vt:lpstr>
      <vt:lpstr>How will it help me?</vt:lpstr>
      <vt:lpstr>Learning Logs</vt:lpstr>
      <vt:lpstr>Learning Logs</vt:lpstr>
      <vt:lpstr>Session 1</vt:lpstr>
      <vt:lpstr>Gap Analysis Template </vt:lpstr>
      <vt:lpstr>What is an Action Plan?</vt:lpstr>
      <vt:lpstr>Action Plan Template </vt:lpstr>
      <vt:lpstr>Be SMART!</vt:lpstr>
      <vt:lpstr>Be SMART!</vt:lpstr>
      <vt:lpstr>SMART Objectives</vt:lpstr>
      <vt:lpstr>SMART Objectives</vt:lpstr>
      <vt:lpstr>Goals and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Module Overview and Session 1.</dc:title>
  <dc:creator>Gavin Hill John</dc:creator>
  <cp:lastModifiedBy>Julia Ault</cp:lastModifiedBy>
  <cp:revision>18</cp:revision>
  <cp:lastPrinted>2021-01-19T13:47:47Z</cp:lastPrinted>
  <dcterms:modified xsi:type="dcterms:W3CDTF">2021-02-08T19:14:09Z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