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70" r:id="rId4"/>
    <p:sldId id="272" r:id="rId5"/>
    <p:sldId id="271" r:id="rId6"/>
    <p:sldId id="267" r:id="rId7"/>
    <p:sldId id="273" r:id="rId8"/>
    <p:sldId id="274" r:id="rId9"/>
    <p:sldId id="268"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74734F-8C03-8C22-F23A-C948BE8EC3C2}" v="1289" dt="2025-01-11T16:11:26.595"/>
    <p1510:client id="{381435A7-533A-10A2-516F-4047037F4641}" v="710" dt="2025-01-11T13:39:02.7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local.gov.uk/sites/default/files/documents/neighbourhood-policing-an-52e.pdf" TargetMode="External"/><Relationship Id="rId3" Type="http://schemas.openxmlformats.org/officeDocument/2006/relationships/hyperlink" Target="https://www.college.police.uk/research/crime-reduction-toolkit/problem-oriented-policing" TargetMode="External"/><Relationship Id="rId7" Type="http://schemas.openxmlformats.org/officeDocument/2006/relationships/hyperlink" Target="http://Ahttps:/questions-statements.parliament.uk/written-statements/detail/2024-12-17/hcws325" TargetMode="External"/><Relationship Id="rId2" Type="http://schemas.openxmlformats.org/officeDocument/2006/relationships/hyperlink" Target="https://www.nottinghamshire.pcc.police.uk/Document-Library/Public-Information/Meetings/Strategic-Resources-and-Performance/May-2021/05-Neighbourhood-Policing-Engaging-Communities-and-Problem-Solving.pdf" TargetMode="External"/><Relationship Id="rId1" Type="http://schemas.openxmlformats.org/officeDocument/2006/relationships/slideLayout" Target="../slideLayouts/slideLayout2.xml"/><Relationship Id="rId6" Type="http://schemas.openxmlformats.org/officeDocument/2006/relationships/hyperlink" Target="https://www.gov.uk/government/news/government-kick-starts-plan-to-restore-neighbourhood-policing?utm_source=chatgpt.com" TargetMode="External"/><Relationship Id="rId5" Type="http://schemas.openxmlformats.org/officeDocument/2006/relationships/hyperlink" Target="https://www.essex.police.uk/foi-ai/essex-police/other-information/previous-foi-requests/predictive-policing/" TargetMode="External"/><Relationship Id="rId4" Type="http://schemas.openxmlformats.org/officeDocument/2006/relationships/hyperlink" Target="https://www.college.police.uk/research/crime-reduction-toolkit/hot-spots-policing" TargetMode="External"/><Relationship Id="rId9" Type="http://schemas.openxmlformats.org/officeDocument/2006/relationships/hyperlink" Target="https://www.local.gov.uk/sites/default/files/documents/Collective%20efficacy%20explained%20in%20a%20nutshell_2.pdf"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npcc.police.uk/careers/police-staff-week-of-celebration-and-recognition/pcsos-and-neighbourhood-policing/" TargetMode="External"/><Relationship Id="rId2" Type="http://schemas.openxmlformats.org/officeDocument/2006/relationships/hyperlink" Target="https://www.police-foundation.org.uk/wp-content/uploads/2017/06/neighbourhood_policing_past_present_future.pdf"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5a7a52d8e5274a34770e5d9e/horr6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3322128"/>
          </a:xfrm>
        </p:spPr>
        <p:txBody>
          <a:bodyPr>
            <a:normAutofit fontScale="90000"/>
          </a:bodyPr>
          <a:lstStyle/>
          <a:p>
            <a:r>
              <a:rPr lang="en-US" dirty="0">
                <a:ea typeface="+mj-lt"/>
                <a:cs typeface="+mj-lt"/>
              </a:rPr>
              <a:t>Why is Community and </a:t>
            </a:r>
            <a:r>
              <a:rPr lang="en-US" dirty="0" err="1">
                <a:ea typeface="+mj-lt"/>
                <a:cs typeface="+mj-lt"/>
              </a:rPr>
              <a:t>Neighbourhood</a:t>
            </a:r>
            <a:r>
              <a:rPr lang="en-US" dirty="0">
                <a:ea typeface="+mj-lt"/>
                <a:cs typeface="+mj-lt"/>
              </a:rPr>
              <a:t> Policing Seen by the Current UK Government as Offering Huge Opportunities</a:t>
            </a:r>
            <a:endParaRPr lang="en-US" dirty="0"/>
          </a:p>
        </p:txBody>
      </p:sp>
      <p:sp>
        <p:nvSpPr>
          <p:cNvPr id="3" name="Subtitle 2"/>
          <p:cNvSpPr>
            <a:spLocks noGrp="1"/>
          </p:cNvSpPr>
          <p:nvPr>
            <p:ph type="subTitle" idx="1"/>
          </p:nvPr>
        </p:nvSpPr>
        <p:spPr>
          <a:xfrm>
            <a:off x="1524000" y="4522189"/>
            <a:ext cx="9144000" cy="1655762"/>
          </a:xfrm>
        </p:spPr>
        <p:txBody>
          <a:bodyPr vert="horz" lIns="91440" tIns="45720" rIns="91440" bIns="45720" rtlCol="0" anchor="t">
            <a:normAutofit/>
          </a:bodyPr>
          <a:lstStyle/>
          <a:p>
            <a:r>
              <a:rPr lang="en-US" dirty="0"/>
              <a:t>Nikola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9E385-9725-6AD5-D81A-F368DEB1B31A}"/>
              </a:ext>
            </a:extLst>
          </p:cNvPr>
          <p:cNvSpPr>
            <a:spLocks noGrp="1"/>
          </p:cNvSpPr>
          <p:nvPr>
            <p:ph type="title"/>
          </p:nvPr>
        </p:nvSpPr>
        <p:spPr/>
        <p:txBody>
          <a:bodyPr/>
          <a:lstStyle/>
          <a:p>
            <a:r>
              <a:rPr lang="en-US" sz="3600" dirty="0">
                <a:latin typeface="Neue Haas Grotesk Text Pro"/>
              </a:rPr>
              <a:t>Work </a:t>
            </a:r>
            <a:r>
              <a:rPr lang="en-US" sz="3600" dirty="0">
                <a:latin typeface="Aptos Display"/>
              </a:rPr>
              <a:t>together</a:t>
            </a:r>
            <a:r>
              <a:rPr lang="en-US" sz="3600" dirty="0">
                <a:latin typeface="Neue Haas Grotesk Text Pro"/>
              </a:rPr>
              <a:t> with local communities </a:t>
            </a:r>
            <a:endParaRPr lang="en-US" dirty="0"/>
          </a:p>
        </p:txBody>
      </p:sp>
      <p:sp>
        <p:nvSpPr>
          <p:cNvPr id="3" name="Content Placeholder 2">
            <a:extLst>
              <a:ext uri="{FF2B5EF4-FFF2-40B4-BE49-F238E27FC236}">
                <a16:creationId xmlns:a16="http://schemas.microsoft.com/office/drawing/2014/main" id="{AE04241D-D589-F529-AEA8-7B0E5B7F8067}"/>
              </a:ext>
            </a:extLst>
          </p:cNvPr>
          <p:cNvSpPr>
            <a:spLocks noGrp="1"/>
          </p:cNvSpPr>
          <p:nvPr>
            <p:ph idx="1"/>
          </p:nvPr>
        </p:nvSpPr>
        <p:spPr/>
        <p:txBody>
          <a:bodyPr vert="horz" lIns="91440" tIns="45720" rIns="91440" bIns="45720" rtlCol="0" anchor="t">
            <a:normAutofit/>
          </a:bodyPr>
          <a:lstStyle/>
          <a:p>
            <a:pPr marL="285750" indent="-285750">
              <a:lnSpc>
                <a:spcPct val="100000"/>
              </a:lnSpc>
              <a:spcBef>
                <a:spcPts val="0"/>
              </a:spcBef>
              <a:buFont typeface="Arial,Sans-Serif" panose="020B0604020202020204" pitchFamily="34" charset="0"/>
            </a:pPr>
            <a:r>
              <a:rPr lang="en-US" sz="2000" dirty="0">
                <a:latin typeface="Aptos Display"/>
              </a:rPr>
              <a:t>Attending at community meetings, events, prompting and participate in campaigns to raise awareness, social media engagements this ensure policing priorities and crime prevents are place in need of the community (Broadhead, 2021). </a:t>
            </a:r>
            <a:endParaRPr lang="en-US" dirty="0"/>
          </a:p>
          <a:p>
            <a:pPr marL="285750" indent="-285750">
              <a:lnSpc>
                <a:spcPct val="100000"/>
              </a:lnSpc>
              <a:spcBef>
                <a:spcPts val="0"/>
              </a:spcBef>
              <a:buFont typeface="Arial,Sans-Serif" panose="020B0604020202020204" pitchFamily="34" charset="0"/>
              <a:buChar char="•"/>
            </a:pPr>
            <a:endParaRPr lang="en-US" sz="2000" dirty="0">
              <a:latin typeface="Aptos Display"/>
            </a:endParaRPr>
          </a:p>
          <a:p>
            <a:pPr marL="285750" indent="-285750">
              <a:lnSpc>
                <a:spcPct val="100000"/>
              </a:lnSpc>
              <a:spcBef>
                <a:spcPts val="0"/>
              </a:spcBef>
              <a:buFont typeface="Arial,Sans-Serif" panose="020B0604020202020204" pitchFamily="34" charset="0"/>
              <a:buChar char="•"/>
            </a:pPr>
            <a:r>
              <a:rPr lang="en-US" sz="2000" dirty="0">
                <a:latin typeface="Aptos Display"/>
              </a:rPr>
              <a:t>The police community support officers (PCSO) - They serve as a primary connecting between local communities and law enforcement (National police chiefs' council, 2024). </a:t>
            </a:r>
          </a:p>
          <a:p>
            <a:pPr marL="0" indent="0">
              <a:lnSpc>
                <a:spcPct val="100000"/>
              </a:lnSpc>
              <a:spcBef>
                <a:spcPts val="0"/>
              </a:spcBef>
              <a:buNone/>
            </a:pPr>
            <a:endParaRPr lang="en-US" sz="2000" dirty="0">
              <a:latin typeface="Aptos Display"/>
            </a:endParaRPr>
          </a:p>
          <a:p>
            <a:pPr marL="0" indent="0">
              <a:lnSpc>
                <a:spcPct val="100000"/>
              </a:lnSpc>
              <a:spcBef>
                <a:spcPts val="0"/>
              </a:spcBef>
              <a:buNone/>
            </a:pPr>
            <a:endParaRPr lang="en-US" sz="1800" dirty="0">
              <a:latin typeface="Neue Haas Grotesk Text Pro"/>
            </a:endParaRPr>
          </a:p>
        </p:txBody>
      </p:sp>
    </p:spTree>
    <p:extLst>
      <p:ext uri="{BB962C8B-B14F-4D97-AF65-F5344CB8AC3E}">
        <p14:creationId xmlns:p14="http://schemas.microsoft.com/office/powerpoint/2010/main" val="2599331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4ED09-DE81-F24D-F80B-EAF2BF3AC476}"/>
              </a:ext>
            </a:extLst>
          </p:cNvPr>
          <p:cNvSpPr>
            <a:spLocks noGrp="1"/>
          </p:cNvSpPr>
          <p:nvPr>
            <p:ph type="title"/>
          </p:nvPr>
        </p:nvSpPr>
        <p:spPr/>
        <p:txBody>
          <a:bodyPr/>
          <a:lstStyle/>
          <a:p>
            <a:r>
              <a:rPr lang="en-US" sz="3600" dirty="0">
                <a:latin typeface="Aptos Display"/>
              </a:rPr>
              <a:t>Preventing crime </a:t>
            </a:r>
            <a:endParaRPr lang="en-US" dirty="0">
              <a:latin typeface="Aptos Display"/>
            </a:endParaRPr>
          </a:p>
        </p:txBody>
      </p:sp>
      <p:sp>
        <p:nvSpPr>
          <p:cNvPr id="3" name="Content Placeholder 2">
            <a:extLst>
              <a:ext uri="{FF2B5EF4-FFF2-40B4-BE49-F238E27FC236}">
                <a16:creationId xmlns:a16="http://schemas.microsoft.com/office/drawing/2014/main" id="{062096DE-26BA-37F1-81E1-722618ECA8F5}"/>
              </a:ext>
            </a:extLst>
          </p:cNvPr>
          <p:cNvSpPr>
            <a:spLocks noGrp="1"/>
          </p:cNvSpPr>
          <p:nvPr>
            <p:ph idx="1"/>
          </p:nvPr>
        </p:nvSpPr>
        <p:spPr>
          <a:xfrm>
            <a:off x="838200" y="1451814"/>
            <a:ext cx="10515600" cy="4725149"/>
          </a:xfrm>
        </p:spPr>
        <p:txBody>
          <a:bodyPr vert="horz" lIns="91440" tIns="45720" rIns="91440" bIns="45720" rtlCol="0" anchor="t">
            <a:normAutofit/>
          </a:bodyPr>
          <a:lstStyle/>
          <a:p>
            <a:pPr marL="0" indent="0">
              <a:buNone/>
            </a:pPr>
            <a:r>
              <a:rPr lang="en-US" sz="2000" dirty="0" err="1">
                <a:latin typeface="Aptos Display"/>
              </a:rPr>
              <a:t>Neighbourhood</a:t>
            </a:r>
            <a:r>
              <a:rPr lang="en-US" sz="2000" dirty="0">
                <a:latin typeface="Aptos Display"/>
              </a:rPr>
              <a:t> policing has a range of policing styles or models are: </a:t>
            </a:r>
          </a:p>
          <a:p>
            <a:r>
              <a:rPr lang="en-US" sz="2000" dirty="0">
                <a:latin typeface="Aptos Display"/>
              </a:rPr>
              <a:t>intensive enforcement – referee </a:t>
            </a:r>
            <a:r>
              <a:rPr lang="en-US" sz="2000" dirty="0">
                <a:latin typeface="Aptos Display"/>
                <a:ea typeface="+mn-lt"/>
                <a:cs typeface="+mn-lt"/>
              </a:rPr>
              <a:t>to 'zero tolerance' or the 'broken windows' approach, the police to respond immediate and firm to both criminal activities and instances of antisocial </a:t>
            </a:r>
            <a:r>
              <a:rPr lang="en-US" sz="2000" dirty="0" err="1">
                <a:latin typeface="Aptos Display"/>
                <a:ea typeface="+mn-lt"/>
                <a:cs typeface="+mn-lt"/>
              </a:rPr>
              <a:t>behaviour</a:t>
            </a:r>
            <a:r>
              <a:rPr lang="en-US" sz="2000" dirty="0">
                <a:latin typeface="Aptos Display"/>
                <a:ea typeface="+mn-lt"/>
                <a:cs typeface="+mn-lt"/>
              </a:rPr>
              <a:t> (</a:t>
            </a:r>
            <a:r>
              <a:rPr lang="en-US" sz="2000" dirty="0" err="1">
                <a:latin typeface="Aptos Display"/>
                <a:ea typeface="+mn-lt"/>
                <a:cs typeface="+mn-lt"/>
              </a:rPr>
              <a:t>longstaff</a:t>
            </a:r>
            <a:r>
              <a:rPr lang="en-US" sz="2000" dirty="0">
                <a:latin typeface="Aptos Display"/>
                <a:ea typeface="+mn-lt"/>
                <a:cs typeface="+mn-lt"/>
              </a:rPr>
              <a:t> and Willer, 2015). </a:t>
            </a:r>
            <a:endParaRPr lang="en-US" sz="2000" dirty="0">
              <a:latin typeface="Aptos Display"/>
            </a:endParaRPr>
          </a:p>
          <a:p>
            <a:r>
              <a:rPr lang="en-US" sz="2000" dirty="0">
                <a:latin typeface="Aptos Display"/>
              </a:rPr>
              <a:t>hotspots policing is effective for drug offences, disorder, property crime and violent crime (college of policing, 2018).</a:t>
            </a:r>
          </a:p>
          <a:p>
            <a:r>
              <a:rPr lang="en-US" sz="2000" dirty="0">
                <a:latin typeface="Aptos Display"/>
              </a:rPr>
              <a:t>predictive policing – aimed to predict where and when crime will be committed, who will commit it and who the victims might be. Through the identification of 'high-crime' areas or specific individuals. (Essex police, no date). </a:t>
            </a:r>
          </a:p>
          <a:p>
            <a:r>
              <a:rPr lang="en-US" sz="2000" dirty="0">
                <a:latin typeface="Aptos Display"/>
              </a:rPr>
              <a:t>problem-oriented policing approach can reduce crime and disorder  (college of policing, 2017).</a:t>
            </a:r>
          </a:p>
          <a:p>
            <a:r>
              <a:rPr lang="en-US" sz="2000" dirty="0">
                <a:latin typeface="Aptos Display"/>
              </a:rPr>
              <a:t>collective efficacy  by </a:t>
            </a:r>
            <a:r>
              <a:rPr lang="en-US" sz="2000" dirty="0" err="1">
                <a:latin typeface="Aptos Display"/>
              </a:rPr>
              <a:t>neighbours</a:t>
            </a:r>
            <a:r>
              <a:rPr lang="en-US" sz="2000" dirty="0">
                <a:latin typeface="Aptos Display"/>
              </a:rPr>
              <a:t> to act collectively for the benefit of the community plays a crucial role. By actively engaging in such efforts, individuals can contribute to reducing crime within their local area (local government association, 2019).</a:t>
            </a:r>
          </a:p>
        </p:txBody>
      </p:sp>
    </p:spTree>
    <p:extLst>
      <p:ext uri="{BB962C8B-B14F-4D97-AF65-F5344CB8AC3E}">
        <p14:creationId xmlns:p14="http://schemas.microsoft.com/office/powerpoint/2010/main" val="180124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D5B6B-4973-ECE0-0D63-C5AB5C80FB82}"/>
              </a:ext>
            </a:extLst>
          </p:cNvPr>
          <p:cNvSpPr>
            <a:spLocks noGrp="1"/>
          </p:cNvSpPr>
          <p:nvPr>
            <p:ph type="title"/>
          </p:nvPr>
        </p:nvSpPr>
        <p:spPr/>
        <p:txBody>
          <a:bodyPr/>
          <a:lstStyle/>
          <a:p>
            <a:r>
              <a:rPr lang="en-US" dirty="0"/>
              <a:t>Use of technology </a:t>
            </a:r>
          </a:p>
        </p:txBody>
      </p:sp>
      <p:sp>
        <p:nvSpPr>
          <p:cNvPr id="3" name="Content Placeholder 2">
            <a:extLst>
              <a:ext uri="{FF2B5EF4-FFF2-40B4-BE49-F238E27FC236}">
                <a16:creationId xmlns:a16="http://schemas.microsoft.com/office/drawing/2014/main" id="{F0855147-AFC1-D8D5-5DB4-872143E0295F}"/>
              </a:ext>
            </a:extLst>
          </p:cNvPr>
          <p:cNvSpPr>
            <a:spLocks noGrp="1"/>
          </p:cNvSpPr>
          <p:nvPr>
            <p:ph idx="1"/>
          </p:nvPr>
        </p:nvSpPr>
        <p:spPr/>
        <p:txBody>
          <a:bodyPr vert="horz" lIns="91440" tIns="45720" rIns="91440" bIns="45720" rtlCol="0" anchor="t">
            <a:normAutofit/>
          </a:bodyPr>
          <a:lstStyle/>
          <a:p>
            <a:r>
              <a:rPr lang="en-US" dirty="0">
                <a:latin typeface="Aptos Display"/>
                <a:ea typeface="+mn-lt"/>
                <a:cs typeface="+mn-lt"/>
              </a:rPr>
              <a:t>Technologies particularly relevant to </a:t>
            </a:r>
            <a:r>
              <a:rPr lang="en-US" dirty="0" err="1">
                <a:latin typeface="Aptos Display"/>
                <a:ea typeface="+mn-lt"/>
                <a:cs typeface="+mn-lt"/>
              </a:rPr>
              <a:t>neighbourhood</a:t>
            </a:r>
            <a:r>
              <a:rPr lang="en-US" dirty="0">
                <a:latin typeface="Aptos Display"/>
                <a:ea typeface="+mn-lt"/>
                <a:cs typeface="+mn-lt"/>
              </a:rPr>
              <a:t> policing include crime mapping and body-worn cameras (Longstaff and Willer, 2015).</a:t>
            </a:r>
            <a:endParaRPr lang="en-US" dirty="0">
              <a:latin typeface="Aptos Display"/>
            </a:endParaRPr>
          </a:p>
        </p:txBody>
      </p:sp>
    </p:spTree>
    <p:extLst>
      <p:ext uri="{BB962C8B-B14F-4D97-AF65-F5344CB8AC3E}">
        <p14:creationId xmlns:p14="http://schemas.microsoft.com/office/powerpoint/2010/main" val="2426651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558D3-A814-C50D-E760-5C12DC702636}"/>
              </a:ext>
            </a:extLst>
          </p:cNvPr>
          <p:cNvSpPr>
            <a:spLocks noGrp="1"/>
          </p:cNvSpPr>
          <p:nvPr>
            <p:ph type="title"/>
          </p:nvPr>
        </p:nvSpPr>
        <p:spPr/>
        <p:txBody>
          <a:bodyPr/>
          <a:lstStyle/>
          <a:p>
            <a:r>
              <a:rPr lang="en-US" dirty="0"/>
              <a:t>Co-location </a:t>
            </a:r>
          </a:p>
        </p:txBody>
      </p:sp>
      <p:sp>
        <p:nvSpPr>
          <p:cNvPr id="3" name="Content Placeholder 2">
            <a:extLst>
              <a:ext uri="{FF2B5EF4-FFF2-40B4-BE49-F238E27FC236}">
                <a16:creationId xmlns:a16="http://schemas.microsoft.com/office/drawing/2014/main" id="{63E79527-0CA0-D35E-D493-3036689D7093}"/>
              </a:ext>
            </a:extLst>
          </p:cNvPr>
          <p:cNvSpPr>
            <a:spLocks noGrp="1"/>
          </p:cNvSpPr>
          <p:nvPr>
            <p:ph idx="1"/>
          </p:nvPr>
        </p:nvSpPr>
        <p:spPr/>
        <p:txBody>
          <a:bodyPr vert="horz" lIns="91440" tIns="45720" rIns="91440" bIns="45720" rtlCol="0" anchor="t">
            <a:normAutofit/>
          </a:bodyPr>
          <a:lstStyle/>
          <a:p>
            <a:r>
              <a:rPr lang="en-US" dirty="0">
                <a:latin typeface="Aptos Display"/>
              </a:rPr>
              <a:t>Co-location refers to a buildings designed to accommodate multiple </a:t>
            </a:r>
            <a:r>
              <a:rPr lang="en-US" dirty="0" err="1">
                <a:latin typeface="Aptos Display"/>
              </a:rPr>
              <a:t>organisations</a:t>
            </a:r>
            <a:r>
              <a:rPr lang="en-US" dirty="0">
                <a:latin typeface="Aptos Display"/>
              </a:rPr>
              <a:t> or teams that work collaboratively such as ASB, NPT,  victim support </a:t>
            </a:r>
            <a:r>
              <a:rPr lang="en-US" dirty="0" err="1">
                <a:latin typeface="Aptos Display"/>
              </a:rPr>
              <a:t>wokres</a:t>
            </a:r>
            <a:r>
              <a:rPr lang="en-US" dirty="0">
                <a:latin typeface="Aptos Display"/>
              </a:rPr>
              <a:t> was viewed as advantageous for partner </a:t>
            </a:r>
            <a:r>
              <a:rPr lang="en-US" dirty="0" err="1">
                <a:latin typeface="Aptos Display"/>
              </a:rPr>
              <a:t>organisations</a:t>
            </a:r>
            <a:r>
              <a:rPr lang="en-US" dirty="0">
                <a:latin typeface="Aptos Display"/>
              </a:rPr>
              <a:t>, as it improved communication through direct face-to-face interactions. This strategy improved role clarity, strengthened collaborative relationships, facilitated the exchange of data and intelligence, and streamlined problem-solving and resident engagement (Turley and Ranns, 2012). </a:t>
            </a:r>
          </a:p>
        </p:txBody>
      </p:sp>
    </p:spTree>
    <p:extLst>
      <p:ext uri="{BB962C8B-B14F-4D97-AF65-F5344CB8AC3E}">
        <p14:creationId xmlns:p14="http://schemas.microsoft.com/office/powerpoint/2010/main" val="1479605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F1122-1581-F1C8-5C35-34B84321356D}"/>
              </a:ext>
            </a:extLst>
          </p:cNvPr>
          <p:cNvSpPr>
            <a:spLocks noGrp="1"/>
          </p:cNvSpPr>
          <p:nvPr>
            <p:ph type="title"/>
          </p:nvPr>
        </p:nvSpPr>
        <p:spPr/>
        <p:txBody>
          <a:bodyPr/>
          <a:lstStyle/>
          <a:p>
            <a:r>
              <a:rPr lang="en-US" dirty="0"/>
              <a:t>Government initiatives </a:t>
            </a:r>
          </a:p>
        </p:txBody>
      </p:sp>
      <p:sp>
        <p:nvSpPr>
          <p:cNvPr id="3" name="Content Placeholder 2">
            <a:extLst>
              <a:ext uri="{FF2B5EF4-FFF2-40B4-BE49-F238E27FC236}">
                <a16:creationId xmlns:a16="http://schemas.microsoft.com/office/drawing/2014/main" id="{21520F31-67F8-4CA3-0607-68EEE7674144}"/>
              </a:ext>
            </a:extLst>
          </p:cNvPr>
          <p:cNvSpPr>
            <a:spLocks noGrp="1"/>
          </p:cNvSpPr>
          <p:nvPr>
            <p:ph idx="1"/>
          </p:nvPr>
        </p:nvSpPr>
        <p:spPr/>
        <p:txBody>
          <a:bodyPr vert="horz" lIns="91440" tIns="45720" rIns="91440" bIns="45720" rtlCol="0" anchor="t">
            <a:normAutofit/>
          </a:bodyPr>
          <a:lstStyle/>
          <a:p>
            <a:r>
              <a:rPr lang="en-US" dirty="0">
                <a:latin typeface="Aptos Display"/>
              </a:rPr>
              <a:t>Plan to restore </a:t>
            </a:r>
            <a:r>
              <a:rPr lang="en-US" err="1">
                <a:latin typeface="Aptos Display"/>
              </a:rPr>
              <a:t>neighbourhood</a:t>
            </a:r>
            <a:r>
              <a:rPr lang="en-US" dirty="0">
                <a:latin typeface="Aptos Display"/>
              </a:rPr>
              <a:t> policing by providing training for officers and building relationships across local </a:t>
            </a:r>
            <a:r>
              <a:rPr lang="en-US" err="1">
                <a:latin typeface="Aptos Display"/>
              </a:rPr>
              <a:t>communites</a:t>
            </a:r>
            <a:r>
              <a:rPr lang="en-US" dirty="0">
                <a:latin typeface="Aptos Display"/>
              </a:rPr>
              <a:t> (Home Office, 2024). </a:t>
            </a:r>
          </a:p>
          <a:p>
            <a:r>
              <a:rPr lang="en-US" dirty="0">
                <a:latin typeface="Aptos Display"/>
              </a:rPr>
              <a:t>Government providing a 100 million pounds investment for </a:t>
            </a:r>
            <a:r>
              <a:rPr lang="en-US" err="1">
                <a:latin typeface="Aptos Display"/>
              </a:rPr>
              <a:t>neigbourhood</a:t>
            </a:r>
            <a:r>
              <a:rPr lang="en-US" dirty="0">
                <a:latin typeface="Aptos Display"/>
              </a:rPr>
              <a:t> policing 2025-26 to build safer communities through better tools for police to tackle anti-social </a:t>
            </a:r>
            <a:r>
              <a:rPr lang="en-US" err="1">
                <a:latin typeface="Aptos Display"/>
              </a:rPr>
              <a:t>behaviours</a:t>
            </a:r>
            <a:r>
              <a:rPr lang="en-US" dirty="0">
                <a:latin typeface="Aptos Display"/>
              </a:rPr>
              <a:t>, police patrols to town centers, giving every community a named officer to turn to (UK parliament, 2024). </a:t>
            </a:r>
          </a:p>
        </p:txBody>
      </p:sp>
    </p:spTree>
    <p:extLst>
      <p:ext uri="{BB962C8B-B14F-4D97-AF65-F5344CB8AC3E}">
        <p14:creationId xmlns:p14="http://schemas.microsoft.com/office/powerpoint/2010/main" val="724344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82AEB-9D1E-9800-DED3-1602693CF9F2}"/>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0847076D-C25A-017F-53ED-B300880EF826}"/>
              </a:ext>
            </a:extLst>
          </p:cNvPr>
          <p:cNvSpPr>
            <a:spLocks noGrp="1"/>
          </p:cNvSpPr>
          <p:nvPr>
            <p:ph idx="1"/>
          </p:nvPr>
        </p:nvSpPr>
        <p:spPr/>
        <p:txBody>
          <a:bodyPr vert="horz" lIns="91440" tIns="45720" rIns="91440" bIns="45720" rtlCol="0" anchor="t">
            <a:normAutofit/>
          </a:bodyPr>
          <a:lstStyle/>
          <a:p>
            <a:r>
              <a:rPr lang="en-US" dirty="0">
                <a:latin typeface="Aptos Display"/>
              </a:rPr>
              <a:t>The UK government sees the </a:t>
            </a:r>
            <a:r>
              <a:rPr lang="en-US" dirty="0" err="1">
                <a:latin typeface="Aptos Display"/>
              </a:rPr>
              <a:t>neigbourhood</a:t>
            </a:r>
            <a:r>
              <a:rPr lang="en-US" dirty="0">
                <a:latin typeface="Aptos Display"/>
              </a:rPr>
              <a:t> policing as a connection to the public through engaging with local communities that allows to reduce crimes and maintain public safety. </a:t>
            </a:r>
          </a:p>
          <a:p>
            <a:r>
              <a:rPr lang="en-US" dirty="0">
                <a:latin typeface="Aptos Display"/>
              </a:rPr>
              <a:t>The most of crimes occur in local </a:t>
            </a:r>
            <a:r>
              <a:rPr lang="en-US" err="1">
                <a:latin typeface="Aptos Display"/>
              </a:rPr>
              <a:t>communites</a:t>
            </a:r>
            <a:r>
              <a:rPr lang="en-US" dirty="0">
                <a:latin typeface="Aptos Display"/>
              </a:rPr>
              <a:t> such as drugs offence, anti-social </a:t>
            </a:r>
            <a:r>
              <a:rPr lang="en-US" err="1">
                <a:latin typeface="Aptos Display"/>
              </a:rPr>
              <a:t>behavisour</a:t>
            </a:r>
            <a:r>
              <a:rPr lang="en-US" dirty="0">
                <a:latin typeface="Aptos Display"/>
              </a:rPr>
              <a:t>, property offences by having </a:t>
            </a:r>
            <a:r>
              <a:rPr lang="en-US" err="1">
                <a:latin typeface="Aptos Display"/>
              </a:rPr>
              <a:t>neighbourhood</a:t>
            </a:r>
            <a:r>
              <a:rPr lang="en-US" dirty="0">
                <a:latin typeface="Aptos Display"/>
              </a:rPr>
              <a:t> policing in local </a:t>
            </a:r>
            <a:r>
              <a:rPr lang="en-US" err="1">
                <a:latin typeface="Aptos Display"/>
              </a:rPr>
              <a:t>commuites</a:t>
            </a:r>
            <a:r>
              <a:rPr lang="en-US" dirty="0">
                <a:latin typeface="Aptos Display"/>
              </a:rPr>
              <a:t> allows to decrease this </a:t>
            </a:r>
            <a:r>
              <a:rPr lang="en-US" err="1">
                <a:latin typeface="Aptos Display"/>
              </a:rPr>
              <a:t>activies</a:t>
            </a:r>
            <a:r>
              <a:rPr lang="en-US" dirty="0">
                <a:latin typeface="Aptos Display"/>
              </a:rPr>
              <a:t>. </a:t>
            </a:r>
          </a:p>
          <a:p>
            <a:endParaRPr lang="en-US" dirty="0"/>
          </a:p>
        </p:txBody>
      </p:sp>
    </p:spTree>
    <p:extLst>
      <p:ext uri="{BB962C8B-B14F-4D97-AF65-F5344CB8AC3E}">
        <p14:creationId xmlns:p14="http://schemas.microsoft.com/office/powerpoint/2010/main" val="3719355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5BDC7-9FA8-9998-22E5-9BF5F65D7F1C}"/>
              </a:ext>
            </a:extLst>
          </p:cNvPr>
          <p:cNvSpPr>
            <a:spLocks noGrp="1"/>
          </p:cNvSpPr>
          <p:nvPr>
            <p:ph type="title"/>
          </p:nvPr>
        </p:nvSpPr>
        <p:spPr/>
        <p:txBody>
          <a:bodyPr/>
          <a:lstStyle/>
          <a:p>
            <a:r>
              <a:rPr lang="en-US" dirty="0"/>
              <a:t>Any questions? </a:t>
            </a:r>
          </a:p>
        </p:txBody>
      </p:sp>
    </p:spTree>
    <p:extLst>
      <p:ext uri="{BB962C8B-B14F-4D97-AF65-F5344CB8AC3E}">
        <p14:creationId xmlns:p14="http://schemas.microsoft.com/office/powerpoint/2010/main" val="2534029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644E0-B37B-3E94-DF3E-73D2835FA9C6}"/>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90D9D6A-3F98-D21A-F4A7-9ABCCAF1C00B}"/>
              </a:ext>
            </a:extLst>
          </p:cNvPr>
          <p:cNvSpPr>
            <a:spLocks noGrp="1"/>
          </p:cNvSpPr>
          <p:nvPr>
            <p:ph idx="1"/>
          </p:nvPr>
        </p:nvSpPr>
        <p:spPr>
          <a:xfrm>
            <a:off x="838200" y="1451552"/>
            <a:ext cx="10515600" cy="4351338"/>
          </a:xfrm>
        </p:spPr>
        <p:txBody>
          <a:bodyPr vert="horz" lIns="91440" tIns="45720" rIns="91440" bIns="45720" rtlCol="0" anchor="t">
            <a:noAutofit/>
          </a:bodyPr>
          <a:lstStyle/>
          <a:p>
            <a:r>
              <a:rPr lang="en-US" sz="1400" dirty="0">
                <a:latin typeface="Aptos Display"/>
                <a:ea typeface="+mn-lt"/>
                <a:cs typeface="+mn-lt"/>
              </a:rPr>
              <a:t>Broadhead, K (2021) Strategic Resources and Performance meeting. Available: </a:t>
            </a:r>
            <a:r>
              <a:rPr lang="en-US" sz="1400" dirty="0">
                <a:latin typeface="Aptos"/>
                <a:ea typeface="+mn-lt"/>
                <a:cs typeface="+mn-lt"/>
                <a:hlinkClick r:id="rId2"/>
              </a:rPr>
              <a:t>https://www.nottinghamshire.pcc.police.uk/Document-Library/Public-Information/Meetings/Strategic-Resources-and-Performance/May-2021/05-Neighbourhood-Policing-Engaging-Communities-and-Problem-Solving.pdf</a:t>
            </a:r>
            <a:r>
              <a:rPr lang="en-US" sz="1400" dirty="0">
                <a:latin typeface="Aptos"/>
                <a:ea typeface="+mn-lt"/>
                <a:cs typeface="+mn-lt"/>
              </a:rPr>
              <a:t> (a</a:t>
            </a:r>
            <a:r>
              <a:rPr lang="en-US" sz="1400" dirty="0">
                <a:latin typeface="Aptos Display"/>
                <a:ea typeface="+mn-lt"/>
                <a:cs typeface="+mn-lt"/>
              </a:rPr>
              <a:t>ccessed: 11/01/25).</a:t>
            </a:r>
          </a:p>
          <a:p>
            <a:r>
              <a:rPr lang="en-US" sz="1400" dirty="0">
                <a:latin typeface="Aptos Display"/>
                <a:ea typeface="+mn-lt"/>
                <a:cs typeface="+mn-lt"/>
              </a:rPr>
              <a:t>College of policing (2017) Problem-oriented policing. Available:</a:t>
            </a:r>
            <a:r>
              <a:rPr lang="en-US" sz="1400" dirty="0">
                <a:latin typeface="Aptos Display"/>
                <a:ea typeface="+mn-lt"/>
                <a:cs typeface="+mn-lt"/>
                <a:hlinkClick r:id="rId3"/>
              </a:rPr>
              <a:t>https://www.college.police.uk/research/crime-reduction-toolkit/problem-oriented-policing</a:t>
            </a:r>
            <a:r>
              <a:rPr lang="en-US" sz="1400" dirty="0">
                <a:latin typeface="Aptos Display"/>
                <a:ea typeface="+mn-lt"/>
                <a:cs typeface="+mn-lt"/>
              </a:rPr>
              <a:t> (Accessed:11/01/2025)</a:t>
            </a:r>
            <a:endParaRPr lang="en-US"/>
          </a:p>
          <a:p>
            <a:r>
              <a:rPr lang="en-US" sz="1400" dirty="0">
                <a:latin typeface="Aptos Display"/>
                <a:ea typeface="+mn-lt"/>
                <a:cs typeface="+mn-lt"/>
              </a:rPr>
              <a:t>College of policing (2018) Hot spots policing. Available:</a:t>
            </a:r>
            <a:r>
              <a:rPr lang="en-US" sz="1400" dirty="0">
                <a:latin typeface="Aptos Display"/>
                <a:ea typeface="+mn-lt"/>
                <a:cs typeface="+mn-lt"/>
                <a:hlinkClick r:id="rId4"/>
              </a:rPr>
              <a:t>https://www.college.police.uk/research/crime-reduction-toolkit/hot-spots-policing</a:t>
            </a:r>
            <a:r>
              <a:rPr lang="en-US" sz="1400" dirty="0">
                <a:latin typeface="Aptos Display"/>
                <a:ea typeface="+mn-lt"/>
                <a:cs typeface="+mn-lt"/>
              </a:rPr>
              <a:t> (Accessed:11/01/2025)</a:t>
            </a:r>
            <a:endParaRPr lang="en-US" sz="1400" dirty="0">
              <a:latin typeface="Aptos Display"/>
            </a:endParaRPr>
          </a:p>
          <a:p>
            <a:r>
              <a:rPr lang="en-US" sz="1400" dirty="0">
                <a:latin typeface="Aptos Display"/>
                <a:ea typeface="+mn-lt"/>
                <a:cs typeface="+mn-lt"/>
              </a:rPr>
              <a:t>Essex police (no date) Predictive policing Available:</a:t>
            </a:r>
            <a:r>
              <a:rPr lang="en-US" sz="1400" dirty="0">
                <a:latin typeface="Aptos Display"/>
                <a:ea typeface="+mn-lt"/>
                <a:cs typeface="+mn-lt"/>
                <a:hlinkClick r:id="rId5"/>
              </a:rPr>
              <a:t>https://www.essex.police.uk/foi-ai/essex-police/other-information/previous-foi-requests/predictive-policing/</a:t>
            </a:r>
            <a:r>
              <a:rPr lang="en-US" sz="1400" dirty="0">
                <a:latin typeface="Aptos Display"/>
                <a:ea typeface="+mn-lt"/>
                <a:cs typeface="+mn-lt"/>
              </a:rPr>
              <a:t> (Accessed:10/01/2025)</a:t>
            </a:r>
          </a:p>
          <a:p>
            <a:r>
              <a:rPr lang="en-US" sz="1400" dirty="0">
                <a:latin typeface="Aptos Display"/>
                <a:ea typeface="+mn-lt"/>
                <a:cs typeface="+mn-lt"/>
              </a:rPr>
              <a:t>Home Office, College of Policing and The Rt Hon Dame Diana Johnson DBE MP, (2024) Government kick-starts plan to restore </a:t>
            </a:r>
            <a:r>
              <a:rPr lang="en-US" sz="1400" dirty="0" err="1">
                <a:latin typeface="Aptos Display"/>
                <a:ea typeface="+mn-lt"/>
                <a:cs typeface="+mn-lt"/>
              </a:rPr>
              <a:t>neighbourhood</a:t>
            </a:r>
            <a:r>
              <a:rPr lang="en-US" sz="1400" dirty="0">
                <a:latin typeface="Aptos Display"/>
                <a:ea typeface="+mn-lt"/>
                <a:cs typeface="+mn-lt"/>
              </a:rPr>
              <a:t> policing  Available:</a:t>
            </a:r>
            <a:r>
              <a:rPr lang="en-US" sz="1400" dirty="0">
                <a:latin typeface="Aptos Display"/>
                <a:ea typeface="+mn-lt"/>
                <a:cs typeface="+mn-lt"/>
                <a:hlinkClick r:id="rId6"/>
              </a:rPr>
              <a:t>https://www.gov.uk/government/news/government-kick-starts-plan-to-restore-neighbourhood-policing?utm_source=chatgpt.com</a:t>
            </a:r>
            <a:r>
              <a:rPr lang="en-US" sz="1400" dirty="0">
                <a:latin typeface="Aptos Display"/>
                <a:ea typeface="+mn-lt"/>
                <a:cs typeface="+mn-lt"/>
              </a:rPr>
              <a:t> (Accessed:10/01/2025) </a:t>
            </a:r>
          </a:p>
          <a:p>
            <a:r>
              <a:rPr lang="en-US" sz="1400" dirty="0">
                <a:latin typeface="Aptos Display"/>
                <a:ea typeface="+mn-lt"/>
                <a:cs typeface="+mn-lt"/>
              </a:rPr>
              <a:t>Johnson, D, (2024) UK </a:t>
            </a:r>
            <a:r>
              <a:rPr lang="en-US" sz="1400" dirty="0" err="1">
                <a:latin typeface="Aptos Display"/>
                <a:ea typeface="+mn-lt"/>
                <a:cs typeface="+mn-lt"/>
              </a:rPr>
              <a:t>Parliamnet</a:t>
            </a:r>
            <a:r>
              <a:rPr lang="en-US" sz="1400" dirty="0">
                <a:latin typeface="Aptos Display"/>
                <a:ea typeface="+mn-lt"/>
                <a:cs typeface="+mn-lt"/>
              </a:rPr>
              <a:t>  Provisional Police Grant Report (England and Wales) 2025-26 Available:</a:t>
            </a:r>
            <a:r>
              <a:rPr lang="en-US" sz="1400" dirty="0">
                <a:latin typeface="Aptos Display"/>
                <a:ea typeface="+mn-lt"/>
                <a:cs typeface="+mn-lt"/>
                <a:hlinkClick r:id="rId7"/>
              </a:rPr>
              <a:t>https://questions-statements.parliament.uk/written-statements/detail/2024-12-17/hcws325</a:t>
            </a:r>
            <a:r>
              <a:rPr lang="en-US" sz="1400" dirty="0">
                <a:latin typeface="Aptos Display"/>
                <a:ea typeface="+mn-lt"/>
                <a:cs typeface="+mn-lt"/>
              </a:rPr>
              <a:t> (Accessed: 10/01/2025)</a:t>
            </a:r>
          </a:p>
          <a:p>
            <a:r>
              <a:rPr lang="en-US" sz="1400" dirty="0">
                <a:latin typeface="Aptos Display"/>
                <a:ea typeface="+mn-lt"/>
                <a:cs typeface="+mn-lt"/>
              </a:rPr>
              <a:t>Local Government </a:t>
            </a:r>
            <a:r>
              <a:rPr lang="en-US" sz="1400" dirty="0" err="1">
                <a:latin typeface="Aptos Display"/>
                <a:ea typeface="+mn-lt"/>
                <a:cs typeface="+mn-lt"/>
              </a:rPr>
              <a:t>Assocciation</a:t>
            </a:r>
            <a:r>
              <a:rPr lang="en-US" sz="1400" dirty="0">
                <a:latin typeface="Aptos Display"/>
                <a:ea typeface="+mn-lt"/>
                <a:cs typeface="+mn-lt"/>
              </a:rPr>
              <a:t>, (no date). </a:t>
            </a:r>
            <a:r>
              <a:rPr lang="en-US" sz="1400" dirty="0" err="1">
                <a:latin typeface="Aptos Display"/>
                <a:ea typeface="+mn-lt"/>
                <a:cs typeface="+mn-lt"/>
              </a:rPr>
              <a:t>Neighbourhood</a:t>
            </a:r>
            <a:r>
              <a:rPr lang="en-US" sz="1400" dirty="0">
                <a:latin typeface="Aptos Display"/>
                <a:ea typeface="+mn-lt"/>
                <a:cs typeface="+mn-lt"/>
              </a:rPr>
              <a:t> Policing and Partnerships. Available:</a:t>
            </a:r>
            <a:r>
              <a:rPr lang="en-US" sz="1400" dirty="0">
                <a:latin typeface="Aptos Display"/>
                <a:ea typeface="+mn-lt"/>
                <a:cs typeface="+mn-lt"/>
                <a:hlinkClick r:id="rId8"/>
              </a:rPr>
              <a:t>https://www.local.gov.uk/sites/default/files/documents/neighbourhood-policing-an-52e.pdf</a:t>
            </a:r>
            <a:r>
              <a:rPr lang="en-US" sz="1400" dirty="0">
                <a:latin typeface="Aptos Display"/>
                <a:ea typeface="+mn-lt"/>
                <a:cs typeface="+mn-lt"/>
              </a:rPr>
              <a:t> (Accessed:11/01/2025)</a:t>
            </a:r>
          </a:p>
          <a:p>
            <a:pPr>
              <a:buFont typeface="Arial"/>
              <a:buChar char="•"/>
            </a:pPr>
            <a:r>
              <a:rPr lang="en-US" sz="1400" dirty="0">
                <a:latin typeface="Aptos Display"/>
                <a:ea typeface="+mn-lt"/>
                <a:cs typeface="+mn-lt"/>
              </a:rPr>
              <a:t>Local Government </a:t>
            </a:r>
            <a:r>
              <a:rPr lang="en-US" sz="1400" dirty="0" err="1">
                <a:latin typeface="Aptos Display"/>
                <a:ea typeface="+mn-lt"/>
                <a:cs typeface="+mn-lt"/>
              </a:rPr>
              <a:t>Assocciation</a:t>
            </a:r>
            <a:r>
              <a:rPr lang="en-US" sz="1400" dirty="0">
                <a:latin typeface="Aptos Display"/>
                <a:ea typeface="+mn-lt"/>
                <a:cs typeface="+mn-lt"/>
              </a:rPr>
              <a:t> (2019) Knowledge: Collective efficacy explained in a nutshell  Available:</a:t>
            </a:r>
            <a:r>
              <a:rPr lang="en-US" sz="1400" dirty="0">
                <a:latin typeface="Aptos Display"/>
                <a:ea typeface="+mn-lt"/>
                <a:cs typeface="+mn-lt"/>
                <a:hlinkClick r:id="rId9"/>
              </a:rPr>
              <a:t>https://www.local.gov.uk/sites/default/files/documents/Collective%20efficacy%20explained%20in%20a%20nutshell_2.pdf</a:t>
            </a:r>
            <a:r>
              <a:rPr lang="en-US" sz="1400" dirty="0">
                <a:latin typeface="Aptos Display"/>
                <a:ea typeface="+mn-lt"/>
                <a:cs typeface="+mn-lt"/>
              </a:rPr>
              <a:t> (Accessed:11/01/2025)</a:t>
            </a:r>
          </a:p>
          <a:p>
            <a:pPr>
              <a:buFont typeface="Arial"/>
              <a:buChar char="•"/>
            </a:pPr>
            <a:endParaRPr lang="en-US" sz="1400" dirty="0">
              <a:latin typeface="Aptos Display"/>
              <a:ea typeface="+mn-lt"/>
              <a:cs typeface="+mn-lt"/>
            </a:endParaRPr>
          </a:p>
          <a:p>
            <a:pPr>
              <a:buFont typeface="Arial"/>
              <a:buChar char="•"/>
            </a:pPr>
            <a:endParaRPr lang="en-US" sz="1400" dirty="0">
              <a:latin typeface="Aptos Display"/>
              <a:ea typeface="+mn-lt"/>
              <a:cs typeface="+mn-lt"/>
            </a:endParaRPr>
          </a:p>
          <a:p>
            <a:pPr marL="0" indent="0">
              <a:buNone/>
            </a:pPr>
            <a:endParaRPr lang="en-US" sz="1400" dirty="0">
              <a:latin typeface="Aptos Display"/>
              <a:ea typeface="+mn-lt"/>
              <a:cs typeface="+mn-lt"/>
            </a:endParaRPr>
          </a:p>
          <a:p>
            <a:endParaRPr lang="en-US" sz="1400" dirty="0">
              <a:latin typeface="Aptos Display"/>
              <a:ea typeface="+mn-lt"/>
              <a:cs typeface="+mn-lt"/>
            </a:endParaRPr>
          </a:p>
        </p:txBody>
      </p:sp>
    </p:spTree>
    <p:extLst>
      <p:ext uri="{BB962C8B-B14F-4D97-AF65-F5344CB8AC3E}">
        <p14:creationId xmlns:p14="http://schemas.microsoft.com/office/powerpoint/2010/main" val="2339111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8CDF43-76A3-D29B-2D01-F47EAC440B7E}"/>
              </a:ext>
            </a:extLst>
          </p:cNvPr>
          <p:cNvSpPr>
            <a:spLocks noGrp="1"/>
          </p:cNvSpPr>
          <p:nvPr>
            <p:ph idx="1"/>
          </p:nvPr>
        </p:nvSpPr>
        <p:spPr>
          <a:xfrm>
            <a:off x="507521" y="416644"/>
            <a:ext cx="10515600" cy="4351338"/>
          </a:xfrm>
        </p:spPr>
        <p:txBody>
          <a:bodyPr vert="horz" lIns="91440" tIns="45720" rIns="91440" bIns="45720" rtlCol="0" anchor="t">
            <a:normAutofit/>
          </a:bodyPr>
          <a:lstStyle/>
          <a:p>
            <a:pPr>
              <a:buFont typeface="Arial,Sans-Serif"/>
              <a:buChar char="•"/>
            </a:pPr>
            <a:r>
              <a:rPr lang="en-US" sz="1400" dirty="0" err="1">
                <a:latin typeface="Aptos Display"/>
                <a:ea typeface="+mn-lt"/>
                <a:cs typeface="+mn-lt"/>
              </a:rPr>
              <a:t>Longstaff,A</a:t>
            </a:r>
            <a:r>
              <a:rPr lang="en-US" sz="1400" dirty="0">
                <a:latin typeface="Aptos Display"/>
                <a:ea typeface="+mn-lt"/>
                <a:cs typeface="+mn-lt"/>
              </a:rPr>
              <a:t> and Willer, J. 2(015) </a:t>
            </a:r>
            <a:r>
              <a:rPr lang="en-US" sz="1400" dirty="0" err="1">
                <a:latin typeface="Aptos Display"/>
                <a:ea typeface="+mn-lt"/>
                <a:cs typeface="+mn-lt"/>
              </a:rPr>
              <a:t>Neighbourhood</a:t>
            </a:r>
            <a:r>
              <a:rPr lang="en-US" sz="1400" dirty="0">
                <a:latin typeface="Aptos Display"/>
                <a:ea typeface="+mn-lt"/>
                <a:cs typeface="+mn-lt"/>
              </a:rPr>
              <a:t> policing: Past, present and future. Available:</a:t>
            </a:r>
            <a:r>
              <a:rPr lang="en-US" sz="1400" dirty="0">
                <a:latin typeface="Aptos Display"/>
                <a:ea typeface="+mn-lt"/>
                <a:cs typeface="+mn-lt"/>
                <a:hlinkClick r:id="rId2"/>
              </a:rPr>
              <a:t>https://www.police-foundation.org.uk/wp-content/uploads/2017/06/neighbourhood_policing_past_present_future.pdf</a:t>
            </a:r>
            <a:r>
              <a:rPr lang="en-US" sz="1400" dirty="0">
                <a:latin typeface="Aptos Display"/>
                <a:ea typeface="+mn-lt"/>
                <a:cs typeface="+mn-lt"/>
              </a:rPr>
              <a:t> (Accessed:10/01/2025)</a:t>
            </a:r>
          </a:p>
          <a:p>
            <a:pPr>
              <a:buFont typeface="Arial,Sans-Serif"/>
              <a:buChar char="•"/>
            </a:pPr>
            <a:r>
              <a:rPr lang="en-US" sz="1400" dirty="0">
                <a:latin typeface="Aptos Display"/>
                <a:ea typeface="+mn-lt"/>
                <a:cs typeface="+mn-lt"/>
              </a:rPr>
              <a:t>National police chief's council (no date) </a:t>
            </a:r>
            <a:r>
              <a:rPr lang="en-US" sz="1400" dirty="0" err="1">
                <a:latin typeface="Aptos Display"/>
                <a:ea typeface="+mn-lt"/>
                <a:cs typeface="+mn-lt"/>
              </a:rPr>
              <a:t>Neighbourhood</a:t>
            </a:r>
            <a:r>
              <a:rPr lang="en-US" sz="1400" dirty="0">
                <a:latin typeface="Aptos Display"/>
                <a:ea typeface="+mn-lt"/>
                <a:cs typeface="+mn-lt"/>
              </a:rPr>
              <a:t> Policing, and PCSOs. Available:</a:t>
            </a:r>
            <a:r>
              <a:rPr lang="en-US" sz="1400" dirty="0">
                <a:latin typeface="Aptos Display"/>
                <a:ea typeface="+mn-lt"/>
                <a:cs typeface="+mn-lt"/>
                <a:hlinkClick r:id="rId3"/>
              </a:rPr>
              <a:t>https://www.npcc.police.uk/careers/police-staff-week-of-celebration-and-recognition/pcsos-and-neighbourhood-policing/</a:t>
            </a:r>
            <a:r>
              <a:rPr lang="en-US" sz="1400" dirty="0">
                <a:latin typeface="Aptos Display"/>
                <a:ea typeface="+mn-lt"/>
                <a:cs typeface="+mn-lt"/>
              </a:rPr>
              <a:t> (Accessed:10/01/2025)</a:t>
            </a:r>
            <a:endParaRPr lang="en-US" dirty="0"/>
          </a:p>
          <a:p>
            <a:pPr>
              <a:buFont typeface="Arial,Sans-Serif"/>
              <a:buChar char="•"/>
            </a:pPr>
            <a:r>
              <a:rPr lang="en-US" sz="1400" dirty="0">
                <a:latin typeface="Aptos Display"/>
                <a:ea typeface="+mn-lt"/>
                <a:cs typeface="+mn-lt"/>
              </a:rPr>
              <a:t>Turley, C and Ranns, H. (2012) Delivering </a:t>
            </a:r>
            <a:r>
              <a:rPr lang="en-US" sz="1400" dirty="0" err="1">
                <a:latin typeface="Aptos Display"/>
                <a:ea typeface="+mn-lt"/>
                <a:cs typeface="+mn-lt"/>
              </a:rPr>
              <a:t>neighbourhood</a:t>
            </a:r>
            <a:r>
              <a:rPr lang="en-US" sz="1400" dirty="0">
                <a:latin typeface="Aptos Display"/>
                <a:ea typeface="+mn-lt"/>
                <a:cs typeface="+mn-lt"/>
              </a:rPr>
              <a:t> policing in partnership. Available: </a:t>
            </a:r>
            <a:r>
              <a:rPr lang="en-US" sz="1400" dirty="0">
                <a:latin typeface="Aptos Display"/>
                <a:ea typeface="+mn-lt"/>
                <a:cs typeface="+mn-lt"/>
                <a:hlinkClick r:id="rId4"/>
              </a:rPr>
              <a:t>https://assets.publishing.service.gov.uk/media/5a7a52d8e5274a34770e5d9e/horr61.pdf</a:t>
            </a:r>
            <a:r>
              <a:rPr lang="en-US" sz="1400" dirty="0">
                <a:latin typeface="Aptos Display"/>
                <a:ea typeface="+mn-lt"/>
                <a:cs typeface="+mn-lt"/>
              </a:rPr>
              <a:t> (accessed: 11/01/25).</a:t>
            </a:r>
            <a:endParaRPr lang="en-US"/>
          </a:p>
          <a:p>
            <a:pPr>
              <a:buFont typeface="Arial,Sans-Serif"/>
              <a:buChar char="•"/>
            </a:pPr>
            <a:endParaRPr lang="en-US" sz="1400" dirty="0">
              <a:latin typeface="Aptos Display"/>
            </a:endParaRPr>
          </a:p>
          <a:p>
            <a:pPr>
              <a:buFont typeface="Arial,Sans-Serif"/>
              <a:buChar char="•"/>
            </a:pPr>
            <a:endParaRPr lang="en-US" sz="1400" dirty="0">
              <a:latin typeface="Aptos Display"/>
              <a:ea typeface="+mn-lt"/>
              <a:cs typeface="+mn-lt"/>
            </a:endParaRPr>
          </a:p>
          <a:p>
            <a:pPr marL="0" indent="0">
              <a:buNone/>
            </a:pPr>
            <a:endParaRPr lang="en-US" sz="1400" dirty="0">
              <a:latin typeface="Aptos Display"/>
            </a:endParaRPr>
          </a:p>
        </p:txBody>
      </p:sp>
    </p:spTree>
    <p:extLst>
      <p:ext uri="{BB962C8B-B14F-4D97-AF65-F5344CB8AC3E}">
        <p14:creationId xmlns:p14="http://schemas.microsoft.com/office/powerpoint/2010/main" val="31040960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Why is Community and Neighbourhood Policing Seen by the Current UK Government as Offering Huge Opportunities</vt:lpstr>
      <vt:lpstr>Work together with local communities </vt:lpstr>
      <vt:lpstr>Preventing crime </vt:lpstr>
      <vt:lpstr>Use of technology </vt:lpstr>
      <vt:lpstr>Co-location </vt:lpstr>
      <vt:lpstr>Government initiatives </vt:lpstr>
      <vt:lpstr>Conclusion </vt:lpstr>
      <vt:lpstr>Any questions?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654</cp:revision>
  <dcterms:created xsi:type="dcterms:W3CDTF">2025-01-10T19:06:59Z</dcterms:created>
  <dcterms:modified xsi:type="dcterms:W3CDTF">2025-01-11T16:13:10Z</dcterms:modified>
</cp:coreProperties>
</file>