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493" r:id="rId2"/>
    <p:sldId id="278" r:id="rId3"/>
    <p:sldId id="495" r:id="rId4"/>
    <p:sldId id="496" r:id="rId5"/>
    <p:sldId id="497" r:id="rId6"/>
    <p:sldId id="519" r:id="rId7"/>
    <p:sldId id="499" r:id="rId8"/>
    <p:sldId id="522" r:id="rId9"/>
    <p:sldId id="528" r:id="rId10"/>
    <p:sldId id="529" r:id="rId11"/>
    <p:sldId id="523" r:id="rId12"/>
    <p:sldId id="525" r:id="rId13"/>
    <p:sldId id="524" r:id="rId14"/>
    <p:sldId id="498" r:id="rId15"/>
    <p:sldId id="530" r:id="rId16"/>
    <p:sldId id="420" r:id="rId17"/>
    <p:sldId id="526" r:id="rId18"/>
    <p:sldId id="419" r:id="rId19"/>
    <p:sldId id="527" r:id="rId20"/>
    <p:sldId id="398" r:id="rId21"/>
    <p:sldId id="369" r:id="rId22"/>
    <p:sldId id="422" r:id="rId23"/>
    <p:sldId id="370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102" d="100"/>
          <a:sy n="102" d="100"/>
        </p:scale>
        <p:origin x="148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3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2198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63431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6472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3: Session 2: </a:t>
            </a:r>
            <a:br>
              <a:rPr lang="en-GB" altLang="en-US" sz="2400" b="1" dirty="0"/>
            </a:br>
            <a:r>
              <a:rPr lang="en-GB" altLang="en-US" sz="2200" b="1" dirty="0"/>
              <a:t>Research Methods &amp; Methodologies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Methods &amp; Methodology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Philosophy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Paradigms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Approaches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Finalising research philosophy, paradigms and approaches for the dissertation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 </a:t>
            </a:r>
          </a:p>
          <a:p>
            <a:pPr eaLnBrk="1" hangingPunct="1">
              <a:defRPr/>
            </a:pPr>
            <a:r>
              <a:rPr lang="en-GB" sz="2200" dirty="0">
                <a:latin typeface="+mn-lt"/>
              </a:rPr>
              <a:t>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623" y="620688"/>
            <a:ext cx="8064500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Method &amp; Methodology?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1556792"/>
            <a:ext cx="8064500" cy="33547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r>
              <a:rPr lang="en-GB" sz="2200" b="1" dirty="0">
                <a:latin typeface="+mn-lt"/>
              </a:rPr>
              <a:t>Research Method: </a:t>
            </a:r>
            <a:r>
              <a:rPr lang="en-GB" sz="2200" dirty="0">
                <a:latin typeface="+mn-lt"/>
              </a:rPr>
              <a:t>The research method is </a:t>
            </a:r>
            <a:r>
              <a:rPr lang="en-GB" sz="2400" dirty="0">
                <a:latin typeface="+mn-lt"/>
              </a:rPr>
              <a:t>t</a:t>
            </a:r>
            <a:r>
              <a:rPr lang="en-GB" sz="2400" dirty="0"/>
              <a:t>he techniques and procedures used to obtain data</a:t>
            </a: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r>
              <a:rPr lang="en-GB" sz="2400" b="1" dirty="0">
                <a:latin typeface="+mn-lt"/>
              </a:rPr>
              <a:t>Research Methodology: </a:t>
            </a:r>
            <a:r>
              <a:rPr lang="en-GB" sz="2400" dirty="0">
                <a:latin typeface="+mn-lt"/>
              </a:rPr>
              <a:t>The research methodology is the</a:t>
            </a:r>
            <a:r>
              <a:rPr lang="en-GB" sz="2400" dirty="0"/>
              <a:t> theory of how research should be undertaken </a:t>
            </a:r>
            <a:endParaRPr lang="en-GB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107721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Influences on the Conduct of Social Research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F0D254-8BA1-F922-7DE1-377A738C9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628800"/>
            <a:ext cx="3102099" cy="40324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C8418D-E151-956C-6104-C94017B78EB0}"/>
              </a:ext>
            </a:extLst>
          </p:cNvPr>
          <p:cNvSpPr txBox="1"/>
          <p:nvPr/>
        </p:nvSpPr>
        <p:spPr>
          <a:xfrm>
            <a:off x="467544" y="1517772"/>
            <a:ext cx="51125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Values: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beliefs or the feelings of the researcher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preconceptions must be eradicated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Affect every stage of research process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Practical Considerations: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Cost/Funding availability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much prior literature exists (theory testing or theory building)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Topic (deviant activities/sensitive issues may be more suited for Qualitative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social research is a compromise between the ideal and the feasible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Philosophy – Research Onion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CD7A97-695D-B411-FD52-476854B27D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1052735"/>
            <a:ext cx="7741194" cy="463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Philosophy - 1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980305"/>
            <a:ext cx="814705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What is Research Philosophy: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philosophy is an over-arching term relating to the nature of knowledge and the development of knowledge, which shapes your understanding and how you interpret your findings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philosophy shapes your decisions about the research strategy to use, and the methods you adopt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 research philosophy means the use of abstract ideas and beliefs that inform our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assumption of research philosophy begins with assessing where it fits within the overall process of research, and considering how to actively write it into a study.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Philosophy - 1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Ontology: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Ontology is primarily concerned with the nature of reality or nature of knowledge</a:t>
            </a:r>
          </a:p>
          <a:p>
            <a:pPr algn="just"/>
            <a:r>
              <a:rPr lang="en-GB" sz="2000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Concerns with the questions of the assumptions researchers have about the way the world operates and commitment held to particular views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implications for Ontological researcher is to report different  perspectives as themes develop in the findings </a:t>
            </a:r>
            <a:endParaRPr lang="el-GR" sz="2000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Epistemology: </a:t>
            </a:r>
            <a:endParaRPr lang="en-GB" sz="2000" dirty="0">
              <a:latin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It concerns what constitutes acceptable knowledge in a field of study </a:t>
            </a:r>
          </a:p>
          <a:p>
            <a:endParaRPr lang="en-GB" altLang="en-US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It refers to what a researcher considers important in the study being conducted.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relies on quotes as evidence from the participants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What counts as knowledge? How are knowledge claims justified? 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Philosophy - 2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Axiology: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Axiology is the study of value or, more adequately, theory on the nature of value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Axiology incorporates what is good or bad in life and what do we find worthy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openly discusses values that shape the narrative and includes his/her own interpretation in conjunction with the interpretations of participants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4. Methodological: </a:t>
            </a:r>
            <a:endParaRPr lang="en-GB" sz="20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Researcher works with particulars (details) before generalizations, describes in detail the context of the study, and continually revises questions from experiences in the field</a:t>
            </a:r>
          </a:p>
          <a:p>
            <a:pPr algn="just"/>
            <a:endParaRPr lang="en-GB" altLang="en-US" sz="20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What is the process of research? What is the language of research?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69562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107721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Is there a Best Philosophy in Business &amp; Management Research?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71E436-4859-9D4A-1EA9-C22D7092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574897"/>
            <a:ext cx="8219256" cy="3708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395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Paradigms?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3B0F6F-90D0-2A15-79C7-5A994634EDDD}"/>
              </a:ext>
            </a:extLst>
          </p:cNvPr>
          <p:cNvSpPr/>
          <p:nvPr/>
        </p:nvSpPr>
        <p:spPr>
          <a:xfrm>
            <a:off x="683568" y="996070"/>
            <a:ext cx="7920879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+mn-lt"/>
              </a:rPr>
              <a:t>Research Paradigms: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A way of examining social phenomenon from which particular understandings of these phenomena can be gained and explanations attempted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In research paradigms, the researcher brings to the inquiry certain theories, perspectives, a ‘basic set of beliefs that guides action’</a:t>
            </a:r>
          </a:p>
          <a:p>
            <a:pPr algn="just"/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02491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Paradigms -1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1. Positivism: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Is a philosophical position which relates/</a:t>
            </a:r>
            <a:r>
              <a:rPr lang="en-GB" sz="2000" dirty="0">
                <a:latin typeface="+mn-lt"/>
              </a:rPr>
              <a:t>refers to the application of the methods of the natural sciences to the study of social reality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Focuses on facts and looks for causality and fundamental laws.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Reduces phenomena to simplest elements in order that phenomena can be </a:t>
            </a:r>
            <a:r>
              <a:rPr lang="en-GB" sz="2000" b="1" dirty="0">
                <a:latin typeface="+mn-lt"/>
              </a:rPr>
              <a:t>measured </a:t>
            </a:r>
            <a:r>
              <a:rPr lang="en-GB" sz="2000" dirty="0">
                <a:latin typeface="+mn-lt"/>
              </a:rPr>
              <a:t>and </a:t>
            </a:r>
            <a:r>
              <a:rPr lang="en-GB" sz="2000" b="1" dirty="0">
                <a:latin typeface="+mn-lt"/>
              </a:rPr>
              <a:t>quantified</a:t>
            </a:r>
            <a:r>
              <a:rPr lang="en-GB" sz="2000" dirty="0">
                <a:latin typeface="+mn-lt"/>
              </a:rPr>
              <a:t>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Interpretivism: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It is a meaning-making practice of human actors at the centre of scientific explanations, means it focuses on meaning rather than facts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This emphasizes the differences between conducting research among people rather than objects such as cars and computers.</a:t>
            </a:r>
          </a:p>
          <a:p>
            <a:pPr algn="just"/>
            <a:endParaRPr lang="en-US" altLang="en-US" sz="2000" dirty="0">
              <a:latin typeface="+mn-lt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Looks at the </a:t>
            </a:r>
            <a:r>
              <a:rPr lang="en-GB" sz="2000" b="1" dirty="0">
                <a:latin typeface="+mn-lt"/>
              </a:rPr>
              <a:t>totality of each situation</a:t>
            </a:r>
            <a:r>
              <a:rPr lang="en-GB" sz="2000" dirty="0">
                <a:latin typeface="+mn-lt"/>
              </a:rPr>
              <a:t>. Tries to </a:t>
            </a:r>
            <a:r>
              <a:rPr lang="en-GB" sz="2000" b="1" dirty="0">
                <a:latin typeface="+mn-lt"/>
              </a:rPr>
              <a:t>develop ideas through induction </a:t>
            </a:r>
            <a:r>
              <a:rPr lang="en-GB" sz="2000" dirty="0">
                <a:latin typeface="+mn-lt"/>
              </a:rPr>
              <a:t>from data.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3722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Differences between Positivism &amp; Interpretivism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6D2064C-F685-CB62-694C-B678FCAA5D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076735"/>
              </p:ext>
            </p:extLst>
          </p:nvPr>
        </p:nvGraphicFramePr>
        <p:xfrm>
          <a:off x="323528" y="1412776"/>
          <a:ext cx="8605261" cy="4248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65414">
                  <a:extLst>
                    <a:ext uri="{9D8B030D-6E8A-4147-A177-3AD203B41FA5}">
                      <a16:colId xmlns:a16="http://schemas.microsoft.com/office/drawing/2014/main" val="2080677600"/>
                    </a:ext>
                  </a:extLst>
                </a:gridCol>
                <a:gridCol w="4139847">
                  <a:extLst>
                    <a:ext uri="{9D8B030D-6E8A-4147-A177-3AD203B41FA5}">
                      <a16:colId xmlns:a16="http://schemas.microsoft.com/office/drawing/2014/main" val="3562741600"/>
                    </a:ext>
                  </a:extLst>
                </a:gridCol>
              </a:tblGrid>
              <a:tr h="894777"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Positivism Research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Interpretive Research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2897150719"/>
                  </a:ext>
                </a:extLst>
              </a:tr>
              <a:tr h="874528">
                <a:tc>
                  <a:txBody>
                    <a:bodyPr/>
                    <a:lstStyle/>
                    <a:p>
                      <a:pPr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</a:t>
                      </a:r>
                      <a:r>
                        <a:rPr lang="en-GB" sz="24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belief that: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 on the belief that: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3826126346"/>
                  </a:ext>
                </a:extLst>
              </a:tr>
              <a:tr h="2479167">
                <a:tc>
                  <a:txBody>
                    <a:bodyPr/>
                    <a:lstStyle/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world is external and</a:t>
                      </a:r>
                      <a:r>
                        <a:rPr lang="en-GB" sz="24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objective. </a:t>
                      </a: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or 'observer' is independent </a:t>
                      </a: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Science is value-free </a:t>
                      </a:r>
                      <a:endParaRPr lang="en-GB" sz="2400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world is socially constructed and subjective.</a:t>
                      </a:r>
                    </a:p>
                    <a:p>
                      <a:pPr marL="0" lvl="0" indent="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is part of what is observed. </a:t>
                      </a:r>
                    </a:p>
                    <a:p>
                      <a:pPr marL="0" lvl="0" indent="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Science is not value-free, rather it is driven by human interests. </a:t>
                      </a:r>
                      <a:endParaRPr lang="en-GB" sz="3200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2717480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670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1074509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Realism: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Realism research philosophy relies on the idea of independence of reality from the human mind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This philosophy is based on the assumption of a scientific approach to the development of knowledge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Direct Realism: </a:t>
            </a:r>
            <a:r>
              <a:rPr lang="en-GB" sz="2000" dirty="0">
                <a:latin typeface="+mn-lt"/>
              </a:rPr>
              <a:t>what you see is what you get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Critical Realism: </a:t>
            </a:r>
            <a:r>
              <a:rPr lang="en-GB" sz="2000" dirty="0">
                <a:latin typeface="+mn-lt"/>
              </a:rPr>
              <a:t>do experience the sensations and images of the real world. </a:t>
            </a:r>
            <a:endParaRPr lang="en-GB" sz="2000" b="1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4. Pragmatism: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Pragmatism involves research designs that incorporates operational decision based on ‘what will work best’ in finding the answers for the questions under investigation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Pragmatist researchers look to the “what” and “how” of research based on its intended consequences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Reality is what is useful, is practical, and works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11CD47E3-3C07-D976-5F89-2F091D3E4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Paradigms -2 </a:t>
            </a:r>
          </a:p>
        </p:txBody>
      </p:sp>
    </p:spTree>
    <p:extLst>
      <p:ext uri="{BB962C8B-B14F-4D97-AF65-F5344CB8AC3E}">
        <p14:creationId xmlns:p14="http://schemas.microsoft.com/office/powerpoint/2010/main" val="2736360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215986" y="725528"/>
            <a:ext cx="4500030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Research Approaches: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approaches are plans and the procedures for research that span the steps from broad assumptions to detailed methods of data collection, analysis, and interpretation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approaches can be defined as the collection of procedures and plans that decide the overall process of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concept of research approach is followed in the entire research process</a:t>
            </a: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397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Approaches?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D0406-6319-1C4B-10FC-B3086F78F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9038" y="754736"/>
            <a:ext cx="4156937" cy="476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467544" y="726322"/>
            <a:ext cx="5004457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Inductive: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an inductive approach, a researcher begins by collecting data that is relevant to his/her topic of interest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Inductive approach allows researcher to start with a set of observations and then they move from those particular experiences to a more general set of propositions about those experiences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move from data to theory, or from the specific to the general (developing new theory). </a:t>
            </a:r>
            <a:r>
              <a:rPr lang="en-GB" sz="2000" b="1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Explores the data to develop theories which are then tested against the literature </a:t>
            </a: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397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Approaches -1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D43072-00F1-531B-0FFA-3FEE107C0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000" y="837720"/>
            <a:ext cx="3568737" cy="475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769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8553" y="980728"/>
            <a:ext cx="8046893" cy="351039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Induction: 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Understanding the way human build their world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Permitting alternative explanations of what’s going on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Being concerned with the context of events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more qualitative data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a variety of data collection methods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C0444068-2D9D-85AC-FFF4-A8E53B111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Approaches -2 </a:t>
            </a:r>
          </a:p>
        </p:txBody>
      </p:sp>
    </p:spTree>
    <p:extLst>
      <p:ext uri="{BB962C8B-B14F-4D97-AF65-F5344CB8AC3E}">
        <p14:creationId xmlns:p14="http://schemas.microsoft.com/office/powerpoint/2010/main" val="625832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7060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-3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 bwMode="auto">
          <a:xfrm>
            <a:off x="457200" y="1600201"/>
            <a:ext cx="4402832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sz="2000" b="1" dirty="0">
                <a:latin typeface="+mn-lt"/>
                <a:cs typeface="+mn-cs"/>
              </a:rPr>
              <a:t>2. Deductive: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 deductive approach is concerned with developing a hypotheses based on existing theory, and then designing a research strategy to test the hypothesis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Develops a conceptual framework from the literature which is then tested using the data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</p:txBody>
      </p:sp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03FA56EB-9017-0601-2642-76DB5CCD6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196752"/>
            <a:ext cx="3682752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8814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8553" y="1268760"/>
            <a:ext cx="8046893" cy="351039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Deduction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Explaining causal relationships between variables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Establishing controls for testing hypotheses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Independence of the researcher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Concepts operationalised for quantitive measurement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Generalisation 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A0ECFCB4-0C77-B35A-7271-546E93471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7060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-4 </a:t>
            </a:r>
          </a:p>
        </p:txBody>
      </p:sp>
    </p:spTree>
    <p:extLst>
      <p:ext uri="{BB962C8B-B14F-4D97-AF65-F5344CB8AC3E}">
        <p14:creationId xmlns:p14="http://schemas.microsoft.com/office/powerpoint/2010/main" val="1241127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-5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 bwMode="auto">
          <a:xfrm>
            <a:off x="457200" y="1600201"/>
            <a:ext cx="4402832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sz="2000" b="1" dirty="0">
                <a:latin typeface="+mn-lt"/>
                <a:cs typeface="+mn-cs"/>
              </a:rPr>
              <a:t>3. Abductive: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Abductive approach is set to address weaknesses associated with deductive and inductive approaches 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It is a logical process of making observations and seeking the hypothesis that would best fit or explain those observations 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 list of incomplete observation is analysed to create the best prediction (hypothesis to explain the observation)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9332E6-4D68-9697-F72F-FF6665C04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600201"/>
            <a:ext cx="3682752" cy="348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9226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Choosing Your Research Approach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44AC94-4BFB-45CE-BA9B-ABEBC2F370FF}"/>
              </a:ext>
            </a:extLst>
          </p:cNvPr>
          <p:cNvSpPr txBox="1">
            <a:spLocks/>
          </p:cNvSpPr>
          <p:nvPr/>
        </p:nvSpPr>
        <p:spPr bwMode="auto">
          <a:xfrm>
            <a:off x="548554" y="1808820"/>
            <a:ext cx="8046893" cy="334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400" b="1" dirty="0"/>
              <a:t>The right choice of approach helps you to</a:t>
            </a:r>
          </a:p>
          <a:p>
            <a:pPr marL="0" indent="0" algn="just">
              <a:buNone/>
            </a:pPr>
            <a:endParaRPr lang="en-GB" sz="24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Make a more informed decision about the research design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Think about which strategies will work for your research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Adapt your design to cater for any constraints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3265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Group Activity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189906"/>
            <a:ext cx="7776864" cy="3240360"/>
          </a:xfrm>
        </p:spPr>
        <p:txBody>
          <a:bodyPr/>
          <a:lstStyle/>
          <a:p>
            <a:pPr algn="just"/>
            <a:r>
              <a:rPr lang="en-GB" dirty="0"/>
              <a:t>Discuss within your group where you would position your own research and why?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Discuss and finalise your proposed research philosophy, paradigms &amp; approaches for your dissertation</a:t>
            </a:r>
          </a:p>
          <a:p>
            <a:pPr algn="just"/>
            <a:endParaRPr lang="en-GB" sz="21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1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400476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8215" y="26064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8215" y="1117898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King, N. and Brooks, J. (2016), Template Analysis for Business and Management Students, London: Sage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/>
              <a:t>Creswell, J. W. (2003) Qualitative Inquiry &amp; Research Design: Choosing Among Five Approaches, London, Sage Publications 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1464</Words>
  <Application>Microsoft Office PowerPoint</Application>
  <PresentationFormat>On-screen Show (4:3)</PresentationFormat>
  <Paragraphs>228</Paragraphs>
  <Slides>23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Myriad Pro</vt:lpstr>
      <vt:lpstr>Arial</vt:lpstr>
      <vt:lpstr>Symbol</vt:lpstr>
      <vt:lpstr>Verdana</vt:lpstr>
      <vt:lpstr>Wingdings</vt:lpstr>
      <vt:lpstr>20140311PresentationUWTSDTemplate</vt:lpstr>
      <vt:lpstr>Week 3: Session 2:  Research Methods &amp; Methodologies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Choosing Your Research Approach</vt:lpstr>
      <vt:lpstr>Any Questions?</vt:lpstr>
      <vt:lpstr>Group Activity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105</cp:revision>
  <dcterms:created xsi:type="dcterms:W3CDTF">2020-06-23T16:08:04Z</dcterms:created>
  <dcterms:modified xsi:type="dcterms:W3CDTF">2026-02-02T13:32:18Z</dcterms:modified>
</cp:coreProperties>
</file>