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98" r:id="rId2"/>
    <p:sldId id="401" r:id="rId3"/>
    <p:sldId id="402" r:id="rId4"/>
    <p:sldId id="403" r:id="rId5"/>
    <p:sldId id="404" r:id="rId6"/>
    <p:sldId id="399" r:id="rId7"/>
    <p:sldId id="405" r:id="rId8"/>
    <p:sldId id="412" r:id="rId9"/>
    <p:sldId id="415" r:id="rId10"/>
    <p:sldId id="406" r:id="rId11"/>
    <p:sldId id="407" r:id="rId12"/>
    <p:sldId id="410" r:id="rId13"/>
    <p:sldId id="413" r:id="rId14"/>
    <p:sldId id="414" r:id="rId15"/>
    <p:sldId id="411" r:id="rId16"/>
    <p:sldId id="408" r:id="rId17"/>
    <p:sldId id="409" r:id="rId18"/>
    <p:sldId id="416" r:id="rId19"/>
    <p:sldId id="419" r:id="rId20"/>
    <p:sldId id="420" r:id="rId21"/>
    <p:sldId id="421" r:id="rId22"/>
    <p:sldId id="42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0"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65209-DDE9-5720-ACAF-41CAB544AB9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EB3E0E0-0B89-5B3A-2708-389F0A92C99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E64E3CB-7181-D301-B44E-37536063E8BF}"/>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5" name="Footer Placeholder 4">
            <a:extLst>
              <a:ext uri="{FF2B5EF4-FFF2-40B4-BE49-F238E27FC236}">
                <a16:creationId xmlns:a16="http://schemas.microsoft.com/office/drawing/2014/main" id="{855D5995-B6F2-719A-78AF-25C8B71CBF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12C79A-92DF-D1BE-A4AC-C0D57D350BA3}"/>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1516734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18054-101A-3D3B-6F17-2F48BDCDFA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BA6F05-8FCD-1345-E8E1-8AE8441F948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22F9C3-3CE7-5C4A-2610-FD00FCE216A3}"/>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5" name="Footer Placeholder 4">
            <a:extLst>
              <a:ext uri="{FF2B5EF4-FFF2-40B4-BE49-F238E27FC236}">
                <a16:creationId xmlns:a16="http://schemas.microsoft.com/office/drawing/2014/main" id="{C366D90F-B733-B47E-BB53-F32780CD5B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FCD11B-7DB4-0FA3-FC80-C2898EAB98C1}"/>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775399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73803-F41D-5814-8ED6-783D3C5F23C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249EDD-B6E9-37CD-469F-88F32719DD2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6B3392-0889-6F67-DE1F-C5304994F7F0}"/>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5" name="Footer Placeholder 4">
            <a:extLst>
              <a:ext uri="{FF2B5EF4-FFF2-40B4-BE49-F238E27FC236}">
                <a16:creationId xmlns:a16="http://schemas.microsoft.com/office/drawing/2014/main" id="{A17F0717-5F2C-2028-3124-F623219CFB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72A397-42A6-4B77-2771-2986F2AFB6FD}"/>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8897214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BA008-4E82-78FD-DAB6-C6FDEED4CA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4581A9-6232-0214-E61F-B875C52454E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7CAF99-4AAA-D074-4223-230355AE7AD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4B8D3C1-F070-4EEB-9381-3F01E066154D}"/>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6" name="Footer Placeholder 5">
            <a:extLst>
              <a:ext uri="{FF2B5EF4-FFF2-40B4-BE49-F238E27FC236}">
                <a16:creationId xmlns:a16="http://schemas.microsoft.com/office/drawing/2014/main" id="{A2738231-6213-0D46-2D52-B9CD77C3F9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1F01E1-DCA1-BF97-1694-BA59DCC3C23C}"/>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5314253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A02BCA-6837-B53B-BF6A-B8DBBB2395B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982D53-B647-8CD7-A0EB-677C577B4E3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CD38DE0-76B7-1501-D084-E94D02A084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5FD8AA-D809-CB3B-4481-1E66A2841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95A19B3-569E-A7B1-0D3A-B24BAB87071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9E4D878-C659-92FE-1EC5-94E6B36F0B62}"/>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8" name="Footer Placeholder 7">
            <a:extLst>
              <a:ext uri="{FF2B5EF4-FFF2-40B4-BE49-F238E27FC236}">
                <a16:creationId xmlns:a16="http://schemas.microsoft.com/office/drawing/2014/main" id="{CC213877-950A-08BD-C862-44A87C25F9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46888C-A534-DA52-F719-0E9037581DEE}"/>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1698467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6F52A-C311-F2EC-027E-1C03C1FFF0F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F4F213-3F0E-2BBD-0887-D6B5D0EE7583}"/>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4" name="Footer Placeholder 3">
            <a:extLst>
              <a:ext uri="{FF2B5EF4-FFF2-40B4-BE49-F238E27FC236}">
                <a16:creationId xmlns:a16="http://schemas.microsoft.com/office/drawing/2014/main" id="{D991AFAC-66CD-2233-18E6-FCAA451E346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FCFE2E-9B1B-52BC-D15E-B0AA452F34B0}"/>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3915313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BE59E5-CD13-F0FA-5483-DE9AE4F30408}"/>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3" name="Footer Placeholder 2">
            <a:extLst>
              <a:ext uri="{FF2B5EF4-FFF2-40B4-BE49-F238E27FC236}">
                <a16:creationId xmlns:a16="http://schemas.microsoft.com/office/drawing/2014/main" id="{0449F3C3-B589-4584-7908-0F404D0AF9E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901F81-2AB6-70D8-090C-367095C769DF}"/>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23565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96F99-7349-4068-816D-DDB5DD5722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ABDEADD-61F2-FD71-2395-9CB51ACF547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4776C10-E502-D696-9D16-64A1F857EE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4157420-9D9B-F69D-1EAA-C8FCE8983B3F}"/>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6" name="Footer Placeholder 5">
            <a:extLst>
              <a:ext uri="{FF2B5EF4-FFF2-40B4-BE49-F238E27FC236}">
                <a16:creationId xmlns:a16="http://schemas.microsoft.com/office/drawing/2014/main" id="{9056291F-5240-BFB1-E569-7BC24C5D98B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A13BA5E-FAB2-931C-2F31-20FE394C167A}"/>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3561723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1DF3A-A7A5-77D0-F036-F8B1D169B3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092A3B-7AF8-D7B4-3BFA-B4D2D30F7FA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9ABE462-B853-0FB1-FDAC-135817CAF7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0851E9-BAF8-BBC2-03AA-3514E3967C8C}"/>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6" name="Footer Placeholder 5">
            <a:extLst>
              <a:ext uri="{FF2B5EF4-FFF2-40B4-BE49-F238E27FC236}">
                <a16:creationId xmlns:a16="http://schemas.microsoft.com/office/drawing/2014/main" id="{7EFE6B16-EEE8-B19A-D6CC-E7119F0E9B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A44B1F-0593-E5DB-6A12-8F63E3546A4D}"/>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869235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DE13-A789-67B4-DCB4-0AE55D9FEF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942E64-AA1E-C9CA-7426-EB41AD695B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01CEFB-07A0-FCD6-A38C-76B5502AEF8A}"/>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5" name="Footer Placeholder 4">
            <a:extLst>
              <a:ext uri="{FF2B5EF4-FFF2-40B4-BE49-F238E27FC236}">
                <a16:creationId xmlns:a16="http://schemas.microsoft.com/office/drawing/2014/main" id="{56BF60FD-AA64-DEDC-915C-1D071C506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33453B-80AE-25FA-864A-B4EE12235301}"/>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10575555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2E1DF9-57B3-56A7-04F8-F1933CCCF4F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D393A9-27B0-A8D2-5693-1277D51A32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AB1DD-5746-007B-B485-CF25681DF992}"/>
              </a:ext>
            </a:extLst>
          </p:cNvPr>
          <p:cNvSpPr>
            <a:spLocks noGrp="1"/>
          </p:cNvSpPr>
          <p:nvPr>
            <p:ph type="dt" sz="half" idx="10"/>
          </p:nvPr>
        </p:nvSpPr>
        <p:spPr/>
        <p:txBody>
          <a:bodyPr/>
          <a:lstStyle/>
          <a:p>
            <a:fld id="{AD9188CE-3095-41FB-A896-0758F3A1AD56}" type="datetimeFigureOut">
              <a:rPr lang="en-GB" smtClean="0"/>
              <a:t>11/01/2024</a:t>
            </a:fld>
            <a:endParaRPr lang="en-GB"/>
          </a:p>
        </p:txBody>
      </p:sp>
      <p:sp>
        <p:nvSpPr>
          <p:cNvPr id="5" name="Footer Placeholder 4">
            <a:extLst>
              <a:ext uri="{FF2B5EF4-FFF2-40B4-BE49-F238E27FC236}">
                <a16:creationId xmlns:a16="http://schemas.microsoft.com/office/drawing/2014/main" id="{D9CD8A99-1857-F241-80A5-2E4A802565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084B695-3A07-7160-65FD-4DC10EA57762}"/>
              </a:ext>
            </a:extLst>
          </p:cNvPr>
          <p:cNvSpPr>
            <a:spLocks noGrp="1"/>
          </p:cNvSpPr>
          <p:nvPr>
            <p:ph type="sldNum" sz="quarter" idx="12"/>
          </p:nvPr>
        </p:nvSpPr>
        <p:spPr/>
        <p:txBody>
          <a:bodyPr/>
          <a:lstStyle/>
          <a:p>
            <a:fld id="{18921F3D-3C31-4C75-B1E7-E7A5EC916FE8}" type="slidenum">
              <a:rPr lang="en-GB" smtClean="0"/>
              <a:t>‹#›</a:t>
            </a:fld>
            <a:endParaRPr lang="en-GB"/>
          </a:p>
        </p:txBody>
      </p:sp>
    </p:spTree>
    <p:extLst>
      <p:ext uri="{BB962C8B-B14F-4D97-AF65-F5344CB8AC3E}">
        <p14:creationId xmlns:p14="http://schemas.microsoft.com/office/powerpoint/2010/main" val="22302950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97231F-5DA6-A176-1FB8-4ABEAB3DB1C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C0FE29-1B75-298A-D242-C09E6AEF39A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772223-00A5-1D32-0BDB-F9FF0F7A0EF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D9188CE-3095-41FB-A896-0758F3A1AD56}" type="datetimeFigureOut">
              <a:rPr lang="en-GB" smtClean="0"/>
              <a:t>11/01/2024</a:t>
            </a:fld>
            <a:endParaRPr lang="en-GB"/>
          </a:p>
        </p:txBody>
      </p:sp>
      <p:sp>
        <p:nvSpPr>
          <p:cNvPr id="5" name="Footer Placeholder 4">
            <a:extLst>
              <a:ext uri="{FF2B5EF4-FFF2-40B4-BE49-F238E27FC236}">
                <a16:creationId xmlns:a16="http://schemas.microsoft.com/office/drawing/2014/main" id="{20213EC5-3EF0-D36F-8F62-7665D7E91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25F5190-DEEF-F0BF-50E4-3E84CC691F6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921F3D-3C31-4C75-B1E7-E7A5EC916FE8}" type="slidenum">
              <a:rPr lang="en-GB" smtClean="0"/>
              <a:t>‹#›</a:t>
            </a:fld>
            <a:endParaRPr lang="en-GB"/>
          </a:p>
        </p:txBody>
      </p:sp>
    </p:spTree>
    <p:extLst>
      <p:ext uri="{BB962C8B-B14F-4D97-AF65-F5344CB8AC3E}">
        <p14:creationId xmlns:p14="http://schemas.microsoft.com/office/powerpoint/2010/main" val="3409791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theguardian.com/business/2010/dec/05/astrazeneca-survey-britain-innovation" TargetMode="External"/><Relationship Id="rId2" Type="http://schemas.openxmlformats.org/officeDocument/2006/relationships/hyperlink" Target="https://www.hbs.edu/ris/Publication%20Files/IndepBR_JP_4e81524d-7c26-4d19-b81e-563dc14421a0.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file:///C:\Users\steve\OneDrive%20-%20Applied%20Business%20Academy\Desktop\Teaching%20preparation\Visions\Themes\Innovation\A_Theoretical_Approach_of_the_Concept_of%20Innovation%202002.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dx.doi.org/10.22161/ijaems.99.2"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ework.com/en-GB/ideas/what-is-design-think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loanreview.mit.edu/article/why-innovation-depends-on-intellectual-honesty/?utm_source=newsletter&amp;utm_medium=email&amp;utm_content=Why%20Innovation%20Depends%20on%20Intellectual%20Honesty%C2%A0&amp;utm_campaign=12/26/2023%20Best%20of%202023%20" TargetMode="External"/><Relationship Id="rId2" Type="http://schemas.openxmlformats.org/officeDocument/2006/relationships/hyperlink" Target="https://sloanreview.mit.edu/article/why-innovation-depends-on-intellectual-honesty/?utm_source=newsletter&amp;utm_medium=email&amp;utm_content=Why%20Innovation%20Depends%20on%20Intellectual%20Honesty%C2%A0&amp;utm_campaign=12/26/2023%20Best%20of%202023%20#article-authors"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hyperlink" Target="https://www.wework.com/en-GB/ideas/what-is-design-thinking" TargetMode="External"/><Relationship Id="rId2" Type="http://schemas.openxmlformats.org/officeDocument/2006/relationships/hyperlink" Target="https://www.wework.com/en-GB/ideas/how-to-innovate-like-a-disruptor" TargetMode="External"/><Relationship Id="rId1" Type="http://schemas.openxmlformats.org/officeDocument/2006/relationships/slideLayout" Target="../slideLayouts/slideLayout2.xml"/><Relationship Id="rId4" Type="http://schemas.openxmlformats.org/officeDocument/2006/relationships/hyperlink" Target="https://www.wework.com/en-GB/ideas/how-to-empower-employees"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ciencedirect.com/journal/technovation/vol/129/suppl/C" TargetMode="External"/><Relationship Id="rId2" Type="http://schemas.openxmlformats.org/officeDocument/2006/relationships/hyperlink" Target="https://www.sciencedirect.com/journal/technovation"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inderscience.com/jhome.php?jcode=ijtip" TargetMode="External"/><Relationship Id="rId2" Type="http://schemas.openxmlformats.org/officeDocument/2006/relationships/hyperlink" Target="https://www.inderscience.com/info/inarticle.php?artid=15770" TargetMode="External"/><Relationship Id="rId1" Type="http://schemas.openxmlformats.org/officeDocument/2006/relationships/slideLayout" Target="../slideLayouts/slideLayout7.xml"/><Relationship Id="rId5" Type="http://schemas.openxmlformats.org/officeDocument/2006/relationships/hyperlink" Target="http://dx.doi.org/10.1504/IJTIP.2007.015770" TargetMode="External"/><Relationship Id="rId4" Type="http://schemas.openxmlformats.org/officeDocument/2006/relationships/hyperlink" Target="https://www.inderscience.com/info/inarticletoc.php?jcode=ijtip&amp;year=2007&amp;vol=3&amp;issue=3"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s://sloanreview.mit.edu/article/why-innovation-depends-on-intellectual-honesty/?utm_source=newsletter&amp;utm_medium=email&amp;utm_content=Why%20Innovation%20Depends%20on%20Intellectual%20Honesty%C2%A0&amp;utm_campaign=12/26/2023%20Best%20of%202023%20" TargetMode="Externa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sciencedirect.com/journal/technovation" TargetMode="External"/><Relationship Id="rId2" Type="http://schemas.openxmlformats.org/officeDocument/2006/relationships/hyperlink" Target="https://dx.doi.org/10.22161/ijaems.99.2" TargetMode="External"/><Relationship Id="rId1" Type="http://schemas.openxmlformats.org/officeDocument/2006/relationships/slideLayout" Target="../slideLayouts/slideLayout7.xml"/><Relationship Id="rId5" Type="http://schemas.openxmlformats.org/officeDocument/2006/relationships/hyperlink" Target="file:///C:\Users\steve\OneDrive%20-%20Applied%20Business%20Academy\Desktop\Teaching%20preparation\Visions\Themes\Innovation\A_Theoretical_Approach_of_the_Concept_of%20Innovation%202002.pdf" TargetMode="External"/><Relationship Id="rId4" Type="http://schemas.openxmlformats.org/officeDocument/2006/relationships/hyperlink" Target="https://www.sciencedirect.com/journal/technovation/vol/129/suppl/C" TargetMode="External"/></Relationships>
</file>

<file path=ppt/slides/_rels/slide22.xml.rels><?xml version="1.0" encoding="UTF-8" standalone="yes"?>
<Relationships xmlns="http://schemas.openxmlformats.org/package/2006/relationships"><Relationship Id="rId2" Type="http://schemas.openxmlformats.org/officeDocument/2006/relationships/hyperlink" Target="https://doi.org/10.1007/s10551-010-0656-1"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6"/>
            <a:ext cx="11122090" cy="1927706"/>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br>
              <a:rPr lang="en-GB" sz="4000" b="1" dirty="0"/>
            </a:br>
            <a:r>
              <a:rPr lang="en-GB" sz="4400" b="1" dirty="0">
                <a:latin typeface="+mn-lt"/>
              </a:rPr>
              <a:t>Lecture 11: </a:t>
            </a:r>
            <a:r>
              <a:rPr lang="en-GB" sz="4400" b="1" dirty="0"/>
              <a:t>Innovation initiatives. </a:t>
            </a:r>
            <a:endParaRPr lang="en-GB" sz="4400" b="1" dirty="0">
              <a:latin typeface="+mn-lt"/>
            </a:endParaRP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3429000"/>
            <a:ext cx="10659292" cy="2427515"/>
          </a:xfrm>
        </p:spPr>
        <p:txBody>
          <a:bodyPr>
            <a:normAutofit fontScale="85000" lnSpcReduction="20000"/>
          </a:bodyPr>
          <a:lstStyle/>
          <a:p>
            <a:pPr algn="l"/>
            <a:r>
              <a:rPr lang="en-GB" sz="3800" i="1" dirty="0"/>
              <a:t>Lecturer: Steve Griffiths     12 January </a:t>
            </a:r>
            <a:r>
              <a:rPr lang="en-GB" sz="3800" dirty="0"/>
              <a:t>2024.</a:t>
            </a:r>
          </a:p>
          <a:p>
            <a:pPr algn="l"/>
            <a:endParaRPr lang="en-GB" sz="4400" i="1" dirty="0">
              <a:solidFill>
                <a:srgbClr val="FF0000"/>
              </a:solidFill>
            </a:endParaRPr>
          </a:p>
          <a:p>
            <a:pPr algn="l"/>
            <a:r>
              <a:rPr lang="en-GB" sz="4400" i="1" dirty="0">
                <a:solidFill>
                  <a:srgbClr val="FF0000"/>
                </a:solidFill>
              </a:rPr>
              <a:t>Innovation is mentioned in the assignment brief so you should make some reference to it. But do not let it take over your discussion.</a:t>
            </a:r>
          </a:p>
          <a:p>
            <a:pPr algn="l"/>
            <a:endParaRPr lang="en-GB" sz="4400" dirty="0"/>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1228069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BF4EC-7D21-7E77-C951-C25CA2BB0618}"/>
              </a:ext>
            </a:extLst>
          </p:cNvPr>
          <p:cNvSpPr>
            <a:spLocks noGrp="1"/>
          </p:cNvSpPr>
          <p:nvPr>
            <p:ph type="title"/>
          </p:nvPr>
        </p:nvSpPr>
        <p:spPr/>
        <p:txBody>
          <a:bodyPr>
            <a:normAutofit/>
          </a:bodyPr>
          <a:lstStyle/>
          <a:p>
            <a:r>
              <a:rPr lang="en-GB" sz="3200" dirty="0"/>
              <a:t>Definitions. </a:t>
            </a:r>
            <a:r>
              <a:rPr lang="en-GB" sz="3200" dirty="0">
                <a:solidFill>
                  <a:srgbClr val="FF0000"/>
                </a:solidFill>
              </a:rPr>
              <a:t>As with other topics, there is debate and disagreement on what it is and what it should do for business.</a:t>
            </a:r>
          </a:p>
        </p:txBody>
      </p:sp>
      <p:sp>
        <p:nvSpPr>
          <p:cNvPr id="3" name="Content Placeholder 2">
            <a:extLst>
              <a:ext uri="{FF2B5EF4-FFF2-40B4-BE49-F238E27FC236}">
                <a16:creationId xmlns:a16="http://schemas.microsoft.com/office/drawing/2014/main" id="{4E103D24-9F0D-E001-6B18-9FBBE46DA984}"/>
              </a:ext>
            </a:extLst>
          </p:cNvPr>
          <p:cNvSpPr>
            <a:spLocks noGrp="1"/>
          </p:cNvSpPr>
          <p:nvPr>
            <p:ph idx="1"/>
          </p:nvPr>
        </p:nvSpPr>
        <p:spPr/>
        <p:txBody>
          <a:bodyPr>
            <a:normAutofit lnSpcReduction="10000"/>
          </a:bodyPr>
          <a:lstStyle/>
          <a:p>
            <a:pPr marL="0" indent="0">
              <a:buNone/>
            </a:pPr>
            <a:r>
              <a:rPr lang="en-GB" dirty="0"/>
              <a:t>There are overlaps and confusions with other concepts: 1.</a:t>
            </a:r>
          </a:p>
          <a:p>
            <a:pPr>
              <a:lnSpc>
                <a:spcPct val="107000"/>
              </a:lnSpc>
              <a:spcAft>
                <a:spcPts val="800"/>
              </a:spcAft>
            </a:pPr>
            <a:r>
              <a:rPr lang="en-GB" kern="100" dirty="0">
                <a:solidFill>
                  <a:srgbClr val="010101"/>
                </a:solidFill>
                <a:effectLst/>
                <a:latin typeface="Arial" panose="020B0604020202020204" pitchFamily="34" charset="0"/>
                <a:ea typeface="Calibri" panose="020F0502020204030204" pitchFamily="34" charset="0"/>
                <a:cs typeface="Times New Roman" panose="02020603050405020304" pitchFamily="18" charset="0"/>
              </a:rPr>
              <a:t>Commercialisation.</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Change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Enterprise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Leadership (or just keeping up with others?)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Disruption</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Paradigm change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4231076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5D871-BB56-8062-7E32-84F12FF44E95}"/>
              </a:ext>
            </a:extLst>
          </p:cNvPr>
          <p:cNvSpPr>
            <a:spLocks noGrp="1"/>
          </p:cNvSpPr>
          <p:nvPr>
            <p:ph type="title"/>
          </p:nvPr>
        </p:nvSpPr>
        <p:spPr>
          <a:xfrm>
            <a:off x="838200" y="-634481"/>
            <a:ext cx="10515600" cy="2325170"/>
          </a:xfrm>
        </p:spPr>
        <p:txBody>
          <a:bodyPr>
            <a:normAutofit/>
          </a:bodyPr>
          <a:lstStyle/>
          <a:p>
            <a:r>
              <a:rPr lang="en-GB" sz="3200" dirty="0"/>
              <a:t>Overlap with other concepts: 2</a:t>
            </a:r>
          </a:p>
        </p:txBody>
      </p:sp>
      <p:sp>
        <p:nvSpPr>
          <p:cNvPr id="3" name="Content Placeholder 2">
            <a:extLst>
              <a:ext uri="{FF2B5EF4-FFF2-40B4-BE49-F238E27FC236}">
                <a16:creationId xmlns:a16="http://schemas.microsoft.com/office/drawing/2014/main" id="{F8A6ADE2-8154-C9C1-BCFA-9FB19A8AED1C}"/>
              </a:ext>
            </a:extLst>
          </p:cNvPr>
          <p:cNvSpPr>
            <a:spLocks noGrp="1"/>
          </p:cNvSpPr>
          <p:nvPr>
            <p:ph idx="1"/>
          </p:nvPr>
        </p:nvSpPr>
        <p:spPr>
          <a:xfrm>
            <a:off x="447869" y="1073020"/>
            <a:ext cx="11402009" cy="5868956"/>
          </a:xfrm>
        </p:spPr>
        <p:txBody>
          <a:bodyPr>
            <a:normAutofit fontScale="77500" lnSpcReduction="20000"/>
          </a:bodyPr>
          <a:lstStyle/>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Creativity</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Transformation</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effectLst/>
                <a:latin typeface="Arial" panose="020B0604020202020204" pitchFamily="34" charset="0"/>
                <a:ea typeface="Calibri" panose="020F0502020204030204" pitchFamily="34" charset="0"/>
                <a:cs typeface="Times New Roman" panose="02020603050405020304" pitchFamily="18" charset="0"/>
              </a:rPr>
              <a:t>Invention: Long time contrasted with innovation. </a:t>
            </a:r>
            <a:r>
              <a:rPr lang="en-GB" kern="100" dirty="0">
                <a:solidFill>
                  <a:srgbClr val="010101"/>
                </a:solidFill>
                <a:effectLst/>
                <a:latin typeface="Arial" panose="020B0604020202020204" pitchFamily="34" charset="0"/>
                <a:ea typeface="Calibri" panose="020F0502020204030204" pitchFamily="34" charset="0"/>
                <a:cs typeface="Times New Roman" panose="02020603050405020304" pitchFamily="18" charset="0"/>
              </a:rPr>
              <a:t>Chartered Institute of Patent Attorney (CIPA) press release which referred to a study by the Japanese Ministry of International  Trade &amp; Industry (MITI from1949 to 2001) said the UK was more inventive, but Japan was more innovative. This is likely to be a myth. It might depend on historical timing, different ways patents are allocated or reporting quality/quantity.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100" dirty="0">
                <a:solidFill>
                  <a:srgbClr val="010101"/>
                </a:solidFill>
                <a:effectLst/>
                <a:latin typeface="Arial" panose="020B0604020202020204" pitchFamily="34" charset="0"/>
                <a:ea typeface="Calibri" panose="020F0502020204030204" pitchFamily="34" charset="0"/>
                <a:cs typeface="Times New Roman" panose="02020603050405020304" pitchFamily="18" charset="0"/>
              </a:rPr>
              <a:t>See this HBS link: </a:t>
            </a:r>
            <a:r>
              <a:rPr lang="en-GB"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https://www.hbs.edu/ris/Publication%20Files/IndepBR_JP_4e81524d-7c26-4d19-b81e-563dc14421a0.pdf</a:t>
            </a:r>
            <a:r>
              <a:rPr lang="en-GB" kern="100" dirty="0">
                <a:solidFill>
                  <a:srgbClr val="010101"/>
                </a:solidFill>
                <a:effectLst/>
                <a:latin typeface="Arial" panose="020B0604020202020204" pitchFamily="34" charset="0"/>
                <a:ea typeface="Calibri" panose="020F0502020204030204" pitchFamily="34" charset="0"/>
                <a:cs typeface="Times New Roman" panose="02020603050405020304" pitchFamily="18" charset="0"/>
              </a:rPr>
              <a: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kern="100" dirty="0">
                <a:solidFill>
                  <a:srgbClr val="010101"/>
                </a:solidFill>
                <a:effectLst/>
                <a:latin typeface="Arial" panose="020B0604020202020204" pitchFamily="34" charset="0"/>
                <a:ea typeface="Calibri" panose="020F0502020204030204" pitchFamily="34" charset="0"/>
                <a:cs typeface="Times New Roman" panose="02020603050405020304" pitchFamily="18" charset="0"/>
              </a:rPr>
              <a:t>This report says people now believe that the USA is the most innovative followed by Japan and China.</a:t>
            </a:r>
            <a:r>
              <a:rPr lang="en-GB" kern="100" dirty="0">
                <a:effectLst/>
                <a:latin typeface="Calibri" panose="020F0502020204030204" pitchFamily="34" charset="0"/>
                <a:ea typeface="Calibri" panose="020F0502020204030204" pitchFamily="34" charset="0"/>
                <a:cs typeface="Times New Roman" panose="02020603050405020304" pitchFamily="18" charset="0"/>
              </a:rPr>
              <a:t> </a:t>
            </a:r>
            <a:r>
              <a:rPr lang="en-GB"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https://www.theguardian.com/business/2010/dec/05/astrazeneca-survey-britain-innovation</a:t>
            </a:r>
            <a:r>
              <a:rPr lang="en-GB" kern="100" dirty="0">
                <a:solidFill>
                  <a:srgbClr val="010101"/>
                </a:solidFill>
                <a:effectLst/>
                <a:latin typeface="Arial" panose="020B0604020202020204" pitchFamily="34" charset="0"/>
                <a:ea typeface="Calibri" panose="020F0502020204030204" pitchFamily="34" charset="0"/>
                <a:cs typeface="Times New Roman" panose="02020603050405020304" pitchFamily="18" charset="0"/>
              </a:rPr>
              <a: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80470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550CC-8C22-F9BD-51D3-62C309FEA2C4}"/>
              </a:ext>
            </a:extLst>
          </p:cNvPr>
          <p:cNvSpPr>
            <a:spLocks noGrp="1"/>
          </p:cNvSpPr>
          <p:nvPr>
            <p:ph type="title"/>
          </p:nvPr>
        </p:nvSpPr>
        <p:spPr>
          <a:xfrm>
            <a:off x="401215" y="365125"/>
            <a:ext cx="11308703" cy="1325563"/>
          </a:xfrm>
        </p:spPr>
        <p:txBody>
          <a:bodyPr>
            <a:noAutofit/>
          </a:bodyPr>
          <a:lstStyle/>
          <a:p>
            <a:r>
              <a:rPr lang="en-GB" sz="3200" kern="100" dirty="0">
                <a:latin typeface="Calibri" panose="020F0502020204030204" pitchFamily="34" charset="0"/>
                <a:ea typeface="Calibri" panose="020F0502020204030204" pitchFamily="34" charset="0"/>
                <a:cs typeface="Times New Roman" panose="02020603050405020304" pitchFamily="18" charset="0"/>
              </a:rPr>
              <a:t>Joseph Schumpeter (1934) defines innovation as an activity which leads to new producing function, new product. He divides this activity in several steps, as follows:</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B331628F-0739-9E8C-AC68-ED67BADAF869}"/>
              </a:ext>
            </a:extLst>
          </p:cNvPr>
          <p:cNvSpPr>
            <a:spLocks noGrp="1"/>
          </p:cNvSpPr>
          <p:nvPr>
            <p:ph idx="1"/>
          </p:nvPr>
        </p:nvSpPr>
        <p:spPr>
          <a:xfrm>
            <a:off x="401215" y="1825624"/>
            <a:ext cx="11439331" cy="4761787"/>
          </a:xfrm>
        </p:spPr>
        <p:txBody>
          <a:bodyPr>
            <a:normAutofit fontScale="85000" lnSpcReduction="20000"/>
          </a:bodyPr>
          <a:lstStyle/>
          <a:p>
            <a:pPr>
              <a:lnSpc>
                <a:spcPct val="107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Introducing a new product: the entrepreneur should produce, namely introduce a new product which can be easily sold and which is not offered in the market </a:t>
            </a:r>
          </a:p>
          <a:p>
            <a:pPr>
              <a:lnSpc>
                <a:spcPct val="107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Introducing a new method of production: innovation should offer a new scheme of production which through existing inputs can lead to an increased output, decrease of costs per 2unit product, introduction of new inputs and change of existing ones. </a:t>
            </a:r>
          </a:p>
          <a:p>
            <a:pPr>
              <a:lnSpc>
                <a:spcPct val="107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Opening new markets: innovations can increase the sell in new regions, and also increase the number of customers. </a:t>
            </a:r>
          </a:p>
          <a:p>
            <a:pPr>
              <a:lnSpc>
                <a:spcPct val="107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Finding of appropriate sources of raw materials: The raw material supplier can often lower raw materials’ quality or increase their price and this directly influences over the quality and the selling price of the new product. Therefore, the entrepreneur should find an appropriate source of inputs, which are needed for production of new products. </a:t>
            </a:r>
          </a:p>
          <a:p>
            <a:pPr>
              <a:lnSpc>
                <a:spcPct val="107000"/>
              </a:lnSpc>
              <a:spcAft>
                <a:spcPts val="800"/>
              </a:spcAft>
            </a:pPr>
            <a:r>
              <a:rPr lang="en-GB" sz="2200" kern="100" dirty="0">
                <a:effectLst/>
                <a:latin typeface="Arial" panose="020B0604020202020204" pitchFamily="34" charset="0"/>
                <a:ea typeface="Calibri" panose="020F0502020204030204" pitchFamily="34" charset="0"/>
                <a:cs typeface="Arial" panose="020B0604020202020204" pitchFamily="34" charset="0"/>
              </a:rPr>
              <a:t>Establishing a new organization in the industry: Schumpeter describes this step as an entrance of the entrepreneur in the monopoly market, where there has been no competition previously; or creating conditions through which the entrepreneur would take the monopoly position in the market. </a:t>
            </a:r>
          </a:p>
          <a:p>
            <a:endParaRPr lang="en-GB" dirty="0"/>
          </a:p>
        </p:txBody>
      </p:sp>
    </p:spTree>
    <p:extLst>
      <p:ext uri="{BB962C8B-B14F-4D97-AF65-F5344CB8AC3E}">
        <p14:creationId xmlns:p14="http://schemas.microsoft.com/office/powerpoint/2010/main" val="2483825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1DFD6-BC5C-4F3E-6A20-536115A4E05E}"/>
              </a:ext>
            </a:extLst>
          </p:cNvPr>
          <p:cNvSpPr>
            <a:spLocks noGrp="1"/>
          </p:cNvSpPr>
          <p:nvPr>
            <p:ph type="title"/>
          </p:nvPr>
        </p:nvSpPr>
        <p:spPr/>
        <p:txBody>
          <a:bodyPr>
            <a:noAutofit/>
          </a:bodyPr>
          <a:lstStyle/>
          <a:p>
            <a:r>
              <a:rPr lang="en-GB" sz="3200" kern="100" dirty="0">
                <a:latin typeface="Calibri" panose="020F0502020204030204" pitchFamily="34" charset="0"/>
                <a:ea typeface="Calibri" panose="020F0502020204030204" pitchFamily="34" charset="0"/>
                <a:cs typeface="Times New Roman" panose="02020603050405020304" pitchFamily="18" charset="0"/>
              </a:rPr>
              <a:t>Cannon, T. (1991) </a:t>
            </a:r>
            <a:r>
              <a:rPr lang="en-GB" sz="3200" i="1" kern="100" dirty="0">
                <a:latin typeface="Calibri" panose="020F0502020204030204" pitchFamily="34" charset="0"/>
                <a:ea typeface="Calibri" panose="020F0502020204030204" pitchFamily="34" charset="0"/>
                <a:cs typeface="Times New Roman" panose="02020603050405020304" pitchFamily="18" charset="0"/>
              </a:rPr>
              <a:t>Enterprise: Creation, Development and Growth</a:t>
            </a:r>
            <a:r>
              <a:rPr lang="en-GB" sz="3200" kern="100" dirty="0">
                <a:latin typeface="Calibri" panose="020F0502020204030204" pitchFamily="34" charset="0"/>
                <a:ea typeface="Calibri" panose="020F0502020204030204" pitchFamily="34" charset="0"/>
                <a:cs typeface="Times New Roman" panose="02020603050405020304" pitchFamily="18" charset="0"/>
              </a:rPr>
              <a:t>, Butterworth, Oxford, UK.</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84954C45-688F-D094-EB87-55DC3C3E497F}"/>
              </a:ext>
            </a:extLst>
          </p:cNvPr>
          <p:cNvSpPr>
            <a:spLocks noGrp="1"/>
          </p:cNvSpPr>
          <p:nvPr>
            <p:ph idx="1"/>
          </p:nvPr>
        </p:nvSpPr>
        <p:spPr>
          <a:xfrm>
            <a:off x="466531" y="1464906"/>
            <a:ext cx="11178073" cy="5710335"/>
          </a:xfrm>
        </p:spPr>
        <p:txBody>
          <a:bodyPr/>
          <a:lstStyle/>
          <a:p>
            <a:pPr>
              <a:lnSpc>
                <a:spcPct val="107000"/>
              </a:lnSpc>
            </a:pPr>
            <a:r>
              <a:rPr lang="en-GB" kern="100" dirty="0">
                <a:effectLst/>
                <a:latin typeface="Calibri" panose="020F0502020204030204" pitchFamily="34" charset="0"/>
                <a:ea typeface="Calibri" panose="020F0502020204030204" pitchFamily="34" charset="0"/>
                <a:cs typeface="Times New Roman" panose="02020603050405020304" pitchFamily="18" charset="0"/>
              </a:rPr>
              <a:t>Creativity represents an opportunity to create new appearance, content or process by combining existing inputs or factors of production.</a:t>
            </a:r>
          </a:p>
          <a:p>
            <a:pPr>
              <a:lnSpc>
                <a:spcPct val="107000"/>
              </a:lnSpc>
            </a:pPr>
            <a:r>
              <a:rPr lang="en-GB" kern="100" dirty="0">
                <a:effectLst/>
                <a:latin typeface="Calibri" panose="020F0502020204030204" pitchFamily="34" charset="0"/>
                <a:ea typeface="Calibri" panose="020F0502020204030204" pitchFamily="34" charset="0"/>
                <a:cs typeface="Times New Roman" panose="02020603050405020304" pitchFamily="18" charset="0"/>
              </a:rPr>
              <a:t>Inventiveness is a process of creating something new, which assigns a contribution to the level of overall mankind knowledge.</a:t>
            </a:r>
          </a:p>
          <a:p>
            <a:pPr>
              <a:lnSpc>
                <a:spcPct val="107000"/>
              </a:lnSpc>
              <a:spcAft>
                <a:spcPts val="800"/>
              </a:spcAft>
            </a:pPr>
            <a:r>
              <a:rPr lang="en-GB" kern="100" dirty="0">
                <a:effectLst/>
                <a:latin typeface="Calibri" panose="020F0502020204030204" pitchFamily="34" charset="0"/>
                <a:ea typeface="Calibri" panose="020F0502020204030204" pitchFamily="34" charset="0"/>
                <a:cs typeface="Times New Roman" panose="02020603050405020304" pitchFamily="18" charset="0"/>
              </a:rPr>
              <a:t>Innovation is linked to the definitive marketing of the new product, service or technologic process, which is a result of the inventiveness.</a:t>
            </a:r>
          </a:p>
          <a:p>
            <a:endParaRPr lang="en-GB" dirty="0"/>
          </a:p>
        </p:txBody>
      </p:sp>
    </p:spTree>
    <p:extLst>
      <p:ext uri="{BB962C8B-B14F-4D97-AF65-F5344CB8AC3E}">
        <p14:creationId xmlns:p14="http://schemas.microsoft.com/office/powerpoint/2010/main" val="3786691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7DE95A7-709E-1625-F4DA-20E9DEED3EC8}"/>
              </a:ext>
            </a:extLst>
          </p:cNvPr>
          <p:cNvPicPr>
            <a:picLocks noChangeAspect="1"/>
          </p:cNvPicPr>
          <p:nvPr/>
        </p:nvPicPr>
        <p:blipFill>
          <a:blip r:embed="rId2"/>
          <a:stretch>
            <a:fillRect/>
          </a:stretch>
        </p:blipFill>
        <p:spPr>
          <a:xfrm>
            <a:off x="-2076450" y="-2133599"/>
            <a:ext cx="16278225" cy="9353550"/>
          </a:xfrm>
          <a:prstGeom prst="rect">
            <a:avLst/>
          </a:prstGeom>
        </p:spPr>
      </p:pic>
    </p:spTree>
    <p:extLst>
      <p:ext uri="{BB962C8B-B14F-4D97-AF65-F5344CB8AC3E}">
        <p14:creationId xmlns:p14="http://schemas.microsoft.com/office/powerpoint/2010/main" val="36310900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20B12-A080-DC14-3177-4D092DC6BA60}"/>
              </a:ext>
            </a:extLst>
          </p:cNvPr>
          <p:cNvSpPr>
            <a:spLocks noGrp="1"/>
          </p:cNvSpPr>
          <p:nvPr>
            <p:ph type="title"/>
          </p:nvPr>
        </p:nvSpPr>
        <p:spPr>
          <a:xfrm>
            <a:off x="158620" y="-349996"/>
            <a:ext cx="11709918" cy="2062065"/>
          </a:xfrm>
        </p:spPr>
        <p:txBody>
          <a:bodyPr>
            <a:noAutofit/>
          </a:bodyPr>
          <a:lstStyle/>
          <a:p>
            <a:br>
              <a:rPr lang="en-GB" sz="2800" kern="100" dirty="0">
                <a:latin typeface="Calibri" panose="020F0502020204030204" pitchFamily="34" charset="0"/>
                <a:ea typeface="Calibri" panose="020F0502020204030204" pitchFamily="34" charset="0"/>
                <a:cs typeface="Times New Roman" panose="02020603050405020304" pitchFamily="18" charset="0"/>
              </a:rPr>
            </a:br>
            <a:br>
              <a:rPr lang="en-GB" sz="2800" b="1" kern="100" dirty="0">
                <a:latin typeface="Calibri" panose="020F0502020204030204" pitchFamily="34" charset="0"/>
                <a:ea typeface="Calibri" panose="020F0502020204030204" pitchFamily="34" charset="0"/>
                <a:cs typeface="Times New Roman" panose="02020603050405020304" pitchFamily="18" charset="0"/>
              </a:rPr>
            </a:br>
            <a:r>
              <a:rPr lang="en-GB" sz="2800" b="1" kern="100" dirty="0">
                <a:latin typeface="Calibri" panose="020F0502020204030204" pitchFamily="34" charset="0"/>
                <a:ea typeface="Calibri" panose="020F0502020204030204" pitchFamily="34" charset="0"/>
                <a:cs typeface="Times New Roman" panose="02020603050405020304" pitchFamily="18" charset="0"/>
              </a:rPr>
              <a:t>Defining innovation </a:t>
            </a:r>
            <a:br>
              <a:rPr lang="en-GB" sz="2800" b="1" kern="100" dirty="0">
                <a:latin typeface="Calibri" panose="020F0502020204030204" pitchFamily="34" charset="0"/>
                <a:ea typeface="Calibri" panose="020F0502020204030204" pitchFamily="34" charset="0"/>
                <a:cs typeface="Times New Roman" panose="02020603050405020304" pitchFamily="18" charset="0"/>
              </a:rPr>
            </a:br>
            <a:r>
              <a:rPr lang="en-GB" sz="1800" kern="100" dirty="0">
                <a:latin typeface="Calibri" panose="020F0502020204030204" pitchFamily="34" charset="0"/>
                <a:ea typeface="Calibri" panose="020F0502020204030204" pitchFamily="34" charset="0"/>
                <a:cs typeface="Times New Roman" panose="02020603050405020304" pitchFamily="18" charset="0"/>
              </a:rPr>
              <a:t>(Source: Ioan </a:t>
            </a:r>
            <a:r>
              <a:rPr lang="en-GB" sz="1800" kern="100" dirty="0" err="1">
                <a:latin typeface="Calibri" panose="020F0502020204030204" pitchFamily="34" charset="0"/>
                <a:ea typeface="Calibri" panose="020F0502020204030204" pitchFamily="34" charset="0"/>
                <a:cs typeface="Times New Roman" panose="02020603050405020304" pitchFamily="18" charset="0"/>
              </a:rPr>
              <a:t>lala</a:t>
            </a:r>
            <a:r>
              <a:rPr lang="en-GB" sz="1800" kern="100" dirty="0">
                <a:latin typeface="Calibri" panose="020F0502020204030204" pitchFamily="34" charset="0"/>
                <a:ea typeface="Calibri" panose="020F0502020204030204" pitchFamily="34" charset="0"/>
                <a:cs typeface="Times New Roman" panose="02020603050405020304" pitchFamily="18" charset="0"/>
              </a:rPr>
              <a:t> Popa, Gheorghe </a:t>
            </a:r>
            <a:r>
              <a:rPr lang="en-GB" sz="1800" kern="100" dirty="0" err="1">
                <a:latin typeface="Calibri" panose="020F0502020204030204" pitchFamily="34" charset="0"/>
                <a:ea typeface="Calibri" panose="020F0502020204030204" pitchFamily="34" charset="0"/>
                <a:cs typeface="Times New Roman" panose="02020603050405020304" pitchFamily="18" charset="0"/>
              </a:rPr>
              <a:t>Preda</a:t>
            </a:r>
            <a:r>
              <a:rPr lang="en-GB" sz="1800" kern="100" dirty="0">
                <a:latin typeface="Calibri" panose="020F0502020204030204" pitchFamily="34" charset="0"/>
                <a:ea typeface="Calibri" panose="020F0502020204030204" pitchFamily="34" charset="0"/>
                <a:cs typeface="Times New Roman" panose="02020603050405020304" pitchFamily="18" charset="0"/>
              </a:rPr>
              <a:t> and Monica </a:t>
            </a:r>
            <a:r>
              <a:rPr lang="en-GB" sz="1800" kern="100" dirty="0" err="1">
                <a:latin typeface="Calibri" panose="020F0502020204030204" pitchFamily="34" charset="0"/>
                <a:ea typeface="Calibri" panose="020F0502020204030204" pitchFamily="34" charset="0"/>
                <a:cs typeface="Times New Roman" panose="02020603050405020304" pitchFamily="18" charset="0"/>
              </a:rPr>
              <a:t>Boldea</a:t>
            </a:r>
            <a:r>
              <a:rPr lang="en-GB" sz="1800" kern="100" dirty="0">
                <a:latin typeface="Calibri" panose="020F0502020204030204" pitchFamily="34" charset="0"/>
                <a:ea typeface="Calibri" panose="020F0502020204030204" pitchFamily="34" charset="0"/>
                <a:cs typeface="Times New Roman" panose="02020603050405020304" pitchFamily="18" charset="0"/>
              </a:rPr>
              <a:t> (2002) A theoretical approach of the concept of </a:t>
            </a:r>
            <a:r>
              <a:rPr lang="en-GB" sz="1800" kern="100" dirty="0" err="1">
                <a:latin typeface="Calibri" panose="020F0502020204030204" pitchFamily="34" charset="0"/>
                <a:ea typeface="Calibri" panose="020F0502020204030204" pitchFamily="34" charset="0"/>
                <a:cs typeface="Times New Roman" panose="02020603050405020304" pitchFamily="18" charset="0"/>
              </a:rPr>
              <a:t>innovation.Table</a:t>
            </a:r>
            <a:r>
              <a:rPr lang="en-GB" sz="1800" kern="100" dirty="0">
                <a:latin typeface="Calibri" panose="020F0502020204030204" pitchFamily="34" charset="0"/>
                <a:ea typeface="Calibri" panose="020F0502020204030204" pitchFamily="34" charset="0"/>
                <a:cs typeface="Times New Roman" panose="02020603050405020304" pitchFamily="18" charset="0"/>
              </a:rPr>
              <a:t> 1. </a:t>
            </a:r>
            <a:r>
              <a:rPr lang="en-GB" sz="1000" u="sng" kern="100" dirty="0" err="1">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A_Theoretical_Approach_of_the_Concept_of</a:t>
            </a:r>
            <a:r>
              <a:rPr lang="en-GB" sz="1000" u="sng" kern="100"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2"/>
              </a:rPr>
              <a:t> Innovation 2002.pdf</a:t>
            </a:r>
            <a:r>
              <a:rPr lang="en-GB" sz="1000" kern="100" dirty="0">
                <a:latin typeface="Calibri" panose="020F0502020204030204" pitchFamily="34" charset="0"/>
                <a:ea typeface="Calibri" panose="020F0502020204030204" pitchFamily="34" charset="0"/>
                <a:cs typeface="Times New Roman" panose="02020603050405020304" pitchFamily="18" charset="0"/>
              </a:rPr>
              <a:t>  </a:t>
            </a:r>
            <a:r>
              <a:rPr lang="en-GB" sz="18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t>I liked their summary but unfortunately, they did not reference all these sources!!! They are easy to find in a  quick search. Steve</a:t>
            </a:r>
            <a:br>
              <a:rPr lang="en-GB" sz="2800" kern="100" dirty="0">
                <a:solidFill>
                  <a:srgbClr val="FF0000"/>
                </a:solidFill>
                <a:latin typeface="Calibri" panose="020F0502020204030204" pitchFamily="34" charset="0"/>
                <a:ea typeface="Calibri" panose="020F0502020204030204" pitchFamily="34" charset="0"/>
                <a:cs typeface="Times New Roman" panose="02020603050405020304" pitchFamily="18" charset="0"/>
              </a:rPr>
            </a:br>
            <a:endParaRPr lang="en-GB" sz="2800" dirty="0">
              <a:solidFill>
                <a:srgbClr val="FF0000"/>
              </a:solidFill>
            </a:endParaRPr>
          </a:p>
        </p:txBody>
      </p:sp>
      <p:sp>
        <p:nvSpPr>
          <p:cNvPr id="3" name="Content Placeholder 2">
            <a:extLst>
              <a:ext uri="{FF2B5EF4-FFF2-40B4-BE49-F238E27FC236}">
                <a16:creationId xmlns:a16="http://schemas.microsoft.com/office/drawing/2014/main" id="{62BA6832-2458-EF00-BB15-85B259474AA8}"/>
              </a:ext>
            </a:extLst>
          </p:cNvPr>
          <p:cNvSpPr>
            <a:spLocks noGrp="1"/>
          </p:cNvSpPr>
          <p:nvPr>
            <p:ph idx="1"/>
          </p:nvPr>
        </p:nvSpPr>
        <p:spPr>
          <a:xfrm>
            <a:off x="307909" y="1712070"/>
            <a:ext cx="11709919" cy="5145930"/>
          </a:xfrm>
        </p:spPr>
        <p:txBody>
          <a:bodyPr>
            <a:normAutofit lnSpcReduction="10000"/>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Joseph Schumpeter (1930) • Introducing a new product or modifications brought to an existing product; • A new process of innovation in an industry; • The discovery of a new market; • Developing new sources of supply with raw materials; • Other changes in the organization. Peter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Druker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(1954) One of the two basic functions of an organization.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Howard and Sheth (1969) Any new element brought to the buyer, whether or not new to the organization. 151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Mohr (1969) The degree to which specific new changes are implemented in an organization.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Damanpour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Evan (1984) Broad utility concept defined in various ways to reflect a specific requirement and characteristic of a particular study.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Kenneth Simmonds (1986) Innovations are new ideas that consist of: new products and services, new use of existing products, new markets for existing products or new marketing methods.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Kenneth Simmonds (1986) Basic creative process.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Damanpour</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(1991) Development and adoption of new ideas by a firm.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Davenport (1991) Complete a task development in a radically new way. </a:t>
            </a:r>
            <a:endParaRPr lang="en-GB" dirty="0"/>
          </a:p>
        </p:txBody>
      </p:sp>
    </p:spTree>
    <p:extLst>
      <p:ext uri="{BB962C8B-B14F-4D97-AF65-F5344CB8AC3E}">
        <p14:creationId xmlns:p14="http://schemas.microsoft.com/office/powerpoint/2010/main" val="2350176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5BD4D-4796-6E16-737F-119DEBF39E4A}"/>
              </a:ext>
            </a:extLst>
          </p:cNvPr>
          <p:cNvSpPr>
            <a:spLocks noGrp="1"/>
          </p:cNvSpPr>
          <p:nvPr>
            <p:ph type="title"/>
          </p:nvPr>
        </p:nvSpPr>
        <p:spPr>
          <a:xfrm>
            <a:off x="230155" y="-587828"/>
            <a:ext cx="10515600" cy="1933284"/>
          </a:xfrm>
        </p:spPr>
        <p:txBody>
          <a:bodyPr>
            <a:normAutofit/>
          </a:bodyPr>
          <a:lstStyle/>
          <a:p>
            <a:r>
              <a:rPr lang="en-GB" sz="2800" dirty="0"/>
              <a:t>Popa et al. (2002) continued.</a:t>
            </a:r>
          </a:p>
        </p:txBody>
      </p:sp>
      <p:sp>
        <p:nvSpPr>
          <p:cNvPr id="3" name="Content Placeholder 2">
            <a:extLst>
              <a:ext uri="{FF2B5EF4-FFF2-40B4-BE49-F238E27FC236}">
                <a16:creationId xmlns:a16="http://schemas.microsoft.com/office/drawing/2014/main" id="{B1F09E10-1F6E-BEC4-B16C-E477659743A4}"/>
              </a:ext>
            </a:extLst>
          </p:cNvPr>
          <p:cNvSpPr>
            <a:spLocks noGrp="1"/>
          </p:cNvSpPr>
          <p:nvPr>
            <p:ph idx="1"/>
          </p:nvPr>
        </p:nvSpPr>
        <p:spPr>
          <a:xfrm>
            <a:off x="447869" y="774442"/>
            <a:ext cx="11513976" cy="5812970"/>
          </a:xfrm>
        </p:spPr>
        <p:txBody>
          <a:bodyPr>
            <a:norm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Evans (1991) The ability to discover new relationships, of seeing things from new perspectives and to form new combinations from existing concepts. </a:t>
            </a:r>
          </a:p>
          <a:p>
            <a:pPr>
              <a:lnSpc>
                <a:spcPct val="107000"/>
              </a:lnSpc>
              <a:spcAft>
                <a:spcPts val="800"/>
              </a:spcAft>
            </a:pP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Covin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şi</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Slevin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(1991), Lumpkin and Dess (1996), Knox (2002) Innovation can be defined as a process that provides added value and a degree of novelty to the organization, suppliers and customers, developing new procedures, solutions, products and services and new ways of marketing.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Business Council Australia (1993) Adoption of new or significantly improved elements to create added value to the organization directly or indirectly for its customers.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Henderson and Lentz (1995) Implementation of innovative ideas.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Nohria and Gulati (1996) Any policy, structure, method, process, product or market opportunity that the manager of a working business unit should perceive as new.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Rogers (1998) Involves both knowledge creation and diffusion of existing knowledge.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European Commission Green (1999) Successful production, assimilation and exploitation of novelty in the economic or social environment. </a:t>
            </a:r>
          </a:p>
          <a:p>
            <a:r>
              <a:rPr lang="en-GB" sz="1800" dirty="0">
                <a:effectLst/>
                <a:latin typeface="Calibri" panose="020F0502020204030204" pitchFamily="34" charset="0"/>
                <a:ea typeface="Calibri" panose="020F0502020204030204" pitchFamily="34" charset="0"/>
                <a:cs typeface="Times New Roman" panose="02020603050405020304" pitchFamily="18" charset="0"/>
              </a:rPr>
              <a:t>Boer and During (2001) Creating a new association (combination) product market-technology-organisation.</a:t>
            </a:r>
            <a:endParaRPr lang="en-GB" dirty="0"/>
          </a:p>
        </p:txBody>
      </p:sp>
    </p:spTree>
    <p:extLst>
      <p:ext uri="{BB962C8B-B14F-4D97-AF65-F5344CB8AC3E}">
        <p14:creationId xmlns:p14="http://schemas.microsoft.com/office/powerpoint/2010/main" val="3275639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1EE73-7BFF-7B1C-2473-739FE53369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14F7FA-0C78-53D4-9E32-B17EA35CF3A5}"/>
              </a:ext>
            </a:extLst>
          </p:cNvPr>
          <p:cNvSpPr>
            <a:spLocks noGrp="1"/>
          </p:cNvSpPr>
          <p:nvPr>
            <p:ph idx="1"/>
          </p:nvPr>
        </p:nvSpPr>
        <p:spPr>
          <a:xfrm>
            <a:off x="503853" y="1259633"/>
            <a:ext cx="11411339" cy="5233242"/>
          </a:xfrm>
        </p:spPr>
        <p:txBody>
          <a:bodyPr>
            <a:normAutofit lnSpcReduction="10000"/>
          </a:bodyPr>
          <a:lstStyle/>
          <a:p>
            <a:pPr marL="0" indent="0">
              <a:buNone/>
            </a:pPr>
            <a:r>
              <a:rPr lang="en-GB" sz="1800"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If you want a better sourced article, also by Romanian academics, see:</a:t>
            </a:r>
          </a:p>
          <a:p>
            <a:pPr marL="0" indent="0">
              <a:buNone/>
            </a:pPr>
            <a:endParaRPr lang="en-GB" sz="1800" kern="1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Andreea</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MAIER, Maria-Mihaela SUĂRĂŞAN, Felicia Diana NICOARĂ (2012) INNOVATION – A must for the durable development. </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Management &amp; Marketing Challenges for the Knowledge Society</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Vol. 7, No. 3, pp. 479-492.</a:t>
            </a:r>
          </a:p>
          <a:p>
            <a:pPr marL="0" indent="0">
              <a:buNone/>
            </a:pPr>
            <a:endParaRPr lang="en-GB" sz="20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800" kern="100" dirty="0">
                <a:latin typeface="Arial" panose="020B0604020202020204" pitchFamily="34" charset="0"/>
                <a:ea typeface="Calibri" panose="020F0502020204030204" pitchFamily="34" charset="0"/>
                <a:cs typeface="Times New Roman" panose="02020603050405020304" pitchFamily="18" charset="0"/>
              </a:rPr>
              <a:t>Also, for an engineering perspective, for the process of innovation, but also quoting the classics, see:</a:t>
            </a:r>
          </a:p>
          <a:p>
            <a:pPr marL="0" indent="0">
              <a:buNone/>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2000" kern="1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Sara Khan (2023) Innovation and its Role in Success of an Organizations.</a:t>
            </a:r>
            <a:r>
              <a:rPr lang="en-GB" sz="2000" i="1" kern="100" dirty="0">
                <a:effectLst/>
                <a:latin typeface="Arial" panose="020B0604020202020204" pitchFamily="34" charset="0"/>
                <a:ea typeface="Calibri" panose="020F0502020204030204" pitchFamily="34" charset="0"/>
                <a:cs typeface="Times New Roman" panose="02020603050405020304" pitchFamily="18" charset="0"/>
              </a:rPr>
              <a:t> International Journal of Advanced Engineering, Management and Science (IJAEMS). </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ISSN: 2454-1311. Vol-9, Issue-9; September. DOI: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https://dx.doi.org/10.22161/ijaems.99.2</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800"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I have uploaded both to the ‘Themes: Innovation’ tile on Moodle. </a:t>
            </a:r>
          </a:p>
          <a:p>
            <a:pPr marL="0" indent="0">
              <a:buNone/>
            </a:pPr>
            <a:endParaRPr lang="en-GB" sz="1800" kern="100" dirty="0">
              <a:solidFill>
                <a:srgbClr val="FF0000"/>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r>
              <a:rPr lang="en-GB" sz="1800"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Steve</a:t>
            </a:r>
            <a:endParaRPr lang="en-GB" sz="18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363950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20F86-CAC9-E41D-D247-76F05A68EE71}"/>
              </a:ext>
            </a:extLst>
          </p:cNvPr>
          <p:cNvSpPr>
            <a:spLocks noGrp="1"/>
          </p:cNvSpPr>
          <p:nvPr>
            <p:ph type="title"/>
          </p:nvPr>
        </p:nvSpPr>
        <p:spPr/>
        <p:txBody>
          <a:bodyPr>
            <a:normAutofit/>
          </a:bodyPr>
          <a:lstStyle/>
          <a:p>
            <a:r>
              <a:rPr lang="en-GB" sz="3200" kern="100" dirty="0">
                <a:latin typeface="Arial" panose="020B0604020202020204" pitchFamily="34" charset="0"/>
                <a:ea typeface="Calibri" panose="020F0502020204030204" pitchFamily="34" charset="0"/>
                <a:cs typeface="Arial" panose="020B0604020202020204" pitchFamily="34" charset="0"/>
              </a:rPr>
              <a:t>Innovation may be studied using different definitions and may work differently in different elements.</a:t>
            </a: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11DE2A6-A98F-9D16-CE8E-92D0DFCDF6F1}"/>
              </a:ext>
            </a:extLst>
          </p:cNvPr>
          <p:cNvSpPr>
            <a:spLocks noGrp="1"/>
          </p:cNvSpPr>
          <p:nvPr>
            <p:ph idx="1"/>
          </p:nvPr>
        </p:nvSpPr>
        <p:spPr>
          <a:xfrm>
            <a:off x="382555" y="1418252"/>
            <a:ext cx="11430000" cy="5439748"/>
          </a:xfrm>
        </p:spPr>
        <p:txBody>
          <a:bodyPr>
            <a:normAutofit fontScale="62500" lnSpcReduction="20000"/>
          </a:bodyPr>
          <a:lstStyle/>
          <a:p>
            <a:pPr marL="0" indent="0">
              <a:lnSpc>
                <a:spcPct val="107000"/>
              </a:lnSpc>
              <a:spcAft>
                <a:spcPts val="800"/>
              </a:spcAft>
              <a:buNone/>
            </a:pPr>
            <a:endParaRPr lang="en-GB"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4000" kern="100" dirty="0">
                <a:latin typeface="Arial" panose="020B0604020202020204" pitchFamily="34" charset="0"/>
                <a:ea typeface="Calibri" panose="020F0502020204030204" pitchFamily="34" charset="0"/>
                <a:cs typeface="Arial" panose="020B0604020202020204" pitchFamily="34" charset="0"/>
              </a:rPr>
              <a:t>I</a:t>
            </a:r>
            <a:r>
              <a:rPr lang="en-GB" sz="4000" kern="100" dirty="0">
                <a:effectLst/>
                <a:latin typeface="Arial" panose="020B0604020202020204" pitchFamily="34" charset="0"/>
                <a:ea typeface="Calibri" panose="020F0502020204030204" pitchFamily="34" charset="0"/>
                <a:cs typeface="Arial" panose="020B0604020202020204" pitchFamily="34" charset="0"/>
              </a:rPr>
              <a:t>nnovations in production – development or enhancement of a specific product; </a:t>
            </a:r>
          </a:p>
          <a:p>
            <a:pPr>
              <a:lnSpc>
                <a:spcPct val="107000"/>
              </a:lnSpc>
              <a:spcAft>
                <a:spcPts val="800"/>
              </a:spcAft>
            </a:pPr>
            <a:r>
              <a:rPr lang="en-GB" sz="4000" kern="100" dirty="0">
                <a:latin typeface="Arial" panose="020B0604020202020204" pitchFamily="34" charset="0"/>
                <a:ea typeface="Calibri" panose="020F0502020204030204" pitchFamily="34" charset="0"/>
                <a:cs typeface="Arial" panose="020B0604020202020204" pitchFamily="34" charset="0"/>
              </a:rPr>
              <a:t>I</a:t>
            </a:r>
            <a:r>
              <a:rPr lang="en-GB" sz="4000" kern="100" dirty="0">
                <a:effectLst/>
                <a:latin typeface="Arial" panose="020B0604020202020204" pitchFamily="34" charset="0"/>
                <a:ea typeface="Calibri" panose="020F0502020204030204" pitchFamily="34" charset="0"/>
                <a:cs typeface="Arial" panose="020B0604020202020204" pitchFamily="34" charset="0"/>
              </a:rPr>
              <a:t>nnovations in services – offering new or enhancing of existing services; </a:t>
            </a:r>
          </a:p>
          <a:p>
            <a:pPr>
              <a:lnSpc>
                <a:spcPct val="107000"/>
              </a:lnSpc>
              <a:spcAft>
                <a:spcPts val="800"/>
              </a:spcAft>
            </a:pPr>
            <a:r>
              <a:rPr lang="en-GB" sz="4000" kern="100" dirty="0">
                <a:latin typeface="Arial" panose="020B0604020202020204" pitchFamily="34" charset="0"/>
                <a:ea typeface="Calibri" panose="020F0502020204030204" pitchFamily="34" charset="0"/>
                <a:cs typeface="Arial" panose="020B0604020202020204" pitchFamily="34" charset="0"/>
              </a:rPr>
              <a:t>I</a:t>
            </a:r>
            <a:r>
              <a:rPr lang="en-GB" sz="4000" kern="100" dirty="0">
                <a:effectLst/>
                <a:latin typeface="Arial" panose="020B0604020202020204" pitchFamily="34" charset="0"/>
                <a:ea typeface="Calibri" panose="020F0502020204030204" pitchFamily="34" charset="0"/>
                <a:cs typeface="Arial" panose="020B0604020202020204" pitchFamily="34" charset="0"/>
              </a:rPr>
              <a:t>nnovations in process – finding of new ways of organizing and combining inputs in the process of production of specific products or services; and </a:t>
            </a:r>
          </a:p>
          <a:p>
            <a:pPr>
              <a:lnSpc>
                <a:spcPct val="107000"/>
              </a:lnSpc>
              <a:spcAft>
                <a:spcPts val="800"/>
              </a:spcAft>
            </a:pPr>
            <a:r>
              <a:rPr lang="en-GB" sz="4000" kern="100" dirty="0">
                <a:latin typeface="Arial" panose="020B0604020202020204" pitchFamily="34" charset="0"/>
                <a:ea typeface="Calibri" panose="020F0502020204030204" pitchFamily="34" charset="0"/>
                <a:cs typeface="Arial" panose="020B0604020202020204" pitchFamily="34" charset="0"/>
              </a:rPr>
              <a:t>I</a:t>
            </a:r>
            <a:r>
              <a:rPr lang="en-GB" sz="4000" kern="100" dirty="0">
                <a:effectLst/>
                <a:latin typeface="Arial" panose="020B0604020202020204" pitchFamily="34" charset="0"/>
                <a:ea typeface="Calibri" panose="020F0502020204030204" pitchFamily="34" charset="0"/>
                <a:cs typeface="Arial" panose="020B0604020202020204" pitchFamily="34" charset="0"/>
              </a:rPr>
              <a:t>nnovations in management – creating new ways of organizing business resources. </a:t>
            </a:r>
          </a:p>
          <a:p>
            <a:pPr marL="0" indent="0">
              <a:lnSpc>
                <a:spcPct val="107000"/>
              </a:lnSpc>
              <a:spcAft>
                <a:spcPts val="800"/>
              </a:spcAft>
              <a:buNone/>
            </a:pPr>
            <a:r>
              <a:rPr lang="en-GB" kern="100" dirty="0">
                <a:effectLst/>
                <a:latin typeface="Arial" panose="020B0604020202020204" pitchFamily="34" charset="0"/>
                <a:ea typeface="Calibri" panose="020F0502020204030204" pitchFamily="34" charset="0"/>
                <a:cs typeface="Arial" panose="020B0604020202020204" pitchFamily="34" charset="0"/>
              </a:rPr>
              <a:t>Source: Feldman, M. (2004) </a:t>
            </a:r>
            <a:r>
              <a:rPr lang="en-GB" i="1" kern="100" dirty="0">
                <a:effectLst/>
                <a:latin typeface="Arial" panose="020B0604020202020204" pitchFamily="34" charset="0"/>
                <a:ea typeface="Calibri" panose="020F0502020204030204" pitchFamily="34" charset="0"/>
                <a:cs typeface="Arial" panose="020B0604020202020204" pitchFamily="34" charset="0"/>
              </a:rPr>
              <a:t>The Significance of Innovation</a:t>
            </a:r>
            <a:r>
              <a:rPr lang="en-GB" kern="100" dirty="0">
                <a:effectLst/>
                <a:latin typeface="Arial" panose="020B0604020202020204" pitchFamily="34" charset="0"/>
                <a:ea typeface="Calibri" panose="020F0502020204030204" pitchFamily="34" charset="0"/>
                <a:cs typeface="Arial" panose="020B0604020202020204" pitchFamily="34" charset="0"/>
              </a:rPr>
              <a:t>, </a:t>
            </a:r>
            <a:r>
              <a:rPr lang="en-GB" kern="100" dirty="0" err="1">
                <a:effectLst/>
                <a:latin typeface="Arial" panose="020B0604020202020204" pitchFamily="34" charset="0"/>
                <a:ea typeface="Calibri" panose="020F0502020204030204" pitchFamily="34" charset="0"/>
                <a:cs typeface="Arial" panose="020B0604020202020204" pitchFamily="34" charset="0"/>
              </a:rPr>
              <a:t>Rotman</a:t>
            </a:r>
            <a:r>
              <a:rPr lang="en-GB" kern="100" dirty="0">
                <a:effectLst/>
                <a:latin typeface="Arial" panose="020B0604020202020204" pitchFamily="34" charset="0"/>
                <a:ea typeface="Calibri" panose="020F0502020204030204" pitchFamily="34" charset="0"/>
                <a:cs typeface="Arial" panose="020B0604020202020204" pitchFamily="34" charset="0"/>
              </a:rPr>
              <a:t> School of </a:t>
            </a:r>
            <a:r>
              <a:rPr lang="en-GB" dirty="0">
                <a:effectLst/>
                <a:latin typeface="Arial" panose="020B0604020202020204" pitchFamily="34" charset="0"/>
                <a:ea typeface="Calibri" panose="020F0502020204030204" pitchFamily="34" charset="0"/>
                <a:cs typeface="Arial" panose="020B0604020202020204" pitchFamily="34" charset="0"/>
              </a:rPr>
              <a:t>Management. University of Toronto.</a:t>
            </a:r>
          </a:p>
          <a:p>
            <a:pPr marL="0" indent="0">
              <a:lnSpc>
                <a:spcPct val="107000"/>
              </a:lnSpc>
              <a:spcAft>
                <a:spcPts val="800"/>
              </a:spcAft>
              <a:buNone/>
            </a:pPr>
            <a:r>
              <a:rPr lang="en-GB" sz="3600" kern="100" dirty="0">
                <a:solidFill>
                  <a:srgbClr val="FF0000"/>
                </a:solidFill>
                <a:latin typeface="Arial" panose="020B0604020202020204" pitchFamily="34" charset="0"/>
                <a:ea typeface="Calibri" panose="020F0502020204030204" pitchFamily="34" charset="0"/>
                <a:cs typeface="Arial" panose="020B0604020202020204" pitchFamily="34" charset="0"/>
              </a:rPr>
              <a:t>You do not have to analyse all functions or applications!</a:t>
            </a:r>
            <a:endParaRPr lang="en-GB" sz="3600" kern="1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00762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061D0-2BA2-7F4A-C6A8-F5A3CB2FC1BF}"/>
              </a:ext>
            </a:extLst>
          </p:cNvPr>
          <p:cNvSpPr>
            <a:spLocks noGrp="1"/>
          </p:cNvSpPr>
          <p:nvPr>
            <p:ph type="title"/>
          </p:nvPr>
        </p:nvSpPr>
        <p:spPr/>
        <p:txBody>
          <a:bodyPr>
            <a:noAutofit/>
          </a:bodyPr>
          <a:lstStyle/>
          <a:p>
            <a:r>
              <a:rPr lang="en-GB" sz="3200" kern="0" spc="-75"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Peter F. Drucker (1993) </a:t>
            </a:r>
            <a:r>
              <a:rPr lang="en-GB" sz="3200" kern="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Innovation and Entrepreneurship. NY, Harper and Row.</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5153E19C-0408-CA5F-8C65-F8CB374BF5D5}"/>
              </a:ext>
            </a:extLst>
          </p:cNvPr>
          <p:cNvSpPr>
            <a:spLocks noGrp="1"/>
          </p:cNvSpPr>
          <p:nvPr>
            <p:ph idx="1"/>
          </p:nvPr>
        </p:nvSpPr>
        <p:spPr>
          <a:xfrm>
            <a:off x="569167" y="1371600"/>
            <a:ext cx="11140751" cy="5121275"/>
          </a:xfrm>
        </p:spPr>
        <p:txBody>
          <a:bodyPr>
            <a:normAutofit lnSpcReduction="10000"/>
          </a:bodyPr>
          <a:lstStyle/>
          <a:p>
            <a:pPr marL="0" indent="0">
              <a:lnSpc>
                <a:spcPct val="107000"/>
              </a:lnSpc>
              <a:spcAft>
                <a:spcPts val="800"/>
              </a:spcAft>
              <a:buNone/>
            </a:pPr>
            <a:r>
              <a:rPr lang="en-GB" kern="0" dirty="0">
                <a:solidFill>
                  <a:srgbClr val="000000"/>
                </a:solidFill>
                <a:latin typeface="Arial" panose="020B0604020202020204" pitchFamily="34" charset="0"/>
                <a:ea typeface="Calibri" panose="020F0502020204030204" pitchFamily="34" charset="0"/>
                <a:cs typeface="Times New Roman" panose="02020603050405020304" pitchFamily="18" charset="0"/>
              </a:rPr>
              <a:t>The Innovation process and guidance.</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0" spc="1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Innovation starts with analysis of opportunities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0" spc="15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Innovation is a conceptual and perceptual activity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0"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Innovation, in order to be successful, should be simple and focused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Innovation should start as “small</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0"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 successful innovation aims towards leadership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Innovations should not be very “smart”.</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82473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36A5A-7911-BC79-F035-DABD4C4895FE}"/>
              </a:ext>
            </a:extLst>
          </p:cNvPr>
          <p:cNvSpPr>
            <a:spLocks noGrp="1"/>
          </p:cNvSpPr>
          <p:nvPr>
            <p:ph type="title"/>
          </p:nvPr>
        </p:nvSpPr>
        <p:spPr>
          <a:xfrm>
            <a:off x="838200" y="-167951"/>
            <a:ext cx="10515600" cy="1858639"/>
          </a:xfrm>
        </p:spPr>
        <p:txBody>
          <a:bodyPr>
            <a:normAutofit/>
          </a:bodyPr>
          <a:lstStyle/>
          <a:p>
            <a:r>
              <a:rPr lang="en-GB" sz="3200" dirty="0"/>
              <a:t>Workable definition.</a:t>
            </a:r>
          </a:p>
        </p:txBody>
      </p:sp>
      <p:sp>
        <p:nvSpPr>
          <p:cNvPr id="3" name="Content Placeholder 2">
            <a:extLst>
              <a:ext uri="{FF2B5EF4-FFF2-40B4-BE49-F238E27FC236}">
                <a16:creationId xmlns:a16="http://schemas.microsoft.com/office/drawing/2014/main" id="{3EC6A87C-ED35-A414-2313-9DE5647F6F84}"/>
              </a:ext>
            </a:extLst>
          </p:cNvPr>
          <p:cNvSpPr>
            <a:spLocks noGrp="1"/>
          </p:cNvSpPr>
          <p:nvPr>
            <p:ph idx="1"/>
          </p:nvPr>
        </p:nvSpPr>
        <p:spPr>
          <a:xfrm>
            <a:off x="382555" y="1138335"/>
            <a:ext cx="11327363" cy="5038628"/>
          </a:xfrm>
        </p:spPr>
        <p:txBody>
          <a:bodyPr>
            <a:normAutofit fontScale="92500"/>
          </a:bodyPr>
          <a:lstStyle/>
          <a:p>
            <a:pPr marL="0" indent="0" fontAlgn="base">
              <a:lnSpc>
                <a:spcPct val="107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What is business innovation? </a:t>
            </a: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Business innovation is when companies implement new processes, ideas, services, or products with the goal of boosting the bottom line. It could mean launching </a:t>
            </a:r>
            <a:r>
              <a:rPr lang="en-GB" sz="2400" strike="noStrike" kern="0"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new and improved products or services</a:t>
            </a:r>
            <a:r>
              <a:rPr lang="en-GB" sz="2400" kern="0" dirty="0">
                <a:effectLst/>
                <a:latin typeface="Arial" panose="020B0604020202020204" pitchFamily="34" charset="0"/>
                <a:ea typeface="Times New Roman" panose="02020603050405020304" pitchFamily="18" charset="0"/>
                <a:cs typeface="Arial" panose="020B0604020202020204" pitchFamily="34" charset="0"/>
              </a:rPr>
              <a:t> </a:t>
            </a:r>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(which can lead to higher revenue), making an existing process more efficient, or solving a current business problem (both of which cut down on costs and save time). </a:t>
            </a:r>
            <a:r>
              <a:rPr lang="en-GB" sz="2400" kern="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Make money/profit? OR achieve objectives?</a:t>
            </a:r>
            <a:endParaRPr lang="en-GB" sz="2400" kern="100" dirty="0">
              <a:solidFill>
                <a:srgbClr val="FF0000"/>
              </a:solidFill>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24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What business innovation </a:t>
            </a:r>
            <a:r>
              <a:rPr lang="en-GB" sz="24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is not</a:t>
            </a: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Innovation has become such a hot topic that its true meaning is often lost in the noise. While some use it as a catchall buzzword for simply using the latest technology or making change for change’s sake, the definition of “innovation” is limited to changes to</a:t>
            </a:r>
            <a:r>
              <a:rPr lang="en-GB" sz="2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core business of an organization that leads to growth. </a:t>
            </a: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0210575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C0CD7-2759-1391-521F-A5D2D150E3D1}"/>
              </a:ext>
            </a:extLst>
          </p:cNvPr>
          <p:cNvSpPr>
            <a:spLocks noGrp="1"/>
          </p:cNvSpPr>
          <p:nvPr>
            <p:ph type="title"/>
          </p:nvPr>
        </p:nvSpPr>
        <p:spPr/>
        <p:txBody>
          <a:bodyPr>
            <a:normAutofit/>
          </a:bodyPr>
          <a:lstStyle/>
          <a:p>
            <a:r>
              <a:rPr lang="en-GB" sz="2800" dirty="0"/>
              <a:t>You will be recommending an Innovation and advising how it should be implemented.</a:t>
            </a:r>
          </a:p>
        </p:txBody>
      </p:sp>
      <p:sp>
        <p:nvSpPr>
          <p:cNvPr id="3" name="Content Placeholder 2">
            <a:extLst>
              <a:ext uri="{FF2B5EF4-FFF2-40B4-BE49-F238E27FC236}">
                <a16:creationId xmlns:a16="http://schemas.microsoft.com/office/drawing/2014/main" id="{5D1E3337-C762-4A05-8477-478F8B5ED1C1}"/>
              </a:ext>
            </a:extLst>
          </p:cNvPr>
          <p:cNvSpPr>
            <a:spLocks noGrp="1"/>
          </p:cNvSpPr>
          <p:nvPr>
            <p:ph idx="1"/>
          </p:nvPr>
        </p:nvSpPr>
        <p:spPr/>
        <p:txBody>
          <a:bodyPr/>
          <a:lstStyle/>
          <a:p>
            <a:pPr marL="0" indent="0">
              <a:buNone/>
            </a:pPr>
            <a:r>
              <a:rPr lang="en-GB" dirty="0"/>
              <a:t>Do not get too diverted by definitions.</a:t>
            </a:r>
          </a:p>
          <a:p>
            <a:pPr marL="0" indent="0">
              <a:buNone/>
            </a:pPr>
            <a:endParaRPr lang="en-GB" dirty="0"/>
          </a:p>
          <a:p>
            <a:pPr marL="0" indent="0">
              <a:buNone/>
            </a:pPr>
            <a:r>
              <a:rPr lang="en-GB" dirty="0"/>
              <a:t>Innovation? </a:t>
            </a:r>
          </a:p>
          <a:p>
            <a:pPr marL="0" indent="0">
              <a:buNone/>
            </a:pPr>
            <a:endParaRPr lang="en-GB" dirty="0"/>
          </a:p>
          <a:p>
            <a:r>
              <a:rPr lang="en-GB" dirty="0"/>
              <a:t>Something new. </a:t>
            </a:r>
          </a:p>
          <a:p>
            <a:r>
              <a:rPr lang="en-GB" dirty="0"/>
              <a:t>Something that might work to achieve organisational objectives.</a:t>
            </a:r>
          </a:p>
          <a:p>
            <a:r>
              <a:rPr lang="en-GB" dirty="0"/>
              <a:t>Something that is likely to work.</a:t>
            </a:r>
          </a:p>
        </p:txBody>
      </p:sp>
    </p:spTree>
    <p:extLst>
      <p:ext uri="{BB962C8B-B14F-4D97-AF65-F5344CB8AC3E}">
        <p14:creationId xmlns:p14="http://schemas.microsoft.com/office/powerpoint/2010/main" val="93156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A43B99-4E6D-49B0-38C4-87D5B6E589A6}"/>
              </a:ext>
            </a:extLst>
          </p:cNvPr>
          <p:cNvSpPr>
            <a:spLocks noGrp="1"/>
          </p:cNvSpPr>
          <p:nvPr>
            <p:ph type="title"/>
          </p:nvPr>
        </p:nvSpPr>
        <p:spPr>
          <a:xfrm>
            <a:off x="438539" y="158621"/>
            <a:ext cx="11523306" cy="1532068"/>
          </a:xfrm>
        </p:spPr>
        <p:txBody>
          <a:bodyPr>
            <a:normAutofit fontScale="90000"/>
          </a:bodyPr>
          <a:lstStyle/>
          <a:p>
            <a:r>
              <a:rPr lang="en-GB" sz="3600" dirty="0">
                <a:latin typeface="Arial" panose="020B0604020202020204" pitchFamily="34" charset="0"/>
                <a:cs typeface="Arial" panose="020B0604020202020204" pitchFamily="34" charset="0"/>
              </a:rPr>
              <a:t>It may say something about organisational culture. </a:t>
            </a:r>
            <a:r>
              <a:rPr lang="en-GB" sz="1800" dirty="0"/>
              <a:t>Source: </a:t>
            </a:r>
            <a:r>
              <a:rPr lang="en-GB" sz="1800" u="none" strike="noStrike" kern="0"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Jeff Dyer, Nathan Furr, Curtis Lefrandt, and </a:t>
            </a:r>
            <a:r>
              <a:rPr lang="en-GB" sz="1800" u="none" strike="noStrike" kern="0" dirty="0" err="1">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Taeya</a:t>
            </a:r>
            <a:r>
              <a:rPr lang="en-GB" sz="1800" u="none" strike="noStrike" kern="0" dirty="0">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 Howell</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(2023)  </a:t>
            </a:r>
            <a:r>
              <a:rPr lang="en-GB" sz="1800" kern="1800" dirty="0">
                <a:effectLst/>
                <a:latin typeface="Arial" panose="020B0604020202020204" pitchFamily="34" charset="0"/>
                <a:ea typeface="Times New Roman" panose="02020603050405020304" pitchFamily="18" charset="0"/>
                <a:cs typeface="Times New Roman" panose="02020603050405020304" pitchFamily="18" charset="0"/>
              </a:rPr>
              <a:t>Why Innovation Depends on Intellectual Honesty</a:t>
            </a:r>
            <a:r>
              <a:rPr lang="en-GB" sz="1800" i="1" kern="1800" dirty="0">
                <a:effectLst/>
                <a:latin typeface="Arial" panose="020B0604020202020204" pitchFamily="34" charset="0"/>
                <a:ea typeface="Times New Roman" panose="02020603050405020304" pitchFamily="18" charset="0"/>
                <a:cs typeface="Times New Roman" panose="02020603050405020304" pitchFamily="18" charset="0"/>
              </a:rPr>
              <a:t>. Sloan Management Review.</a:t>
            </a:r>
            <a:r>
              <a:rPr lang="en-GB" sz="1800" kern="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kern="0" dirty="0">
                <a:effectLst/>
                <a:latin typeface="Arial" panose="020B0604020202020204" pitchFamily="34" charset="0"/>
                <a:ea typeface="Times New Roman" panose="02020603050405020304" pitchFamily="18" charset="0"/>
                <a:cs typeface="Times New Roman" panose="02020603050405020304" pitchFamily="18" charset="0"/>
              </a:rPr>
              <a:t>January 17.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https://sloanreview.mit.edu/article/why-innovation-depends-on-intellectual honesty/?</a:t>
            </a:r>
            <a:r>
              <a:rPr lang="en-GB" sz="12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utm_source</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a:t>
            </a:r>
            <a:r>
              <a:rPr lang="en-GB" sz="12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newsletter&amp;utm_medium</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a:t>
            </a:r>
            <a:r>
              <a:rPr lang="en-GB" sz="1200" u="sng" kern="100" dirty="0" err="1">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email&amp;utm_content</a:t>
            </a:r>
            <a:r>
              <a:rPr lang="en-GB" sz="1200" u="sng" kern="100"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=Why%20Innovation%20Depends%20on%20Intellectual%20Honesty%C2%A0&amp;utm_campaign=12/26/2023%20Best%20of%202023%20</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pic>
        <p:nvPicPr>
          <p:cNvPr id="4" name="Content Placeholder 3">
            <a:extLst>
              <a:ext uri="{FF2B5EF4-FFF2-40B4-BE49-F238E27FC236}">
                <a16:creationId xmlns:a16="http://schemas.microsoft.com/office/drawing/2014/main" id="{4E96B9CA-275A-47D6-7AD8-A042C677116D}"/>
              </a:ext>
            </a:extLst>
          </p:cNvPr>
          <p:cNvPicPr>
            <a:picLocks noGrp="1" noChangeAspect="1"/>
          </p:cNvPicPr>
          <p:nvPr>
            <p:ph idx="1"/>
          </p:nvPr>
        </p:nvPicPr>
        <p:blipFill>
          <a:blip r:embed="rId4"/>
          <a:stretch>
            <a:fillRect/>
          </a:stretch>
        </p:blipFill>
        <p:spPr>
          <a:xfrm>
            <a:off x="164840" y="1296955"/>
            <a:ext cx="11588621" cy="5299788"/>
          </a:xfrm>
          <a:prstGeom prst="rect">
            <a:avLst/>
          </a:prstGeom>
        </p:spPr>
      </p:pic>
    </p:spTree>
    <p:extLst>
      <p:ext uri="{BB962C8B-B14F-4D97-AF65-F5344CB8AC3E}">
        <p14:creationId xmlns:p14="http://schemas.microsoft.com/office/powerpoint/2010/main" val="3751299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2FBA2-FE3A-4DA2-ABE4-E7BE641E2402}"/>
              </a:ext>
            </a:extLst>
          </p:cNvPr>
          <p:cNvSpPr>
            <a:spLocks noGrp="1"/>
          </p:cNvSpPr>
          <p:nvPr>
            <p:ph type="title"/>
          </p:nvPr>
        </p:nvSpPr>
        <p:spPr>
          <a:xfrm>
            <a:off x="838200" y="-74645"/>
            <a:ext cx="10515600" cy="1765333"/>
          </a:xfrm>
        </p:spPr>
        <p:txBody>
          <a:bodyPr>
            <a:normAutofit/>
          </a:bodyPr>
          <a:lstStyle/>
          <a:p>
            <a:r>
              <a:rPr lang="en-GB" sz="3200" b="1" kern="0" dirty="0">
                <a:solidFill>
                  <a:srgbClr val="000000"/>
                </a:solidFill>
                <a:latin typeface="Arial" panose="020B0604020202020204" pitchFamily="34" charset="0"/>
                <a:ea typeface="Times New Roman" panose="02020603050405020304" pitchFamily="18" charset="0"/>
                <a:cs typeface="Arial" panose="020B0604020202020204" pitchFamily="34" charset="0"/>
              </a:rPr>
              <a:t>Why is business innovation important?</a:t>
            </a:r>
            <a:br>
              <a:rPr lang="en-GB" sz="3200" kern="100" dirty="0">
                <a:latin typeface="Arial" panose="020B0604020202020204" pitchFamily="34" charset="0"/>
                <a:ea typeface="Calibri" panose="020F050202020403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68D8268-3935-A946-98E3-CC7F1817150C}"/>
              </a:ext>
            </a:extLst>
          </p:cNvPr>
          <p:cNvSpPr>
            <a:spLocks noGrp="1"/>
          </p:cNvSpPr>
          <p:nvPr>
            <p:ph idx="1"/>
          </p:nvPr>
        </p:nvSpPr>
        <p:spPr>
          <a:xfrm>
            <a:off x="494521" y="951722"/>
            <a:ext cx="11346025" cy="5906278"/>
          </a:xfrm>
        </p:spPr>
        <p:txBody>
          <a:bodyPr>
            <a:normAutofit fontScale="55000" lnSpcReduction="20000"/>
          </a:bodyPr>
          <a:lstStyle/>
          <a:p>
            <a:pPr marL="0" indent="0" fontAlgn="base">
              <a:lnSpc>
                <a:spcPct val="107000"/>
              </a:lnSpc>
              <a:spcAft>
                <a:spcPts val="800"/>
              </a:spcAft>
              <a:buNone/>
            </a:pPr>
            <a:r>
              <a:rPr lang="en-GB" sz="3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Innovation offers companies four main benefits: </a:t>
            </a:r>
            <a:endParaRPr lang="en-GB" sz="3100" b="1"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1</a:t>
            </a:r>
            <a:r>
              <a:rPr lang="en-GB" sz="3100" b="1" kern="0" dirty="0">
                <a:effectLst/>
                <a:latin typeface="Arial" panose="020B0604020202020204" pitchFamily="34" charset="0"/>
                <a:ea typeface="Times New Roman" panose="02020603050405020304" pitchFamily="18" charset="0"/>
                <a:cs typeface="Arial" panose="020B0604020202020204" pitchFamily="34" charset="0"/>
              </a:rPr>
              <a:t>. Getting ahead of potential disruption </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kern="0" dirty="0">
                <a:effectLst/>
                <a:latin typeface="Arial" panose="020B0604020202020204" pitchFamily="34" charset="0"/>
                <a:ea typeface="Times New Roman" panose="02020603050405020304" pitchFamily="18" charset="0"/>
                <a:cs typeface="Arial" panose="020B0604020202020204" pitchFamily="34" charset="0"/>
              </a:rPr>
              <a:t>When done right, business innovation takes stock of where the market is going due to </a:t>
            </a:r>
            <a:r>
              <a:rPr lang="en-GB" sz="3100" strike="noStrike" kern="0" dirty="0">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potential disruptors or changing consumer demands</a:t>
            </a:r>
            <a:r>
              <a:rPr lang="en-GB" sz="3100" kern="0" dirty="0">
                <a:effectLst/>
                <a:latin typeface="Arial" panose="020B0604020202020204" pitchFamily="34" charset="0"/>
                <a:ea typeface="Times New Roman" panose="02020603050405020304" pitchFamily="18" charset="0"/>
                <a:cs typeface="Arial" panose="020B0604020202020204" pitchFamily="34" charset="0"/>
              </a:rPr>
              <a:t>. Businesses use that information to make strategic changes and to entice internal employees to be entrepreneurial. Those changes can include building a </a:t>
            </a:r>
            <a:r>
              <a:rPr lang="en-GB" sz="3100" strike="noStrike" kern="0" dirty="0">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product or service</a:t>
            </a:r>
            <a:r>
              <a:rPr lang="en-GB" sz="3100" kern="0" dirty="0">
                <a:effectLst/>
                <a:latin typeface="Arial" panose="020B0604020202020204" pitchFamily="34" charset="0"/>
                <a:ea typeface="Times New Roman" panose="02020603050405020304" pitchFamily="18" charset="0"/>
                <a:cs typeface="Arial" panose="020B0604020202020204" pitchFamily="34" charset="0"/>
              </a:rPr>
              <a:t> similar to what new startups are making, buying it from others in the industry, or partnering with the upstarts (known as the “buy, build, partner” model).</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b="1" kern="0" dirty="0">
                <a:effectLst/>
                <a:latin typeface="Arial" panose="020B0604020202020204" pitchFamily="34" charset="0"/>
                <a:ea typeface="Times New Roman" panose="02020603050405020304" pitchFamily="18" charset="0"/>
                <a:cs typeface="Arial" panose="020B0604020202020204" pitchFamily="34" charset="0"/>
              </a:rPr>
              <a:t>2. Increased efficiency </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kern="0" dirty="0">
                <a:effectLst/>
                <a:latin typeface="Arial" panose="020B0604020202020204" pitchFamily="34" charset="0"/>
                <a:ea typeface="Times New Roman" panose="02020603050405020304" pitchFamily="18" charset="0"/>
                <a:cs typeface="Arial" panose="020B0604020202020204" pitchFamily="34" charset="0"/>
              </a:rPr>
              <a:t>A lot of business innovation happens by making existing business processes less costly, less time-consuming to complete, and more sustainable. Those changes save time and make it easier for an organization to adapt to industry shifts with agility, which cushions against volatility and risk. </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b="1" kern="0" dirty="0">
                <a:effectLst/>
                <a:latin typeface="Arial" panose="020B0604020202020204" pitchFamily="34" charset="0"/>
                <a:ea typeface="Times New Roman" panose="02020603050405020304" pitchFamily="18" charset="0"/>
                <a:cs typeface="Arial" panose="020B0604020202020204" pitchFamily="34" charset="0"/>
              </a:rPr>
              <a:t>3. Talent attraction and retention</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kern="0" dirty="0">
                <a:effectLst/>
                <a:latin typeface="Arial" panose="020B0604020202020204" pitchFamily="34" charset="0"/>
                <a:ea typeface="Times New Roman" panose="02020603050405020304" pitchFamily="18" charset="0"/>
                <a:cs typeface="Arial" panose="020B0604020202020204" pitchFamily="34" charset="0"/>
              </a:rPr>
              <a:t>More than ever, employees—particularly millennials and Gen Z—want to </a:t>
            </a:r>
            <a:r>
              <a:rPr lang="en-GB" sz="3100" strike="noStrike" kern="0" dirty="0">
                <a:effectLst/>
                <a:latin typeface="Arial" panose="020B0604020202020204" pitchFamily="34" charset="0"/>
                <a:ea typeface="Times New Roman" panose="02020603050405020304" pitchFamily="18" charset="0"/>
                <a:cs typeface="Arial" panose="020B0604020202020204" pitchFamily="34" charset="0"/>
                <a:hlinkClick r:id="rId4">
                  <a:extLst>
                    <a:ext uri="{A12FA001-AC4F-418D-AE19-62706E023703}">
                      <ahyp:hlinkClr xmlns:ahyp="http://schemas.microsoft.com/office/drawing/2018/hyperlinkcolor" val="tx"/>
                    </a:ext>
                  </a:extLst>
                </a:hlinkClick>
              </a:rPr>
              <a:t>work for mission-driven, fast-moving companie</a:t>
            </a:r>
            <a:r>
              <a:rPr lang="en-GB" sz="3100" kern="0" dirty="0">
                <a:effectLst/>
                <a:latin typeface="Arial" panose="020B0604020202020204" pitchFamily="34" charset="0"/>
                <a:ea typeface="Times New Roman" panose="02020603050405020304" pitchFamily="18" charset="0"/>
                <a:cs typeface="Arial" panose="020B0604020202020204" pitchFamily="34" charset="0"/>
              </a:rPr>
              <a:t>s that they believe have a bright future. </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b="1" kern="0" dirty="0">
                <a:effectLst/>
                <a:latin typeface="Arial" panose="020B0604020202020204" pitchFamily="34" charset="0"/>
                <a:ea typeface="Times New Roman" panose="02020603050405020304" pitchFamily="18" charset="0"/>
                <a:cs typeface="Arial" panose="020B0604020202020204" pitchFamily="34" charset="0"/>
              </a:rPr>
              <a:t>4. Brand perception</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pPr marL="0" indent="0" fontAlgn="base">
              <a:lnSpc>
                <a:spcPct val="107000"/>
              </a:lnSpc>
              <a:spcAft>
                <a:spcPts val="800"/>
              </a:spcAft>
              <a:buNone/>
            </a:pPr>
            <a:r>
              <a:rPr lang="en-GB" sz="3100" kern="0" dirty="0">
                <a:effectLst/>
                <a:latin typeface="Arial" panose="020B0604020202020204" pitchFamily="34" charset="0"/>
                <a:ea typeface="Times New Roman" panose="02020603050405020304" pitchFamily="18" charset="0"/>
                <a:cs typeface="Arial" panose="020B0604020202020204" pitchFamily="34" charset="0"/>
              </a:rPr>
              <a:t>Consumers are more willing to buy from companies they perceive to be innovative and socially conscious. </a:t>
            </a:r>
            <a:endParaRPr lang="en-GB" sz="31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648366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BD6CA-0184-B6E8-D601-53F0D6C9C2B2}"/>
              </a:ext>
            </a:extLst>
          </p:cNvPr>
          <p:cNvSpPr>
            <a:spLocks noGrp="1"/>
          </p:cNvSpPr>
          <p:nvPr>
            <p:ph type="title"/>
          </p:nvPr>
        </p:nvSpPr>
        <p:spPr>
          <a:xfrm>
            <a:off x="257175" y="-550506"/>
            <a:ext cx="11687175" cy="3207981"/>
          </a:xfrm>
        </p:spPr>
        <p:txBody>
          <a:bodyPr>
            <a:normAutofit/>
          </a:bodyPr>
          <a:lstStyle/>
          <a:p>
            <a:pPr fontAlgn="base">
              <a:lnSpc>
                <a:spcPct val="107000"/>
              </a:lnSpc>
              <a:spcAft>
                <a:spcPts val="800"/>
              </a:spcAft>
            </a:pPr>
            <a:r>
              <a:rPr lang="en-GB" sz="3200" dirty="0"/>
              <a:t>New approaches 1: SMEs The Innovation Funnel.</a:t>
            </a:r>
            <a:br>
              <a:rPr lang="en-GB" sz="3200" dirty="0"/>
            </a:br>
            <a:r>
              <a:rPr lang="en-GB" sz="1800" kern="0" dirty="0">
                <a:solidFill>
                  <a:srgbClr val="000000"/>
                </a:solidFill>
                <a:effectLst/>
                <a:latin typeface="inherit"/>
                <a:ea typeface="Times New Roman" panose="02020603050405020304" pitchFamily="18" charset="0"/>
                <a:cs typeface="Times New Roman" panose="02020603050405020304" pitchFamily="18" charset="0"/>
              </a:rPr>
              <a:t> </a:t>
            </a:r>
            <a:r>
              <a:rPr lang="en-GB"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Vasi</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Sansone, G., &amp; English, V. (2024). Exogenous crises and SMEs resilience: The Dynamic Open Innovation Funnel. </a:t>
            </a:r>
            <a:r>
              <a:rPr lang="en-GB" sz="18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Technovation</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129</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102886.</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pic>
        <p:nvPicPr>
          <p:cNvPr id="4" name="Content Placeholder 3">
            <a:extLst>
              <a:ext uri="{FF2B5EF4-FFF2-40B4-BE49-F238E27FC236}">
                <a16:creationId xmlns:a16="http://schemas.microsoft.com/office/drawing/2014/main" id="{0F89C89F-7F54-6896-48EE-307D336111BD}"/>
              </a:ext>
            </a:extLst>
          </p:cNvPr>
          <p:cNvPicPr>
            <a:picLocks noGrp="1" noChangeAspect="1"/>
          </p:cNvPicPr>
          <p:nvPr>
            <p:ph idx="1"/>
          </p:nvPr>
        </p:nvPicPr>
        <p:blipFill>
          <a:blip r:embed="rId2"/>
          <a:stretch>
            <a:fillRect/>
          </a:stretch>
        </p:blipFill>
        <p:spPr>
          <a:xfrm>
            <a:off x="952500" y="1457325"/>
            <a:ext cx="10515599" cy="4953000"/>
          </a:xfrm>
          <a:prstGeom prst="rect">
            <a:avLst/>
          </a:prstGeom>
        </p:spPr>
      </p:pic>
    </p:spTree>
    <p:extLst>
      <p:ext uri="{BB962C8B-B14F-4D97-AF65-F5344CB8AC3E}">
        <p14:creationId xmlns:p14="http://schemas.microsoft.com/office/powerpoint/2010/main" val="16817177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B6D72-39E9-2A3C-5558-3C983A500413}"/>
              </a:ext>
            </a:extLst>
          </p:cNvPr>
          <p:cNvSpPr>
            <a:spLocks noGrp="1"/>
          </p:cNvSpPr>
          <p:nvPr>
            <p:ph type="title"/>
          </p:nvPr>
        </p:nvSpPr>
        <p:spPr>
          <a:xfrm>
            <a:off x="314325" y="830423"/>
            <a:ext cx="11039475" cy="860265"/>
          </a:xfrm>
        </p:spPr>
        <p:txBody>
          <a:bodyPr>
            <a:normAutofit fontScale="90000"/>
          </a:bodyPr>
          <a:lstStyle/>
          <a:p>
            <a:pPr fontAlgn="t">
              <a:lnSpc>
                <a:spcPct val="107000"/>
              </a:lnSpc>
              <a:spcAft>
                <a:spcPts val="600"/>
              </a:spcAft>
            </a:pPr>
            <a:r>
              <a:rPr lang="en-GB" sz="3200" dirty="0">
                <a:latin typeface="Arial" panose="020B0604020202020204" pitchFamily="34" charset="0"/>
                <a:cs typeface="Arial" panose="020B0604020202020204" pitchFamily="34" charset="0"/>
              </a:rPr>
              <a:t>New Approaches 2: Sustainability.</a:t>
            </a:r>
            <a:br>
              <a:rPr lang="en-GB" sz="3200" dirty="0">
                <a:latin typeface="Arial" panose="020B0604020202020204" pitchFamily="34" charset="0"/>
                <a:cs typeface="Arial" panose="020B0604020202020204" pitchFamily="34" charset="0"/>
              </a:rPr>
            </a:br>
            <a:r>
              <a:rPr lang="en-GB" sz="18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r>
              <a:rPr lang="en-GB" sz="18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Dirk Meissner, Rainer Harms, Jan </a:t>
            </a:r>
            <a:r>
              <a:rPr lang="en-GB" sz="1800" kern="0" dirty="0" err="1">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Kratzer</a:t>
            </a:r>
            <a:r>
              <a:rPr lang="en-GB" sz="18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Joseph Zhou</a:t>
            </a:r>
            <a:r>
              <a:rPr lang="en-GB" sz="1800" kern="180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(2024) The dead end of classical innovation management and unsustainable innovation.</a:t>
            </a:r>
            <a:r>
              <a:rPr lang="en-GB" sz="1800" i="1" kern="180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i="1" u="none" strike="noStrike" kern="0" dirty="0" err="1">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Technovation on ScienceDirect"/>
              </a:rPr>
              <a:t>Technovation</a:t>
            </a:r>
            <a:r>
              <a:rPr lang="en-GB" sz="18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800" u="none" strike="noStrike" kern="0" dirty="0">
                <a:solidFill>
                  <a:srgbClr val="0272B1"/>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129</a:t>
            </a:r>
            <a:r>
              <a:rPr lang="en-GB" sz="1800" kern="0" dirty="0">
                <a:solidFill>
                  <a:srgbClr val="1F1F1F"/>
                </a:solidFill>
                <a:effectLst/>
                <a:latin typeface="Arial" panose="020B0604020202020204" pitchFamily="34" charset="0"/>
                <a:ea typeface="Times New Roman" panose="02020603050405020304" pitchFamily="18" charset="0"/>
                <a:cs typeface="Times New Roman" panose="02020603050405020304" pitchFamily="18" charset="0"/>
              </a:rPr>
              <a:t>, January, 102916</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AF9626-1256-9273-866F-2B78FFAD9FE0}"/>
              </a:ext>
            </a:extLst>
          </p:cNvPr>
          <p:cNvSpPr>
            <a:spLocks noGrp="1"/>
          </p:cNvSpPr>
          <p:nvPr>
            <p:ph idx="1"/>
          </p:nvPr>
        </p:nvSpPr>
        <p:spPr>
          <a:xfrm>
            <a:off x="447869" y="1825625"/>
            <a:ext cx="11485984" cy="4771118"/>
          </a:xfrm>
        </p:spPr>
        <p:txBody>
          <a:bodyPr>
            <a:normAutofit fontScale="85000" lnSpcReduction="20000"/>
          </a:bodyPr>
          <a:lstStyle/>
          <a:p>
            <a:pPr marL="0" indent="0">
              <a:lnSpc>
                <a:spcPct val="107000"/>
              </a:lnSpc>
              <a:spcAft>
                <a:spcPts val="600"/>
              </a:spcAft>
              <a:buNone/>
            </a:pPr>
            <a:r>
              <a:rPr lang="en-GB" sz="34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Highlights</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0"/>
              </a:spcAft>
              <a:buFont typeface="Symbol" panose="05050102010706020507" pitchFamily="18" charset="2"/>
              <a:buChar char=""/>
            </a:pPr>
            <a:r>
              <a:rPr lang="en-GB" sz="34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Sustainable innovation management via radical de-growth logic or incrementally.</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0"/>
              </a:spcAft>
              <a:buFont typeface="Symbol" panose="05050102010706020507" pitchFamily="18" charset="2"/>
              <a:buChar char=""/>
            </a:pPr>
            <a:r>
              <a:rPr lang="en-GB" sz="34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Sustainable innovation management via pressure or voluntary ecosystem orientation.</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1200"/>
              </a:spcAft>
              <a:buFont typeface="Symbol" panose="05050102010706020507" pitchFamily="18" charset="2"/>
              <a:buChar char=""/>
            </a:pPr>
            <a:r>
              <a:rPr lang="en-GB" sz="34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Sustainable innovation management via formal processes.</a:t>
            </a: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34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Sustainable innovation management as a multilevel phenomenon.</a:t>
            </a:r>
          </a:p>
          <a:p>
            <a:pPr marL="0" lvl="0" indent="0">
              <a:lnSpc>
                <a:spcPct val="107000"/>
              </a:lnSpc>
              <a:spcAft>
                <a:spcPts val="800"/>
              </a:spcAft>
              <a:buNone/>
            </a:pPr>
            <a:r>
              <a:rPr lang="en-GB" sz="3400" b="1" kern="0" dirty="0">
                <a:solidFill>
                  <a:srgbClr val="FF0000"/>
                </a:solidFill>
                <a:latin typeface="Georgia" panose="02040502050405020303" pitchFamily="18" charset="0"/>
                <a:ea typeface="Calibri" panose="020F0502020204030204" pitchFamily="34" charset="0"/>
                <a:cs typeface="Times New Roman" panose="02020603050405020304" pitchFamily="18" charset="0"/>
              </a:rPr>
              <a:t>Make money/profit………….challenge for sustainability?</a:t>
            </a:r>
            <a:endParaRPr lang="en-GB" sz="3400" b="1"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418322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91FF0-741B-3C4C-F954-D913B1E8515A}"/>
              </a:ext>
            </a:extLst>
          </p:cNvPr>
          <p:cNvSpPr>
            <a:spLocks noGrp="1"/>
          </p:cNvSpPr>
          <p:nvPr>
            <p:ph type="title"/>
          </p:nvPr>
        </p:nvSpPr>
        <p:spPr>
          <a:xfrm>
            <a:off x="435429" y="-494522"/>
            <a:ext cx="11374016" cy="2556587"/>
          </a:xfrm>
        </p:spPr>
        <p:txBody>
          <a:bodyPr>
            <a:normAutofit/>
          </a:bodyPr>
          <a:lstStyle/>
          <a:p>
            <a:r>
              <a:rPr lang="en-GB" sz="2800" b="1" kern="100" dirty="0">
                <a:effectLst/>
                <a:latin typeface="Arial" panose="020B0604020202020204" pitchFamily="34" charset="0"/>
                <a:ea typeface="Calibri" panose="020F0502020204030204" pitchFamily="34" charset="0"/>
                <a:cs typeface="Times New Roman" panose="02020603050405020304" pitchFamily="18" charset="0"/>
              </a:rPr>
              <a:t>Innovation bibliography. </a:t>
            </a:r>
            <a:br>
              <a:rPr lang="en-GB" sz="2800" b="1" kern="100" dirty="0">
                <a:effectLst/>
                <a:latin typeface="Arial" panose="020B0604020202020204" pitchFamily="34" charset="0"/>
                <a:ea typeface="Calibri" panose="020F0502020204030204" pitchFamily="34" charset="0"/>
                <a:cs typeface="Times New Roman" panose="02020603050405020304" pitchFamily="18" charset="0"/>
              </a:rPr>
            </a:br>
            <a:br>
              <a:rPr lang="en-GB" sz="20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br>
            <a:r>
              <a:rPr lang="en-GB" sz="2000" b="1" kern="100" dirty="0">
                <a:solidFill>
                  <a:srgbClr val="FF0000"/>
                </a:solidFill>
                <a:effectLst/>
                <a:latin typeface="Arial" panose="020B0604020202020204" pitchFamily="34" charset="0"/>
                <a:ea typeface="Calibri" panose="020F0502020204030204" pitchFamily="34" charset="0"/>
                <a:cs typeface="Times New Roman" panose="02020603050405020304" pitchFamily="18" charset="0"/>
              </a:rPr>
              <a:t>Please note I have not used Harvard and use of names properly!</a:t>
            </a:r>
            <a:br>
              <a:rPr lang="en-GB" sz="2000" kern="100"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br>
            <a:endParaRPr lang="en-GB" sz="2000" dirty="0">
              <a:solidFill>
                <a:srgbClr val="FF0000"/>
              </a:solidFill>
            </a:endParaRPr>
          </a:p>
        </p:txBody>
      </p:sp>
      <p:sp>
        <p:nvSpPr>
          <p:cNvPr id="3" name="Content Placeholder 2">
            <a:extLst>
              <a:ext uri="{FF2B5EF4-FFF2-40B4-BE49-F238E27FC236}">
                <a16:creationId xmlns:a16="http://schemas.microsoft.com/office/drawing/2014/main" id="{B1DE1354-B568-4541-6EB9-AEF888D0FF85}"/>
              </a:ext>
            </a:extLst>
          </p:cNvPr>
          <p:cNvSpPr>
            <a:spLocks noGrp="1"/>
          </p:cNvSpPr>
          <p:nvPr>
            <p:ph idx="1"/>
          </p:nvPr>
        </p:nvSpPr>
        <p:spPr>
          <a:xfrm>
            <a:off x="382555" y="1604865"/>
            <a:ext cx="11374016" cy="4665306"/>
          </a:xfrm>
        </p:spPr>
        <p:txBody>
          <a:bodyPr>
            <a:noAutofit/>
          </a:bodyPr>
          <a:lstStyle/>
          <a:p>
            <a:pPr marL="0" indent="0">
              <a:lnSpc>
                <a:spcPct val="107000"/>
              </a:lnSpc>
              <a:spcAft>
                <a:spcPts val="800"/>
              </a:spcAft>
              <a:buNone/>
            </a:pP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Abbas, J.,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Balsalobre-Lorente</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Amjid, M. A., Al-</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Sulaiti</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K., Al-</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Sulaiti</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&amp;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Aldereai</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O. (2024). Financial innovation and digitalization promote business growth: The interplay of green technology innovation, product market competition and firm performance.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Innovation and Green Development</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3</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100111.</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Asad, M.,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Aledeinat</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Majali, T. E.,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Almajali</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 &amp;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Shrafat</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F. D. (2024). Mediating role of green innovation and moderating role of resource acquisition with firm age between green entrepreneurial orientation and performance of entrepreneurial firms.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Cogent Business &amp; Management</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11</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2291850.</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spcBef>
                <a:spcPts val="560"/>
              </a:spcBef>
              <a:buNone/>
            </a:pPr>
            <a:r>
              <a:rPr lang="en-US" sz="2000" dirty="0" err="1">
                <a:effectLst/>
                <a:latin typeface="Arial" panose="020B0604020202020204" pitchFamily="34" charset="0"/>
                <a:ea typeface="Arial" panose="020B0604020202020204" pitchFamily="34" charset="0"/>
              </a:rPr>
              <a:t>Barwinski</a:t>
            </a:r>
            <a:r>
              <a:rPr lang="en-US" sz="2000" dirty="0">
                <a:effectLst/>
                <a:latin typeface="Arial" panose="020B0604020202020204" pitchFamily="34" charset="0"/>
                <a:ea typeface="Arial" panose="020B0604020202020204" pitchFamily="34" charset="0"/>
              </a:rPr>
              <a:t>,</a:t>
            </a:r>
            <a:r>
              <a:rPr lang="en-US" sz="2000" spc="-3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R.</a:t>
            </a:r>
            <a:r>
              <a:rPr lang="en-US" sz="2000" spc="-2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W.,</a:t>
            </a:r>
            <a:r>
              <a:rPr lang="en-US" sz="2000" spc="-5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Qiu,</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Y.,</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Aslam,</a:t>
            </a:r>
            <a:r>
              <a:rPr lang="en-US" sz="2000" spc="-4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M.</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M.,</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&amp;</a:t>
            </a:r>
            <a:r>
              <a:rPr lang="en-US" sz="2000" spc="-10" dirty="0">
                <a:effectLst/>
                <a:latin typeface="Arial" panose="020B0604020202020204" pitchFamily="34" charset="0"/>
                <a:ea typeface="Arial" panose="020B0604020202020204" pitchFamily="34" charset="0"/>
              </a:rPr>
              <a:t> </a:t>
            </a:r>
            <a:r>
              <a:rPr lang="en-US" sz="2000" dirty="0" err="1">
                <a:effectLst/>
                <a:latin typeface="Arial" panose="020B0604020202020204" pitchFamily="34" charset="0"/>
                <a:ea typeface="Arial" panose="020B0604020202020204" pitchFamily="34" charset="0"/>
              </a:rPr>
              <a:t>Clauss</a:t>
            </a:r>
            <a:r>
              <a:rPr lang="en-US" sz="2000" dirty="0">
                <a:effectLst/>
                <a:latin typeface="Arial" panose="020B0604020202020204" pitchFamily="34" charset="0"/>
                <a:ea typeface="Arial" panose="020B0604020202020204" pitchFamily="34" charset="0"/>
              </a:rPr>
              <a:t>,</a:t>
            </a:r>
            <a:r>
              <a:rPr lang="en-US" sz="2000" spc="-2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T.</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(2020).</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Changing</a:t>
            </a:r>
            <a:r>
              <a:rPr lang="en-US" sz="2000" spc="2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with</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the</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time:</a:t>
            </a:r>
            <a:r>
              <a:rPr lang="en-US" sz="2000" spc="-4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New</a:t>
            </a:r>
            <a:r>
              <a:rPr lang="en-US" sz="2000" spc="-2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ventures’ quest</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for</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innovation.</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Journal</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of</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Small</a:t>
            </a:r>
            <a:r>
              <a:rPr lang="en-US" sz="2000" spc="-3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Business</a:t>
            </a:r>
            <a:r>
              <a:rPr lang="en-US" sz="2000" spc="-2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Strategy,</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1(30),</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19-</a:t>
            </a:r>
            <a:r>
              <a:rPr lang="en-US" sz="2000" spc="-25" dirty="0">
                <a:effectLst/>
                <a:latin typeface="Arial" panose="020B0604020202020204" pitchFamily="34" charset="0"/>
                <a:ea typeface="Arial" panose="020B0604020202020204" pitchFamily="34" charset="0"/>
              </a:rPr>
              <a:t>31.</a:t>
            </a:r>
            <a:endParaRPr lang="en-GB" sz="2000" dirty="0">
              <a:effectLst/>
              <a:latin typeface="Arial" panose="020B0604020202020204" pitchFamily="34" charset="0"/>
              <a:ea typeface="Arial" panose="020B0604020202020204" pitchFamily="34" charset="0"/>
            </a:endParaRPr>
          </a:p>
          <a:p>
            <a:pPr marL="0" indent="0">
              <a:lnSpc>
                <a:spcPct val="107000"/>
              </a:lnSpc>
              <a:spcAft>
                <a:spcPts val="800"/>
              </a:spcAft>
              <a:buNone/>
            </a:pP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Basole</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R.C., Park, H. and Seuss, C.D. (2024). Complex business ecosystem intelligence using AI-powered visual analytics.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Decision Support Systems</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178</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p.114133.</a:t>
            </a:r>
            <a:endParaRPr lang="en-GB" sz="2000" dirty="0"/>
          </a:p>
        </p:txBody>
      </p:sp>
    </p:spTree>
    <p:extLst>
      <p:ext uri="{BB962C8B-B14F-4D97-AF65-F5344CB8AC3E}">
        <p14:creationId xmlns:p14="http://schemas.microsoft.com/office/powerpoint/2010/main" val="260144433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7549E4-7BB5-1979-37FA-D13275313F45}"/>
              </a:ext>
            </a:extLst>
          </p:cNvPr>
          <p:cNvSpPr txBox="1"/>
          <p:nvPr/>
        </p:nvSpPr>
        <p:spPr>
          <a:xfrm>
            <a:off x="289250" y="567479"/>
            <a:ext cx="11243387" cy="5619808"/>
          </a:xfrm>
          <a:prstGeom prst="rect">
            <a:avLst/>
          </a:prstGeom>
          <a:noFill/>
        </p:spPr>
        <p:txBody>
          <a:bodyPr wrap="square">
            <a:spAutoFit/>
          </a:bodyPr>
          <a:lstStyle/>
          <a:p>
            <a:pPr marL="0" indent="0">
              <a:lnSpc>
                <a:spcPct val="107000"/>
              </a:lnSpc>
              <a:spcAft>
                <a:spcPts val="800"/>
              </a:spcAft>
              <a:buNone/>
            </a:pP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Bertassini</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A.C.,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Zanon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L.G.,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Azarias</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J.G., Gerolamo, M.C. and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Ometto</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A.R. (2021) Circular Business Ecosystem Innovation: A guide for mapping stakeholders, capturing values, and finding new opportunities.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Sustainable Production and Consumption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27</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pp.436-448.</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Bilton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C., &amp; Cummings, S. (2010).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Creative strategy: reconnecting business and innovation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(Vol. 3). John Wiley &amp; Sons.</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600"/>
              </a:spcAft>
              <a:buNone/>
            </a:pP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Ricarda B. </a:t>
            </a:r>
            <a:r>
              <a:rPr lang="en-GB" sz="2000" kern="0" dirty="0" err="1">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Bouncken</a:t>
            </a: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and Michael Koch (2007) </a:t>
            </a:r>
            <a:r>
              <a:rPr lang="en-GB" sz="2000" u="sng" strike="noStrike" kern="0" dirty="0">
                <a:solidFill>
                  <a:schemeClr val="tx1">
                    <a:lumMod val="95000"/>
                    <a:lumOff val="5000"/>
                  </a:schemeClr>
                </a:solidFill>
                <a:effectLst/>
                <a:latin typeface="Arial" panose="020B0604020202020204" pitchFamily="34"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The role of innovation orientation: strategic antecedents and innovation consequences of innovation orientation</a:t>
            </a:r>
            <a:r>
              <a:rPr lang="en-GB" sz="2000" u="sng" strike="noStrike" kern="0" dirty="0">
                <a:solidFill>
                  <a:schemeClr val="tx1">
                    <a:lumMod val="95000"/>
                    <a:lumOff val="5000"/>
                  </a:schemeClr>
                </a:solidFill>
                <a:effectLst/>
                <a:latin typeface="Arial" panose="020B0604020202020204" pitchFamily="34" charset="0"/>
                <a:ea typeface="Times New Roman" panose="02020603050405020304" pitchFamily="18" charset="0"/>
                <a:cs typeface="Times New Roman" panose="02020603050405020304" pitchFamily="18" charset="0"/>
              </a:rPr>
              <a:t>.</a:t>
            </a:r>
            <a:r>
              <a:rPr lang="en-GB" sz="2000" u="sng" kern="0" dirty="0">
                <a:solidFill>
                  <a:schemeClr val="tx1">
                    <a:lumMod val="95000"/>
                    <a:lumOff val="5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000" i="1" u="sng" strike="noStrike" kern="0" dirty="0">
                <a:effectLst/>
                <a:latin typeface="Arial" panose="020B0604020202020204" pitchFamily="34"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International Journal of Technology Intelligence and Planning (IJTIP)</a:t>
            </a:r>
            <a:r>
              <a:rPr lang="en-GB" sz="2000" i="1" u="sng" kern="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2000" i="1" u="sng" strike="noStrike" kern="0" dirty="0">
                <a:effectLst/>
                <a:latin typeface="Arial" panose="020B0604020202020204" pitchFamily="34"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Vol. 3, No. 3</a:t>
            </a:r>
            <a:r>
              <a:rPr lang="en-GB" sz="2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DOI: </a:t>
            </a:r>
            <a:r>
              <a:rPr lang="en-GB" sz="2000" u="none" strike="noStrike"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hlinkClick r:id="rId5"/>
              </a:rPr>
              <a:t>10.1504/IJTIP.2007.015770</a:t>
            </a:r>
            <a:r>
              <a:rPr lang="en-GB" sz="20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624840" indent="0">
              <a:lnSpc>
                <a:spcPct val="103000"/>
              </a:lnSpc>
              <a:spcBef>
                <a:spcPts val="415"/>
              </a:spcBef>
              <a:spcAft>
                <a:spcPts val="0"/>
              </a:spcAft>
              <a:buNone/>
            </a:pPr>
            <a:r>
              <a:rPr lang="en-US" sz="2000" dirty="0" err="1">
                <a:effectLst/>
                <a:latin typeface="Arial" panose="020B0604020202020204" pitchFamily="34" charset="0"/>
                <a:ea typeface="Arial" panose="020B0604020202020204" pitchFamily="34" charset="0"/>
              </a:rPr>
              <a:t>Bouncken</a:t>
            </a:r>
            <a:r>
              <a:rPr lang="en-US" sz="2000" dirty="0">
                <a:effectLst/>
                <a:latin typeface="Arial" panose="020B0604020202020204" pitchFamily="34" charset="0"/>
                <a:ea typeface="Arial" panose="020B0604020202020204" pitchFamily="34" charset="0"/>
              </a:rPr>
              <a:t>, R. B.,</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Fredrich,</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V.,</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Kraus, S.,</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&amp; </a:t>
            </a:r>
            <a:r>
              <a:rPr lang="en-US" sz="2000" dirty="0" err="1">
                <a:effectLst/>
                <a:latin typeface="Arial" panose="020B0604020202020204" pitchFamily="34" charset="0"/>
                <a:ea typeface="Arial" panose="020B0604020202020204" pitchFamily="34" charset="0"/>
              </a:rPr>
              <a:t>Ritala</a:t>
            </a:r>
            <a:r>
              <a:rPr lang="en-US" sz="2000" dirty="0">
                <a:effectLst/>
                <a:latin typeface="Arial" panose="020B0604020202020204" pitchFamily="34" charset="0"/>
                <a:ea typeface="Arial" panose="020B0604020202020204" pitchFamily="34" charset="0"/>
              </a:rPr>
              <a:t>, P.</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(2020). Innovation alliances:</a:t>
            </a:r>
            <a:r>
              <a:rPr lang="en-US" sz="2000" spc="-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Balancing value creation dynamics,</a:t>
            </a:r>
            <a:r>
              <a:rPr lang="en-US" sz="2000" spc="-3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competitive</a:t>
            </a:r>
            <a:r>
              <a:rPr lang="en-US" sz="2000" spc="-1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intensity</a:t>
            </a:r>
            <a:r>
              <a:rPr lang="en-US" sz="2000" spc="-15"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and market</a:t>
            </a:r>
            <a:r>
              <a:rPr lang="en-US" sz="2000" spc="-30" dirty="0">
                <a:effectLst/>
                <a:latin typeface="Arial" panose="020B0604020202020204" pitchFamily="34" charset="0"/>
                <a:ea typeface="Arial" panose="020B0604020202020204" pitchFamily="34" charset="0"/>
              </a:rPr>
              <a:t> </a:t>
            </a:r>
            <a:r>
              <a:rPr lang="en-US" sz="2000" dirty="0">
                <a:effectLst/>
                <a:latin typeface="Arial" panose="020B0604020202020204" pitchFamily="34" charset="0"/>
                <a:ea typeface="Arial" panose="020B0604020202020204" pitchFamily="34" charset="0"/>
              </a:rPr>
              <a:t>overlap. </a:t>
            </a:r>
            <a:r>
              <a:rPr lang="en-US" sz="2000" i="1" dirty="0">
                <a:effectLst/>
                <a:latin typeface="Arial" panose="020B0604020202020204" pitchFamily="34" charset="0"/>
                <a:ea typeface="Arial" panose="020B0604020202020204" pitchFamily="34" charset="0"/>
              </a:rPr>
              <a:t>Journal of Business Research</a:t>
            </a:r>
            <a:r>
              <a:rPr lang="en-US" sz="2000" dirty="0">
                <a:effectLst/>
                <a:latin typeface="Arial" panose="020B0604020202020204" pitchFamily="34" charset="0"/>
                <a:ea typeface="Arial" panose="020B0604020202020204" pitchFamily="34" charset="0"/>
              </a:rPr>
              <a:t>, 112 (May 2020), 240-247, </a:t>
            </a:r>
            <a:r>
              <a:rPr lang="en-US" sz="2000" dirty="0" err="1">
                <a:effectLst/>
                <a:latin typeface="Arial" panose="020B0604020202020204" pitchFamily="34" charset="0"/>
                <a:ea typeface="Arial" panose="020B0604020202020204" pitchFamily="34" charset="0"/>
              </a:rPr>
              <a:t>doi:https</a:t>
            </a:r>
            <a:r>
              <a:rPr lang="en-US" sz="2000" dirty="0">
                <a:effectLst/>
                <a:latin typeface="Arial" panose="020B0604020202020204" pitchFamily="34" charset="0"/>
                <a:ea typeface="Arial" panose="020B0604020202020204" pitchFamily="34" charset="0"/>
              </a:rPr>
              <a:t>://doi.org/10.1016/j.jbusres.2019.10.004.</a:t>
            </a:r>
            <a:endParaRPr lang="en-GB" sz="2000" dirty="0">
              <a:effectLst/>
              <a:latin typeface="Arial" panose="020B0604020202020204" pitchFamily="34" charset="0"/>
              <a:ea typeface="Arial" panose="020B0604020202020204" pitchFamily="34" charset="0"/>
            </a:endParaRPr>
          </a:p>
          <a:p>
            <a:pPr marL="0" indent="0">
              <a:lnSpc>
                <a:spcPct val="107000"/>
              </a:lnSpc>
              <a:spcAft>
                <a:spcPts val="800"/>
              </a:spcAft>
              <a:buNone/>
            </a:pPr>
            <a:endParaRPr lang="en-GB" sz="2000" kern="0" spc="-75"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Brown, C.P. (2004), Small Business Innovation Management.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Cannon, T. (1991), Enterprise: Creation, Development and Growth, Butterworth, Oxford, UK.</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2000" kern="0" spc="-75"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Peter F. Drucker (1993) </a:t>
            </a:r>
            <a:r>
              <a:rPr lang="en-GB" sz="2000" i="1"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Innovation and Entrepreneurship. NY, Harper and Row.</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06868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11855CD-1D0C-4762-8602-93CA7C602E76}"/>
              </a:ext>
            </a:extLst>
          </p:cNvPr>
          <p:cNvSpPr txBox="1"/>
          <p:nvPr/>
        </p:nvSpPr>
        <p:spPr>
          <a:xfrm>
            <a:off x="185057" y="699297"/>
            <a:ext cx="11821886" cy="5140190"/>
          </a:xfrm>
          <a:prstGeom prst="rect">
            <a:avLst/>
          </a:prstGeom>
          <a:noFill/>
        </p:spPr>
        <p:txBody>
          <a:bodyPr wrap="square">
            <a:spAutoFit/>
          </a:bodyPr>
          <a:lstStyle/>
          <a:p>
            <a:pPr marL="0" indent="0">
              <a:lnSpc>
                <a:spcPct val="107000"/>
              </a:lnSpc>
              <a:spcAft>
                <a:spcPts val="800"/>
              </a:spcAft>
              <a:buNone/>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Feldman, M. (2004) The Significance of Innovation, </a:t>
            </a:r>
            <a:r>
              <a:rPr lang="en-GB" sz="1800" kern="100" dirty="0" err="1">
                <a:effectLst/>
                <a:latin typeface="Arial" panose="020B0604020202020204" pitchFamily="34" charset="0"/>
                <a:ea typeface="Calibri" panose="020F0502020204030204" pitchFamily="34" charset="0"/>
                <a:cs typeface="Times New Roman" panose="02020603050405020304" pitchFamily="18" charset="0"/>
              </a:rPr>
              <a:t>Rotman</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 School of Management University of Toronto.</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u="none" strike="noStrike"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2"/>
              </a:rPr>
              <a:t>Jeff Dyer, Nathan Furr, Curtis Lefrandt and </a:t>
            </a:r>
            <a:r>
              <a:rPr lang="en-GB" sz="1800" u="none" strike="noStrike"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2"/>
              </a:rPr>
              <a:t>Taeya</a:t>
            </a:r>
            <a:r>
              <a:rPr lang="en-GB" sz="1800" u="none" strike="noStrike"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2"/>
              </a:rPr>
              <a:t> Howell</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(2023)  </a:t>
            </a:r>
            <a:r>
              <a:rPr lang="en-GB" sz="1800" kern="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Why Innovation Depends on Intellectual Honesty</a:t>
            </a:r>
            <a:r>
              <a:rPr lang="en-GB" sz="1800" i="1" kern="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Sloan Management Review.</a:t>
            </a:r>
            <a:r>
              <a:rPr lang="en-GB" sz="1800" kern="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January 17. </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https://sloanreview.mit.edu/article/why-innovation-depends-on-intellectual honesty/?</a:t>
            </a:r>
            <a:r>
              <a:rPr lang="en-GB" sz="1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utm_source</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a:t>
            </a:r>
            <a:r>
              <a:rPr lang="en-GB" sz="1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newsletter&amp;utm_medium</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a:t>
            </a:r>
            <a:r>
              <a:rPr lang="en-GB" sz="1800" u="sng" kern="100" dirty="0" err="1">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email&amp;utm_content</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=Why%20Innovation%20Depends%20on%20Intellectual%20Honesty%C2%A0&amp;utm_campaign=12/26/2023%20Best%20of%202023%20</a:t>
            </a:r>
            <a:r>
              <a:rPr lang="en-GB" sz="18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a:effectLst/>
                <a:latin typeface="Arial" panose="020B0604020202020204" pitchFamily="34" charset="0"/>
                <a:ea typeface="Calibri" panose="020F0502020204030204" pitchFamily="34" charset="0"/>
                <a:cs typeface="Times New Roman" panose="02020603050405020304" pitchFamily="18" charset="0"/>
              </a:rPr>
              <a:t>(Retrieved 12-12-23).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Ghimire, A., Ali, S., Long, X., Chen, L., &amp; Sun, J. (2024). Effect of Digital Silk Road and innovation heterogeneity on digital economy growth across 29 countries: New evidence from PSM-DID.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Technological Forecasting and Social Change</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198</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122987</a:t>
            </a:r>
          </a:p>
          <a:p>
            <a:pPr>
              <a:lnSpc>
                <a:spcPct val="107000"/>
              </a:lnSpc>
              <a:spcAft>
                <a:spcPts val="800"/>
              </a:spcAft>
            </a:pPr>
            <a:r>
              <a:rPr lang="en-GB"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Hellström</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D., &amp; Olsson, J. (2024). Let's go thrift shopping: exploring circular business model innovation in fashion retail.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Technological Forecasting and Social Change</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198</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123000.</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Holmén</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Magnusson, M. and McKelvey, M., 2007. What are innovative opportunities?.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Industry and innovation</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14</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pp.27-45</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Johnston, R.E. and Bate, J.D., 2013. </a:t>
            </a:r>
            <a:r>
              <a:rPr lang="en-GB" sz="18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power of strategy innovation: a new way of linking creativity and strategic planning to discover great business opportunities</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18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Amacom</a:t>
            </a:r>
            <a:r>
              <a:rPr lang="en-GB" sz="18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520935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69C70C-819D-E767-73F9-CD00B601FA38}"/>
              </a:ext>
            </a:extLst>
          </p:cNvPr>
          <p:cNvSpPr txBox="1"/>
          <p:nvPr/>
        </p:nvSpPr>
        <p:spPr>
          <a:xfrm>
            <a:off x="466530" y="178437"/>
            <a:ext cx="10832841" cy="6833024"/>
          </a:xfrm>
          <a:prstGeom prst="rect">
            <a:avLst/>
          </a:prstGeom>
          <a:noFill/>
        </p:spPr>
        <p:txBody>
          <a:bodyPr wrap="square">
            <a:spAutoFit/>
          </a:bodyPr>
          <a:lstStyle/>
          <a:p>
            <a:pPr>
              <a:lnSpc>
                <a:spcPct val="90000"/>
              </a:lnSpc>
              <a:spcBef>
                <a:spcPts val="1000"/>
              </a:spcBef>
              <a:spcAft>
                <a:spcPts val="800"/>
              </a:spcAft>
            </a:pP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Sara Khan (2023) Innovation and its Role in Success of an Organizations.</a:t>
            </a:r>
            <a:r>
              <a:rPr lang="en-GB" sz="20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International Journal of Advanced Engineering, Management and Science (IJAEMS). </a:t>
            </a: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ISSN: 2454-1311. Vol-9, Issue-9; September. DOI: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https://dx.doi.org/10.22161/ijaems.99.2</a:t>
            </a: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dirty="0" err="1">
                <a:solidFill>
                  <a:srgbClr val="000000"/>
                </a:solidFill>
                <a:effectLst/>
                <a:latin typeface="Arial" panose="020B0604020202020204" pitchFamily="34" charset="0"/>
                <a:ea typeface="Calibri" panose="020F0502020204030204" pitchFamily="34" charset="0"/>
              </a:rPr>
              <a:t>Andreea</a:t>
            </a:r>
            <a:r>
              <a:rPr lang="en-GB" sz="2000" dirty="0">
                <a:solidFill>
                  <a:srgbClr val="000000"/>
                </a:solidFill>
                <a:effectLst/>
                <a:latin typeface="Arial" panose="020B0604020202020204" pitchFamily="34" charset="0"/>
                <a:ea typeface="Calibri" panose="020F0502020204030204" pitchFamily="34" charset="0"/>
              </a:rPr>
              <a:t> MAIER, Maria-Mihaela SUĂRĂŞAN, Felicia Diana NICOARĂ (2012) INNOVATION – A must for the durable development. </a:t>
            </a:r>
            <a:r>
              <a:rPr lang="en-GB" sz="2000" i="1" dirty="0">
                <a:solidFill>
                  <a:srgbClr val="000000"/>
                </a:solidFill>
                <a:effectLst/>
                <a:latin typeface="Arial" panose="020B0604020202020204" pitchFamily="34" charset="0"/>
                <a:ea typeface="Calibri" panose="020F0502020204030204" pitchFamily="34" charset="0"/>
              </a:rPr>
              <a:t>Management &amp; Marketing Challenges for the Knowledge Society</a:t>
            </a:r>
            <a:r>
              <a:rPr lang="en-GB" sz="2000" dirty="0">
                <a:solidFill>
                  <a:srgbClr val="000000"/>
                </a:solidFill>
                <a:effectLst/>
                <a:latin typeface="Arial" panose="020B0604020202020204" pitchFamily="34" charset="0"/>
                <a:ea typeface="Calibri" panose="020F0502020204030204" pitchFamily="34" charset="0"/>
              </a:rPr>
              <a:t>. Vol. 7, No. 3, pp. 479-492.</a:t>
            </a:r>
            <a:endParaRPr lang="en-GB" sz="20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2000" kern="1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 Dirk Meissner, Rainer Harms, Jan </a:t>
            </a:r>
            <a:r>
              <a:rPr lang="en-GB" sz="2000" kern="100" dirty="0" err="1">
                <a:solidFill>
                  <a:srgbClr val="1F1F1F"/>
                </a:solidFill>
                <a:effectLst/>
                <a:latin typeface="Arial" panose="020B0604020202020204" pitchFamily="34" charset="0"/>
                <a:ea typeface="Calibri" panose="020F0502020204030204" pitchFamily="34" charset="0"/>
                <a:cs typeface="Times New Roman" panose="02020603050405020304" pitchFamily="18" charset="0"/>
              </a:rPr>
              <a:t>Kratzer</a:t>
            </a:r>
            <a:r>
              <a:rPr lang="en-GB" sz="2000" kern="1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 Joseph Zhou</a:t>
            </a:r>
            <a:r>
              <a:rPr lang="en-GB" sz="2000" kern="18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 (2024) The dead end of classical innovation management and unsustainable innovation.</a:t>
            </a:r>
            <a:r>
              <a:rPr lang="en-GB" sz="2000" i="1" kern="18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u="sng" kern="100" dirty="0" err="1">
                <a:solidFill>
                  <a:srgbClr val="1F1F1F"/>
                </a:solidFill>
                <a:effectLst/>
                <a:latin typeface="Arial" panose="020B0604020202020204" pitchFamily="34" charset="0"/>
                <a:ea typeface="Calibri" panose="020F0502020204030204" pitchFamily="34" charset="0"/>
                <a:cs typeface="Times New Roman" panose="02020603050405020304" pitchFamily="18" charset="0"/>
                <a:hlinkClick r:id="rId3"/>
              </a:rPr>
              <a:t>Technovation</a:t>
            </a:r>
            <a:r>
              <a:rPr lang="en-GB" sz="2000" kern="1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u="sng" kern="100" dirty="0">
                <a:solidFill>
                  <a:srgbClr val="0272B1"/>
                </a:solidFill>
                <a:effectLst/>
                <a:latin typeface="Arial" panose="020B0604020202020204" pitchFamily="34" charset="0"/>
                <a:ea typeface="Calibri" panose="020F0502020204030204" pitchFamily="34" charset="0"/>
                <a:cs typeface="Times New Roman" panose="02020603050405020304" pitchFamily="18" charset="0"/>
                <a:hlinkClick r:id="rId4"/>
              </a:rPr>
              <a:t>Volume 129</a:t>
            </a:r>
            <a:r>
              <a:rPr lang="en-GB" sz="2000" kern="100" dirty="0">
                <a:solidFill>
                  <a:srgbClr val="1F1F1F"/>
                </a:solidFill>
                <a:effectLst/>
                <a:latin typeface="Arial" panose="020B0604020202020204" pitchFamily="34" charset="0"/>
                <a:ea typeface="Calibri" panose="020F0502020204030204" pitchFamily="34" charset="0"/>
                <a:cs typeface="Times New Roman" panose="02020603050405020304" pitchFamily="18" charset="0"/>
              </a:rPr>
              <a:t>, January, 102916</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Mokbel</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Al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Koliby</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I. S., Abdullah, H. H., &amp; Mohd Suki, N. (2024). Linking entrepreneurial competencies, innovation and sustainable performance of manufacturing SMEs.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Asia-Pacific Journal of Business Administration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16</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 21-40.</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Ioan </a:t>
            </a:r>
            <a:r>
              <a:rPr lang="en-GB" sz="20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lala</a:t>
            </a: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Popa, Gheorghe </a:t>
            </a:r>
            <a:r>
              <a:rPr lang="en-GB" sz="20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Preda</a:t>
            </a: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Monica </a:t>
            </a:r>
            <a:r>
              <a:rPr lang="en-GB" sz="2000" kern="1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Boldea</a:t>
            </a: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(2002) A theoretical approach of the concept of innovation. </a:t>
            </a:r>
            <a:r>
              <a:rPr lang="en-GB" sz="2000" u="sng" kern="100" dirty="0" err="1">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A_Theoretical_Approach_of_the_Concept_of</a:t>
            </a:r>
            <a:r>
              <a:rPr lang="en-GB" sz="2000" u="sng" kern="100" dirty="0">
                <a:solidFill>
                  <a:srgbClr val="0000FF"/>
                </a:solidFill>
                <a:effectLst/>
                <a:latin typeface="Arial" panose="020B0604020202020204" pitchFamily="34" charset="0"/>
                <a:ea typeface="Calibri" panose="020F0502020204030204" pitchFamily="34" charset="0"/>
                <a:cs typeface="Times New Roman" panose="02020603050405020304" pitchFamily="18" charset="0"/>
                <a:hlinkClick r:id="rId5"/>
              </a:rPr>
              <a:t> Innovation 2002.pdf</a:t>
            </a:r>
            <a:r>
              <a:rPr lang="en-GB" sz="20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(Retrieved 12-12-23).</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Schumpeter, J.A. (1934), The Theory of Economic Development, Cambridge, Mass: Harvard University Press.</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Times New Roman" panose="02020603050405020304" pitchFamily="18" charset="0"/>
              </a:rPr>
              <a:t>Schumpeter, J.A. (1942) Capitalism, Socialism and Democracy, Harper and Row, New York.</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7020189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754F2CD-3663-0A57-F400-8D4600E57EAD}"/>
              </a:ext>
            </a:extLst>
          </p:cNvPr>
          <p:cNvSpPr txBox="1"/>
          <p:nvPr/>
        </p:nvSpPr>
        <p:spPr>
          <a:xfrm>
            <a:off x="513184" y="1196211"/>
            <a:ext cx="11327363" cy="4985917"/>
          </a:xfrm>
          <a:prstGeom prst="rect">
            <a:avLst/>
          </a:prstGeom>
          <a:noFill/>
        </p:spPr>
        <p:txBody>
          <a:bodyPr wrap="square">
            <a:spAutoFit/>
          </a:bodyPr>
          <a:lstStyle/>
          <a:p>
            <a:pPr>
              <a:lnSpc>
                <a:spcPct val="107000"/>
              </a:lnSpc>
              <a:spcAft>
                <a:spcPts val="800"/>
              </a:spcAft>
            </a:pP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Sort, J.C., Taran, Y. and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Turcan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R.V., 2024. De-internationalization and Re-internationalization of the Firm: Business Model Innovation for Growth and Survival.</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Spence, M., Ben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Boubaker</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Gherib</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J. &amp;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Ondoua</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Biwolé</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 Sustainable Entrepreneurship: Is Entrepreneurial will Enough? A North–South Comparison.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J Bus Ethics</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b="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99</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335–367 (2011). </a:t>
            </a:r>
            <a:r>
              <a:rPr lang="en-GB" sz="20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https://doi.org/10.1007/s10551-010-0656-1</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Vasi</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M., Sansone, G., &amp; English, V. (2024). Exogenous crises and SMEs resilience: The Dynamic Open Innovation Funnel. </a:t>
            </a:r>
            <a:r>
              <a:rPr lang="en-GB" sz="2000" i="1" kern="1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Technovation</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129</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102886.</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1200"/>
              </a:spcBef>
              <a:spcAft>
                <a:spcPts val="800"/>
              </a:spcAft>
            </a:pP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Vilá</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 J. (2010), Innovative Culture: Values, Principles and Practices of Senior Executives in Highly Innovative Companies, available online at: http://www.bbvaopenmind.com/article/ </a:t>
            </a:r>
            <a:r>
              <a:rPr lang="en-GB" sz="2000" kern="100" dirty="0" err="1">
                <a:effectLst/>
                <a:latin typeface="Arial" panose="020B0604020202020204" pitchFamily="34" charset="0"/>
                <a:ea typeface="Calibri" panose="020F0502020204030204" pitchFamily="34" charset="0"/>
                <a:cs typeface="Times New Roman" panose="02020603050405020304" pitchFamily="18" charset="0"/>
              </a:rPr>
              <a:t>en</a:t>
            </a:r>
            <a:r>
              <a:rPr lang="en-GB" sz="2000" kern="100" dirty="0">
                <a:effectLst/>
                <a:latin typeface="Arial" panose="020B0604020202020204" pitchFamily="34" charset="0"/>
                <a:ea typeface="Calibri" panose="020F0502020204030204" pitchFamily="34" charset="0"/>
                <a:cs typeface="Times New Roman" panose="02020603050405020304" pitchFamily="18" charset="0"/>
              </a:rPr>
              <a:t>/61/innovative-culture-values-principles-and-practices-of-senior-executives-in-highlyinnovative-companies/ (Retrieved 12-12-23).</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Yin, R.K., 2018. </a:t>
            </a:r>
            <a:r>
              <a:rPr lang="en-GB" sz="2000" i="1"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Case study research and applications</a:t>
            </a:r>
            <a:r>
              <a:rPr lang="en-GB" sz="2000" kern="1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(Vol. 6). Thousand Oaks, CA: Sage</a:t>
            </a:r>
            <a:endParaRPr lang="en-GB" sz="20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kern="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814810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161</TotalTime>
  <Words>3258</Words>
  <Application>Microsoft Office PowerPoint</Application>
  <PresentationFormat>Widescreen</PresentationFormat>
  <Paragraphs>137</Paragraphs>
  <Slides>22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22</vt:i4>
      </vt:variant>
    </vt:vector>
  </HeadingPairs>
  <TitlesOfParts>
    <vt:vector size="32" baseType="lpstr">
      <vt:lpstr>Aptos</vt:lpstr>
      <vt:lpstr>Aptos Display</vt:lpstr>
      <vt:lpstr>Arial</vt:lpstr>
      <vt:lpstr>Calibri</vt:lpstr>
      <vt:lpstr>Georgia</vt:lpstr>
      <vt:lpstr>inherit</vt:lpstr>
      <vt:lpstr>Lato</vt:lpstr>
      <vt:lpstr>Symbol</vt:lpstr>
      <vt:lpstr>Times New Roman</vt:lpstr>
      <vt:lpstr>Office Theme</vt:lpstr>
      <vt:lpstr>                                  Visions for the Future –LCDB7008  (DBA Programme)   Lecture 11: Innovation initiatives. </vt:lpstr>
      <vt:lpstr>Definitions. As with other topics, there is debate and disagreement on what it is and what it should do for business.</vt:lpstr>
      <vt:lpstr>Overlap with other concepts: 2</vt:lpstr>
      <vt:lpstr>Joseph Schumpeter (1934) defines innovation as an activity which leads to new producing function, new product. He divides this activity in several steps, as follows: </vt:lpstr>
      <vt:lpstr>Cannon, T. (1991) Enterprise: Creation, Development and Growth, Butterworth, Oxford, UK. </vt:lpstr>
      <vt:lpstr>PowerPoint Presentation</vt:lpstr>
      <vt:lpstr>  Defining innovation  (Source: Ioan lala Popa, Gheorghe Preda and Monica Boldea (2002) A theoretical approach of the concept of innovation.Table 1. A_Theoretical_Approach_of_the_Concept_of Innovation 2002.pdf  I liked their summary but unfortunately, they did not reference all these sources!!! They are easy to find in a  quick search. Steve </vt:lpstr>
      <vt:lpstr>Popa et al. (2002) continued.</vt:lpstr>
      <vt:lpstr>PowerPoint Presentation</vt:lpstr>
      <vt:lpstr>Innovation may be studied using different definitions and may work differently in different elements.</vt:lpstr>
      <vt:lpstr>Peter F. Drucker (1993) Innovation and Entrepreneurship. NY, Harper and Row. </vt:lpstr>
      <vt:lpstr>Workable definition.</vt:lpstr>
      <vt:lpstr>You will be recommending an Innovation and advising how it should be implemented.</vt:lpstr>
      <vt:lpstr>It may say something about organisational culture. Source: Jeff Dyer, Nathan Furr, Curtis Lefrandt, and Taeya Howell (2023)  Why Innovation Depends on Intellectual Honesty. Sloan Management Review. January 17. https://sloanreview.mit.edu/article/why-innovation-depends-on-intellectual honesty/?utm_source=newsletter&amp;utm_medium=email&amp;utm_content=Why%20Innovation%20Depends%20on%20Intellectual%20Honesty%C2%A0&amp;utm_campaign=12/26/2023%20Best%20of%202023%20 </vt:lpstr>
      <vt:lpstr>Why is business innovation important? </vt:lpstr>
      <vt:lpstr>New approaches 1: SMEs The Innovation Funnel.  Vasi, M., Sansone, G., &amp; English, V. (2024). Exogenous crises and SMEs resilience: The Dynamic Open Innovation Funnel. Technovation, 129, 102886. </vt:lpstr>
      <vt:lpstr>New Approaches 2: Sustainability.   Dirk Meissner, Rainer Harms, Jan Kratzer, Joseph Zhou (2024) The dead end of classical innovation management and unsustainable innovation. Technovation. Volume 129, January, 102916 </vt:lpstr>
      <vt:lpstr>Innovation bibliography.   Please note I have not used Harvard and use of names properly!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Visions for the Future –LCDB7008  (DBA Programme)   Lecture 11: Innovation initiatives. </dc:title>
  <dc:creator>Steve  Griffiths</dc:creator>
  <cp:lastModifiedBy>Steve  Griffiths</cp:lastModifiedBy>
  <cp:revision>24</cp:revision>
  <dcterms:created xsi:type="dcterms:W3CDTF">2024-01-11T20:26:54Z</dcterms:created>
  <dcterms:modified xsi:type="dcterms:W3CDTF">2024-01-11T23:08:48Z</dcterms:modified>
</cp:coreProperties>
</file>