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09"/>
    <p:restoredTop sz="94709"/>
  </p:normalViewPr>
  <p:slideViewPr>
    <p:cSldViewPr snapToGrid="0">
      <p:cViewPr varScale="1">
        <p:scale>
          <a:sx n="138" d="100"/>
          <a:sy n="138" d="100"/>
        </p:scale>
        <p:origin x="176" y="9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F7E320E-AAC6-49FC-AF8B-32BDEFC39027}"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8CC05668-8A5D-4E59-A588-28161A2EE79C}">
      <dgm:prSet/>
      <dgm:spPr/>
      <dgm:t>
        <a:bodyPr/>
        <a:lstStyle/>
        <a:p>
          <a:r>
            <a:rPr lang="en-US"/>
            <a:t>Dr Hart’s workplace was trashed without the criminals taking anything which indicates that the kidnappers were targeting a specific object or information.</a:t>
          </a:r>
        </a:p>
      </dgm:t>
    </dgm:pt>
    <dgm:pt modelId="{820DE1AE-9368-4560-8F01-50401F835F51}" type="parTrans" cxnId="{0187B279-A8B2-4DA4-98B0-815AB75BA7F5}">
      <dgm:prSet/>
      <dgm:spPr/>
      <dgm:t>
        <a:bodyPr/>
        <a:lstStyle/>
        <a:p>
          <a:endParaRPr lang="en-US"/>
        </a:p>
      </dgm:t>
    </dgm:pt>
    <dgm:pt modelId="{4B503ACF-FF5B-43A8-836F-CF77054E597F}" type="sibTrans" cxnId="{0187B279-A8B2-4DA4-98B0-815AB75BA7F5}">
      <dgm:prSet/>
      <dgm:spPr/>
      <dgm:t>
        <a:bodyPr/>
        <a:lstStyle/>
        <a:p>
          <a:endParaRPr lang="en-US"/>
        </a:p>
      </dgm:t>
    </dgm:pt>
    <dgm:pt modelId="{B717FB8E-95E4-42D3-A385-33D44927C2D4}">
      <dgm:prSet/>
      <dgm:spPr/>
      <dgm:t>
        <a:bodyPr/>
        <a:lstStyle/>
        <a:p>
          <a:r>
            <a:rPr lang="en-US"/>
            <a:t>Furthermore, Dr Hart was seen by Peter Singh visibly ”stressed” after talking to the company executives.</a:t>
          </a:r>
        </a:p>
      </dgm:t>
    </dgm:pt>
    <dgm:pt modelId="{7E4833D8-D06E-41D3-90E5-0FD2C46A7924}" type="parTrans" cxnId="{03AAC46F-B469-41EE-B48A-C693617A9392}">
      <dgm:prSet/>
      <dgm:spPr/>
      <dgm:t>
        <a:bodyPr/>
        <a:lstStyle/>
        <a:p>
          <a:endParaRPr lang="en-US"/>
        </a:p>
      </dgm:t>
    </dgm:pt>
    <dgm:pt modelId="{0E2D3807-B502-4F85-A21C-AA41791D62A0}" type="sibTrans" cxnId="{03AAC46F-B469-41EE-B48A-C693617A9392}">
      <dgm:prSet/>
      <dgm:spPr/>
      <dgm:t>
        <a:bodyPr/>
        <a:lstStyle/>
        <a:p>
          <a:endParaRPr lang="en-US"/>
        </a:p>
      </dgm:t>
    </dgm:pt>
    <dgm:pt modelId="{864E24EF-F5B6-456F-AEC1-1B27574E7869}">
      <dgm:prSet/>
      <dgm:spPr/>
      <dgm:t>
        <a:bodyPr/>
        <a:lstStyle/>
        <a:p>
          <a:r>
            <a:rPr lang="en-US"/>
            <a:t>Rival researcher Dr, Fox Alaric is rumored to have disagreed with Dr Hart, this can be the prime suspect but wouldn’t be smart because this information is known by colleagues, this would be highly unlikely</a:t>
          </a:r>
        </a:p>
      </dgm:t>
    </dgm:pt>
    <dgm:pt modelId="{763A3D02-C96E-4EF4-B43E-6C53E96B6C35}" type="parTrans" cxnId="{B75C25A1-505D-4C3E-9861-6055AE5DD249}">
      <dgm:prSet/>
      <dgm:spPr/>
      <dgm:t>
        <a:bodyPr/>
        <a:lstStyle/>
        <a:p>
          <a:endParaRPr lang="en-US"/>
        </a:p>
      </dgm:t>
    </dgm:pt>
    <dgm:pt modelId="{6A8EC364-6FBF-4BBB-9AF4-6CB5F2699D08}" type="sibTrans" cxnId="{B75C25A1-505D-4C3E-9861-6055AE5DD249}">
      <dgm:prSet/>
      <dgm:spPr/>
      <dgm:t>
        <a:bodyPr/>
        <a:lstStyle/>
        <a:p>
          <a:endParaRPr lang="en-US"/>
        </a:p>
      </dgm:t>
    </dgm:pt>
    <dgm:pt modelId="{FCC5128C-A490-4C8D-8BA2-1DA4150439B6}">
      <dgm:prSet/>
      <dgm:spPr/>
      <dgm:t>
        <a:bodyPr/>
        <a:lstStyle/>
        <a:p>
          <a:r>
            <a:rPr lang="en-US"/>
            <a:t>Dr Hart phone was last on at 8:15PM at the Golden Gate bridge, this indicates that she was either leaving or being kidnapped, and if being kidnapped it would have been veery noticeable and suspicious.</a:t>
          </a:r>
        </a:p>
      </dgm:t>
    </dgm:pt>
    <dgm:pt modelId="{D05F0CA8-C46F-40F5-B340-F927373585DE}" type="parTrans" cxnId="{D28B418E-0E92-406A-8721-5848F4319FA2}">
      <dgm:prSet/>
      <dgm:spPr/>
      <dgm:t>
        <a:bodyPr/>
        <a:lstStyle/>
        <a:p>
          <a:endParaRPr lang="en-US"/>
        </a:p>
      </dgm:t>
    </dgm:pt>
    <dgm:pt modelId="{E285AAD6-003E-4434-AC32-C056808F91AD}" type="sibTrans" cxnId="{D28B418E-0E92-406A-8721-5848F4319FA2}">
      <dgm:prSet/>
      <dgm:spPr/>
      <dgm:t>
        <a:bodyPr/>
        <a:lstStyle/>
        <a:p>
          <a:endParaRPr lang="en-US"/>
        </a:p>
      </dgm:t>
    </dgm:pt>
    <dgm:pt modelId="{FF73B44A-7EF8-43F8-A1BD-7955F3C5027E}">
      <dgm:prSet/>
      <dgm:spPr/>
      <dgm:t>
        <a:bodyPr/>
        <a:lstStyle/>
        <a:p>
          <a:r>
            <a:rPr lang="en-US"/>
            <a:t>Dr Hart could have been targeted because of the artificial intelligence that she was developing, there possibly could have been some crime or ethical boundaries with the artificial intelligence that was being developed by Dr Hart. (Chustecki, 2024)</a:t>
          </a:r>
        </a:p>
      </dgm:t>
    </dgm:pt>
    <dgm:pt modelId="{5A18B4FA-0F85-4EA3-96C2-9012B9512CE6}" type="parTrans" cxnId="{E7ED6816-025F-4621-A401-43E8F6164919}">
      <dgm:prSet/>
      <dgm:spPr/>
      <dgm:t>
        <a:bodyPr/>
        <a:lstStyle/>
        <a:p>
          <a:endParaRPr lang="en-US"/>
        </a:p>
      </dgm:t>
    </dgm:pt>
    <dgm:pt modelId="{D662D38B-7D9E-49E3-B8A1-105F6612C834}" type="sibTrans" cxnId="{E7ED6816-025F-4621-A401-43E8F6164919}">
      <dgm:prSet/>
      <dgm:spPr/>
      <dgm:t>
        <a:bodyPr/>
        <a:lstStyle/>
        <a:p>
          <a:endParaRPr lang="en-US"/>
        </a:p>
      </dgm:t>
    </dgm:pt>
    <dgm:pt modelId="{ACDA9774-D042-8F40-826D-CCCC574B4674}" type="pres">
      <dgm:prSet presAssocID="{5F7E320E-AAC6-49FC-AF8B-32BDEFC39027}" presName="outerComposite" presStyleCnt="0">
        <dgm:presLayoutVars>
          <dgm:chMax val="5"/>
          <dgm:dir/>
          <dgm:resizeHandles val="exact"/>
        </dgm:presLayoutVars>
      </dgm:prSet>
      <dgm:spPr/>
    </dgm:pt>
    <dgm:pt modelId="{F59A4D01-3DE3-2A47-B4F6-ACB6C428F6BE}" type="pres">
      <dgm:prSet presAssocID="{5F7E320E-AAC6-49FC-AF8B-32BDEFC39027}" presName="dummyMaxCanvas" presStyleCnt="0">
        <dgm:presLayoutVars/>
      </dgm:prSet>
      <dgm:spPr/>
    </dgm:pt>
    <dgm:pt modelId="{B97E08B0-B59E-FD42-B031-FF8B562ADD87}" type="pres">
      <dgm:prSet presAssocID="{5F7E320E-AAC6-49FC-AF8B-32BDEFC39027}" presName="FiveNodes_1" presStyleLbl="node1" presStyleIdx="0" presStyleCnt="5">
        <dgm:presLayoutVars>
          <dgm:bulletEnabled val="1"/>
        </dgm:presLayoutVars>
      </dgm:prSet>
      <dgm:spPr/>
    </dgm:pt>
    <dgm:pt modelId="{55E09123-8E04-7747-8FA4-EDC3A4370BF1}" type="pres">
      <dgm:prSet presAssocID="{5F7E320E-AAC6-49FC-AF8B-32BDEFC39027}" presName="FiveNodes_2" presStyleLbl="node1" presStyleIdx="1" presStyleCnt="5">
        <dgm:presLayoutVars>
          <dgm:bulletEnabled val="1"/>
        </dgm:presLayoutVars>
      </dgm:prSet>
      <dgm:spPr/>
    </dgm:pt>
    <dgm:pt modelId="{769B5103-C20F-254F-A61B-E626BFC8BE59}" type="pres">
      <dgm:prSet presAssocID="{5F7E320E-AAC6-49FC-AF8B-32BDEFC39027}" presName="FiveNodes_3" presStyleLbl="node1" presStyleIdx="2" presStyleCnt="5">
        <dgm:presLayoutVars>
          <dgm:bulletEnabled val="1"/>
        </dgm:presLayoutVars>
      </dgm:prSet>
      <dgm:spPr/>
    </dgm:pt>
    <dgm:pt modelId="{A227B2B0-8D15-804E-910E-56318552C2CE}" type="pres">
      <dgm:prSet presAssocID="{5F7E320E-AAC6-49FC-AF8B-32BDEFC39027}" presName="FiveNodes_4" presStyleLbl="node1" presStyleIdx="3" presStyleCnt="5">
        <dgm:presLayoutVars>
          <dgm:bulletEnabled val="1"/>
        </dgm:presLayoutVars>
      </dgm:prSet>
      <dgm:spPr/>
    </dgm:pt>
    <dgm:pt modelId="{73FA31CE-0F4F-ED4A-B0AD-EE02D1EB4357}" type="pres">
      <dgm:prSet presAssocID="{5F7E320E-AAC6-49FC-AF8B-32BDEFC39027}" presName="FiveNodes_5" presStyleLbl="node1" presStyleIdx="4" presStyleCnt="5">
        <dgm:presLayoutVars>
          <dgm:bulletEnabled val="1"/>
        </dgm:presLayoutVars>
      </dgm:prSet>
      <dgm:spPr/>
    </dgm:pt>
    <dgm:pt modelId="{4C34AAF3-8ED7-6644-8BFA-A4AF6378C6AD}" type="pres">
      <dgm:prSet presAssocID="{5F7E320E-AAC6-49FC-AF8B-32BDEFC39027}" presName="FiveConn_1-2" presStyleLbl="fgAccFollowNode1" presStyleIdx="0" presStyleCnt="4">
        <dgm:presLayoutVars>
          <dgm:bulletEnabled val="1"/>
        </dgm:presLayoutVars>
      </dgm:prSet>
      <dgm:spPr/>
    </dgm:pt>
    <dgm:pt modelId="{ED63F62D-3583-1640-AEE5-1BCB78107BCB}" type="pres">
      <dgm:prSet presAssocID="{5F7E320E-AAC6-49FC-AF8B-32BDEFC39027}" presName="FiveConn_2-3" presStyleLbl="fgAccFollowNode1" presStyleIdx="1" presStyleCnt="4">
        <dgm:presLayoutVars>
          <dgm:bulletEnabled val="1"/>
        </dgm:presLayoutVars>
      </dgm:prSet>
      <dgm:spPr/>
    </dgm:pt>
    <dgm:pt modelId="{74AFA515-2C68-A44B-A49E-426C347C408B}" type="pres">
      <dgm:prSet presAssocID="{5F7E320E-AAC6-49FC-AF8B-32BDEFC39027}" presName="FiveConn_3-4" presStyleLbl="fgAccFollowNode1" presStyleIdx="2" presStyleCnt="4">
        <dgm:presLayoutVars>
          <dgm:bulletEnabled val="1"/>
        </dgm:presLayoutVars>
      </dgm:prSet>
      <dgm:spPr/>
    </dgm:pt>
    <dgm:pt modelId="{B55EB03A-3A40-374A-9C25-BDFB4B22936E}" type="pres">
      <dgm:prSet presAssocID="{5F7E320E-AAC6-49FC-AF8B-32BDEFC39027}" presName="FiveConn_4-5" presStyleLbl="fgAccFollowNode1" presStyleIdx="3" presStyleCnt="4">
        <dgm:presLayoutVars>
          <dgm:bulletEnabled val="1"/>
        </dgm:presLayoutVars>
      </dgm:prSet>
      <dgm:spPr/>
    </dgm:pt>
    <dgm:pt modelId="{0346831D-AC66-0A4D-BB77-14468E9A2969}" type="pres">
      <dgm:prSet presAssocID="{5F7E320E-AAC6-49FC-AF8B-32BDEFC39027}" presName="FiveNodes_1_text" presStyleLbl="node1" presStyleIdx="4" presStyleCnt="5">
        <dgm:presLayoutVars>
          <dgm:bulletEnabled val="1"/>
        </dgm:presLayoutVars>
      </dgm:prSet>
      <dgm:spPr/>
    </dgm:pt>
    <dgm:pt modelId="{42A64A21-DC79-9442-B44F-C0EEFCB9AE92}" type="pres">
      <dgm:prSet presAssocID="{5F7E320E-AAC6-49FC-AF8B-32BDEFC39027}" presName="FiveNodes_2_text" presStyleLbl="node1" presStyleIdx="4" presStyleCnt="5">
        <dgm:presLayoutVars>
          <dgm:bulletEnabled val="1"/>
        </dgm:presLayoutVars>
      </dgm:prSet>
      <dgm:spPr/>
    </dgm:pt>
    <dgm:pt modelId="{BE073FE8-0435-B841-9E3A-84B9603479EE}" type="pres">
      <dgm:prSet presAssocID="{5F7E320E-AAC6-49FC-AF8B-32BDEFC39027}" presName="FiveNodes_3_text" presStyleLbl="node1" presStyleIdx="4" presStyleCnt="5">
        <dgm:presLayoutVars>
          <dgm:bulletEnabled val="1"/>
        </dgm:presLayoutVars>
      </dgm:prSet>
      <dgm:spPr/>
    </dgm:pt>
    <dgm:pt modelId="{9DFC5961-CD80-A240-8524-21BA95932FCE}" type="pres">
      <dgm:prSet presAssocID="{5F7E320E-AAC6-49FC-AF8B-32BDEFC39027}" presName="FiveNodes_4_text" presStyleLbl="node1" presStyleIdx="4" presStyleCnt="5">
        <dgm:presLayoutVars>
          <dgm:bulletEnabled val="1"/>
        </dgm:presLayoutVars>
      </dgm:prSet>
      <dgm:spPr/>
    </dgm:pt>
    <dgm:pt modelId="{FDF6CD57-E125-2246-A336-46B02F667BEB}" type="pres">
      <dgm:prSet presAssocID="{5F7E320E-AAC6-49FC-AF8B-32BDEFC39027}" presName="FiveNodes_5_text" presStyleLbl="node1" presStyleIdx="4" presStyleCnt="5">
        <dgm:presLayoutVars>
          <dgm:bulletEnabled val="1"/>
        </dgm:presLayoutVars>
      </dgm:prSet>
      <dgm:spPr/>
    </dgm:pt>
  </dgm:ptLst>
  <dgm:cxnLst>
    <dgm:cxn modelId="{E7ED6816-025F-4621-A401-43E8F6164919}" srcId="{5F7E320E-AAC6-49FC-AF8B-32BDEFC39027}" destId="{FF73B44A-7EF8-43F8-A1BD-7955F3C5027E}" srcOrd="4" destOrd="0" parTransId="{5A18B4FA-0F85-4EA3-96C2-9012B9512CE6}" sibTransId="{D662D38B-7D9E-49E3-B8A1-105F6612C834}"/>
    <dgm:cxn modelId="{E8370117-A9D4-9D49-9151-3202CDB4E101}" type="presOf" srcId="{4B503ACF-FF5B-43A8-836F-CF77054E597F}" destId="{4C34AAF3-8ED7-6644-8BFA-A4AF6378C6AD}" srcOrd="0" destOrd="0" presId="urn:microsoft.com/office/officeart/2005/8/layout/vProcess5"/>
    <dgm:cxn modelId="{602BFD18-6685-9048-A550-9E74B6E07ABB}" type="presOf" srcId="{6A8EC364-6FBF-4BBB-9AF4-6CB5F2699D08}" destId="{74AFA515-2C68-A44B-A49E-426C347C408B}" srcOrd="0" destOrd="0" presId="urn:microsoft.com/office/officeart/2005/8/layout/vProcess5"/>
    <dgm:cxn modelId="{17B13219-1C09-B946-8E75-E2F1EC09E2A8}" type="presOf" srcId="{864E24EF-F5B6-456F-AEC1-1B27574E7869}" destId="{769B5103-C20F-254F-A61B-E626BFC8BE59}" srcOrd="0" destOrd="0" presId="urn:microsoft.com/office/officeart/2005/8/layout/vProcess5"/>
    <dgm:cxn modelId="{ED876119-2238-CE4F-A6C9-806C7DBE6584}" type="presOf" srcId="{8CC05668-8A5D-4E59-A588-28161A2EE79C}" destId="{0346831D-AC66-0A4D-BB77-14468E9A2969}" srcOrd="1" destOrd="0" presId="urn:microsoft.com/office/officeart/2005/8/layout/vProcess5"/>
    <dgm:cxn modelId="{E9EEBF37-384D-B940-8B5E-47D47A74658F}" type="presOf" srcId="{E285AAD6-003E-4434-AC32-C056808F91AD}" destId="{B55EB03A-3A40-374A-9C25-BDFB4B22936E}" srcOrd="0" destOrd="0" presId="urn:microsoft.com/office/officeart/2005/8/layout/vProcess5"/>
    <dgm:cxn modelId="{7EA54B3A-1E26-9341-A4A1-36696195F5DA}" type="presOf" srcId="{FF73B44A-7EF8-43F8-A1BD-7955F3C5027E}" destId="{FDF6CD57-E125-2246-A336-46B02F667BEB}" srcOrd="1" destOrd="0" presId="urn:microsoft.com/office/officeart/2005/8/layout/vProcess5"/>
    <dgm:cxn modelId="{589A5E4A-D767-5045-A3BD-C522C28A78EB}" type="presOf" srcId="{B717FB8E-95E4-42D3-A385-33D44927C2D4}" destId="{55E09123-8E04-7747-8FA4-EDC3A4370BF1}" srcOrd="0" destOrd="0" presId="urn:microsoft.com/office/officeart/2005/8/layout/vProcess5"/>
    <dgm:cxn modelId="{6E71614F-C63D-194B-96A6-F54C65CC299E}" type="presOf" srcId="{B717FB8E-95E4-42D3-A385-33D44927C2D4}" destId="{42A64A21-DC79-9442-B44F-C0EEFCB9AE92}" srcOrd="1" destOrd="0" presId="urn:microsoft.com/office/officeart/2005/8/layout/vProcess5"/>
    <dgm:cxn modelId="{17428854-C082-CB45-BA11-BE886158BE2B}" type="presOf" srcId="{0E2D3807-B502-4F85-A21C-AA41791D62A0}" destId="{ED63F62D-3583-1640-AEE5-1BCB78107BCB}" srcOrd="0" destOrd="0" presId="urn:microsoft.com/office/officeart/2005/8/layout/vProcess5"/>
    <dgm:cxn modelId="{28471759-B31D-F34E-A505-CCC2809BF523}" type="presOf" srcId="{8CC05668-8A5D-4E59-A588-28161A2EE79C}" destId="{B97E08B0-B59E-FD42-B031-FF8B562ADD87}" srcOrd="0" destOrd="0" presId="urn:microsoft.com/office/officeart/2005/8/layout/vProcess5"/>
    <dgm:cxn modelId="{03AAC46F-B469-41EE-B48A-C693617A9392}" srcId="{5F7E320E-AAC6-49FC-AF8B-32BDEFC39027}" destId="{B717FB8E-95E4-42D3-A385-33D44927C2D4}" srcOrd="1" destOrd="0" parTransId="{7E4833D8-D06E-41D3-90E5-0FD2C46A7924}" sibTransId="{0E2D3807-B502-4F85-A21C-AA41791D62A0}"/>
    <dgm:cxn modelId="{0187B279-A8B2-4DA4-98B0-815AB75BA7F5}" srcId="{5F7E320E-AAC6-49FC-AF8B-32BDEFC39027}" destId="{8CC05668-8A5D-4E59-A588-28161A2EE79C}" srcOrd="0" destOrd="0" parTransId="{820DE1AE-9368-4560-8F01-50401F835F51}" sibTransId="{4B503ACF-FF5B-43A8-836F-CF77054E597F}"/>
    <dgm:cxn modelId="{2A6FA67B-73F4-D841-BC68-7B72F854F3E3}" type="presOf" srcId="{864E24EF-F5B6-456F-AEC1-1B27574E7869}" destId="{BE073FE8-0435-B841-9E3A-84B9603479EE}" srcOrd="1" destOrd="0" presId="urn:microsoft.com/office/officeart/2005/8/layout/vProcess5"/>
    <dgm:cxn modelId="{D28B418E-0E92-406A-8721-5848F4319FA2}" srcId="{5F7E320E-AAC6-49FC-AF8B-32BDEFC39027}" destId="{FCC5128C-A490-4C8D-8BA2-1DA4150439B6}" srcOrd="3" destOrd="0" parTransId="{D05F0CA8-C46F-40F5-B340-F927373585DE}" sibTransId="{E285AAD6-003E-4434-AC32-C056808F91AD}"/>
    <dgm:cxn modelId="{95F8AF94-7A23-CC48-95F0-914ED1C4CA92}" type="presOf" srcId="{5F7E320E-AAC6-49FC-AF8B-32BDEFC39027}" destId="{ACDA9774-D042-8F40-826D-CCCC574B4674}" srcOrd="0" destOrd="0" presId="urn:microsoft.com/office/officeart/2005/8/layout/vProcess5"/>
    <dgm:cxn modelId="{B75C25A1-505D-4C3E-9861-6055AE5DD249}" srcId="{5F7E320E-AAC6-49FC-AF8B-32BDEFC39027}" destId="{864E24EF-F5B6-456F-AEC1-1B27574E7869}" srcOrd="2" destOrd="0" parTransId="{763A3D02-C96E-4EF4-B43E-6C53E96B6C35}" sibTransId="{6A8EC364-6FBF-4BBB-9AF4-6CB5F2699D08}"/>
    <dgm:cxn modelId="{16021EBA-157E-CC48-A382-9EC0418496B5}" type="presOf" srcId="{FF73B44A-7EF8-43F8-A1BD-7955F3C5027E}" destId="{73FA31CE-0F4F-ED4A-B0AD-EE02D1EB4357}" srcOrd="0" destOrd="0" presId="urn:microsoft.com/office/officeart/2005/8/layout/vProcess5"/>
    <dgm:cxn modelId="{E292A6D5-106A-AB49-B559-7250B83A7894}" type="presOf" srcId="{FCC5128C-A490-4C8D-8BA2-1DA4150439B6}" destId="{A227B2B0-8D15-804E-910E-56318552C2CE}" srcOrd="0" destOrd="0" presId="urn:microsoft.com/office/officeart/2005/8/layout/vProcess5"/>
    <dgm:cxn modelId="{EB33C3E6-7449-F24F-9C96-D09B40C713B0}" type="presOf" srcId="{FCC5128C-A490-4C8D-8BA2-1DA4150439B6}" destId="{9DFC5961-CD80-A240-8524-21BA95932FCE}" srcOrd="1" destOrd="0" presId="urn:microsoft.com/office/officeart/2005/8/layout/vProcess5"/>
    <dgm:cxn modelId="{ADE90029-79E6-784F-83BD-B844A27E7A4D}" type="presParOf" srcId="{ACDA9774-D042-8F40-826D-CCCC574B4674}" destId="{F59A4D01-3DE3-2A47-B4F6-ACB6C428F6BE}" srcOrd="0" destOrd="0" presId="urn:microsoft.com/office/officeart/2005/8/layout/vProcess5"/>
    <dgm:cxn modelId="{B8EA48EC-28F0-BD42-8ED3-FF66448CCE25}" type="presParOf" srcId="{ACDA9774-D042-8F40-826D-CCCC574B4674}" destId="{B97E08B0-B59E-FD42-B031-FF8B562ADD87}" srcOrd="1" destOrd="0" presId="urn:microsoft.com/office/officeart/2005/8/layout/vProcess5"/>
    <dgm:cxn modelId="{7AC06F30-BD84-EF45-9460-90A41B835A1F}" type="presParOf" srcId="{ACDA9774-D042-8F40-826D-CCCC574B4674}" destId="{55E09123-8E04-7747-8FA4-EDC3A4370BF1}" srcOrd="2" destOrd="0" presId="urn:microsoft.com/office/officeart/2005/8/layout/vProcess5"/>
    <dgm:cxn modelId="{6370ECD0-2AF4-FD4F-8AB6-CADB9B90F622}" type="presParOf" srcId="{ACDA9774-D042-8F40-826D-CCCC574B4674}" destId="{769B5103-C20F-254F-A61B-E626BFC8BE59}" srcOrd="3" destOrd="0" presId="urn:microsoft.com/office/officeart/2005/8/layout/vProcess5"/>
    <dgm:cxn modelId="{041D91D1-FC80-0E44-A3BF-0883EDDB2C2F}" type="presParOf" srcId="{ACDA9774-D042-8F40-826D-CCCC574B4674}" destId="{A227B2B0-8D15-804E-910E-56318552C2CE}" srcOrd="4" destOrd="0" presId="urn:microsoft.com/office/officeart/2005/8/layout/vProcess5"/>
    <dgm:cxn modelId="{A6C8C561-7012-724E-889C-C7683D7B5DD6}" type="presParOf" srcId="{ACDA9774-D042-8F40-826D-CCCC574B4674}" destId="{73FA31CE-0F4F-ED4A-B0AD-EE02D1EB4357}" srcOrd="5" destOrd="0" presId="urn:microsoft.com/office/officeart/2005/8/layout/vProcess5"/>
    <dgm:cxn modelId="{E76B2074-EFCB-0A4C-94A1-23F8A95E7151}" type="presParOf" srcId="{ACDA9774-D042-8F40-826D-CCCC574B4674}" destId="{4C34AAF3-8ED7-6644-8BFA-A4AF6378C6AD}" srcOrd="6" destOrd="0" presId="urn:microsoft.com/office/officeart/2005/8/layout/vProcess5"/>
    <dgm:cxn modelId="{B7A542B1-A77B-E547-BF27-5E60DA299A11}" type="presParOf" srcId="{ACDA9774-D042-8F40-826D-CCCC574B4674}" destId="{ED63F62D-3583-1640-AEE5-1BCB78107BCB}" srcOrd="7" destOrd="0" presId="urn:microsoft.com/office/officeart/2005/8/layout/vProcess5"/>
    <dgm:cxn modelId="{0E907505-2099-C24D-A74D-8EA5E81E74AA}" type="presParOf" srcId="{ACDA9774-D042-8F40-826D-CCCC574B4674}" destId="{74AFA515-2C68-A44B-A49E-426C347C408B}" srcOrd="8" destOrd="0" presId="urn:microsoft.com/office/officeart/2005/8/layout/vProcess5"/>
    <dgm:cxn modelId="{49CAEA12-C88B-9A4B-956C-BA5282B59AA8}" type="presParOf" srcId="{ACDA9774-D042-8F40-826D-CCCC574B4674}" destId="{B55EB03A-3A40-374A-9C25-BDFB4B22936E}" srcOrd="9" destOrd="0" presId="urn:microsoft.com/office/officeart/2005/8/layout/vProcess5"/>
    <dgm:cxn modelId="{98B846A5-C347-1049-BCC1-747C4A3DF2AD}" type="presParOf" srcId="{ACDA9774-D042-8F40-826D-CCCC574B4674}" destId="{0346831D-AC66-0A4D-BB77-14468E9A2969}" srcOrd="10" destOrd="0" presId="urn:microsoft.com/office/officeart/2005/8/layout/vProcess5"/>
    <dgm:cxn modelId="{4B346F27-FD4B-C840-9A90-83ED82B4D5D0}" type="presParOf" srcId="{ACDA9774-D042-8F40-826D-CCCC574B4674}" destId="{42A64A21-DC79-9442-B44F-C0EEFCB9AE92}" srcOrd="11" destOrd="0" presId="urn:microsoft.com/office/officeart/2005/8/layout/vProcess5"/>
    <dgm:cxn modelId="{C857C295-B2AD-4348-9893-8F2F344A2217}" type="presParOf" srcId="{ACDA9774-D042-8F40-826D-CCCC574B4674}" destId="{BE073FE8-0435-B841-9E3A-84B9603479EE}" srcOrd="12" destOrd="0" presId="urn:microsoft.com/office/officeart/2005/8/layout/vProcess5"/>
    <dgm:cxn modelId="{80957911-EFF3-CF4E-A917-93CC9E19C39E}" type="presParOf" srcId="{ACDA9774-D042-8F40-826D-CCCC574B4674}" destId="{9DFC5961-CD80-A240-8524-21BA95932FCE}" srcOrd="13" destOrd="0" presId="urn:microsoft.com/office/officeart/2005/8/layout/vProcess5"/>
    <dgm:cxn modelId="{992F009E-E793-354A-9D98-DD276F92F8EA}" type="presParOf" srcId="{ACDA9774-D042-8F40-826D-CCCC574B4674}" destId="{FDF6CD57-E125-2246-A336-46B02F667BE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7322C1-6BC2-46DB-B860-5DFFB5473C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F53ED77-6769-47D4-8AD7-42CA8C8A11A2}">
      <dgm:prSet/>
      <dgm:spPr/>
      <dgm:t>
        <a:bodyPr/>
        <a:lstStyle/>
        <a:p>
          <a:r>
            <a:rPr lang="en-US"/>
            <a:t>Dr Hart sudden disappearance indicates that there was involvement of someone from within the company. </a:t>
          </a:r>
        </a:p>
      </dgm:t>
    </dgm:pt>
    <dgm:pt modelId="{B6C6954C-A9F5-4EC7-A282-765E992C12CB}" type="parTrans" cxnId="{70B7AF78-DD81-484A-B098-791DFD8684AD}">
      <dgm:prSet/>
      <dgm:spPr/>
      <dgm:t>
        <a:bodyPr/>
        <a:lstStyle/>
        <a:p>
          <a:endParaRPr lang="en-US"/>
        </a:p>
      </dgm:t>
    </dgm:pt>
    <dgm:pt modelId="{B6BDA809-CFCE-4870-A492-81DCACC298DA}" type="sibTrans" cxnId="{70B7AF78-DD81-484A-B098-791DFD8684AD}">
      <dgm:prSet/>
      <dgm:spPr/>
      <dgm:t>
        <a:bodyPr/>
        <a:lstStyle/>
        <a:p>
          <a:endParaRPr lang="en-US"/>
        </a:p>
      </dgm:t>
    </dgm:pt>
    <dgm:pt modelId="{0333B2FA-2E4A-4311-87C9-049FC3FFE100}">
      <dgm:prSet/>
      <dgm:spPr/>
      <dgm:t>
        <a:bodyPr/>
        <a:lstStyle/>
        <a:p>
          <a:r>
            <a:rPr lang="en-US"/>
            <a:t>since the people who worked with Dr Hart have said that Dr Hart was “stressed” when speaking to the company executives. </a:t>
          </a:r>
        </a:p>
      </dgm:t>
    </dgm:pt>
    <dgm:pt modelId="{F49DECB8-EA19-4523-AD33-70F2EED91A32}" type="parTrans" cxnId="{D38D29AC-EF09-42A0-9191-5515CC71213B}">
      <dgm:prSet/>
      <dgm:spPr/>
      <dgm:t>
        <a:bodyPr/>
        <a:lstStyle/>
        <a:p>
          <a:endParaRPr lang="en-US"/>
        </a:p>
      </dgm:t>
    </dgm:pt>
    <dgm:pt modelId="{DC34B765-2837-4C05-A2AF-2CBCA2A0FAEA}" type="sibTrans" cxnId="{D38D29AC-EF09-42A0-9191-5515CC71213B}">
      <dgm:prSet/>
      <dgm:spPr/>
      <dgm:t>
        <a:bodyPr/>
        <a:lstStyle/>
        <a:p>
          <a:endParaRPr lang="en-US"/>
        </a:p>
      </dgm:t>
    </dgm:pt>
    <dgm:pt modelId="{CC601729-88D9-4CC2-94DF-2AD04B16FB98}">
      <dgm:prSet/>
      <dgm:spPr/>
      <dgm:t>
        <a:bodyPr/>
        <a:lstStyle/>
        <a:p>
          <a:r>
            <a:rPr lang="en-US"/>
            <a:t>when Dr hart was with the executives of the company, colleague Dr Avery Cho has said that Dr Hart was stressed out due to financial problems.</a:t>
          </a:r>
        </a:p>
      </dgm:t>
    </dgm:pt>
    <dgm:pt modelId="{806481DD-40D0-44C4-BEEF-DBBB090A6752}" type="parTrans" cxnId="{0518C263-3986-49FC-8D88-196B092F702B}">
      <dgm:prSet/>
      <dgm:spPr/>
      <dgm:t>
        <a:bodyPr/>
        <a:lstStyle/>
        <a:p>
          <a:endParaRPr lang="en-US"/>
        </a:p>
      </dgm:t>
    </dgm:pt>
    <dgm:pt modelId="{861BDAD6-C038-4E7E-B597-5675458C1CD4}" type="sibTrans" cxnId="{0518C263-3986-49FC-8D88-196B092F702B}">
      <dgm:prSet/>
      <dgm:spPr/>
      <dgm:t>
        <a:bodyPr/>
        <a:lstStyle/>
        <a:p>
          <a:endParaRPr lang="en-US"/>
        </a:p>
      </dgm:t>
    </dgm:pt>
    <dgm:pt modelId="{8B8D6B0D-24E7-44C9-B565-4D8781A76F78}">
      <dgm:prSet/>
      <dgm:spPr/>
      <dgm:t>
        <a:bodyPr/>
        <a:lstStyle/>
        <a:p>
          <a:r>
            <a:rPr lang="en-US"/>
            <a:t>This indicates that the financial problems from developing new technologies has cost the company executives exponential amount which has led to Dr Hart work being halted possibly (Team, 2025).</a:t>
          </a:r>
        </a:p>
      </dgm:t>
    </dgm:pt>
    <dgm:pt modelId="{E31A5A21-FDFB-4478-816F-FC30C7A80D94}" type="parTrans" cxnId="{65719F20-F4A1-4253-8755-7FA26CA7A320}">
      <dgm:prSet/>
      <dgm:spPr/>
      <dgm:t>
        <a:bodyPr/>
        <a:lstStyle/>
        <a:p>
          <a:endParaRPr lang="en-US"/>
        </a:p>
      </dgm:t>
    </dgm:pt>
    <dgm:pt modelId="{122C3B18-04C3-4EF3-A70F-4E613E48B8FF}" type="sibTrans" cxnId="{65719F20-F4A1-4253-8755-7FA26CA7A320}">
      <dgm:prSet/>
      <dgm:spPr/>
      <dgm:t>
        <a:bodyPr/>
        <a:lstStyle/>
        <a:p>
          <a:endParaRPr lang="en-US"/>
        </a:p>
      </dgm:t>
    </dgm:pt>
    <dgm:pt modelId="{131F0508-4AA4-4A39-A852-8816C03F2EC8}">
      <dgm:prSet/>
      <dgm:spPr/>
      <dgm:t>
        <a:bodyPr/>
        <a:lstStyle/>
        <a:p>
          <a:r>
            <a:rPr lang="en-US"/>
            <a:t>The emotion that Dr Hart felt would be because of the artificial intelligence, this furthermore indicates the use of the artificial intelligence in Dr Hart work (Costa, 2024).</a:t>
          </a:r>
        </a:p>
      </dgm:t>
    </dgm:pt>
    <dgm:pt modelId="{EA44BF77-F6FC-4CFC-8D66-401E7438C231}" type="parTrans" cxnId="{DBB315F8-A824-4F8B-BD07-5B854E2A9578}">
      <dgm:prSet/>
      <dgm:spPr/>
      <dgm:t>
        <a:bodyPr/>
        <a:lstStyle/>
        <a:p>
          <a:endParaRPr lang="en-US"/>
        </a:p>
      </dgm:t>
    </dgm:pt>
    <dgm:pt modelId="{707259DE-47C8-483D-B7C5-C1F1F4309AB5}" type="sibTrans" cxnId="{DBB315F8-A824-4F8B-BD07-5B854E2A9578}">
      <dgm:prSet/>
      <dgm:spPr/>
      <dgm:t>
        <a:bodyPr/>
        <a:lstStyle/>
        <a:p>
          <a:endParaRPr lang="en-US"/>
        </a:p>
      </dgm:t>
    </dgm:pt>
    <dgm:pt modelId="{876E26F4-6A3F-482B-87B4-2CB1B2EE85B7}" type="pres">
      <dgm:prSet presAssocID="{137322C1-6BC2-46DB-B860-5DFFB5473C63}" presName="root" presStyleCnt="0">
        <dgm:presLayoutVars>
          <dgm:dir/>
          <dgm:resizeHandles val="exact"/>
        </dgm:presLayoutVars>
      </dgm:prSet>
      <dgm:spPr/>
    </dgm:pt>
    <dgm:pt modelId="{01088B3E-2900-4F8E-A5C5-95A42312C2ED}" type="pres">
      <dgm:prSet presAssocID="{1F53ED77-6769-47D4-8AD7-42CA8C8A11A2}" presName="compNode" presStyleCnt="0"/>
      <dgm:spPr/>
    </dgm:pt>
    <dgm:pt modelId="{24047C00-4F8D-4110-BC8A-0E72995B58A0}" type="pres">
      <dgm:prSet presAssocID="{1F53ED77-6769-47D4-8AD7-42CA8C8A11A2}" presName="bgRect" presStyleLbl="bgShp" presStyleIdx="0" presStyleCnt="5"/>
      <dgm:spPr/>
    </dgm:pt>
    <dgm:pt modelId="{5894BB64-CAE3-4403-ADF9-549C404033E8}" type="pres">
      <dgm:prSet presAssocID="{1F53ED77-6769-47D4-8AD7-42CA8C8A11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6B8BDB1E-9DE1-4413-BF14-E3CCC8A4DEA7}" type="pres">
      <dgm:prSet presAssocID="{1F53ED77-6769-47D4-8AD7-42CA8C8A11A2}" presName="spaceRect" presStyleCnt="0"/>
      <dgm:spPr/>
    </dgm:pt>
    <dgm:pt modelId="{A0FDC22B-3E93-41D9-9346-0D2A8F6C98A0}" type="pres">
      <dgm:prSet presAssocID="{1F53ED77-6769-47D4-8AD7-42CA8C8A11A2}" presName="parTx" presStyleLbl="revTx" presStyleIdx="0" presStyleCnt="5">
        <dgm:presLayoutVars>
          <dgm:chMax val="0"/>
          <dgm:chPref val="0"/>
        </dgm:presLayoutVars>
      </dgm:prSet>
      <dgm:spPr/>
    </dgm:pt>
    <dgm:pt modelId="{7BC8B400-F884-420A-AAD1-FB361B511353}" type="pres">
      <dgm:prSet presAssocID="{B6BDA809-CFCE-4870-A492-81DCACC298DA}" presName="sibTrans" presStyleCnt="0"/>
      <dgm:spPr/>
    </dgm:pt>
    <dgm:pt modelId="{E2576AD0-7BB7-4591-9546-2C12E6F44626}" type="pres">
      <dgm:prSet presAssocID="{0333B2FA-2E4A-4311-87C9-049FC3FFE100}" presName="compNode" presStyleCnt="0"/>
      <dgm:spPr/>
    </dgm:pt>
    <dgm:pt modelId="{8EE83C98-EE27-41C8-8981-B5005F9ABDBB}" type="pres">
      <dgm:prSet presAssocID="{0333B2FA-2E4A-4311-87C9-049FC3FFE100}" presName="bgRect" presStyleLbl="bgShp" presStyleIdx="1" presStyleCnt="5"/>
      <dgm:spPr/>
    </dgm:pt>
    <dgm:pt modelId="{F28F1165-16F1-4963-94F4-680A01CD6C01}" type="pres">
      <dgm:prSet presAssocID="{0333B2FA-2E4A-4311-87C9-049FC3FFE1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7C4BEDA1-B3A3-4A35-ACCB-B692110DDFEC}" type="pres">
      <dgm:prSet presAssocID="{0333B2FA-2E4A-4311-87C9-049FC3FFE100}" presName="spaceRect" presStyleCnt="0"/>
      <dgm:spPr/>
    </dgm:pt>
    <dgm:pt modelId="{20D5DC59-A448-44A4-A3DD-3D51F94D94E3}" type="pres">
      <dgm:prSet presAssocID="{0333B2FA-2E4A-4311-87C9-049FC3FFE100}" presName="parTx" presStyleLbl="revTx" presStyleIdx="1" presStyleCnt="5">
        <dgm:presLayoutVars>
          <dgm:chMax val="0"/>
          <dgm:chPref val="0"/>
        </dgm:presLayoutVars>
      </dgm:prSet>
      <dgm:spPr/>
    </dgm:pt>
    <dgm:pt modelId="{B5A0D6FB-0948-4AA9-8F4F-6130BC2CF6C5}" type="pres">
      <dgm:prSet presAssocID="{DC34B765-2837-4C05-A2AF-2CBCA2A0FAEA}" presName="sibTrans" presStyleCnt="0"/>
      <dgm:spPr/>
    </dgm:pt>
    <dgm:pt modelId="{B6CD4BB0-B7FD-42ED-8A29-6BB261B4D36F}" type="pres">
      <dgm:prSet presAssocID="{CC601729-88D9-4CC2-94DF-2AD04B16FB98}" presName="compNode" presStyleCnt="0"/>
      <dgm:spPr/>
    </dgm:pt>
    <dgm:pt modelId="{836733DC-DCEC-4838-AB14-9E744393E789}" type="pres">
      <dgm:prSet presAssocID="{CC601729-88D9-4CC2-94DF-2AD04B16FB98}" presName="bgRect" presStyleLbl="bgShp" presStyleIdx="2" presStyleCnt="5"/>
      <dgm:spPr/>
    </dgm:pt>
    <dgm:pt modelId="{21B25AD1-4CE7-4B5D-A7C0-E94C0347F244}" type="pres">
      <dgm:prSet presAssocID="{CC601729-88D9-4CC2-94DF-2AD04B16FB9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32F9DC6F-5ED5-4B1E-A1FF-782D85F4392A}" type="pres">
      <dgm:prSet presAssocID="{CC601729-88D9-4CC2-94DF-2AD04B16FB98}" presName="spaceRect" presStyleCnt="0"/>
      <dgm:spPr/>
    </dgm:pt>
    <dgm:pt modelId="{D8D10CD9-30A5-4A07-B5EC-451FFBFF9E97}" type="pres">
      <dgm:prSet presAssocID="{CC601729-88D9-4CC2-94DF-2AD04B16FB98}" presName="parTx" presStyleLbl="revTx" presStyleIdx="2" presStyleCnt="5">
        <dgm:presLayoutVars>
          <dgm:chMax val="0"/>
          <dgm:chPref val="0"/>
        </dgm:presLayoutVars>
      </dgm:prSet>
      <dgm:spPr/>
    </dgm:pt>
    <dgm:pt modelId="{8ED5D067-0131-4115-801E-15681ECD189C}" type="pres">
      <dgm:prSet presAssocID="{861BDAD6-C038-4E7E-B597-5675458C1CD4}" presName="sibTrans" presStyleCnt="0"/>
      <dgm:spPr/>
    </dgm:pt>
    <dgm:pt modelId="{E9D88260-51E9-4FB8-95F3-041A87A981B8}" type="pres">
      <dgm:prSet presAssocID="{8B8D6B0D-24E7-44C9-B565-4D8781A76F78}" presName="compNode" presStyleCnt="0"/>
      <dgm:spPr/>
    </dgm:pt>
    <dgm:pt modelId="{63FBC2D4-6056-45E5-8C14-3E804B204663}" type="pres">
      <dgm:prSet presAssocID="{8B8D6B0D-24E7-44C9-B565-4D8781A76F78}" presName="bgRect" presStyleLbl="bgShp" presStyleIdx="3" presStyleCnt="5"/>
      <dgm:spPr/>
    </dgm:pt>
    <dgm:pt modelId="{DC7DF99D-B64B-4973-B9AE-0E6981F41B57}" type="pres">
      <dgm:prSet presAssocID="{8B8D6B0D-24E7-44C9-B565-4D8781A76F7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2A1E1075-3CE6-4074-B47D-39C8691627B7}" type="pres">
      <dgm:prSet presAssocID="{8B8D6B0D-24E7-44C9-B565-4D8781A76F78}" presName="spaceRect" presStyleCnt="0"/>
      <dgm:spPr/>
    </dgm:pt>
    <dgm:pt modelId="{2AF2A130-7EA8-4150-99DF-B2FD23916E49}" type="pres">
      <dgm:prSet presAssocID="{8B8D6B0D-24E7-44C9-B565-4D8781A76F78}" presName="parTx" presStyleLbl="revTx" presStyleIdx="3" presStyleCnt="5">
        <dgm:presLayoutVars>
          <dgm:chMax val="0"/>
          <dgm:chPref val="0"/>
        </dgm:presLayoutVars>
      </dgm:prSet>
      <dgm:spPr/>
    </dgm:pt>
    <dgm:pt modelId="{D0864933-A36B-4BAE-BE67-A5063A303EF5}" type="pres">
      <dgm:prSet presAssocID="{122C3B18-04C3-4EF3-A70F-4E613E48B8FF}" presName="sibTrans" presStyleCnt="0"/>
      <dgm:spPr/>
    </dgm:pt>
    <dgm:pt modelId="{0974D874-A287-4B42-BE5D-1188EC22410D}" type="pres">
      <dgm:prSet presAssocID="{131F0508-4AA4-4A39-A852-8816C03F2EC8}" presName="compNode" presStyleCnt="0"/>
      <dgm:spPr/>
    </dgm:pt>
    <dgm:pt modelId="{2D37C193-23F3-4FF1-8FCB-CC2C93AD37C3}" type="pres">
      <dgm:prSet presAssocID="{131F0508-4AA4-4A39-A852-8816C03F2EC8}" presName="bgRect" presStyleLbl="bgShp" presStyleIdx="4" presStyleCnt="5"/>
      <dgm:spPr/>
    </dgm:pt>
    <dgm:pt modelId="{0C481E80-909A-4CD0-B803-D4D5A36C34AD}" type="pres">
      <dgm:prSet presAssocID="{131F0508-4AA4-4A39-A852-8816C03F2E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22E8F59D-9E0C-4FDD-9C15-2486D04801A2}" type="pres">
      <dgm:prSet presAssocID="{131F0508-4AA4-4A39-A852-8816C03F2EC8}" presName="spaceRect" presStyleCnt="0"/>
      <dgm:spPr/>
    </dgm:pt>
    <dgm:pt modelId="{BE472A1E-04DA-4905-9CA8-E9EA35FB29DE}" type="pres">
      <dgm:prSet presAssocID="{131F0508-4AA4-4A39-A852-8816C03F2EC8}" presName="parTx" presStyleLbl="revTx" presStyleIdx="4" presStyleCnt="5">
        <dgm:presLayoutVars>
          <dgm:chMax val="0"/>
          <dgm:chPref val="0"/>
        </dgm:presLayoutVars>
      </dgm:prSet>
      <dgm:spPr/>
    </dgm:pt>
  </dgm:ptLst>
  <dgm:cxnLst>
    <dgm:cxn modelId="{FFD70D13-20C9-4AFE-8DC5-897165257BD6}" type="presOf" srcId="{131F0508-4AA4-4A39-A852-8816C03F2EC8}" destId="{BE472A1E-04DA-4905-9CA8-E9EA35FB29DE}" srcOrd="0" destOrd="0" presId="urn:microsoft.com/office/officeart/2018/2/layout/IconVerticalSolidList"/>
    <dgm:cxn modelId="{65719F20-F4A1-4253-8755-7FA26CA7A320}" srcId="{137322C1-6BC2-46DB-B860-5DFFB5473C63}" destId="{8B8D6B0D-24E7-44C9-B565-4D8781A76F78}" srcOrd="3" destOrd="0" parTransId="{E31A5A21-FDFB-4478-816F-FC30C7A80D94}" sibTransId="{122C3B18-04C3-4EF3-A70F-4E613E48B8FF}"/>
    <dgm:cxn modelId="{7697EA4A-39A6-431F-8006-D3C234AD17B8}" type="presOf" srcId="{8B8D6B0D-24E7-44C9-B565-4D8781A76F78}" destId="{2AF2A130-7EA8-4150-99DF-B2FD23916E49}" srcOrd="0" destOrd="0" presId="urn:microsoft.com/office/officeart/2018/2/layout/IconVerticalSolidList"/>
    <dgm:cxn modelId="{0C11F24C-1B6B-40A0-AD51-93FCC4E9C170}" type="presOf" srcId="{CC601729-88D9-4CC2-94DF-2AD04B16FB98}" destId="{D8D10CD9-30A5-4A07-B5EC-451FFBFF9E97}" srcOrd="0" destOrd="0" presId="urn:microsoft.com/office/officeart/2018/2/layout/IconVerticalSolidList"/>
    <dgm:cxn modelId="{0518C263-3986-49FC-8D88-196B092F702B}" srcId="{137322C1-6BC2-46DB-B860-5DFFB5473C63}" destId="{CC601729-88D9-4CC2-94DF-2AD04B16FB98}" srcOrd="2" destOrd="0" parTransId="{806481DD-40D0-44C4-BEEF-DBBB090A6752}" sibTransId="{861BDAD6-C038-4E7E-B597-5675458C1CD4}"/>
    <dgm:cxn modelId="{70B7AF78-DD81-484A-B098-791DFD8684AD}" srcId="{137322C1-6BC2-46DB-B860-5DFFB5473C63}" destId="{1F53ED77-6769-47D4-8AD7-42CA8C8A11A2}" srcOrd="0" destOrd="0" parTransId="{B6C6954C-A9F5-4EC7-A282-765E992C12CB}" sibTransId="{B6BDA809-CFCE-4870-A492-81DCACC298DA}"/>
    <dgm:cxn modelId="{3419877D-1D63-4853-8C56-6C8405237B10}" type="presOf" srcId="{0333B2FA-2E4A-4311-87C9-049FC3FFE100}" destId="{20D5DC59-A448-44A4-A3DD-3D51F94D94E3}" srcOrd="0" destOrd="0" presId="urn:microsoft.com/office/officeart/2018/2/layout/IconVerticalSolidList"/>
    <dgm:cxn modelId="{72C5F28E-565A-47A7-A1B8-4E7FC90839C4}" type="presOf" srcId="{137322C1-6BC2-46DB-B860-5DFFB5473C63}" destId="{876E26F4-6A3F-482B-87B4-2CB1B2EE85B7}" srcOrd="0" destOrd="0" presId="urn:microsoft.com/office/officeart/2018/2/layout/IconVerticalSolidList"/>
    <dgm:cxn modelId="{30EAD89D-77CE-4300-825F-3AC0F49EC593}" type="presOf" srcId="{1F53ED77-6769-47D4-8AD7-42CA8C8A11A2}" destId="{A0FDC22B-3E93-41D9-9346-0D2A8F6C98A0}" srcOrd="0" destOrd="0" presId="urn:microsoft.com/office/officeart/2018/2/layout/IconVerticalSolidList"/>
    <dgm:cxn modelId="{D38D29AC-EF09-42A0-9191-5515CC71213B}" srcId="{137322C1-6BC2-46DB-B860-5DFFB5473C63}" destId="{0333B2FA-2E4A-4311-87C9-049FC3FFE100}" srcOrd="1" destOrd="0" parTransId="{F49DECB8-EA19-4523-AD33-70F2EED91A32}" sibTransId="{DC34B765-2837-4C05-A2AF-2CBCA2A0FAEA}"/>
    <dgm:cxn modelId="{DBB315F8-A824-4F8B-BD07-5B854E2A9578}" srcId="{137322C1-6BC2-46DB-B860-5DFFB5473C63}" destId="{131F0508-4AA4-4A39-A852-8816C03F2EC8}" srcOrd="4" destOrd="0" parTransId="{EA44BF77-F6FC-4CFC-8D66-401E7438C231}" sibTransId="{707259DE-47C8-483D-B7C5-C1F1F4309AB5}"/>
    <dgm:cxn modelId="{F648147C-0619-449A-97E3-586022D9385B}" type="presParOf" srcId="{876E26F4-6A3F-482B-87B4-2CB1B2EE85B7}" destId="{01088B3E-2900-4F8E-A5C5-95A42312C2ED}" srcOrd="0" destOrd="0" presId="urn:microsoft.com/office/officeart/2018/2/layout/IconVerticalSolidList"/>
    <dgm:cxn modelId="{5B3DAF7D-FF30-4EF1-80A0-475790E8D683}" type="presParOf" srcId="{01088B3E-2900-4F8E-A5C5-95A42312C2ED}" destId="{24047C00-4F8D-4110-BC8A-0E72995B58A0}" srcOrd="0" destOrd="0" presId="urn:microsoft.com/office/officeart/2018/2/layout/IconVerticalSolidList"/>
    <dgm:cxn modelId="{6E907768-59DF-41AA-BF41-B7FC0E7AFD09}" type="presParOf" srcId="{01088B3E-2900-4F8E-A5C5-95A42312C2ED}" destId="{5894BB64-CAE3-4403-ADF9-549C404033E8}" srcOrd="1" destOrd="0" presId="urn:microsoft.com/office/officeart/2018/2/layout/IconVerticalSolidList"/>
    <dgm:cxn modelId="{A011D2D8-B958-4E55-B07A-731333829B95}" type="presParOf" srcId="{01088B3E-2900-4F8E-A5C5-95A42312C2ED}" destId="{6B8BDB1E-9DE1-4413-BF14-E3CCC8A4DEA7}" srcOrd="2" destOrd="0" presId="urn:microsoft.com/office/officeart/2018/2/layout/IconVerticalSolidList"/>
    <dgm:cxn modelId="{15F098AF-1683-4BC8-9FBE-C93032713893}" type="presParOf" srcId="{01088B3E-2900-4F8E-A5C5-95A42312C2ED}" destId="{A0FDC22B-3E93-41D9-9346-0D2A8F6C98A0}" srcOrd="3" destOrd="0" presId="urn:microsoft.com/office/officeart/2018/2/layout/IconVerticalSolidList"/>
    <dgm:cxn modelId="{FD35AFDE-DEAA-4628-963D-5AA3864D5E56}" type="presParOf" srcId="{876E26F4-6A3F-482B-87B4-2CB1B2EE85B7}" destId="{7BC8B400-F884-420A-AAD1-FB361B511353}" srcOrd="1" destOrd="0" presId="urn:microsoft.com/office/officeart/2018/2/layout/IconVerticalSolidList"/>
    <dgm:cxn modelId="{DDBFEC3F-419B-4EFB-9F28-7E690E7E8EC3}" type="presParOf" srcId="{876E26F4-6A3F-482B-87B4-2CB1B2EE85B7}" destId="{E2576AD0-7BB7-4591-9546-2C12E6F44626}" srcOrd="2" destOrd="0" presId="urn:microsoft.com/office/officeart/2018/2/layout/IconVerticalSolidList"/>
    <dgm:cxn modelId="{01BD0EA7-47DF-4BAE-A515-37D0F1C8FBD4}" type="presParOf" srcId="{E2576AD0-7BB7-4591-9546-2C12E6F44626}" destId="{8EE83C98-EE27-41C8-8981-B5005F9ABDBB}" srcOrd="0" destOrd="0" presId="urn:microsoft.com/office/officeart/2018/2/layout/IconVerticalSolidList"/>
    <dgm:cxn modelId="{73792DC6-2B8E-4D4C-B07D-16848E1EEE67}" type="presParOf" srcId="{E2576AD0-7BB7-4591-9546-2C12E6F44626}" destId="{F28F1165-16F1-4963-94F4-680A01CD6C01}" srcOrd="1" destOrd="0" presId="urn:microsoft.com/office/officeart/2018/2/layout/IconVerticalSolidList"/>
    <dgm:cxn modelId="{22E5F9E4-E997-45DA-8E4F-C599A998A6B5}" type="presParOf" srcId="{E2576AD0-7BB7-4591-9546-2C12E6F44626}" destId="{7C4BEDA1-B3A3-4A35-ACCB-B692110DDFEC}" srcOrd="2" destOrd="0" presId="urn:microsoft.com/office/officeart/2018/2/layout/IconVerticalSolidList"/>
    <dgm:cxn modelId="{03C25278-64BE-4B50-A991-C24644E0DACF}" type="presParOf" srcId="{E2576AD0-7BB7-4591-9546-2C12E6F44626}" destId="{20D5DC59-A448-44A4-A3DD-3D51F94D94E3}" srcOrd="3" destOrd="0" presId="urn:microsoft.com/office/officeart/2018/2/layout/IconVerticalSolidList"/>
    <dgm:cxn modelId="{45BB4070-7997-439C-80F5-8ED27D76E7FD}" type="presParOf" srcId="{876E26F4-6A3F-482B-87B4-2CB1B2EE85B7}" destId="{B5A0D6FB-0948-4AA9-8F4F-6130BC2CF6C5}" srcOrd="3" destOrd="0" presId="urn:microsoft.com/office/officeart/2018/2/layout/IconVerticalSolidList"/>
    <dgm:cxn modelId="{E682872A-2685-4EF8-8658-016357150FA6}" type="presParOf" srcId="{876E26F4-6A3F-482B-87B4-2CB1B2EE85B7}" destId="{B6CD4BB0-B7FD-42ED-8A29-6BB261B4D36F}" srcOrd="4" destOrd="0" presId="urn:microsoft.com/office/officeart/2018/2/layout/IconVerticalSolidList"/>
    <dgm:cxn modelId="{DE8B254D-F22C-4A9F-BCD1-5D780599A771}" type="presParOf" srcId="{B6CD4BB0-B7FD-42ED-8A29-6BB261B4D36F}" destId="{836733DC-DCEC-4838-AB14-9E744393E789}" srcOrd="0" destOrd="0" presId="urn:microsoft.com/office/officeart/2018/2/layout/IconVerticalSolidList"/>
    <dgm:cxn modelId="{4F578C6A-7B23-44DE-9658-3DD98DB3674C}" type="presParOf" srcId="{B6CD4BB0-B7FD-42ED-8A29-6BB261B4D36F}" destId="{21B25AD1-4CE7-4B5D-A7C0-E94C0347F244}" srcOrd="1" destOrd="0" presId="urn:microsoft.com/office/officeart/2018/2/layout/IconVerticalSolidList"/>
    <dgm:cxn modelId="{467E7ABB-BA10-44E9-AE7D-173E51D6BC32}" type="presParOf" srcId="{B6CD4BB0-B7FD-42ED-8A29-6BB261B4D36F}" destId="{32F9DC6F-5ED5-4B1E-A1FF-782D85F4392A}" srcOrd="2" destOrd="0" presId="urn:microsoft.com/office/officeart/2018/2/layout/IconVerticalSolidList"/>
    <dgm:cxn modelId="{E31FBF1B-5BBD-4DD3-BDE0-39890092CE2A}" type="presParOf" srcId="{B6CD4BB0-B7FD-42ED-8A29-6BB261B4D36F}" destId="{D8D10CD9-30A5-4A07-B5EC-451FFBFF9E97}" srcOrd="3" destOrd="0" presId="urn:microsoft.com/office/officeart/2018/2/layout/IconVerticalSolidList"/>
    <dgm:cxn modelId="{4D75DE3F-C210-451F-861E-21DE056CD3C7}" type="presParOf" srcId="{876E26F4-6A3F-482B-87B4-2CB1B2EE85B7}" destId="{8ED5D067-0131-4115-801E-15681ECD189C}" srcOrd="5" destOrd="0" presId="urn:microsoft.com/office/officeart/2018/2/layout/IconVerticalSolidList"/>
    <dgm:cxn modelId="{18B69B6A-5290-4638-9CB4-C453F891274F}" type="presParOf" srcId="{876E26F4-6A3F-482B-87B4-2CB1B2EE85B7}" destId="{E9D88260-51E9-4FB8-95F3-041A87A981B8}" srcOrd="6" destOrd="0" presId="urn:microsoft.com/office/officeart/2018/2/layout/IconVerticalSolidList"/>
    <dgm:cxn modelId="{168A87E8-1396-4D1E-94D7-15FD0502062C}" type="presParOf" srcId="{E9D88260-51E9-4FB8-95F3-041A87A981B8}" destId="{63FBC2D4-6056-45E5-8C14-3E804B204663}" srcOrd="0" destOrd="0" presId="urn:microsoft.com/office/officeart/2018/2/layout/IconVerticalSolidList"/>
    <dgm:cxn modelId="{9D26B3FD-DB08-4203-8422-434DA3E1B855}" type="presParOf" srcId="{E9D88260-51E9-4FB8-95F3-041A87A981B8}" destId="{DC7DF99D-B64B-4973-B9AE-0E6981F41B57}" srcOrd="1" destOrd="0" presId="urn:microsoft.com/office/officeart/2018/2/layout/IconVerticalSolidList"/>
    <dgm:cxn modelId="{CACC8C5B-E46C-4D2B-A93D-38B2FE556DC6}" type="presParOf" srcId="{E9D88260-51E9-4FB8-95F3-041A87A981B8}" destId="{2A1E1075-3CE6-4074-B47D-39C8691627B7}" srcOrd="2" destOrd="0" presId="urn:microsoft.com/office/officeart/2018/2/layout/IconVerticalSolidList"/>
    <dgm:cxn modelId="{E8910852-5294-4BA9-9C2E-B3457987BA43}" type="presParOf" srcId="{E9D88260-51E9-4FB8-95F3-041A87A981B8}" destId="{2AF2A130-7EA8-4150-99DF-B2FD23916E49}" srcOrd="3" destOrd="0" presId="urn:microsoft.com/office/officeart/2018/2/layout/IconVerticalSolidList"/>
    <dgm:cxn modelId="{90C57924-5E9F-46BB-A466-E82E15308B18}" type="presParOf" srcId="{876E26F4-6A3F-482B-87B4-2CB1B2EE85B7}" destId="{D0864933-A36B-4BAE-BE67-A5063A303EF5}" srcOrd="7" destOrd="0" presId="urn:microsoft.com/office/officeart/2018/2/layout/IconVerticalSolidList"/>
    <dgm:cxn modelId="{74EED212-D73F-4325-85B5-22E993E10527}" type="presParOf" srcId="{876E26F4-6A3F-482B-87B4-2CB1B2EE85B7}" destId="{0974D874-A287-4B42-BE5D-1188EC22410D}" srcOrd="8" destOrd="0" presId="urn:microsoft.com/office/officeart/2018/2/layout/IconVerticalSolidList"/>
    <dgm:cxn modelId="{4CF274DD-75F2-4739-A25F-75CD616B055B}" type="presParOf" srcId="{0974D874-A287-4B42-BE5D-1188EC22410D}" destId="{2D37C193-23F3-4FF1-8FCB-CC2C93AD37C3}" srcOrd="0" destOrd="0" presId="urn:microsoft.com/office/officeart/2018/2/layout/IconVerticalSolidList"/>
    <dgm:cxn modelId="{FBC71A2C-82CB-4276-AFA0-36DAC701A013}" type="presParOf" srcId="{0974D874-A287-4B42-BE5D-1188EC22410D}" destId="{0C481E80-909A-4CD0-B803-D4D5A36C34AD}" srcOrd="1" destOrd="0" presId="urn:microsoft.com/office/officeart/2018/2/layout/IconVerticalSolidList"/>
    <dgm:cxn modelId="{5DF2DAD1-D17F-45C2-B083-BD531D32C756}" type="presParOf" srcId="{0974D874-A287-4B42-BE5D-1188EC22410D}" destId="{22E8F59D-9E0C-4FDD-9C15-2486D04801A2}" srcOrd="2" destOrd="0" presId="urn:microsoft.com/office/officeart/2018/2/layout/IconVerticalSolidList"/>
    <dgm:cxn modelId="{C3F49E3C-11CE-4E78-ACAC-25475225D430}" type="presParOf" srcId="{0974D874-A287-4B42-BE5D-1188EC22410D}" destId="{BE472A1E-04DA-4905-9CA8-E9EA35FB29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7E08B0-B59E-FD42-B031-FF8B562ADD87}">
      <dsp:nvSpPr>
        <dsp:cNvPr id="0" name=""/>
        <dsp:cNvSpPr/>
      </dsp:nvSpPr>
      <dsp:spPr>
        <a:xfrm>
          <a:off x="0" y="0"/>
          <a:ext cx="8143949" cy="75158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Dr Hart’s workplace was trashed without the criminals taking anything which indicates that the kidnappers were targeting a specific object or information.</a:t>
          </a:r>
        </a:p>
      </dsp:txBody>
      <dsp:txXfrm>
        <a:off x="22013" y="22013"/>
        <a:ext cx="7244996" cy="707558"/>
      </dsp:txXfrm>
    </dsp:sp>
    <dsp:sp modelId="{55E09123-8E04-7747-8FA4-EDC3A4370BF1}">
      <dsp:nvSpPr>
        <dsp:cNvPr id="0" name=""/>
        <dsp:cNvSpPr/>
      </dsp:nvSpPr>
      <dsp:spPr>
        <a:xfrm>
          <a:off x="608152" y="855970"/>
          <a:ext cx="8143949" cy="751584"/>
        </a:xfrm>
        <a:prstGeom prst="roundRect">
          <a:avLst>
            <a:gd name="adj" fmla="val 10000"/>
          </a:avLst>
        </a:prstGeom>
        <a:solidFill>
          <a:schemeClr val="accent2">
            <a:hueOff val="632483"/>
            <a:satOff val="-11966"/>
            <a:lumOff val="-834"/>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Furthermore, Dr Hart was seen by Peter Singh visibly ”stressed” after talking to the company executives.</a:t>
          </a:r>
        </a:p>
      </dsp:txBody>
      <dsp:txXfrm>
        <a:off x="630165" y="877983"/>
        <a:ext cx="7003241" cy="707558"/>
      </dsp:txXfrm>
    </dsp:sp>
    <dsp:sp modelId="{769B5103-C20F-254F-A61B-E626BFC8BE59}">
      <dsp:nvSpPr>
        <dsp:cNvPr id="0" name=""/>
        <dsp:cNvSpPr/>
      </dsp:nvSpPr>
      <dsp:spPr>
        <a:xfrm>
          <a:off x="1216304" y="1711941"/>
          <a:ext cx="8143949" cy="751584"/>
        </a:xfrm>
        <a:prstGeom prst="roundRect">
          <a:avLst>
            <a:gd name="adj" fmla="val 10000"/>
          </a:avLst>
        </a:prstGeom>
        <a:solidFill>
          <a:schemeClr val="accent2">
            <a:hueOff val="1264967"/>
            <a:satOff val="-23931"/>
            <a:lumOff val="-1667"/>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Rival researcher Dr, Fox Alaric is rumored to have disagreed with Dr Hart, this can be the prime suspect but wouldn’t be smart because this information is known by colleagues, this would be highly unlikely</a:t>
          </a:r>
        </a:p>
      </dsp:txBody>
      <dsp:txXfrm>
        <a:off x="1238317" y="1733954"/>
        <a:ext cx="7003241" cy="707558"/>
      </dsp:txXfrm>
    </dsp:sp>
    <dsp:sp modelId="{A227B2B0-8D15-804E-910E-56318552C2CE}">
      <dsp:nvSpPr>
        <dsp:cNvPr id="0" name=""/>
        <dsp:cNvSpPr/>
      </dsp:nvSpPr>
      <dsp:spPr>
        <a:xfrm>
          <a:off x="1824456" y="2567912"/>
          <a:ext cx="8143949" cy="751584"/>
        </a:xfrm>
        <a:prstGeom prst="roundRect">
          <a:avLst>
            <a:gd name="adj" fmla="val 10000"/>
          </a:avLst>
        </a:prstGeom>
        <a:solidFill>
          <a:schemeClr val="accent2">
            <a:hueOff val="1897450"/>
            <a:satOff val="-35897"/>
            <a:lumOff val="-2501"/>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Dr Hart phone was last on at 8:15PM at the Golden Gate bridge, this indicates that she was either leaving or being kidnapped, and if being kidnapped it would have been veery noticeable and suspicious.</a:t>
          </a:r>
        </a:p>
      </dsp:txBody>
      <dsp:txXfrm>
        <a:off x="1846469" y="2589925"/>
        <a:ext cx="7003241" cy="707558"/>
      </dsp:txXfrm>
    </dsp:sp>
    <dsp:sp modelId="{73FA31CE-0F4F-ED4A-B0AD-EE02D1EB4357}">
      <dsp:nvSpPr>
        <dsp:cNvPr id="0" name=""/>
        <dsp:cNvSpPr/>
      </dsp:nvSpPr>
      <dsp:spPr>
        <a:xfrm>
          <a:off x="2432608" y="3423883"/>
          <a:ext cx="8143949" cy="751584"/>
        </a:xfrm>
        <a:prstGeom prst="roundRect">
          <a:avLst>
            <a:gd name="adj" fmla="val 10000"/>
          </a:avLst>
        </a:prstGeom>
        <a:solidFill>
          <a:schemeClr val="accent2">
            <a:hueOff val="2529934"/>
            <a:satOff val="-47862"/>
            <a:lumOff val="-3334"/>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Dr Hart could have been targeted because of the artificial intelligence that she was developing, there possibly could have been some crime or ethical boundaries with the artificial intelligence that was being developed by Dr Hart. (Chustecki, 2024)</a:t>
          </a:r>
        </a:p>
      </dsp:txBody>
      <dsp:txXfrm>
        <a:off x="2454621" y="3445896"/>
        <a:ext cx="7003241" cy="707558"/>
      </dsp:txXfrm>
    </dsp:sp>
    <dsp:sp modelId="{4C34AAF3-8ED7-6644-8BFA-A4AF6378C6AD}">
      <dsp:nvSpPr>
        <dsp:cNvPr id="0" name=""/>
        <dsp:cNvSpPr/>
      </dsp:nvSpPr>
      <dsp:spPr>
        <a:xfrm>
          <a:off x="7655419" y="549074"/>
          <a:ext cx="488529" cy="48852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65338" y="549074"/>
        <a:ext cx="268691" cy="367618"/>
      </dsp:txXfrm>
    </dsp:sp>
    <dsp:sp modelId="{ED63F62D-3583-1640-AEE5-1BCB78107BCB}">
      <dsp:nvSpPr>
        <dsp:cNvPr id="0" name=""/>
        <dsp:cNvSpPr/>
      </dsp:nvSpPr>
      <dsp:spPr>
        <a:xfrm>
          <a:off x="8263571" y="1405044"/>
          <a:ext cx="488529" cy="488529"/>
        </a:xfrm>
        <a:prstGeom prst="downArrow">
          <a:avLst>
            <a:gd name="adj1" fmla="val 55000"/>
            <a:gd name="adj2" fmla="val 45000"/>
          </a:avLst>
        </a:prstGeom>
        <a:solidFill>
          <a:schemeClr val="accent2">
            <a:tint val="40000"/>
            <a:alpha val="90000"/>
            <a:hueOff val="1174712"/>
            <a:satOff val="-19832"/>
            <a:lumOff val="-1236"/>
            <a:alphaOff val="0"/>
          </a:schemeClr>
        </a:solidFill>
        <a:ln w="15875" cap="flat" cmpd="sng" algn="ctr">
          <a:solidFill>
            <a:schemeClr val="accent2">
              <a:tint val="40000"/>
              <a:alpha val="90000"/>
              <a:hueOff val="1174712"/>
              <a:satOff val="-19832"/>
              <a:lumOff val="-123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73490" y="1405044"/>
        <a:ext cx="268691" cy="367618"/>
      </dsp:txXfrm>
    </dsp:sp>
    <dsp:sp modelId="{74AFA515-2C68-A44B-A49E-426C347C408B}">
      <dsp:nvSpPr>
        <dsp:cNvPr id="0" name=""/>
        <dsp:cNvSpPr/>
      </dsp:nvSpPr>
      <dsp:spPr>
        <a:xfrm>
          <a:off x="8871724" y="2248489"/>
          <a:ext cx="488529" cy="488529"/>
        </a:xfrm>
        <a:prstGeom prst="downArrow">
          <a:avLst>
            <a:gd name="adj1" fmla="val 55000"/>
            <a:gd name="adj2" fmla="val 45000"/>
          </a:avLst>
        </a:prstGeom>
        <a:solidFill>
          <a:schemeClr val="accent2">
            <a:tint val="40000"/>
            <a:alpha val="90000"/>
            <a:hueOff val="2349425"/>
            <a:satOff val="-39664"/>
            <a:lumOff val="-2472"/>
            <a:alphaOff val="0"/>
          </a:schemeClr>
        </a:solidFill>
        <a:ln w="15875" cap="flat" cmpd="sng" algn="ctr">
          <a:solidFill>
            <a:schemeClr val="accent2">
              <a:tint val="40000"/>
              <a:alpha val="90000"/>
              <a:hueOff val="2349425"/>
              <a:satOff val="-39664"/>
              <a:lumOff val="-247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81643" y="2248489"/>
        <a:ext cx="268691" cy="367618"/>
      </dsp:txXfrm>
    </dsp:sp>
    <dsp:sp modelId="{B55EB03A-3A40-374A-9C25-BDFB4B22936E}">
      <dsp:nvSpPr>
        <dsp:cNvPr id="0" name=""/>
        <dsp:cNvSpPr/>
      </dsp:nvSpPr>
      <dsp:spPr>
        <a:xfrm>
          <a:off x="9479876" y="3112811"/>
          <a:ext cx="488529" cy="488529"/>
        </a:xfrm>
        <a:prstGeom prst="downArrow">
          <a:avLst>
            <a:gd name="adj1" fmla="val 55000"/>
            <a:gd name="adj2" fmla="val 45000"/>
          </a:avLst>
        </a:prstGeom>
        <a:solidFill>
          <a:schemeClr val="accent2">
            <a:tint val="40000"/>
            <a:alpha val="90000"/>
            <a:hueOff val="3524137"/>
            <a:satOff val="-59496"/>
            <a:lumOff val="-3708"/>
            <a:alphaOff val="0"/>
          </a:schemeClr>
        </a:solidFill>
        <a:ln w="15875" cap="flat" cmpd="sng" algn="ctr">
          <a:solidFill>
            <a:schemeClr val="accent2">
              <a:tint val="40000"/>
              <a:alpha val="90000"/>
              <a:hueOff val="3524137"/>
              <a:satOff val="-59496"/>
              <a:lumOff val="-37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89795" y="3112811"/>
        <a:ext cx="268691" cy="3676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047C00-4F8D-4110-BC8A-0E72995B58A0}">
      <dsp:nvSpPr>
        <dsp:cNvPr id="0" name=""/>
        <dsp:cNvSpPr/>
      </dsp:nvSpPr>
      <dsp:spPr>
        <a:xfrm>
          <a:off x="0" y="3262"/>
          <a:ext cx="10576558" cy="69482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4BB64-CAE3-4403-ADF9-549C404033E8}">
      <dsp:nvSpPr>
        <dsp:cNvPr id="0" name=""/>
        <dsp:cNvSpPr/>
      </dsp:nvSpPr>
      <dsp:spPr>
        <a:xfrm>
          <a:off x="210184" y="159597"/>
          <a:ext cx="382153" cy="3821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FDC22B-3E93-41D9-9346-0D2A8F6C98A0}">
      <dsp:nvSpPr>
        <dsp:cNvPr id="0" name=""/>
        <dsp:cNvSpPr/>
      </dsp:nvSpPr>
      <dsp:spPr>
        <a:xfrm>
          <a:off x="802521" y="3262"/>
          <a:ext cx="9774036" cy="69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536" tIns="73536" rIns="73536" bIns="73536" numCol="1" spcCol="1270" anchor="ctr" anchorCtr="0">
          <a:noAutofit/>
        </a:bodyPr>
        <a:lstStyle/>
        <a:p>
          <a:pPr marL="0" lvl="0" indent="0" algn="l" defTabSz="711200">
            <a:lnSpc>
              <a:spcPct val="90000"/>
            </a:lnSpc>
            <a:spcBef>
              <a:spcPct val="0"/>
            </a:spcBef>
            <a:spcAft>
              <a:spcPct val="35000"/>
            </a:spcAft>
            <a:buNone/>
          </a:pPr>
          <a:r>
            <a:rPr lang="en-US" sz="1600" kern="1200"/>
            <a:t>Dr Hart sudden disappearance indicates that there was involvement of someone from within the company. </a:t>
          </a:r>
        </a:p>
      </dsp:txBody>
      <dsp:txXfrm>
        <a:off x="802521" y="3262"/>
        <a:ext cx="9774036" cy="694823"/>
      </dsp:txXfrm>
    </dsp:sp>
    <dsp:sp modelId="{8EE83C98-EE27-41C8-8981-B5005F9ABDBB}">
      <dsp:nvSpPr>
        <dsp:cNvPr id="0" name=""/>
        <dsp:cNvSpPr/>
      </dsp:nvSpPr>
      <dsp:spPr>
        <a:xfrm>
          <a:off x="0" y="871792"/>
          <a:ext cx="10576558" cy="69482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F1165-16F1-4963-94F4-680A01CD6C01}">
      <dsp:nvSpPr>
        <dsp:cNvPr id="0" name=""/>
        <dsp:cNvSpPr/>
      </dsp:nvSpPr>
      <dsp:spPr>
        <a:xfrm>
          <a:off x="210184" y="1028127"/>
          <a:ext cx="382153" cy="3821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D5DC59-A448-44A4-A3DD-3D51F94D94E3}">
      <dsp:nvSpPr>
        <dsp:cNvPr id="0" name=""/>
        <dsp:cNvSpPr/>
      </dsp:nvSpPr>
      <dsp:spPr>
        <a:xfrm>
          <a:off x="802521" y="871792"/>
          <a:ext cx="9774036" cy="69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536" tIns="73536" rIns="73536" bIns="73536" numCol="1" spcCol="1270" anchor="ctr" anchorCtr="0">
          <a:noAutofit/>
        </a:bodyPr>
        <a:lstStyle/>
        <a:p>
          <a:pPr marL="0" lvl="0" indent="0" algn="l" defTabSz="711200">
            <a:lnSpc>
              <a:spcPct val="90000"/>
            </a:lnSpc>
            <a:spcBef>
              <a:spcPct val="0"/>
            </a:spcBef>
            <a:spcAft>
              <a:spcPct val="35000"/>
            </a:spcAft>
            <a:buNone/>
          </a:pPr>
          <a:r>
            <a:rPr lang="en-US" sz="1600" kern="1200"/>
            <a:t>since the people who worked with Dr Hart have said that Dr Hart was “stressed” when speaking to the company executives. </a:t>
          </a:r>
        </a:p>
      </dsp:txBody>
      <dsp:txXfrm>
        <a:off x="802521" y="871792"/>
        <a:ext cx="9774036" cy="694823"/>
      </dsp:txXfrm>
    </dsp:sp>
    <dsp:sp modelId="{836733DC-DCEC-4838-AB14-9E744393E789}">
      <dsp:nvSpPr>
        <dsp:cNvPr id="0" name=""/>
        <dsp:cNvSpPr/>
      </dsp:nvSpPr>
      <dsp:spPr>
        <a:xfrm>
          <a:off x="0" y="1740322"/>
          <a:ext cx="10576558" cy="69482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B25AD1-4CE7-4B5D-A7C0-E94C0347F244}">
      <dsp:nvSpPr>
        <dsp:cNvPr id="0" name=""/>
        <dsp:cNvSpPr/>
      </dsp:nvSpPr>
      <dsp:spPr>
        <a:xfrm>
          <a:off x="210184" y="1896657"/>
          <a:ext cx="382153" cy="3821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D10CD9-30A5-4A07-B5EC-451FFBFF9E97}">
      <dsp:nvSpPr>
        <dsp:cNvPr id="0" name=""/>
        <dsp:cNvSpPr/>
      </dsp:nvSpPr>
      <dsp:spPr>
        <a:xfrm>
          <a:off x="802521" y="1740322"/>
          <a:ext cx="9774036" cy="69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536" tIns="73536" rIns="73536" bIns="73536" numCol="1" spcCol="1270" anchor="ctr" anchorCtr="0">
          <a:noAutofit/>
        </a:bodyPr>
        <a:lstStyle/>
        <a:p>
          <a:pPr marL="0" lvl="0" indent="0" algn="l" defTabSz="711200">
            <a:lnSpc>
              <a:spcPct val="90000"/>
            </a:lnSpc>
            <a:spcBef>
              <a:spcPct val="0"/>
            </a:spcBef>
            <a:spcAft>
              <a:spcPct val="35000"/>
            </a:spcAft>
            <a:buNone/>
          </a:pPr>
          <a:r>
            <a:rPr lang="en-US" sz="1600" kern="1200"/>
            <a:t>when Dr hart was with the executives of the company, colleague Dr Avery Cho has said that Dr Hart was stressed out due to financial problems.</a:t>
          </a:r>
        </a:p>
      </dsp:txBody>
      <dsp:txXfrm>
        <a:off x="802521" y="1740322"/>
        <a:ext cx="9774036" cy="694823"/>
      </dsp:txXfrm>
    </dsp:sp>
    <dsp:sp modelId="{63FBC2D4-6056-45E5-8C14-3E804B204663}">
      <dsp:nvSpPr>
        <dsp:cNvPr id="0" name=""/>
        <dsp:cNvSpPr/>
      </dsp:nvSpPr>
      <dsp:spPr>
        <a:xfrm>
          <a:off x="0" y="2608851"/>
          <a:ext cx="10576558" cy="69482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7DF99D-B64B-4973-B9AE-0E6981F41B57}">
      <dsp:nvSpPr>
        <dsp:cNvPr id="0" name=""/>
        <dsp:cNvSpPr/>
      </dsp:nvSpPr>
      <dsp:spPr>
        <a:xfrm>
          <a:off x="210184" y="2765187"/>
          <a:ext cx="382153" cy="3821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F2A130-7EA8-4150-99DF-B2FD23916E49}">
      <dsp:nvSpPr>
        <dsp:cNvPr id="0" name=""/>
        <dsp:cNvSpPr/>
      </dsp:nvSpPr>
      <dsp:spPr>
        <a:xfrm>
          <a:off x="802521" y="2608851"/>
          <a:ext cx="9774036" cy="69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536" tIns="73536" rIns="73536" bIns="73536" numCol="1" spcCol="1270" anchor="ctr" anchorCtr="0">
          <a:noAutofit/>
        </a:bodyPr>
        <a:lstStyle/>
        <a:p>
          <a:pPr marL="0" lvl="0" indent="0" algn="l" defTabSz="711200">
            <a:lnSpc>
              <a:spcPct val="90000"/>
            </a:lnSpc>
            <a:spcBef>
              <a:spcPct val="0"/>
            </a:spcBef>
            <a:spcAft>
              <a:spcPct val="35000"/>
            </a:spcAft>
            <a:buNone/>
          </a:pPr>
          <a:r>
            <a:rPr lang="en-US" sz="1600" kern="1200"/>
            <a:t>This indicates that the financial problems from developing new technologies has cost the company executives exponential amount which has led to Dr Hart work being halted possibly (Team, 2025).</a:t>
          </a:r>
        </a:p>
      </dsp:txBody>
      <dsp:txXfrm>
        <a:off x="802521" y="2608851"/>
        <a:ext cx="9774036" cy="694823"/>
      </dsp:txXfrm>
    </dsp:sp>
    <dsp:sp modelId="{2D37C193-23F3-4FF1-8FCB-CC2C93AD37C3}">
      <dsp:nvSpPr>
        <dsp:cNvPr id="0" name=""/>
        <dsp:cNvSpPr/>
      </dsp:nvSpPr>
      <dsp:spPr>
        <a:xfrm>
          <a:off x="0" y="3477381"/>
          <a:ext cx="10576558" cy="69482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481E80-909A-4CD0-B803-D4D5A36C34AD}">
      <dsp:nvSpPr>
        <dsp:cNvPr id="0" name=""/>
        <dsp:cNvSpPr/>
      </dsp:nvSpPr>
      <dsp:spPr>
        <a:xfrm>
          <a:off x="210184" y="3633717"/>
          <a:ext cx="382153" cy="3821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472A1E-04DA-4905-9CA8-E9EA35FB29DE}">
      <dsp:nvSpPr>
        <dsp:cNvPr id="0" name=""/>
        <dsp:cNvSpPr/>
      </dsp:nvSpPr>
      <dsp:spPr>
        <a:xfrm>
          <a:off x="802521" y="3477381"/>
          <a:ext cx="9774036" cy="694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536" tIns="73536" rIns="73536" bIns="73536" numCol="1" spcCol="1270" anchor="ctr" anchorCtr="0">
          <a:noAutofit/>
        </a:bodyPr>
        <a:lstStyle/>
        <a:p>
          <a:pPr marL="0" lvl="0" indent="0" algn="l" defTabSz="711200">
            <a:lnSpc>
              <a:spcPct val="90000"/>
            </a:lnSpc>
            <a:spcBef>
              <a:spcPct val="0"/>
            </a:spcBef>
            <a:spcAft>
              <a:spcPct val="35000"/>
            </a:spcAft>
            <a:buNone/>
          </a:pPr>
          <a:r>
            <a:rPr lang="en-US" sz="1600" kern="1200"/>
            <a:t>The emotion that Dr Hart felt would be because of the artificial intelligence, this furthermore indicates the use of the artificial intelligence in Dr Hart work (Costa, 2024).</a:t>
          </a:r>
        </a:p>
      </dsp:txBody>
      <dsp:txXfrm>
        <a:off x="802521" y="3477381"/>
        <a:ext cx="9774036" cy="6948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F60971E2-8616-4743-AE38-8A4E1BF5DD25}" type="datetimeFigureOut">
              <a:rPr lang="en-US" smtClean="0"/>
              <a:t>3/23/25</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448042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971E2-8616-4743-AE38-8A4E1BF5DD25}" type="datetimeFigureOut">
              <a:rPr lang="en-US" smtClean="0"/>
              <a:t>3/23/25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381170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F60971E2-8616-4743-AE38-8A4E1BF5DD25}" type="datetimeFigureOut">
              <a:rPr lang="en-US" smtClean="0"/>
              <a:t>3/23/25</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2713097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F60971E2-8616-4743-AE38-8A4E1BF5DD25}" type="datetimeFigureOut">
              <a:rPr lang="en-US" smtClean="0"/>
              <a:t>3/23/25</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3067576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F60971E2-8616-4743-AE38-8A4E1BF5DD25}" type="datetimeFigureOut">
              <a:rPr lang="en-US" smtClean="0"/>
              <a:t>3/23/25</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2453942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0971E2-8616-4743-AE38-8A4E1BF5DD25}" type="datetimeFigureOut">
              <a:rPr lang="en-US" smtClean="0"/>
              <a:t>3/23/25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3191088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F60971E2-8616-4743-AE38-8A4E1BF5DD25}" type="datetimeFigureOut">
              <a:rPr lang="en-US" smtClean="0"/>
              <a:t>3/23/25</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1982080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0971E2-8616-4743-AE38-8A4E1BF5DD25}" type="datetimeFigureOut">
              <a:rPr lang="en-US" smtClean="0"/>
              <a:t>3/23/25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3764973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F60971E2-8616-4743-AE38-8A4E1BF5DD25}" type="datetimeFigureOut">
              <a:rPr lang="en-US" smtClean="0"/>
              <a:t>3/23/25</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1707996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0971E2-8616-4743-AE38-8A4E1BF5DD25}" type="datetimeFigureOut">
              <a:rPr lang="en-US" smtClean="0"/>
              <a:t>3/23/25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1988294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F60971E2-8616-4743-AE38-8A4E1BF5DD25}" type="datetimeFigureOut">
              <a:rPr lang="en-US" smtClean="0"/>
              <a:t>3/23/25</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A1C477BE-46A5-CA45-997E-449371DBF0FF}" type="slidenum">
              <a:rPr lang="en-US" smtClean="0"/>
              <a:t>‹#›</a:t>
            </a:fld>
            <a:endParaRPr lang="en-US"/>
          </a:p>
        </p:txBody>
      </p:sp>
    </p:spTree>
    <p:extLst>
      <p:ext uri="{BB962C8B-B14F-4D97-AF65-F5344CB8AC3E}">
        <p14:creationId xmlns:p14="http://schemas.microsoft.com/office/powerpoint/2010/main" val="3097813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F60971E2-8616-4743-AE38-8A4E1BF5DD25}" type="datetimeFigureOut">
              <a:rPr lang="en-US" smtClean="0"/>
              <a:t>3/23/25</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A1C477BE-46A5-CA45-997E-449371DBF0FF}" type="slidenum">
              <a:rPr lang="en-US" smtClean="0"/>
              <a:t>‹#›</a:t>
            </a:fld>
            <a:endParaRPr lang="en-US"/>
          </a:p>
        </p:txBody>
      </p:sp>
    </p:spTree>
    <p:extLst>
      <p:ext uri="{BB962C8B-B14F-4D97-AF65-F5344CB8AC3E}">
        <p14:creationId xmlns:p14="http://schemas.microsoft.com/office/powerpoint/2010/main" val="32808509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31"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5A701-3A91-6FE9-B8FF-0FA78209670B}"/>
              </a:ext>
            </a:extLst>
          </p:cNvPr>
          <p:cNvSpPr>
            <a:spLocks noGrp="1"/>
          </p:cNvSpPr>
          <p:nvPr>
            <p:ph type="ctrTitle"/>
          </p:nvPr>
        </p:nvSpPr>
        <p:spPr>
          <a:xfrm>
            <a:off x="2616277" y="2061838"/>
            <a:ext cx="6959446" cy="1662475"/>
          </a:xfrm>
        </p:spPr>
        <p:txBody>
          <a:bodyPr>
            <a:normAutofit/>
          </a:bodyPr>
          <a:lstStyle/>
          <a:p>
            <a:r>
              <a:rPr lang="en-US" sz="4800"/>
              <a:t>Dr Hart disappearance case presentation</a:t>
            </a:r>
          </a:p>
        </p:txBody>
      </p:sp>
      <p:sp>
        <p:nvSpPr>
          <p:cNvPr id="3" name="Subtitle 2">
            <a:extLst>
              <a:ext uri="{FF2B5EF4-FFF2-40B4-BE49-F238E27FC236}">
                <a16:creationId xmlns:a16="http://schemas.microsoft.com/office/drawing/2014/main" id="{803D2176-6599-51C9-93CF-C28CD14145EB}"/>
              </a:ext>
            </a:extLst>
          </p:cNvPr>
          <p:cNvSpPr>
            <a:spLocks noGrp="1"/>
          </p:cNvSpPr>
          <p:nvPr>
            <p:ph type="subTitle" idx="1"/>
          </p:nvPr>
        </p:nvSpPr>
        <p:spPr>
          <a:xfrm>
            <a:off x="3388938" y="3783690"/>
            <a:ext cx="5414125" cy="1196717"/>
          </a:xfrm>
        </p:spPr>
        <p:txBody>
          <a:bodyPr>
            <a:normAutofit/>
          </a:bodyPr>
          <a:lstStyle/>
          <a:p>
            <a:r>
              <a:rPr lang="en-US" sz="1900" dirty="0"/>
              <a:t>Academic skills for the digital era (BMSW4013)</a:t>
            </a:r>
          </a:p>
          <a:p>
            <a:r>
              <a:rPr lang="en-US" sz="1900" dirty="0"/>
              <a:t>Lukas Ferenc</a:t>
            </a:r>
          </a:p>
          <a:p>
            <a:r>
              <a:rPr lang="en-US" sz="1900" dirty="0"/>
              <a:t>Ffion Cumberpatch</a:t>
            </a:r>
          </a:p>
        </p:txBody>
      </p:sp>
    </p:spTree>
    <p:extLst>
      <p:ext uri="{BB962C8B-B14F-4D97-AF65-F5344CB8AC3E}">
        <p14:creationId xmlns:p14="http://schemas.microsoft.com/office/powerpoint/2010/main" val="3377997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BA6B4-4FB2-497E-8489-E000BF6BB71D}"/>
              </a:ext>
            </a:extLst>
          </p:cNvPr>
          <p:cNvSpPr>
            <a:spLocks noGrp="1"/>
          </p:cNvSpPr>
          <p:nvPr>
            <p:ph type="title"/>
          </p:nvPr>
        </p:nvSpPr>
        <p:spPr/>
        <p:txBody>
          <a:bodyPr/>
          <a:lstStyle/>
          <a:p>
            <a:r>
              <a:rPr lang="en-US" dirty="0"/>
              <a:t>Brief overview</a:t>
            </a:r>
          </a:p>
        </p:txBody>
      </p:sp>
      <p:sp>
        <p:nvSpPr>
          <p:cNvPr id="3" name="Content Placeholder 2">
            <a:extLst>
              <a:ext uri="{FF2B5EF4-FFF2-40B4-BE49-F238E27FC236}">
                <a16:creationId xmlns:a16="http://schemas.microsoft.com/office/drawing/2014/main" id="{EA5CFEB8-B1CD-4ADE-EF5C-550DCBF6B008}"/>
              </a:ext>
            </a:extLst>
          </p:cNvPr>
          <p:cNvSpPr>
            <a:spLocks noGrp="1"/>
          </p:cNvSpPr>
          <p:nvPr>
            <p:ph idx="1"/>
          </p:nvPr>
        </p:nvSpPr>
        <p:spPr/>
        <p:txBody>
          <a:bodyPr>
            <a:normAutofit/>
          </a:bodyPr>
          <a:lstStyle/>
          <a:p>
            <a:pPr marL="0" indent="0">
              <a:buNone/>
            </a:pPr>
            <a:r>
              <a:rPr lang="en-US" dirty="0"/>
              <a:t>Dr Hart is 42 years old.</a:t>
            </a:r>
          </a:p>
          <a:p>
            <a:pPr marL="0" indent="0">
              <a:buNone/>
            </a:pPr>
            <a:r>
              <a:rPr lang="en-US" dirty="0"/>
              <a:t>Dr Hart has green eyes.</a:t>
            </a:r>
          </a:p>
          <a:p>
            <a:pPr marL="0" indent="0">
              <a:buNone/>
            </a:pPr>
            <a:r>
              <a:rPr lang="en-US" dirty="0"/>
              <a:t>Dr Hart worked on artificial intelligence (AI).</a:t>
            </a:r>
          </a:p>
          <a:p>
            <a:pPr marL="0" indent="0">
              <a:buNone/>
            </a:pPr>
            <a:r>
              <a:rPr lang="en-US" dirty="0"/>
              <a:t>Dr Hart also worked on robotics specializing in humans merging with robotic limb.</a:t>
            </a:r>
          </a:p>
          <a:p>
            <a:pPr marL="0" indent="0">
              <a:buNone/>
            </a:pPr>
            <a:r>
              <a:rPr lang="en-US" dirty="0"/>
              <a:t>Dr Hart has Brown hair.</a:t>
            </a:r>
          </a:p>
          <a:p>
            <a:pPr marL="0" indent="0">
              <a:buNone/>
            </a:pPr>
            <a:r>
              <a:rPr lang="en-US" dirty="0"/>
              <a:t>Dr Hart was wearing a neckless with the inscription “innovate with purpose”.</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42749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A99A-1E3D-CD14-2590-B71D9485606E}"/>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7D43A83E-A163-B861-B037-2BF9E053FDE4}"/>
              </a:ext>
            </a:extLst>
          </p:cNvPr>
          <p:cNvSpPr>
            <a:spLocks noGrp="1"/>
          </p:cNvSpPr>
          <p:nvPr>
            <p:ph idx="1"/>
          </p:nvPr>
        </p:nvSpPr>
        <p:spPr/>
        <p:txBody>
          <a:bodyPr>
            <a:normAutofit fontScale="92500"/>
          </a:bodyPr>
          <a:lstStyle/>
          <a:p>
            <a:r>
              <a:rPr lang="en-US" dirty="0"/>
              <a:t>Dr Hart disappeared and was kidnapped, she worked at </a:t>
            </a:r>
            <a:r>
              <a:rPr lang="en-US" dirty="0" err="1"/>
              <a:t>NovaTech</a:t>
            </a:r>
            <a:r>
              <a:rPr lang="en-US" dirty="0"/>
              <a:t> where Dr Hart was developing artificial intelligence (AI) and robotic limbs, the purpose of this report is to breakdown all the key events that have led to Dr Hart’s disappearance </a:t>
            </a:r>
            <a:r>
              <a:rPr lang="en-US" sz="1800" dirty="0">
                <a:effectLst/>
                <a:latin typeface="Times New Roman" panose="02020603050405020304" pitchFamily="18" charset="0"/>
              </a:rPr>
              <a:t>(Bhardwaj, Kishore and Pandey, 2022).</a:t>
            </a:r>
            <a:endParaRPr lang="en-US" dirty="0"/>
          </a:p>
          <a:p>
            <a:r>
              <a:rPr lang="en-US" dirty="0"/>
              <a:t>Why did Dr Hart wear a neckless with the inscription “innovate with purpose” and why did the kidnappers only take Dr Hart but not the expensive equipment.</a:t>
            </a:r>
          </a:p>
          <a:p>
            <a:r>
              <a:rPr lang="en-US" dirty="0"/>
              <a:t>Why did she protect the </a:t>
            </a:r>
            <a:r>
              <a:rPr lang="en-US" dirty="0" err="1"/>
              <a:t>necklas</a:t>
            </a:r>
            <a:r>
              <a:rPr lang="en-US" dirty="0"/>
              <a:t> so much and why was she acting “stressed” in front of her colleges.</a:t>
            </a:r>
          </a:p>
          <a:p>
            <a:r>
              <a:rPr lang="en-US" dirty="0"/>
              <a:t>Dr Hart was seen leaving </a:t>
            </a:r>
            <a:r>
              <a:rPr lang="en-US" dirty="0" err="1"/>
              <a:t>NovaTech</a:t>
            </a:r>
            <a:r>
              <a:rPr lang="en-US" dirty="0"/>
              <a:t> industries on January 5</a:t>
            </a:r>
            <a:r>
              <a:rPr lang="en-US" baseline="30000" dirty="0"/>
              <a:t>th</a:t>
            </a:r>
            <a:r>
              <a:rPr lang="en-US" dirty="0"/>
              <a:t> around 9:30PM</a:t>
            </a:r>
          </a:p>
          <a:p>
            <a:r>
              <a:rPr lang="en-US" sz="3100" baseline="30000" dirty="0"/>
              <a:t>On January 6, 2025 her assistant, peter Singh found Dr Hart’s workplace ”trashed”  </a:t>
            </a:r>
            <a:endParaRPr lang="en-US" sz="3100" dirty="0"/>
          </a:p>
        </p:txBody>
      </p:sp>
    </p:spTree>
    <p:extLst>
      <p:ext uri="{BB962C8B-B14F-4D97-AF65-F5344CB8AC3E}">
        <p14:creationId xmlns:p14="http://schemas.microsoft.com/office/powerpoint/2010/main" val="3554538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77D6774-8A7C-2438-8CEB-A87476A7D89F}"/>
              </a:ext>
            </a:extLst>
          </p:cNvPr>
          <p:cNvSpPr>
            <a:spLocks noGrp="1"/>
          </p:cNvSpPr>
          <p:nvPr>
            <p:ph type="title"/>
          </p:nvPr>
        </p:nvSpPr>
        <p:spPr>
          <a:xfrm>
            <a:off x="1759287" y="798881"/>
            <a:ext cx="8673427" cy="1048945"/>
          </a:xfrm>
        </p:spPr>
        <p:txBody>
          <a:bodyPr>
            <a:normAutofit/>
          </a:bodyPr>
          <a:lstStyle/>
          <a:p>
            <a:r>
              <a:rPr lang="en-US">
                <a:solidFill>
                  <a:schemeClr val="tx1"/>
                </a:solidFill>
              </a:rPr>
              <a:t>Key Evidence and Analysis</a:t>
            </a:r>
          </a:p>
        </p:txBody>
      </p:sp>
      <p:graphicFrame>
        <p:nvGraphicFramePr>
          <p:cNvPr id="5" name="Content Placeholder 2">
            <a:extLst>
              <a:ext uri="{FF2B5EF4-FFF2-40B4-BE49-F238E27FC236}">
                <a16:creationId xmlns:a16="http://schemas.microsoft.com/office/drawing/2014/main" id="{A2306555-42D7-F3BC-EB33-E6EF2E74F8DB}"/>
              </a:ext>
            </a:extLst>
          </p:cNvPr>
          <p:cNvGraphicFramePr>
            <a:graphicFrameLocks noGrp="1"/>
          </p:cNvGraphicFramePr>
          <p:nvPr>
            <p:ph idx="1"/>
            <p:extLst>
              <p:ext uri="{D42A27DB-BD31-4B8C-83A1-F6EECF244321}">
                <p14:modId xmlns:p14="http://schemas.microsoft.com/office/powerpoint/2010/main" val="569173904"/>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6880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27BCBC6-38C3-8CCF-88B5-9A784945E15A}"/>
              </a:ext>
            </a:extLst>
          </p:cNvPr>
          <p:cNvSpPr>
            <a:spLocks noGrp="1"/>
          </p:cNvSpPr>
          <p:nvPr>
            <p:ph type="title"/>
          </p:nvPr>
        </p:nvSpPr>
        <p:spPr>
          <a:xfrm>
            <a:off x="1759287" y="798881"/>
            <a:ext cx="8673427" cy="1048945"/>
          </a:xfrm>
        </p:spPr>
        <p:txBody>
          <a:bodyPr>
            <a:normAutofit/>
          </a:bodyPr>
          <a:lstStyle/>
          <a:p>
            <a:r>
              <a:rPr lang="en-US">
                <a:solidFill>
                  <a:schemeClr val="tx1"/>
                </a:solidFill>
              </a:rPr>
              <a:t>Information in Dr Hart disappearance </a:t>
            </a:r>
          </a:p>
        </p:txBody>
      </p:sp>
      <p:graphicFrame>
        <p:nvGraphicFramePr>
          <p:cNvPr id="5" name="Content Placeholder 2">
            <a:extLst>
              <a:ext uri="{FF2B5EF4-FFF2-40B4-BE49-F238E27FC236}">
                <a16:creationId xmlns:a16="http://schemas.microsoft.com/office/drawing/2014/main" id="{FEF96652-8BCE-CFF5-2DFE-8B3807E448AB}"/>
              </a:ext>
            </a:extLst>
          </p:cNvPr>
          <p:cNvGraphicFramePr>
            <a:graphicFrameLocks noGrp="1"/>
          </p:cNvGraphicFramePr>
          <p:nvPr>
            <p:ph idx="1"/>
            <p:extLst>
              <p:ext uri="{D42A27DB-BD31-4B8C-83A1-F6EECF244321}">
                <p14:modId xmlns:p14="http://schemas.microsoft.com/office/powerpoint/2010/main" val="377192698"/>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66208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DCC3839-7DA4-9227-9A4F-0196B9A2F587}"/>
              </a:ext>
            </a:extLst>
          </p:cNvPr>
          <p:cNvSpPr>
            <a:spLocks noGrp="1"/>
          </p:cNvSpPr>
          <p:nvPr>
            <p:ph type="title"/>
          </p:nvPr>
        </p:nvSpPr>
        <p:spPr>
          <a:xfrm>
            <a:off x="7269686" y="795527"/>
            <a:ext cx="4123738" cy="1433323"/>
          </a:xfrm>
        </p:spPr>
        <p:txBody>
          <a:bodyPr>
            <a:normAutofit/>
          </a:bodyPr>
          <a:lstStyle/>
          <a:p>
            <a:pPr algn="l"/>
            <a:r>
              <a:rPr lang="en-US" sz="3000">
                <a:solidFill>
                  <a:schemeClr val="tx2"/>
                </a:solidFill>
              </a:rPr>
              <a:t>Evidence regarding Dr Hart with more information</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378C4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3033E29-C5F4-9996-9673-4092FCB750D4}"/>
              </a:ext>
            </a:extLst>
          </p:cNvPr>
          <p:cNvPicPr>
            <a:picLocks noChangeAspect="1"/>
          </p:cNvPicPr>
          <p:nvPr/>
        </p:nvPicPr>
        <p:blipFill>
          <a:blip r:embed="rId2"/>
          <a:srcRect r="3"/>
          <a:stretch/>
        </p:blipFill>
        <p:spPr>
          <a:xfrm>
            <a:off x="972115" y="1833132"/>
            <a:ext cx="5641848" cy="3173635"/>
          </a:xfrm>
          <a:prstGeom prst="rect">
            <a:avLst/>
          </a:prstGeom>
          <a:ln w="12700">
            <a:noFill/>
          </a:ln>
        </p:spPr>
      </p:pic>
      <p:sp>
        <p:nvSpPr>
          <p:cNvPr id="3" name="Content Placeholder 2">
            <a:extLst>
              <a:ext uri="{FF2B5EF4-FFF2-40B4-BE49-F238E27FC236}">
                <a16:creationId xmlns:a16="http://schemas.microsoft.com/office/drawing/2014/main" id="{4FF228DD-FEE3-6AA4-E58E-00AC67ADEBEE}"/>
              </a:ext>
            </a:extLst>
          </p:cNvPr>
          <p:cNvSpPr>
            <a:spLocks noGrp="1"/>
          </p:cNvSpPr>
          <p:nvPr>
            <p:ph idx="1"/>
          </p:nvPr>
        </p:nvSpPr>
        <p:spPr>
          <a:xfrm>
            <a:off x="7293817" y="2338388"/>
            <a:ext cx="4099607" cy="3678237"/>
          </a:xfrm>
        </p:spPr>
        <p:txBody>
          <a:bodyPr>
            <a:normAutofit/>
          </a:bodyPr>
          <a:lstStyle/>
          <a:p>
            <a:pPr marL="0" indent="0">
              <a:lnSpc>
                <a:spcPct val="110000"/>
              </a:lnSpc>
              <a:buClr>
                <a:srgbClr val="378C47"/>
              </a:buClr>
              <a:buNone/>
            </a:pPr>
            <a:r>
              <a:rPr lang="en-US" sz="1100"/>
              <a:t>Dr Hart unusual behavior which can be linked to Dr Hart disappearance. </a:t>
            </a:r>
          </a:p>
          <a:p>
            <a:pPr marL="0" indent="0">
              <a:lnSpc>
                <a:spcPct val="110000"/>
              </a:lnSpc>
              <a:buClr>
                <a:srgbClr val="378C47"/>
              </a:buClr>
              <a:buNone/>
            </a:pPr>
            <a:r>
              <a:rPr lang="en-US" sz="1100"/>
              <a:t>The sudden burnout of Dr Hart has something to do with the research that Dr Hart has conducted, this suggests that Dr Hart would have problems with the artificial intelligence (AI). </a:t>
            </a:r>
          </a:p>
          <a:p>
            <a:pPr marL="0" indent="0">
              <a:lnSpc>
                <a:spcPct val="110000"/>
              </a:lnSpc>
              <a:buClr>
                <a:srgbClr val="378C47"/>
              </a:buClr>
              <a:buNone/>
            </a:pPr>
            <a:r>
              <a:rPr lang="en-US" sz="1100"/>
              <a:t>Dr Hart was seen leaving NovaTech very “stressful” by Peter Singh, this suggest that Dr Hart was in a hurry to get out and hide. </a:t>
            </a:r>
          </a:p>
          <a:p>
            <a:pPr marL="0" indent="0">
              <a:lnSpc>
                <a:spcPct val="110000"/>
              </a:lnSpc>
              <a:buClr>
                <a:srgbClr val="378C47"/>
              </a:buClr>
              <a:buNone/>
            </a:pPr>
            <a:r>
              <a:rPr lang="en-US" sz="1100"/>
              <a:t>Dr Hart found sensitive information using artificial intelligence (AI), this furthermore explain why Dr Hart was trying to leave and run, possibly because of the information that the artificial intelligence has found.</a:t>
            </a:r>
          </a:p>
          <a:p>
            <a:pPr marL="0" indent="0">
              <a:lnSpc>
                <a:spcPct val="110000"/>
              </a:lnSpc>
              <a:buClr>
                <a:srgbClr val="378C47"/>
              </a:buClr>
              <a:buNone/>
            </a:pPr>
            <a:r>
              <a:rPr lang="en-US" sz="1100"/>
              <a:t> Furthermore, the necklas could have contained the information, this is further elaborated by the fact that the kidnappers have not taken anything of value </a:t>
            </a:r>
            <a:r>
              <a:rPr lang="en-US" sz="1100">
                <a:effectLst/>
                <a:latin typeface="Times New Roman" panose="02020603050405020304" pitchFamily="18" charset="0"/>
              </a:rPr>
              <a:t>(Khan, 2024).</a:t>
            </a:r>
            <a:endParaRPr lang="en-US" sz="1100"/>
          </a:p>
        </p:txBody>
      </p:sp>
    </p:spTree>
    <p:extLst>
      <p:ext uri="{BB962C8B-B14F-4D97-AF65-F5344CB8AC3E}">
        <p14:creationId xmlns:p14="http://schemas.microsoft.com/office/powerpoint/2010/main" val="1360295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7"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2"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4"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2" name="Title 1">
            <a:extLst>
              <a:ext uri="{FF2B5EF4-FFF2-40B4-BE49-F238E27FC236}">
                <a16:creationId xmlns:a16="http://schemas.microsoft.com/office/drawing/2014/main" id="{EB075AC7-18FE-DE8A-DD7F-A874D4C5EF68}"/>
              </a:ext>
            </a:extLst>
          </p:cNvPr>
          <p:cNvSpPr>
            <a:spLocks noGrp="1"/>
          </p:cNvSpPr>
          <p:nvPr>
            <p:ph type="title"/>
          </p:nvPr>
        </p:nvSpPr>
        <p:spPr>
          <a:xfrm>
            <a:off x="888631" y="1477651"/>
            <a:ext cx="3756774" cy="4575659"/>
          </a:xfrm>
        </p:spPr>
        <p:txBody>
          <a:bodyPr anchor="t">
            <a:normAutofit/>
          </a:bodyPr>
          <a:lstStyle/>
          <a:p>
            <a:pPr algn="l"/>
            <a:r>
              <a:rPr lang="en-US" sz="5400">
                <a:solidFill>
                  <a:schemeClr val="accent1"/>
                </a:solidFill>
              </a:rPr>
              <a:t>Theories and Conclusions</a:t>
            </a:r>
          </a:p>
        </p:txBody>
      </p:sp>
      <p:sp>
        <p:nvSpPr>
          <p:cNvPr id="33" name="Isosceles Triangle 3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21747AC5-A6B1-56C4-68D6-4AE3DE91DC8E}"/>
              </a:ext>
            </a:extLst>
          </p:cNvPr>
          <p:cNvSpPr>
            <a:spLocks noGrp="1"/>
          </p:cNvSpPr>
          <p:nvPr>
            <p:ph idx="1"/>
          </p:nvPr>
        </p:nvSpPr>
        <p:spPr>
          <a:xfrm>
            <a:off x="5239764" y="1477651"/>
            <a:ext cx="6160555" cy="4575660"/>
          </a:xfrm>
        </p:spPr>
        <p:txBody>
          <a:bodyPr anchor="t">
            <a:normAutofit/>
          </a:bodyPr>
          <a:lstStyle/>
          <a:p>
            <a:pPr marL="0" indent="0">
              <a:buNone/>
            </a:pPr>
            <a:r>
              <a:rPr lang="en-US" sz="1700"/>
              <a:t>The case for Dr Hart is mysterious as there are many unanswered questions, the main theory is that Dr Hart had sensitive information regarding the information about Novatech and the company executives, this furthermore this is elaborated by the fact that Dr Hart was stressed and visibly agitated. Furthermore, I believe that the company executives also play a role in the kidnapping in Dr Hart as when Dr Hart spoke with the company executives Dr Hart was then stressed out. In conclusion I believe that Dr hart was foul played, this suggests that NovaTech and the company executives are behind this crime. Furthermore, the evidence correlates with this theory as there are many eyewitness testimonies that piece together the events of Dr Harts disappearance </a:t>
            </a:r>
            <a:r>
              <a:rPr lang="en-US" sz="1700">
                <a:effectLst/>
                <a:latin typeface="Times New Roman" panose="02020603050405020304" pitchFamily="18" charset="0"/>
              </a:rPr>
              <a:t>(Taylor, Haggerty and Gresty, 2007).</a:t>
            </a:r>
            <a:endParaRPr lang="en-US" sz="1700"/>
          </a:p>
        </p:txBody>
      </p:sp>
    </p:spTree>
    <p:extLst>
      <p:ext uri="{BB962C8B-B14F-4D97-AF65-F5344CB8AC3E}">
        <p14:creationId xmlns:p14="http://schemas.microsoft.com/office/powerpoint/2010/main" val="3445332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7"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sp>
        <p:nvSpPr>
          <p:cNvPr id="2" name="Title 1">
            <a:extLst>
              <a:ext uri="{FF2B5EF4-FFF2-40B4-BE49-F238E27FC236}">
                <a16:creationId xmlns:a16="http://schemas.microsoft.com/office/drawing/2014/main" id="{A626AE1D-F269-1EC4-C065-26AD9D83DAD6}"/>
              </a:ext>
            </a:extLst>
          </p:cNvPr>
          <p:cNvSpPr>
            <a:spLocks noGrp="1"/>
          </p:cNvSpPr>
          <p:nvPr>
            <p:ph type="title"/>
          </p:nvPr>
        </p:nvSpPr>
        <p:spPr>
          <a:xfrm>
            <a:off x="888631" y="1477651"/>
            <a:ext cx="3756774" cy="4575659"/>
          </a:xfrm>
        </p:spPr>
        <p:txBody>
          <a:bodyPr anchor="t">
            <a:normAutofit/>
          </a:bodyPr>
          <a:lstStyle/>
          <a:p>
            <a:pPr algn="l"/>
            <a:r>
              <a:rPr lang="en-US" sz="5400">
                <a:solidFill>
                  <a:schemeClr val="accent1"/>
                </a:solidFill>
              </a:rPr>
              <a:t>Reflective </a:t>
            </a:r>
          </a:p>
        </p:txBody>
      </p:sp>
      <p:sp>
        <p:nvSpPr>
          <p:cNvPr id="33" name="Isosceles Triangle 3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53160C3C-1E35-FA85-46A3-8A4F0A0D1BDE}"/>
              </a:ext>
            </a:extLst>
          </p:cNvPr>
          <p:cNvSpPr>
            <a:spLocks noGrp="1"/>
          </p:cNvSpPr>
          <p:nvPr>
            <p:ph idx="1"/>
          </p:nvPr>
        </p:nvSpPr>
        <p:spPr>
          <a:xfrm>
            <a:off x="5239764" y="1477651"/>
            <a:ext cx="6160555" cy="4575660"/>
          </a:xfrm>
        </p:spPr>
        <p:txBody>
          <a:bodyPr anchor="t">
            <a:normAutofit/>
          </a:bodyPr>
          <a:lstStyle/>
          <a:p>
            <a:pPr marL="0" indent="0">
              <a:buNone/>
            </a:pPr>
            <a:r>
              <a:rPr lang="en-US" sz="1700"/>
              <a:t>In my opinion Dr Harts case is mysterious in nature, I personally think Dr Hart is a very hard case to work with since there is limited information to work with, this means that its difficult to differentiate between the theories. Furthermore, I found it difficult putting the pieces together because there are missing events that are necessary to work with a crime case. I personally think that the case for Dr Hart is pit together and possibly solved because of logical reasoning and academic sources which led me to a conclusion. I however learned to gather information and compile it into a working theory. Rossmo has said, “investigative failures are often caused not by a lack of information, but by an inability to properly interpret and analyze that information.” (Rossmo, 2008, p.5)</a:t>
            </a:r>
          </a:p>
        </p:txBody>
      </p:sp>
    </p:spTree>
    <p:extLst>
      <p:ext uri="{BB962C8B-B14F-4D97-AF65-F5344CB8AC3E}">
        <p14:creationId xmlns:p14="http://schemas.microsoft.com/office/powerpoint/2010/main" val="3030874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36E21-AFC6-4190-7031-542A455576B8}"/>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30CC8002-E7C4-6A03-4028-8001013B217D}"/>
              </a:ext>
            </a:extLst>
          </p:cNvPr>
          <p:cNvSpPr>
            <a:spLocks noGrp="1"/>
          </p:cNvSpPr>
          <p:nvPr>
            <p:ph idx="1"/>
          </p:nvPr>
        </p:nvSpPr>
        <p:spPr/>
        <p:txBody>
          <a:bodyPr>
            <a:normAutofit fontScale="70000" lnSpcReduction="20000"/>
          </a:bodyPr>
          <a:lstStyle/>
          <a:p>
            <a:r>
              <a:rPr lang="en-US" dirty="0" err="1"/>
              <a:t>Rossmo</a:t>
            </a:r>
            <a:r>
              <a:rPr lang="en-US" dirty="0"/>
              <a:t>, D.K. (2008) Criminal investigative </a:t>
            </a:r>
            <a:r>
              <a:rPr lang="en-US" dirty="0" err="1"/>
              <a:t>failures.boca</a:t>
            </a:r>
            <a:r>
              <a:rPr lang="en-US" dirty="0"/>
              <a:t> </a:t>
            </a:r>
            <a:r>
              <a:rPr lang="en-US" dirty="0" err="1"/>
              <a:t>raton</a:t>
            </a:r>
            <a:r>
              <a:rPr lang="en-US" dirty="0"/>
              <a:t>: CRC press</a:t>
            </a:r>
          </a:p>
          <a:p>
            <a:r>
              <a:rPr lang="en-US" sz="1800" dirty="0">
                <a:effectLst/>
                <a:latin typeface="Times New Roman" panose="02020603050405020304" pitchFamily="18" charset="0"/>
              </a:rPr>
              <a:t>Costa, M. (2024). AI at work: Will it contribute to employee burnout? </a:t>
            </a:r>
            <a:r>
              <a:rPr lang="en-US" sz="1800" i="1" dirty="0">
                <a:effectLst/>
                <a:latin typeface="Times New Roman" panose="02020603050405020304" pitchFamily="18" charset="0"/>
              </a:rPr>
              <a:t>BBC News</a:t>
            </a:r>
            <a:r>
              <a:rPr lang="en-US" sz="1800" dirty="0">
                <a:effectLst/>
                <a:latin typeface="Times New Roman" panose="02020603050405020304" pitchFamily="18" charset="0"/>
              </a:rPr>
              <a:t>. [online] 22 Oct. Available at: https://</a:t>
            </a:r>
            <a:r>
              <a:rPr lang="en-US" sz="1800" dirty="0" err="1">
                <a:effectLst/>
                <a:latin typeface="Times New Roman" panose="02020603050405020304" pitchFamily="18" charset="0"/>
              </a:rPr>
              <a:t>www.bbc.co.uk</a:t>
            </a:r>
            <a:r>
              <a:rPr lang="en-US" sz="1800" dirty="0">
                <a:effectLst/>
                <a:latin typeface="Times New Roman" panose="02020603050405020304" pitchFamily="18" charset="0"/>
              </a:rPr>
              <a:t>/news/articles/c93pz1dz2kxo.</a:t>
            </a:r>
          </a:p>
          <a:p>
            <a:r>
              <a:rPr lang="en-US" sz="1800" dirty="0">
                <a:effectLst/>
                <a:latin typeface="Times New Roman" panose="02020603050405020304" pitchFamily="18" charset="0"/>
              </a:rPr>
              <a:t>Khan, T. (2024). </a:t>
            </a:r>
            <a:r>
              <a:rPr lang="en-US" sz="1800" i="1" dirty="0">
                <a:effectLst/>
                <a:latin typeface="Times New Roman" panose="02020603050405020304" pitchFamily="18" charset="0"/>
              </a:rPr>
              <a:t>Data Breaches and Liability in the Age of AI: Who’s responsible?</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Thebarristergroup.co.uk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thebarristergroup.co.uk</a:t>
            </a:r>
            <a:r>
              <a:rPr lang="en-US" sz="1800" dirty="0">
                <a:effectLst/>
                <a:latin typeface="Times New Roman" panose="02020603050405020304" pitchFamily="18" charset="0"/>
              </a:rPr>
              <a:t>/blog/ai-data-breaches-and-liability-</a:t>
            </a:r>
            <a:r>
              <a:rPr lang="en-US" sz="1800" dirty="0" err="1">
                <a:effectLst/>
                <a:latin typeface="Times New Roman" panose="02020603050405020304" pitchFamily="18" charset="0"/>
              </a:rPr>
              <a:t>whos</a:t>
            </a:r>
            <a:r>
              <a:rPr lang="en-US" sz="1800" dirty="0">
                <a:effectLst/>
                <a:latin typeface="Times New Roman" panose="02020603050405020304" pitchFamily="18" charset="0"/>
              </a:rPr>
              <a:t>-responsible.</a:t>
            </a:r>
          </a:p>
          <a:p>
            <a:r>
              <a:rPr lang="en-US" sz="1800" dirty="0">
                <a:effectLst/>
                <a:latin typeface="Times New Roman" panose="02020603050405020304" pitchFamily="18" charset="0"/>
              </a:rPr>
              <a:t>Taylor, M., Haggerty, J. and Gresty, D. (2007). The legal aspects of corporate computer forensic investigations. </a:t>
            </a:r>
            <a:r>
              <a:rPr lang="en-US" sz="1800" i="1" dirty="0">
                <a:effectLst/>
                <a:latin typeface="Times New Roman" panose="02020603050405020304" pitchFamily="18" charset="0"/>
              </a:rPr>
              <a:t>Computer Law &amp; Security Review</a:t>
            </a:r>
            <a:r>
              <a:rPr lang="en-US" sz="1800" dirty="0">
                <a:effectLst/>
                <a:latin typeface="Times New Roman" panose="02020603050405020304" pitchFamily="18" charset="0"/>
              </a:rPr>
              <a:t>, 23(6), pp.562–566.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/10.1016/j.clsr.2007.09.002.</a:t>
            </a:r>
          </a:p>
          <a:p>
            <a:r>
              <a:rPr lang="en-US" sz="1800" dirty="0">
                <a:effectLst/>
                <a:latin typeface="Times New Roman" panose="02020603050405020304" pitchFamily="18" charset="0"/>
              </a:rPr>
              <a:t>Bhardwaj, A., Kishore, S. and Pandey, D.K. (2022). Artificial Intelligence in Biological Sciences. </a:t>
            </a:r>
            <a:r>
              <a:rPr lang="en-US" sz="1800" i="1" dirty="0">
                <a:effectLst/>
                <a:latin typeface="Times New Roman" panose="02020603050405020304" pitchFamily="18" charset="0"/>
              </a:rPr>
              <a:t>Life</a:t>
            </a:r>
            <a:r>
              <a:rPr lang="en-US" sz="1800" dirty="0">
                <a:effectLst/>
                <a:latin typeface="Times New Roman" panose="02020603050405020304" pitchFamily="18" charset="0"/>
              </a:rPr>
              <a:t>, [online] 12(9), p.1430.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/10.3390/life12091430.</a:t>
            </a:r>
          </a:p>
          <a:p>
            <a:r>
              <a:rPr lang="en-US" sz="1800" dirty="0" err="1">
                <a:effectLst/>
                <a:latin typeface="Times New Roman" panose="02020603050405020304" pitchFamily="18" charset="0"/>
              </a:rPr>
              <a:t>Chustecki</a:t>
            </a:r>
            <a:r>
              <a:rPr lang="en-US" sz="1800" dirty="0">
                <a:effectLst/>
                <a:latin typeface="Times New Roman" panose="02020603050405020304" pitchFamily="18" charset="0"/>
              </a:rPr>
              <a:t>, M. (2024). Benefits and Risks of AI in Health Care: Narrative Review. </a:t>
            </a:r>
            <a:r>
              <a:rPr lang="en-US" sz="1800" i="1" dirty="0">
                <a:effectLst/>
                <a:latin typeface="Times New Roman" panose="02020603050405020304" pitchFamily="18" charset="0"/>
              </a:rPr>
              <a:t>Interactive Journal of Medical Research</a:t>
            </a:r>
            <a:r>
              <a:rPr lang="en-US" sz="1800" dirty="0">
                <a:effectLst/>
                <a:latin typeface="Times New Roman" panose="02020603050405020304" pitchFamily="18" charset="0"/>
              </a:rPr>
              <a:t>, [online] 13.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/10.2196/53616.</a:t>
            </a:r>
          </a:p>
          <a:p>
            <a:r>
              <a:rPr lang="en-US" sz="1800" dirty="0">
                <a:effectLst/>
                <a:latin typeface="Times New Roman" panose="02020603050405020304" pitchFamily="18" charset="0"/>
              </a:rPr>
              <a:t>Team, W. (2025). </a:t>
            </a:r>
            <a:r>
              <a:rPr lang="en-US" sz="1800" i="1" dirty="0">
                <a:effectLst/>
                <a:latin typeface="Times New Roman" panose="02020603050405020304" pitchFamily="18" charset="0"/>
              </a:rPr>
              <a:t>Finance and Technology (FinTech) (with a professional placement year) BSc (Hons)</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Sussex.ac.uk</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www.sussex.ac.uk</a:t>
            </a:r>
            <a:r>
              <a:rPr lang="en-US" sz="1800" dirty="0">
                <a:effectLst/>
                <a:latin typeface="Times New Roman" panose="02020603050405020304" pitchFamily="18" charset="0"/>
              </a:rPr>
              <a:t>/study/undergraduate/courses/finance-and-technology-fintech-with-a-professional-placement-year-bsc [Accessed 26 Mar. 2025].</a:t>
            </a:r>
          </a:p>
          <a:p>
            <a:endParaRPr lang="en-US" sz="1800" dirty="0">
              <a:effectLst/>
              <a:latin typeface="Times New Roman" panose="02020603050405020304" pitchFamily="18" charset="0"/>
            </a:endParaRPr>
          </a:p>
          <a:p>
            <a:endParaRPr lang="en-US" sz="1800" dirty="0">
              <a:effectLst/>
              <a:latin typeface="Times New Roman" panose="02020603050405020304" pitchFamily="18" charset="0"/>
            </a:endParaRPr>
          </a:p>
          <a:p>
            <a:endParaRPr lang="en-US" sz="1800" dirty="0">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1564526018"/>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4014</TotalTime>
  <Words>1270</Words>
  <Application>Microsoft Macintosh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 Light</vt:lpstr>
      <vt:lpstr>Rockwell</vt:lpstr>
      <vt:lpstr>Times New Roman</vt:lpstr>
      <vt:lpstr>Wingdings</vt:lpstr>
      <vt:lpstr>Atlas</vt:lpstr>
      <vt:lpstr>Dr Hart disappearance case presentation</vt:lpstr>
      <vt:lpstr>Brief overview</vt:lpstr>
      <vt:lpstr>Introduction</vt:lpstr>
      <vt:lpstr>Key Evidence and Analysis</vt:lpstr>
      <vt:lpstr>Information in Dr Hart disappearance </vt:lpstr>
      <vt:lpstr>Evidence regarding Dr Hart with more information</vt:lpstr>
      <vt:lpstr>Theories and Conclusions</vt:lpstr>
      <vt:lpstr>Reflective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lukasferenc789@gmail.com</dc:creator>
  <cp:lastModifiedBy>lukasferenc789@gmail.com</cp:lastModifiedBy>
  <cp:revision>5</cp:revision>
  <dcterms:created xsi:type="dcterms:W3CDTF">2025-03-23T16:52:10Z</dcterms:created>
  <dcterms:modified xsi:type="dcterms:W3CDTF">2025-03-26T11:46:28Z</dcterms:modified>
</cp:coreProperties>
</file>