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56" r:id="rId2"/>
    <p:sldId id="279" r:id="rId3"/>
    <p:sldId id="337" r:id="rId4"/>
    <p:sldId id="338" r:id="rId5"/>
    <p:sldId id="281" r:id="rId6"/>
    <p:sldId id="282" r:id="rId7"/>
    <p:sldId id="339" r:id="rId8"/>
    <p:sldId id="340" r:id="rId9"/>
    <p:sldId id="341" r:id="rId10"/>
    <p:sldId id="342" r:id="rId11"/>
    <p:sldId id="355" r:id="rId12"/>
    <p:sldId id="284" r:id="rId13"/>
    <p:sldId id="285" r:id="rId14"/>
    <p:sldId id="286" r:id="rId15"/>
    <p:sldId id="345" r:id="rId16"/>
    <p:sldId id="346" r:id="rId17"/>
    <p:sldId id="344" r:id="rId18"/>
    <p:sldId id="347" r:id="rId19"/>
    <p:sldId id="348" r:id="rId20"/>
    <p:sldId id="350" r:id="rId21"/>
    <p:sldId id="351" r:id="rId22"/>
    <p:sldId id="353" r:id="rId23"/>
    <p:sldId id="354" r:id="rId24"/>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4/16/2020</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4/16/2020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4/16/2020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4/16/2020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4/16/2020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4/16/2020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lstStyle/>
          <a:p>
            <a:r>
              <a:rPr lang="en-HK" dirty="0"/>
              <a:t>Application for Ethical Approval (PG2/E1)</a:t>
            </a:r>
          </a:p>
          <a:p>
            <a:pPr lvl="1"/>
            <a:r>
              <a:rPr lang="en-HK" dirty="0"/>
              <a:t>Read the Research Integrity and Ethics Code of Practice before completing this form</a:t>
            </a:r>
          </a:p>
          <a:p>
            <a:pPr lvl="2"/>
            <a:r>
              <a:rPr lang="en-HK" dirty="0">
                <a:hlinkClick r:id="rId2"/>
              </a:rPr>
              <a:t>https://www.uwtsd.ac.uk/media/uwtsd-website/content-assets/documents/research/research-ethics-integrity-code-practice.pdf</a:t>
            </a:r>
            <a:endParaRPr lang="en-HK" dirty="0"/>
          </a:p>
          <a:p>
            <a:pPr lvl="1"/>
            <a:r>
              <a:rPr lang="en-HK" dirty="0"/>
              <a:t> Guiding Principles (pp. 14-17)</a:t>
            </a:r>
          </a:p>
          <a:p>
            <a:pPr lvl="2"/>
            <a:r>
              <a:rPr lang="en-HK" dirty="0"/>
              <a:t>Responsibilities to research participants</a:t>
            </a:r>
          </a:p>
          <a:p>
            <a:pPr lvl="2"/>
            <a:r>
              <a:rPr lang="en-HK" dirty="0"/>
              <a:t>Beneficence and non-Malfeasance</a:t>
            </a:r>
          </a:p>
          <a:p>
            <a:pPr lvl="2"/>
            <a:r>
              <a:rPr lang="en-HK" dirty="0"/>
              <a:t>Informed consent (adults)</a:t>
            </a:r>
          </a:p>
          <a:p>
            <a:pPr lvl="2"/>
            <a:r>
              <a:rPr lang="en-HK" dirty="0"/>
              <a:t>Informed consent (children)</a:t>
            </a:r>
          </a:p>
          <a:p>
            <a:pPr lvl="2"/>
            <a:r>
              <a:rPr lang="en-HK" dirty="0"/>
              <a:t>Exceptions</a:t>
            </a:r>
          </a:p>
          <a:p>
            <a:pPr lvl="2"/>
            <a:r>
              <a:rPr lang="en-HK" dirty="0"/>
              <a:t>Anonymity and confidentiality</a:t>
            </a:r>
            <a:endParaRPr lang="en-GB" dirty="0"/>
          </a:p>
        </p:txBody>
      </p:sp>
    </p:spTree>
    <p:extLst>
      <p:ext uri="{BB962C8B-B14F-4D97-AF65-F5344CB8AC3E}">
        <p14:creationId xmlns:p14="http://schemas.microsoft.com/office/powerpoint/2010/main" val="191520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Research ethics govern the standards of conduct for scientific researchers. It is important to adhere to ethical principles in order to protect the dignity, rights and welfare of research participants. </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Ethics and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441450" cy="369888"/>
          </a:xfrm>
          <a:prstGeom prst="rect">
            <a:avLst/>
          </a:prstGeom>
          <a:noFill/>
          <a:ln w="9525">
            <a:noFill/>
            <a:miter lim="800000"/>
            <a:headEnd/>
            <a:tailEnd/>
          </a:ln>
        </p:spPr>
        <p:txBody>
          <a:bodyPr wrap="none">
            <a:spAutoFit/>
          </a:bodyPr>
          <a:lstStyle/>
          <a:p>
            <a:r>
              <a:rPr lang="en-US" altLang="zh-CN" b="1"/>
              <a:t>Researcher</a:t>
            </a:r>
          </a:p>
        </p:txBody>
      </p:sp>
      <p:sp>
        <p:nvSpPr>
          <p:cNvPr id="33799" name="Text Box 8"/>
          <p:cNvSpPr txBox="1">
            <a:spLocks noChangeArrowheads="1"/>
          </p:cNvSpPr>
          <p:nvPr/>
        </p:nvSpPr>
        <p:spPr bwMode="auto">
          <a:xfrm>
            <a:off x="5789612" y="2438400"/>
            <a:ext cx="1219200" cy="369888"/>
          </a:xfrm>
          <a:prstGeom prst="rect">
            <a:avLst/>
          </a:prstGeom>
          <a:noFill/>
          <a:ln w="9525">
            <a:noFill/>
            <a:miter lim="800000"/>
            <a:headEnd/>
            <a:tailEnd/>
          </a:ln>
        </p:spPr>
        <p:txBody>
          <a:bodyPr>
            <a:spAutoFit/>
          </a:bodyPr>
          <a:lstStyle/>
          <a:p>
            <a:r>
              <a:rPr lang="en-US" altLang="zh-CN" b="1" dirty="0"/>
              <a:t>Subjects</a:t>
            </a:r>
          </a:p>
        </p:txBody>
      </p:sp>
      <p:sp>
        <p:nvSpPr>
          <p:cNvPr id="33800" name="Text Box 9"/>
          <p:cNvSpPr txBox="1">
            <a:spLocks noChangeArrowheads="1"/>
          </p:cNvSpPr>
          <p:nvPr/>
        </p:nvSpPr>
        <p:spPr bwMode="auto">
          <a:xfrm>
            <a:off x="5332412" y="1981201"/>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89612" y="1600200"/>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1751012" y="6019800"/>
            <a:ext cx="1981200" cy="738664"/>
          </a:xfrm>
          <a:prstGeom prst="rect">
            <a:avLst/>
          </a:prstGeom>
          <a:noFill/>
        </p:spPr>
        <p:txBody>
          <a:bodyPr wrap="square" rtlCol="0">
            <a:spAutoFit/>
          </a:bodyPr>
          <a:lstStyle/>
          <a:p>
            <a:r>
              <a:rPr lang="en-US" sz="1400" b="1" dirty="0"/>
              <a:t>Research problem/question identification</a:t>
            </a:r>
            <a:endParaRPr lang="en-GB" sz="1400" b="1" dirty="0"/>
          </a:p>
        </p:txBody>
      </p:sp>
      <p:sp>
        <p:nvSpPr>
          <p:cNvPr id="20" name="TextBox 19"/>
          <p:cNvSpPr txBox="1"/>
          <p:nvPr/>
        </p:nvSpPr>
        <p:spPr>
          <a:xfrm>
            <a:off x="9142412" y="5867401"/>
            <a:ext cx="1524000" cy="954107"/>
          </a:xfrm>
          <a:prstGeom prst="rect">
            <a:avLst/>
          </a:prstGeom>
          <a:noFill/>
        </p:spPr>
        <p:txBody>
          <a:bodyPr wrap="square" rtlCol="0">
            <a:spAutoFit/>
          </a:bodyPr>
          <a:lstStyle/>
          <a:p>
            <a:r>
              <a:rPr lang="en-US" sz="1400" b="1" dirty="0"/>
              <a:t>Report write up and presentation of findings</a:t>
            </a:r>
            <a:endParaRPr lang="en-GB" sz="1400" b="1" dirty="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6</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3.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7</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4.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10</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r>
              <a:rPr lang="en-HK" dirty="0"/>
              <a:t>Accuracy &amp; Retention Principle</a:t>
            </a:r>
          </a:p>
          <a:p>
            <a:pPr lvl="1"/>
            <a:r>
              <a:rPr lang="en-HK" dirty="0"/>
              <a:t>Practicable steps shall be taken to ensure personal data is accurate and not kept longer than is necessary to fulfil the purpose for which it is used.</a:t>
            </a:r>
          </a:p>
          <a:p>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r>
              <a:rPr lang="en-HK" dirty="0"/>
              <a:t>Data Security Principle</a:t>
            </a:r>
          </a:p>
          <a:p>
            <a:pPr lvl="1"/>
            <a:r>
              <a:rPr lang="en-HK" dirty="0"/>
              <a:t>A data user needs to take practicable steps to safeguard personal data from unauthorised or accidental access, processing , erasure, loss or use.</a:t>
            </a:r>
          </a:p>
          <a:p>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r>
              <a:rPr lang="en-HK" b="1"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a:t>
            </a:r>
          </a:p>
          <a:p>
            <a:r>
              <a:rPr lang="en-HK" dirty="0"/>
              <a:t>Ensure that you write for a non-specialist audience when outlining your response to the three points below:</a:t>
            </a:r>
          </a:p>
          <a:p>
            <a:pPr lvl="1"/>
            <a:r>
              <a:rPr lang="en-HK" b="1" dirty="0"/>
              <a:t>Purpose of research activity</a:t>
            </a:r>
          </a:p>
          <a:p>
            <a:pPr lvl="1"/>
            <a:r>
              <a:rPr lang="en-HK" b="1" dirty="0"/>
              <a:t>Proposed research question</a:t>
            </a:r>
          </a:p>
          <a:p>
            <a:pPr lvl="1"/>
            <a:r>
              <a:rPr lang="en-HK" b="1" dirty="0"/>
              <a:t>Aims of research activity</a:t>
            </a:r>
          </a:p>
          <a:p>
            <a:pPr lvl="1"/>
            <a:r>
              <a:rPr lang="en-HK" dirty="0"/>
              <a:t>Objectives of research activity</a:t>
            </a:r>
          </a:p>
          <a:p>
            <a:r>
              <a:rPr lang="en-HK" dirty="0"/>
              <a:t>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a:bodyPr>
          <a:lstStyle/>
          <a:p>
            <a:r>
              <a:rPr lang="en-GB" sz="2600" dirty="0"/>
              <a:t>Aims of research activity</a:t>
            </a:r>
          </a:p>
          <a:p>
            <a:pPr lvl="1"/>
            <a:r>
              <a:rPr lang="en-HK"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r>
              <a:rPr lang="en-HK" dirty="0"/>
              <a:t>Aim is what you want to know (your goal) while objectives are the specific steps you will take to achieve your aim.</a:t>
            </a:r>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p:txBody>
          <a:bodyPr>
            <a:normAutofit fontScale="77500" lnSpcReduction="20000"/>
          </a:bodyPr>
          <a:lstStyle/>
          <a:p>
            <a:r>
              <a:rPr lang="en-HK" dirty="0"/>
              <a:t>DATE: ……. / …. / ……</a:t>
            </a:r>
          </a:p>
          <a:p>
            <a:r>
              <a:rPr lang="en-HK" dirty="0"/>
              <a:t>DEAR PARTICIPANT</a:t>
            </a:r>
          </a:p>
          <a:p>
            <a:r>
              <a:rPr lang="en-HK" dirty="0"/>
              <a:t>My name is xxx. I am studying for a DBA (Doctors of Business Administration) in the School of Business of the University of Wales Trinity Saint David, UK. I would like to invite you to participate in my research project titled “xxx </a:t>
            </a:r>
            <a:r>
              <a:rPr lang="en-HK" dirty="0" err="1"/>
              <a:t>xxx</a:t>
            </a:r>
            <a:r>
              <a:rPr lang="en-HK" dirty="0"/>
              <a:t> </a:t>
            </a:r>
            <a:r>
              <a:rPr lang="en-HK" dirty="0" err="1"/>
              <a:t>xxx</a:t>
            </a:r>
            <a:r>
              <a:rPr lang="en-HK" dirty="0"/>
              <a:t>”.</a:t>
            </a:r>
          </a:p>
          <a:p>
            <a:r>
              <a:rPr lang="en-HK" dirty="0"/>
              <a:t>This involves responding to a questionnaire which will assess your responses for xxx </a:t>
            </a:r>
            <a:r>
              <a:rPr lang="en-HK" dirty="0" err="1"/>
              <a:t>xxx</a:t>
            </a:r>
            <a:r>
              <a:rPr lang="en-HK" dirty="0"/>
              <a:t>. Your contribution would be greatly valued. All answers will be kept strictly confidential.</a:t>
            </a:r>
          </a:p>
          <a:p>
            <a:r>
              <a:rPr lang="en-HK" dirty="0"/>
              <a:t>If you are interested in a copy of the results, please contact me using the details provided below.</a:t>
            </a:r>
          </a:p>
          <a:p>
            <a:r>
              <a:rPr lang="en-HK" dirty="0"/>
              <a:t>I thank you in advance for your time and participation. If any questions do arise, feel free to contact me at your convenience.</a:t>
            </a:r>
          </a:p>
          <a:p>
            <a:r>
              <a:rPr lang="en-HK" dirty="0"/>
              <a:t>Researcher’s name and email address</a:t>
            </a:r>
          </a:p>
          <a:p>
            <a:endParaRPr lang="en-GB" dirty="0"/>
          </a:p>
        </p:txBody>
      </p:sp>
    </p:spTree>
    <p:extLst>
      <p:ext uri="{BB962C8B-B14F-4D97-AF65-F5344CB8AC3E}">
        <p14:creationId xmlns:p14="http://schemas.microsoft.com/office/powerpoint/2010/main" val="364817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3496425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a:bodyPr>
          <a:lstStyle/>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631</TotalTime>
  <Words>2215</Words>
  <Application>Microsoft Office PowerPoint</Application>
  <PresentationFormat>Custom</PresentationFormat>
  <Paragraphs>193</Paragraphs>
  <Slides>23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Century Gothic</vt:lpstr>
      <vt:lpstr>Continental Asia 16x9</vt:lpstr>
      <vt:lpstr>SBPD8001  Preparing for doctoral research</vt:lpstr>
      <vt:lpstr>ethical approval form</vt:lpstr>
      <vt:lpstr>Research ethics</vt:lpstr>
      <vt:lpstr>Ethics and Stakeholders</vt:lpstr>
      <vt:lpstr>1. Ethics &amp; Society</vt:lpstr>
      <vt:lpstr>2. Ethics &amp; Scientific Community</vt:lpstr>
      <vt:lpstr>3. Ethics &amp; Participants</vt:lpstr>
      <vt:lpstr>Continued…</vt:lpstr>
      <vt:lpstr>4. Ethics &amp; Sponsors</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SECTION G: Intended Participants</vt:lpstr>
      <vt:lpstr>PARTICIPATION INFORMATION FORM</vt:lpstr>
      <vt:lpstr>PARTICIPATION CONSENT FORM</vt:lpstr>
      <vt:lpstr>SECTION H: Anticipated Risks</vt:lpstr>
      <vt:lpstr>SECTION J: Data Protection and Storage</vt:lpstr>
      <vt:lpstr>SECTION J: Data Protection and Storage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64</cp:revision>
  <cp:lastPrinted>2020-04-13T03:33:55Z</cp:lastPrinted>
  <dcterms:created xsi:type="dcterms:W3CDTF">2018-01-26T07:54:29Z</dcterms:created>
  <dcterms:modified xsi:type="dcterms:W3CDTF">2020-04-16T04:39:11Z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