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presentation.xml" ContentType="application/vnd.ms-powerpoint.presentation.macroEnabled.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35"/>
  </p:notesMasterIdLst>
  <p:handoutMasterIdLst>
    <p:handoutMasterId r:id="rId36"/>
  </p:handoutMasterIdLst>
  <p:sldIdLst>
    <p:sldId id="293" r:id="rId2"/>
    <p:sldId id="298" r:id="rId3"/>
    <p:sldId id="294" r:id="rId4"/>
    <p:sldId id="295" r:id="rId5"/>
    <p:sldId id="299" r:id="rId6"/>
    <p:sldId id="297" r:id="rId7"/>
    <p:sldId id="260" r:id="rId8"/>
    <p:sldId id="258" r:id="rId9"/>
    <p:sldId id="282" r:id="rId10"/>
    <p:sldId id="256" r:id="rId11"/>
    <p:sldId id="261" r:id="rId12"/>
    <p:sldId id="262" r:id="rId13"/>
    <p:sldId id="263" r:id="rId14"/>
    <p:sldId id="264" r:id="rId15"/>
    <p:sldId id="265" r:id="rId16"/>
    <p:sldId id="284" r:id="rId17"/>
    <p:sldId id="292" r:id="rId18"/>
    <p:sldId id="277" r:id="rId19"/>
    <p:sldId id="257" r:id="rId20"/>
    <p:sldId id="274" r:id="rId21"/>
    <p:sldId id="268" r:id="rId22"/>
    <p:sldId id="269" r:id="rId23"/>
    <p:sldId id="275" r:id="rId24"/>
    <p:sldId id="270" r:id="rId25"/>
    <p:sldId id="272" r:id="rId26"/>
    <p:sldId id="273" r:id="rId27"/>
    <p:sldId id="285" r:id="rId28"/>
    <p:sldId id="287" r:id="rId29"/>
    <p:sldId id="289" r:id="rId30"/>
    <p:sldId id="291" r:id="rId31"/>
    <p:sldId id="286" r:id="rId32"/>
    <p:sldId id="290" r:id="rId33"/>
    <p:sldId id="288" r:id="rId34"/>
  </p:sldIdLst>
  <p:sldSz cx="9144000" cy="6858000" type="screen4x3"/>
  <p:notesSz cx="6877050" cy="1000125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643" autoAdjust="0"/>
  </p:normalViewPr>
  <p:slideViewPr>
    <p:cSldViewPr>
      <p:cViewPr varScale="1">
        <p:scale>
          <a:sx n="80" d="100"/>
          <a:sy n="80" d="100"/>
        </p:scale>
        <p:origin x="-34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72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defTabSz="931863">
              <a:defRPr sz="1200">
                <a:latin typeface="Tahoma" pitchFamily="34" charset="0"/>
              </a:defRPr>
            </a:lvl1pPr>
          </a:lstStyle>
          <a:p>
            <a:pPr>
              <a:defRPr/>
            </a:pPr>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algn="r" defTabSz="931863">
              <a:defRPr sz="1200">
                <a:latin typeface="Tahoma" pitchFamily="34" charset="0"/>
              </a:defRPr>
            </a:lvl1pPr>
          </a:lstStyle>
          <a:p>
            <a:pPr>
              <a:defRPr/>
            </a:pPr>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defTabSz="931863">
              <a:defRPr sz="1200">
                <a:latin typeface="Tahoma" pitchFamily="34" charset="0"/>
              </a:defRPr>
            </a:lvl1pPr>
          </a:lstStyle>
          <a:p>
            <a:pPr>
              <a:defRPr/>
            </a:pPr>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algn="r" defTabSz="931863">
              <a:defRPr sz="1200">
                <a:latin typeface="Tahoma" pitchFamily="34" charset="0"/>
              </a:defRPr>
            </a:lvl1pPr>
          </a:lstStyle>
          <a:p>
            <a:pPr>
              <a:defRPr/>
            </a:pPr>
            <a:fld id="{448509C1-B2AF-4179-954C-8E82EBD9D0D9}"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defTabSz="931863">
              <a:defRPr sz="1200">
                <a:latin typeface="Tahoma" pitchFamily="34" charset="0"/>
              </a:defRPr>
            </a:lvl1pPr>
          </a:lstStyle>
          <a:p>
            <a:pPr>
              <a:defRPr/>
            </a:pPr>
            <a:endParaRPr lang="en-US"/>
          </a:p>
        </p:txBody>
      </p:sp>
      <p:sp>
        <p:nvSpPr>
          <p:cNvPr id="36867" name="Rectangle 3"/>
          <p:cNvSpPr>
            <a:spLocks noGrp="1" noChangeArrowheads="1"/>
          </p:cNvSpPr>
          <p:nvPr>
            <p:ph type="dt" idx="1"/>
          </p:nvPr>
        </p:nvSpPr>
        <p:spPr bwMode="auto">
          <a:xfrm>
            <a:off x="3897313" y="0"/>
            <a:ext cx="2979737"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algn="r" defTabSz="931863">
              <a:defRPr sz="1200">
                <a:latin typeface="Tahoma" pitchFamily="34" charset="0"/>
              </a:defRPr>
            </a:lvl1pPr>
          </a:lstStyle>
          <a:p>
            <a:pPr>
              <a:defRPr/>
            </a:pPr>
            <a:endParaRPr lang="en-US"/>
          </a:p>
        </p:txBody>
      </p:sp>
      <p:sp>
        <p:nvSpPr>
          <p:cNvPr id="13316" name="Rectangle 4"/>
          <p:cNvSpPr>
            <a:spLocks noGrp="1" noRot="1" noChangeArrowheads="1" noTextEdit="1"/>
          </p:cNvSpPr>
          <p:nvPr>
            <p:ph type="sldImg" idx="2"/>
          </p:nvPr>
        </p:nvSpPr>
        <p:spPr bwMode="auto">
          <a:xfrm>
            <a:off x="939800" y="750888"/>
            <a:ext cx="4997450" cy="3749675"/>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17575" y="4751388"/>
            <a:ext cx="5041900" cy="4498975"/>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9501188"/>
            <a:ext cx="2979738"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defTabSz="931863">
              <a:defRPr sz="1200">
                <a:latin typeface="Tahoma" pitchFamily="34" charset="0"/>
              </a:defRPr>
            </a:lvl1pPr>
          </a:lstStyle>
          <a:p>
            <a:pPr>
              <a:defRPr/>
            </a:pPr>
            <a:endParaRPr lang="en-US"/>
          </a:p>
        </p:txBody>
      </p:sp>
      <p:sp>
        <p:nvSpPr>
          <p:cNvPr id="36871" name="Rectangle 7"/>
          <p:cNvSpPr>
            <a:spLocks noGrp="1" noChangeArrowheads="1"/>
          </p:cNvSpPr>
          <p:nvPr>
            <p:ph type="sldNum" sz="quarter" idx="5"/>
          </p:nvPr>
        </p:nvSpPr>
        <p:spPr bwMode="auto">
          <a:xfrm>
            <a:off x="3897313" y="9501188"/>
            <a:ext cx="2979737"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algn="r" defTabSz="931863">
              <a:defRPr sz="1200">
                <a:latin typeface="Tahoma" pitchFamily="34" charset="0"/>
              </a:defRPr>
            </a:lvl1pPr>
          </a:lstStyle>
          <a:p>
            <a:pPr>
              <a:defRPr/>
            </a:pPr>
            <a:fld id="{45A27774-E404-4E75-AE92-F2EF71D9C37E}"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p:spPr>
        <p:txBody>
          <a:bodyPr/>
          <a:lstStyle/>
          <a:p>
            <a:fld id="{8E1FB255-BC2A-4F45-82E6-6B97F34627CA}" type="slidenum">
              <a:rPr lang="en-GB" smtClean="0"/>
              <a:pPr/>
              <a:t>7</a:t>
            </a:fld>
            <a:endParaRPr lang="en-GB" smtClean="0"/>
          </a:p>
        </p:txBody>
      </p:sp>
      <p:sp>
        <p:nvSpPr>
          <p:cNvPr id="22530" name="Rectangle 2"/>
          <p:cNvSpPr>
            <a:spLocks noGrp="1" noRot="1" noChangeArrowheads="1" noTextEdit="1"/>
          </p:cNvSpPr>
          <p:nvPr>
            <p:ph type="sldImg"/>
          </p:nvPr>
        </p:nvSpPr>
        <p:spPr>
          <a:ln/>
        </p:spPr>
      </p:sp>
      <p:sp>
        <p:nvSpPr>
          <p:cNvPr id="2253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p:spPr>
        <p:txBody>
          <a:bodyPr/>
          <a:lstStyle/>
          <a:p>
            <a:fld id="{0A023755-2328-41D1-8A87-D2709ACC666A}" type="slidenum">
              <a:rPr lang="en-GB" smtClean="0"/>
              <a:pPr/>
              <a:t>8</a:t>
            </a:fld>
            <a:endParaRPr lang="en-GB" smtClean="0"/>
          </a:p>
        </p:txBody>
      </p:sp>
      <p:sp>
        <p:nvSpPr>
          <p:cNvPr id="24578" name="Rectangle 2"/>
          <p:cNvSpPr>
            <a:spLocks noGrp="1" noRo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p:spPr>
        <p:txBody>
          <a:bodyPr/>
          <a:lstStyle/>
          <a:p>
            <a:fld id="{608F4E9B-5AAD-4929-A4CA-740806C1B729}" type="slidenum">
              <a:rPr lang="en-GB" smtClean="0"/>
              <a:pPr/>
              <a:t>10</a:t>
            </a:fld>
            <a:endParaRPr lang="en-GB" smtClean="0"/>
          </a:p>
        </p:txBody>
      </p:sp>
      <p:sp>
        <p:nvSpPr>
          <p:cNvPr id="27650" name="Rectangle 2"/>
          <p:cNvSpPr>
            <a:spLocks noGrp="1" noRot="1" noChangeArrowheads="1" noTextEdit="1"/>
          </p:cNvSpPr>
          <p:nvPr>
            <p:ph type="sldImg"/>
          </p:nvPr>
        </p:nvSpPr>
        <p:spPr>
          <a:ln/>
        </p:spPr>
      </p:sp>
      <p:sp>
        <p:nvSpPr>
          <p:cNvPr id="2765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p:spPr>
        <p:txBody>
          <a:bodyPr/>
          <a:lstStyle/>
          <a:p>
            <a:fld id="{60DC4EE7-E316-4D9D-A27B-98C577C21377}" type="slidenum">
              <a:rPr lang="en-GB" smtClean="0"/>
              <a:pPr/>
              <a:t>11</a:t>
            </a:fld>
            <a:endParaRPr lang="en-GB" smtClean="0"/>
          </a:p>
        </p:txBody>
      </p:sp>
      <p:sp>
        <p:nvSpPr>
          <p:cNvPr id="29698" name="Rectangle 2"/>
          <p:cNvSpPr>
            <a:spLocks noGrp="1" noRot="1" noChangeArrowheads="1" noTextEdit="1"/>
          </p:cNvSpPr>
          <p:nvPr>
            <p:ph type="sldImg"/>
          </p:nvPr>
        </p:nvSpPr>
        <p:spPr>
          <a:ln/>
        </p:spPr>
      </p:sp>
      <p:sp>
        <p:nvSpPr>
          <p:cNvPr id="2969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p:spPr>
        <p:txBody>
          <a:bodyPr/>
          <a:lstStyle/>
          <a:p>
            <a:fld id="{5DBA5112-E35D-4423-AE3C-87E5A6C8D611}" type="slidenum">
              <a:rPr lang="en-GB" smtClean="0"/>
              <a:pPr/>
              <a:t>12</a:t>
            </a:fld>
            <a:endParaRPr lang="en-GB" smtClean="0"/>
          </a:p>
        </p:txBody>
      </p:sp>
      <p:sp>
        <p:nvSpPr>
          <p:cNvPr id="31746" name="Rectangle 2"/>
          <p:cNvSpPr>
            <a:spLocks noGrp="1" noRot="1" noChangeArrowheads="1" noTextEdit="1"/>
          </p:cNvSpPr>
          <p:nvPr>
            <p:ph type="sldImg"/>
          </p:nvPr>
        </p:nvSpPr>
        <p:spPr>
          <a:ln/>
        </p:spPr>
      </p:sp>
      <p:sp>
        <p:nvSpPr>
          <p:cNvPr id="3174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p:cNvSpPr>
            <a:spLocks noGrp="1" noChangeArrowheads="1"/>
          </p:cNvSpPr>
          <p:nvPr>
            <p:ph type="sldNum" sz="quarter" idx="5"/>
          </p:nvPr>
        </p:nvSpPr>
        <p:spPr>
          <a:noFill/>
        </p:spPr>
        <p:txBody>
          <a:bodyPr/>
          <a:lstStyle/>
          <a:p>
            <a:fld id="{70EDD64C-14D4-474D-BE48-DBD78EA3DCAD}" type="slidenum">
              <a:rPr lang="en-GB" smtClean="0"/>
              <a:pPr/>
              <a:t>13</a:t>
            </a:fld>
            <a:endParaRPr lang="en-GB" smtClean="0"/>
          </a:p>
        </p:txBody>
      </p:sp>
      <p:sp>
        <p:nvSpPr>
          <p:cNvPr id="33794" name="Rectangle 2"/>
          <p:cNvSpPr>
            <a:spLocks noGrp="1" noRot="1" noChangeArrowheads="1" noTextEdit="1"/>
          </p:cNvSpPr>
          <p:nvPr>
            <p:ph type="sldImg"/>
          </p:nvPr>
        </p:nvSpPr>
        <p:spPr>
          <a:ln/>
        </p:spPr>
      </p:sp>
      <p:sp>
        <p:nvSpPr>
          <p:cNvPr id="3379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p:cNvSpPr>
            <a:spLocks noGrp="1" noChangeArrowheads="1"/>
          </p:cNvSpPr>
          <p:nvPr>
            <p:ph type="sldNum" sz="quarter" idx="5"/>
          </p:nvPr>
        </p:nvSpPr>
        <p:spPr>
          <a:noFill/>
        </p:spPr>
        <p:txBody>
          <a:bodyPr/>
          <a:lstStyle/>
          <a:p>
            <a:fld id="{347B6206-6D94-402F-93ED-BE367305A81C}" type="slidenum">
              <a:rPr lang="en-GB" smtClean="0"/>
              <a:pPr/>
              <a:t>14</a:t>
            </a:fld>
            <a:endParaRPr lang="en-GB" smtClean="0"/>
          </a:p>
        </p:txBody>
      </p:sp>
      <p:sp>
        <p:nvSpPr>
          <p:cNvPr id="35842" name="Rectangle 2"/>
          <p:cNvSpPr>
            <a:spLocks noGrp="1" noRot="1" noChangeArrowheads="1" noTextEdit="1"/>
          </p:cNvSpPr>
          <p:nvPr>
            <p:ph type="sldImg"/>
          </p:nvPr>
        </p:nvSpPr>
        <p:spPr>
          <a:ln/>
        </p:spPr>
      </p:sp>
      <p:sp>
        <p:nvSpPr>
          <p:cNvPr id="3584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p:spPr>
        <p:txBody>
          <a:bodyPr/>
          <a:lstStyle/>
          <a:p>
            <a:fld id="{EDB3779B-BD10-47CF-AD6A-354F6A088EBB}" type="slidenum">
              <a:rPr lang="en-GB" smtClean="0"/>
              <a:pPr/>
              <a:t>15</a:t>
            </a:fld>
            <a:endParaRPr lang="en-GB" smtClean="0"/>
          </a:p>
        </p:txBody>
      </p:sp>
      <p:sp>
        <p:nvSpPr>
          <p:cNvPr id="37890" name="Rectangle 2"/>
          <p:cNvSpPr>
            <a:spLocks noGrp="1" noRot="1" noChangeArrowheads="1" noTextEdit="1"/>
          </p:cNvSpPr>
          <p:nvPr>
            <p:ph type="sldImg"/>
          </p:nvPr>
        </p:nvSpPr>
        <p:spPr>
          <a:ln/>
        </p:spPr>
      </p:sp>
      <p:sp>
        <p:nvSpPr>
          <p:cNvPr id="3789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p:spPr>
        <p:txBody>
          <a:bodyPr/>
          <a:lstStyle/>
          <a:p>
            <a:fld id="{C72F874A-1EB0-4479-AEC0-129D9C5DA1D1}" type="slidenum">
              <a:rPr lang="en-GB" smtClean="0"/>
              <a:pPr/>
              <a:t>18</a:t>
            </a:fld>
            <a:endParaRPr lang="en-GB" smtClean="0"/>
          </a:p>
        </p:txBody>
      </p:sp>
      <p:sp>
        <p:nvSpPr>
          <p:cNvPr id="41986" name="Rectangle 2"/>
          <p:cNvSpPr>
            <a:spLocks noGrp="1" noRot="1" noChangeArrowheads="1" noTextEdit="1"/>
          </p:cNvSpPr>
          <p:nvPr>
            <p:ph type="sldImg"/>
          </p:nvPr>
        </p:nvSpPr>
        <p:spPr>
          <a:ln/>
        </p:spPr>
      </p:sp>
      <p:sp>
        <p:nvSpPr>
          <p:cNvPr id="4198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p:spPr>
        <p:txBody>
          <a:bodyPr/>
          <a:lstStyle/>
          <a:p>
            <a:fld id="{5506A81B-77AD-4C34-AAE4-6E4EB6B8BAC6}" type="slidenum">
              <a:rPr lang="en-GB" smtClean="0"/>
              <a:pPr/>
              <a:t>19</a:t>
            </a:fld>
            <a:endParaRPr lang="en-GB" smtClean="0"/>
          </a:p>
        </p:txBody>
      </p:sp>
      <p:sp>
        <p:nvSpPr>
          <p:cNvPr id="44034" name="Rectangle 2"/>
          <p:cNvSpPr>
            <a:spLocks noGrp="1" noRot="1" noChangeArrowheads="1" noTextEdit="1"/>
          </p:cNvSpPr>
          <p:nvPr>
            <p:ph type="sldImg"/>
          </p:nvPr>
        </p:nvSpPr>
        <p:spPr>
          <a:ln/>
        </p:spPr>
      </p:sp>
      <p:sp>
        <p:nvSpPr>
          <p:cNvPr id="4403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p:spPr>
        <p:txBody>
          <a:bodyPr/>
          <a:lstStyle/>
          <a:p>
            <a:fld id="{3569CE54-0A0E-4E66-9C00-019315C10A55}" type="slidenum">
              <a:rPr lang="en-GB" smtClean="0"/>
              <a:pPr/>
              <a:t>20</a:t>
            </a:fld>
            <a:endParaRPr lang="en-GB" smtClean="0"/>
          </a:p>
        </p:txBody>
      </p:sp>
      <p:sp>
        <p:nvSpPr>
          <p:cNvPr id="46082" name="Rectangle 2"/>
          <p:cNvSpPr>
            <a:spLocks noGrp="1" noRot="1" noChangeArrowheads="1" noTextEdit="1"/>
          </p:cNvSpPr>
          <p:nvPr>
            <p:ph type="sldImg"/>
          </p:nvPr>
        </p:nvSpPr>
        <p:spPr>
          <a:ln/>
        </p:spPr>
      </p:sp>
      <p:sp>
        <p:nvSpPr>
          <p:cNvPr id="4608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p:spPr>
        <p:txBody>
          <a:bodyPr/>
          <a:lstStyle/>
          <a:p>
            <a:fld id="{96E31768-F84E-4167-8498-15BFDB05F618}" type="slidenum">
              <a:rPr lang="en-GB" smtClean="0"/>
              <a:pPr/>
              <a:t>21</a:t>
            </a:fld>
            <a:endParaRPr lang="en-GB" smtClean="0"/>
          </a:p>
        </p:txBody>
      </p:sp>
      <p:sp>
        <p:nvSpPr>
          <p:cNvPr id="48130" name="Rectangle 2"/>
          <p:cNvSpPr>
            <a:spLocks noGrp="1" noRot="1" noChangeArrowheads="1" noTextEdit="1"/>
          </p:cNvSpPr>
          <p:nvPr>
            <p:ph type="sldImg"/>
          </p:nvPr>
        </p:nvSpPr>
        <p:spPr>
          <a:ln/>
        </p:spPr>
      </p:sp>
      <p:sp>
        <p:nvSpPr>
          <p:cNvPr id="48131" name="Rectangle 3"/>
          <p:cNvSpPr>
            <a:spLocks noGrp="1" noChangeArrowheads="1"/>
          </p:cNvSpPr>
          <p:nvPr>
            <p:ph type="body" idx="1"/>
          </p:nvPr>
        </p:nvSpPr>
        <p:spPr>
          <a:noFill/>
          <a:ln/>
        </p:spPr>
        <p:txBody>
          <a:bodyPr/>
          <a:lstStyle/>
          <a:p>
            <a:pPr marL="228600" indent="-228600"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a:noFill/>
        </p:spPr>
        <p:txBody>
          <a:bodyPr/>
          <a:lstStyle/>
          <a:p>
            <a:fld id="{E6D91CF9-87FA-45B2-840F-31A80BE8564A}" type="slidenum">
              <a:rPr lang="en-GB" smtClean="0"/>
              <a:pPr/>
              <a:t>24</a:t>
            </a:fld>
            <a:endParaRPr lang="en-GB" smtClean="0"/>
          </a:p>
        </p:txBody>
      </p:sp>
      <p:sp>
        <p:nvSpPr>
          <p:cNvPr id="52226" name="Rectangle 2"/>
          <p:cNvSpPr>
            <a:spLocks noGrp="1" noRot="1" noChangeArrowheads="1" noTextEdit="1"/>
          </p:cNvSpPr>
          <p:nvPr>
            <p:ph type="sldImg"/>
          </p:nvPr>
        </p:nvSpPr>
        <p:spPr>
          <a:ln/>
        </p:spPr>
      </p:sp>
      <p:sp>
        <p:nvSpPr>
          <p:cNvPr id="5222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p:spPr>
        <p:txBody>
          <a:bodyPr/>
          <a:lstStyle/>
          <a:p>
            <a:fld id="{B19D100B-FD4A-41F8-AC6A-B4D67C241C24}" type="slidenum">
              <a:rPr lang="en-GB" smtClean="0"/>
              <a:pPr/>
              <a:t>25</a:t>
            </a:fld>
            <a:endParaRPr lang="en-GB" smtClean="0"/>
          </a:p>
        </p:txBody>
      </p:sp>
      <p:sp>
        <p:nvSpPr>
          <p:cNvPr id="54274" name="Rectangle 2"/>
          <p:cNvSpPr>
            <a:spLocks noGrp="1" noRot="1" noChangeArrowheads="1" noTextEdit="1"/>
          </p:cNvSpPr>
          <p:nvPr>
            <p:ph type="sldImg"/>
          </p:nvPr>
        </p:nvSpPr>
        <p:spPr>
          <a:ln/>
        </p:spPr>
      </p:sp>
      <p:sp>
        <p:nvSpPr>
          <p:cNvPr id="5427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grpSp>
      </p:grpSp>
      <p:sp>
        <p:nvSpPr>
          <p:cNvPr id="62483"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en-GB"/>
              <a:t>Click to edit Master title style</a:t>
            </a:r>
          </a:p>
        </p:txBody>
      </p:sp>
      <p:sp>
        <p:nvSpPr>
          <p:cNvPr id="62484"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en-GB"/>
              <a:t>Click to edit Master subtitle style</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53A5828D-02E8-4F96-A211-9FC2E5BABFB1}" type="datetime1">
              <a:rPr lang="en-US"/>
              <a:pPr>
                <a:defRPr/>
              </a:pPr>
              <a:t>6/26/2013</a:t>
            </a:fld>
            <a:endParaRPr lang="en-GB"/>
          </a:p>
        </p:txBody>
      </p:sp>
      <p:sp>
        <p:nvSpPr>
          <p:cNvPr id="19" name="Rectangle 17"/>
          <p:cNvSpPr>
            <a:spLocks noGrp="1" noChangeArrowheads="1"/>
          </p:cNvSpPr>
          <p:nvPr>
            <p:ph type="ftr" sz="quarter" idx="11"/>
          </p:nvPr>
        </p:nvSpPr>
        <p:spPr/>
        <p:txBody>
          <a:bodyPr/>
          <a:lstStyle>
            <a:lvl1pPr>
              <a:defRPr/>
            </a:lvl1pPr>
          </a:lstStyle>
          <a:p>
            <a:endParaRPr lang="en-GB"/>
          </a:p>
        </p:txBody>
      </p:sp>
      <p:sp>
        <p:nvSpPr>
          <p:cNvPr id="20" name="Rectangle 18"/>
          <p:cNvSpPr>
            <a:spLocks noGrp="1" noChangeArrowheads="1"/>
          </p:cNvSpPr>
          <p:nvPr>
            <p:ph type="sldNum" sz="quarter" idx="12"/>
          </p:nvPr>
        </p:nvSpPr>
        <p:spPr/>
        <p:txBody>
          <a:bodyPr/>
          <a:lstStyle>
            <a:lvl1pPr>
              <a:defRPr/>
            </a:lvl1pPr>
          </a:lstStyle>
          <a:p>
            <a:pPr>
              <a:defRPr/>
            </a:pPr>
            <a:fld id="{864BE110-E059-488C-B78B-0D7B33C3D21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CFB7C0BC-3F6D-4412-8D9D-582015C27350}"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3B6730DF-2E53-4C08-A3F7-676DA9E22D35}" type="datetime1">
              <a:rPr lang="en-US"/>
              <a:pPr>
                <a:defRPr/>
              </a:pPr>
              <a:t>6/26/2013</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B233D92-75A9-43EA-828E-C05009F1658D}"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498840B4-F3A2-42BF-B8B5-3ABEE1DDF84C}" type="datetime1">
              <a:rPr lang="en-US"/>
              <a:pPr>
                <a:defRPr/>
              </a:pPr>
              <a:t>6/26/2013</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
          <p:cNvSpPr>
            <a:spLocks noGrp="1" noChangeArrowheads="1"/>
          </p:cNvSpPr>
          <p:nvPr>
            <p:ph type="ftr" sz="quarter" idx="10"/>
          </p:nvPr>
        </p:nvSpPr>
        <p:spPr>
          <a:ln/>
        </p:spPr>
        <p:txBody>
          <a:bodyPr/>
          <a:lstStyle>
            <a:lvl1pPr>
              <a:defRPr/>
            </a:lvl1pPr>
          </a:lstStyle>
          <a:p>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993CD637-F15C-4429-A327-5B6984C058AA}"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fld id="{8860B876-3A7D-40F6-BF9C-8D17CF680104}" type="datetime1">
              <a:rPr lang="en-US"/>
              <a:pPr>
                <a:defRPr/>
              </a:pPr>
              <a:t>6/26/2013</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
          <p:cNvSpPr>
            <a:spLocks noGrp="1" noChangeArrowheads="1"/>
          </p:cNvSpPr>
          <p:nvPr>
            <p:ph type="ftr" sz="quarter" idx="10"/>
          </p:nvPr>
        </p:nvSpPr>
        <p:spPr>
          <a:ln/>
        </p:spPr>
        <p:txBody>
          <a:bodyPr/>
          <a:lstStyle>
            <a:lvl1pPr>
              <a:defRPr/>
            </a:lvl1pPr>
          </a:lstStyle>
          <a:p>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B4A54F4C-A549-42BC-9EE6-EE9D06CFDEBD}" type="slidenum">
              <a:rPr lang="en-GB"/>
              <a:pPr>
                <a:defRPr/>
              </a:pPr>
              <a:t>‹#›</a:t>
            </a:fld>
            <a:endParaRPr lang="en-GB"/>
          </a:p>
        </p:txBody>
      </p:sp>
      <p:sp>
        <p:nvSpPr>
          <p:cNvPr id="9" name="Rectangle 16"/>
          <p:cNvSpPr>
            <a:spLocks noGrp="1" noChangeArrowheads="1"/>
          </p:cNvSpPr>
          <p:nvPr>
            <p:ph type="dt" sz="half" idx="12"/>
          </p:nvPr>
        </p:nvSpPr>
        <p:spPr>
          <a:ln/>
        </p:spPr>
        <p:txBody>
          <a:bodyPr/>
          <a:lstStyle>
            <a:lvl1pPr>
              <a:defRPr/>
            </a:lvl1pPr>
          </a:lstStyle>
          <a:p>
            <a:pPr>
              <a:defRPr/>
            </a:pPr>
            <a:fld id="{8D5BB04E-1848-4C89-B976-5E743D03E013}" type="datetime1">
              <a:rPr lang="en-US"/>
              <a:pPr>
                <a:defRPr/>
              </a:pPr>
              <a:t>6/26/2013</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2"/>
          <p:cNvSpPr>
            <a:spLocks noGrp="1" noChangeArrowheads="1"/>
          </p:cNvSpPr>
          <p:nvPr>
            <p:ph type="ftr" sz="quarter" idx="10"/>
          </p:nvPr>
        </p:nvSpPr>
        <p:spPr>
          <a:ln/>
        </p:spPr>
        <p:txBody>
          <a:bodyPr/>
          <a:lstStyle>
            <a:lvl1pPr>
              <a:defRPr/>
            </a:lvl1pPr>
          </a:lstStyle>
          <a:p>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E7901CCF-3913-488D-8BB8-3AFEC0C15019}" type="slidenum">
              <a:rPr lang="en-GB"/>
              <a:pPr>
                <a:defRPr/>
              </a:pPr>
              <a:t>‹#›</a:t>
            </a:fld>
            <a:endParaRPr lang="en-GB"/>
          </a:p>
        </p:txBody>
      </p:sp>
      <p:sp>
        <p:nvSpPr>
          <p:cNvPr id="5" name="Rectangle 16"/>
          <p:cNvSpPr>
            <a:spLocks noGrp="1" noChangeArrowheads="1"/>
          </p:cNvSpPr>
          <p:nvPr>
            <p:ph type="dt" sz="half" idx="12"/>
          </p:nvPr>
        </p:nvSpPr>
        <p:spPr>
          <a:ln/>
        </p:spPr>
        <p:txBody>
          <a:bodyPr/>
          <a:lstStyle>
            <a:lvl1pPr>
              <a:defRPr/>
            </a:lvl1pPr>
          </a:lstStyle>
          <a:p>
            <a:pPr>
              <a:defRPr/>
            </a:pPr>
            <a:fld id="{249F980F-1849-45DB-AD53-C38E54EE357F}" type="datetime1">
              <a:rPr lang="en-US"/>
              <a:pPr>
                <a:defRPr/>
              </a:pPr>
              <a:t>6/26/2013</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0B4045B9-5EF5-43C0-AA2C-37DBB45F5DA7}" type="slidenum">
              <a:rPr lang="en-GB"/>
              <a:pPr>
                <a:defRPr/>
              </a:pPr>
              <a:t>‹#›</a:t>
            </a:fld>
            <a:endParaRPr lang="en-GB"/>
          </a:p>
        </p:txBody>
      </p:sp>
      <p:sp>
        <p:nvSpPr>
          <p:cNvPr id="4" name="Rectangle 16"/>
          <p:cNvSpPr>
            <a:spLocks noGrp="1" noChangeArrowheads="1"/>
          </p:cNvSpPr>
          <p:nvPr>
            <p:ph type="dt" sz="half" idx="12"/>
          </p:nvPr>
        </p:nvSpPr>
        <p:spPr>
          <a:ln/>
        </p:spPr>
        <p:txBody>
          <a:bodyPr/>
          <a:lstStyle>
            <a:lvl1pPr>
              <a:defRPr/>
            </a:lvl1pPr>
          </a:lstStyle>
          <a:p>
            <a:pPr>
              <a:defRPr/>
            </a:pPr>
            <a:fld id="{0A4C1FF5-DFA2-4697-BE6A-C6E9A5157415}" type="datetime1">
              <a:rPr lang="en-US"/>
              <a:pPr>
                <a:defRPr/>
              </a:pPr>
              <a:t>6/26/2013</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ftr" sz="quarter" idx="10"/>
          </p:nvPr>
        </p:nvSpPr>
        <p:spPr>
          <a:ln/>
        </p:spPr>
        <p:txBody>
          <a:bodyPr/>
          <a:lstStyle>
            <a:lvl1pPr>
              <a:defRPr/>
            </a:lvl1pPr>
          </a:lstStyle>
          <a:p>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A365264-E071-4A87-BC92-4084365A689F}"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fld id="{552A613E-F1BE-4AC6-A6CD-694F9EA80047}" type="datetime1">
              <a:rPr lang="en-US"/>
              <a:pPr>
                <a:defRPr/>
              </a:pPr>
              <a:t>6/26/2013</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ftr" sz="quarter" idx="10"/>
          </p:nvPr>
        </p:nvSpPr>
        <p:spPr>
          <a:ln/>
        </p:spPr>
        <p:txBody>
          <a:bodyPr/>
          <a:lstStyle>
            <a:lvl1pPr>
              <a:defRPr/>
            </a:lvl1pPr>
          </a:lstStyle>
          <a:p>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771014AC-0967-45C7-B419-1556DCA714BE}"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fld id="{008C73C9-9632-47FE-879E-728BE2A1137C}" type="datetime1">
              <a:rPr lang="en-US"/>
              <a:pPr>
                <a:defRPr/>
              </a:pPr>
              <a:t>6/26/2013</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0A5ECA74-23A0-4E94-B064-57A70058EBC8}"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A63DE22C-613C-487B-92CD-75B530C168E0}" type="datetime1">
              <a:rPr lang="en-US"/>
              <a:pPr>
                <a:defRPr/>
              </a:pPr>
              <a:t>6/26/2013</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57200"/>
            <a:ext cx="20574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457200"/>
            <a:ext cx="60198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D12E7EBE-E99F-4970-BB94-8DD449805419}"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2C804725-B353-4061-B3B6-691508BC700C}" type="datetime1">
              <a:rPr lang="en-US"/>
              <a:pPr>
                <a:defRPr/>
              </a:pPr>
              <a:t>6/26/2013</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61443"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F2184D8D-B1AB-4E9E-9D67-1413B0A76485}" type="slidenum">
              <a:rPr lang="en-GB"/>
              <a:pPr>
                <a:defRPr/>
              </a:pPr>
              <a:t>‹#›</a:t>
            </a:fld>
            <a:endParaRPr lang="en-GB"/>
          </a:p>
        </p:txBody>
      </p:sp>
      <p:grpSp>
        <p:nvGrpSpPr>
          <p:cNvPr id="1028" name="Group 4"/>
          <p:cNvGrpSpPr>
            <a:grpSpLocks/>
          </p:cNvGrpSpPr>
          <p:nvPr/>
        </p:nvGrpSpPr>
        <p:grpSpPr bwMode="auto">
          <a:xfrm>
            <a:off x="0" y="0"/>
            <a:ext cx="9144000" cy="546100"/>
            <a:chOff x="0" y="0"/>
            <a:chExt cx="5760" cy="344"/>
          </a:xfrm>
        </p:grpSpPr>
        <p:sp>
          <p:nvSpPr>
            <p:cNvPr id="61445"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1446"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en-US" sz="2400">
                <a:latin typeface="Times New Roman" pitchFamily="18" charset="0"/>
              </a:endParaRPr>
            </a:p>
          </p:txBody>
        </p:sp>
        <p:sp>
          <p:nvSpPr>
            <p:cNvPr id="61447"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61448"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61449"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sp>
          <p:nvSpPr>
            <p:cNvPr id="61450"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61451"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61452"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sp>
          <p:nvSpPr>
            <p:cNvPr id="61453"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456"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fld id="{7C384A10-3BD0-4140-A0FA-3DABFFDA3C14}" type="datetime1">
              <a:rPr lang="en-US"/>
              <a:pPr>
                <a:defRPr/>
              </a:pPr>
              <a:t>6/26/2013</a:t>
            </a:fld>
            <a:endParaRPr lang="en-GB"/>
          </a:p>
        </p:txBody>
      </p:sp>
    </p:spTree>
  </p:cSld>
  <p:clrMap bg1="lt1" tx1="dk1" bg2="lt2" tx2="dk2" accent1="accent1" accent2="accent2" accent3="accent3" accent4="accent4" accent5="accent5" accent6="accent6" hlink="hlink" folHlink="folHlink"/>
  <p:sldLayoutIdLst>
    <p:sldLayoutId id="2147483674" r:id="rId1"/>
    <p:sldLayoutId id="2147483673" r:id="rId2"/>
    <p:sldLayoutId id="2147483672" r:id="rId3"/>
    <p:sldLayoutId id="2147483671" r:id="rId4"/>
    <p:sldLayoutId id="2147483670" r:id="rId5"/>
    <p:sldLayoutId id="2147483669" r:id="rId6"/>
    <p:sldLayoutId id="2147483668" r:id="rId7"/>
    <p:sldLayoutId id="2147483667" r:id="rId8"/>
    <p:sldLayoutId id="2147483666" r:id="rId9"/>
    <p:sldLayoutId id="2147483665" r:id="rId10"/>
    <p:sldLayoutId id="2147483664" r:id="rId11"/>
  </p:sldLayoutIdLst>
  <p:hf hdr="0" ftr="0"/>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cs typeface="Arial" charset="0"/>
        </a:defRPr>
      </a:lvl2pPr>
      <a:lvl3pPr algn="l" rtl="0" eaLnBrk="0" fontAlgn="base" hangingPunct="0">
        <a:spcBef>
          <a:spcPct val="0"/>
        </a:spcBef>
        <a:spcAft>
          <a:spcPct val="0"/>
        </a:spcAft>
        <a:defRPr sz="4400">
          <a:solidFill>
            <a:schemeClr val="tx1"/>
          </a:solidFill>
          <a:latin typeface="Arial" charset="0"/>
          <a:cs typeface="Arial" charset="0"/>
        </a:defRPr>
      </a:lvl3pPr>
      <a:lvl4pPr algn="l" rtl="0" eaLnBrk="0" fontAlgn="base" hangingPunct="0">
        <a:spcBef>
          <a:spcPct val="0"/>
        </a:spcBef>
        <a:spcAft>
          <a:spcPct val="0"/>
        </a:spcAft>
        <a:defRPr sz="4400">
          <a:solidFill>
            <a:schemeClr val="tx1"/>
          </a:solidFill>
          <a:latin typeface="Arial" charset="0"/>
          <a:cs typeface="Arial" charset="0"/>
        </a:defRPr>
      </a:lvl4pPr>
      <a:lvl5pPr algn="l" rtl="0" eaLnBrk="0" fontAlgn="base" hangingPunct="0">
        <a:spcBef>
          <a:spcPct val="0"/>
        </a:spcBef>
        <a:spcAft>
          <a:spcPct val="0"/>
        </a:spcAft>
        <a:defRPr sz="4400">
          <a:solidFill>
            <a:schemeClr val="tx1"/>
          </a:solidFill>
          <a:latin typeface="Arial" charset="0"/>
          <a:cs typeface="Arial" charset="0"/>
        </a:defRPr>
      </a:lvl5pPr>
      <a:lvl6pPr marL="457200" algn="l" rtl="0" fontAlgn="base">
        <a:spcBef>
          <a:spcPct val="0"/>
        </a:spcBef>
        <a:spcAft>
          <a:spcPct val="0"/>
        </a:spcAft>
        <a:defRPr sz="4400">
          <a:solidFill>
            <a:schemeClr val="tx1"/>
          </a:solidFill>
          <a:latin typeface="Arial" charset="0"/>
          <a:cs typeface="Arial" charset="0"/>
        </a:defRPr>
      </a:lvl6pPr>
      <a:lvl7pPr marL="914400" algn="l" rtl="0" fontAlgn="base">
        <a:spcBef>
          <a:spcPct val="0"/>
        </a:spcBef>
        <a:spcAft>
          <a:spcPct val="0"/>
        </a:spcAft>
        <a:defRPr sz="4400">
          <a:solidFill>
            <a:schemeClr val="tx1"/>
          </a:solidFill>
          <a:latin typeface="Arial" charset="0"/>
          <a:cs typeface="Arial" charset="0"/>
        </a:defRPr>
      </a:lvl7pPr>
      <a:lvl8pPr marL="1371600" algn="l" rtl="0" fontAlgn="base">
        <a:spcBef>
          <a:spcPct val="0"/>
        </a:spcBef>
        <a:spcAft>
          <a:spcPct val="0"/>
        </a:spcAft>
        <a:defRPr sz="4400">
          <a:solidFill>
            <a:schemeClr val="tx1"/>
          </a:solidFill>
          <a:latin typeface="Arial" charset="0"/>
          <a:cs typeface="Arial" charset="0"/>
        </a:defRPr>
      </a:lvl8pPr>
      <a:lvl9pPr marL="1828800" algn="l" rtl="0" fontAlgn="base">
        <a:spcBef>
          <a:spcPct val="0"/>
        </a:spcBef>
        <a:spcAft>
          <a:spcPct val="0"/>
        </a:spcAft>
        <a:defRPr sz="4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march@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ABB48A7D-B1E3-479A-89B9-64302A94A711}" type="datetime1">
              <a:rPr lang="en-US"/>
              <a:pPr>
                <a:defRPr/>
              </a:pPr>
              <a:t>6/26/2013</a:t>
            </a:fld>
            <a:endParaRPr lang="en-GB"/>
          </a:p>
        </p:txBody>
      </p:sp>
      <p:sp>
        <p:nvSpPr>
          <p:cNvPr id="15361" name="Rectangle 3"/>
          <p:cNvSpPr>
            <a:spLocks noGrp="1" noChangeArrowheads="1"/>
          </p:cNvSpPr>
          <p:nvPr>
            <p:ph type="sldNum" sz="quarter" idx="11"/>
          </p:nvPr>
        </p:nvSpPr>
        <p:spPr>
          <a:noFill/>
        </p:spPr>
        <p:txBody>
          <a:bodyPr/>
          <a:lstStyle/>
          <a:p>
            <a:fld id="{BBAC5BF1-9ADF-4CEE-A96C-F93B352FA828}" type="slidenum">
              <a:rPr lang="en-GB" smtClean="0"/>
              <a:pPr/>
              <a:t>1</a:t>
            </a:fld>
            <a:endParaRPr lang="en-GB" smtClean="0"/>
          </a:p>
        </p:txBody>
      </p:sp>
      <p:sp>
        <p:nvSpPr>
          <p:cNvPr id="1536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522FE3B4-645B-4FD8-8CE1-A039FDD846E5}" type="datetime1">
              <a:rPr lang="en-US" sz="1200"/>
              <a:pPr/>
              <a:t>6/26/2013</a:t>
            </a:fld>
            <a:endParaRPr lang="en-GB" sz="1200"/>
          </a:p>
        </p:txBody>
      </p:sp>
      <p:sp>
        <p:nvSpPr>
          <p:cNvPr id="15363" name="Rectangle 2"/>
          <p:cNvSpPr>
            <a:spLocks noGrp="1" noChangeArrowheads="1"/>
          </p:cNvSpPr>
          <p:nvPr>
            <p:ph type="title"/>
          </p:nvPr>
        </p:nvSpPr>
        <p:spPr/>
        <p:txBody>
          <a:bodyPr/>
          <a:lstStyle/>
          <a:p>
            <a:pPr eaLnBrk="1" hangingPunct="1"/>
            <a:r>
              <a:rPr lang="en-GB" smtClean="0"/>
              <a:t>SBMA Managing People</a:t>
            </a:r>
          </a:p>
        </p:txBody>
      </p:sp>
      <p:sp>
        <p:nvSpPr>
          <p:cNvPr id="15364" name="Rectangle 3"/>
          <p:cNvSpPr>
            <a:spLocks noGrp="1" noChangeArrowheads="1"/>
          </p:cNvSpPr>
          <p:nvPr>
            <p:ph type="body" idx="1"/>
          </p:nvPr>
        </p:nvSpPr>
        <p:spPr/>
        <p:txBody>
          <a:bodyPr/>
          <a:lstStyle/>
          <a:p>
            <a:pPr eaLnBrk="1" hangingPunct="1">
              <a:buFont typeface="Wingdings" pitchFamily="2" charset="2"/>
              <a:buNone/>
            </a:pPr>
            <a:r>
              <a:rPr lang="en-GB" smtClean="0"/>
              <a:t>Lecturer: 		Mary March</a:t>
            </a:r>
          </a:p>
          <a:p>
            <a:pPr eaLnBrk="1" hangingPunct="1">
              <a:buFont typeface="Wingdings" pitchFamily="2" charset="2"/>
              <a:buNone/>
            </a:pPr>
            <a:r>
              <a:rPr lang="en-GB" smtClean="0"/>
              <a:t>Email:		</a:t>
            </a:r>
            <a:r>
              <a:rPr lang="en-GB" smtClean="0">
                <a:hlinkClick r:id="rId2"/>
              </a:rPr>
              <a:t>m.march@tsd.ac.uk</a:t>
            </a:r>
            <a:endParaRPr lang="en-GB" smtClean="0"/>
          </a:p>
          <a:p>
            <a:pPr eaLnBrk="1" hangingPunct="1">
              <a:buFont typeface="Wingdings" pitchFamily="2" charset="2"/>
              <a:buNone/>
            </a:pPr>
            <a:r>
              <a:rPr lang="en-GB" smtClean="0"/>
              <a:t>Week 1		Introduction to the module.			Personnel Management vs 			HRM.</a:t>
            </a:r>
          </a:p>
          <a:p>
            <a:pPr eaLnBrk="1" hangingPunct="1">
              <a:buFont typeface="Wingdings" pitchFamily="2" charset="2"/>
              <a:buNone/>
            </a:pPr>
            <a:r>
              <a:rPr lang="en-GB" smtClean="0"/>
              <a:t>				The Management 					Environment.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5437FAA0-67AE-4934-846C-ADD00A113261}" type="datetime1">
              <a:rPr lang="en-US"/>
              <a:pPr>
                <a:defRPr/>
              </a:pPr>
              <a:t>6/26/2013</a:t>
            </a:fld>
            <a:endParaRPr lang="en-GB"/>
          </a:p>
        </p:txBody>
      </p:sp>
      <p:sp>
        <p:nvSpPr>
          <p:cNvPr id="16385" name="Rectangle 3"/>
          <p:cNvSpPr>
            <a:spLocks noGrp="1" noChangeArrowheads="1"/>
          </p:cNvSpPr>
          <p:nvPr>
            <p:ph type="sldNum" sz="quarter" idx="11"/>
          </p:nvPr>
        </p:nvSpPr>
        <p:spPr>
          <a:noFill/>
        </p:spPr>
        <p:txBody>
          <a:bodyPr/>
          <a:lstStyle/>
          <a:p>
            <a:fld id="{85FF0BDA-D150-4FDE-BEFC-FB8C9E6BB1F1}" type="slidenum">
              <a:rPr lang="en-GB" smtClean="0"/>
              <a:pPr/>
              <a:t>2</a:t>
            </a:fld>
            <a:endParaRPr lang="en-GB" smtClean="0"/>
          </a:p>
        </p:txBody>
      </p:sp>
      <p:sp>
        <p:nvSpPr>
          <p:cNvPr id="1638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90EE72A4-2557-494D-9B95-00AD8E7835B9}" type="datetime1">
              <a:rPr lang="en-US" sz="1200"/>
              <a:pPr/>
              <a:t>6/26/2013</a:t>
            </a:fld>
            <a:endParaRPr lang="en-GB" sz="1200"/>
          </a:p>
        </p:txBody>
      </p:sp>
      <p:sp>
        <p:nvSpPr>
          <p:cNvPr id="16387" name="Rectangle 2"/>
          <p:cNvSpPr>
            <a:spLocks noGrp="1" noChangeArrowheads="1"/>
          </p:cNvSpPr>
          <p:nvPr>
            <p:ph type="title"/>
          </p:nvPr>
        </p:nvSpPr>
        <p:spPr/>
        <p:txBody>
          <a:bodyPr/>
          <a:lstStyle/>
          <a:p>
            <a:r>
              <a:rPr lang="en-GB" smtClean="0"/>
              <a:t>Introduction</a:t>
            </a:r>
          </a:p>
        </p:txBody>
      </p:sp>
      <p:sp>
        <p:nvSpPr>
          <p:cNvPr id="16388" name="Rectangle 3"/>
          <p:cNvSpPr>
            <a:spLocks noGrp="1" noChangeArrowheads="1"/>
          </p:cNvSpPr>
          <p:nvPr>
            <p:ph type="body" idx="1"/>
          </p:nvPr>
        </p:nvSpPr>
        <p:spPr/>
        <p:txBody>
          <a:bodyPr/>
          <a:lstStyle/>
          <a:p>
            <a:r>
              <a:rPr lang="en-GB" smtClean="0"/>
              <a:t>2*2 hour sessions</a:t>
            </a:r>
          </a:p>
          <a:p>
            <a:r>
              <a:rPr lang="en-GB" smtClean="0"/>
              <a:t>Lectures,tutorials,exercises, case studies, group work, assignment support</a:t>
            </a:r>
          </a:p>
          <a:p>
            <a:r>
              <a:rPr lang="en-GB" smtClean="0"/>
              <a:t>Check Moodle BEFORE each session and READ/PRINT/DOWNLOAD  the lecture notes/further readings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A7A701A9-6319-402F-AB01-CF34C9DDFE16}" type="datetime1">
              <a:rPr lang="en-US"/>
              <a:pPr>
                <a:defRPr/>
              </a:pPr>
              <a:t>6/26/2013</a:t>
            </a:fld>
            <a:endParaRPr lang="en-GB"/>
          </a:p>
        </p:txBody>
      </p:sp>
      <p:sp>
        <p:nvSpPr>
          <p:cNvPr id="17409" name="Rectangle 3"/>
          <p:cNvSpPr>
            <a:spLocks noGrp="1" noChangeArrowheads="1"/>
          </p:cNvSpPr>
          <p:nvPr>
            <p:ph type="sldNum" sz="quarter" idx="11"/>
          </p:nvPr>
        </p:nvSpPr>
        <p:spPr>
          <a:noFill/>
        </p:spPr>
        <p:txBody>
          <a:bodyPr/>
          <a:lstStyle/>
          <a:p>
            <a:fld id="{5D29185F-25AF-475D-AA95-B65CF087DABA}" type="slidenum">
              <a:rPr lang="en-GB" smtClean="0"/>
              <a:pPr/>
              <a:t>3</a:t>
            </a:fld>
            <a:endParaRPr lang="en-GB" smtClean="0"/>
          </a:p>
        </p:txBody>
      </p:sp>
      <p:sp>
        <p:nvSpPr>
          <p:cNvPr id="17410"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B540B018-25D8-4AA8-9FBC-7EE3A9D860C9}" type="datetime1">
              <a:rPr lang="en-US" sz="1200"/>
              <a:pPr/>
              <a:t>6/26/2013</a:t>
            </a:fld>
            <a:endParaRPr lang="en-GB" sz="1200"/>
          </a:p>
        </p:txBody>
      </p:sp>
      <p:sp>
        <p:nvSpPr>
          <p:cNvPr id="17411" name="Rectangle 2"/>
          <p:cNvSpPr>
            <a:spLocks noGrp="1" noChangeArrowheads="1"/>
          </p:cNvSpPr>
          <p:nvPr>
            <p:ph type="title"/>
          </p:nvPr>
        </p:nvSpPr>
        <p:spPr/>
        <p:txBody>
          <a:bodyPr/>
          <a:lstStyle/>
          <a:p>
            <a:r>
              <a:rPr lang="en-GB" sz="4000" b="1" smtClean="0"/>
              <a:t>RECOMMENDED READING AND RESOURCES</a:t>
            </a:r>
          </a:p>
        </p:txBody>
      </p:sp>
      <p:sp>
        <p:nvSpPr>
          <p:cNvPr id="17412" name="Rectangle 3"/>
          <p:cNvSpPr>
            <a:spLocks noGrp="1" noChangeArrowheads="1"/>
          </p:cNvSpPr>
          <p:nvPr>
            <p:ph type="body" idx="1"/>
          </p:nvPr>
        </p:nvSpPr>
        <p:spPr/>
        <p:txBody>
          <a:bodyPr/>
          <a:lstStyle/>
          <a:p>
            <a:pPr>
              <a:lnSpc>
                <a:spcPct val="80000"/>
              </a:lnSpc>
            </a:pPr>
            <a:endParaRPr lang="en-GB" sz="2000" b="1" smtClean="0"/>
          </a:p>
          <a:p>
            <a:pPr>
              <a:lnSpc>
                <a:spcPct val="80000"/>
              </a:lnSpc>
            </a:pPr>
            <a:r>
              <a:rPr lang="en-GB" sz="2000" b="1" smtClean="0"/>
              <a:t>Essential </a:t>
            </a:r>
            <a:endParaRPr lang="en-GB" sz="2000" smtClean="0"/>
          </a:p>
          <a:p>
            <a:pPr>
              <a:lnSpc>
                <a:spcPct val="80000"/>
              </a:lnSpc>
            </a:pPr>
            <a:r>
              <a:rPr lang="en-GB" sz="2000" smtClean="0"/>
              <a:t>1. Armstrong M. (2012) </a:t>
            </a:r>
            <a:r>
              <a:rPr lang="en-GB" sz="2000" i="1" smtClean="0"/>
              <a:t>Armstrong’s Handbook of Human Resource Management Practice 12th Ed. </a:t>
            </a:r>
            <a:r>
              <a:rPr lang="en-GB" sz="2000" smtClean="0"/>
              <a:t>Kogan Page. </a:t>
            </a:r>
          </a:p>
          <a:p>
            <a:pPr>
              <a:lnSpc>
                <a:spcPct val="80000"/>
              </a:lnSpc>
            </a:pPr>
            <a:r>
              <a:rPr lang="en-GB" sz="2000" smtClean="0"/>
              <a:t>2. Kramer R and Sayed J (2012) </a:t>
            </a:r>
            <a:r>
              <a:rPr lang="en-GB" sz="2000" i="1" smtClean="0"/>
              <a:t>Human Resource Management in a Global Context - a critical approach </a:t>
            </a:r>
            <a:r>
              <a:rPr lang="en-GB" sz="2000" smtClean="0"/>
              <a:t>Palgrave. </a:t>
            </a:r>
          </a:p>
          <a:p>
            <a:pPr>
              <a:lnSpc>
                <a:spcPct val="80000"/>
              </a:lnSpc>
            </a:pPr>
            <a:r>
              <a:rPr lang="en-GB" sz="2000" smtClean="0"/>
              <a:t>3. Scullion H and Collings D G - Editors (2011) </a:t>
            </a:r>
            <a:r>
              <a:rPr lang="en-GB" sz="2000" i="1" smtClean="0"/>
              <a:t>Global Talent Management </a:t>
            </a:r>
            <a:r>
              <a:rPr lang="en-GB" sz="2000" smtClean="0"/>
              <a:t>Routledge </a:t>
            </a:r>
            <a:endParaRPr lang="en-GB" sz="2000" b="1" smtClean="0"/>
          </a:p>
          <a:p>
            <a:pPr>
              <a:lnSpc>
                <a:spcPct val="80000"/>
              </a:lnSpc>
            </a:pPr>
            <a:r>
              <a:rPr lang="en-GB" sz="2000" b="1" smtClean="0"/>
              <a:t>Recommended </a:t>
            </a:r>
            <a:endParaRPr lang="en-GB" sz="2000" smtClean="0"/>
          </a:p>
          <a:p>
            <a:pPr>
              <a:lnSpc>
                <a:spcPct val="80000"/>
              </a:lnSpc>
            </a:pPr>
            <a:r>
              <a:rPr lang="en-GB" sz="2000" smtClean="0"/>
              <a:t>1. Baron A and Armstrong M (2007) </a:t>
            </a:r>
            <a:r>
              <a:rPr lang="en-GB" sz="2000" i="1" smtClean="0"/>
              <a:t>Human Capital Management </a:t>
            </a:r>
            <a:r>
              <a:rPr lang="en-GB" sz="2000" smtClean="0"/>
              <a:t>Kogan Page </a:t>
            </a:r>
            <a:endParaRPr lang="en-GB" sz="2000" b="1" smtClean="0"/>
          </a:p>
          <a:p>
            <a:pPr>
              <a:lnSpc>
                <a:spcPct val="80000"/>
              </a:lnSpc>
            </a:pPr>
            <a:r>
              <a:rPr lang="en-GB" sz="2000" b="1" smtClean="0"/>
              <a:t>2. </a:t>
            </a:r>
            <a:r>
              <a:rPr lang="en-GB" sz="2000" smtClean="0"/>
              <a:t>Pettinger R (2010) </a:t>
            </a:r>
            <a:r>
              <a:rPr lang="en-GB" sz="2000" i="1" smtClean="0"/>
              <a:t>Organisational Behaviour – Performance Management in Practice </a:t>
            </a:r>
            <a:r>
              <a:rPr lang="en-GB" sz="2000" smtClean="0"/>
              <a:t>Routledge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6E186766-6ACF-4D86-8FF4-1D82093CA26F}" type="datetime1">
              <a:rPr lang="en-US"/>
              <a:pPr>
                <a:defRPr/>
              </a:pPr>
              <a:t>6/26/2013</a:t>
            </a:fld>
            <a:endParaRPr lang="en-GB"/>
          </a:p>
        </p:txBody>
      </p:sp>
      <p:sp>
        <p:nvSpPr>
          <p:cNvPr id="18433" name="Rectangle 3"/>
          <p:cNvSpPr>
            <a:spLocks noGrp="1" noChangeArrowheads="1"/>
          </p:cNvSpPr>
          <p:nvPr>
            <p:ph type="sldNum" sz="quarter" idx="11"/>
          </p:nvPr>
        </p:nvSpPr>
        <p:spPr>
          <a:noFill/>
        </p:spPr>
        <p:txBody>
          <a:bodyPr/>
          <a:lstStyle/>
          <a:p>
            <a:fld id="{84F644B1-255D-4702-BB7B-EEEE13D884A5}" type="slidenum">
              <a:rPr lang="en-GB" smtClean="0"/>
              <a:pPr/>
              <a:t>4</a:t>
            </a:fld>
            <a:endParaRPr lang="en-GB" smtClean="0"/>
          </a:p>
        </p:txBody>
      </p:sp>
      <p:sp>
        <p:nvSpPr>
          <p:cNvPr id="18434"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E2446AC9-9DE8-470D-8369-F70D5C34F1FD}" type="datetime1">
              <a:rPr lang="en-US" sz="1200"/>
              <a:pPr/>
              <a:t>6/26/2013</a:t>
            </a:fld>
            <a:endParaRPr lang="en-GB" sz="1200"/>
          </a:p>
        </p:txBody>
      </p:sp>
      <p:sp>
        <p:nvSpPr>
          <p:cNvPr id="18435" name="Rectangle 2"/>
          <p:cNvSpPr>
            <a:spLocks noGrp="1" noChangeArrowheads="1"/>
          </p:cNvSpPr>
          <p:nvPr>
            <p:ph type="title"/>
          </p:nvPr>
        </p:nvSpPr>
        <p:spPr/>
        <p:txBody>
          <a:bodyPr/>
          <a:lstStyle/>
          <a:p>
            <a:r>
              <a:rPr lang="en-GB" sz="4000" b="1" smtClean="0"/>
              <a:t>ASSESSMENT </a:t>
            </a:r>
            <a:br>
              <a:rPr lang="en-GB" sz="4000" b="1" smtClean="0"/>
            </a:br>
            <a:endParaRPr lang="en-GB" sz="4000" b="1" smtClean="0"/>
          </a:p>
        </p:txBody>
      </p:sp>
      <p:sp>
        <p:nvSpPr>
          <p:cNvPr id="18436" name="Rectangle 3"/>
          <p:cNvSpPr>
            <a:spLocks noGrp="1" noChangeArrowheads="1"/>
          </p:cNvSpPr>
          <p:nvPr>
            <p:ph type="body" idx="1"/>
          </p:nvPr>
        </p:nvSpPr>
        <p:spPr/>
        <p:txBody>
          <a:bodyPr/>
          <a:lstStyle/>
          <a:p>
            <a:pPr>
              <a:buFont typeface="Wingdings" pitchFamily="2" charset="2"/>
              <a:buNone/>
            </a:pPr>
            <a:endParaRPr lang="en-GB" smtClean="0"/>
          </a:p>
          <a:p>
            <a:r>
              <a:rPr lang="en-GB" smtClean="0"/>
              <a:t>Coursework 100% - written essay or report </a:t>
            </a:r>
          </a:p>
          <a:p>
            <a:r>
              <a:rPr lang="en-GB" smtClean="0"/>
              <a:t>Total word count – 4000 words or equivalent </a:t>
            </a:r>
            <a:endParaRPr lang="en-GB" b="1"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6"/>
          <p:cNvSpPr>
            <a:spLocks noGrp="1" noChangeArrowheads="1"/>
          </p:cNvSpPr>
          <p:nvPr>
            <p:ph type="dt" sz="half" idx="12"/>
          </p:nvPr>
        </p:nvSpPr>
        <p:spPr>
          <a:ln/>
        </p:spPr>
        <p:txBody>
          <a:bodyPr/>
          <a:lstStyle/>
          <a:p>
            <a:pPr>
              <a:defRPr/>
            </a:pPr>
            <a:fld id="{2C1133D3-9502-4780-BD9C-A9AB9EE02990}" type="datetime1">
              <a:rPr lang="en-US"/>
              <a:pPr>
                <a:defRPr/>
              </a:pPr>
              <a:t>6/26/2013</a:t>
            </a:fld>
            <a:endParaRPr lang="en-GB"/>
          </a:p>
        </p:txBody>
      </p:sp>
      <p:sp>
        <p:nvSpPr>
          <p:cNvPr id="19457" name="Rectangle 2"/>
          <p:cNvSpPr>
            <a:spLocks noGrp="1" noChangeArrowheads="1"/>
          </p:cNvSpPr>
          <p:nvPr>
            <p:ph type="title"/>
          </p:nvPr>
        </p:nvSpPr>
        <p:spPr/>
        <p:txBody>
          <a:bodyPr/>
          <a:lstStyle/>
          <a:p>
            <a:r>
              <a:rPr lang="en-GB" smtClean="0"/>
              <a:t>Assignment</a:t>
            </a:r>
          </a:p>
        </p:txBody>
      </p:sp>
      <p:sp>
        <p:nvSpPr>
          <p:cNvPr id="19458" name="Rectangle 3"/>
          <p:cNvSpPr>
            <a:spLocks noGrp="1" noChangeArrowheads="1"/>
          </p:cNvSpPr>
          <p:nvPr>
            <p:ph type="body" idx="1"/>
          </p:nvPr>
        </p:nvSpPr>
        <p:spPr/>
        <p:txBody>
          <a:bodyPr/>
          <a:lstStyle/>
          <a:p>
            <a:r>
              <a:rPr lang="en-GB" smtClean="0"/>
              <a:t>Critically evaluate the view that, in the face of increased international competition, a large profit oriented organisation cannot function effectively without a Human Resources Department.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20784DFC-8E23-42A7-A3E1-3C85EE030571}" type="datetime1">
              <a:rPr lang="en-US"/>
              <a:pPr>
                <a:defRPr/>
              </a:pPr>
              <a:t>6/26/2013</a:t>
            </a:fld>
            <a:endParaRPr lang="en-GB"/>
          </a:p>
        </p:txBody>
      </p:sp>
      <p:sp>
        <p:nvSpPr>
          <p:cNvPr id="20481" name="Rectangle 3"/>
          <p:cNvSpPr>
            <a:spLocks noGrp="1" noChangeArrowheads="1"/>
          </p:cNvSpPr>
          <p:nvPr>
            <p:ph type="sldNum" sz="quarter" idx="11"/>
          </p:nvPr>
        </p:nvSpPr>
        <p:spPr>
          <a:noFill/>
        </p:spPr>
        <p:txBody>
          <a:bodyPr/>
          <a:lstStyle/>
          <a:p>
            <a:fld id="{8AFAC433-1C67-4EA7-8AD5-D7CB5FE5021F}" type="slidenum">
              <a:rPr lang="en-GB" smtClean="0"/>
              <a:pPr/>
              <a:t>6</a:t>
            </a:fld>
            <a:endParaRPr lang="en-GB" smtClean="0"/>
          </a:p>
        </p:txBody>
      </p:sp>
      <p:sp>
        <p:nvSpPr>
          <p:cNvPr id="2048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1A848A90-6F53-4B64-AECD-763AB2253827}" type="datetime1">
              <a:rPr lang="en-US" sz="1200"/>
              <a:pPr/>
              <a:t>6/26/2013</a:t>
            </a:fld>
            <a:endParaRPr lang="en-GB" sz="1200"/>
          </a:p>
        </p:txBody>
      </p:sp>
      <p:sp>
        <p:nvSpPr>
          <p:cNvPr id="20483" name="Rectangle 2"/>
          <p:cNvSpPr>
            <a:spLocks noGrp="1" noChangeArrowheads="1"/>
          </p:cNvSpPr>
          <p:nvPr>
            <p:ph type="title"/>
          </p:nvPr>
        </p:nvSpPr>
        <p:spPr/>
        <p:txBody>
          <a:bodyPr/>
          <a:lstStyle/>
          <a:p>
            <a:r>
              <a:rPr lang="en-GB" smtClean="0"/>
              <a:t>Any Questions?</a:t>
            </a:r>
          </a:p>
        </p:txBody>
      </p:sp>
      <p:sp>
        <p:nvSpPr>
          <p:cNvPr id="20484" name="Rectangle 3"/>
          <p:cNvSpPr>
            <a:spLocks noGrp="1" noChangeArrowheads="1"/>
          </p:cNvSpPr>
          <p:nvPr>
            <p:ph type="body" idx="1"/>
          </p:nvPr>
        </p:nvSpPr>
        <p:spPr/>
        <p:txBody>
          <a:bodyPr/>
          <a:lstStyle/>
          <a:p>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068C0F8C-075C-4870-8E4E-0B379E32FB22}" type="datetime1">
              <a:rPr lang="en-US"/>
              <a:pPr>
                <a:defRPr/>
              </a:pPr>
              <a:t>6/26/2013</a:t>
            </a:fld>
            <a:endParaRPr lang="en-GB"/>
          </a:p>
        </p:txBody>
      </p:sp>
      <p:sp>
        <p:nvSpPr>
          <p:cNvPr id="21505" name="Rectangle 3"/>
          <p:cNvSpPr>
            <a:spLocks noGrp="1" noChangeArrowheads="1"/>
          </p:cNvSpPr>
          <p:nvPr>
            <p:ph type="sldNum" sz="quarter" idx="11"/>
          </p:nvPr>
        </p:nvSpPr>
        <p:spPr>
          <a:noFill/>
        </p:spPr>
        <p:txBody>
          <a:bodyPr/>
          <a:lstStyle/>
          <a:p>
            <a:fld id="{6F61E78E-C13F-4E51-9A2F-C8D40D529DAB}" type="slidenum">
              <a:rPr lang="en-GB" smtClean="0"/>
              <a:pPr/>
              <a:t>7</a:t>
            </a:fld>
            <a:endParaRPr lang="en-GB" smtClean="0"/>
          </a:p>
        </p:txBody>
      </p:sp>
      <p:sp>
        <p:nvSpPr>
          <p:cNvPr id="2150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ACA41269-0650-444A-8516-CB569FF0A74C}" type="datetime1">
              <a:rPr lang="en-US" sz="1200"/>
              <a:pPr/>
              <a:t>6/26/2013</a:t>
            </a:fld>
            <a:endParaRPr lang="en-GB" sz="1200"/>
          </a:p>
        </p:txBody>
      </p:sp>
      <p:sp>
        <p:nvSpPr>
          <p:cNvPr id="21507" name="Rectangle 1028"/>
          <p:cNvSpPr>
            <a:spLocks noChangeArrowheads="1"/>
          </p:cNvSpPr>
          <p:nvPr/>
        </p:nvSpPr>
        <p:spPr bwMode="auto">
          <a:xfrm>
            <a:off x="1150938" y="617538"/>
            <a:ext cx="7793037" cy="754062"/>
          </a:xfrm>
          <a:prstGeom prst="rect">
            <a:avLst/>
          </a:prstGeom>
          <a:noFill/>
          <a:ln w="9525">
            <a:noFill/>
            <a:miter lim="800000"/>
            <a:headEnd/>
            <a:tailEnd/>
          </a:ln>
        </p:spPr>
        <p:txBody>
          <a:bodyPr lIns="92075" tIns="46038" rIns="92075" bIns="46038" anchor="b"/>
          <a:lstStyle/>
          <a:p>
            <a:r>
              <a:rPr lang="en-US" sz="3200" b="1">
                <a:solidFill>
                  <a:schemeClr val="tx2"/>
                </a:solidFill>
              </a:rPr>
              <a:t>Human Resource Management</a:t>
            </a:r>
          </a:p>
        </p:txBody>
      </p:sp>
      <p:sp>
        <p:nvSpPr>
          <p:cNvPr id="21508" name="Rectangle 1029"/>
          <p:cNvSpPr>
            <a:spLocks noChangeArrowheads="1"/>
          </p:cNvSpPr>
          <p:nvPr/>
        </p:nvSpPr>
        <p:spPr bwMode="auto">
          <a:xfrm>
            <a:off x="457200" y="2057400"/>
            <a:ext cx="8534400" cy="4267200"/>
          </a:xfrm>
          <a:prstGeom prst="rect">
            <a:avLst/>
          </a:prstGeom>
          <a:noFill/>
          <a:ln w="9525">
            <a:noFill/>
            <a:miter lim="800000"/>
            <a:headEnd/>
            <a:tailEnd/>
          </a:ln>
        </p:spPr>
        <p:txBody>
          <a:bodyPr lIns="92075" tIns="46038" rIns="92075" bIns="46038"/>
          <a:lstStyle/>
          <a:p>
            <a:pPr marL="342900" indent="-342900">
              <a:spcBef>
                <a:spcPct val="20000"/>
              </a:spcBef>
              <a:buClr>
                <a:schemeClr val="folHlink"/>
              </a:buClr>
              <a:buSzPct val="60000"/>
              <a:buFont typeface="Wingdings" pitchFamily="2" charset="2"/>
              <a:buNone/>
            </a:pPr>
            <a:endParaRPr lang="en-US" sz="3200" b="1">
              <a:latin typeface="Comic Sans MS" pitchFamily="66" charset="0"/>
            </a:endParaRPr>
          </a:p>
          <a:p>
            <a:pPr marL="342900" indent="-342900">
              <a:spcBef>
                <a:spcPct val="20000"/>
              </a:spcBef>
              <a:buClr>
                <a:schemeClr val="folHlink"/>
              </a:buClr>
              <a:buSzPct val="60000"/>
              <a:buFont typeface="Wingdings" pitchFamily="2" charset="2"/>
              <a:buNone/>
            </a:pPr>
            <a:endParaRPr lang="en-US" sz="3200" b="1">
              <a:latin typeface="Comic Sans MS" pitchFamily="66" charset="0"/>
            </a:endParaRPr>
          </a:p>
          <a:p>
            <a:pPr marL="342900" indent="-342900">
              <a:spcBef>
                <a:spcPct val="20000"/>
              </a:spcBef>
              <a:buClr>
                <a:schemeClr val="folHlink"/>
              </a:buClr>
              <a:buSzPct val="60000"/>
              <a:buFont typeface="Wingdings" pitchFamily="2" charset="2"/>
              <a:buNone/>
            </a:pPr>
            <a:r>
              <a:rPr lang="en-US" sz="2400"/>
              <a:t>HRM vs. Personnel Management </a:t>
            </a:r>
          </a:p>
          <a:p>
            <a:pPr marL="342900" indent="-342900">
              <a:spcBef>
                <a:spcPct val="20000"/>
              </a:spcBef>
              <a:buClr>
                <a:schemeClr val="folHlink"/>
              </a:buClr>
              <a:buSzPct val="60000"/>
              <a:buFont typeface="Wingdings" pitchFamily="2" charset="2"/>
              <a:buNone/>
            </a:pPr>
            <a:endParaRPr lang="en-US" sz="2400"/>
          </a:p>
          <a:p>
            <a:pPr marL="342900" indent="-342900">
              <a:spcBef>
                <a:spcPct val="20000"/>
              </a:spcBef>
              <a:buClr>
                <a:schemeClr val="folHlink"/>
              </a:buClr>
              <a:buSzPct val="60000"/>
              <a:buFont typeface="Wingdings" pitchFamily="2" charset="2"/>
              <a:buNone/>
            </a:pPr>
            <a:r>
              <a:rPr lang="en-US" sz="2400"/>
              <a:t>The evolution of personnel/HRM</a:t>
            </a:r>
          </a:p>
          <a:p>
            <a:pPr marL="342900" indent="-342900">
              <a:spcBef>
                <a:spcPct val="20000"/>
              </a:spcBef>
              <a:buClr>
                <a:schemeClr val="folHlink"/>
              </a:buClr>
              <a:buSzPct val="60000"/>
              <a:buFont typeface="Wingdings" pitchFamily="2" charset="2"/>
              <a:buNone/>
            </a:pPr>
            <a:endParaRPr lang="en-US" sz="2400"/>
          </a:p>
          <a:p>
            <a:pPr marL="342900" indent="-342900" algn="just">
              <a:spcBef>
                <a:spcPct val="20000"/>
              </a:spcBef>
              <a:buClr>
                <a:schemeClr val="folHlink"/>
              </a:buClr>
              <a:buSzPct val="60000"/>
              <a:buFont typeface="Wingdings" pitchFamily="2" charset="2"/>
              <a:buNone/>
            </a:pPr>
            <a:r>
              <a:rPr lang="en-US" sz="2400"/>
              <a:t>Current issues in HRM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2F91D526-E368-44D0-8086-49390CB9E1A6}" type="datetime1">
              <a:rPr lang="en-US"/>
              <a:pPr>
                <a:defRPr/>
              </a:pPr>
              <a:t>6/26/2013</a:t>
            </a:fld>
            <a:endParaRPr lang="en-GB"/>
          </a:p>
        </p:txBody>
      </p:sp>
      <p:sp>
        <p:nvSpPr>
          <p:cNvPr id="23553" name="Rectangle 3"/>
          <p:cNvSpPr>
            <a:spLocks noGrp="1" noChangeArrowheads="1"/>
          </p:cNvSpPr>
          <p:nvPr>
            <p:ph type="sldNum" sz="quarter" idx="11"/>
          </p:nvPr>
        </p:nvSpPr>
        <p:spPr>
          <a:noFill/>
        </p:spPr>
        <p:txBody>
          <a:bodyPr/>
          <a:lstStyle/>
          <a:p>
            <a:fld id="{2A98EAC2-8BED-42F0-94F5-0112AA496A38}" type="slidenum">
              <a:rPr lang="en-GB" smtClean="0"/>
              <a:pPr/>
              <a:t>8</a:t>
            </a:fld>
            <a:endParaRPr lang="en-GB" smtClean="0"/>
          </a:p>
        </p:txBody>
      </p:sp>
      <p:sp>
        <p:nvSpPr>
          <p:cNvPr id="23554"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1507BC29-6DF8-4B59-94F9-90D1F6C4A6BF}" type="datetime1">
              <a:rPr lang="en-US" sz="1200"/>
              <a:pPr/>
              <a:t>6/26/2013</a:t>
            </a:fld>
            <a:endParaRPr lang="en-GB" sz="1200"/>
          </a:p>
        </p:txBody>
      </p:sp>
      <p:sp>
        <p:nvSpPr>
          <p:cNvPr id="23555" name="Rectangle 2"/>
          <p:cNvSpPr>
            <a:spLocks noGrp="1" noChangeArrowheads="1"/>
          </p:cNvSpPr>
          <p:nvPr>
            <p:ph type="title" idx="4294967295"/>
          </p:nvPr>
        </p:nvSpPr>
        <p:spPr>
          <a:xfrm>
            <a:off x="457200" y="457200"/>
            <a:ext cx="8229600" cy="1039813"/>
          </a:xfrm>
        </p:spPr>
        <p:txBody>
          <a:bodyPr anchor="b"/>
          <a:lstStyle/>
          <a:p>
            <a:pPr eaLnBrk="1" hangingPunct="1"/>
            <a:r>
              <a:rPr lang="en-GB" sz="3200" smtClean="0"/>
              <a:t>Personnel vs. HRM</a:t>
            </a:r>
          </a:p>
        </p:txBody>
      </p:sp>
      <p:sp>
        <p:nvSpPr>
          <p:cNvPr id="23556" name="Rectangle 3"/>
          <p:cNvSpPr>
            <a:spLocks noGrp="1" noChangeArrowheads="1"/>
          </p:cNvSpPr>
          <p:nvPr>
            <p:ph type="body" idx="4294967295"/>
          </p:nvPr>
        </p:nvSpPr>
        <p:spPr>
          <a:xfrm>
            <a:off x="468313" y="1412875"/>
            <a:ext cx="8486775" cy="5040313"/>
          </a:xfrm>
        </p:spPr>
        <p:txBody>
          <a:bodyPr/>
          <a:lstStyle/>
          <a:p>
            <a:pPr algn="just" eaLnBrk="1" hangingPunct="1"/>
            <a:endParaRPr lang="en-GB" sz="2400" smtClean="0">
              <a:latin typeface="Comic Sans MS" pitchFamily="66" charset="0"/>
            </a:endParaRPr>
          </a:p>
          <a:p>
            <a:pPr algn="just" eaLnBrk="1" hangingPunct="1"/>
            <a:r>
              <a:rPr lang="en-GB" sz="2400" smtClean="0"/>
              <a:t>The nature and degree of difference between personnel management and human resource management are ‘largely matters of opinion rather than fact, and the similarities are much greater than the differences’.</a:t>
            </a:r>
          </a:p>
          <a:p>
            <a:pPr algn="just" eaLnBrk="1" hangingPunct="1">
              <a:buFont typeface="Wingdings" pitchFamily="2" charset="2"/>
              <a:buNone/>
            </a:pPr>
            <a:endParaRPr lang="en-GB" sz="2400" smtClean="0"/>
          </a:p>
          <a:p>
            <a:pPr lvl="2" algn="just" eaLnBrk="1" hangingPunct="1">
              <a:buFont typeface="Wingdings" pitchFamily="2" charset="2"/>
              <a:buNone/>
            </a:pPr>
            <a:r>
              <a:rPr lang="en-GB" sz="1800" smtClean="0"/>
              <a:t>					-Torrington and Hall (1998) </a:t>
            </a:r>
          </a:p>
          <a:p>
            <a:pPr lvl="2" algn="just" eaLnBrk="1" hangingPunct="1">
              <a:buFont typeface="Wingdings" pitchFamily="2" charset="2"/>
              <a:buNone/>
            </a:pPr>
            <a:endParaRPr lang="en-GB" sz="1800" smtClean="0"/>
          </a:p>
          <a:p>
            <a:pPr algn="just" eaLnBrk="1" hangingPunct="1"/>
            <a:r>
              <a:rPr lang="en-GB" sz="2400" smtClean="0"/>
              <a:t>Personnel management: workforce-centred (Tactics)</a:t>
            </a:r>
          </a:p>
          <a:p>
            <a:pPr algn="just" eaLnBrk="1" hangingPunct="1"/>
            <a:r>
              <a:rPr lang="en-GB" sz="2400" smtClean="0"/>
              <a:t>HRM: resource-centred (Strategy)</a:t>
            </a:r>
            <a:endParaRPr lang="en-US" sz="2400" smtClean="0"/>
          </a:p>
          <a:p>
            <a:pPr lvl="2" algn="just" eaLnBrk="1" hangingPunct="1">
              <a:buFont typeface="Wingdings" pitchFamily="2" charset="2"/>
              <a:buNone/>
            </a:pPr>
            <a:endParaRPr lang="en-GB" sz="280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B8C792FB-3AB3-48DF-9093-7282CFF9EE33}" type="datetime1">
              <a:rPr lang="en-US"/>
              <a:pPr>
                <a:defRPr/>
              </a:pPr>
              <a:t>6/26/2013</a:t>
            </a:fld>
            <a:endParaRPr lang="en-GB"/>
          </a:p>
        </p:txBody>
      </p:sp>
      <p:sp>
        <p:nvSpPr>
          <p:cNvPr id="25601" name="Rectangle 3"/>
          <p:cNvSpPr>
            <a:spLocks noGrp="1" noChangeArrowheads="1"/>
          </p:cNvSpPr>
          <p:nvPr>
            <p:ph type="sldNum" sz="quarter" idx="11"/>
          </p:nvPr>
        </p:nvSpPr>
        <p:spPr>
          <a:noFill/>
        </p:spPr>
        <p:txBody>
          <a:bodyPr/>
          <a:lstStyle/>
          <a:p>
            <a:fld id="{C4AEAE26-0069-4CD1-B940-D21A2CD80BCD}" type="slidenum">
              <a:rPr lang="en-GB" smtClean="0"/>
              <a:pPr/>
              <a:t>9</a:t>
            </a:fld>
            <a:endParaRPr lang="en-GB" smtClean="0"/>
          </a:p>
        </p:txBody>
      </p:sp>
      <p:sp>
        <p:nvSpPr>
          <p:cNvPr id="2560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D0EC430E-36DA-48EC-AF21-925F8519AC4C}" type="datetime1">
              <a:rPr lang="en-US" sz="1200"/>
              <a:pPr/>
              <a:t>6/26/2013</a:t>
            </a:fld>
            <a:endParaRPr lang="en-GB" sz="1200"/>
          </a:p>
        </p:txBody>
      </p:sp>
      <p:sp>
        <p:nvSpPr>
          <p:cNvPr id="25603" name="Rectangle 1026"/>
          <p:cNvSpPr>
            <a:spLocks noGrp="1" noChangeArrowheads="1"/>
          </p:cNvSpPr>
          <p:nvPr>
            <p:ph type="title" idx="4294967295"/>
          </p:nvPr>
        </p:nvSpPr>
        <p:spPr/>
        <p:txBody>
          <a:bodyPr anchor="b"/>
          <a:lstStyle/>
          <a:p>
            <a:pPr eaLnBrk="1" hangingPunct="1"/>
            <a:r>
              <a:rPr lang="en-GB" sz="3200" smtClean="0"/>
              <a:t>Personnel vs. HRM</a:t>
            </a:r>
          </a:p>
        </p:txBody>
      </p:sp>
      <p:sp>
        <p:nvSpPr>
          <p:cNvPr id="25604" name="Rectangle 1027"/>
          <p:cNvSpPr>
            <a:spLocks noGrp="1" noChangeArrowheads="1"/>
          </p:cNvSpPr>
          <p:nvPr>
            <p:ph type="body" idx="4294967295"/>
          </p:nvPr>
        </p:nvSpPr>
        <p:spPr>
          <a:xfrm>
            <a:off x="762000" y="1828800"/>
            <a:ext cx="8193088" cy="4303713"/>
          </a:xfrm>
        </p:spPr>
        <p:txBody>
          <a:bodyPr/>
          <a:lstStyle/>
          <a:p>
            <a:pPr algn="just" eaLnBrk="1" hangingPunct="1">
              <a:lnSpc>
                <a:spcPct val="90000"/>
              </a:lnSpc>
            </a:pPr>
            <a:r>
              <a:rPr lang="en-GB" sz="2000" smtClean="0"/>
              <a:t>Beard and Holden (1989 and 1995):</a:t>
            </a:r>
          </a:p>
          <a:p>
            <a:pPr algn="just" eaLnBrk="1" hangingPunct="1">
              <a:lnSpc>
                <a:spcPct val="90000"/>
              </a:lnSpc>
            </a:pPr>
            <a:endParaRPr lang="en-GB" sz="2000" smtClean="0"/>
          </a:p>
          <a:p>
            <a:pPr algn="just" eaLnBrk="1" hangingPunct="1">
              <a:lnSpc>
                <a:spcPct val="90000"/>
              </a:lnSpc>
            </a:pPr>
            <a:r>
              <a:rPr lang="en-GB" sz="2000" smtClean="0"/>
              <a:t>HRM is no more than a renaming of basic personnel functions;</a:t>
            </a:r>
          </a:p>
          <a:p>
            <a:pPr algn="just" eaLnBrk="1" hangingPunct="1">
              <a:lnSpc>
                <a:spcPct val="90000"/>
              </a:lnSpc>
            </a:pPr>
            <a:endParaRPr lang="en-GB" sz="2000" smtClean="0"/>
          </a:p>
          <a:p>
            <a:pPr algn="just" eaLnBrk="1" hangingPunct="1">
              <a:lnSpc>
                <a:spcPct val="90000"/>
              </a:lnSpc>
            </a:pPr>
            <a:r>
              <a:rPr lang="en-GB" sz="2000" smtClean="0"/>
              <a:t>HRM represents a fusion of personnel management and industrial relations that is managerially focused and derives from a managerial agenda;</a:t>
            </a:r>
          </a:p>
          <a:p>
            <a:pPr algn="just" eaLnBrk="1" hangingPunct="1">
              <a:lnSpc>
                <a:spcPct val="90000"/>
              </a:lnSpc>
            </a:pPr>
            <a:endParaRPr lang="en-GB" sz="2000" smtClean="0"/>
          </a:p>
          <a:p>
            <a:pPr algn="just" eaLnBrk="1" hangingPunct="1">
              <a:lnSpc>
                <a:spcPct val="90000"/>
              </a:lnSpc>
            </a:pPr>
            <a:r>
              <a:rPr lang="en-GB" sz="2000" smtClean="0"/>
              <a:t>HRM represents a resource-based conception of the employment relationship;</a:t>
            </a:r>
          </a:p>
          <a:p>
            <a:pPr algn="just" eaLnBrk="1" hangingPunct="1">
              <a:lnSpc>
                <a:spcPct val="90000"/>
              </a:lnSpc>
            </a:pPr>
            <a:endParaRPr lang="en-GB" sz="2000" smtClean="0"/>
          </a:p>
          <a:p>
            <a:pPr algn="just" eaLnBrk="1" hangingPunct="1">
              <a:lnSpc>
                <a:spcPct val="90000"/>
              </a:lnSpc>
            </a:pPr>
            <a:r>
              <a:rPr lang="en-GB" sz="2000" smtClean="0"/>
              <a:t>HRM can be viewed as part of the strategic managerial function in the development of business policy  </a:t>
            </a:r>
            <a:endParaRPr lang="en-GB" sz="24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90E6BC40-4752-4C11-8AF9-7CDE81C40AD1}" type="datetime1">
              <a:rPr lang="en-US"/>
              <a:pPr>
                <a:defRPr/>
              </a:pPr>
              <a:t>6/26/2013</a:t>
            </a:fld>
            <a:endParaRPr lang="en-GB"/>
          </a:p>
        </p:txBody>
      </p:sp>
      <p:sp>
        <p:nvSpPr>
          <p:cNvPr id="26625" name="Rectangle 3"/>
          <p:cNvSpPr>
            <a:spLocks noGrp="1" noChangeArrowheads="1"/>
          </p:cNvSpPr>
          <p:nvPr>
            <p:ph type="sldNum" sz="quarter" idx="11"/>
          </p:nvPr>
        </p:nvSpPr>
        <p:spPr>
          <a:noFill/>
        </p:spPr>
        <p:txBody>
          <a:bodyPr/>
          <a:lstStyle/>
          <a:p>
            <a:fld id="{E86DD1CB-9686-4C83-8DF2-A3A4490EE834}" type="slidenum">
              <a:rPr lang="en-GB" smtClean="0"/>
              <a:pPr/>
              <a:t>10</a:t>
            </a:fld>
            <a:endParaRPr lang="en-GB" smtClean="0"/>
          </a:p>
        </p:txBody>
      </p:sp>
      <p:sp>
        <p:nvSpPr>
          <p:cNvPr id="2662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525925D0-1177-4F6B-BE0B-DB0D1A36C20A}" type="datetime1">
              <a:rPr lang="en-US" sz="1200"/>
              <a:pPr/>
              <a:t>6/26/2013</a:t>
            </a:fld>
            <a:endParaRPr lang="en-GB" sz="1200"/>
          </a:p>
        </p:txBody>
      </p:sp>
      <p:sp>
        <p:nvSpPr>
          <p:cNvPr id="26627" name="Rectangle 2"/>
          <p:cNvSpPr>
            <a:spLocks noGrp="1" noChangeArrowheads="1"/>
          </p:cNvSpPr>
          <p:nvPr>
            <p:ph type="title" idx="4294967295"/>
          </p:nvPr>
        </p:nvSpPr>
        <p:spPr>
          <a:xfrm>
            <a:off x="457200" y="457200"/>
            <a:ext cx="8229600" cy="904875"/>
          </a:xfrm>
        </p:spPr>
        <p:txBody>
          <a:bodyPr anchor="b"/>
          <a:lstStyle/>
          <a:p>
            <a:pPr eaLnBrk="1" hangingPunct="1"/>
            <a:r>
              <a:rPr lang="en-GB" sz="2800" smtClean="0">
                <a:cs typeface="Times New Roman" pitchFamily="18" charset="0"/>
              </a:rPr>
              <a:t>The evolution of personnel/ HRM</a:t>
            </a:r>
          </a:p>
        </p:txBody>
      </p:sp>
      <p:sp>
        <p:nvSpPr>
          <p:cNvPr id="26628" name="Rectangle 3"/>
          <p:cNvSpPr>
            <a:spLocks noGrp="1" noChangeArrowheads="1"/>
          </p:cNvSpPr>
          <p:nvPr>
            <p:ph type="body" idx="4294967295"/>
          </p:nvPr>
        </p:nvSpPr>
        <p:spPr/>
        <p:txBody>
          <a:bodyPr/>
          <a:lstStyle/>
          <a:p>
            <a:pPr algn="just" eaLnBrk="1" hangingPunct="1"/>
            <a:r>
              <a:rPr lang="en-US" smtClean="0">
                <a:cs typeface="Times New Roman" pitchFamily="18" charset="0"/>
              </a:rPr>
              <a:t>T</a:t>
            </a:r>
            <a:r>
              <a:rPr lang="en-GB" sz="2800" smtClean="0">
                <a:cs typeface="Times New Roman" pitchFamily="18" charset="0"/>
              </a:rPr>
              <a:t>he social reformer</a:t>
            </a:r>
            <a:endParaRPr lang="en-US" sz="2800" smtClean="0">
              <a:cs typeface="Times New Roman" pitchFamily="18" charset="0"/>
            </a:endParaRPr>
          </a:p>
          <a:p>
            <a:pPr lvl="1" algn="just" eaLnBrk="1" hangingPunct="1"/>
            <a:r>
              <a:rPr lang="en-US" sz="2400" smtClean="0">
                <a:cs typeface="Times New Roman" pitchFamily="18" charset="0"/>
              </a:rPr>
              <a:t>Origins of PM lie in 19</a:t>
            </a:r>
            <a:r>
              <a:rPr lang="en-US" sz="2400" baseline="30000" smtClean="0">
                <a:cs typeface="Times New Roman" pitchFamily="18" charset="0"/>
              </a:rPr>
              <a:t>th</a:t>
            </a:r>
            <a:r>
              <a:rPr lang="en-US" sz="2400" smtClean="0">
                <a:cs typeface="Times New Roman" pitchFamily="18" charset="0"/>
              </a:rPr>
              <a:t> century;</a:t>
            </a:r>
          </a:p>
          <a:p>
            <a:pPr lvl="1" algn="just" eaLnBrk="1" hangingPunct="1"/>
            <a:r>
              <a:rPr lang="en-US" sz="2400" smtClean="0">
                <a:cs typeface="Times New Roman" pitchFamily="18" charset="0"/>
              </a:rPr>
              <a:t>Lord Shaftesbury and Robert Owen;</a:t>
            </a:r>
          </a:p>
          <a:p>
            <a:pPr lvl="1" algn="just" eaLnBrk="1" hangingPunct="1"/>
            <a:r>
              <a:rPr lang="en-US" sz="2400" smtClean="0">
                <a:cs typeface="Times New Roman" pitchFamily="18" charset="0"/>
              </a:rPr>
              <a:t>Criticisms of the free enterprise system and the hardship created by the exploitation of workers by factory owners led to the first personnel managers be appointed</a:t>
            </a:r>
            <a:endParaRPr lang="en-GB" sz="2400" smtClean="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79B28EB7-A97D-404B-A672-711BB892FEFA}" type="datetime1">
              <a:rPr lang="en-US"/>
              <a:pPr>
                <a:defRPr/>
              </a:pPr>
              <a:t>6/26/2013</a:t>
            </a:fld>
            <a:endParaRPr lang="en-GB"/>
          </a:p>
        </p:txBody>
      </p:sp>
      <p:sp>
        <p:nvSpPr>
          <p:cNvPr id="28673" name="Rectangle 3"/>
          <p:cNvSpPr>
            <a:spLocks noGrp="1" noChangeArrowheads="1"/>
          </p:cNvSpPr>
          <p:nvPr>
            <p:ph type="sldNum" sz="quarter" idx="11"/>
          </p:nvPr>
        </p:nvSpPr>
        <p:spPr>
          <a:noFill/>
        </p:spPr>
        <p:txBody>
          <a:bodyPr/>
          <a:lstStyle/>
          <a:p>
            <a:fld id="{AAEC613B-39C7-474E-B4AF-68378FC26AD8}" type="slidenum">
              <a:rPr lang="en-GB" smtClean="0"/>
              <a:pPr/>
              <a:t>11</a:t>
            </a:fld>
            <a:endParaRPr lang="en-GB" smtClean="0"/>
          </a:p>
        </p:txBody>
      </p:sp>
      <p:sp>
        <p:nvSpPr>
          <p:cNvPr id="28674"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86D92B09-EB87-4939-A4DC-70EB0F035EF6}" type="datetime1">
              <a:rPr lang="en-US" sz="1200"/>
              <a:pPr/>
              <a:t>6/26/2013</a:t>
            </a:fld>
            <a:endParaRPr lang="en-GB" sz="1200"/>
          </a:p>
        </p:txBody>
      </p:sp>
      <p:sp>
        <p:nvSpPr>
          <p:cNvPr id="28675"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28676" name="Rectangle 3"/>
          <p:cNvSpPr>
            <a:spLocks noGrp="1" noChangeArrowheads="1"/>
          </p:cNvSpPr>
          <p:nvPr>
            <p:ph type="body" idx="4294967295"/>
          </p:nvPr>
        </p:nvSpPr>
        <p:spPr/>
        <p:txBody>
          <a:bodyPr/>
          <a:lstStyle/>
          <a:p>
            <a:pPr algn="just" eaLnBrk="1" hangingPunct="1"/>
            <a:r>
              <a:rPr lang="en-US" sz="2800" smtClean="0">
                <a:cs typeface="Times New Roman" pitchFamily="18" charset="0"/>
              </a:rPr>
              <a:t>T</a:t>
            </a:r>
            <a:r>
              <a:rPr lang="en-GB" sz="2800" smtClean="0">
                <a:cs typeface="Times New Roman" pitchFamily="18" charset="0"/>
              </a:rPr>
              <a:t>he ‘acolyte of benevolence’</a:t>
            </a:r>
            <a:endParaRPr lang="en-US" sz="2800" smtClean="0">
              <a:cs typeface="Times New Roman" pitchFamily="18" charset="0"/>
            </a:endParaRPr>
          </a:p>
          <a:p>
            <a:pPr lvl="1" algn="just" eaLnBrk="1" hangingPunct="1"/>
            <a:r>
              <a:rPr lang="en-US" sz="2400" smtClean="0">
                <a:cs typeface="Times New Roman" pitchFamily="18" charset="0"/>
              </a:rPr>
              <a:t>Late 19</a:t>
            </a:r>
            <a:r>
              <a:rPr lang="en-US" sz="2400" baseline="30000" smtClean="0">
                <a:cs typeface="Times New Roman" pitchFamily="18" charset="0"/>
              </a:rPr>
              <a:t>th</a:t>
            </a:r>
            <a:r>
              <a:rPr lang="en-US" sz="2400" smtClean="0">
                <a:cs typeface="Times New Roman" pitchFamily="18" charset="0"/>
              </a:rPr>
              <a:t> and early 20</a:t>
            </a:r>
            <a:r>
              <a:rPr lang="en-US" sz="2400" baseline="30000" smtClean="0">
                <a:cs typeface="Times New Roman" pitchFamily="18" charset="0"/>
              </a:rPr>
              <a:t>th</a:t>
            </a:r>
            <a:r>
              <a:rPr lang="en-US" sz="2400" smtClean="0">
                <a:cs typeface="Times New Roman" pitchFamily="18" charset="0"/>
              </a:rPr>
              <a:t> centuries;</a:t>
            </a:r>
          </a:p>
          <a:p>
            <a:pPr lvl="1" algn="just" eaLnBrk="1" hangingPunct="1"/>
            <a:r>
              <a:rPr lang="en-US" sz="2400" smtClean="0">
                <a:cs typeface="Times New Roman" pitchFamily="18" charset="0"/>
              </a:rPr>
              <a:t>Welfare officer;</a:t>
            </a:r>
          </a:p>
          <a:p>
            <a:pPr lvl="1" algn="just" eaLnBrk="1" hangingPunct="1"/>
            <a:r>
              <a:rPr lang="en-US" sz="2400" smtClean="0">
                <a:cs typeface="Times New Roman" pitchFamily="18" charset="0"/>
              </a:rPr>
              <a:t>Unemployment benefit, sick pay, subsidised housing;</a:t>
            </a:r>
          </a:p>
          <a:p>
            <a:pPr lvl="1" algn="just" eaLnBrk="1" hangingPunct="1"/>
            <a:r>
              <a:rPr lang="en-US" sz="2400" smtClean="0">
                <a:cs typeface="Times New Roman" pitchFamily="18" charset="0"/>
              </a:rPr>
              <a:t>Pension schemes, childcare facilities and health-screening programmes</a:t>
            </a:r>
            <a:endParaRPr lang="en-GB" sz="2400" smtClean="0">
              <a:cs typeface="Times New Roman" pitchFamily="18" charset="0"/>
            </a:endParaRPr>
          </a:p>
          <a:p>
            <a:pPr algn="just" eaLnBrk="1" hangingPunct="1"/>
            <a:endParaRPr lang="en-GB" sz="2800" smtClean="0"/>
          </a:p>
          <a:p>
            <a:pPr eaLnBrk="1" hangingPunct="1"/>
            <a:endParaRPr lang="en-GB"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D90E9E42-C0D4-402A-B307-E1D216230468}" type="datetime1">
              <a:rPr lang="en-US"/>
              <a:pPr>
                <a:defRPr/>
              </a:pPr>
              <a:t>6/26/2013</a:t>
            </a:fld>
            <a:endParaRPr lang="en-GB"/>
          </a:p>
        </p:txBody>
      </p:sp>
      <p:sp>
        <p:nvSpPr>
          <p:cNvPr id="30721" name="Rectangle 3"/>
          <p:cNvSpPr>
            <a:spLocks noGrp="1" noChangeArrowheads="1"/>
          </p:cNvSpPr>
          <p:nvPr>
            <p:ph type="sldNum" sz="quarter" idx="11"/>
          </p:nvPr>
        </p:nvSpPr>
        <p:spPr>
          <a:noFill/>
        </p:spPr>
        <p:txBody>
          <a:bodyPr/>
          <a:lstStyle/>
          <a:p>
            <a:fld id="{995EB878-4DF4-4820-A7DB-E7E7C8988992}" type="slidenum">
              <a:rPr lang="en-GB" smtClean="0"/>
              <a:pPr/>
              <a:t>12</a:t>
            </a:fld>
            <a:endParaRPr lang="en-GB" smtClean="0"/>
          </a:p>
        </p:txBody>
      </p:sp>
      <p:sp>
        <p:nvSpPr>
          <p:cNvPr id="3072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468E8B70-7455-4155-81FA-CAD64CAB3582}" type="datetime1">
              <a:rPr lang="en-US" sz="1200"/>
              <a:pPr/>
              <a:t>6/26/2013</a:t>
            </a:fld>
            <a:endParaRPr lang="en-GB" sz="1200"/>
          </a:p>
        </p:txBody>
      </p:sp>
      <p:sp>
        <p:nvSpPr>
          <p:cNvPr id="30723"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30724" name="Rectangle 3"/>
          <p:cNvSpPr>
            <a:spLocks noGrp="1" noChangeArrowheads="1"/>
          </p:cNvSpPr>
          <p:nvPr>
            <p:ph type="body" idx="4294967295"/>
          </p:nvPr>
        </p:nvSpPr>
        <p:spPr>
          <a:xfrm>
            <a:off x="468313" y="1989138"/>
            <a:ext cx="8229600" cy="3886200"/>
          </a:xfrm>
        </p:spPr>
        <p:txBody>
          <a:bodyPr/>
          <a:lstStyle/>
          <a:p>
            <a:pPr algn="just" eaLnBrk="1" hangingPunct="1"/>
            <a:r>
              <a:rPr lang="en-US" sz="2800" smtClean="0">
                <a:cs typeface="Times New Roman" pitchFamily="18" charset="0"/>
              </a:rPr>
              <a:t>T</a:t>
            </a:r>
            <a:r>
              <a:rPr lang="en-GB" sz="2800" smtClean="0">
                <a:cs typeface="Times New Roman" pitchFamily="18" charset="0"/>
              </a:rPr>
              <a:t>he ‘humane bureaucrat’</a:t>
            </a:r>
          </a:p>
          <a:p>
            <a:pPr lvl="1" algn="just" eaLnBrk="1" hangingPunct="1"/>
            <a:r>
              <a:rPr lang="en-GB" sz="2400" smtClean="0">
                <a:cs typeface="Times New Roman" pitchFamily="18" charset="0"/>
              </a:rPr>
              <a:t>A move away from a sole focus on welfare issues towards the meeting of various other organisational objectives;</a:t>
            </a:r>
            <a:endParaRPr lang="en-US" sz="2400" smtClean="0">
              <a:cs typeface="Times New Roman" pitchFamily="18" charset="0"/>
            </a:endParaRPr>
          </a:p>
          <a:p>
            <a:pPr lvl="1" algn="just" eaLnBrk="1" hangingPunct="1"/>
            <a:r>
              <a:rPr lang="en-US" sz="2400" smtClean="0">
                <a:cs typeface="Times New Roman" pitchFamily="18" charset="0"/>
              </a:rPr>
              <a:t>Staffing, training and organisation design;</a:t>
            </a:r>
          </a:p>
          <a:p>
            <a:pPr lvl="1" algn="just" eaLnBrk="1" hangingPunct="1"/>
            <a:r>
              <a:rPr lang="en-US" sz="2400" smtClean="0">
                <a:cs typeface="Times New Roman" pitchFamily="18" charset="0"/>
              </a:rPr>
              <a:t>Fostering the social relationship in the workplace and employee morale </a:t>
            </a:r>
            <a:endParaRPr lang="en-GB" sz="2400" smtClean="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16CFB28F-10F3-418F-86A6-4606D4D5ADBB}" type="datetime1">
              <a:rPr lang="en-US"/>
              <a:pPr>
                <a:defRPr/>
              </a:pPr>
              <a:t>6/26/2013</a:t>
            </a:fld>
            <a:endParaRPr lang="en-GB"/>
          </a:p>
        </p:txBody>
      </p:sp>
      <p:sp>
        <p:nvSpPr>
          <p:cNvPr id="32769" name="Rectangle 3"/>
          <p:cNvSpPr>
            <a:spLocks noGrp="1" noChangeArrowheads="1"/>
          </p:cNvSpPr>
          <p:nvPr>
            <p:ph type="sldNum" sz="quarter" idx="11"/>
          </p:nvPr>
        </p:nvSpPr>
        <p:spPr>
          <a:noFill/>
        </p:spPr>
        <p:txBody>
          <a:bodyPr/>
          <a:lstStyle/>
          <a:p>
            <a:fld id="{59D1B5B7-2F64-48E1-AF89-F8C6D84C29F7}" type="slidenum">
              <a:rPr lang="en-GB" smtClean="0"/>
              <a:pPr/>
              <a:t>13</a:t>
            </a:fld>
            <a:endParaRPr lang="en-GB" smtClean="0"/>
          </a:p>
        </p:txBody>
      </p:sp>
      <p:sp>
        <p:nvSpPr>
          <p:cNvPr id="32770"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5409B1CB-E164-4868-AB58-399FDE8DB8BC}" type="datetime1">
              <a:rPr lang="en-US" sz="1200"/>
              <a:pPr/>
              <a:t>6/26/2013</a:t>
            </a:fld>
            <a:endParaRPr lang="en-GB" sz="1200"/>
          </a:p>
        </p:txBody>
      </p:sp>
      <p:sp>
        <p:nvSpPr>
          <p:cNvPr id="32771"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32772" name="Rectangle 3"/>
          <p:cNvSpPr>
            <a:spLocks noGrp="1" noChangeArrowheads="1"/>
          </p:cNvSpPr>
          <p:nvPr>
            <p:ph type="body" idx="4294967295"/>
          </p:nvPr>
        </p:nvSpPr>
        <p:spPr/>
        <p:txBody>
          <a:bodyPr/>
          <a:lstStyle/>
          <a:p>
            <a:pPr algn="just" eaLnBrk="1" hangingPunct="1"/>
            <a:r>
              <a:rPr lang="en-GB" sz="2800" smtClean="0">
                <a:cs typeface="Times New Roman" pitchFamily="18" charset="0"/>
              </a:rPr>
              <a:t>the ‘consensus negotiator’</a:t>
            </a:r>
            <a:endParaRPr lang="en-US" sz="2800" smtClean="0">
              <a:cs typeface="Times New Roman" pitchFamily="18" charset="0"/>
            </a:endParaRPr>
          </a:p>
          <a:p>
            <a:pPr lvl="1" algn="just" eaLnBrk="1" hangingPunct="1"/>
            <a:r>
              <a:rPr lang="en-US" sz="2400" smtClean="0">
                <a:cs typeface="Times New Roman" pitchFamily="18" charset="0"/>
              </a:rPr>
              <a:t>After Second World War;</a:t>
            </a:r>
          </a:p>
          <a:p>
            <a:pPr lvl="1" algn="just" eaLnBrk="1" hangingPunct="1"/>
            <a:r>
              <a:rPr lang="en-US" sz="2400" smtClean="0">
                <a:cs typeface="Times New Roman" pitchFamily="18" charset="0"/>
              </a:rPr>
              <a:t>A growth of trade union membership;</a:t>
            </a:r>
          </a:p>
          <a:p>
            <a:pPr lvl="1" algn="just" eaLnBrk="1" hangingPunct="1"/>
            <a:r>
              <a:rPr lang="en-US" sz="2400" smtClean="0">
                <a:cs typeface="Times New Roman" pitchFamily="18" charset="0"/>
              </a:rPr>
              <a:t>The government encouraged the appointment of personnel officer and set up the first specialist courses in the universities. </a:t>
            </a:r>
          </a:p>
          <a:p>
            <a:pPr algn="just" eaLnBrk="1" hangingPunct="1"/>
            <a:endParaRPr lang="en-US" sz="2800" smtClean="0">
              <a:cs typeface="Times New Roman" pitchFamily="18" charset="0"/>
            </a:endParaRPr>
          </a:p>
          <a:p>
            <a:pPr eaLnBrk="1" hangingPunct="1"/>
            <a:endParaRPr lang="en-GB"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EEC90AE6-8394-4456-B324-FF074E4401C3}" type="datetime1">
              <a:rPr lang="en-US"/>
              <a:pPr>
                <a:defRPr/>
              </a:pPr>
              <a:t>6/26/2013</a:t>
            </a:fld>
            <a:endParaRPr lang="en-GB"/>
          </a:p>
        </p:txBody>
      </p:sp>
      <p:sp>
        <p:nvSpPr>
          <p:cNvPr id="34817" name="Rectangle 3"/>
          <p:cNvSpPr>
            <a:spLocks noGrp="1" noChangeArrowheads="1"/>
          </p:cNvSpPr>
          <p:nvPr>
            <p:ph type="sldNum" sz="quarter" idx="11"/>
          </p:nvPr>
        </p:nvSpPr>
        <p:spPr>
          <a:noFill/>
        </p:spPr>
        <p:txBody>
          <a:bodyPr/>
          <a:lstStyle/>
          <a:p>
            <a:fld id="{E6D18F39-5405-40D8-A4EC-01ACC918F3FA}" type="slidenum">
              <a:rPr lang="en-GB" smtClean="0"/>
              <a:pPr/>
              <a:t>14</a:t>
            </a:fld>
            <a:endParaRPr lang="en-GB" smtClean="0"/>
          </a:p>
        </p:txBody>
      </p:sp>
      <p:sp>
        <p:nvSpPr>
          <p:cNvPr id="34818"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C8CC7B58-1412-4353-A3D3-613E24826A54}" type="datetime1">
              <a:rPr lang="en-US" sz="1200"/>
              <a:pPr/>
              <a:t>6/26/2013</a:t>
            </a:fld>
            <a:endParaRPr lang="en-GB" sz="1200"/>
          </a:p>
        </p:txBody>
      </p:sp>
      <p:sp>
        <p:nvSpPr>
          <p:cNvPr id="34819" name="Rectangle 1026"/>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34820" name="Rectangle 1027"/>
          <p:cNvSpPr>
            <a:spLocks noGrp="1" noChangeArrowheads="1"/>
          </p:cNvSpPr>
          <p:nvPr>
            <p:ph type="body" idx="4294967295"/>
          </p:nvPr>
        </p:nvSpPr>
        <p:spPr/>
        <p:txBody>
          <a:bodyPr/>
          <a:lstStyle/>
          <a:p>
            <a:pPr algn="just" eaLnBrk="1" hangingPunct="1"/>
            <a:r>
              <a:rPr lang="en-GB" sz="2800" smtClean="0">
                <a:latin typeface="Comic Sans MS" pitchFamily="66" charset="0"/>
                <a:cs typeface="Times New Roman" pitchFamily="18" charset="0"/>
              </a:rPr>
              <a:t>‘</a:t>
            </a:r>
            <a:r>
              <a:rPr lang="en-GB" sz="2800" smtClean="0">
                <a:cs typeface="Times New Roman" pitchFamily="18" charset="0"/>
              </a:rPr>
              <a:t>organisation man’</a:t>
            </a:r>
            <a:endParaRPr lang="en-US" sz="2800" smtClean="0">
              <a:cs typeface="Times New Roman" pitchFamily="18" charset="0"/>
            </a:endParaRPr>
          </a:p>
          <a:p>
            <a:pPr lvl="1" algn="just" eaLnBrk="1" hangingPunct="1"/>
            <a:r>
              <a:rPr lang="en-US" sz="2400" smtClean="0">
                <a:cs typeface="Times New Roman" pitchFamily="18" charset="0"/>
              </a:rPr>
              <a:t>Late 1960s</a:t>
            </a:r>
          </a:p>
          <a:p>
            <a:pPr lvl="1" algn="just" eaLnBrk="1" hangingPunct="1"/>
            <a:r>
              <a:rPr lang="en-US" sz="2400" smtClean="0">
                <a:cs typeface="Times New Roman" pitchFamily="18" charset="0"/>
              </a:rPr>
              <a:t>A switch in focus - away from dealing with employee towards dealing with management itself and the integration of management activity;</a:t>
            </a:r>
          </a:p>
          <a:p>
            <a:pPr lvl="1" algn="just" eaLnBrk="1" hangingPunct="1"/>
            <a:r>
              <a:rPr lang="en-US" sz="2400" smtClean="0">
                <a:cs typeface="Times New Roman" pitchFamily="18" charset="0"/>
              </a:rPr>
              <a:t>The development of career paths and opportunities within organisations for personal growth</a:t>
            </a:r>
          </a:p>
          <a:p>
            <a:pPr eaLnBrk="1" hangingPunct="1"/>
            <a:endParaRPr lang="en-GB"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20094838-A246-4972-BBD0-898AE4598BB2}" type="datetime1">
              <a:rPr lang="en-US"/>
              <a:pPr>
                <a:defRPr/>
              </a:pPr>
              <a:t>6/26/2013</a:t>
            </a:fld>
            <a:endParaRPr lang="en-GB"/>
          </a:p>
        </p:txBody>
      </p:sp>
      <p:sp>
        <p:nvSpPr>
          <p:cNvPr id="36865" name="Rectangle 3"/>
          <p:cNvSpPr>
            <a:spLocks noGrp="1" noChangeArrowheads="1"/>
          </p:cNvSpPr>
          <p:nvPr>
            <p:ph type="sldNum" sz="quarter" idx="11"/>
          </p:nvPr>
        </p:nvSpPr>
        <p:spPr>
          <a:noFill/>
        </p:spPr>
        <p:txBody>
          <a:bodyPr/>
          <a:lstStyle/>
          <a:p>
            <a:fld id="{C6B617B5-124D-4791-9F87-598D10637F10}" type="slidenum">
              <a:rPr lang="en-GB" smtClean="0"/>
              <a:pPr/>
              <a:t>15</a:t>
            </a:fld>
            <a:endParaRPr lang="en-GB" smtClean="0"/>
          </a:p>
        </p:txBody>
      </p:sp>
      <p:sp>
        <p:nvSpPr>
          <p:cNvPr id="3686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0E546353-CDAE-4EBC-A72F-C1DD2444FE53}" type="datetime1">
              <a:rPr lang="en-US" sz="1200"/>
              <a:pPr/>
              <a:t>6/26/2013</a:t>
            </a:fld>
            <a:endParaRPr lang="en-GB" sz="1200"/>
          </a:p>
        </p:txBody>
      </p:sp>
      <p:sp>
        <p:nvSpPr>
          <p:cNvPr id="36867"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36868" name="Rectangle 3"/>
          <p:cNvSpPr>
            <a:spLocks noGrp="1" noChangeArrowheads="1"/>
          </p:cNvSpPr>
          <p:nvPr>
            <p:ph type="body" idx="4294967295"/>
          </p:nvPr>
        </p:nvSpPr>
        <p:spPr/>
        <p:txBody>
          <a:bodyPr/>
          <a:lstStyle/>
          <a:p>
            <a:pPr algn="just" eaLnBrk="1" hangingPunct="1"/>
            <a:r>
              <a:rPr lang="en-US" sz="2800" smtClean="0">
                <a:cs typeface="Times New Roman" pitchFamily="18" charset="0"/>
              </a:rPr>
              <a:t>T</a:t>
            </a:r>
            <a:r>
              <a:rPr lang="en-GB" sz="2800" smtClean="0">
                <a:cs typeface="Times New Roman" pitchFamily="18" charset="0"/>
              </a:rPr>
              <a:t>he ‘workforce analyst’</a:t>
            </a:r>
          </a:p>
          <a:p>
            <a:pPr lvl="1" algn="just" eaLnBrk="1" hangingPunct="1"/>
            <a:r>
              <a:rPr lang="en-US" sz="2400" smtClean="0">
                <a:cs typeface="Times New Roman" pitchFamily="18" charset="0"/>
              </a:rPr>
              <a:t>1980s;</a:t>
            </a:r>
          </a:p>
          <a:p>
            <a:pPr lvl="1" algn="just" eaLnBrk="1" hangingPunct="1"/>
            <a:r>
              <a:rPr lang="en-US" sz="2400" smtClean="0">
                <a:cs typeface="Times New Roman" pitchFamily="18" charset="0"/>
              </a:rPr>
              <a:t>Assessing what employees/workers will be needed in the short and long term;</a:t>
            </a:r>
          </a:p>
          <a:p>
            <a:pPr lvl="1" algn="just" eaLnBrk="1" hangingPunct="1"/>
            <a:r>
              <a:rPr lang="en-US" sz="2400" smtClean="0">
                <a:cs typeface="Times New Roman" pitchFamily="18" charset="0"/>
              </a:rPr>
              <a:t>of what different grades, categories and skills</a:t>
            </a:r>
          </a:p>
          <a:p>
            <a:pPr lvl="1" algn="just" eaLnBrk="1" hangingPunct="1"/>
            <a:r>
              <a:rPr lang="en-US" sz="2400" smtClean="0">
                <a:cs typeface="Times New Roman" pitchFamily="18" charset="0"/>
              </a:rPr>
              <a:t> Deciding what ‘manpower’ an organisation is likely to have in the future, based on current trends and anticipated external circumstances;</a:t>
            </a:r>
          </a:p>
          <a:p>
            <a:pPr lvl="1" algn="just" eaLnBrk="1" hangingPunct="1"/>
            <a:r>
              <a:rPr lang="en-US" sz="2400" smtClean="0">
                <a:cs typeface="Times New Roman" pitchFamily="18" charset="0"/>
              </a:rPr>
              <a:t>Taking action to ensure that supply meets demand</a:t>
            </a:r>
            <a:endParaRPr lang="en-GB" sz="2400" smtClean="0">
              <a:cs typeface="Times New Roman" pitchFamily="18" charset="0"/>
            </a:endParaRPr>
          </a:p>
          <a:p>
            <a:pPr eaLnBrk="1" hangingPunct="1"/>
            <a:endParaRPr lang="en-GB"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930179BE-58A1-4605-9E13-6B155540B4AF}" type="datetime1">
              <a:rPr lang="en-US"/>
              <a:pPr>
                <a:defRPr/>
              </a:pPr>
              <a:t>6/26/2013</a:t>
            </a:fld>
            <a:endParaRPr lang="en-GB"/>
          </a:p>
        </p:txBody>
      </p:sp>
      <p:sp>
        <p:nvSpPr>
          <p:cNvPr id="38913" name="Rectangle 3"/>
          <p:cNvSpPr>
            <a:spLocks noGrp="1" noChangeArrowheads="1"/>
          </p:cNvSpPr>
          <p:nvPr>
            <p:ph type="sldNum" sz="quarter" idx="11"/>
          </p:nvPr>
        </p:nvSpPr>
        <p:spPr>
          <a:noFill/>
        </p:spPr>
        <p:txBody>
          <a:bodyPr/>
          <a:lstStyle/>
          <a:p>
            <a:fld id="{ECA70FFB-8EDC-4C76-B69C-7C556CAF9B1C}" type="slidenum">
              <a:rPr lang="en-GB" smtClean="0"/>
              <a:pPr/>
              <a:t>16</a:t>
            </a:fld>
            <a:endParaRPr lang="en-GB" smtClean="0"/>
          </a:p>
        </p:txBody>
      </p:sp>
      <p:sp>
        <p:nvSpPr>
          <p:cNvPr id="38914"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161FE45A-9A46-4E04-9FF0-FA7FA13FE697}" type="datetime1">
              <a:rPr lang="en-US" sz="1200"/>
              <a:pPr/>
              <a:t>6/26/2013</a:t>
            </a:fld>
            <a:endParaRPr lang="en-GB" sz="1200"/>
          </a:p>
        </p:txBody>
      </p:sp>
      <p:sp>
        <p:nvSpPr>
          <p:cNvPr id="38915" name="Rectangle 2"/>
          <p:cNvSpPr>
            <a:spLocks noGrp="1" noChangeArrowheads="1"/>
          </p:cNvSpPr>
          <p:nvPr>
            <p:ph type="title" idx="4294967295"/>
          </p:nvPr>
        </p:nvSpPr>
        <p:spPr/>
        <p:txBody>
          <a:bodyPr anchor="b"/>
          <a:lstStyle/>
          <a:p>
            <a:pPr eaLnBrk="1" hangingPunct="1"/>
            <a:r>
              <a:rPr lang="en-GB" smtClean="0"/>
              <a:t>Personnel Management</a:t>
            </a:r>
            <a:endParaRPr lang="en-US" smtClean="0"/>
          </a:p>
        </p:txBody>
      </p:sp>
      <p:sp>
        <p:nvSpPr>
          <p:cNvPr id="38916" name="Rectangle 3"/>
          <p:cNvSpPr>
            <a:spLocks noGrp="1" noChangeArrowheads="1"/>
          </p:cNvSpPr>
          <p:nvPr>
            <p:ph type="body" idx="4294967295"/>
          </p:nvPr>
        </p:nvSpPr>
        <p:spPr/>
        <p:txBody>
          <a:bodyPr/>
          <a:lstStyle/>
          <a:p>
            <a:pPr lvl="1" eaLnBrk="1" hangingPunct="1"/>
            <a:r>
              <a:rPr lang="en-GB" smtClean="0"/>
              <a:t>Recruitment and selection;</a:t>
            </a:r>
          </a:p>
          <a:p>
            <a:pPr lvl="1" eaLnBrk="1" hangingPunct="1"/>
            <a:r>
              <a:rPr lang="en-GB" smtClean="0"/>
              <a:t>Reward systems;</a:t>
            </a:r>
          </a:p>
          <a:p>
            <a:pPr lvl="1" eaLnBrk="1" hangingPunct="1"/>
            <a:r>
              <a:rPr lang="en-GB" smtClean="0"/>
              <a:t>Employment legislation;</a:t>
            </a:r>
          </a:p>
          <a:p>
            <a:pPr lvl="1" eaLnBrk="1" hangingPunct="1"/>
            <a:r>
              <a:rPr lang="en-US" smtClean="0"/>
              <a:t>Management of diversity;</a:t>
            </a:r>
          </a:p>
          <a:p>
            <a:pPr lvl="1" eaLnBrk="1" hangingPunct="1"/>
            <a:r>
              <a:rPr lang="en-GB" smtClean="0">
                <a:ea typeface="Arial Unicode MS" pitchFamily="34" charset="-128"/>
                <a:cs typeface="Arial Unicode MS" pitchFamily="34" charset="-128"/>
              </a:rPr>
              <a:t>Training and development;</a:t>
            </a:r>
          </a:p>
          <a:p>
            <a:pPr lvl="1" eaLnBrk="1" hangingPunct="1"/>
            <a:r>
              <a:rPr lang="en-GB" smtClean="0">
                <a:ea typeface="Arial Unicode MS" pitchFamily="34" charset="-128"/>
                <a:cs typeface="Arial Unicode MS" pitchFamily="34" charset="-128"/>
              </a:rPr>
              <a:t>Grievance and discipline;</a:t>
            </a:r>
          </a:p>
          <a:p>
            <a:pPr lvl="1" eaLnBrk="1" hangingPunct="1"/>
            <a:r>
              <a:rPr lang="en-GB" smtClean="0">
                <a:ea typeface="Arial Unicode MS" pitchFamily="34" charset="-128"/>
                <a:cs typeface="Arial Unicode MS" pitchFamily="34" charset="-128"/>
              </a:rPr>
              <a:t>Termination of employment relation</a:t>
            </a:r>
          </a:p>
          <a:p>
            <a:pPr eaLnBrk="1" hangingPunct="1"/>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7988B366-52B1-428A-BD26-9DF9C0926D99}" type="datetime1">
              <a:rPr lang="en-US"/>
              <a:pPr>
                <a:defRPr/>
              </a:pPr>
              <a:t>6/26/2013</a:t>
            </a:fld>
            <a:endParaRPr lang="en-GB"/>
          </a:p>
        </p:txBody>
      </p:sp>
      <p:sp>
        <p:nvSpPr>
          <p:cNvPr id="39937" name="Rectangle 3"/>
          <p:cNvSpPr>
            <a:spLocks noGrp="1" noChangeArrowheads="1"/>
          </p:cNvSpPr>
          <p:nvPr>
            <p:ph type="sldNum" sz="quarter" idx="11"/>
          </p:nvPr>
        </p:nvSpPr>
        <p:spPr>
          <a:noFill/>
        </p:spPr>
        <p:txBody>
          <a:bodyPr/>
          <a:lstStyle/>
          <a:p>
            <a:fld id="{0C98A692-33D7-4D9E-AD63-92670635AADA}" type="slidenum">
              <a:rPr lang="en-GB" smtClean="0"/>
              <a:pPr/>
              <a:t>17</a:t>
            </a:fld>
            <a:endParaRPr lang="en-GB" smtClean="0"/>
          </a:p>
        </p:txBody>
      </p:sp>
      <p:sp>
        <p:nvSpPr>
          <p:cNvPr id="39938"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3A463C9B-A3F7-4601-A47E-4C330E9E0660}" type="datetime1">
              <a:rPr lang="en-US" sz="1200"/>
              <a:pPr/>
              <a:t>6/26/2013</a:t>
            </a:fld>
            <a:endParaRPr lang="en-GB" sz="1200"/>
          </a:p>
        </p:txBody>
      </p:sp>
      <p:sp>
        <p:nvSpPr>
          <p:cNvPr id="39939" name="Rectangle 2"/>
          <p:cNvSpPr>
            <a:spLocks noGrp="1" noChangeArrowheads="1"/>
          </p:cNvSpPr>
          <p:nvPr>
            <p:ph type="title" idx="4294967295"/>
          </p:nvPr>
        </p:nvSpPr>
        <p:spPr/>
        <p:txBody>
          <a:bodyPr anchor="b"/>
          <a:lstStyle/>
          <a:p>
            <a:pPr eaLnBrk="1" hangingPunct="1"/>
            <a:r>
              <a:rPr lang="en-GB" smtClean="0"/>
              <a:t>Reflection on HRM</a:t>
            </a:r>
            <a:endParaRPr lang="en-US" smtClean="0"/>
          </a:p>
        </p:txBody>
      </p:sp>
      <p:sp>
        <p:nvSpPr>
          <p:cNvPr id="39940" name="Rectangle 3"/>
          <p:cNvSpPr>
            <a:spLocks noGrp="1" noChangeArrowheads="1"/>
          </p:cNvSpPr>
          <p:nvPr>
            <p:ph type="body" idx="4294967295"/>
          </p:nvPr>
        </p:nvSpPr>
        <p:spPr/>
        <p:txBody>
          <a:bodyPr/>
          <a:lstStyle/>
          <a:p>
            <a:pPr eaLnBrk="1" hangingPunct="1"/>
            <a:r>
              <a:rPr lang="en-GB" smtClean="0"/>
              <a:t>Globalisation</a:t>
            </a:r>
          </a:p>
          <a:p>
            <a:pPr eaLnBrk="1" hangingPunct="1"/>
            <a:r>
              <a:rPr lang="en-GB" smtClean="0"/>
              <a:t>The Impact of Technology</a:t>
            </a:r>
          </a:p>
          <a:p>
            <a:pPr eaLnBrk="1" hangingPunct="1"/>
            <a:r>
              <a:rPr lang="en-GB" smtClean="0"/>
              <a:t>The worker as individual and global citizen</a:t>
            </a:r>
          </a:p>
          <a:p>
            <a:pPr eaLnBrk="1" hangingPunct="1"/>
            <a:r>
              <a:rPr lang="en-GB" smtClean="0"/>
              <a:t>The role of the Human Resource Manager in a fast changing environment.</a:t>
            </a:r>
          </a:p>
          <a:p>
            <a:pPr eaLnBrk="1" hangingPunct="1"/>
            <a:endParaRPr lang="en-GB" smtClean="0"/>
          </a:p>
          <a:p>
            <a:pPr eaLnBrk="1" hangingPunct="1"/>
            <a:endParaRPr lang="en-US"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A12981A9-A47C-4067-86BE-FA6020C2087A}" type="datetime1">
              <a:rPr lang="en-US"/>
              <a:pPr>
                <a:defRPr/>
              </a:pPr>
              <a:t>6/26/2013</a:t>
            </a:fld>
            <a:endParaRPr lang="en-GB"/>
          </a:p>
        </p:txBody>
      </p:sp>
      <p:sp>
        <p:nvSpPr>
          <p:cNvPr id="40961" name="Rectangle 3"/>
          <p:cNvSpPr>
            <a:spLocks noGrp="1" noChangeArrowheads="1"/>
          </p:cNvSpPr>
          <p:nvPr>
            <p:ph type="sldNum" sz="quarter" idx="11"/>
          </p:nvPr>
        </p:nvSpPr>
        <p:spPr>
          <a:noFill/>
        </p:spPr>
        <p:txBody>
          <a:bodyPr/>
          <a:lstStyle/>
          <a:p>
            <a:fld id="{259B7410-290F-4E6D-8F1D-C65B4CD768BD}" type="slidenum">
              <a:rPr lang="en-GB" smtClean="0"/>
              <a:pPr/>
              <a:t>18</a:t>
            </a:fld>
            <a:endParaRPr lang="en-GB" smtClean="0"/>
          </a:p>
        </p:txBody>
      </p:sp>
      <p:sp>
        <p:nvSpPr>
          <p:cNvPr id="4096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507A4424-E93C-4B8A-B70C-2224ACC3721E}" type="datetime1">
              <a:rPr lang="en-US" sz="1200"/>
              <a:pPr/>
              <a:t>6/26/2013</a:t>
            </a:fld>
            <a:endParaRPr lang="en-GB" sz="1200"/>
          </a:p>
        </p:txBody>
      </p:sp>
      <p:sp>
        <p:nvSpPr>
          <p:cNvPr id="40963" name="Rectangle 2"/>
          <p:cNvSpPr>
            <a:spLocks noGrp="1" noChangeArrowheads="1"/>
          </p:cNvSpPr>
          <p:nvPr>
            <p:ph type="title" idx="4294967295"/>
          </p:nvPr>
        </p:nvSpPr>
        <p:spPr/>
        <p:txBody>
          <a:bodyPr anchor="b"/>
          <a:lstStyle/>
          <a:p>
            <a:pPr eaLnBrk="1" hangingPunct="1"/>
            <a:r>
              <a:rPr lang="en-US" sz="3200" smtClean="0"/>
              <a:t>Current Issues in HRM</a:t>
            </a:r>
            <a:endParaRPr lang="en-GB" sz="3200" smtClean="0"/>
          </a:p>
        </p:txBody>
      </p:sp>
      <p:sp>
        <p:nvSpPr>
          <p:cNvPr id="40964" name="Rectangle 3"/>
          <p:cNvSpPr>
            <a:spLocks noGrp="1" noChangeArrowheads="1"/>
          </p:cNvSpPr>
          <p:nvPr>
            <p:ph type="body" idx="4294967295"/>
          </p:nvPr>
        </p:nvSpPr>
        <p:spPr/>
        <p:txBody>
          <a:bodyPr/>
          <a:lstStyle/>
          <a:p>
            <a:pPr eaLnBrk="1" hangingPunct="1"/>
            <a:r>
              <a:rPr lang="en-US" sz="2800" smtClean="0"/>
              <a:t>Responding to intensified competition</a:t>
            </a:r>
          </a:p>
          <a:p>
            <a:pPr eaLnBrk="1" hangingPunct="1"/>
            <a:r>
              <a:rPr lang="en-US" sz="2800" smtClean="0"/>
              <a:t>Managing international operations</a:t>
            </a:r>
          </a:p>
          <a:p>
            <a:pPr eaLnBrk="1" hangingPunct="1"/>
            <a:r>
              <a:rPr lang="en-US" sz="2800" smtClean="0"/>
              <a:t>Riding waves of technological innovation</a:t>
            </a:r>
          </a:p>
          <a:p>
            <a:pPr eaLnBrk="1" hangingPunct="1"/>
            <a:r>
              <a:rPr lang="en-US" sz="2800" smtClean="0"/>
              <a:t>Meeting the expectations of the law</a:t>
            </a:r>
          </a:p>
          <a:p>
            <a:pPr eaLnBrk="1" hangingPunct="1"/>
            <a:r>
              <a:rPr lang="en-US" sz="2800" smtClean="0"/>
              <a:t>Managing with or without trade unions</a:t>
            </a:r>
          </a:p>
          <a:p>
            <a:pPr eaLnBrk="1" hangingPunct="1"/>
            <a:r>
              <a:rPr lang="en-US" sz="2800" smtClean="0"/>
              <a:t>Ethical questions</a:t>
            </a:r>
          </a:p>
          <a:p>
            <a:pPr eaLnBrk="1" hangingPunct="1"/>
            <a:r>
              <a:rPr lang="en-US" sz="2800" smtClean="0"/>
              <a:t>Best practice</a:t>
            </a:r>
          </a:p>
          <a:p>
            <a:pPr eaLnBrk="1" hangingPunct="1"/>
            <a:endParaRPr lang="en-US" sz="2800" smtClean="0"/>
          </a:p>
          <a:p>
            <a:pPr eaLnBrk="1" hangingPunct="1"/>
            <a:endParaRPr lang="en-GB" sz="3600" smtClean="0">
              <a:latin typeface="Comic Sans MS" pitchFamily="66"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6"/>
          <p:cNvSpPr>
            <a:spLocks noGrp="1" noChangeArrowheads="1"/>
          </p:cNvSpPr>
          <p:nvPr>
            <p:ph type="dt" sz="half" idx="12"/>
          </p:nvPr>
        </p:nvSpPr>
        <p:spPr>
          <a:ln/>
        </p:spPr>
        <p:txBody>
          <a:bodyPr/>
          <a:lstStyle/>
          <a:p>
            <a:pPr>
              <a:defRPr/>
            </a:pPr>
            <a:fld id="{49ADFDF1-7788-4833-A579-C25FE8979119}" type="datetime1">
              <a:rPr lang="en-US"/>
              <a:pPr>
                <a:defRPr/>
              </a:pPr>
              <a:t>6/26/2013</a:t>
            </a:fld>
            <a:endParaRPr lang="en-GB"/>
          </a:p>
        </p:txBody>
      </p:sp>
      <p:sp>
        <p:nvSpPr>
          <p:cNvPr id="43009" name="Rectangle 3"/>
          <p:cNvSpPr>
            <a:spLocks noGrp="1" noChangeArrowheads="1"/>
          </p:cNvSpPr>
          <p:nvPr>
            <p:ph type="sldNum" sz="quarter" idx="11"/>
          </p:nvPr>
        </p:nvSpPr>
        <p:spPr>
          <a:noFill/>
        </p:spPr>
        <p:txBody>
          <a:bodyPr/>
          <a:lstStyle/>
          <a:p>
            <a:fld id="{5991A31D-B187-4579-A98E-C574FEA14870}" type="slidenum">
              <a:rPr lang="en-GB" smtClean="0"/>
              <a:pPr/>
              <a:t>19</a:t>
            </a:fld>
            <a:endParaRPr lang="en-GB" smtClean="0"/>
          </a:p>
        </p:txBody>
      </p:sp>
      <p:sp>
        <p:nvSpPr>
          <p:cNvPr id="43010"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6D288B20-BB15-4E5D-A1B0-6AD45CD3B07D}" type="datetime1">
              <a:rPr lang="en-US" sz="1200"/>
              <a:pPr/>
              <a:t>6/26/2013</a:t>
            </a:fld>
            <a:endParaRPr lang="en-GB" sz="1200"/>
          </a:p>
        </p:txBody>
      </p:sp>
      <p:sp>
        <p:nvSpPr>
          <p:cNvPr id="43011" name="Rectangle 2"/>
          <p:cNvSpPr>
            <a:spLocks noGrp="1" noChangeArrowheads="1"/>
          </p:cNvSpPr>
          <p:nvPr>
            <p:ph type="title" idx="4294967295"/>
          </p:nvPr>
        </p:nvSpPr>
        <p:spPr>
          <a:xfrm>
            <a:off x="457200" y="457200"/>
            <a:ext cx="8229600" cy="996950"/>
          </a:xfrm>
        </p:spPr>
        <p:txBody>
          <a:bodyPr anchor="b"/>
          <a:lstStyle/>
          <a:p>
            <a:pPr eaLnBrk="1" hangingPunct="1"/>
            <a:r>
              <a:rPr lang="en-US" sz="3200" smtClean="0"/>
              <a:t>Current Issues in HRM</a:t>
            </a:r>
            <a:endParaRPr lang="en-GB" sz="3200" smtClean="0"/>
          </a:p>
        </p:txBody>
      </p:sp>
      <p:sp>
        <p:nvSpPr>
          <p:cNvPr id="43012" name="Rectangle 3"/>
          <p:cNvSpPr>
            <a:spLocks noGrp="1" noChangeArrowheads="1"/>
          </p:cNvSpPr>
          <p:nvPr>
            <p:ph type="body" idx="4294967295"/>
          </p:nvPr>
        </p:nvSpPr>
        <p:spPr/>
        <p:txBody>
          <a:bodyPr/>
          <a:lstStyle/>
          <a:p>
            <a:pPr eaLnBrk="1" hangingPunct="1"/>
            <a:r>
              <a:rPr lang="en-US" smtClean="0"/>
              <a:t>Responding to intensified competition</a:t>
            </a:r>
          </a:p>
          <a:p>
            <a:pPr eaLnBrk="1" hangingPunct="1"/>
            <a:endParaRPr lang="en-US" smtClean="0"/>
          </a:p>
          <a:p>
            <a:pPr eaLnBrk="1" hangingPunct="1">
              <a:buFont typeface="Wingdings" pitchFamily="2" charset="2"/>
              <a:buNone/>
            </a:pPr>
            <a:r>
              <a:rPr lang="en-GB" smtClean="0"/>
              <a:t>   - </a:t>
            </a:r>
            <a:r>
              <a:rPr lang="en-GB" sz="2400" smtClean="0"/>
              <a:t>‘globalised’ market place</a:t>
            </a:r>
          </a:p>
          <a:p>
            <a:pPr eaLnBrk="1" hangingPunct="1">
              <a:buFont typeface="Wingdings" pitchFamily="2" charset="2"/>
              <a:buNone/>
            </a:pPr>
            <a:r>
              <a:rPr lang="en-GB" sz="2400" smtClean="0"/>
              <a:t>    -  drive for cost reductions – including labour, </a:t>
            </a:r>
            <a:endParaRPr lang="en-GB" sz="2800" smtClean="0">
              <a:latin typeface="Comic Sans MS" pitchFamily="66" charset="0"/>
            </a:endParaRPr>
          </a:p>
          <a:p>
            <a:pPr lvl="1" eaLnBrk="1" hangingPunct="1"/>
            <a:endParaRPr lang="en-GB" sz="2400" smtClean="0">
              <a:latin typeface="Comic Sans MS" pitchFamily="66" charset="0"/>
            </a:endParaRPr>
          </a:p>
          <a:p>
            <a:pPr lvl="2" eaLnBrk="1" hangingPunct="1">
              <a:buFont typeface="Wingdings" pitchFamily="2" charset="2"/>
              <a:buNone/>
            </a:pPr>
            <a:r>
              <a:rPr lang="en-GB" smtClean="0">
                <a:latin typeface="Comic Sans MS" pitchFamily="66" charset="0"/>
              </a:rPr>
              <a:t>                   </a:t>
            </a:r>
          </a:p>
        </p:txBody>
      </p:sp>
      <p:sp>
        <p:nvSpPr>
          <p:cNvPr id="43013" name="AutoShape 4"/>
          <p:cNvSpPr>
            <a:spLocks/>
          </p:cNvSpPr>
          <p:nvPr/>
        </p:nvSpPr>
        <p:spPr bwMode="auto">
          <a:xfrm>
            <a:off x="3886200" y="3200400"/>
            <a:ext cx="182563" cy="871538"/>
          </a:xfrm>
          <a:prstGeom prst="leftBrace">
            <a:avLst>
              <a:gd name="adj1" fmla="val 39783"/>
              <a:gd name="adj2" fmla="val 50000"/>
            </a:avLst>
          </a:prstGeom>
          <a:noFill/>
          <a:ln w="9525">
            <a:solidFill>
              <a:schemeClr val="folHlink"/>
            </a:solidFill>
            <a:round/>
            <a:headEnd/>
            <a:tailEnd/>
          </a:ln>
        </p:spPr>
        <p:txBody>
          <a:bodyPr/>
          <a:lstStyle/>
          <a:p>
            <a:endParaRPr lang="en-US">
              <a:latin typeface="Tahoma"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D96B2D80-85CA-4C84-A211-4A4EF091F153}" type="datetime1">
              <a:rPr lang="en-US"/>
              <a:pPr>
                <a:defRPr/>
              </a:pPr>
              <a:t>6/26/2013</a:t>
            </a:fld>
            <a:endParaRPr lang="en-GB"/>
          </a:p>
        </p:txBody>
      </p:sp>
      <p:sp>
        <p:nvSpPr>
          <p:cNvPr id="45057" name="Rectangle 3"/>
          <p:cNvSpPr>
            <a:spLocks noGrp="1" noChangeArrowheads="1"/>
          </p:cNvSpPr>
          <p:nvPr>
            <p:ph type="sldNum" sz="quarter" idx="11"/>
          </p:nvPr>
        </p:nvSpPr>
        <p:spPr>
          <a:noFill/>
        </p:spPr>
        <p:txBody>
          <a:bodyPr/>
          <a:lstStyle/>
          <a:p>
            <a:fld id="{59624ABA-540A-4868-AA73-91EBD9831A6E}" type="slidenum">
              <a:rPr lang="en-GB" smtClean="0"/>
              <a:pPr/>
              <a:t>20</a:t>
            </a:fld>
            <a:endParaRPr lang="en-GB" smtClean="0"/>
          </a:p>
        </p:txBody>
      </p:sp>
      <p:sp>
        <p:nvSpPr>
          <p:cNvPr id="45058"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F2444730-F3DF-4EBF-A1C0-DA6C4164D618}" type="datetime1">
              <a:rPr lang="en-US" sz="1200"/>
              <a:pPr/>
              <a:t>6/26/2013</a:t>
            </a:fld>
            <a:endParaRPr lang="en-GB" sz="1200"/>
          </a:p>
        </p:txBody>
      </p:sp>
      <p:sp>
        <p:nvSpPr>
          <p:cNvPr id="45059" name="Rectangle 2"/>
          <p:cNvSpPr>
            <a:spLocks noGrp="1" noChangeArrowheads="1"/>
          </p:cNvSpPr>
          <p:nvPr>
            <p:ph type="title" idx="4294967295"/>
          </p:nvPr>
        </p:nvSpPr>
        <p:spPr>
          <a:xfrm>
            <a:off x="457200" y="457200"/>
            <a:ext cx="8229600" cy="1087438"/>
          </a:xfrm>
        </p:spPr>
        <p:txBody>
          <a:bodyPr anchor="b"/>
          <a:lstStyle/>
          <a:p>
            <a:pPr eaLnBrk="1" hangingPunct="1"/>
            <a:r>
              <a:rPr lang="en-US" sz="3200" smtClean="0"/>
              <a:t>Responding to intensified competition</a:t>
            </a:r>
            <a:endParaRPr lang="en-GB" sz="3200" smtClean="0"/>
          </a:p>
        </p:txBody>
      </p:sp>
      <p:sp>
        <p:nvSpPr>
          <p:cNvPr id="45060" name="Rectangle 3"/>
          <p:cNvSpPr>
            <a:spLocks noGrp="1" noChangeArrowheads="1"/>
          </p:cNvSpPr>
          <p:nvPr>
            <p:ph type="body" idx="4294967295"/>
          </p:nvPr>
        </p:nvSpPr>
        <p:spPr>
          <a:xfrm>
            <a:off x="609600" y="1828800"/>
            <a:ext cx="8345488" cy="4303713"/>
          </a:xfrm>
        </p:spPr>
        <p:txBody>
          <a:bodyPr/>
          <a:lstStyle/>
          <a:p>
            <a:pPr algn="just" eaLnBrk="1" hangingPunct="1">
              <a:lnSpc>
                <a:spcPct val="90000"/>
              </a:lnSpc>
            </a:pPr>
            <a:r>
              <a:rPr lang="en-GB" sz="2400" smtClean="0"/>
              <a:t>A ‘psychological contract’ change between employers and the people they employ</a:t>
            </a:r>
          </a:p>
          <a:p>
            <a:pPr algn="just" eaLnBrk="1" hangingPunct="1">
              <a:lnSpc>
                <a:spcPct val="90000"/>
              </a:lnSpc>
            </a:pPr>
            <a:endParaRPr lang="en-GB" sz="2400" smtClean="0"/>
          </a:p>
          <a:p>
            <a:pPr lvl="2" algn="just" eaLnBrk="1" hangingPunct="1">
              <a:lnSpc>
                <a:spcPct val="90000"/>
              </a:lnSpc>
            </a:pPr>
            <a:r>
              <a:rPr lang="en-GB" sz="1800" smtClean="0"/>
              <a:t>I will work hard for and act with loyalty towards my employer. In return I expect to be retained as an employee provided I do not act against the interests of the organisation. I also expect to be given opportunities for promotion should the circumstances make this possible (</a:t>
            </a:r>
            <a:r>
              <a:rPr lang="en-GB" sz="1800" smtClean="0">
                <a:solidFill>
                  <a:schemeClr val="hlink"/>
                </a:solidFill>
              </a:rPr>
              <a:t>Previous</a:t>
            </a:r>
            <a:r>
              <a:rPr lang="en-GB" sz="1800" smtClean="0"/>
              <a:t>).</a:t>
            </a:r>
          </a:p>
          <a:p>
            <a:pPr lvl="2" algn="just" eaLnBrk="1" hangingPunct="1">
              <a:lnSpc>
                <a:spcPct val="90000"/>
              </a:lnSpc>
            </a:pPr>
            <a:endParaRPr lang="en-GB" sz="1800" smtClean="0"/>
          </a:p>
          <a:p>
            <a:pPr lvl="2" algn="just" eaLnBrk="1" hangingPunct="1">
              <a:lnSpc>
                <a:spcPct val="90000"/>
              </a:lnSpc>
            </a:pPr>
            <a:r>
              <a:rPr lang="en-GB" sz="1800" smtClean="0"/>
              <a:t>I will bring to my work effort and creativity. In return I expect a salary that is appropriate to my contribution and market worth. While our relationship may be short term, I will remain for as long as I receive the developmental opportunities I need to build my career (</a:t>
            </a:r>
            <a:r>
              <a:rPr lang="en-GB" sz="1800" smtClean="0">
                <a:solidFill>
                  <a:schemeClr val="hlink"/>
                </a:solidFill>
              </a:rPr>
              <a:t>New</a:t>
            </a:r>
            <a:r>
              <a:rPr lang="en-GB" sz="1800" smtClean="0"/>
              <a:t>).</a:t>
            </a:r>
          </a:p>
          <a:p>
            <a:pPr eaLnBrk="1" hangingPunct="1">
              <a:lnSpc>
                <a:spcPct val="90000"/>
              </a:lnSpc>
            </a:pPr>
            <a:endParaRPr lang="en-GB" sz="2000" smtClean="0"/>
          </a:p>
          <a:p>
            <a:pPr eaLnBrk="1" hangingPunct="1">
              <a:lnSpc>
                <a:spcPct val="90000"/>
              </a:lnSpc>
            </a:pPr>
            <a:r>
              <a:rPr lang="en-GB" sz="2400" smtClean="0"/>
              <a:t>Greater pressure to justify HR’s existence</a:t>
            </a:r>
          </a:p>
          <a:p>
            <a:pPr eaLnBrk="1" hangingPunct="1">
              <a:lnSpc>
                <a:spcPct val="90000"/>
              </a:lnSpc>
            </a:pPr>
            <a:endParaRPr lang="en-GB" sz="240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EB4424CA-313D-4800-96B7-B0847841B2EB}" type="datetime1">
              <a:rPr lang="en-US"/>
              <a:pPr>
                <a:defRPr/>
              </a:pPr>
              <a:t>6/26/2013</a:t>
            </a:fld>
            <a:endParaRPr lang="en-GB"/>
          </a:p>
        </p:txBody>
      </p:sp>
      <p:sp>
        <p:nvSpPr>
          <p:cNvPr id="47105" name="Rectangle 3"/>
          <p:cNvSpPr>
            <a:spLocks noGrp="1" noChangeArrowheads="1"/>
          </p:cNvSpPr>
          <p:nvPr>
            <p:ph type="sldNum" sz="quarter" idx="11"/>
          </p:nvPr>
        </p:nvSpPr>
        <p:spPr>
          <a:noFill/>
        </p:spPr>
        <p:txBody>
          <a:bodyPr/>
          <a:lstStyle/>
          <a:p>
            <a:fld id="{A9BA136C-33E9-48A1-8964-D08168BA38E6}" type="slidenum">
              <a:rPr lang="en-GB" smtClean="0"/>
              <a:pPr/>
              <a:t>21</a:t>
            </a:fld>
            <a:endParaRPr lang="en-GB" smtClean="0"/>
          </a:p>
        </p:txBody>
      </p:sp>
      <p:sp>
        <p:nvSpPr>
          <p:cNvPr id="4710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2C88DFED-FC48-4A35-9921-AB6378694658}" type="datetime1">
              <a:rPr lang="en-US" sz="1200"/>
              <a:pPr/>
              <a:t>6/26/2013</a:t>
            </a:fld>
            <a:endParaRPr lang="en-GB" sz="1200"/>
          </a:p>
        </p:txBody>
      </p:sp>
      <p:sp>
        <p:nvSpPr>
          <p:cNvPr id="47107" name="Rectangle 2"/>
          <p:cNvSpPr>
            <a:spLocks noGrp="1" noChangeArrowheads="1"/>
          </p:cNvSpPr>
          <p:nvPr>
            <p:ph type="title" idx="4294967295"/>
          </p:nvPr>
        </p:nvSpPr>
        <p:spPr>
          <a:xfrm>
            <a:off x="457200" y="457200"/>
            <a:ext cx="8229600" cy="904875"/>
          </a:xfrm>
        </p:spPr>
        <p:txBody>
          <a:bodyPr anchor="b"/>
          <a:lstStyle/>
          <a:p>
            <a:pPr eaLnBrk="1" hangingPunct="1"/>
            <a:r>
              <a:rPr lang="en-US" sz="3200" smtClean="0"/>
              <a:t>Managing international operations</a:t>
            </a:r>
            <a:endParaRPr lang="en-GB" sz="3200" smtClean="0"/>
          </a:p>
        </p:txBody>
      </p:sp>
      <p:sp>
        <p:nvSpPr>
          <p:cNvPr id="47108" name="Rectangle 3"/>
          <p:cNvSpPr>
            <a:spLocks noGrp="1" noChangeArrowheads="1"/>
          </p:cNvSpPr>
          <p:nvPr>
            <p:ph type="body" idx="4294967295"/>
          </p:nvPr>
        </p:nvSpPr>
        <p:spPr/>
        <p:txBody>
          <a:bodyPr/>
          <a:lstStyle/>
          <a:p>
            <a:pPr algn="just" eaLnBrk="1" hangingPunct="1">
              <a:buFont typeface="Wingdings" pitchFamily="2" charset="2"/>
              <a:buNone/>
            </a:pPr>
            <a:r>
              <a:rPr lang="en-GB" sz="2800" smtClean="0"/>
              <a:t>Globalisation: Standard policy, practices and philosophy</a:t>
            </a:r>
          </a:p>
          <a:p>
            <a:pPr algn="just" eaLnBrk="1" hangingPunct="1">
              <a:buFont typeface="Wingdings" pitchFamily="2" charset="2"/>
              <a:buNone/>
            </a:pPr>
            <a:endParaRPr lang="en-GB" sz="1000" smtClean="0"/>
          </a:p>
          <a:p>
            <a:pPr lvl="2" algn="just" eaLnBrk="1" hangingPunct="1"/>
            <a:r>
              <a:rPr lang="en-GB" smtClean="0"/>
              <a:t> 1)Institutional variations between countries</a:t>
            </a:r>
          </a:p>
          <a:p>
            <a:pPr lvl="1" algn="just" eaLnBrk="1" hangingPunct="1">
              <a:buFont typeface="Wingdings" pitchFamily="2" charset="2"/>
              <a:buNone/>
            </a:pPr>
            <a:endParaRPr lang="en-GB" sz="1000" smtClean="0"/>
          </a:p>
          <a:p>
            <a:pPr lvl="3" algn="just" eaLnBrk="1" hangingPunct="1"/>
            <a:r>
              <a:rPr lang="en-GB" sz="2400" smtClean="0"/>
              <a:t>Tax regimes, training and qualification systems</a:t>
            </a:r>
          </a:p>
          <a:p>
            <a:pPr lvl="3" algn="just" eaLnBrk="1" hangingPunct="1"/>
            <a:r>
              <a:rPr lang="en-GB" sz="2400" smtClean="0"/>
              <a:t>Diverse systems of employment law</a:t>
            </a:r>
          </a:p>
          <a:p>
            <a:pPr lvl="3" algn="just" eaLnBrk="1" hangingPunct="1"/>
            <a:r>
              <a:rPr lang="en-GB" sz="2400" smtClean="0"/>
              <a:t>Dismissal and discrimination law</a:t>
            </a:r>
          </a:p>
          <a:p>
            <a:pPr lvl="3" algn="just" eaLnBrk="1" hangingPunct="1">
              <a:buFont typeface="Wingdings" pitchFamily="2" charset="2"/>
              <a:buNone/>
            </a:pPr>
            <a:endParaRPr lang="en-GB" sz="1000" smtClean="0"/>
          </a:p>
          <a:p>
            <a:pPr lvl="2" algn="just" eaLnBrk="1" hangingPunct="1"/>
            <a:r>
              <a:rPr lang="en-GB" smtClean="0"/>
              <a:t>2) cultural difference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BD95E4E4-5AA6-457C-BF6A-FDE5CA11D0C5}" type="datetime1">
              <a:rPr lang="en-US"/>
              <a:pPr>
                <a:defRPr/>
              </a:pPr>
              <a:t>6/26/2013</a:t>
            </a:fld>
            <a:endParaRPr lang="en-GB"/>
          </a:p>
        </p:txBody>
      </p:sp>
      <p:sp>
        <p:nvSpPr>
          <p:cNvPr id="49153" name="Rectangle 3"/>
          <p:cNvSpPr>
            <a:spLocks noGrp="1" noChangeArrowheads="1"/>
          </p:cNvSpPr>
          <p:nvPr>
            <p:ph type="sldNum" sz="quarter" idx="11"/>
          </p:nvPr>
        </p:nvSpPr>
        <p:spPr>
          <a:noFill/>
        </p:spPr>
        <p:txBody>
          <a:bodyPr/>
          <a:lstStyle/>
          <a:p>
            <a:fld id="{3FC1D0D1-6DA2-472E-953A-D56B4F660B01}" type="slidenum">
              <a:rPr lang="en-GB" smtClean="0"/>
              <a:pPr/>
              <a:t>22</a:t>
            </a:fld>
            <a:endParaRPr lang="en-GB" smtClean="0"/>
          </a:p>
        </p:txBody>
      </p:sp>
      <p:sp>
        <p:nvSpPr>
          <p:cNvPr id="49154"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410800D5-4DC1-4FB3-BD8E-86C61D729E7F}" type="datetime1">
              <a:rPr lang="en-US" sz="1200"/>
              <a:pPr/>
              <a:t>6/26/2013</a:t>
            </a:fld>
            <a:endParaRPr lang="en-GB" sz="1200"/>
          </a:p>
        </p:txBody>
      </p:sp>
      <p:sp>
        <p:nvSpPr>
          <p:cNvPr id="49155" name="Rectangle 2"/>
          <p:cNvSpPr>
            <a:spLocks noGrp="1" noChangeArrowheads="1"/>
          </p:cNvSpPr>
          <p:nvPr>
            <p:ph type="title" idx="4294967295"/>
          </p:nvPr>
        </p:nvSpPr>
        <p:spPr>
          <a:xfrm>
            <a:off x="457200" y="457200"/>
            <a:ext cx="8229600" cy="1087438"/>
          </a:xfrm>
        </p:spPr>
        <p:txBody>
          <a:bodyPr anchor="b"/>
          <a:lstStyle/>
          <a:p>
            <a:pPr eaLnBrk="1" hangingPunct="1"/>
            <a:r>
              <a:rPr lang="en-US" sz="3200" smtClean="0"/>
              <a:t>Riding waves of technological innovation</a:t>
            </a:r>
            <a:endParaRPr lang="en-GB" sz="3200" smtClean="0"/>
          </a:p>
        </p:txBody>
      </p:sp>
      <p:sp>
        <p:nvSpPr>
          <p:cNvPr id="49156" name="Rectangle 3"/>
          <p:cNvSpPr>
            <a:spLocks noGrp="1" noChangeArrowheads="1"/>
          </p:cNvSpPr>
          <p:nvPr>
            <p:ph type="body" idx="4294967295"/>
          </p:nvPr>
        </p:nvSpPr>
        <p:spPr/>
        <p:txBody>
          <a:bodyPr/>
          <a:lstStyle/>
          <a:p>
            <a:pPr eaLnBrk="1" hangingPunct="1">
              <a:lnSpc>
                <a:spcPct val="90000"/>
              </a:lnSpc>
            </a:pPr>
            <a:r>
              <a:rPr lang="en-GB" sz="2400" smtClean="0"/>
              <a:t>Three distinct types of challenge: </a:t>
            </a:r>
          </a:p>
          <a:p>
            <a:pPr algn="just" eaLnBrk="1" hangingPunct="1">
              <a:lnSpc>
                <a:spcPct val="90000"/>
              </a:lnSpc>
            </a:pPr>
            <a:r>
              <a:rPr lang="en-GB" sz="2400" smtClean="0"/>
              <a:t>1) direct effects</a:t>
            </a:r>
          </a:p>
          <a:p>
            <a:pPr lvl="1" algn="just" eaLnBrk="1" hangingPunct="1">
              <a:lnSpc>
                <a:spcPct val="90000"/>
              </a:lnSpc>
            </a:pPr>
            <a:r>
              <a:rPr lang="en-GB" sz="2000" smtClean="0"/>
              <a:t>The use of email and intranet as tools of information provision and communication;</a:t>
            </a:r>
          </a:p>
          <a:p>
            <a:pPr lvl="1" algn="just" eaLnBrk="1" hangingPunct="1">
              <a:lnSpc>
                <a:spcPct val="90000"/>
              </a:lnSpc>
            </a:pPr>
            <a:r>
              <a:rPr lang="en-GB" sz="2000" smtClean="0"/>
              <a:t>The rise of the internet as a major new method for recruitment;</a:t>
            </a:r>
          </a:p>
          <a:p>
            <a:pPr lvl="1" algn="just" eaLnBrk="1" hangingPunct="1">
              <a:lnSpc>
                <a:spcPct val="90000"/>
              </a:lnSpc>
            </a:pPr>
            <a:r>
              <a:rPr lang="en-GB" sz="2000" smtClean="0"/>
              <a:t>The development of web-based approaches to training and learning;</a:t>
            </a:r>
          </a:p>
          <a:p>
            <a:pPr lvl="1" algn="just" eaLnBrk="1" hangingPunct="1">
              <a:lnSpc>
                <a:spcPct val="90000"/>
              </a:lnSpc>
            </a:pPr>
            <a:r>
              <a:rPr lang="en-GB" sz="2000" smtClean="0"/>
              <a:t>The use of computer databases to hold staff information and to generate reports; (data protection)</a:t>
            </a:r>
          </a:p>
          <a:p>
            <a:pPr lvl="1" algn="just" eaLnBrk="1" hangingPunct="1">
              <a:lnSpc>
                <a:spcPct val="90000"/>
              </a:lnSpc>
            </a:pPr>
            <a:r>
              <a:rPr lang="en-GB" sz="2000" smtClean="0"/>
              <a:t>The application of computer technologies to established tasks such as human resource planning and pay-roll administration.</a:t>
            </a:r>
          </a:p>
          <a:p>
            <a:pPr eaLnBrk="1" hangingPunct="1">
              <a:lnSpc>
                <a:spcPct val="90000"/>
              </a:lnSpc>
            </a:pPr>
            <a:endParaRPr lang="en-GB" sz="200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F37BF713-F177-4A30-B779-9561598B0571}" type="datetime1">
              <a:rPr lang="en-US"/>
              <a:pPr>
                <a:defRPr/>
              </a:pPr>
              <a:t>6/26/2013</a:t>
            </a:fld>
            <a:endParaRPr lang="en-GB"/>
          </a:p>
        </p:txBody>
      </p:sp>
      <p:sp>
        <p:nvSpPr>
          <p:cNvPr id="50177" name="Rectangle 3"/>
          <p:cNvSpPr>
            <a:spLocks noGrp="1" noChangeArrowheads="1"/>
          </p:cNvSpPr>
          <p:nvPr>
            <p:ph type="sldNum" sz="quarter" idx="11"/>
          </p:nvPr>
        </p:nvSpPr>
        <p:spPr>
          <a:noFill/>
        </p:spPr>
        <p:txBody>
          <a:bodyPr/>
          <a:lstStyle/>
          <a:p>
            <a:fld id="{E0ABDE25-F296-47EC-ADDB-BCAC751F9EBF}" type="slidenum">
              <a:rPr lang="en-GB" smtClean="0"/>
              <a:pPr/>
              <a:t>23</a:t>
            </a:fld>
            <a:endParaRPr lang="en-GB" smtClean="0"/>
          </a:p>
        </p:txBody>
      </p:sp>
      <p:sp>
        <p:nvSpPr>
          <p:cNvPr id="50178"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ABFCE633-47E7-42A1-9D3F-153EB2A90CA2}" type="datetime1">
              <a:rPr lang="en-US" sz="1200"/>
              <a:pPr/>
              <a:t>6/26/2013</a:t>
            </a:fld>
            <a:endParaRPr lang="en-GB" sz="1200"/>
          </a:p>
        </p:txBody>
      </p:sp>
      <p:sp>
        <p:nvSpPr>
          <p:cNvPr id="50179" name="Rectangle 2"/>
          <p:cNvSpPr>
            <a:spLocks noGrp="1" noChangeArrowheads="1"/>
          </p:cNvSpPr>
          <p:nvPr>
            <p:ph type="title" idx="4294967295"/>
          </p:nvPr>
        </p:nvSpPr>
        <p:spPr/>
        <p:txBody>
          <a:bodyPr anchor="b"/>
          <a:lstStyle/>
          <a:p>
            <a:pPr eaLnBrk="1" hangingPunct="1"/>
            <a:r>
              <a:rPr lang="en-US" sz="3600" smtClean="0"/>
              <a:t>Riding waves of technological innovation</a:t>
            </a:r>
            <a:endParaRPr lang="en-GB" sz="3600" smtClean="0"/>
          </a:p>
        </p:txBody>
      </p:sp>
      <p:sp>
        <p:nvSpPr>
          <p:cNvPr id="50180" name="Rectangle 3"/>
          <p:cNvSpPr>
            <a:spLocks noGrp="1" noChangeArrowheads="1"/>
          </p:cNvSpPr>
          <p:nvPr>
            <p:ph type="body" idx="4294967295"/>
          </p:nvPr>
        </p:nvSpPr>
        <p:spPr/>
        <p:txBody>
          <a:bodyPr/>
          <a:lstStyle/>
          <a:p>
            <a:pPr algn="just" eaLnBrk="1" hangingPunct="1">
              <a:lnSpc>
                <a:spcPct val="90000"/>
              </a:lnSpc>
            </a:pPr>
            <a:r>
              <a:rPr lang="en-GB" sz="2800" smtClean="0">
                <a:latin typeface="Comic Sans MS" pitchFamily="66" charset="0"/>
              </a:rPr>
              <a:t>2) </a:t>
            </a:r>
            <a:r>
              <a:rPr lang="en-GB" sz="2800" smtClean="0"/>
              <a:t>technology brings change more generally to an organisation in terms of its structure, job duties, work allocation and even its culture.</a:t>
            </a:r>
          </a:p>
          <a:p>
            <a:pPr algn="just" eaLnBrk="1" hangingPunct="1">
              <a:lnSpc>
                <a:spcPct val="90000"/>
              </a:lnSpc>
              <a:buFont typeface="Wingdings" pitchFamily="2" charset="2"/>
              <a:buNone/>
            </a:pPr>
            <a:endParaRPr lang="en-GB" sz="2800" smtClean="0"/>
          </a:p>
          <a:p>
            <a:pPr algn="just" eaLnBrk="1" hangingPunct="1">
              <a:lnSpc>
                <a:spcPct val="90000"/>
              </a:lnSpc>
            </a:pPr>
            <a:r>
              <a:rPr lang="en-GB" sz="2800" smtClean="0"/>
              <a:t>3) effects relating to the need to find new ways of managing staff who are employed in research and development functions, and whose job is to drive technological development to the advantage of the organisation.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DA2551C7-3043-4F80-B01B-E0D67F7982A4}" type="datetime1">
              <a:rPr lang="en-US"/>
              <a:pPr>
                <a:defRPr/>
              </a:pPr>
              <a:t>6/26/2013</a:t>
            </a:fld>
            <a:endParaRPr lang="en-GB"/>
          </a:p>
        </p:txBody>
      </p:sp>
      <p:sp>
        <p:nvSpPr>
          <p:cNvPr id="51201" name="Rectangle 3"/>
          <p:cNvSpPr>
            <a:spLocks noGrp="1" noChangeArrowheads="1"/>
          </p:cNvSpPr>
          <p:nvPr>
            <p:ph type="sldNum" sz="quarter" idx="11"/>
          </p:nvPr>
        </p:nvSpPr>
        <p:spPr>
          <a:noFill/>
        </p:spPr>
        <p:txBody>
          <a:bodyPr/>
          <a:lstStyle/>
          <a:p>
            <a:fld id="{DE09ACD5-58D2-4B7F-BAAE-69708C9ED5DD}" type="slidenum">
              <a:rPr lang="en-GB" smtClean="0"/>
              <a:pPr/>
              <a:t>24</a:t>
            </a:fld>
            <a:endParaRPr lang="en-GB" smtClean="0"/>
          </a:p>
        </p:txBody>
      </p:sp>
      <p:sp>
        <p:nvSpPr>
          <p:cNvPr id="5120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6268E896-544C-479D-B446-5BB46E02FF89}" type="datetime1">
              <a:rPr lang="en-US" sz="1200"/>
              <a:pPr/>
              <a:t>6/26/2013</a:t>
            </a:fld>
            <a:endParaRPr lang="en-GB" sz="1200"/>
          </a:p>
        </p:txBody>
      </p:sp>
      <p:sp>
        <p:nvSpPr>
          <p:cNvPr id="51203" name="Rectangle 2"/>
          <p:cNvSpPr>
            <a:spLocks noGrp="1" noChangeArrowheads="1"/>
          </p:cNvSpPr>
          <p:nvPr>
            <p:ph type="title" idx="4294967295"/>
          </p:nvPr>
        </p:nvSpPr>
        <p:spPr>
          <a:xfrm>
            <a:off x="457200" y="457200"/>
            <a:ext cx="8229600" cy="996950"/>
          </a:xfrm>
        </p:spPr>
        <p:txBody>
          <a:bodyPr anchor="b"/>
          <a:lstStyle/>
          <a:p>
            <a:pPr eaLnBrk="1" hangingPunct="1"/>
            <a:r>
              <a:rPr lang="en-US" sz="3200" smtClean="0"/>
              <a:t>Meeting the expectations of the law</a:t>
            </a:r>
            <a:endParaRPr lang="en-GB" sz="3200" smtClean="0"/>
          </a:p>
        </p:txBody>
      </p:sp>
      <p:sp>
        <p:nvSpPr>
          <p:cNvPr id="51204" name="Rectangle 3"/>
          <p:cNvSpPr>
            <a:spLocks noGrp="1" noChangeArrowheads="1"/>
          </p:cNvSpPr>
          <p:nvPr>
            <p:ph type="body" idx="4294967295"/>
          </p:nvPr>
        </p:nvSpPr>
        <p:spPr>
          <a:xfrm>
            <a:off x="1182688" y="1752600"/>
            <a:ext cx="7772400" cy="4379913"/>
          </a:xfrm>
        </p:spPr>
        <p:txBody>
          <a:bodyPr/>
          <a:lstStyle/>
          <a:p>
            <a:pPr algn="just" eaLnBrk="1" hangingPunct="1">
              <a:lnSpc>
                <a:spcPct val="80000"/>
              </a:lnSpc>
            </a:pPr>
            <a:r>
              <a:rPr lang="en-GB" sz="2800" smtClean="0"/>
              <a:t>The most significant are in fields of health and safety, equal pay, sex and race discrimination and unfair dismissal.</a:t>
            </a:r>
          </a:p>
          <a:p>
            <a:pPr algn="just" eaLnBrk="1" hangingPunct="1">
              <a:lnSpc>
                <a:spcPct val="80000"/>
              </a:lnSpc>
            </a:pPr>
            <a:endParaRPr lang="en-GB" sz="2800" smtClean="0"/>
          </a:p>
          <a:p>
            <a:pPr lvl="1" algn="just" eaLnBrk="1" hangingPunct="1">
              <a:lnSpc>
                <a:spcPct val="80000"/>
              </a:lnSpc>
            </a:pPr>
            <a:r>
              <a:rPr lang="en-GB" sz="2000" smtClean="0"/>
              <a:t>Gender, Race, Disability and Age discrimination laws (1970&lt;)</a:t>
            </a:r>
          </a:p>
          <a:p>
            <a:pPr lvl="1" algn="just" eaLnBrk="1" hangingPunct="1">
              <a:lnSpc>
                <a:spcPct val="80000"/>
              </a:lnSpc>
            </a:pPr>
            <a:r>
              <a:rPr lang="en-GB" sz="2000" smtClean="0"/>
              <a:t>Working time regulations (since 1998);</a:t>
            </a:r>
          </a:p>
          <a:p>
            <a:pPr lvl="1" algn="just" eaLnBrk="1" hangingPunct="1">
              <a:lnSpc>
                <a:spcPct val="80000"/>
              </a:lnSpc>
            </a:pPr>
            <a:r>
              <a:rPr lang="en-GB" sz="2000" smtClean="0"/>
              <a:t>The national minimum wage (since 1999);</a:t>
            </a:r>
          </a:p>
          <a:p>
            <a:pPr lvl="1" algn="just" eaLnBrk="1" hangingPunct="1">
              <a:lnSpc>
                <a:spcPct val="80000"/>
              </a:lnSpc>
            </a:pPr>
            <a:r>
              <a:rPr lang="en-GB" sz="2000" smtClean="0"/>
              <a:t>New maternity, paternity and parental leave regulations (since 1999);</a:t>
            </a:r>
          </a:p>
          <a:p>
            <a:pPr lvl="1" algn="just" eaLnBrk="1" hangingPunct="1">
              <a:lnSpc>
                <a:spcPct val="80000"/>
              </a:lnSpc>
            </a:pPr>
            <a:r>
              <a:rPr lang="en-GB" sz="2000" smtClean="0"/>
              <a:t>The new rights to trade union recognition and representation at serious disciplinary and grievance hearings (since 2000);</a:t>
            </a:r>
          </a:p>
          <a:p>
            <a:pPr lvl="1" algn="just" eaLnBrk="1" hangingPunct="1">
              <a:lnSpc>
                <a:spcPct val="80000"/>
              </a:lnSpc>
            </a:pPr>
            <a:r>
              <a:rPr lang="en-GB" sz="2000" smtClean="0"/>
              <a:t>H &amp; S at WAct 1974 &lt;</a:t>
            </a:r>
          </a:p>
          <a:p>
            <a:pPr lvl="1" algn="just" eaLnBrk="1" hangingPunct="1">
              <a:lnSpc>
                <a:spcPct val="80000"/>
              </a:lnSpc>
            </a:pPr>
            <a:endParaRPr lang="en-GB" sz="200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E238A56A-BBB5-4BE3-A68C-E43EFE07B182}" type="datetime1">
              <a:rPr lang="en-US"/>
              <a:pPr>
                <a:defRPr/>
              </a:pPr>
              <a:t>6/26/2013</a:t>
            </a:fld>
            <a:endParaRPr lang="en-GB"/>
          </a:p>
        </p:txBody>
      </p:sp>
      <p:sp>
        <p:nvSpPr>
          <p:cNvPr id="53249" name="Rectangle 3"/>
          <p:cNvSpPr>
            <a:spLocks noGrp="1" noChangeArrowheads="1"/>
          </p:cNvSpPr>
          <p:nvPr>
            <p:ph type="sldNum" sz="quarter" idx="11"/>
          </p:nvPr>
        </p:nvSpPr>
        <p:spPr>
          <a:noFill/>
        </p:spPr>
        <p:txBody>
          <a:bodyPr/>
          <a:lstStyle/>
          <a:p>
            <a:fld id="{F687997C-D6FF-4F91-B796-92395101AC3A}" type="slidenum">
              <a:rPr lang="en-GB" smtClean="0"/>
              <a:pPr/>
              <a:t>25</a:t>
            </a:fld>
            <a:endParaRPr lang="en-GB" smtClean="0"/>
          </a:p>
        </p:txBody>
      </p:sp>
      <p:sp>
        <p:nvSpPr>
          <p:cNvPr id="53250"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EA7E9E9E-1138-4501-9F81-345E524A27C1}" type="datetime1">
              <a:rPr lang="en-US" sz="1200"/>
              <a:pPr/>
              <a:t>6/26/2013</a:t>
            </a:fld>
            <a:endParaRPr lang="en-GB" sz="1200"/>
          </a:p>
        </p:txBody>
      </p:sp>
      <p:sp>
        <p:nvSpPr>
          <p:cNvPr id="53251" name="Rectangle 2"/>
          <p:cNvSpPr>
            <a:spLocks noGrp="1" noChangeArrowheads="1"/>
          </p:cNvSpPr>
          <p:nvPr>
            <p:ph type="title" idx="4294967295"/>
          </p:nvPr>
        </p:nvSpPr>
        <p:spPr>
          <a:xfrm>
            <a:off x="457200" y="457200"/>
            <a:ext cx="8229600" cy="996950"/>
          </a:xfrm>
        </p:spPr>
        <p:txBody>
          <a:bodyPr anchor="b"/>
          <a:lstStyle/>
          <a:p>
            <a:pPr eaLnBrk="1" hangingPunct="1"/>
            <a:r>
              <a:rPr lang="en-US" sz="3200" smtClean="0"/>
              <a:t>Ethical questions</a:t>
            </a:r>
            <a:endParaRPr lang="en-GB" sz="3200" smtClean="0"/>
          </a:p>
        </p:txBody>
      </p:sp>
      <p:sp>
        <p:nvSpPr>
          <p:cNvPr id="53252" name="Rectangle 3"/>
          <p:cNvSpPr>
            <a:spLocks noGrp="1" noChangeArrowheads="1"/>
          </p:cNvSpPr>
          <p:nvPr>
            <p:ph type="body" idx="4294967295"/>
          </p:nvPr>
        </p:nvSpPr>
        <p:spPr/>
        <p:txBody>
          <a:bodyPr/>
          <a:lstStyle/>
          <a:p>
            <a:pPr algn="just" eaLnBrk="1" hangingPunct="1">
              <a:lnSpc>
                <a:spcPct val="90000"/>
              </a:lnSpc>
              <a:buFont typeface="Wingdings" pitchFamily="2" charset="2"/>
              <a:buNone/>
            </a:pPr>
            <a:r>
              <a:rPr lang="en-GB" sz="2400" smtClean="0"/>
              <a:t>Examples:</a:t>
            </a:r>
          </a:p>
          <a:p>
            <a:pPr algn="just" eaLnBrk="1" hangingPunct="1">
              <a:lnSpc>
                <a:spcPct val="90000"/>
              </a:lnSpc>
              <a:buFont typeface="Wingdings" pitchFamily="2" charset="2"/>
              <a:buNone/>
            </a:pPr>
            <a:endParaRPr lang="en-GB" sz="2400" smtClean="0"/>
          </a:p>
          <a:p>
            <a:pPr algn="just" eaLnBrk="1" hangingPunct="1">
              <a:lnSpc>
                <a:spcPct val="90000"/>
              </a:lnSpc>
            </a:pPr>
            <a:r>
              <a:rPr lang="en-GB" sz="2400" smtClean="0"/>
              <a:t>Reasons for Dismissal and unfair practice</a:t>
            </a:r>
          </a:p>
          <a:p>
            <a:pPr algn="just" eaLnBrk="1" hangingPunct="1">
              <a:lnSpc>
                <a:spcPct val="90000"/>
              </a:lnSpc>
            </a:pPr>
            <a:r>
              <a:rPr lang="en-GB" sz="2400" smtClean="0"/>
              <a:t>Offering training opportunities to someone while denying them to others;</a:t>
            </a:r>
          </a:p>
          <a:p>
            <a:pPr algn="just" eaLnBrk="1" hangingPunct="1">
              <a:lnSpc>
                <a:spcPct val="90000"/>
              </a:lnSpc>
            </a:pPr>
            <a:r>
              <a:rPr lang="en-GB" sz="2400" smtClean="0"/>
              <a:t>Turning a blind eye to the need to make costly alternations for health and safety reasons.</a:t>
            </a:r>
          </a:p>
          <a:p>
            <a:pPr algn="just" eaLnBrk="1" hangingPunct="1">
              <a:lnSpc>
                <a:spcPct val="90000"/>
              </a:lnSpc>
            </a:pPr>
            <a:endParaRPr lang="en-GB" sz="2400" smtClean="0"/>
          </a:p>
          <a:p>
            <a:pPr algn="just" eaLnBrk="1" hangingPunct="1">
              <a:lnSpc>
                <a:spcPct val="90000"/>
              </a:lnSpc>
            </a:pPr>
            <a:r>
              <a:rPr lang="en-GB" sz="2400" smtClean="0"/>
              <a:t>The need therefore is for HR people to argue vigorously in favour of a combination of efficiency and justice.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E5127C9F-2801-4600-8286-F4D8210C3E33}" type="datetime1">
              <a:rPr lang="en-US"/>
              <a:pPr>
                <a:defRPr/>
              </a:pPr>
              <a:t>6/26/2013</a:t>
            </a:fld>
            <a:endParaRPr lang="en-GB"/>
          </a:p>
        </p:txBody>
      </p:sp>
      <p:sp>
        <p:nvSpPr>
          <p:cNvPr id="55297" name="Rectangle 3"/>
          <p:cNvSpPr>
            <a:spLocks noGrp="1" noChangeArrowheads="1"/>
          </p:cNvSpPr>
          <p:nvPr>
            <p:ph type="sldNum" sz="quarter" idx="11"/>
          </p:nvPr>
        </p:nvSpPr>
        <p:spPr>
          <a:noFill/>
        </p:spPr>
        <p:txBody>
          <a:bodyPr/>
          <a:lstStyle/>
          <a:p>
            <a:fld id="{56C73068-73A0-4DFD-81B7-7F3FEC5A8585}" type="slidenum">
              <a:rPr lang="en-GB" smtClean="0"/>
              <a:pPr/>
              <a:t>26</a:t>
            </a:fld>
            <a:endParaRPr lang="en-GB" smtClean="0"/>
          </a:p>
        </p:txBody>
      </p:sp>
      <p:sp>
        <p:nvSpPr>
          <p:cNvPr id="55298"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FA8C3B65-1D3A-40F9-AC4E-27BFFDDD3671}" type="datetime1">
              <a:rPr lang="en-US" sz="1200"/>
              <a:pPr/>
              <a:t>6/26/2013</a:t>
            </a:fld>
            <a:endParaRPr lang="en-GB" sz="1200"/>
          </a:p>
        </p:txBody>
      </p:sp>
      <p:sp>
        <p:nvSpPr>
          <p:cNvPr id="55299" name="Rectangle 2"/>
          <p:cNvSpPr>
            <a:spLocks noGrp="1" noChangeArrowheads="1"/>
          </p:cNvSpPr>
          <p:nvPr>
            <p:ph type="title" idx="4294967295"/>
          </p:nvPr>
        </p:nvSpPr>
        <p:spPr>
          <a:xfrm>
            <a:off x="457200" y="457200"/>
            <a:ext cx="8229600" cy="904875"/>
          </a:xfrm>
        </p:spPr>
        <p:txBody>
          <a:bodyPr anchor="b"/>
          <a:lstStyle/>
          <a:p>
            <a:pPr eaLnBrk="1" hangingPunct="1"/>
            <a:r>
              <a:rPr lang="en-US" sz="3200" smtClean="0"/>
              <a:t>Best practice :</a:t>
            </a:r>
            <a:endParaRPr lang="en-GB" sz="3200" smtClean="0"/>
          </a:p>
        </p:txBody>
      </p:sp>
      <p:sp>
        <p:nvSpPr>
          <p:cNvPr id="55300" name="Rectangle 3"/>
          <p:cNvSpPr>
            <a:spLocks noGrp="1" noChangeArrowheads="1"/>
          </p:cNvSpPr>
          <p:nvPr>
            <p:ph type="body" idx="4294967295"/>
          </p:nvPr>
        </p:nvSpPr>
        <p:spPr/>
        <p:txBody>
          <a:bodyPr/>
          <a:lstStyle/>
          <a:p>
            <a:pPr eaLnBrk="1" hangingPunct="1"/>
            <a:r>
              <a:rPr lang="en-GB" sz="2400" smtClean="0"/>
              <a:t>A clear link between HR activity and business performance</a:t>
            </a:r>
            <a:endParaRPr lang="en-US" sz="2400" smtClean="0"/>
          </a:p>
          <a:p>
            <a:pPr eaLnBrk="1" hangingPunct="1">
              <a:buFont typeface="Wingdings" pitchFamily="2" charset="2"/>
              <a:buNone/>
            </a:pPr>
            <a:r>
              <a:rPr lang="en-US" sz="2400" u="sng" smtClean="0"/>
              <a:t>Seeking good practice</a:t>
            </a:r>
            <a:r>
              <a:rPr lang="en-US" sz="2400" smtClean="0"/>
              <a:t>:</a:t>
            </a:r>
          </a:p>
          <a:p>
            <a:pPr eaLnBrk="1" hangingPunct="1"/>
            <a:r>
              <a:rPr lang="en-US" sz="2400" smtClean="0"/>
              <a:t>the use of the more advanced selection methods, </a:t>
            </a:r>
          </a:p>
          <a:p>
            <a:pPr eaLnBrk="1" hangingPunct="1"/>
            <a:r>
              <a:rPr lang="en-US" sz="2400" smtClean="0"/>
              <a:t>a serious commitment to employee involvement,</a:t>
            </a:r>
          </a:p>
          <a:p>
            <a:pPr eaLnBrk="1" hangingPunct="1"/>
            <a:r>
              <a:rPr lang="en-US" sz="2400" smtClean="0"/>
              <a:t> substantial investment in training and development, </a:t>
            </a:r>
          </a:p>
          <a:p>
            <a:pPr eaLnBrk="1" hangingPunct="1"/>
            <a:r>
              <a:rPr lang="en-US" sz="2400" smtClean="0"/>
              <a:t>the use of ‘individualised’ reward systems and terms and conditions of employment</a:t>
            </a:r>
          </a:p>
          <a:p>
            <a:pPr eaLnBrk="1" hangingPunct="1">
              <a:buFont typeface="Wingdings" pitchFamily="2" charset="2"/>
              <a:buNone/>
            </a:pPr>
            <a:endParaRPr lang="en-GB" sz="2400"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BE7D10D1-893C-45E6-AD3E-27A67319B72F}" type="datetime1">
              <a:rPr lang="en-US"/>
              <a:pPr>
                <a:defRPr/>
              </a:pPr>
              <a:t>6/26/2013</a:t>
            </a:fld>
            <a:endParaRPr lang="en-GB"/>
          </a:p>
        </p:txBody>
      </p:sp>
      <p:sp>
        <p:nvSpPr>
          <p:cNvPr id="56321" name="Rectangle 3"/>
          <p:cNvSpPr>
            <a:spLocks noGrp="1" noChangeArrowheads="1"/>
          </p:cNvSpPr>
          <p:nvPr>
            <p:ph type="sldNum" sz="quarter" idx="11"/>
          </p:nvPr>
        </p:nvSpPr>
        <p:spPr>
          <a:noFill/>
        </p:spPr>
        <p:txBody>
          <a:bodyPr/>
          <a:lstStyle/>
          <a:p>
            <a:fld id="{ED8E1A27-DEAA-4FF4-A6DB-8240B87C7F5F}" type="slidenum">
              <a:rPr lang="en-GB" smtClean="0"/>
              <a:pPr/>
              <a:t>27</a:t>
            </a:fld>
            <a:endParaRPr lang="en-GB" smtClean="0"/>
          </a:p>
        </p:txBody>
      </p:sp>
      <p:sp>
        <p:nvSpPr>
          <p:cNvPr id="5632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F9C41DEB-4409-4FB6-9E2F-851B61F4A7E4}" type="datetime1">
              <a:rPr lang="en-US" sz="1200"/>
              <a:pPr/>
              <a:t>6/26/2013</a:t>
            </a:fld>
            <a:endParaRPr lang="en-GB" sz="1200"/>
          </a:p>
        </p:txBody>
      </p:sp>
      <p:sp>
        <p:nvSpPr>
          <p:cNvPr id="56323" name="Rectangle 2"/>
          <p:cNvSpPr>
            <a:spLocks noGrp="1" noChangeArrowheads="1"/>
          </p:cNvSpPr>
          <p:nvPr>
            <p:ph type="title" idx="4294967295"/>
          </p:nvPr>
        </p:nvSpPr>
        <p:spPr/>
        <p:txBody>
          <a:bodyPr anchor="b"/>
          <a:lstStyle/>
          <a:p>
            <a:pPr eaLnBrk="1" hangingPunct="1"/>
            <a:r>
              <a:rPr lang="en-GB" smtClean="0"/>
              <a:t>Recruitment and Selection</a:t>
            </a:r>
            <a:endParaRPr lang="en-US" smtClean="0"/>
          </a:p>
        </p:txBody>
      </p:sp>
      <p:sp>
        <p:nvSpPr>
          <p:cNvPr id="56324" name="Rectangle 3"/>
          <p:cNvSpPr>
            <a:spLocks noGrp="1" noChangeArrowheads="1"/>
          </p:cNvSpPr>
          <p:nvPr>
            <p:ph type="body" idx="4294967295"/>
          </p:nvPr>
        </p:nvSpPr>
        <p:spPr/>
        <p:txBody>
          <a:bodyPr/>
          <a:lstStyle/>
          <a:p>
            <a:pPr eaLnBrk="1" hangingPunct="1"/>
            <a:r>
              <a:rPr lang="en-GB" smtClean="0"/>
              <a:t>Distinctions</a:t>
            </a:r>
          </a:p>
          <a:p>
            <a:pPr eaLnBrk="1" hangingPunct="1"/>
            <a:r>
              <a:rPr lang="en-GB" smtClean="0"/>
              <a:t>The role of recruitment in the Organisational Strategy</a:t>
            </a:r>
          </a:p>
          <a:p>
            <a:pPr eaLnBrk="1" hangingPunct="1"/>
            <a:r>
              <a:rPr lang="en-GB" smtClean="0"/>
              <a:t>Labour demand and supply in the Global Economy</a:t>
            </a:r>
          </a:p>
          <a:p>
            <a:pPr eaLnBrk="1" hangingPunct="1"/>
            <a:r>
              <a:rPr lang="en-GB" smtClean="0"/>
              <a:t>Key Recruitment and Selection decisions and documents</a:t>
            </a:r>
          </a:p>
          <a:p>
            <a:pPr eaLnBrk="1" hangingPunct="1"/>
            <a:r>
              <a:rPr lang="en-GB" smtClean="0"/>
              <a:t>The overall Strategy</a:t>
            </a:r>
          </a:p>
          <a:p>
            <a:pPr eaLnBrk="1" hangingPunct="1"/>
            <a:endParaRPr lang="en-US"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395EEE60-FB57-447A-86D7-6E0108EAF50E}" type="datetime1">
              <a:rPr lang="en-US"/>
              <a:pPr>
                <a:defRPr/>
              </a:pPr>
              <a:t>6/26/2013</a:t>
            </a:fld>
            <a:endParaRPr lang="en-GB"/>
          </a:p>
        </p:txBody>
      </p:sp>
      <p:sp>
        <p:nvSpPr>
          <p:cNvPr id="57345" name="Rectangle 3"/>
          <p:cNvSpPr>
            <a:spLocks noGrp="1" noChangeArrowheads="1"/>
          </p:cNvSpPr>
          <p:nvPr>
            <p:ph type="sldNum" sz="quarter" idx="11"/>
          </p:nvPr>
        </p:nvSpPr>
        <p:spPr>
          <a:noFill/>
        </p:spPr>
        <p:txBody>
          <a:bodyPr/>
          <a:lstStyle/>
          <a:p>
            <a:fld id="{4159A916-07CC-4373-BFB2-CB781A2412F7}" type="slidenum">
              <a:rPr lang="en-GB" smtClean="0"/>
              <a:pPr/>
              <a:t>28</a:t>
            </a:fld>
            <a:endParaRPr lang="en-GB" smtClean="0"/>
          </a:p>
        </p:txBody>
      </p:sp>
      <p:sp>
        <p:nvSpPr>
          <p:cNvPr id="5734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6D48481E-621D-4C86-AF32-C18BB3C6CBA2}" type="datetime1">
              <a:rPr lang="en-US" sz="1200"/>
              <a:pPr/>
              <a:t>6/26/2013</a:t>
            </a:fld>
            <a:endParaRPr lang="en-GB" sz="1200"/>
          </a:p>
        </p:txBody>
      </p:sp>
      <p:sp>
        <p:nvSpPr>
          <p:cNvPr id="57347" name="Rectangle 2"/>
          <p:cNvSpPr>
            <a:spLocks noGrp="1" noChangeArrowheads="1"/>
          </p:cNvSpPr>
          <p:nvPr>
            <p:ph type="title" idx="4294967295"/>
          </p:nvPr>
        </p:nvSpPr>
        <p:spPr/>
        <p:txBody>
          <a:bodyPr anchor="b"/>
          <a:lstStyle/>
          <a:p>
            <a:pPr eaLnBrk="1" hangingPunct="1"/>
            <a:r>
              <a:rPr lang="en-GB" smtClean="0"/>
              <a:t>Employee Relationships</a:t>
            </a:r>
            <a:endParaRPr lang="en-US" smtClean="0"/>
          </a:p>
        </p:txBody>
      </p:sp>
      <p:sp>
        <p:nvSpPr>
          <p:cNvPr id="57348" name="Rectangle 3"/>
          <p:cNvSpPr>
            <a:spLocks noGrp="1" noChangeArrowheads="1"/>
          </p:cNvSpPr>
          <p:nvPr>
            <p:ph type="body" idx="4294967295"/>
          </p:nvPr>
        </p:nvSpPr>
        <p:spPr/>
        <p:txBody>
          <a:bodyPr/>
          <a:lstStyle/>
          <a:p>
            <a:pPr eaLnBrk="1" hangingPunct="1"/>
            <a:r>
              <a:rPr lang="en-GB" smtClean="0"/>
              <a:t>The contemporary workplace</a:t>
            </a:r>
          </a:p>
          <a:p>
            <a:pPr eaLnBrk="1" hangingPunct="1"/>
            <a:r>
              <a:rPr lang="en-GB" smtClean="0"/>
              <a:t>Legislation in relation to the workplace bargaining</a:t>
            </a:r>
          </a:p>
          <a:p>
            <a:pPr eaLnBrk="1" hangingPunct="1"/>
            <a:r>
              <a:rPr lang="en-GB" smtClean="0"/>
              <a:t>Employee Representation</a:t>
            </a:r>
          </a:p>
          <a:p>
            <a:pPr eaLnBrk="1" hangingPunct="1"/>
            <a:r>
              <a:rPr lang="en-GB" smtClean="0"/>
              <a:t>Discipline and Grievances</a:t>
            </a:r>
          </a:p>
          <a:p>
            <a:pPr eaLnBrk="1" hangingPunct="1"/>
            <a:r>
              <a:rPr lang="en-GB" smtClean="0"/>
              <a:t>Dismissal</a:t>
            </a:r>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B8D747EC-38EB-479E-A873-129362CD137B}" type="datetime1">
              <a:rPr lang="en-US"/>
              <a:pPr>
                <a:defRPr/>
              </a:pPr>
              <a:t>6/26/2013</a:t>
            </a:fld>
            <a:endParaRPr lang="en-GB"/>
          </a:p>
        </p:txBody>
      </p:sp>
      <p:sp>
        <p:nvSpPr>
          <p:cNvPr id="58369" name="Rectangle 3"/>
          <p:cNvSpPr>
            <a:spLocks noGrp="1" noChangeArrowheads="1"/>
          </p:cNvSpPr>
          <p:nvPr>
            <p:ph type="sldNum" sz="quarter" idx="11"/>
          </p:nvPr>
        </p:nvSpPr>
        <p:spPr>
          <a:noFill/>
        </p:spPr>
        <p:txBody>
          <a:bodyPr/>
          <a:lstStyle/>
          <a:p>
            <a:fld id="{E3D16D11-CD37-4E2B-8A95-CE9D177BC77B}" type="slidenum">
              <a:rPr lang="en-GB" smtClean="0"/>
              <a:pPr/>
              <a:t>29</a:t>
            </a:fld>
            <a:endParaRPr lang="en-GB" smtClean="0"/>
          </a:p>
        </p:txBody>
      </p:sp>
      <p:sp>
        <p:nvSpPr>
          <p:cNvPr id="58370"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24AAEB75-47AE-4E0E-9F09-0896AD19D105}" type="datetime1">
              <a:rPr lang="en-US" sz="1200"/>
              <a:pPr/>
              <a:t>6/26/2013</a:t>
            </a:fld>
            <a:endParaRPr lang="en-GB" sz="1200"/>
          </a:p>
        </p:txBody>
      </p:sp>
      <p:sp>
        <p:nvSpPr>
          <p:cNvPr id="58371" name="Rectangle 2"/>
          <p:cNvSpPr>
            <a:spLocks noGrp="1" noChangeArrowheads="1"/>
          </p:cNvSpPr>
          <p:nvPr>
            <p:ph type="title" idx="4294967295"/>
          </p:nvPr>
        </p:nvSpPr>
        <p:spPr/>
        <p:txBody>
          <a:bodyPr anchor="b"/>
          <a:lstStyle/>
          <a:p>
            <a:pPr eaLnBrk="1" hangingPunct="1"/>
            <a:r>
              <a:rPr lang="en-GB" smtClean="0"/>
              <a:t>Workplace Legislation</a:t>
            </a:r>
            <a:endParaRPr lang="en-US" smtClean="0"/>
          </a:p>
        </p:txBody>
      </p:sp>
      <p:sp>
        <p:nvSpPr>
          <p:cNvPr id="58372" name="Rectangle 3"/>
          <p:cNvSpPr>
            <a:spLocks noGrp="1" noChangeArrowheads="1"/>
          </p:cNvSpPr>
          <p:nvPr>
            <p:ph type="body" idx="4294967295"/>
          </p:nvPr>
        </p:nvSpPr>
        <p:spPr/>
        <p:txBody>
          <a:bodyPr/>
          <a:lstStyle/>
          <a:p>
            <a:pPr eaLnBrk="1" hangingPunct="1">
              <a:buFont typeface="Wingdings" pitchFamily="2" charset="2"/>
              <a:buNone/>
            </a:pPr>
            <a:endParaRPr lang="en-GB" smtClean="0"/>
          </a:p>
          <a:p>
            <a:pPr eaLnBrk="1" hangingPunct="1"/>
            <a:r>
              <a:rPr lang="en-GB" smtClean="0"/>
              <a:t>On Health, Safety, Welfare and the Environment</a:t>
            </a:r>
          </a:p>
          <a:p>
            <a:pPr eaLnBrk="1" hangingPunct="1"/>
            <a:endParaRPr lang="en-GB" smtClean="0"/>
          </a:p>
          <a:p>
            <a:pPr eaLnBrk="1" hangingPunct="1"/>
            <a:r>
              <a:rPr lang="en-GB" smtClean="0"/>
              <a:t>Anti-discriminatory Legislation</a:t>
            </a:r>
          </a:p>
          <a:p>
            <a:pPr eaLnBrk="1" hangingPunct="1"/>
            <a:endParaRPr lang="en-GB" smtClean="0"/>
          </a:p>
          <a:p>
            <a:pPr eaLnBrk="1" hangingPunct="1"/>
            <a:r>
              <a:rPr lang="en-GB" smtClean="0"/>
              <a:t>Work regulation</a:t>
            </a:r>
            <a:endParaRPr lang="en-US"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E063027B-EC2B-4A12-83E7-3E6E2441EE3C}" type="datetime1">
              <a:rPr lang="en-US"/>
              <a:pPr>
                <a:defRPr/>
              </a:pPr>
              <a:t>6/26/2013</a:t>
            </a:fld>
            <a:endParaRPr lang="en-GB"/>
          </a:p>
        </p:txBody>
      </p:sp>
      <p:sp>
        <p:nvSpPr>
          <p:cNvPr id="59393" name="Rectangle 3"/>
          <p:cNvSpPr>
            <a:spLocks noGrp="1" noChangeArrowheads="1"/>
          </p:cNvSpPr>
          <p:nvPr>
            <p:ph type="sldNum" sz="quarter" idx="11"/>
          </p:nvPr>
        </p:nvSpPr>
        <p:spPr>
          <a:noFill/>
        </p:spPr>
        <p:txBody>
          <a:bodyPr/>
          <a:lstStyle/>
          <a:p>
            <a:fld id="{E226A72D-91FE-4342-B4C0-670034A4CF32}" type="slidenum">
              <a:rPr lang="en-GB" smtClean="0"/>
              <a:pPr/>
              <a:t>30</a:t>
            </a:fld>
            <a:endParaRPr lang="en-GB" smtClean="0"/>
          </a:p>
        </p:txBody>
      </p:sp>
      <p:sp>
        <p:nvSpPr>
          <p:cNvPr id="59394"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6DA06589-F3D7-4243-88A0-6303B2DF9F19}" type="datetime1">
              <a:rPr lang="en-US" sz="1200"/>
              <a:pPr/>
              <a:t>6/26/2013</a:t>
            </a:fld>
            <a:endParaRPr lang="en-GB" sz="1200"/>
          </a:p>
        </p:txBody>
      </p:sp>
      <p:sp>
        <p:nvSpPr>
          <p:cNvPr id="59395" name="Rectangle 2"/>
          <p:cNvSpPr>
            <a:spLocks noGrp="1" noChangeArrowheads="1"/>
          </p:cNvSpPr>
          <p:nvPr>
            <p:ph type="title" idx="4294967295"/>
          </p:nvPr>
        </p:nvSpPr>
        <p:spPr/>
        <p:txBody>
          <a:bodyPr anchor="b"/>
          <a:lstStyle/>
          <a:p>
            <a:pPr eaLnBrk="1" hangingPunct="1"/>
            <a:r>
              <a:rPr lang="en-GB" smtClean="0"/>
              <a:t>Performance Management</a:t>
            </a:r>
            <a:endParaRPr lang="en-US" smtClean="0"/>
          </a:p>
        </p:txBody>
      </p:sp>
      <p:sp>
        <p:nvSpPr>
          <p:cNvPr id="59396" name="Rectangle 3"/>
          <p:cNvSpPr>
            <a:spLocks noGrp="1" noChangeArrowheads="1"/>
          </p:cNvSpPr>
          <p:nvPr>
            <p:ph type="body" idx="4294967295"/>
          </p:nvPr>
        </p:nvSpPr>
        <p:spPr/>
        <p:txBody>
          <a:bodyPr/>
          <a:lstStyle/>
          <a:p>
            <a:pPr eaLnBrk="1" hangingPunct="1"/>
            <a:r>
              <a:rPr lang="en-GB" smtClean="0"/>
              <a:t>Training and Development</a:t>
            </a:r>
          </a:p>
          <a:p>
            <a:pPr eaLnBrk="1" hangingPunct="1"/>
            <a:r>
              <a:rPr lang="en-GB" smtClean="0"/>
              <a:t>Performance Development and Review</a:t>
            </a:r>
          </a:p>
          <a:p>
            <a:pPr eaLnBrk="1" hangingPunct="1"/>
            <a:r>
              <a:rPr lang="en-GB" smtClean="0"/>
              <a:t>Management Development</a:t>
            </a:r>
          </a:p>
          <a:p>
            <a:pPr eaLnBrk="1" hangingPunct="1"/>
            <a:r>
              <a:rPr lang="en-GB" smtClean="0"/>
              <a:t>Career development and Career Planning</a:t>
            </a:r>
          </a:p>
          <a:p>
            <a:pPr eaLnBrk="1" hangingPunct="1"/>
            <a:r>
              <a:rPr lang="en-GB" smtClean="0"/>
              <a:t>Knowledge management, intellectual capital</a:t>
            </a:r>
          </a:p>
          <a:p>
            <a:pPr eaLnBrk="1" hangingPunct="1"/>
            <a:r>
              <a:rPr lang="en-GB" smtClean="0"/>
              <a:t>Performance Appraisal</a:t>
            </a:r>
            <a:endParaRPr lang="en-US"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59FF7712-13DE-4053-A69D-8E48613E95BB}" type="datetime1">
              <a:rPr lang="en-US"/>
              <a:pPr>
                <a:defRPr/>
              </a:pPr>
              <a:t>6/26/2013</a:t>
            </a:fld>
            <a:endParaRPr lang="en-GB"/>
          </a:p>
        </p:txBody>
      </p:sp>
      <p:sp>
        <p:nvSpPr>
          <p:cNvPr id="60417" name="Rectangle 3"/>
          <p:cNvSpPr>
            <a:spLocks noGrp="1" noChangeArrowheads="1"/>
          </p:cNvSpPr>
          <p:nvPr>
            <p:ph type="sldNum" sz="quarter" idx="11"/>
          </p:nvPr>
        </p:nvSpPr>
        <p:spPr>
          <a:noFill/>
        </p:spPr>
        <p:txBody>
          <a:bodyPr/>
          <a:lstStyle/>
          <a:p>
            <a:fld id="{EFE254D9-00C4-46BB-BCFD-30D9BA2ECA08}" type="slidenum">
              <a:rPr lang="en-GB" smtClean="0"/>
              <a:pPr/>
              <a:t>31</a:t>
            </a:fld>
            <a:endParaRPr lang="en-GB" smtClean="0"/>
          </a:p>
        </p:txBody>
      </p:sp>
      <p:sp>
        <p:nvSpPr>
          <p:cNvPr id="60418"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8805D929-E80A-411C-8824-B111F2994836}" type="datetime1">
              <a:rPr lang="en-US" sz="1200"/>
              <a:pPr/>
              <a:t>6/26/2013</a:t>
            </a:fld>
            <a:endParaRPr lang="en-GB" sz="1200"/>
          </a:p>
        </p:txBody>
      </p:sp>
      <p:sp>
        <p:nvSpPr>
          <p:cNvPr id="60419" name="Rectangle 2"/>
          <p:cNvSpPr>
            <a:spLocks noGrp="1" noChangeArrowheads="1"/>
          </p:cNvSpPr>
          <p:nvPr>
            <p:ph type="title" idx="4294967295"/>
          </p:nvPr>
        </p:nvSpPr>
        <p:spPr/>
        <p:txBody>
          <a:bodyPr anchor="b"/>
          <a:lstStyle/>
          <a:p>
            <a:pPr eaLnBrk="1" hangingPunct="1"/>
            <a:r>
              <a:rPr lang="en-GB" smtClean="0"/>
              <a:t>HRM and Communication</a:t>
            </a:r>
            <a:endParaRPr lang="en-US" smtClean="0"/>
          </a:p>
        </p:txBody>
      </p:sp>
      <p:sp>
        <p:nvSpPr>
          <p:cNvPr id="60420" name="Rectangle 3"/>
          <p:cNvSpPr>
            <a:spLocks noGrp="1" noChangeArrowheads="1"/>
          </p:cNvSpPr>
          <p:nvPr>
            <p:ph type="body" idx="4294967295"/>
          </p:nvPr>
        </p:nvSpPr>
        <p:spPr/>
        <p:txBody>
          <a:bodyPr/>
          <a:lstStyle/>
          <a:p>
            <a:pPr eaLnBrk="1" hangingPunct="1"/>
            <a:r>
              <a:rPr lang="en-GB" smtClean="0"/>
              <a:t>The importance of effective communication</a:t>
            </a:r>
          </a:p>
          <a:p>
            <a:pPr eaLnBrk="1" hangingPunct="1"/>
            <a:r>
              <a:rPr lang="en-GB" smtClean="0"/>
              <a:t>Methods </a:t>
            </a:r>
          </a:p>
          <a:p>
            <a:pPr eaLnBrk="1" hangingPunct="1"/>
            <a:r>
              <a:rPr lang="en-GB" smtClean="0"/>
              <a:t>Contemporary Information Technology</a:t>
            </a:r>
          </a:p>
          <a:p>
            <a:pPr eaLnBrk="1" hangingPunct="1"/>
            <a:r>
              <a:rPr lang="en-GB" smtClean="0"/>
              <a:t>Involvement, participation, consultation, negotiation</a:t>
            </a:r>
          </a:p>
          <a:p>
            <a:pPr eaLnBrk="1" hangingPunct="1"/>
            <a:r>
              <a:rPr lang="en-GB" smtClean="0"/>
              <a:t>Representation and Arbitration</a:t>
            </a:r>
            <a:endParaRPr lang="en-US"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B13C445B-F22B-4300-BEAB-64990C5D64D0}" type="datetime1">
              <a:rPr lang="en-US"/>
              <a:pPr>
                <a:defRPr/>
              </a:pPr>
              <a:t>6/26/2013</a:t>
            </a:fld>
            <a:endParaRPr lang="en-GB"/>
          </a:p>
        </p:txBody>
      </p:sp>
      <p:sp>
        <p:nvSpPr>
          <p:cNvPr id="61441" name="Rectangle 3"/>
          <p:cNvSpPr>
            <a:spLocks noGrp="1" noChangeArrowheads="1"/>
          </p:cNvSpPr>
          <p:nvPr>
            <p:ph type="sldNum" sz="quarter" idx="11"/>
          </p:nvPr>
        </p:nvSpPr>
        <p:spPr>
          <a:noFill/>
        </p:spPr>
        <p:txBody>
          <a:bodyPr/>
          <a:lstStyle/>
          <a:p>
            <a:fld id="{8795D10A-6018-483F-9987-909B913E9A8F}" type="slidenum">
              <a:rPr lang="en-GB" smtClean="0"/>
              <a:pPr/>
              <a:t>32</a:t>
            </a:fld>
            <a:endParaRPr lang="en-GB" smtClean="0"/>
          </a:p>
        </p:txBody>
      </p:sp>
      <p:sp>
        <p:nvSpPr>
          <p:cNvPr id="61442"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434CFE82-CF51-4A4F-A9CA-7C11C95A62CC}" type="datetime1">
              <a:rPr lang="en-US" sz="1200"/>
              <a:pPr/>
              <a:t>6/26/2013</a:t>
            </a:fld>
            <a:endParaRPr lang="en-GB" sz="1200"/>
          </a:p>
        </p:txBody>
      </p:sp>
      <p:sp>
        <p:nvSpPr>
          <p:cNvPr id="61443" name="Rectangle 2"/>
          <p:cNvSpPr>
            <a:spLocks noGrp="1" noChangeArrowheads="1"/>
          </p:cNvSpPr>
          <p:nvPr>
            <p:ph type="title" idx="4294967295"/>
          </p:nvPr>
        </p:nvSpPr>
        <p:spPr/>
        <p:txBody>
          <a:bodyPr anchor="b"/>
          <a:lstStyle/>
          <a:p>
            <a:pPr eaLnBrk="1" hangingPunct="1"/>
            <a:r>
              <a:rPr lang="en-GB" smtClean="0"/>
              <a:t>Remuneration</a:t>
            </a:r>
            <a:endParaRPr lang="en-US" smtClean="0"/>
          </a:p>
        </p:txBody>
      </p:sp>
      <p:sp>
        <p:nvSpPr>
          <p:cNvPr id="61444" name="Rectangle 3"/>
          <p:cNvSpPr>
            <a:spLocks noGrp="1" noChangeArrowheads="1"/>
          </p:cNvSpPr>
          <p:nvPr>
            <p:ph type="body" idx="4294967295"/>
          </p:nvPr>
        </p:nvSpPr>
        <p:spPr/>
        <p:txBody>
          <a:bodyPr/>
          <a:lstStyle/>
          <a:p>
            <a:pPr eaLnBrk="1" hangingPunct="1"/>
            <a:r>
              <a:rPr lang="en-GB" smtClean="0"/>
              <a:t>Rewards and Remuneration</a:t>
            </a:r>
          </a:p>
          <a:p>
            <a:pPr eaLnBrk="1" hangingPunct="1"/>
            <a:r>
              <a:rPr lang="en-GB" smtClean="0"/>
              <a:t>Key terms – benefits, compensation, salary and income, the ‘remunerative package’.</a:t>
            </a:r>
          </a:p>
          <a:p>
            <a:pPr eaLnBrk="1" hangingPunct="1"/>
            <a:r>
              <a:rPr lang="en-GB" smtClean="0"/>
              <a:t>Motivation and Reward</a:t>
            </a:r>
          </a:p>
          <a:p>
            <a:pPr eaLnBrk="1" hangingPunct="1"/>
            <a:r>
              <a:rPr lang="en-GB" smtClean="0"/>
              <a:t>Performance Related Pay</a:t>
            </a:r>
          </a:p>
          <a:p>
            <a:pPr eaLnBrk="1" hangingPunct="1"/>
            <a:r>
              <a:rPr lang="en-GB" smtClean="0"/>
              <a:t>The Role of ‘Perks’</a:t>
            </a:r>
            <a:endParaRPr lang="en-US"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6"/>
          <p:cNvSpPr>
            <a:spLocks noGrp="1" noChangeArrowheads="1"/>
          </p:cNvSpPr>
          <p:nvPr>
            <p:ph type="dt" sz="half" idx="12"/>
          </p:nvPr>
        </p:nvSpPr>
        <p:spPr>
          <a:ln/>
        </p:spPr>
        <p:txBody>
          <a:bodyPr/>
          <a:lstStyle/>
          <a:p>
            <a:pPr>
              <a:defRPr/>
            </a:pPr>
            <a:fld id="{BE125253-4EBC-40A3-B627-16982E1FBF37}" type="datetime1">
              <a:rPr lang="en-US"/>
              <a:pPr>
                <a:defRPr/>
              </a:pPr>
              <a:t>6/26/2013</a:t>
            </a:fld>
            <a:endParaRPr lang="en-GB"/>
          </a:p>
        </p:txBody>
      </p:sp>
      <p:sp>
        <p:nvSpPr>
          <p:cNvPr id="62465" name="Rectangle 3"/>
          <p:cNvSpPr>
            <a:spLocks noGrp="1" noChangeArrowheads="1"/>
          </p:cNvSpPr>
          <p:nvPr>
            <p:ph type="sldNum" sz="quarter" idx="11"/>
          </p:nvPr>
        </p:nvSpPr>
        <p:spPr>
          <a:noFill/>
        </p:spPr>
        <p:txBody>
          <a:bodyPr/>
          <a:lstStyle/>
          <a:p>
            <a:fld id="{0405498E-744E-49F7-B344-6F5B1C644F97}" type="slidenum">
              <a:rPr lang="en-GB" smtClean="0"/>
              <a:pPr/>
              <a:t>33</a:t>
            </a:fld>
            <a:endParaRPr lang="en-GB" smtClean="0"/>
          </a:p>
        </p:txBody>
      </p:sp>
      <p:sp>
        <p:nvSpPr>
          <p:cNvPr id="62466" name="Rectangle 16"/>
          <p:cNvSpPr txBox="1">
            <a:spLocks noGrp="1" noChangeArrowheads="1"/>
          </p:cNvSpPr>
          <p:nvPr/>
        </p:nvSpPr>
        <p:spPr bwMode="auto">
          <a:xfrm>
            <a:off x="457200" y="6245225"/>
            <a:ext cx="2133600" cy="476250"/>
          </a:xfrm>
          <a:prstGeom prst="rect">
            <a:avLst/>
          </a:prstGeom>
          <a:noFill/>
          <a:ln w="9525">
            <a:noFill/>
            <a:miter lim="800000"/>
            <a:headEnd/>
            <a:tailEnd/>
          </a:ln>
        </p:spPr>
        <p:txBody>
          <a:bodyPr anchor="b"/>
          <a:lstStyle/>
          <a:p>
            <a:fld id="{6FB5E6DE-5C11-4C61-A9A4-27812F093CC4}" type="datetime1">
              <a:rPr lang="en-US" sz="1200"/>
              <a:pPr/>
              <a:t>6/26/2013</a:t>
            </a:fld>
            <a:endParaRPr lang="en-GB" sz="1200"/>
          </a:p>
        </p:txBody>
      </p:sp>
      <p:sp>
        <p:nvSpPr>
          <p:cNvPr id="62467" name="Rectangle 2"/>
          <p:cNvSpPr>
            <a:spLocks noGrp="1" noChangeArrowheads="1"/>
          </p:cNvSpPr>
          <p:nvPr>
            <p:ph type="title" idx="4294967295"/>
          </p:nvPr>
        </p:nvSpPr>
        <p:spPr/>
        <p:txBody>
          <a:bodyPr anchor="b"/>
          <a:lstStyle/>
          <a:p>
            <a:pPr eaLnBrk="1" hangingPunct="1"/>
            <a:r>
              <a:rPr lang="en-GB" smtClean="0"/>
              <a:t>Employment Law</a:t>
            </a:r>
            <a:endParaRPr lang="en-US" smtClean="0"/>
          </a:p>
        </p:txBody>
      </p:sp>
      <p:sp>
        <p:nvSpPr>
          <p:cNvPr id="62468" name="Rectangle 3"/>
          <p:cNvSpPr>
            <a:spLocks noGrp="1" noChangeArrowheads="1"/>
          </p:cNvSpPr>
          <p:nvPr>
            <p:ph type="body" idx="4294967295"/>
          </p:nvPr>
        </p:nvSpPr>
        <p:spPr/>
        <p:txBody>
          <a:bodyPr/>
          <a:lstStyle/>
          <a:p>
            <a:pPr eaLnBrk="1" hangingPunct="1"/>
            <a:r>
              <a:rPr lang="en-GB" smtClean="0"/>
              <a:t>What is meant by employment law</a:t>
            </a:r>
          </a:p>
          <a:p>
            <a:pPr eaLnBrk="1" hangingPunct="1"/>
            <a:r>
              <a:rPr lang="en-GB" smtClean="0"/>
              <a:t>Employment Law in context – Parliament, European</a:t>
            </a:r>
          </a:p>
          <a:p>
            <a:pPr eaLnBrk="1" hangingPunct="1"/>
            <a:r>
              <a:rPr lang="en-GB" smtClean="0"/>
              <a:t>The place of:</a:t>
            </a:r>
          </a:p>
          <a:p>
            <a:pPr eaLnBrk="1" hangingPunct="1">
              <a:buFont typeface="Wingdings" pitchFamily="2" charset="2"/>
              <a:buNone/>
            </a:pPr>
            <a:r>
              <a:rPr lang="en-GB" smtClean="0"/>
              <a:t>		 Human Rights</a:t>
            </a:r>
          </a:p>
          <a:p>
            <a:pPr eaLnBrk="1" hangingPunct="1">
              <a:buFont typeface="Wingdings" pitchFamily="2" charset="2"/>
              <a:buNone/>
            </a:pPr>
            <a:r>
              <a:rPr lang="en-GB" smtClean="0"/>
              <a:t>		 and</a:t>
            </a:r>
          </a:p>
          <a:p>
            <a:pPr eaLnBrk="1" hangingPunct="1">
              <a:buFont typeface="Wingdings" pitchFamily="2" charset="2"/>
              <a:buNone/>
            </a:pPr>
            <a:r>
              <a:rPr lang="en-GB" smtClean="0"/>
              <a:t>		Equal Opportunities.</a:t>
            </a:r>
            <a:endParaRPr lang="en-US"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ixel">
  <a:themeElements>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fontScheme name="Pixel">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Pixel</Template>
  <TotalTime>2393</TotalTime>
  <Words>1329</Words>
  <Application>Microsoft PowerPoint</Application>
  <PresentationFormat>On-screen Show (4:3)</PresentationFormat>
  <Paragraphs>289</Paragraphs>
  <Slides>33</Slides>
  <Notes>14</Notes>
  <HiddenSlides>0</HiddenSlides>
  <MMClips>0</MMClips>
  <ScaleCrop>false</ScaleCrop>
  <HeadingPairs>
    <vt:vector size="6" baseType="variant">
      <vt:variant>
        <vt:lpstr>Fonts Used</vt:lpstr>
      </vt:variant>
      <vt:variant>
        <vt:i4>7</vt:i4>
      </vt:variant>
      <vt:variant>
        <vt:lpstr>Design Template</vt:lpstr>
      </vt:variant>
      <vt:variant>
        <vt:i4>2</vt:i4>
      </vt:variant>
      <vt:variant>
        <vt:lpstr>Slide Titles</vt:lpstr>
      </vt:variant>
      <vt:variant>
        <vt:i4>33</vt:i4>
      </vt:variant>
    </vt:vector>
  </HeadingPairs>
  <TitlesOfParts>
    <vt:vector size="42" baseType="lpstr">
      <vt:lpstr>Arial</vt:lpstr>
      <vt:lpstr>Wingdings</vt:lpstr>
      <vt:lpstr>Times New Roman</vt:lpstr>
      <vt:lpstr>Arial Black</vt:lpstr>
      <vt:lpstr>Tahoma</vt:lpstr>
      <vt:lpstr>Comic Sans MS</vt:lpstr>
      <vt:lpstr>Arial Unicode MS</vt:lpstr>
      <vt:lpstr>Pixel</vt:lpstr>
      <vt:lpstr>Pixel</vt:lpstr>
      <vt:lpstr>SBMA Managing People</vt:lpstr>
      <vt:lpstr>Introduction</vt:lpstr>
      <vt:lpstr>RECOMMENDED READING AND RESOURCES</vt:lpstr>
      <vt:lpstr>ASSESSMENT  </vt:lpstr>
      <vt:lpstr>Assignment</vt:lpstr>
      <vt:lpstr>Any Questions?</vt:lpstr>
      <vt:lpstr>Slide 7</vt:lpstr>
      <vt:lpstr>Personnel vs. HRM</vt:lpstr>
      <vt:lpstr>Personnel vs. HRM</vt:lpstr>
      <vt:lpstr>The evolution of personnel/ HRM</vt:lpstr>
      <vt:lpstr>The evolution of personnel/ HRM</vt:lpstr>
      <vt:lpstr>The evolution of personnel/ HRM</vt:lpstr>
      <vt:lpstr>The evolution of personnel/ HRM</vt:lpstr>
      <vt:lpstr>The evolution of personnel/ HRM</vt:lpstr>
      <vt:lpstr>The evolution of personnel/ HRM</vt:lpstr>
      <vt:lpstr>Personnel Management</vt:lpstr>
      <vt:lpstr>Reflection on HRM</vt:lpstr>
      <vt:lpstr>Current Issues in HRM</vt:lpstr>
      <vt:lpstr>Current Issues in HRM</vt:lpstr>
      <vt:lpstr>Responding to intensified competition</vt:lpstr>
      <vt:lpstr>Managing international operations</vt:lpstr>
      <vt:lpstr>Riding waves of technological innovation</vt:lpstr>
      <vt:lpstr>Riding waves of technological innovation</vt:lpstr>
      <vt:lpstr>Meeting the expectations of the law</vt:lpstr>
      <vt:lpstr>Ethical questions</vt:lpstr>
      <vt:lpstr>Best practice :</vt:lpstr>
      <vt:lpstr>Recruitment and Selection</vt:lpstr>
      <vt:lpstr>Employee Relationships</vt:lpstr>
      <vt:lpstr>Workplace Legislation</vt:lpstr>
      <vt:lpstr>Performance Management</vt:lpstr>
      <vt:lpstr>HRM and Communication</vt:lpstr>
      <vt:lpstr>Remuneration</vt:lpstr>
      <vt:lpstr>Employment Law</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personnel/ HRM</dc:title>
  <dc:creator>yongwang</dc:creator>
  <cp:lastModifiedBy>Mary</cp:lastModifiedBy>
  <cp:revision>62</cp:revision>
  <dcterms:created xsi:type="dcterms:W3CDTF">2002-10-09T21:23:07Z</dcterms:created>
  <dcterms:modified xsi:type="dcterms:W3CDTF">2013-06-26T07:35:43Z</dcterms:modified>
</cp:coreProperties>
</file>