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88" r:id="rId5"/>
    <p:sldId id="273" r:id="rId6"/>
    <p:sldId id="275" r:id="rId7"/>
    <p:sldId id="259" r:id="rId8"/>
    <p:sldId id="282" r:id="rId9"/>
    <p:sldId id="287" r:id="rId10"/>
    <p:sldId id="281" r:id="rId11"/>
    <p:sldId id="283" r:id="rId12"/>
    <p:sldId id="289" r:id="rId13"/>
    <p:sldId id="284" r:id="rId14"/>
    <p:sldId id="290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912C8C85-51F0-491E-9774-3900AFEF0F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94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76AB79-C677-3DB7-78CF-9305D58614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3AB137-CEA6-0244-F12B-1ECC21172D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C994AA-C437-4EF4-8BEF-0B832D7FA420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8EC96-C6CC-F2AF-D90F-143F4D20A07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F8EC8D-EF88-0275-F75C-A789924433B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757874-EF65-4B61-B062-40C932C8129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0278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9CA527-F925-414F-B4F4-8F4244CDDC80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7E2AA-278D-0B48-A5DE-00B1FC5BDAF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559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7E2AA-278D-0B48-A5DE-00B1FC5BDAF9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272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8">
            <a:extLst>
              <a:ext uri="{FF2B5EF4-FFF2-40B4-BE49-F238E27FC236}">
                <a16:creationId xmlns:a16="http://schemas.microsoft.com/office/drawing/2014/main" id="{D56268A4-B555-72BE-6160-318763ECA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2D44DBA-D665-923B-A38C-C68A9C03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E8C189B-2E00-67DA-E342-3440F5EBB4C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2286000"/>
            <a:ext cx="9144000" cy="2286000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424675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38">
            <a:extLst>
              <a:ext uri="{FF2B5EF4-FFF2-40B4-BE49-F238E27FC236}">
                <a16:creationId xmlns:a16="http://schemas.microsoft.com/office/drawing/2014/main" id="{31550E6E-10D6-E75A-F6B1-8800DAC2CB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3038" y="1457865"/>
            <a:ext cx="3200400" cy="4580626"/>
          </a:xfrm>
        </p:spPr>
        <p:txBody>
          <a:bodyPr anchor="t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72710C-A212-1B12-06CD-FA2A14F89D68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96287" y="1457864"/>
            <a:ext cx="4986068" cy="4580627"/>
          </a:xfrm>
        </p:spPr>
        <p:txBody>
          <a:bodyPr tIns="45720" anchor="t" anchorCtr="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 sz="2400"/>
            </a:lvl1pPr>
            <a:lvl2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2000"/>
            </a:lvl2pPr>
            <a:lvl3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800"/>
            </a:lvl3pPr>
            <a:lvl4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600"/>
            </a:lvl4pPr>
            <a:lvl5pPr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4388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>
            <a:extLst>
              <a:ext uri="{FF2B5EF4-FFF2-40B4-BE49-F238E27FC236}">
                <a16:creationId xmlns:a16="http://schemas.microsoft.com/office/drawing/2014/main" id="{61F88592-24FD-96EC-ADB3-C0B7682DF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076C4EAC-BBDE-1963-BD72-3BD2A47DC5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8259" y="798653"/>
            <a:ext cx="5166167" cy="5289630"/>
          </a:xfrm>
          <a:solidFill>
            <a:schemeClr val="bg1">
              <a:alpha val="95000"/>
            </a:schemeClr>
          </a:solidFill>
        </p:spPr>
        <p:txBody>
          <a:bodyPr lIns="274320" rIns="274320" anchor="ctr">
            <a:noAutofit/>
          </a:bodyPr>
          <a:lstStyle>
            <a:lvl1pPr algn="ctr">
              <a:defRPr sz="44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592AF4F-2F83-7005-B3AC-6FCC7FB191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84424" y="787077"/>
            <a:ext cx="5166167" cy="5289631"/>
          </a:xfrm>
          <a:solidFill>
            <a:schemeClr val="bg1">
              <a:alpha val="95000"/>
            </a:schemeClr>
          </a:solidFill>
        </p:spPr>
        <p:txBody>
          <a:bodyPr>
            <a:noAutofit/>
          </a:bodyPr>
          <a:lstStyle>
            <a:lvl1pPr marL="342900" indent="-342900" algn="ctr">
              <a:buFont typeface="Arial" panose="020B0604020202020204" pitchFamily="34" charset="0"/>
              <a:buChar char="•"/>
              <a:defRPr sz="2000"/>
            </a:lvl1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8420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>
            <a:extLst>
              <a:ext uri="{FF2B5EF4-FFF2-40B4-BE49-F238E27FC236}">
                <a16:creationId xmlns:a16="http://schemas.microsoft.com/office/drawing/2014/main" id="{BD017017-3234-8C24-B9FC-80FB1120D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C226FA8-C264-7189-EEA0-526400907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96135" y="1124887"/>
            <a:ext cx="4480560" cy="2352356"/>
          </a:xfrm>
        </p:spPr>
        <p:txBody>
          <a:bodyPr anchor="b">
            <a:noAutofit/>
          </a:bodyPr>
          <a:lstStyle>
            <a:lvl1pPr algn="l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296135" y="3571197"/>
            <a:ext cx="4476967" cy="2123547"/>
          </a:xfrm>
        </p:spPr>
        <p:txBody>
          <a:bodyPr>
            <a:no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AA872EE9-FDFB-95A7-3547-DCAA0B51FE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29545" y="1148037"/>
            <a:ext cx="4365199" cy="454670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186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17">
            <a:extLst>
              <a:ext uri="{FF2B5EF4-FFF2-40B4-BE49-F238E27FC236}">
                <a16:creationId xmlns:a16="http://schemas.microsoft.com/office/drawing/2014/main" id="{28B211FD-99D2-B373-669F-6E0F8E5B3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4079EDA-1B98-E3C1-23AD-7FB6F39F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16598" y="995425"/>
            <a:ext cx="8958805" cy="1077230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6BDAEBE-3A0C-BBCD-A1F0-E1F1E07000E1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1616599" y="2257061"/>
            <a:ext cx="8958804" cy="3541853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10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894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5">
            <a:extLst>
              <a:ext uri="{FF2B5EF4-FFF2-40B4-BE49-F238E27FC236}">
                <a16:creationId xmlns:a16="http://schemas.microsoft.com/office/drawing/2014/main" id="{236F3DDC-7FF8-F6A3-16EA-A01E7F795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Title 33">
            <a:extLst>
              <a:ext uri="{FF2B5EF4-FFF2-40B4-BE49-F238E27FC236}">
                <a16:creationId xmlns:a16="http://schemas.microsoft.com/office/drawing/2014/main" id="{E728EBB2-9164-AC06-6682-9505D88F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 userDrawn="1"/>
        </p:nvSpPr>
        <p:spPr>
          <a:xfrm>
            <a:off x="915924" y="777240"/>
            <a:ext cx="6115497" cy="5303520"/>
          </a:xfrm>
          <a:prstGeom prst="rect">
            <a:avLst/>
          </a:prstGeom>
          <a:solidFill>
            <a:schemeClr val="bg1">
              <a:alpha val="95000"/>
            </a:schemeClr>
          </a:solidFill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6937" y="879674"/>
            <a:ext cx="5377406" cy="2550005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53BA3AA6-E309-C0C7-B2C6-3705384B706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17638" y="3576900"/>
            <a:ext cx="4126635" cy="2233613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438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5">
            <a:extLst>
              <a:ext uri="{FF2B5EF4-FFF2-40B4-BE49-F238E27FC236}">
                <a16:creationId xmlns:a16="http://schemas.microsoft.com/office/drawing/2014/main" id="{540E5FCC-3981-FB51-F0ED-B8BAB5C45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BCE2C9E-7BC3-0EB6-EBE4-26EE33A1F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69357" y="891251"/>
            <a:ext cx="9653286" cy="1158254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CB36301-48E6-AF64-5055-0CCA79474EAE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1400540" y="2257062"/>
            <a:ext cx="4062711" cy="3541853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F973906-E48D-CA3F-3E96-205D2E688DC5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6588311" y="2257061"/>
            <a:ext cx="4203151" cy="3541853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5290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44">
            <a:extLst>
              <a:ext uri="{FF2B5EF4-FFF2-40B4-BE49-F238E27FC236}">
                <a16:creationId xmlns:a16="http://schemas.microsoft.com/office/drawing/2014/main" id="{07AB38AA-85DC-3DF3-4ED4-B78FB670FF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F2DD44F-3200-BF06-94F9-C6A07EA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2361" y="777240"/>
            <a:ext cx="10007278" cy="1283843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447029" y="2261313"/>
            <a:ext cx="3275746" cy="36533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1pPr>
            <a:lvl2pPr marL="2286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2pPr>
            <a:lvl3pPr marL="9144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3pPr>
            <a:lvl4pPr marL="11430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4pPr>
            <a:lvl5pPr marL="16002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C2AA9CA0-D45C-FE27-D4E4-DD219364E4FB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5150734" y="2261313"/>
            <a:ext cx="5594236" cy="365335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spcAft>
                <a:spcPts val="600"/>
              </a:spcAft>
              <a:buNone/>
              <a:defRPr sz="1800"/>
            </a:lvl1pPr>
            <a:lvl2pPr marL="228600">
              <a:spcBef>
                <a:spcPts val="600"/>
              </a:spcBef>
              <a:spcAft>
                <a:spcPts val="600"/>
              </a:spcAft>
              <a:defRPr sz="1800"/>
            </a:lvl2pPr>
            <a:lvl3pPr marL="685800">
              <a:spcBef>
                <a:spcPts val="600"/>
              </a:spcBef>
              <a:spcAft>
                <a:spcPts val="600"/>
              </a:spcAft>
              <a:defRPr sz="1800"/>
            </a:lvl3pPr>
            <a:lvl4pPr marL="1143000">
              <a:spcBef>
                <a:spcPts val="600"/>
              </a:spcBef>
              <a:spcAft>
                <a:spcPts val="600"/>
              </a:spcAft>
              <a:defRPr sz="1800"/>
            </a:lvl4pPr>
            <a:lvl5pPr marL="16002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5785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8">
            <a:extLst>
              <a:ext uri="{FF2B5EF4-FFF2-40B4-BE49-F238E27FC236}">
                <a16:creationId xmlns:a16="http://schemas.microsoft.com/office/drawing/2014/main" id="{F1219773-33FA-E4F9-4EAE-0764613F62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2817C37-9292-1CF3-6529-DEF717427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2C41-A024-2F33-1F04-21E003FA729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061275" y="1134320"/>
            <a:ext cx="4803494" cy="1956122"/>
          </a:xfrm>
        </p:spPr>
        <p:txBody>
          <a:bodyPr anchor="b">
            <a:noAutofit/>
          </a:bodyPr>
          <a:lstStyle>
            <a:lvl1pPr algn="l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3BC2DF-9C2A-052C-AD2C-0A8ABAA5037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061275" y="3418271"/>
            <a:ext cx="4803494" cy="2305409"/>
          </a:xfrm>
        </p:spPr>
        <p:txBody>
          <a:bodyPr>
            <a:noAutofit/>
          </a:bodyPr>
          <a:lstStyle>
            <a:lvl1pPr marL="0" indent="0" algn="l">
              <a:spcAft>
                <a:spcPts val="1000"/>
              </a:spcAft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5D7B0DF-23EB-406B-9FAA-0182626A919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08563" y="1146638"/>
            <a:ext cx="4389120" cy="4572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070940-5919-2C95-2278-32E50BF14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7D599-49CF-19FE-6D86-C5EDB765F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931DF1-1C8D-86B9-BFDD-098FFC00F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3727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+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64">
            <a:extLst>
              <a:ext uri="{FF2B5EF4-FFF2-40B4-BE49-F238E27FC236}">
                <a16:creationId xmlns:a16="http://schemas.microsoft.com/office/drawing/2014/main" id="{7C62E1FE-8CAE-1FE1-6A91-DFE7F1D870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66219"/>
            <a:ext cx="10389243" cy="1424470"/>
          </a:xfrm>
        </p:spPr>
        <p:txBody>
          <a:bodyPr anchor="ctr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838200" y="1779325"/>
            <a:ext cx="3490732" cy="4297680"/>
          </a:xfrm>
        </p:spPr>
        <p:txBody>
          <a:bodyPr tIns="274320">
            <a:normAutofit/>
          </a:bodyPr>
          <a:lstStyle>
            <a:lvl1pPr marL="0" indent="0">
              <a:spcBef>
                <a:spcPts val="1000"/>
              </a:spcBef>
              <a:spcAft>
                <a:spcPts val="1000"/>
              </a:spcAft>
              <a:buNone/>
              <a:defRPr sz="1800"/>
            </a:lvl1pPr>
            <a:lvl2pPr marL="228600" indent="0">
              <a:spcBef>
                <a:spcPts val="1000"/>
              </a:spcBef>
              <a:spcAft>
                <a:spcPts val="1000"/>
              </a:spcAft>
              <a:buNone/>
              <a:defRPr sz="1800"/>
            </a:lvl2pPr>
            <a:lvl3pPr marL="685800" indent="0">
              <a:spcBef>
                <a:spcPts val="1000"/>
              </a:spcBef>
              <a:spcAft>
                <a:spcPts val="1000"/>
              </a:spcAft>
              <a:buNone/>
              <a:defRPr sz="1800"/>
            </a:lvl3pPr>
            <a:lvl4pPr marL="1143000" indent="0">
              <a:spcBef>
                <a:spcPts val="1000"/>
              </a:spcBef>
              <a:spcAft>
                <a:spcPts val="1000"/>
              </a:spcAft>
              <a:buNone/>
              <a:defRPr sz="1800"/>
            </a:lvl4pPr>
            <a:lvl5pPr marL="1600200" indent="0">
              <a:spcBef>
                <a:spcPts val="1000"/>
              </a:spcBef>
              <a:spcAft>
                <a:spcPts val="10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423FEB60-8FB5-7F10-EDD7-8AB4B3139EF6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4502552" y="1779325"/>
            <a:ext cx="6724891" cy="4297680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15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7">
            <a:extLst>
              <a:ext uri="{FF2B5EF4-FFF2-40B4-BE49-F238E27FC236}">
                <a16:creationId xmlns:a16="http://schemas.microsoft.com/office/drawing/2014/main" id="{32B61A96-5F36-8895-B920-FC12FD76D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774BC39-6D56-474E-28BE-99260516A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40C44A-93E6-6C58-5E88-AFDC594EC27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73070" y="914400"/>
            <a:ext cx="10045861" cy="1146680"/>
          </a:xfrm>
        </p:spPr>
        <p:txBody>
          <a:bodyPr anchor="b" anchorCtr="0">
            <a:no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13049-5F46-053E-6279-8183259649A6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1423687" y="2288614"/>
            <a:ext cx="5382228" cy="3475578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spcAft>
                <a:spcPts val="0"/>
              </a:spcAft>
              <a:buNone/>
              <a:defRPr sz="1800"/>
            </a:lvl1pPr>
            <a:lvl2pPr marL="685800">
              <a:spcBef>
                <a:spcPts val="600"/>
              </a:spcBef>
              <a:spcAft>
                <a:spcPts val="600"/>
              </a:spcAft>
              <a:defRPr sz="1800"/>
            </a:lvl2pPr>
            <a:lvl3pPr marL="1143000">
              <a:spcBef>
                <a:spcPts val="600"/>
              </a:spcBef>
              <a:spcAft>
                <a:spcPts val="600"/>
              </a:spcAft>
              <a:defRPr sz="1800"/>
            </a:lvl3pPr>
            <a:lvl4pPr marL="1600200">
              <a:spcBef>
                <a:spcPts val="600"/>
              </a:spcBef>
              <a:spcAft>
                <a:spcPts val="600"/>
              </a:spcAft>
              <a:defRPr sz="1800"/>
            </a:lvl4pPr>
            <a:lvl5pPr marL="2057400">
              <a:spcBef>
                <a:spcPts val="60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FB03A-367B-9ADA-8071-E22871EC115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451790" y="2288614"/>
            <a:ext cx="3108960" cy="3475578"/>
          </a:xfrm>
        </p:spPr>
        <p:txBody>
          <a:bodyPr tIns="91440">
            <a:normAutofit/>
          </a:bodyPr>
          <a:lstStyle>
            <a:lvl1pPr marL="0" indent="0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1pPr>
            <a:lvl2pPr marL="2286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2pPr>
            <a:lvl3pPr marL="6858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3pPr>
            <a:lvl4pPr marL="11430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4pPr>
            <a:lvl5pPr marL="1600200" indent="0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CFCEB5-4092-FD13-478E-51CD74FDB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77A4D-E7C0-912D-293F-D93F0CB5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6AA9E1-334B-5F8F-8A92-67DD095F7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03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64">
            <a:extLst>
              <a:ext uri="{FF2B5EF4-FFF2-40B4-BE49-F238E27FC236}">
                <a16:creationId xmlns:a16="http://schemas.microsoft.com/office/drawing/2014/main" id="{55E792AE-CF37-9DD8-2703-49480775F0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0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133629"/>
            <a:ext cx="10515600" cy="1325563"/>
          </a:xfrm>
        </p:spPr>
        <p:txBody>
          <a:bodyPr anchor="b" anchorCtr="0">
            <a:no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0CEAFE70-86D3-8690-31CA-F9A1FBA494D0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914400" y="1779325"/>
            <a:ext cx="10361676" cy="429768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56EB0F-63C8-5F75-A333-3413A9DC6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DE333-25B4-E092-1CC4-C3D20BA251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AF200-E81F-A326-0EDB-4B93C71D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60992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13">
            <a:extLst>
              <a:ext uri="{FF2B5EF4-FFF2-40B4-BE49-F238E27FC236}">
                <a16:creationId xmlns:a16="http://schemas.microsoft.com/office/drawing/2014/main" id="{A1BB4149-7987-3EF4-952D-2271B4DD8A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7B335AD-7A4B-841B-52BC-8FF32D99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799368" y="0"/>
            <a:ext cx="4593265" cy="685800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57BD59-35CC-9BB3-8621-6FA3356F81A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43375" y="92597"/>
            <a:ext cx="3905250" cy="3032567"/>
          </a:xfrm>
        </p:spPr>
        <p:txBody>
          <a:bodyPr anchor="b">
            <a:noAutofit/>
          </a:bodyPr>
          <a:lstStyle>
            <a:lvl1pPr algn="ctr"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13E19FD-68BB-0F8D-21CF-9E48B80607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143375" y="4004321"/>
            <a:ext cx="3905250" cy="27432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62967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D97564-C310-6E8C-8689-CE18881B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D99FA-26D9-873B-BE7F-26FEC5C233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19819E-0266-97DD-DFD1-BAAA06AE32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D8061D-18C3-4F4F-85EF-561633F58754}" type="datetimeFigureOut">
              <a:rPr lang="en-US" smtClean="0"/>
              <a:t>3/15/2026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FD19C9-01CE-9E2A-CDA5-C15940F05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01085-7B28-048D-E3D3-9C3614268D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D12358-51D2-46B3-9BDE-DF29528B945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93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60" r:id="rId2"/>
    <p:sldLayoutId id="2147483658" r:id="rId3"/>
    <p:sldLayoutId id="2147483659" r:id="rId4"/>
    <p:sldLayoutId id="2147483650" r:id="rId5"/>
    <p:sldLayoutId id="2147483652" r:id="rId6"/>
    <p:sldLayoutId id="2147483662" r:id="rId7"/>
    <p:sldLayoutId id="2147483663" r:id="rId8"/>
    <p:sldLayoutId id="2147483649" r:id="rId9"/>
    <p:sldLayoutId id="2147483666" r:id="rId10"/>
    <p:sldLayoutId id="2147483664" r:id="rId11"/>
    <p:sldLayoutId id="2147483665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0047101-8D42-6100-9CEA-AEC0FAEAB6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86000"/>
            <a:ext cx="9144000" cy="2286000"/>
          </a:xfrm>
          <a:noFill/>
        </p:spPr>
        <p:txBody>
          <a:bodyPr>
            <a:noAutofit/>
          </a:bodyPr>
          <a:lstStyle/>
          <a:p>
            <a:r>
              <a:rPr lang="en-US" u="sng" dirty="0"/>
              <a:t>Aura Business plan</a:t>
            </a:r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332F3A7C-E16B-45B8-9F21-4CD4E8FB7E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" r="1170"/>
          <a:stretch>
            <a:fillRect/>
          </a:stretch>
        </p:blipFill>
        <p:spPr>
          <a:xfrm>
            <a:off x="934122" y="826835"/>
            <a:ext cx="2232643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028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A8735-F1DC-1DE6-0A38-429B2F660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6825" y="848264"/>
            <a:ext cx="6030739" cy="4580627"/>
          </a:xfrm>
          <a:noFill/>
        </p:spPr>
        <p:txBody>
          <a:bodyPr anchor="t">
            <a:normAutofit/>
          </a:bodyPr>
          <a:lstStyle/>
          <a:p>
            <a:pPr marL="0" marR="0">
              <a:spcBef>
                <a:spcPts val="0"/>
              </a:spcBef>
            </a:pPr>
            <a:r>
              <a:rPr lang="en-GB" sz="18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Skills for the Workplace LEVEL 4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	                 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Abeer Abdelmagid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ID:		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2440089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Lecturer’s Name: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                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Fouziya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Farheen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Code: 	                   LCLM4006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                           Enterprise &amp; Entrepreneurship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Component 2: 	                   Business plan presentation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817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0034E89-1952-5288-08A0-70A4A73BE3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8259" y="798653"/>
            <a:ext cx="5166167" cy="5289630"/>
          </a:xfrm>
          <a:solidFill>
            <a:schemeClr val="bg1">
              <a:alpha val="95000"/>
            </a:schemeClr>
          </a:solidFill>
        </p:spPr>
        <p:txBody>
          <a:bodyPr anchor="ctr"/>
          <a:lstStyle/>
          <a:p>
            <a:r>
              <a:rPr lang="en-US" dirty="0"/>
              <a:t>Overview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269839DE-8AFD-4C8D-A577-15793791844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0" r="117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0945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ABE40-AA00-F366-A36A-B3F1AADBF0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456244"/>
            <a:ext cx="4480560" cy="2352356"/>
          </a:xfrm>
          <a:noFill/>
        </p:spPr>
        <p:txBody>
          <a:bodyPr>
            <a:noAutofit/>
          </a:bodyPr>
          <a:lstStyle/>
          <a:p>
            <a:r>
              <a:rPr lang="en-US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614541-B9EE-4645-A53A-E6BD5466593F}"/>
              </a:ext>
            </a:extLst>
          </p:cNvPr>
          <p:cNvSpPr txBox="1"/>
          <p:nvPr/>
        </p:nvSpPr>
        <p:spPr>
          <a:xfrm>
            <a:off x="5694744" y="1692462"/>
            <a:ext cx="516771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Aura is a luxury tableware brand offering elegant tea sets, coffee thermals, serving trays and home items.</a:t>
            </a:r>
            <a:br>
              <a:rPr lang="en-US" sz="2000" dirty="0"/>
            </a:br>
            <a:r>
              <a:rPr lang="en-US" sz="2000" dirty="0"/>
              <a:t>Inspired by Gulf hosting culture but available in the UK.</a:t>
            </a:r>
            <a:br>
              <a:rPr lang="en-US" sz="2000" dirty="0"/>
            </a:br>
            <a:r>
              <a:rPr lang="en-US" sz="2000" dirty="0"/>
              <a:t>Online-first retail model with potential future showroom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BC376EC1-4E39-4C81-A03F-4718B9B04B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8" r="2008"/>
          <a:stretch>
            <a:fillRect/>
          </a:stretch>
        </p:blipFill>
        <p:spPr>
          <a:xfrm>
            <a:off x="945231" y="776976"/>
            <a:ext cx="4597759" cy="5305772"/>
          </a:xfrm>
        </p:spPr>
      </p:pic>
    </p:spTree>
    <p:extLst>
      <p:ext uri="{BB962C8B-B14F-4D97-AF65-F5344CB8AC3E}">
        <p14:creationId xmlns:p14="http://schemas.microsoft.com/office/powerpoint/2010/main" val="1008037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5F5E3-2B1C-7C0A-8581-67A9052D1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598" y="995425"/>
            <a:ext cx="8958805" cy="1077230"/>
          </a:xfrm>
          <a:noFill/>
        </p:spPr>
        <p:txBody>
          <a:bodyPr/>
          <a:lstStyle/>
          <a:p>
            <a:r>
              <a:rPr lang="en-US" dirty="0"/>
              <a:t>Unique Selling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3159-D030-2F82-A142-F7594072831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616075" y="2257425"/>
            <a:ext cx="8959850" cy="3541713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• Elegant Gulf-inspired tableware designs</a:t>
            </a:r>
          </a:p>
          <a:p>
            <a:r>
              <a:rPr lang="en-US" dirty="0"/>
              <a:t>• Available locally in the UK without high international shipping</a:t>
            </a:r>
          </a:p>
          <a:p>
            <a:r>
              <a:rPr lang="en-US" dirty="0"/>
              <a:t>• Luxury brand experience for hosting and gatherings</a:t>
            </a:r>
          </a:p>
          <a:p>
            <a:r>
              <a:rPr lang="en-US" dirty="0"/>
              <a:t>• Carefully selected stylish products</a:t>
            </a:r>
          </a:p>
        </p:txBody>
      </p:sp>
    </p:spTree>
    <p:extLst>
      <p:ext uri="{BB962C8B-B14F-4D97-AF65-F5344CB8AC3E}">
        <p14:creationId xmlns:p14="http://schemas.microsoft.com/office/powerpoint/2010/main" val="1667462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842265-4FF9-1B44-FEB5-821C943C6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0332" y="878996"/>
            <a:ext cx="5377406" cy="1493144"/>
          </a:xfrm>
        </p:spPr>
        <p:txBody>
          <a:bodyPr/>
          <a:lstStyle/>
          <a:p>
            <a:r>
              <a:rPr lang="en-US" dirty="0"/>
              <a:t>Management Structure &amp; Legal Format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B45969B-1704-F63D-6589-8EFA988FBC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17638" y="2584174"/>
            <a:ext cx="4126635" cy="3226339"/>
          </a:xfrm>
        </p:spPr>
        <p:txBody>
          <a:bodyPr>
            <a:normAutofit/>
          </a:bodyPr>
          <a:lstStyle/>
          <a:p>
            <a:r>
              <a:rPr lang="en-US" sz="1800" dirty="0"/>
              <a:t>Founder-led startup managed by Abeer Abdelmagid</a:t>
            </a:r>
          </a:p>
          <a:p>
            <a:r>
              <a:rPr lang="en-US" sz="1800" dirty="0"/>
              <a:t>• Business structure: Private Limited Company (Ltd) as this will protects personal assets and professional structure for suppliers, banks and future investors.</a:t>
            </a:r>
          </a:p>
        </p:txBody>
      </p:sp>
    </p:spTree>
    <p:extLst>
      <p:ext uri="{BB962C8B-B14F-4D97-AF65-F5344CB8AC3E}">
        <p14:creationId xmlns:p14="http://schemas.microsoft.com/office/powerpoint/2010/main" val="2032268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9874B-BCA9-8420-1595-EDD1865A0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357" y="891251"/>
            <a:ext cx="9653286" cy="924297"/>
          </a:xfrm>
          <a:noFill/>
        </p:spPr>
        <p:txBody>
          <a:bodyPr/>
          <a:lstStyle/>
          <a:p>
            <a:r>
              <a:rPr lang="en-US" dirty="0"/>
              <a:t>External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5FD2B-E3E5-1C2B-0151-21F216B14A33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1400540" y="2257062"/>
            <a:ext cx="2641373" cy="2685999"/>
          </a:xfrm>
          <a:noFill/>
        </p:spPr>
        <p:txBody>
          <a:bodyPr>
            <a:normAutofit lnSpcReduction="10000"/>
          </a:bodyPr>
          <a:lstStyle/>
          <a:p>
            <a:r>
              <a:rPr lang="en-US" sz="360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Economic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Rising cost of living may affect luxury spending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Currency fluctuations affect import prices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Careful pricing strategy required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BB810-3430-2C29-1AA0-9744AA0A1AA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775313" y="2257062"/>
            <a:ext cx="2641373" cy="3414868"/>
          </a:xfrm>
          <a:noFill/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Growing Arab and Middle Eastern communities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Strong culture of hosting, gifting and gatherings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Increasing interest in luxury home aesthetics</a:t>
            </a:r>
          </a:p>
          <a:p>
            <a:pPr marL="0" lvl="1" indent="0">
              <a:buNone/>
            </a:pPr>
            <a:endParaRPr lang="en-US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94F4E25F-EEBD-4638-9965-F2169F3EB24B}"/>
              </a:ext>
            </a:extLst>
          </p:cNvPr>
          <p:cNvSpPr txBox="1">
            <a:spLocks/>
          </p:cNvSpPr>
          <p:nvPr/>
        </p:nvSpPr>
        <p:spPr>
          <a:xfrm>
            <a:off x="7602102" y="2175116"/>
            <a:ext cx="3052646" cy="3414868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900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dirty="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rPr>
              <a:t>Technological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E‑commerce platforms make market entry easier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Social media reduces marketing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Online payment and delivery infrastructure widely available</a:t>
            </a:r>
          </a:p>
          <a:p>
            <a:pPr marL="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595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361" y="777240"/>
            <a:ext cx="10007278" cy="1283843"/>
          </a:xfrm>
          <a:noFill/>
        </p:spPr>
        <p:txBody>
          <a:bodyPr anchor="b"/>
          <a:lstStyle/>
          <a:p>
            <a:r>
              <a:rPr lang="en-US" dirty="0"/>
              <a:t>Marketing Strategy 1 – 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029" y="2261313"/>
            <a:ext cx="8346328" cy="2403452"/>
          </a:xfrm>
          <a:noFill/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en-US" dirty="0"/>
              <a:t>Focus on Instagram as the main platform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Product styling videos and hosting inspiration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Customer testimonials and lifestyle content</a:t>
            </a:r>
          </a:p>
          <a:p>
            <a:pPr marL="285750" indent="-285750">
              <a:lnSpc>
                <a:spcPct val="9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dirty="0"/>
              <a:t> Direct communication via WhatsApp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86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C27C8-165C-5513-DB4B-9D840097C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361" y="777240"/>
            <a:ext cx="10007278" cy="1283843"/>
          </a:xfrm>
          <a:noFill/>
        </p:spPr>
        <p:txBody>
          <a:bodyPr anchor="b"/>
          <a:lstStyle/>
          <a:p>
            <a:pPr algn="l"/>
            <a:r>
              <a:rPr lang="en-US" sz="3200" dirty="0"/>
              <a:t>Marketing Strategy 2 – Luxury Brand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E640F-7F5A-BDB7-205D-765FA80B67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028" y="2393466"/>
            <a:ext cx="8598119" cy="2403452"/>
          </a:xfrm>
          <a:noFill/>
        </p:spPr>
        <p:txBody>
          <a:bodyPr>
            <a:normAutofit/>
          </a:bodyPr>
          <a:lstStyle/>
          <a:p>
            <a:pPr marL="285750" indent="-2857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Aura positioned as a luxury hosting lifestyle brand</a:t>
            </a:r>
          </a:p>
          <a:p>
            <a:pPr marL="285750" indent="-2857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 Elegant product photography</a:t>
            </a:r>
          </a:p>
          <a:p>
            <a:pPr marL="285750" indent="-2857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 Consistent branding, colors and tone</a:t>
            </a:r>
          </a:p>
          <a:p>
            <a:pPr marL="285750" indent="-285750">
              <a:lnSpc>
                <a:spcPct val="11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1900" dirty="0"/>
              <a:t> Premium customer experience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2368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C61CC16-17FE-0648-0F43-EAF814B69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61275" y="1134320"/>
            <a:ext cx="4803494" cy="1956122"/>
          </a:xfrm>
        </p:spPr>
        <p:txBody>
          <a:bodyPr/>
          <a:lstStyle/>
          <a:p>
            <a:r>
              <a:rPr lang="en-US" dirty="0"/>
              <a:t>Funding</a:t>
            </a:r>
          </a:p>
        </p:txBody>
      </p:sp>
      <p:sp>
        <p:nvSpPr>
          <p:cNvPr id="14" name="Subtitle 13">
            <a:extLst>
              <a:ext uri="{FF2B5EF4-FFF2-40B4-BE49-F238E27FC236}">
                <a16:creationId xmlns:a16="http://schemas.microsoft.com/office/drawing/2014/main" id="{43EF6EE1-731F-12B6-CB93-FA4A14E509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1275" y="3418271"/>
            <a:ext cx="4803494" cy="2305409"/>
          </a:xfrm>
        </p:spPr>
        <p:txBody>
          <a:bodyPr/>
          <a:lstStyle/>
          <a:p>
            <a:r>
              <a:rPr lang="en-US" dirty="0"/>
              <a:t>Total startup funding required: £5,500</a:t>
            </a:r>
          </a:p>
          <a:p>
            <a:r>
              <a:rPr lang="en-US" dirty="0"/>
              <a:t>Funding source: Self-funding or small business grants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56768E-6D6B-4C2E-AFC4-74026D5C34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BD1743-CE35-4281-868C-F2B7E1A222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4188" y="854115"/>
            <a:ext cx="4803495" cy="4857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9256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8C61CC16-17FE-0648-0F43-EAF814B69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61275" y="1134320"/>
            <a:ext cx="4803494" cy="1956122"/>
          </a:xfrm>
        </p:spPr>
        <p:txBody>
          <a:bodyPr/>
          <a:lstStyle/>
          <a:p>
            <a:r>
              <a:rPr lang="en-US" dirty="0"/>
              <a:t>Funding</a:t>
            </a:r>
          </a:p>
        </p:txBody>
      </p:sp>
      <p:sp>
        <p:nvSpPr>
          <p:cNvPr id="14" name="Subtitle 13">
            <a:extLst>
              <a:ext uri="{FF2B5EF4-FFF2-40B4-BE49-F238E27FC236}">
                <a16:creationId xmlns:a16="http://schemas.microsoft.com/office/drawing/2014/main" id="{43EF6EE1-731F-12B6-CB93-FA4A14E509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1275" y="3418271"/>
            <a:ext cx="4803494" cy="2305409"/>
          </a:xfrm>
        </p:spPr>
        <p:txBody>
          <a:bodyPr/>
          <a:lstStyle/>
          <a:p>
            <a:r>
              <a:rPr lang="en-US" dirty="0"/>
              <a:t>Initial stock: £4,000</a:t>
            </a:r>
          </a:p>
          <a:p>
            <a:r>
              <a:rPr lang="en-US" dirty="0"/>
              <a:t>Shipping / Import: £1,000</a:t>
            </a:r>
          </a:p>
          <a:p>
            <a:r>
              <a:rPr lang="en-US" dirty="0"/>
              <a:t>Packaging &amp; Branding: £300</a:t>
            </a:r>
          </a:p>
          <a:p>
            <a:r>
              <a:rPr lang="en-US" dirty="0"/>
              <a:t>Photos &amp; Launch Marketing: £200</a:t>
            </a:r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658731E-3A29-48B0-AAB3-3F7BE81205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7536" r="27536"/>
          <a:stretch>
            <a:fillRect/>
          </a:stretch>
        </p:blipFill>
        <p:spPr>
          <a:xfrm>
            <a:off x="990048" y="976489"/>
            <a:ext cx="4389438" cy="4883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3933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30A76-B788-B363-104E-266B7C7F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070" y="914400"/>
            <a:ext cx="10045861" cy="1146680"/>
          </a:xfrm>
          <a:noFill/>
        </p:spPr>
        <p:txBody>
          <a:bodyPr/>
          <a:lstStyle/>
          <a:p>
            <a:r>
              <a:rPr lang="en-US" dirty="0"/>
              <a:t>Future 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8542-FCE1-3AE6-C6C9-17975609DF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3687" y="2288614"/>
            <a:ext cx="5382228" cy="3475578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Build strong luxury brand presence in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Customized product for aura brand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 Expand product range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Supply boutiques and event planners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Open physical showroom in the future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246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AC361-0D7A-DC05-86B5-6DD77D322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375" y="92597"/>
            <a:ext cx="3905250" cy="3032567"/>
          </a:xfrm>
          <a:noFill/>
        </p:spPr>
        <p:txBody>
          <a:bodyPr anchor="b"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98EFF-197D-3136-70B9-7BBD30A4893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143375" y="4004321"/>
            <a:ext cx="3905250" cy="2743200"/>
          </a:xfrm>
          <a:noFill/>
        </p:spPr>
        <p:txBody>
          <a:bodyPr anchor="t">
            <a:normAutofit/>
          </a:bodyPr>
          <a:lstStyle/>
          <a:p>
            <a:endParaRPr lang="en-US" dirty="0"/>
          </a:p>
        </p:txBody>
      </p:sp>
      <p:pic>
        <p:nvPicPr>
          <p:cNvPr id="4" name="Picture Placeholder 9">
            <a:extLst>
              <a:ext uri="{FF2B5EF4-FFF2-40B4-BE49-F238E27FC236}">
                <a16:creationId xmlns:a16="http://schemas.microsoft.com/office/drawing/2014/main" id="{E59DB744-6EF4-400D-A391-2FBB96DD44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8" r="2008"/>
          <a:stretch>
            <a:fillRect/>
          </a:stretch>
        </p:blipFill>
        <p:spPr>
          <a:xfrm>
            <a:off x="4143375" y="4004322"/>
            <a:ext cx="3905250" cy="2743200"/>
          </a:xfrm>
        </p:spPr>
      </p:pic>
    </p:spTree>
    <p:extLst>
      <p:ext uri="{BB962C8B-B14F-4D97-AF65-F5344CB8AC3E}">
        <p14:creationId xmlns:p14="http://schemas.microsoft.com/office/powerpoint/2010/main" val="61156717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10081922">
      <a:dk1>
        <a:srgbClr val="000000"/>
      </a:dk1>
      <a:lt1>
        <a:srgbClr val="FFFFFF"/>
      </a:lt1>
      <a:dk2>
        <a:srgbClr val="435369"/>
      </a:dk2>
      <a:lt2>
        <a:srgbClr val="E7E5E5"/>
      </a:lt2>
      <a:accent1>
        <a:srgbClr val="F2E5D8"/>
      </a:accent1>
      <a:accent2>
        <a:srgbClr val="8C3A27"/>
      </a:accent2>
      <a:accent3>
        <a:srgbClr val="F0C8BC"/>
      </a:accent3>
      <a:accent4>
        <a:srgbClr val="D9A390"/>
      </a:accent4>
      <a:accent5>
        <a:srgbClr val="FFF6F4"/>
      </a:accent5>
      <a:accent6>
        <a:srgbClr val="183F1E"/>
      </a:accent6>
      <a:hlink>
        <a:srgbClr val="467886"/>
      </a:hlink>
      <a:folHlink>
        <a:srgbClr val="96607D"/>
      </a:folHlink>
    </a:clrScheme>
    <a:fontScheme name="Custom 100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10081922_Win32_SL_V4" id="{CCBED28E-3218-45D8-920F-A2D91CCE8680}" vid="{A1C6549C-A185-4AC8-97B3-DFFFA73555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2D96AF-4C9E-4DD0-A165-CD22BB87D0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349358-775F-4CF9-9AE6-33A7901637E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FAF1DBB7-4BA2-49E3-BEC8-A38406CA50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</Template>
  <TotalTime>126</TotalTime>
  <Words>362</Words>
  <Application>Microsoft Office PowerPoint</Application>
  <PresentationFormat>Widescreen</PresentationFormat>
  <Paragraphs>59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Arial</vt:lpstr>
      <vt:lpstr>Calibri</vt:lpstr>
      <vt:lpstr>Quire Sans Pro Light</vt:lpstr>
      <vt:lpstr>Times New Roman</vt:lpstr>
      <vt:lpstr>Tisa Offc Serif Pro</vt:lpstr>
      <vt:lpstr>Custom</vt:lpstr>
      <vt:lpstr>Aura Business plan</vt:lpstr>
      <vt:lpstr>PowerPoint Presentation</vt:lpstr>
      <vt:lpstr>Overview</vt:lpstr>
      <vt:lpstr>.</vt:lpstr>
      <vt:lpstr>Unique Selling Points</vt:lpstr>
      <vt:lpstr>Management Structure &amp; Legal Format</vt:lpstr>
      <vt:lpstr>External Factor</vt:lpstr>
      <vt:lpstr>Marketing Strategy 1 – Social Media Marketing</vt:lpstr>
      <vt:lpstr>Marketing Strategy 2 – Luxury Brand Positioning</vt:lpstr>
      <vt:lpstr>Funding</vt:lpstr>
      <vt:lpstr>Funding</vt:lpstr>
      <vt:lpstr>Future Vision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Aura Business plan</dc:title>
  <dc:creator>Abeer Siddig</dc:creator>
  <cp:lastModifiedBy>Abeer Siddig</cp:lastModifiedBy>
  <cp:revision>6</cp:revision>
  <dcterms:created xsi:type="dcterms:W3CDTF">2026-03-12T20:08:13Z</dcterms:created>
  <dcterms:modified xsi:type="dcterms:W3CDTF">2026-03-15T21:28:38Z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