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41" r:id="rId1"/>
  </p:sldMasterIdLst>
  <p:notesMasterIdLst>
    <p:notesMasterId r:id="rId31"/>
  </p:notesMasterIdLst>
  <p:handoutMasterIdLst>
    <p:handoutMasterId r:id="rId32"/>
  </p:handoutMasterIdLst>
  <p:sldIdLst>
    <p:sldId id="443" r:id="rId2"/>
    <p:sldId id="513" r:id="rId3"/>
    <p:sldId id="442" r:id="rId4"/>
    <p:sldId id="542" r:id="rId5"/>
    <p:sldId id="554" r:id="rId6"/>
    <p:sldId id="555" r:id="rId7"/>
    <p:sldId id="514" r:id="rId8"/>
    <p:sldId id="556" r:id="rId9"/>
    <p:sldId id="529" r:id="rId10"/>
    <p:sldId id="530" r:id="rId11"/>
    <p:sldId id="516" r:id="rId12"/>
    <p:sldId id="519" r:id="rId13"/>
    <p:sldId id="533" r:id="rId14"/>
    <p:sldId id="534" r:id="rId15"/>
    <p:sldId id="448" r:id="rId16"/>
    <p:sldId id="535" r:id="rId17"/>
    <p:sldId id="558" r:id="rId18"/>
    <p:sldId id="559" r:id="rId19"/>
    <p:sldId id="560" r:id="rId20"/>
    <p:sldId id="563" r:id="rId21"/>
    <p:sldId id="531" r:id="rId22"/>
    <p:sldId id="521" r:id="rId23"/>
    <p:sldId id="517" r:id="rId24"/>
    <p:sldId id="480" r:id="rId25"/>
    <p:sldId id="561" r:id="rId26"/>
    <p:sldId id="562" r:id="rId27"/>
    <p:sldId id="565" r:id="rId28"/>
    <p:sldId id="441" r:id="rId29"/>
    <p:sldId id="564"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6486"/>
    <p:restoredTop sz="54340"/>
  </p:normalViewPr>
  <p:slideViewPr>
    <p:cSldViewPr snapToGrid="0">
      <p:cViewPr varScale="1">
        <p:scale>
          <a:sx n="50" d="100"/>
          <a:sy n="50" d="100"/>
        </p:scale>
        <p:origin x="896" y="168"/>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74B73C9-79E7-7148-8C3F-EDA37B559F0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39E1CAB1-F2AA-174E-AB4B-403B13E92BD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AA9B458-96B2-1243-8B2A-2682BE4633DE}" type="datetimeFigureOut">
              <a:rPr lang="en-US" smtClean="0"/>
              <a:t>10/2/20</a:t>
            </a:fld>
            <a:endParaRPr lang="en-US"/>
          </a:p>
        </p:txBody>
      </p:sp>
      <p:sp>
        <p:nvSpPr>
          <p:cNvPr id="4" name="Footer Placeholder 3">
            <a:extLst>
              <a:ext uri="{FF2B5EF4-FFF2-40B4-BE49-F238E27FC236}">
                <a16:creationId xmlns:a16="http://schemas.microsoft.com/office/drawing/2014/main" id="{62277D05-8A03-8446-9500-E9DC7729A54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93C433D3-5795-0742-9869-1D321BE8358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17FE604-775E-C048-9AE3-D98FFA096994}" type="slidenum">
              <a:rPr lang="en-US" smtClean="0"/>
              <a:t>‹#›</a:t>
            </a:fld>
            <a:endParaRPr lang="en-US"/>
          </a:p>
        </p:txBody>
      </p:sp>
    </p:spTree>
    <p:extLst>
      <p:ext uri="{BB962C8B-B14F-4D97-AF65-F5344CB8AC3E}">
        <p14:creationId xmlns:p14="http://schemas.microsoft.com/office/powerpoint/2010/main" val="23134998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F0D2087-CAD2-9A49-8085-48271BA328E0}" type="datetimeFigureOut">
              <a:rPr lang="en-US" smtClean="0"/>
              <a:t>10/2/20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2D3D2A-5AB6-B146-ADD0-F24AA7B5D14E}" type="slidenum">
              <a:rPr lang="en-US" smtClean="0"/>
              <a:t>‹#›</a:t>
            </a:fld>
            <a:endParaRPr lang="en-US"/>
          </a:p>
        </p:txBody>
      </p:sp>
    </p:spTree>
    <p:extLst>
      <p:ext uri="{BB962C8B-B14F-4D97-AF65-F5344CB8AC3E}">
        <p14:creationId xmlns:p14="http://schemas.microsoft.com/office/powerpoint/2010/main" val="4375249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F8AED8A-F357-D24F-B67B-0021F2FF37E1}" type="slidenum">
              <a:rPr lang="en-US" smtClean="0"/>
              <a:t>1</a:t>
            </a:fld>
            <a:endParaRPr lang="en-US"/>
          </a:p>
        </p:txBody>
      </p:sp>
    </p:spTree>
    <p:extLst>
      <p:ext uri="{BB962C8B-B14F-4D97-AF65-F5344CB8AC3E}">
        <p14:creationId xmlns:p14="http://schemas.microsoft.com/office/powerpoint/2010/main" val="39613285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8509BF45-F61D-3C46-8796-B5EB42ECCD27}" type="slidenum">
              <a:rPr lang="en-US" smtClean="0"/>
              <a:t>4</a:t>
            </a:fld>
            <a:endParaRPr lang="en-US"/>
          </a:p>
        </p:txBody>
      </p:sp>
    </p:spTree>
    <p:extLst>
      <p:ext uri="{BB962C8B-B14F-4D97-AF65-F5344CB8AC3E}">
        <p14:creationId xmlns:p14="http://schemas.microsoft.com/office/powerpoint/2010/main" val="17358331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p:txBody>
      </p:sp>
      <p:sp>
        <p:nvSpPr>
          <p:cNvPr id="4" name="Slide Number Placeholder 3"/>
          <p:cNvSpPr>
            <a:spLocks noGrp="1"/>
          </p:cNvSpPr>
          <p:nvPr>
            <p:ph type="sldNum" sz="quarter" idx="5"/>
          </p:nvPr>
        </p:nvSpPr>
        <p:spPr/>
        <p:txBody>
          <a:bodyPr/>
          <a:lstStyle/>
          <a:p>
            <a:fld id="{015189F6-1FA3-47AD-BF14-5A9872D91BEB}" type="slidenum">
              <a:rPr lang="en-GB" smtClean="0"/>
              <a:t>5</a:t>
            </a:fld>
            <a:endParaRPr lang="en-GB"/>
          </a:p>
        </p:txBody>
      </p:sp>
    </p:spTree>
    <p:extLst>
      <p:ext uri="{BB962C8B-B14F-4D97-AF65-F5344CB8AC3E}">
        <p14:creationId xmlns:p14="http://schemas.microsoft.com/office/powerpoint/2010/main" val="24491873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F2D3D2A-5AB6-B146-ADD0-F24AA7B5D14E}" type="slidenum">
              <a:rPr lang="en-US" smtClean="0"/>
              <a:t>6</a:t>
            </a:fld>
            <a:endParaRPr lang="en-US"/>
          </a:p>
        </p:txBody>
      </p:sp>
    </p:spTree>
    <p:extLst>
      <p:ext uri="{BB962C8B-B14F-4D97-AF65-F5344CB8AC3E}">
        <p14:creationId xmlns:p14="http://schemas.microsoft.com/office/powerpoint/2010/main" val="16298437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07BB3B2-CA97-F948-93DC-EE3FA4133FB0}" type="slidenum">
              <a:rPr lang="en-US" smtClean="0"/>
              <a:t>9</a:t>
            </a:fld>
            <a:endParaRPr lang="en-US"/>
          </a:p>
        </p:txBody>
      </p:sp>
    </p:spTree>
    <p:extLst>
      <p:ext uri="{BB962C8B-B14F-4D97-AF65-F5344CB8AC3E}">
        <p14:creationId xmlns:p14="http://schemas.microsoft.com/office/powerpoint/2010/main" val="40641907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07BB3B2-CA97-F948-93DC-EE3FA4133FB0}" type="slidenum">
              <a:rPr lang="en-US" smtClean="0"/>
              <a:t>10</a:t>
            </a:fld>
            <a:endParaRPr lang="en-US"/>
          </a:p>
        </p:txBody>
      </p:sp>
    </p:spTree>
    <p:extLst>
      <p:ext uri="{BB962C8B-B14F-4D97-AF65-F5344CB8AC3E}">
        <p14:creationId xmlns:p14="http://schemas.microsoft.com/office/powerpoint/2010/main" val="6191999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a:r>
          </a:p>
        </p:txBody>
      </p:sp>
      <p:sp>
        <p:nvSpPr>
          <p:cNvPr id="4" name="Slide Number Placeholder 3"/>
          <p:cNvSpPr>
            <a:spLocks noGrp="1"/>
          </p:cNvSpPr>
          <p:nvPr>
            <p:ph type="sldNum" sz="quarter" idx="5"/>
          </p:nvPr>
        </p:nvSpPr>
        <p:spPr/>
        <p:txBody>
          <a:bodyPr/>
          <a:lstStyle/>
          <a:p>
            <a:fld id="{7F2D3D2A-5AB6-B146-ADD0-F24AA7B5D14E}" type="slidenum">
              <a:rPr lang="en-US" smtClean="0"/>
              <a:t>26</a:t>
            </a:fld>
            <a:endParaRPr lang="en-US"/>
          </a:p>
        </p:txBody>
      </p:sp>
    </p:spTree>
    <p:extLst>
      <p:ext uri="{BB962C8B-B14F-4D97-AF65-F5344CB8AC3E}">
        <p14:creationId xmlns:p14="http://schemas.microsoft.com/office/powerpoint/2010/main" val="38223876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F2D3D2A-5AB6-B146-ADD0-F24AA7B5D14E}" type="slidenum">
              <a:rPr lang="en-US" smtClean="0"/>
              <a:t>27</a:t>
            </a:fld>
            <a:endParaRPr lang="en-US"/>
          </a:p>
        </p:txBody>
      </p:sp>
    </p:spTree>
    <p:extLst>
      <p:ext uri="{BB962C8B-B14F-4D97-AF65-F5344CB8AC3E}">
        <p14:creationId xmlns:p14="http://schemas.microsoft.com/office/powerpoint/2010/main" val="25941725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737F51E-8DDA-1B43-8A39-355F39E6AC55}" type="datetimeFigureOut">
              <a:rPr lang="en-US" smtClean="0"/>
              <a:t>10/2/20</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2AADB823-50AA-5F4A-8E19-F431131BBA73}"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987383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37F51E-8DDA-1B43-8A39-355F39E6AC55}" type="datetimeFigureOut">
              <a:rPr lang="en-US" smtClean="0"/>
              <a:t>10/2/20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ADB823-50AA-5F4A-8E19-F431131BBA73}"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187637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737F51E-8DDA-1B43-8A39-355F39E6AC55}" type="datetimeFigureOut">
              <a:rPr lang="en-US" smtClean="0"/>
              <a:t>10/2/20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ADB823-50AA-5F4A-8E19-F431131BBA73}"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583713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737F51E-8DDA-1B43-8A39-355F39E6AC55}" type="datetimeFigureOut">
              <a:rPr lang="en-US" smtClean="0"/>
              <a:t>10/2/20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AADB823-50AA-5F4A-8E19-F431131BBA73}"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294425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737F51E-8DDA-1B43-8A39-355F39E6AC55}" type="datetimeFigureOut">
              <a:rPr lang="en-US" smtClean="0"/>
              <a:t>10/2/20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AADB823-50AA-5F4A-8E19-F431131BBA73}"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548081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737F51E-8DDA-1B43-8A39-355F39E6AC55}" type="datetimeFigureOut">
              <a:rPr lang="en-US" smtClean="0"/>
              <a:t>10/2/20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AADB823-50AA-5F4A-8E19-F431131BBA73}"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77286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737F51E-8DDA-1B43-8A39-355F39E6AC55}" type="datetimeFigureOut">
              <a:rPr lang="en-US" smtClean="0"/>
              <a:t>10/2/20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AADB823-50AA-5F4A-8E19-F431131BBA73}" type="slidenum">
              <a:rPr lang="en-US" smtClean="0"/>
              <a:t>‹#›</a:t>
            </a:fld>
            <a:endParaRPr lang="en-US"/>
          </a:p>
        </p:txBody>
      </p:sp>
    </p:spTree>
    <p:extLst>
      <p:ext uri="{BB962C8B-B14F-4D97-AF65-F5344CB8AC3E}">
        <p14:creationId xmlns:p14="http://schemas.microsoft.com/office/powerpoint/2010/main" val="21380797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737F51E-8DDA-1B43-8A39-355F39E6AC55}" type="datetimeFigureOut">
              <a:rPr lang="en-US" smtClean="0"/>
              <a:t>10/2/20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AADB823-50AA-5F4A-8E19-F431131BBA73}"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798945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737F51E-8DDA-1B43-8A39-355F39E6AC55}" type="datetimeFigureOut">
              <a:rPr lang="en-US" smtClean="0"/>
              <a:t>10/2/20</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2AADB823-50AA-5F4A-8E19-F431131BBA73}"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852937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37F51E-8DDA-1B43-8A39-355F39E6AC55}" type="datetimeFigureOut">
              <a:rPr lang="en-US" smtClean="0"/>
              <a:t>10/2/20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ADB823-50AA-5F4A-8E19-F431131BBA73}"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534087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37F51E-8DDA-1B43-8A39-355F39E6AC55}" type="datetimeFigureOut">
              <a:rPr lang="en-US" smtClean="0"/>
              <a:t>10/2/20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ADB823-50AA-5F4A-8E19-F431131BBA73}"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866973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37F51E-8DDA-1B43-8A39-355F39E6AC55}" type="datetimeFigureOut">
              <a:rPr lang="en-US" smtClean="0"/>
              <a:t>10/2/20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ADB823-50AA-5F4A-8E19-F431131BBA73}" type="slidenum">
              <a:rPr lang="en-US" smtClean="0"/>
              <a:t>‹#›</a:t>
            </a:fld>
            <a:endParaRPr lang="en-US"/>
          </a:p>
        </p:txBody>
      </p:sp>
    </p:spTree>
    <p:extLst>
      <p:ext uri="{BB962C8B-B14F-4D97-AF65-F5344CB8AC3E}">
        <p14:creationId xmlns:p14="http://schemas.microsoft.com/office/powerpoint/2010/main" val="5883543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737F51E-8DDA-1B43-8A39-355F39E6AC55}" type="datetimeFigureOut">
              <a:rPr lang="en-US" smtClean="0"/>
              <a:t>10/2/20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AADB823-50AA-5F4A-8E19-F431131BBA73}" type="slidenum">
              <a:rPr lang="en-US" smtClean="0"/>
              <a:t>‹#›</a:t>
            </a:fld>
            <a:endParaRPr lang="en-US"/>
          </a:p>
        </p:txBody>
      </p:sp>
    </p:spTree>
    <p:extLst>
      <p:ext uri="{BB962C8B-B14F-4D97-AF65-F5344CB8AC3E}">
        <p14:creationId xmlns:p14="http://schemas.microsoft.com/office/powerpoint/2010/main" val="3333407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5">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737F51E-8DDA-1B43-8A39-355F39E6AC55}" type="datetimeFigureOut">
              <a:rPr lang="en-US" smtClean="0"/>
              <a:t>10/2/20</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2AADB823-50AA-5F4A-8E19-F431131BBA73}"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79157479"/>
      </p:ext>
    </p:extLst>
  </p:cSld>
  <p:clrMap bg1="lt1" tx1="dk1" bg2="lt2" tx2="dk2" accent1="accent1" accent2="accent2" accent3="accent3" accent4="accent4" accent5="accent5" accent6="accent6" hlink="hlink" folHlink="folHlink"/>
  <p:sldLayoutIdLst>
    <p:sldLayoutId id="2147483942" r:id="rId1"/>
    <p:sldLayoutId id="2147483943" r:id="rId2"/>
    <p:sldLayoutId id="2147483944" r:id="rId3"/>
    <p:sldLayoutId id="2147483945" r:id="rId4"/>
    <p:sldLayoutId id="2147483946" r:id="rId5"/>
    <p:sldLayoutId id="2147483947" r:id="rId6"/>
    <p:sldLayoutId id="2147483948" r:id="rId7"/>
    <p:sldLayoutId id="2147483949" r:id="rId8"/>
    <p:sldLayoutId id="2147483950" r:id="rId9"/>
    <p:sldLayoutId id="2147483951" r:id="rId10"/>
    <p:sldLayoutId id="2147483952" r:id="rId11"/>
    <p:sldLayoutId id="2147483953" r:id="rId12"/>
    <p:sldLayoutId id="2147483954" r:id="rId13"/>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4.tiff"/></Relationships>
</file>

<file path=ppt/slides/_rels/slide2.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image" Target="../media/image4.tiff"/><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hyperlink" Target="https://uowtsd-my.sharepoint.com/:v:/g/personal/lowri_lloyd_uwtsd_ac_uk/EbBpUGagZPtJh0h5lVLsbQ4BiaH7mCI15KRhXBKpsXAmlQ?e=85TKHh" TargetMode="External"/><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hyperlink" Target="https://hwb.gov.wales/api/storage/afca43eb-5c50-4846-9c2d-0d56fbffba09/curriculum-for-wales-guidance-120320.pdf"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4.tiff"/><Relationship Id="rId4" Type="http://schemas.openxmlformats.org/officeDocument/2006/relationships/image" Target="../media/image10.tiff"/></Relationships>
</file>

<file path=ppt/slides/_rels/slide10.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image" Target="../media/image4.tiff"/><Relationship Id="rId1" Type="http://schemas.openxmlformats.org/officeDocument/2006/relationships/slideLayout" Target="../slideLayouts/slideLayout12.xml"/><Relationship Id="rId4" Type="http://schemas.openxmlformats.org/officeDocument/2006/relationships/hyperlink" Target="https://whiteboard.fi/g7pk4"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image" Target="../media/image4.tiff"/><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image" Target="../media/image4.tiff"/><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image" Target="../media/image4.tiff"/><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image" Target="../media/image4.tiff"/><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uwtsd.hosted.panopto.com/Panopto/Pages/Viewer.aspx?id=ed9172f5-f240-427e-ac0f-ac3800b644e8" TargetMode="External"/><Relationship Id="rId2" Type="http://schemas.openxmlformats.org/officeDocument/2006/relationships/hyperlink" Target="https://uwtsd.hosted.panopto.com/Panopto/Pages/Viewer.aspx?id=a16f07a3-fb0c-4eb9-a266-ac3800a218e2" TargetMode="Externa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image" Target="../media/image4.tiff"/><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image" Target="../media/image14.tif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98C23-9D8C-4446-BE17-A73B1E48D74F}"/>
              </a:ext>
            </a:extLst>
          </p:cNvPr>
          <p:cNvSpPr txBox="1">
            <a:spLocks/>
          </p:cNvSpPr>
          <p:nvPr/>
        </p:nvSpPr>
        <p:spPr>
          <a:xfrm>
            <a:off x="1002056" y="229249"/>
            <a:ext cx="9712837" cy="2266102"/>
          </a:xfrm>
          <a:prstGeom prst="rect">
            <a:avLst/>
          </a:prstGeom>
        </p:spPr>
        <p:txBody>
          <a:bodyPr vert="horz" lIns="91440" tIns="45720" rIns="91440" bIns="45720" rtlCol="0" anchor="b">
            <a:normAutofit/>
          </a:bodyPr>
          <a:lst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algn="ctr" defTabSz="914400">
              <a:lnSpc>
                <a:spcPct val="90000"/>
              </a:lnSpc>
              <a:spcBef>
                <a:spcPct val="0"/>
              </a:spcBef>
              <a:spcAft>
                <a:spcPts val="600"/>
              </a:spcAft>
            </a:pPr>
            <a:r>
              <a:rPr lang="en-US" sz="8800" b="1" cap="all" dirty="0">
                <a:solidFill>
                  <a:srgbClr val="FF0000"/>
                </a:solidFill>
                <a:latin typeface="Segoe Script" panose="020B0804020000000003" pitchFamily="34" charset="0"/>
                <a:ea typeface="Ayuthaya" pitchFamily="2" charset="-34"/>
                <a:cs typeface="Ayuthaya" pitchFamily="2" charset="-34"/>
              </a:rPr>
              <a:t>Y </a:t>
            </a:r>
            <a:r>
              <a:rPr lang="en-US" sz="8800" b="1" cap="all" dirty="0" err="1">
                <a:solidFill>
                  <a:srgbClr val="FF0000"/>
                </a:solidFill>
                <a:latin typeface="Segoe Script" panose="020B0804020000000003" pitchFamily="34" charset="0"/>
                <a:ea typeface="Ayuthaya" pitchFamily="2" charset="-34"/>
                <a:cs typeface="Ayuthaya" pitchFamily="2" charset="-34"/>
              </a:rPr>
              <a:t>Gymraeg</a:t>
            </a:r>
            <a:endParaRPr lang="en-US" sz="8800" b="1" cap="all" dirty="0">
              <a:solidFill>
                <a:srgbClr val="FF0000"/>
              </a:solidFill>
              <a:latin typeface="Segoe Script" panose="020B0804020000000003" pitchFamily="34" charset="0"/>
              <a:ea typeface="Ayuthaya" pitchFamily="2" charset="-34"/>
              <a:cs typeface="Ayuthaya" pitchFamily="2" charset="-34"/>
            </a:endParaRPr>
          </a:p>
          <a:p>
            <a:pPr algn="ctr" defTabSz="914400">
              <a:lnSpc>
                <a:spcPct val="90000"/>
              </a:lnSpc>
              <a:spcBef>
                <a:spcPct val="0"/>
              </a:spcBef>
              <a:spcAft>
                <a:spcPts val="600"/>
              </a:spcAft>
            </a:pPr>
            <a:r>
              <a:rPr lang="en-US" sz="4400" b="1" cap="all" dirty="0">
                <a:solidFill>
                  <a:schemeClr val="tx1"/>
                </a:solidFill>
                <a:latin typeface="+mj-lt"/>
                <a:ea typeface="+mj-ea"/>
                <a:cs typeface="+mj-cs"/>
              </a:rPr>
              <a:t>B.A. </a:t>
            </a:r>
            <a:r>
              <a:rPr lang="en-US" sz="4400" b="1" cap="all" dirty="0" err="1">
                <a:solidFill>
                  <a:schemeClr val="tx1"/>
                </a:solidFill>
                <a:latin typeface="+mj-lt"/>
                <a:ea typeface="+mj-ea"/>
                <a:cs typeface="+mj-cs"/>
              </a:rPr>
              <a:t>AddysG</a:t>
            </a:r>
            <a:r>
              <a:rPr lang="en-US" sz="4400" b="1" cap="all" dirty="0">
                <a:solidFill>
                  <a:schemeClr val="tx1"/>
                </a:solidFill>
                <a:latin typeface="+mj-lt"/>
                <a:ea typeface="+mj-ea"/>
                <a:cs typeface="+mj-cs"/>
              </a:rPr>
              <a:t> 3b </a:t>
            </a:r>
            <a:r>
              <a:rPr lang="en-US" sz="1600" b="1" cap="all" dirty="0">
                <a:solidFill>
                  <a:schemeClr val="tx1"/>
                </a:solidFill>
                <a:latin typeface="+mj-lt"/>
                <a:ea typeface="+mj-ea"/>
                <a:cs typeface="+mj-cs"/>
              </a:rPr>
              <a:t> </a:t>
            </a:r>
            <a:endParaRPr lang="en-US" sz="5400" b="1" cap="all" dirty="0">
              <a:solidFill>
                <a:schemeClr val="tx1"/>
              </a:solidFill>
              <a:latin typeface="+mj-lt"/>
              <a:ea typeface="+mj-ea"/>
              <a:cs typeface="+mj-cs"/>
            </a:endParaRPr>
          </a:p>
        </p:txBody>
      </p:sp>
      <p:sp>
        <p:nvSpPr>
          <p:cNvPr id="3" name="Title 1">
            <a:extLst>
              <a:ext uri="{FF2B5EF4-FFF2-40B4-BE49-F238E27FC236}">
                <a16:creationId xmlns:a16="http://schemas.microsoft.com/office/drawing/2014/main" id="{8ED56267-21D4-EC43-A714-9CE239FF8FD9}"/>
              </a:ext>
            </a:extLst>
          </p:cNvPr>
          <p:cNvSpPr txBox="1">
            <a:spLocks/>
          </p:cNvSpPr>
          <p:nvPr/>
        </p:nvSpPr>
        <p:spPr>
          <a:xfrm>
            <a:off x="2678737" y="5110704"/>
            <a:ext cx="6666740" cy="1081975"/>
          </a:xfrm>
          <a:prstGeom prst="rect">
            <a:avLst/>
          </a:prstGeom>
        </p:spPr>
        <p:txBody>
          <a:bodyPr anchor="t"/>
          <a:lst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algn="ctr">
              <a:spcAft>
                <a:spcPts val="600"/>
              </a:spcAft>
            </a:pPr>
            <a:r>
              <a:rPr lang="en-US" sz="2400" b="1" kern="0" dirty="0" err="1">
                <a:solidFill>
                  <a:schemeClr val="tx1"/>
                </a:solidFill>
                <a:latin typeface="American Typewriter"/>
              </a:rPr>
              <a:t>Dydd</a:t>
            </a:r>
            <a:r>
              <a:rPr lang="en-US" sz="2400" b="1" kern="0" dirty="0">
                <a:solidFill>
                  <a:schemeClr val="tx1"/>
                </a:solidFill>
                <a:latin typeface="American Typewriter"/>
              </a:rPr>
              <a:t> </a:t>
            </a:r>
            <a:r>
              <a:rPr lang="en-US" sz="2400" b="1" kern="0" dirty="0" err="1">
                <a:solidFill>
                  <a:schemeClr val="tx1"/>
                </a:solidFill>
                <a:latin typeface="American Typewriter"/>
              </a:rPr>
              <a:t>Mawrth</a:t>
            </a:r>
            <a:r>
              <a:rPr lang="en-US" sz="2400" b="1" kern="0" dirty="0">
                <a:solidFill>
                  <a:schemeClr val="tx1"/>
                </a:solidFill>
                <a:latin typeface="American Typewriter"/>
              </a:rPr>
              <a:t>, 29ain o </a:t>
            </a:r>
            <a:r>
              <a:rPr lang="en-US" sz="2400" b="1" kern="0" dirty="0" err="1">
                <a:solidFill>
                  <a:schemeClr val="tx1"/>
                </a:solidFill>
                <a:latin typeface="American Typewriter"/>
              </a:rPr>
              <a:t>Fedi</a:t>
            </a:r>
            <a:r>
              <a:rPr lang="en-US" sz="2400" b="1" kern="0" dirty="0">
                <a:solidFill>
                  <a:schemeClr val="tx1"/>
                </a:solidFill>
                <a:latin typeface="American Typewriter"/>
              </a:rPr>
              <a:t>, 2020</a:t>
            </a:r>
          </a:p>
          <a:p>
            <a:pPr algn="ctr">
              <a:spcAft>
                <a:spcPts val="600"/>
              </a:spcAft>
            </a:pPr>
            <a:r>
              <a:rPr lang="en-US" sz="2400" b="1" kern="0" dirty="0">
                <a:solidFill>
                  <a:schemeClr val="tx1"/>
                </a:solidFill>
                <a:latin typeface="American Typewriter"/>
              </a:rPr>
              <a:t>29.9.2020</a:t>
            </a:r>
            <a:endParaRPr lang="en-US" sz="3600" b="1" kern="0" dirty="0">
              <a:solidFill>
                <a:schemeClr val="tx1"/>
              </a:solidFill>
              <a:latin typeface="American Typewriter"/>
            </a:endParaRPr>
          </a:p>
        </p:txBody>
      </p:sp>
      <p:pic>
        <p:nvPicPr>
          <p:cNvPr id="4" name="Picture 3">
            <a:extLst>
              <a:ext uri="{FF2B5EF4-FFF2-40B4-BE49-F238E27FC236}">
                <a16:creationId xmlns:a16="http://schemas.microsoft.com/office/drawing/2014/main" id="{F4A33D40-BDCB-3B41-B047-F11EF13385FB}"/>
              </a:ext>
            </a:extLst>
          </p:cNvPr>
          <p:cNvPicPr>
            <a:picLocks noChangeAspect="1"/>
          </p:cNvPicPr>
          <p:nvPr/>
        </p:nvPicPr>
        <p:blipFill rotWithShape="1">
          <a:blip r:embed="rId3"/>
          <a:srcRect l="2973" t="19687" r="736" b="30368"/>
          <a:stretch/>
        </p:blipFill>
        <p:spPr>
          <a:xfrm>
            <a:off x="4047159" y="2665841"/>
            <a:ext cx="3622629" cy="2147455"/>
          </a:xfrm>
          <a:prstGeom prst="rect">
            <a:avLst/>
          </a:prstGeom>
          <a:ln w="76200">
            <a:solidFill>
              <a:schemeClr val="tx1"/>
            </a:solidFill>
          </a:ln>
        </p:spPr>
      </p:pic>
      <p:sp>
        <p:nvSpPr>
          <p:cNvPr id="5" name="6-Point Star 4">
            <a:extLst>
              <a:ext uri="{FF2B5EF4-FFF2-40B4-BE49-F238E27FC236}">
                <a16:creationId xmlns:a16="http://schemas.microsoft.com/office/drawing/2014/main" id="{E4FFBF73-F58C-C445-8285-9D920FB109F5}"/>
              </a:ext>
            </a:extLst>
          </p:cNvPr>
          <p:cNvSpPr/>
          <p:nvPr/>
        </p:nvSpPr>
        <p:spPr>
          <a:xfrm>
            <a:off x="8741962" y="1725134"/>
            <a:ext cx="3097824" cy="3458690"/>
          </a:xfrm>
          <a:prstGeom prst="star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94159790-7F13-CC46-AA1D-0607A78B1EAB}"/>
              </a:ext>
            </a:extLst>
          </p:cNvPr>
          <p:cNvSpPr txBox="1"/>
          <p:nvPr/>
        </p:nvSpPr>
        <p:spPr>
          <a:xfrm>
            <a:off x="9345477" y="2792759"/>
            <a:ext cx="1890793" cy="1323439"/>
          </a:xfrm>
          <a:prstGeom prst="rect">
            <a:avLst/>
          </a:prstGeom>
          <a:noFill/>
        </p:spPr>
        <p:txBody>
          <a:bodyPr wrap="square" rtlCol="0">
            <a:spAutoFit/>
          </a:bodyPr>
          <a:lstStyle/>
          <a:p>
            <a:pPr algn="ctr"/>
            <a:r>
              <a:rPr lang="en-US" sz="4000" b="1" dirty="0" err="1"/>
              <a:t>Darlith</a:t>
            </a:r>
            <a:endParaRPr lang="en-US" sz="4000" b="1" dirty="0"/>
          </a:p>
          <a:p>
            <a:pPr algn="ctr"/>
            <a:r>
              <a:rPr lang="en-US" sz="4000" b="1" dirty="0"/>
              <a:t>1</a:t>
            </a:r>
            <a:endParaRPr lang="en-US" b="1" dirty="0"/>
          </a:p>
        </p:txBody>
      </p:sp>
      <p:pic>
        <p:nvPicPr>
          <p:cNvPr id="7" name="Picture 6">
            <a:extLst>
              <a:ext uri="{FF2B5EF4-FFF2-40B4-BE49-F238E27FC236}">
                <a16:creationId xmlns:a16="http://schemas.microsoft.com/office/drawing/2014/main" id="{B7A3C4D8-29FC-8E40-B887-093F9FA3B1C4}"/>
              </a:ext>
            </a:extLst>
          </p:cNvPr>
          <p:cNvPicPr>
            <a:picLocks noChangeAspect="1"/>
          </p:cNvPicPr>
          <p:nvPr/>
        </p:nvPicPr>
        <p:blipFill>
          <a:blip r:embed="rId4"/>
          <a:stretch>
            <a:fillRect/>
          </a:stretch>
        </p:blipFill>
        <p:spPr>
          <a:xfrm>
            <a:off x="118806" y="6095339"/>
            <a:ext cx="3606800" cy="558800"/>
          </a:xfrm>
          <a:prstGeom prst="rect">
            <a:avLst/>
          </a:prstGeom>
        </p:spPr>
      </p:pic>
      <p:sp>
        <p:nvSpPr>
          <p:cNvPr id="8" name="TextBox 7">
            <a:extLst>
              <a:ext uri="{FF2B5EF4-FFF2-40B4-BE49-F238E27FC236}">
                <a16:creationId xmlns:a16="http://schemas.microsoft.com/office/drawing/2014/main" id="{6FC4D6E3-2D6A-694C-B741-96C2C194F902}"/>
              </a:ext>
            </a:extLst>
          </p:cNvPr>
          <p:cNvSpPr txBox="1"/>
          <p:nvPr/>
        </p:nvSpPr>
        <p:spPr>
          <a:xfrm>
            <a:off x="8592350" y="6284807"/>
            <a:ext cx="3397046" cy="461665"/>
          </a:xfrm>
          <a:prstGeom prst="rect">
            <a:avLst/>
          </a:prstGeom>
          <a:solidFill>
            <a:schemeClr val="bg1"/>
          </a:solidFill>
          <a:ln>
            <a:solidFill>
              <a:schemeClr val="tx1"/>
            </a:solidFill>
          </a:ln>
        </p:spPr>
        <p:txBody>
          <a:bodyPr wrap="square" rtlCol="0">
            <a:spAutoFit/>
          </a:bodyPr>
          <a:lstStyle/>
          <a:p>
            <a:pPr algn="ctr"/>
            <a:r>
              <a:rPr lang="en-US" sz="2400" b="1" dirty="0" err="1"/>
              <a:t>n.evans@uwtsd.ac.uk</a:t>
            </a:r>
            <a:endParaRPr lang="en-US" sz="2400" b="1" dirty="0"/>
          </a:p>
        </p:txBody>
      </p:sp>
    </p:spTree>
    <p:extLst>
      <p:ext uri="{BB962C8B-B14F-4D97-AF65-F5344CB8AC3E}">
        <p14:creationId xmlns:p14="http://schemas.microsoft.com/office/powerpoint/2010/main" val="39921169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388BF59-0E87-864E-B219-DC39E1CD1B69}"/>
              </a:ext>
            </a:extLst>
          </p:cNvPr>
          <p:cNvSpPr txBox="1"/>
          <p:nvPr/>
        </p:nvSpPr>
        <p:spPr>
          <a:xfrm>
            <a:off x="352271" y="530759"/>
            <a:ext cx="11452485" cy="1862048"/>
          </a:xfrm>
          <a:prstGeom prst="rect">
            <a:avLst/>
          </a:prstGeom>
          <a:noFill/>
        </p:spPr>
        <p:txBody>
          <a:bodyPr wrap="square" rtlCol="0">
            <a:spAutoFit/>
          </a:bodyPr>
          <a:lstStyle/>
          <a:p>
            <a:pPr algn="ctr"/>
            <a:r>
              <a:rPr lang="en-US" sz="11500" b="1" dirty="0" err="1">
                <a:solidFill>
                  <a:srgbClr val="FF0000"/>
                </a:solidFill>
              </a:rPr>
              <a:t>Croeso</a:t>
            </a:r>
            <a:r>
              <a:rPr lang="en-US" sz="11500" b="1" dirty="0">
                <a:solidFill>
                  <a:srgbClr val="FF0000"/>
                </a:solidFill>
              </a:rPr>
              <a:t> </a:t>
            </a:r>
            <a:r>
              <a:rPr lang="en-US" sz="11500" b="1" dirty="0" err="1">
                <a:solidFill>
                  <a:srgbClr val="FF0000"/>
                </a:solidFill>
              </a:rPr>
              <a:t>nôl</a:t>
            </a:r>
            <a:r>
              <a:rPr lang="en-US" sz="11500" b="1" dirty="0">
                <a:solidFill>
                  <a:srgbClr val="FF0000"/>
                </a:solidFill>
              </a:rPr>
              <a:t>!</a:t>
            </a:r>
          </a:p>
        </p:txBody>
      </p:sp>
      <p:pic>
        <p:nvPicPr>
          <p:cNvPr id="3" name="Picture 2">
            <a:extLst>
              <a:ext uri="{FF2B5EF4-FFF2-40B4-BE49-F238E27FC236}">
                <a16:creationId xmlns:a16="http://schemas.microsoft.com/office/drawing/2014/main" id="{36EF7371-03B9-264D-AD5A-471009D2B8AA}"/>
              </a:ext>
            </a:extLst>
          </p:cNvPr>
          <p:cNvPicPr>
            <a:picLocks noChangeAspect="1"/>
          </p:cNvPicPr>
          <p:nvPr/>
        </p:nvPicPr>
        <p:blipFill>
          <a:blip r:embed="rId2"/>
          <a:stretch>
            <a:fillRect/>
          </a:stretch>
        </p:blipFill>
        <p:spPr>
          <a:xfrm>
            <a:off x="41244" y="6317250"/>
            <a:ext cx="2766236" cy="428572"/>
          </a:xfrm>
          <a:prstGeom prst="rect">
            <a:avLst/>
          </a:prstGeom>
        </p:spPr>
      </p:pic>
      <p:pic>
        <p:nvPicPr>
          <p:cNvPr id="4" name="Picture 3">
            <a:extLst>
              <a:ext uri="{FF2B5EF4-FFF2-40B4-BE49-F238E27FC236}">
                <a16:creationId xmlns:a16="http://schemas.microsoft.com/office/drawing/2014/main" id="{79AE9366-7B23-2A4B-A801-29110375B0CC}"/>
              </a:ext>
            </a:extLst>
          </p:cNvPr>
          <p:cNvPicPr>
            <a:picLocks noChangeAspect="1"/>
          </p:cNvPicPr>
          <p:nvPr/>
        </p:nvPicPr>
        <p:blipFill rotWithShape="1">
          <a:blip r:embed="rId3"/>
          <a:srcRect l="2973" t="19687" r="736" b="30368"/>
          <a:stretch/>
        </p:blipFill>
        <p:spPr>
          <a:xfrm>
            <a:off x="3984565" y="2536367"/>
            <a:ext cx="3622629" cy="2147455"/>
          </a:xfrm>
          <a:prstGeom prst="rect">
            <a:avLst/>
          </a:prstGeom>
          <a:ln w="76200">
            <a:solidFill>
              <a:schemeClr val="tx1"/>
            </a:solidFill>
          </a:ln>
        </p:spPr>
      </p:pic>
    </p:spTree>
    <p:extLst>
      <p:ext uri="{BB962C8B-B14F-4D97-AF65-F5344CB8AC3E}">
        <p14:creationId xmlns:p14="http://schemas.microsoft.com/office/powerpoint/2010/main" val="26072626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E5711-6209-41AE-A70C-E8BB5C3EBE74}"/>
              </a:ext>
            </a:extLst>
          </p:cNvPr>
          <p:cNvSpPr>
            <a:spLocks noGrp="1"/>
          </p:cNvSpPr>
          <p:nvPr>
            <p:ph type="title"/>
          </p:nvPr>
        </p:nvSpPr>
        <p:spPr>
          <a:xfrm>
            <a:off x="1682496" y="160812"/>
            <a:ext cx="8595360" cy="1912294"/>
          </a:xfrm>
        </p:spPr>
        <p:style>
          <a:lnRef idx="1">
            <a:schemeClr val="dk1"/>
          </a:lnRef>
          <a:fillRef idx="3">
            <a:schemeClr val="dk1"/>
          </a:fillRef>
          <a:effectRef idx="2">
            <a:schemeClr val="dk1"/>
          </a:effectRef>
          <a:fontRef idx="minor">
            <a:schemeClr val="lt1"/>
          </a:fontRef>
        </p:style>
        <p:txBody>
          <a:bodyPr>
            <a:normAutofit fontScale="90000"/>
          </a:bodyPr>
          <a:lstStyle/>
          <a:p>
            <a:pPr algn="ctr"/>
            <a:r>
              <a:rPr lang="en-GB" sz="4400" b="1" dirty="0">
                <a:latin typeface="+mj-lt"/>
              </a:rPr>
              <a:t>Heddiw, </a:t>
            </a:r>
            <a:r>
              <a:rPr lang="en-GB" sz="4400" b="1" dirty="0" err="1">
                <a:latin typeface="+mj-lt"/>
              </a:rPr>
              <a:t>fe</a:t>
            </a:r>
            <a:r>
              <a:rPr lang="en-GB" sz="4400" b="1" dirty="0">
                <a:latin typeface="+mj-lt"/>
              </a:rPr>
              <a:t> </a:t>
            </a:r>
            <a:r>
              <a:rPr lang="en-GB" sz="4400" b="1" dirty="0" err="1">
                <a:latin typeface="+mj-lt"/>
              </a:rPr>
              <a:t>fyddwn</a:t>
            </a:r>
            <a:r>
              <a:rPr lang="en-GB" sz="4400" b="1" dirty="0">
                <a:latin typeface="+mj-lt"/>
              </a:rPr>
              <a:t> </a:t>
            </a:r>
            <a:r>
              <a:rPr lang="en-GB" sz="4400" b="1" dirty="0" err="1">
                <a:latin typeface="+mj-lt"/>
              </a:rPr>
              <a:t>ni</a:t>
            </a:r>
            <a:r>
              <a:rPr lang="en-GB" sz="4400" b="1" dirty="0">
                <a:latin typeface="+mj-lt"/>
              </a:rPr>
              <a:t> </a:t>
            </a:r>
            <a:r>
              <a:rPr lang="en-GB" sz="4400" b="1" dirty="0" err="1">
                <a:latin typeface="+mj-lt"/>
              </a:rPr>
              <a:t>yn</a:t>
            </a:r>
            <a:r>
              <a:rPr lang="en-GB" sz="4400" b="1" dirty="0">
                <a:latin typeface="+mj-lt"/>
              </a:rPr>
              <a:t>…</a:t>
            </a:r>
            <a:br>
              <a:rPr lang="en-GB" sz="4400" b="1" dirty="0">
                <a:latin typeface="+mj-lt"/>
              </a:rPr>
            </a:br>
            <a:br>
              <a:rPr lang="en-GB" sz="4400" b="1" dirty="0">
                <a:latin typeface="+mj-lt"/>
              </a:rPr>
            </a:br>
            <a:r>
              <a:rPr lang="en-GB" sz="4400" b="1" dirty="0">
                <a:latin typeface="+mj-lt"/>
              </a:rPr>
              <a:t>Today we will… </a:t>
            </a:r>
          </a:p>
        </p:txBody>
      </p:sp>
      <p:sp>
        <p:nvSpPr>
          <p:cNvPr id="5" name="TextBox 4">
            <a:extLst>
              <a:ext uri="{FF2B5EF4-FFF2-40B4-BE49-F238E27FC236}">
                <a16:creationId xmlns:a16="http://schemas.microsoft.com/office/drawing/2014/main" id="{89536E36-6D9E-904D-B7B7-807A48CD57DA}"/>
              </a:ext>
            </a:extLst>
          </p:cNvPr>
          <p:cNvSpPr txBox="1"/>
          <p:nvPr/>
        </p:nvSpPr>
        <p:spPr>
          <a:xfrm>
            <a:off x="233651" y="2251022"/>
            <a:ext cx="5687464" cy="3046988"/>
          </a:xfrm>
          <a:prstGeom prst="rect">
            <a:avLst/>
          </a:prstGeom>
          <a:solidFill>
            <a:schemeClr val="bg1"/>
          </a:solidFill>
          <a:ln w="76200">
            <a:solidFill>
              <a:schemeClr val="accent1"/>
            </a:solidFill>
          </a:ln>
        </p:spPr>
        <p:txBody>
          <a:bodyPr wrap="square" rtlCol="0">
            <a:spAutoFit/>
          </a:bodyPr>
          <a:lstStyle/>
          <a:p>
            <a:pPr marL="285750" indent="-285750">
              <a:buFont typeface="Arial" panose="020B0604020202020204" pitchFamily="34" charset="0"/>
              <a:buChar char="•"/>
            </a:pPr>
            <a:r>
              <a:rPr lang="en-US" sz="3200" dirty="0" err="1"/>
              <a:t>rhannu</a:t>
            </a:r>
            <a:r>
              <a:rPr lang="en-US" sz="3200" dirty="0"/>
              <a:t> </a:t>
            </a:r>
            <a:r>
              <a:rPr lang="en-US" sz="3200" dirty="0" err="1"/>
              <a:t>gwybodaeth</a:t>
            </a:r>
            <a:r>
              <a:rPr lang="en-US" sz="3200" dirty="0"/>
              <a:t> am y </a:t>
            </a:r>
            <a:r>
              <a:rPr lang="en-US" sz="3200" dirty="0" err="1"/>
              <a:t>sesiynau</a:t>
            </a:r>
            <a:r>
              <a:rPr lang="en-US" sz="3200" dirty="0"/>
              <a:t> </a:t>
            </a:r>
            <a:r>
              <a:rPr lang="en-US" sz="3200" dirty="0" err="1"/>
              <a:t>Cymraeg</a:t>
            </a:r>
            <a:r>
              <a:rPr lang="en-US" sz="3200" dirty="0"/>
              <a:t>;</a:t>
            </a:r>
          </a:p>
          <a:p>
            <a:pPr marL="285750" indent="-285750">
              <a:buFont typeface="Arial" panose="020B0604020202020204" pitchFamily="34" charset="0"/>
              <a:buChar char="•"/>
            </a:pPr>
            <a:r>
              <a:rPr lang="en-US" sz="3200" dirty="0" err="1"/>
              <a:t>edrych</a:t>
            </a:r>
            <a:r>
              <a:rPr lang="en-US" sz="3200" dirty="0"/>
              <a:t> </a:t>
            </a:r>
            <a:r>
              <a:rPr lang="en-US" sz="3200" dirty="0" err="1"/>
              <a:t>yn</a:t>
            </a:r>
            <a:r>
              <a:rPr lang="en-US" sz="3200" dirty="0"/>
              <a:t> </a:t>
            </a:r>
            <a:r>
              <a:rPr lang="en-US" sz="3200" dirty="0" err="1"/>
              <a:t>ôl</a:t>
            </a:r>
            <a:r>
              <a:rPr lang="en-US" sz="3200" dirty="0"/>
              <a:t> </a:t>
            </a:r>
            <a:r>
              <a:rPr lang="en-US" sz="3200" dirty="0" err="1"/>
              <a:t>ar</a:t>
            </a:r>
            <a:r>
              <a:rPr lang="en-US" sz="3200" dirty="0"/>
              <a:t> y </a:t>
            </a:r>
            <a:r>
              <a:rPr lang="en-US" sz="3200" dirty="0" err="1"/>
              <a:t>dasg</a:t>
            </a:r>
            <a:r>
              <a:rPr lang="en-US" sz="3200" dirty="0"/>
              <a:t> </a:t>
            </a:r>
            <a:r>
              <a:rPr lang="en-US" sz="3200" dirty="0" err="1"/>
              <a:t>asesu</a:t>
            </a:r>
            <a:r>
              <a:rPr lang="en-US" sz="3200" dirty="0"/>
              <a:t> </a:t>
            </a:r>
            <a:r>
              <a:rPr lang="en-US" sz="3200" dirty="0" err="1"/>
              <a:t>Cymraeg</a:t>
            </a:r>
            <a:r>
              <a:rPr lang="en-US" sz="3200" dirty="0"/>
              <a:t> (</a:t>
            </a:r>
            <a:r>
              <a:rPr lang="en-US" sz="3200" dirty="0" err="1"/>
              <a:t>Fframwaith</a:t>
            </a:r>
            <a:r>
              <a:rPr lang="en-US" sz="3200" dirty="0"/>
              <a:t> </a:t>
            </a:r>
            <a:r>
              <a:rPr lang="en-US" sz="3200" dirty="0" err="1"/>
              <a:t>Cymwyseddau</a:t>
            </a:r>
            <a:r>
              <a:rPr lang="en-US" sz="3200" dirty="0"/>
              <a:t> </a:t>
            </a:r>
            <a:r>
              <a:rPr lang="en-US" sz="3200" dirty="0" err="1"/>
              <a:t>Iaith</a:t>
            </a:r>
            <a:r>
              <a:rPr lang="en-US" sz="3200" dirty="0"/>
              <a:t>);</a:t>
            </a:r>
          </a:p>
          <a:p>
            <a:pPr marL="285750" indent="-285750">
              <a:buFont typeface="Arial" panose="020B0604020202020204" pitchFamily="34" charset="0"/>
              <a:buChar char="•"/>
            </a:pPr>
            <a:r>
              <a:rPr lang="en-US" sz="3200" dirty="0" err="1"/>
              <a:t>adolygu</a:t>
            </a:r>
            <a:r>
              <a:rPr lang="en-US" sz="3200" dirty="0"/>
              <a:t> </a:t>
            </a:r>
            <a:r>
              <a:rPr lang="en-US" sz="3200" dirty="0" err="1"/>
              <a:t>cynnwys</a:t>
            </a:r>
            <a:r>
              <a:rPr lang="en-US" sz="3200" dirty="0"/>
              <a:t> </a:t>
            </a:r>
            <a:r>
              <a:rPr lang="en-US" sz="3200" dirty="0" err="1"/>
              <a:t>sesiynau</a:t>
            </a:r>
            <a:r>
              <a:rPr lang="en-US" sz="3200" dirty="0"/>
              <a:t> BA2.</a:t>
            </a:r>
            <a:endParaRPr lang="en-US" sz="2800" dirty="0"/>
          </a:p>
        </p:txBody>
      </p:sp>
      <p:sp>
        <p:nvSpPr>
          <p:cNvPr id="6" name="TextBox 5">
            <a:extLst>
              <a:ext uri="{FF2B5EF4-FFF2-40B4-BE49-F238E27FC236}">
                <a16:creationId xmlns:a16="http://schemas.microsoft.com/office/drawing/2014/main" id="{D7ECCAF5-CFED-C040-ACD7-109CD2960EC2}"/>
              </a:ext>
            </a:extLst>
          </p:cNvPr>
          <p:cNvSpPr txBox="1"/>
          <p:nvPr/>
        </p:nvSpPr>
        <p:spPr>
          <a:xfrm>
            <a:off x="6148690" y="2251021"/>
            <a:ext cx="5768490" cy="3539430"/>
          </a:xfrm>
          <a:prstGeom prst="rect">
            <a:avLst/>
          </a:prstGeom>
          <a:solidFill>
            <a:schemeClr val="bg1"/>
          </a:solidFill>
          <a:ln w="76200">
            <a:solidFill>
              <a:schemeClr val="accent1"/>
            </a:solidFill>
          </a:ln>
        </p:spPr>
        <p:txBody>
          <a:bodyPr wrap="square" rtlCol="0">
            <a:spAutoFit/>
          </a:bodyPr>
          <a:lstStyle/>
          <a:p>
            <a:pPr marL="285750" indent="-285750">
              <a:buFont typeface="Arial" panose="020B0604020202020204" pitchFamily="34" charset="0"/>
              <a:buChar char="•"/>
            </a:pPr>
            <a:r>
              <a:rPr lang="en-US" sz="3200" dirty="0"/>
              <a:t>share information about our Welsh session;</a:t>
            </a:r>
          </a:p>
          <a:p>
            <a:pPr marL="285750" indent="-285750">
              <a:buFont typeface="Arial" panose="020B0604020202020204" pitchFamily="34" charset="0"/>
              <a:buChar char="•"/>
            </a:pPr>
            <a:r>
              <a:rPr lang="en-US" sz="3200" dirty="0"/>
              <a:t>look back at your Welsh assessment task (Welsh language Competency Framework)</a:t>
            </a:r>
          </a:p>
          <a:p>
            <a:pPr marL="285750" indent="-285750">
              <a:buFont typeface="Arial" panose="020B0604020202020204" pitchFamily="34" charset="0"/>
              <a:buChar char="•"/>
            </a:pPr>
            <a:r>
              <a:rPr lang="en-US" sz="3200" dirty="0"/>
              <a:t>revise content of BA2 sessions.</a:t>
            </a:r>
          </a:p>
        </p:txBody>
      </p:sp>
      <p:pic>
        <p:nvPicPr>
          <p:cNvPr id="7" name="Picture 6">
            <a:extLst>
              <a:ext uri="{FF2B5EF4-FFF2-40B4-BE49-F238E27FC236}">
                <a16:creationId xmlns:a16="http://schemas.microsoft.com/office/drawing/2014/main" id="{FE192C25-3B3A-C74D-97B2-59BCB75D3E45}"/>
              </a:ext>
            </a:extLst>
          </p:cNvPr>
          <p:cNvPicPr>
            <a:picLocks noChangeAspect="1"/>
          </p:cNvPicPr>
          <p:nvPr/>
        </p:nvPicPr>
        <p:blipFill rotWithShape="1">
          <a:blip r:embed="rId2"/>
          <a:srcRect l="2973" t="19687" r="736" b="30368"/>
          <a:stretch/>
        </p:blipFill>
        <p:spPr>
          <a:xfrm>
            <a:off x="5381309" y="5968366"/>
            <a:ext cx="1169272" cy="693132"/>
          </a:xfrm>
          <a:prstGeom prst="rect">
            <a:avLst/>
          </a:prstGeom>
          <a:ln w="76200">
            <a:solidFill>
              <a:schemeClr val="tx1"/>
            </a:solidFill>
          </a:ln>
        </p:spPr>
      </p:pic>
      <p:pic>
        <p:nvPicPr>
          <p:cNvPr id="8" name="Picture 7">
            <a:extLst>
              <a:ext uri="{FF2B5EF4-FFF2-40B4-BE49-F238E27FC236}">
                <a16:creationId xmlns:a16="http://schemas.microsoft.com/office/drawing/2014/main" id="{7FFB2455-D6F9-514D-A0BF-8E9897B75E44}"/>
              </a:ext>
            </a:extLst>
          </p:cNvPr>
          <p:cNvPicPr>
            <a:picLocks noChangeAspect="1"/>
          </p:cNvPicPr>
          <p:nvPr/>
        </p:nvPicPr>
        <p:blipFill>
          <a:blip r:embed="rId3"/>
          <a:stretch>
            <a:fillRect/>
          </a:stretch>
        </p:blipFill>
        <p:spPr>
          <a:xfrm>
            <a:off x="41244" y="6317250"/>
            <a:ext cx="2766236" cy="428572"/>
          </a:xfrm>
          <a:prstGeom prst="rect">
            <a:avLst/>
          </a:prstGeom>
        </p:spPr>
      </p:pic>
    </p:spTree>
    <p:extLst>
      <p:ext uri="{BB962C8B-B14F-4D97-AF65-F5344CB8AC3E}">
        <p14:creationId xmlns:p14="http://schemas.microsoft.com/office/powerpoint/2010/main" val="17053405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0C2877E-E6AF-D749-91F7-7FD7BB91587A}"/>
              </a:ext>
            </a:extLst>
          </p:cNvPr>
          <p:cNvSpPr>
            <a:spLocks noGrp="1"/>
          </p:cNvSpPr>
          <p:nvPr>
            <p:ph type="title"/>
          </p:nvPr>
        </p:nvSpPr>
        <p:spPr>
          <a:xfrm>
            <a:off x="1290918" y="193963"/>
            <a:ext cx="9287435" cy="970450"/>
          </a:xfrm>
          <a:solidFill>
            <a:schemeClr val="tx1"/>
          </a:solidFill>
        </p:spPr>
        <p:txBody>
          <a:bodyPr>
            <a:normAutofit/>
          </a:bodyPr>
          <a:lstStyle/>
          <a:p>
            <a:pPr algn="ctr"/>
            <a:r>
              <a:rPr lang="en-US" sz="3200" b="1" dirty="0">
                <a:solidFill>
                  <a:schemeClr val="bg1"/>
                </a:solidFill>
              </a:rPr>
              <a:t>Eleni, </a:t>
            </a:r>
            <a:r>
              <a:rPr lang="en-US" sz="3200" b="1" dirty="0" err="1">
                <a:solidFill>
                  <a:schemeClr val="bg1"/>
                </a:solidFill>
              </a:rPr>
              <a:t>mae</a:t>
            </a:r>
            <a:r>
              <a:rPr lang="en-US" sz="3200" b="1" dirty="0">
                <a:solidFill>
                  <a:schemeClr val="bg1"/>
                </a:solidFill>
              </a:rPr>
              <a:t> </a:t>
            </a:r>
            <a:r>
              <a:rPr lang="en-US" sz="3200" b="1" dirty="0" err="1">
                <a:solidFill>
                  <a:schemeClr val="bg1"/>
                </a:solidFill>
              </a:rPr>
              <a:t>pethau’n</a:t>
            </a:r>
            <a:r>
              <a:rPr lang="en-US" sz="3200" b="1" dirty="0">
                <a:solidFill>
                  <a:schemeClr val="bg1"/>
                </a:solidFill>
              </a:rPr>
              <a:t> </a:t>
            </a:r>
            <a:r>
              <a:rPr lang="en-US" sz="3200" b="1" dirty="0" err="1">
                <a:solidFill>
                  <a:schemeClr val="bg1"/>
                </a:solidFill>
              </a:rPr>
              <a:t>wahanol</a:t>
            </a:r>
            <a:r>
              <a:rPr lang="en-US" sz="3200" b="1" dirty="0">
                <a:solidFill>
                  <a:schemeClr val="bg1"/>
                </a:solidFill>
              </a:rPr>
              <a:t> … </a:t>
            </a:r>
            <a:br>
              <a:rPr lang="en-US" sz="3200" b="1" dirty="0">
                <a:solidFill>
                  <a:schemeClr val="bg1"/>
                </a:solidFill>
              </a:rPr>
            </a:br>
            <a:r>
              <a:rPr lang="en-US" sz="3200" b="1" dirty="0">
                <a:solidFill>
                  <a:schemeClr val="bg1"/>
                </a:solidFill>
              </a:rPr>
              <a:t>This year things are different …</a:t>
            </a:r>
          </a:p>
        </p:txBody>
      </p:sp>
      <p:pic>
        <p:nvPicPr>
          <p:cNvPr id="7" name="Picture 6">
            <a:extLst>
              <a:ext uri="{FF2B5EF4-FFF2-40B4-BE49-F238E27FC236}">
                <a16:creationId xmlns:a16="http://schemas.microsoft.com/office/drawing/2014/main" id="{6F0431FD-0B8D-094D-806E-6A8B2CBCAF30}"/>
              </a:ext>
            </a:extLst>
          </p:cNvPr>
          <p:cNvPicPr>
            <a:picLocks noChangeAspect="1"/>
          </p:cNvPicPr>
          <p:nvPr/>
        </p:nvPicPr>
        <p:blipFill>
          <a:blip r:embed="rId3"/>
          <a:stretch>
            <a:fillRect/>
          </a:stretch>
        </p:blipFill>
        <p:spPr>
          <a:xfrm>
            <a:off x="2597611" y="1900517"/>
            <a:ext cx="6674048" cy="3737467"/>
          </a:xfrm>
          <a:prstGeom prst="rect">
            <a:avLst/>
          </a:prstGeom>
        </p:spPr>
      </p:pic>
    </p:spTree>
    <p:extLst>
      <p:ext uri="{BB962C8B-B14F-4D97-AF65-F5344CB8AC3E}">
        <p14:creationId xmlns:p14="http://schemas.microsoft.com/office/powerpoint/2010/main" val="12868224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207E32BB-4C93-4416-8F1E-96DCC3570831}"/>
              </a:ext>
            </a:extLst>
          </p:cNvPr>
          <p:cNvPicPr>
            <a:picLocks noGrp="1" noChangeAspect="1"/>
          </p:cNvPicPr>
          <p:nvPr>
            <p:ph idx="1"/>
          </p:nvPr>
        </p:nvPicPr>
        <p:blipFill>
          <a:blip r:embed="rId3"/>
          <a:stretch>
            <a:fillRect/>
          </a:stretch>
        </p:blipFill>
        <p:spPr>
          <a:xfrm>
            <a:off x="3707618" y="473235"/>
            <a:ext cx="3498108" cy="2687382"/>
          </a:xfrm>
          <a:prstGeom prst="rect">
            <a:avLst/>
          </a:prstGeom>
          <a:ln w="38100">
            <a:solidFill>
              <a:schemeClr val="accent4"/>
            </a:solidFill>
          </a:ln>
        </p:spPr>
      </p:pic>
      <p:pic>
        <p:nvPicPr>
          <p:cNvPr id="5" name="Picture 4">
            <a:extLst>
              <a:ext uri="{FF2B5EF4-FFF2-40B4-BE49-F238E27FC236}">
                <a16:creationId xmlns:a16="http://schemas.microsoft.com/office/drawing/2014/main" id="{006A1811-2FDD-4E6C-82B8-CF39510A7E71}"/>
              </a:ext>
            </a:extLst>
          </p:cNvPr>
          <p:cNvPicPr>
            <a:picLocks noChangeAspect="1"/>
          </p:cNvPicPr>
          <p:nvPr/>
        </p:nvPicPr>
        <p:blipFill>
          <a:blip r:embed="rId4"/>
          <a:stretch>
            <a:fillRect/>
          </a:stretch>
        </p:blipFill>
        <p:spPr>
          <a:xfrm>
            <a:off x="4445179" y="3897446"/>
            <a:ext cx="5521095" cy="2621013"/>
          </a:xfrm>
          <a:prstGeom prst="rect">
            <a:avLst/>
          </a:prstGeom>
          <a:ln w="38100">
            <a:solidFill>
              <a:srgbClr val="FFC000"/>
            </a:solidFill>
          </a:ln>
        </p:spPr>
      </p:pic>
      <p:pic>
        <p:nvPicPr>
          <p:cNvPr id="6" name="Picture 5">
            <a:extLst>
              <a:ext uri="{FF2B5EF4-FFF2-40B4-BE49-F238E27FC236}">
                <a16:creationId xmlns:a16="http://schemas.microsoft.com/office/drawing/2014/main" id="{57976784-7D00-4FB0-AD27-088120A14F29}"/>
              </a:ext>
            </a:extLst>
          </p:cNvPr>
          <p:cNvPicPr>
            <a:picLocks noChangeAspect="1"/>
          </p:cNvPicPr>
          <p:nvPr/>
        </p:nvPicPr>
        <p:blipFill>
          <a:blip r:embed="rId5"/>
          <a:stretch>
            <a:fillRect/>
          </a:stretch>
        </p:blipFill>
        <p:spPr>
          <a:xfrm>
            <a:off x="638961" y="2231849"/>
            <a:ext cx="2143125" cy="2143125"/>
          </a:xfrm>
          <a:prstGeom prst="rect">
            <a:avLst/>
          </a:prstGeom>
          <a:ln w="38100">
            <a:solidFill>
              <a:srgbClr val="FFC000"/>
            </a:solidFill>
          </a:ln>
        </p:spPr>
      </p:pic>
      <p:pic>
        <p:nvPicPr>
          <p:cNvPr id="8" name="Picture 7">
            <a:extLst>
              <a:ext uri="{FF2B5EF4-FFF2-40B4-BE49-F238E27FC236}">
                <a16:creationId xmlns:a16="http://schemas.microsoft.com/office/drawing/2014/main" id="{8500C7EC-8920-44AF-B597-85204B8A279A}"/>
              </a:ext>
            </a:extLst>
          </p:cNvPr>
          <p:cNvPicPr>
            <a:picLocks noChangeAspect="1"/>
          </p:cNvPicPr>
          <p:nvPr/>
        </p:nvPicPr>
        <p:blipFill>
          <a:blip r:embed="rId6"/>
          <a:stretch>
            <a:fillRect/>
          </a:stretch>
        </p:blipFill>
        <p:spPr>
          <a:xfrm>
            <a:off x="8514322" y="682398"/>
            <a:ext cx="2621013" cy="2621013"/>
          </a:xfrm>
          <a:prstGeom prst="rect">
            <a:avLst/>
          </a:prstGeom>
          <a:ln w="38100">
            <a:solidFill>
              <a:srgbClr val="FFC000"/>
            </a:solidFill>
          </a:ln>
        </p:spPr>
      </p:pic>
      <p:sp>
        <p:nvSpPr>
          <p:cNvPr id="3" name="TextBox 2">
            <a:extLst>
              <a:ext uri="{FF2B5EF4-FFF2-40B4-BE49-F238E27FC236}">
                <a16:creationId xmlns:a16="http://schemas.microsoft.com/office/drawing/2014/main" id="{C4541A57-DDE5-C947-B8ED-778CA96074E3}"/>
              </a:ext>
            </a:extLst>
          </p:cNvPr>
          <p:cNvSpPr txBox="1"/>
          <p:nvPr/>
        </p:nvSpPr>
        <p:spPr>
          <a:xfrm>
            <a:off x="296060" y="125391"/>
            <a:ext cx="3071191" cy="954107"/>
          </a:xfrm>
          <a:prstGeom prst="rect">
            <a:avLst/>
          </a:prstGeom>
          <a:noFill/>
        </p:spPr>
        <p:txBody>
          <a:bodyPr wrap="square" rtlCol="0">
            <a:spAutoFit/>
          </a:bodyPr>
          <a:lstStyle/>
          <a:p>
            <a:r>
              <a:rPr lang="en-US" sz="2800" dirty="0"/>
              <a:t>How to behave on TEAMS?</a:t>
            </a:r>
          </a:p>
        </p:txBody>
      </p:sp>
    </p:spTree>
    <p:extLst>
      <p:ext uri="{BB962C8B-B14F-4D97-AF65-F5344CB8AC3E}">
        <p14:creationId xmlns:p14="http://schemas.microsoft.com/office/powerpoint/2010/main" val="28799068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C66A69-982D-DF4D-B538-137281E266F7}"/>
              </a:ext>
            </a:extLst>
          </p:cNvPr>
          <p:cNvSpPr>
            <a:spLocks noGrp="1"/>
          </p:cNvSpPr>
          <p:nvPr>
            <p:ph type="title"/>
          </p:nvPr>
        </p:nvSpPr>
        <p:spPr>
          <a:xfrm>
            <a:off x="806199" y="313718"/>
            <a:ext cx="10364451" cy="833764"/>
          </a:xfrm>
          <a:solidFill>
            <a:schemeClr val="tx1"/>
          </a:solidFill>
        </p:spPr>
        <p:txBody>
          <a:bodyPr>
            <a:normAutofit fontScale="90000"/>
          </a:bodyPr>
          <a:lstStyle/>
          <a:p>
            <a:r>
              <a:rPr lang="en-US" b="1" dirty="0" err="1">
                <a:solidFill>
                  <a:schemeClr val="bg1"/>
                </a:solidFill>
              </a:rPr>
              <a:t>Gwyliwch</a:t>
            </a:r>
            <a:r>
              <a:rPr lang="en-US" b="1" dirty="0">
                <a:solidFill>
                  <a:schemeClr val="bg1"/>
                </a:solidFill>
              </a:rPr>
              <a:t> y </a:t>
            </a:r>
            <a:r>
              <a:rPr lang="en-US" b="1" dirty="0" err="1">
                <a:solidFill>
                  <a:schemeClr val="bg1"/>
                </a:solidFill>
              </a:rPr>
              <a:t>ffilm</a:t>
            </a:r>
            <a:r>
              <a:rPr lang="en-US" b="1" dirty="0">
                <a:solidFill>
                  <a:schemeClr val="bg1"/>
                </a:solidFill>
              </a:rPr>
              <a:t> …               watch this film …</a:t>
            </a:r>
          </a:p>
        </p:txBody>
      </p:sp>
      <p:sp>
        <p:nvSpPr>
          <p:cNvPr id="6" name="TextBox 5">
            <a:extLst>
              <a:ext uri="{FF2B5EF4-FFF2-40B4-BE49-F238E27FC236}">
                <a16:creationId xmlns:a16="http://schemas.microsoft.com/office/drawing/2014/main" id="{A3A0302C-CD71-AF4D-A3D0-C0FC96F146E6}"/>
              </a:ext>
            </a:extLst>
          </p:cNvPr>
          <p:cNvSpPr txBox="1"/>
          <p:nvPr/>
        </p:nvSpPr>
        <p:spPr>
          <a:xfrm>
            <a:off x="771591" y="1755453"/>
            <a:ext cx="10399059" cy="2339102"/>
          </a:xfrm>
          <a:prstGeom prst="rect">
            <a:avLst/>
          </a:prstGeom>
          <a:noFill/>
        </p:spPr>
        <p:txBody>
          <a:bodyPr wrap="square" rtlCol="0">
            <a:spAutoFit/>
          </a:bodyPr>
          <a:lstStyle/>
          <a:p>
            <a:r>
              <a:rPr lang="en-US" sz="3200" dirty="0">
                <a:hlinkClick r:id="rId3"/>
              </a:rPr>
              <a:t>https://uowtsd-my.sharepoint.com/:v:/g/personal/lowri_lloyd_uwtsd_ac_uk/EbBpUGagZPtJh0h5lVLsbQ4BiaH7mCI15KRhXBKpsXAmlQ?e=85TKHh</a:t>
            </a:r>
            <a:endParaRPr lang="en-US" sz="3200" dirty="0"/>
          </a:p>
          <a:p>
            <a:endParaRPr lang="en-US" dirty="0"/>
          </a:p>
        </p:txBody>
      </p:sp>
      <p:sp>
        <p:nvSpPr>
          <p:cNvPr id="3" name="TextBox 2">
            <a:extLst>
              <a:ext uri="{FF2B5EF4-FFF2-40B4-BE49-F238E27FC236}">
                <a16:creationId xmlns:a16="http://schemas.microsoft.com/office/drawing/2014/main" id="{7A8F461B-4779-4F4C-9E27-82EA8453B1C7}"/>
              </a:ext>
            </a:extLst>
          </p:cNvPr>
          <p:cNvSpPr txBox="1"/>
          <p:nvPr/>
        </p:nvSpPr>
        <p:spPr>
          <a:xfrm>
            <a:off x="2743200" y="4702526"/>
            <a:ext cx="6902824" cy="1384995"/>
          </a:xfrm>
          <a:prstGeom prst="rect">
            <a:avLst/>
          </a:prstGeom>
          <a:solidFill>
            <a:schemeClr val="bg2">
              <a:lumMod val="50000"/>
            </a:schemeClr>
          </a:solidFill>
        </p:spPr>
        <p:txBody>
          <a:bodyPr wrap="square" rtlCol="0">
            <a:spAutoFit/>
          </a:bodyPr>
          <a:lstStyle/>
          <a:p>
            <a:r>
              <a:rPr lang="en-US" sz="2800" b="1" dirty="0">
                <a:solidFill>
                  <a:schemeClr val="bg1"/>
                </a:solidFill>
                <a:latin typeface="Segoe Print" panose="02000800000000000000" pitchFamily="2" charset="0"/>
              </a:rPr>
              <a:t>What have you learnt from the film?</a:t>
            </a:r>
          </a:p>
          <a:p>
            <a:endParaRPr lang="en-US" sz="2800" b="1" dirty="0">
              <a:solidFill>
                <a:schemeClr val="bg1"/>
              </a:solidFill>
              <a:latin typeface="Segoe Print" panose="02000800000000000000" pitchFamily="2" charset="0"/>
            </a:endParaRPr>
          </a:p>
          <a:p>
            <a:r>
              <a:rPr lang="en-US" sz="2800" b="1" dirty="0">
                <a:solidFill>
                  <a:schemeClr val="bg1"/>
                </a:solidFill>
                <a:latin typeface="Segoe Print" panose="02000800000000000000" pitchFamily="2" charset="0"/>
              </a:rPr>
              <a:t>You can share your ideas in the chat.</a:t>
            </a:r>
          </a:p>
        </p:txBody>
      </p:sp>
    </p:spTree>
    <p:extLst>
      <p:ext uri="{BB962C8B-B14F-4D97-AF65-F5344CB8AC3E}">
        <p14:creationId xmlns:p14="http://schemas.microsoft.com/office/powerpoint/2010/main" val="28152111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C3703-7823-A74E-8F45-2EB5B3174A90}"/>
              </a:ext>
            </a:extLst>
          </p:cNvPr>
          <p:cNvSpPr>
            <a:spLocks noGrp="1"/>
          </p:cNvSpPr>
          <p:nvPr>
            <p:ph type="title"/>
          </p:nvPr>
        </p:nvSpPr>
        <p:spPr>
          <a:xfrm>
            <a:off x="472802" y="168351"/>
            <a:ext cx="11414398" cy="858591"/>
          </a:xfrm>
          <a:solidFill>
            <a:schemeClr val="tx1"/>
          </a:solidFill>
        </p:spPr>
        <p:txBody>
          <a:bodyPr>
            <a:normAutofit/>
          </a:bodyPr>
          <a:lstStyle/>
          <a:p>
            <a:r>
              <a:rPr lang="en-US" dirty="0" err="1">
                <a:solidFill>
                  <a:schemeClr val="bg1"/>
                </a:solidFill>
              </a:rPr>
              <a:t>Pryd</a:t>
            </a:r>
            <a:r>
              <a:rPr lang="en-US" dirty="0">
                <a:solidFill>
                  <a:schemeClr val="bg1"/>
                </a:solidFill>
              </a:rPr>
              <a:t>? SUT?                                                    WHEN? HOW? </a:t>
            </a:r>
          </a:p>
        </p:txBody>
      </p:sp>
      <p:pic>
        <p:nvPicPr>
          <p:cNvPr id="4" name="Picture 3">
            <a:extLst>
              <a:ext uri="{FF2B5EF4-FFF2-40B4-BE49-F238E27FC236}">
                <a16:creationId xmlns:a16="http://schemas.microsoft.com/office/drawing/2014/main" id="{98A06485-8152-2245-BE46-917D8AD22A73}"/>
              </a:ext>
            </a:extLst>
          </p:cNvPr>
          <p:cNvPicPr>
            <a:picLocks noChangeAspect="1"/>
          </p:cNvPicPr>
          <p:nvPr/>
        </p:nvPicPr>
        <p:blipFill>
          <a:blip r:embed="rId2"/>
          <a:stretch>
            <a:fillRect/>
          </a:stretch>
        </p:blipFill>
        <p:spPr>
          <a:xfrm>
            <a:off x="41244" y="6317250"/>
            <a:ext cx="2766236" cy="428572"/>
          </a:xfrm>
          <a:prstGeom prst="rect">
            <a:avLst/>
          </a:prstGeom>
        </p:spPr>
      </p:pic>
      <p:sp>
        <p:nvSpPr>
          <p:cNvPr id="5" name="TextBox 4">
            <a:extLst>
              <a:ext uri="{FF2B5EF4-FFF2-40B4-BE49-F238E27FC236}">
                <a16:creationId xmlns:a16="http://schemas.microsoft.com/office/drawing/2014/main" id="{16649A06-2CFC-3547-9C53-1636F8421D53}"/>
              </a:ext>
            </a:extLst>
          </p:cNvPr>
          <p:cNvSpPr txBox="1"/>
          <p:nvPr/>
        </p:nvSpPr>
        <p:spPr>
          <a:xfrm>
            <a:off x="472802" y="1976156"/>
            <a:ext cx="4239875" cy="3108543"/>
          </a:xfrm>
          <a:prstGeom prst="rect">
            <a:avLst/>
          </a:prstGeom>
          <a:solidFill>
            <a:schemeClr val="bg1"/>
          </a:solidFill>
          <a:ln w="76200">
            <a:solidFill>
              <a:schemeClr val="accent1"/>
            </a:solidFill>
          </a:ln>
        </p:spPr>
        <p:txBody>
          <a:bodyPr wrap="square" rtlCol="0">
            <a:spAutoFit/>
          </a:bodyPr>
          <a:lstStyle/>
          <a:p>
            <a:pPr marL="285750" indent="-285750">
              <a:buFont typeface="Arial" panose="020B0604020202020204" pitchFamily="34" charset="0"/>
              <a:buChar char="•"/>
            </a:pPr>
            <a:r>
              <a:rPr lang="en-US" sz="2800" dirty="0" err="1"/>
              <a:t>Byddwch</a:t>
            </a:r>
            <a:r>
              <a:rPr lang="en-US" sz="2800" dirty="0"/>
              <a:t> </a:t>
            </a:r>
            <a:r>
              <a:rPr lang="en-US" sz="2800" dirty="0" err="1"/>
              <a:t>chi’n</a:t>
            </a:r>
            <a:r>
              <a:rPr lang="en-US" sz="2800" dirty="0"/>
              <a:t> </a:t>
            </a:r>
            <a:r>
              <a:rPr lang="en-US" sz="2800" dirty="0" err="1"/>
              <a:t>derbyn</a:t>
            </a:r>
            <a:r>
              <a:rPr lang="en-US" sz="2800" dirty="0"/>
              <a:t> 15 </a:t>
            </a:r>
            <a:r>
              <a:rPr lang="en-US" sz="2800" dirty="0" err="1"/>
              <a:t>sesiwn</a:t>
            </a:r>
            <a:r>
              <a:rPr lang="en-US" sz="2800" dirty="0"/>
              <a:t> o </a:t>
            </a:r>
            <a:r>
              <a:rPr lang="en-US" sz="2800" dirty="0" err="1"/>
              <a:t>Gymraeg</a:t>
            </a:r>
            <a:r>
              <a:rPr lang="en-US" sz="2800" dirty="0"/>
              <a:t>.</a:t>
            </a:r>
          </a:p>
          <a:p>
            <a:pPr marL="285750" indent="-285750">
              <a:buFont typeface="Arial" panose="020B0604020202020204" pitchFamily="34" charset="0"/>
              <a:buChar char="•"/>
            </a:pPr>
            <a:r>
              <a:rPr lang="en-US" sz="2800" dirty="0" err="1"/>
              <a:t>Bydd</a:t>
            </a:r>
            <a:r>
              <a:rPr lang="en-US" sz="2800" dirty="0"/>
              <a:t> </a:t>
            </a:r>
            <a:r>
              <a:rPr lang="en-US" sz="2800" dirty="0" err="1"/>
              <a:t>pob</a:t>
            </a:r>
            <a:r>
              <a:rPr lang="en-US" sz="2800" dirty="0"/>
              <a:t> </a:t>
            </a:r>
            <a:r>
              <a:rPr lang="en-US" sz="2800" dirty="0" err="1"/>
              <a:t>sesiwn</a:t>
            </a:r>
            <a:r>
              <a:rPr lang="en-US" sz="2800" dirty="0"/>
              <a:t> </a:t>
            </a:r>
            <a:r>
              <a:rPr lang="en-US" sz="2800" dirty="0" err="1"/>
              <a:t>yn</a:t>
            </a:r>
            <a:r>
              <a:rPr lang="en-US" sz="2800" dirty="0"/>
              <a:t> 2 </a:t>
            </a:r>
            <a:r>
              <a:rPr lang="en-US" sz="2800" dirty="0" err="1"/>
              <a:t>awr</a:t>
            </a:r>
            <a:r>
              <a:rPr lang="en-US" sz="2800" dirty="0"/>
              <a:t> o hyd.</a:t>
            </a:r>
          </a:p>
          <a:p>
            <a:pPr marL="285750" indent="-285750">
              <a:buFont typeface="Arial" panose="020B0604020202020204" pitchFamily="34" charset="0"/>
              <a:buChar char="•"/>
            </a:pPr>
            <a:r>
              <a:rPr lang="en-US" sz="2800" dirty="0" err="1"/>
              <a:t>Ar</a:t>
            </a:r>
            <a:r>
              <a:rPr lang="en-US" sz="2800" dirty="0"/>
              <a:t> </a:t>
            </a:r>
            <a:r>
              <a:rPr lang="en-US" sz="2800" dirty="0" err="1"/>
              <a:t>hyn</a:t>
            </a:r>
            <a:r>
              <a:rPr lang="en-US" sz="2800" dirty="0"/>
              <a:t> o </a:t>
            </a:r>
            <a:r>
              <a:rPr lang="en-US" sz="2800" dirty="0" err="1"/>
              <a:t>bryd</a:t>
            </a:r>
            <a:r>
              <a:rPr lang="en-US" sz="2800" dirty="0"/>
              <a:t> </a:t>
            </a:r>
            <a:r>
              <a:rPr lang="en-US" sz="2800" dirty="0" err="1"/>
              <a:t>bydd</a:t>
            </a:r>
            <a:r>
              <a:rPr lang="en-US" sz="2800" dirty="0"/>
              <a:t> y </a:t>
            </a:r>
            <a:r>
              <a:rPr lang="en-US" sz="2800" dirty="0" err="1"/>
              <a:t>sesiynau</a:t>
            </a:r>
            <a:r>
              <a:rPr lang="en-US" sz="2800" dirty="0"/>
              <a:t> </a:t>
            </a:r>
            <a:r>
              <a:rPr lang="en-US" sz="2800" dirty="0" err="1"/>
              <a:t>yn</a:t>
            </a:r>
            <a:r>
              <a:rPr lang="en-US" sz="2800" dirty="0"/>
              <a:t> </a:t>
            </a:r>
            <a:r>
              <a:rPr lang="en-US" sz="2800" dirty="0" err="1"/>
              <a:t>cael</a:t>
            </a:r>
            <a:r>
              <a:rPr lang="en-US" sz="2800" dirty="0"/>
              <a:t> </a:t>
            </a:r>
            <a:r>
              <a:rPr lang="en-US" sz="2800" dirty="0" err="1"/>
              <a:t>eu</a:t>
            </a:r>
            <a:r>
              <a:rPr lang="en-US" sz="2800" dirty="0"/>
              <a:t> </a:t>
            </a:r>
            <a:r>
              <a:rPr lang="en-US" sz="2800" dirty="0" err="1"/>
              <a:t>haddysgu</a:t>
            </a:r>
            <a:r>
              <a:rPr lang="en-US" sz="2800" dirty="0"/>
              <a:t> </a:t>
            </a:r>
            <a:r>
              <a:rPr lang="en-US" sz="2800" dirty="0" err="1"/>
              <a:t>drwy</a:t>
            </a:r>
            <a:r>
              <a:rPr lang="en-US" sz="2800" dirty="0"/>
              <a:t> TEAMS.</a:t>
            </a:r>
          </a:p>
        </p:txBody>
      </p:sp>
      <p:sp>
        <p:nvSpPr>
          <p:cNvPr id="6" name="TextBox 5">
            <a:extLst>
              <a:ext uri="{FF2B5EF4-FFF2-40B4-BE49-F238E27FC236}">
                <a16:creationId xmlns:a16="http://schemas.microsoft.com/office/drawing/2014/main" id="{B0D0440D-F922-1547-A9C1-59AC5397F8BD}"/>
              </a:ext>
            </a:extLst>
          </p:cNvPr>
          <p:cNvSpPr txBox="1"/>
          <p:nvPr/>
        </p:nvSpPr>
        <p:spPr>
          <a:xfrm>
            <a:off x="7287062" y="1976156"/>
            <a:ext cx="4257249" cy="3108543"/>
          </a:xfrm>
          <a:prstGeom prst="rect">
            <a:avLst/>
          </a:prstGeom>
          <a:solidFill>
            <a:schemeClr val="bg1"/>
          </a:solidFill>
          <a:ln w="76200">
            <a:solidFill>
              <a:schemeClr val="accent1"/>
            </a:solidFill>
          </a:ln>
        </p:spPr>
        <p:txBody>
          <a:bodyPr wrap="square" rtlCol="0">
            <a:spAutoFit/>
          </a:bodyPr>
          <a:lstStyle/>
          <a:p>
            <a:pPr marL="285750" indent="-285750">
              <a:buFont typeface="Arial" panose="020B0604020202020204" pitchFamily="34" charset="0"/>
              <a:buChar char="•"/>
            </a:pPr>
            <a:r>
              <a:rPr lang="en-US" sz="2800" dirty="0"/>
              <a:t>You will receive 15 sessions of Welsh.</a:t>
            </a:r>
          </a:p>
          <a:p>
            <a:pPr marL="285750" indent="-285750">
              <a:buFont typeface="Arial" panose="020B0604020202020204" pitchFamily="34" charset="0"/>
              <a:buChar char="•"/>
            </a:pPr>
            <a:r>
              <a:rPr lang="en-US" sz="2800" dirty="0"/>
              <a:t>Every session will be 2 hours.</a:t>
            </a:r>
          </a:p>
          <a:p>
            <a:pPr marL="285750" indent="-285750">
              <a:buFont typeface="Arial" panose="020B0604020202020204" pitchFamily="34" charset="0"/>
              <a:buChar char="•"/>
            </a:pPr>
            <a:r>
              <a:rPr lang="en-US" sz="2800" dirty="0"/>
              <a:t>At the moment, these session will be taught through TEAMS.</a:t>
            </a:r>
          </a:p>
        </p:txBody>
      </p:sp>
      <p:sp>
        <p:nvSpPr>
          <p:cNvPr id="3" name="TextBox 2">
            <a:extLst>
              <a:ext uri="{FF2B5EF4-FFF2-40B4-BE49-F238E27FC236}">
                <a16:creationId xmlns:a16="http://schemas.microsoft.com/office/drawing/2014/main" id="{70424A1B-23D3-E247-86E5-64BBB7936498}"/>
              </a:ext>
            </a:extLst>
          </p:cNvPr>
          <p:cNvSpPr txBox="1"/>
          <p:nvPr/>
        </p:nvSpPr>
        <p:spPr>
          <a:xfrm>
            <a:off x="5378142" y="406495"/>
            <a:ext cx="1603717" cy="6247864"/>
          </a:xfrm>
          <a:prstGeom prst="rect">
            <a:avLst/>
          </a:prstGeom>
          <a:solidFill>
            <a:schemeClr val="bg1"/>
          </a:solidFill>
          <a:ln w="76200">
            <a:solidFill>
              <a:schemeClr val="tx1"/>
            </a:solidFill>
          </a:ln>
        </p:spPr>
        <p:txBody>
          <a:bodyPr wrap="square" rtlCol="0">
            <a:spAutoFit/>
          </a:bodyPr>
          <a:lstStyle/>
          <a:p>
            <a:pPr algn="ctr"/>
            <a:r>
              <a:rPr lang="en-US" sz="1600" b="1" dirty="0"/>
              <a:t>29.9.2020</a:t>
            </a:r>
          </a:p>
          <a:p>
            <a:pPr algn="ctr"/>
            <a:endParaRPr lang="en-US" sz="1600" b="1" dirty="0"/>
          </a:p>
          <a:p>
            <a:pPr algn="ctr"/>
            <a:r>
              <a:rPr lang="en-US" sz="1600" b="1" dirty="0"/>
              <a:t>1.10.2020</a:t>
            </a:r>
          </a:p>
          <a:p>
            <a:pPr algn="ctr"/>
            <a:endParaRPr lang="en-US" sz="1600" b="1" dirty="0"/>
          </a:p>
          <a:p>
            <a:pPr algn="ctr"/>
            <a:r>
              <a:rPr lang="en-US" sz="1600" b="1" dirty="0"/>
              <a:t>20.10.2020</a:t>
            </a:r>
          </a:p>
          <a:p>
            <a:pPr algn="ctr"/>
            <a:endParaRPr lang="en-US" sz="1600" b="1" dirty="0"/>
          </a:p>
          <a:p>
            <a:pPr algn="ctr"/>
            <a:r>
              <a:rPr lang="en-US" sz="1600" b="1" dirty="0"/>
              <a:t>22.10.2020</a:t>
            </a:r>
          </a:p>
          <a:p>
            <a:pPr algn="ctr"/>
            <a:endParaRPr lang="en-US" sz="1600" b="1" dirty="0"/>
          </a:p>
          <a:p>
            <a:pPr algn="ctr"/>
            <a:r>
              <a:rPr lang="en-US" sz="1600" b="1" dirty="0"/>
              <a:t>3.11.2020</a:t>
            </a:r>
          </a:p>
          <a:p>
            <a:pPr algn="ctr"/>
            <a:endParaRPr lang="en-US" sz="1600" b="1" dirty="0"/>
          </a:p>
          <a:p>
            <a:pPr algn="ctr"/>
            <a:r>
              <a:rPr lang="en-US" sz="1600" b="1" dirty="0"/>
              <a:t>5.11.2020</a:t>
            </a:r>
          </a:p>
          <a:p>
            <a:pPr algn="ctr"/>
            <a:endParaRPr lang="en-US" sz="1600" b="1" dirty="0"/>
          </a:p>
          <a:p>
            <a:pPr algn="ctr"/>
            <a:r>
              <a:rPr lang="en-US" sz="1600" b="1" dirty="0"/>
              <a:t>10.11.2020</a:t>
            </a:r>
          </a:p>
          <a:p>
            <a:pPr algn="ctr"/>
            <a:endParaRPr lang="en-US" sz="1600" b="1" dirty="0"/>
          </a:p>
          <a:p>
            <a:pPr algn="ctr"/>
            <a:r>
              <a:rPr lang="en-US" sz="1600" b="1" dirty="0"/>
              <a:t>12.11.2020</a:t>
            </a:r>
          </a:p>
          <a:p>
            <a:pPr algn="ctr"/>
            <a:endParaRPr lang="en-US" sz="1600" b="1" dirty="0"/>
          </a:p>
          <a:p>
            <a:pPr algn="ctr"/>
            <a:r>
              <a:rPr lang="en-US" sz="1600" b="1" dirty="0"/>
              <a:t>17.11.2020</a:t>
            </a:r>
          </a:p>
          <a:p>
            <a:pPr algn="ctr"/>
            <a:endParaRPr lang="en-US" sz="1600" b="1" dirty="0"/>
          </a:p>
          <a:p>
            <a:pPr algn="ctr"/>
            <a:r>
              <a:rPr lang="en-US" sz="1600" b="1" dirty="0"/>
              <a:t>19.11.2020</a:t>
            </a:r>
          </a:p>
          <a:p>
            <a:pPr algn="ctr"/>
            <a:endParaRPr lang="en-US" sz="1600" b="1" dirty="0"/>
          </a:p>
          <a:p>
            <a:pPr algn="ctr"/>
            <a:r>
              <a:rPr lang="en-US" sz="1600" b="1" dirty="0"/>
              <a:t>24.11.2020</a:t>
            </a:r>
          </a:p>
          <a:p>
            <a:pPr algn="ctr"/>
            <a:endParaRPr lang="en-US" sz="1600" b="1" dirty="0"/>
          </a:p>
          <a:p>
            <a:pPr algn="ctr"/>
            <a:r>
              <a:rPr lang="en-US" sz="1600" b="1" dirty="0"/>
              <a:t>26.11.2020</a:t>
            </a:r>
          </a:p>
          <a:p>
            <a:pPr algn="ctr"/>
            <a:endParaRPr lang="en-US" sz="1600" b="1" dirty="0"/>
          </a:p>
          <a:p>
            <a:pPr algn="ctr"/>
            <a:r>
              <a:rPr lang="en-US" sz="1600" b="1" dirty="0"/>
              <a:t>1.12.2020</a:t>
            </a:r>
            <a:endParaRPr lang="en-US" b="1" dirty="0"/>
          </a:p>
        </p:txBody>
      </p:sp>
    </p:spTree>
    <p:extLst>
      <p:ext uri="{BB962C8B-B14F-4D97-AF65-F5344CB8AC3E}">
        <p14:creationId xmlns:p14="http://schemas.microsoft.com/office/powerpoint/2010/main" val="39472591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C7A90D1-D692-CC41-BB73-0CA5C0418775}"/>
              </a:ext>
            </a:extLst>
          </p:cNvPr>
          <p:cNvSpPr txBox="1">
            <a:spLocks/>
          </p:cNvSpPr>
          <p:nvPr/>
        </p:nvSpPr>
        <p:spPr>
          <a:xfrm>
            <a:off x="731520" y="0"/>
            <a:ext cx="11119104" cy="1280159"/>
          </a:xfrm>
          <a:prstGeom prst="rect">
            <a:avLst/>
          </a:prstGeom>
          <a:solidFill>
            <a:schemeClr val="tx1"/>
          </a:solidFill>
        </p:spPr>
        <p:txBody>
          <a:bodyPr vert="horz" lIns="91440" tIns="45720" rIns="91440" bIns="45720" rtlCol="0" anchor="ctr">
            <a:norm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US" b="1" dirty="0" err="1">
                <a:solidFill>
                  <a:schemeClr val="bg1"/>
                </a:solidFill>
              </a:rPr>
              <a:t>Ydych</a:t>
            </a:r>
            <a:r>
              <a:rPr lang="en-US" b="1" dirty="0">
                <a:solidFill>
                  <a:schemeClr val="bg1"/>
                </a:solidFill>
              </a:rPr>
              <a:t> </a:t>
            </a:r>
            <a:r>
              <a:rPr lang="en-US" b="1" dirty="0" err="1">
                <a:solidFill>
                  <a:schemeClr val="bg1"/>
                </a:solidFill>
              </a:rPr>
              <a:t>chi’n</a:t>
            </a:r>
            <a:r>
              <a:rPr lang="en-US" b="1" dirty="0">
                <a:solidFill>
                  <a:schemeClr val="bg1"/>
                </a:solidFill>
              </a:rPr>
              <a:t> </a:t>
            </a:r>
            <a:r>
              <a:rPr lang="en-US" b="1" dirty="0" err="1">
                <a:solidFill>
                  <a:schemeClr val="bg1"/>
                </a:solidFill>
              </a:rPr>
              <a:t>cofio</a:t>
            </a:r>
            <a:r>
              <a:rPr lang="en-US" b="1" dirty="0">
                <a:solidFill>
                  <a:schemeClr val="bg1"/>
                </a:solidFill>
              </a:rPr>
              <a:t>?     Do you remember?    </a:t>
            </a:r>
          </a:p>
        </p:txBody>
      </p:sp>
      <p:sp>
        <p:nvSpPr>
          <p:cNvPr id="7" name="TextBox 6">
            <a:extLst>
              <a:ext uri="{FF2B5EF4-FFF2-40B4-BE49-F238E27FC236}">
                <a16:creationId xmlns:a16="http://schemas.microsoft.com/office/drawing/2014/main" id="{EBF7A49E-2465-9E4B-8DDA-B732E5CACCB4}"/>
              </a:ext>
            </a:extLst>
          </p:cNvPr>
          <p:cNvSpPr txBox="1"/>
          <p:nvPr/>
        </p:nvSpPr>
        <p:spPr>
          <a:xfrm>
            <a:off x="2317172" y="1613500"/>
            <a:ext cx="7772400" cy="3046988"/>
          </a:xfrm>
          <a:prstGeom prst="rect">
            <a:avLst/>
          </a:prstGeom>
          <a:solidFill>
            <a:schemeClr val="accent2"/>
          </a:solidFill>
        </p:spPr>
        <p:txBody>
          <a:bodyPr wrap="square" rtlCol="0">
            <a:spAutoFit/>
          </a:bodyPr>
          <a:lstStyle/>
          <a:p>
            <a:pPr algn="ctr"/>
            <a:r>
              <a:rPr lang="en-US" sz="3200" b="1" dirty="0"/>
              <a:t>Pa </a:t>
            </a:r>
            <a:r>
              <a:rPr lang="en-US" sz="3200" b="1" dirty="0" err="1"/>
              <a:t>ganran</a:t>
            </a:r>
            <a:r>
              <a:rPr lang="en-US" sz="3200" b="1" dirty="0"/>
              <a:t> o </a:t>
            </a:r>
            <a:r>
              <a:rPr lang="en-US" sz="3200" b="1" dirty="0" err="1"/>
              <a:t>bologaeth</a:t>
            </a:r>
            <a:r>
              <a:rPr lang="en-US" sz="3200" b="1" dirty="0"/>
              <a:t> </a:t>
            </a:r>
            <a:r>
              <a:rPr lang="en-US" sz="3200" b="1" dirty="0" err="1"/>
              <a:t>Cymru</a:t>
            </a:r>
            <a:r>
              <a:rPr lang="en-US" sz="3200" b="1" dirty="0"/>
              <a:t> </a:t>
            </a:r>
            <a:r>
              <a:rPr lang="en-US" sz="3200" b="1" dirty="0" err="1"/>
              <a:t>sy’n</a:t>
            </a:r>
            <a:r>
              <a:rPr lang="en-US" sz="3200" b="1" dirty="0"/>
              <a:t> </a:t>
            </a:r>
            <a:r>
              <a:rPr lang="en-US" sz="3200" b="1" dirty="0" err="1"/>
              <a:t>medru’r</a:t>
            </a:r>
            <a:r>
              <a:rPr lang="en-US" sz="3200" b="1" dirty="0"/>
              <a:t> </a:t>
            </a:r>
            <a:r>
              <a:rPr lang="en-US" sz="3200" b="1" dirty="0" err="1"/>
              <a:t>Gymraeg</a:t>
            </a:r>
            <a:r>
              <a:rPr lang="en-US" sz="3200" b="1" dirty="0"/>
              <a:t> </a:t>
            </a:r>
            <a:r>
              <a:rPr lang="en-US" sz="3200" b="1" dirty="0" err="1"/>
              <a:t>ar</a:t>
            </a:r>
            <a:r>
              <a:rPr lang="en-US" sz="3200" b="1" dirty="0"/>
              <a:t> </a:t>
            </a:r>
            <a:r>
              <a:rPr lang="en-US" sz="3200" b="1" dirty="0" err="1"/>
              <a:t>hyn</a:t>
            </a:r>
            <a:r>
              <a:rPr lang="en-US" sz="3200" b="1" dirty="0"/>
              <a:t> o </a:t>
            </a:r>
            <a:r>
              <a:rPr lang="en-US" sz="3200" b="1" dirty="0" err="1"/>
              <a:t>bryd</a:t>
            </a:r>
            <a:r>
              <a:rPr lang="en-US" sz="3200" b="1" dirty="0"/>
              <a:t>?</a:t>
            </a:r>
          </a:p>
          <a:p>
            <a:pPr algn="ctr"/>
            <a:endParaRPr lang="en-US" sz="3200" b="1" dirty="0"/>
          </a:p>
          <a:p>
            <a:pPr algn="ctr"/>
            <a:endParaRPr lang="en-US" sz="3200" b="1" dirty="0"/>
          </a:p>
          <a:p>
            <a:pPr algn="ctr"/>
            <a:r>
              <a:rPr lang="en-US" sz="3200" b="1" i="1" dirty="0"/>
              <a:t>At present, what percentage of Wales’ population can speak Welsh?</a:t>
            </a:r>
          </a:p>
        </p:txBody>
      </p:sp>
      <p:sp>
        <p:nvSpPr>
          <p:cNvPr id="8" name="TextBox 7">
            <a:extLst>
              <a:ext uri="{FF2B5EF4-FFF2-40B4-BE49-F238E27FC236}">
                <a16:creationId xmlns:a16="http://schemas.microsoft.com/office/drawing/2014/main" id="{D69ED760-CC18-054E-922B-B47C06513371}"/>
              </a:ext>
            </a:extLst>
          </p:cNvPr>
          <p:cNvSpPr txBox="1"/>
          <p:nvPr/>
        </p:nvSpPr>
        <p:spPr>
          <a:xfrm>
            <a:off x="3205594" y="5223165"/>
            <a:ext cx="5995555" cy="646331"/>
          </a:xfrm>
          <a:prstGeom prst="rect">
            <a:avLst/>
          </a:prstGeom>
          <a:solidFill>
            <a:srgbClr val="00B050"/>
          </a:solidFill>
        </p:spPr>
        <p:txBody>
          <a:bodyPr wrap="square" rtlCol="0">
            <a:spAutoFit/>
          </a:bodyPr>
          <a:lstStyle/>
          <a:p>
            <a:pPr algn="ctr"/>
            <a:r>
              <a:rPr lang="en-GB" dirty="0"/>
              <a:t>You need to visit </a:t>
            </a:r>
            <a:r>
              <a:rPr lang="en-GB" dirty="0" err="1"/>
              <a:t>menti.com</a:t>
            </a:r>
            <a:r>
              <a:rPr lang="en-GB" dirty="0"/>
              <a:t> and use the following code:  </a:t>
            </a:r>
          </a:p>
          <a:p>
            <a:pPr algn="ctr"/>
            <a:r>
              <a:rPr lang="en-GB" b="1" dirty="0"/>
              <a:t>61 15 81 2</a:t>
            </a:r>
            <a:endParaRPr lang="en-US" dirty="0"/>
          </a:p>
        </p:txBody>
      </p:sp>
    </p:spTree>
    <p:extLst>
      <p:ext uri="{BB962C8B-B14F-4D97-AF65-F5344CB8AC3E}">
        <p14:creationId xmlns:p14="http://schemas.microsoft.com/office/powerpoint/2010/main" val="690907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CBCC6-356F-408F-B115-3A498E88D291}"/>
              </a:ext>
            </a:extLst>
          </p:cNvPr>
          <p:cNvSpPr>
            <a:spLocks noGrp="1"/>
          </p:cNvSpPr>
          <p:nvPr>
            <p:ph type="title"/>
          </p:nvPr>
        </p:nvSpPr>
        <p:spPr>
          <a:xfrm>
            <a:off x="2228045" y="216519"/>
            <a:ext cx="8126078" cy="990382"/>
          </a:xfrm>
        </p:spPr>
        <p:style>
          <a:lnRef idx="1">
            <a:schemeClr val="dk1"/>
          </a:lnRef>
          <a:fillRef idx="3">
            <a:schemeClr val="dk1"/>
          </a:fillRef>
          <a:effectRef idx="2">
            <a:schemeClr val="dk1"/>
          </a:effectRef>
          <a:fontRef idx="minor">
            <a:schemeClr val="lt1"/>
          </a:fontRef>
        </p:style>
        <p:txBody>
          <a:bodyPr>
            <a:noAutofit/>
          </a:bodyPr>
          <a:lstStyle/>
          <a:p>
            <a:pPr algn="ctr"/>
            <a:r>
              <a:rPr lang="en-GB" sz="3200" dirty="0" err="1">
                <a:latin typeface="Segoe Print"/>
              </a:rPr>
              <a:t>Cwricwlwm</a:t>
            </a:r>
            <a:r>
              <a:rPr lang="en-GB" sz="3200" dirty="0">
                <a:latin typeface="Segoe Print"/>
              </a:rPr>
              <a:t> </a:t>
            </a:r>
            <a:r>
              <a:rPr lang="en-GB" sz="3200" dirty="0" err="1">
                <a:latin typeface="Segoe Print"/>
              </a:rPr>
              <a:t>i</a:t>
            </a:r>
            <a:r>
              <a:rPr lang="en-GB" sz="3200" dirty="0">
                <a:latin typeface="Segoe Print"/>
              </a:rPr>
              <a:t> </a:t>
            </a:r>
            <a:r>
              <a:rPr lang="en-GB" sz="3200" dirty="0" err="1">
                <a:latin typeface="Segoe Print"/>
              </a:rPr>
              <a:t>Gymru</a:t>
            </a:r>
            <a:r>
              <a:rPr lang="en-GB" sz="3200" dirty="0">
                <a:latin typeface="Segoe Print"/>
              </a:rPr>
              <a:t> 2022 / </a:t>
            </a:r>
            <a:br>
              <a:rPr lang="en-GB" sz="3200" dirty="0">
                <a:latin typeface="Segoe Print"/>
              </a:rPr>
            </a:br>
            <a:r>
              <a:rPr lang="en-GB" sz="3200" dirty="0">
                <a:latin typeface="Segoe Print"/>
              </a:rPr>
              <a:t>Curriculum for Wales</a:t>
            </a:r>
            <a:r>
              <a:rPr lang="en-GB" dirty="0">
                <a:latin typeface="Segoe Print"/>
              </a:rPr>
              <a:t> </a:t>
            </a:r>
            <a:r>
              <a:rPr lang="en-GB" sz="3200" dirty="0">
                <a:latin typeface="Segoe Print"/>
              </a:rPr>
              <a:t>2022 </a:t>
            </a:r>
          </a:p>
        </p:txBody>
      </p:sp>
      <p:sp>
        <p:nvSpPr>
          <p:cNvPr id="3" name="Content Placeholder 2">
            <a:extLst>
              <a:ext uri="{FF2B5EF4-FFF2-40B4-BE49-F238E27FC236}">
                <a16:creationId xmlns:a16="http://schemas.microsoft.com/office/drawing/2014/main" id="{87FD51E0-DACA-4C66-8D2B-BA4995C6D3FA}"/>
              </a:ext>
            </a:extLst>
          </p:cNvPr>
          <p:cNvSpPr>
            <a:spLocks noGrp="1"/>
          </p:cNvSpPr>
          <p:nvPr>
            <p:ph idx="1"/>
          </p:nvPr>
        </p:nvSpPr>
        <p:spPr>
          <a:xfrm>
            <a:off x="221729" y="1488236"/>
            <a:ext cx="11485847" cy="5300537"/>
          </a:xfrm>
        </p:spPr>
        <p:txBody>
          <a:bodyPr vert="horz" lIns="91440" tIns="45720" rIns="91440" bIns="45720" rtlCol="0" anchor="t">
            <a:normAutofit/>
          </a:bodyPr>
          <a:lstStyle/>
          <a:p>
            <a:pPr marL="0" indent="0">
              <a:buNone/>
            </a:pPr>
            <a:endParaRPr lang="en-GB" dirty="0">
              <a:ea typeface="+mn-lt"/>
              <a:cs typeface="+mn-lt"/>
            </a:endParaRPr>
          </a:p>
          <a:p>
            <a:pPr marL="0" indent="0">
              <a:buNone/>
            </a:pPr>
            <a:endParaRPr lang="en-GB" dirty="0"/>
          </a:p>
        </p:txBody>
      </p:sp>
      <p:sp>
        <p:nvSpPr>
          <p:cNvPr id="4" name="Content Placeholder 2">
            <a:extLst>
              <a:ext uri="{FF2B5EF4-FFF2-40B4-BE49-F238E27FC236}">
                <a16:creationId xmlns:a16="http://schemas.microsoft.com/office/drawing/2014/main" id="{0F9E460A-42AB-0C4C-BBFE-9888EFE781FF}"/>
              </a:ext>
            </a:extLst>
          </p:cNvPr>
          <p:cNvSpPr txBox="1">
            <a:spLocks/>
          </p:cNvSpPr>
          <p:nvPr/>
        </p:nvSpPr>
        <p:spPr>
          <a:xfrm>
            <a:off x="7747043" y="4411755"/>
            <a:ext cx="3787069" cy="1248004"/>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US" dirty="0">
                <a:hlinkClick r:id="rId3"/>
              </a:rPr>
              <a:t>https://hwb.gov.wales/api/storage/afca43eb-5c50-4846-9c2d-0d56fbffba09/curriculum-for-wales-guidance-120320.pdf</a:t>
            </a:r>
            <a:endParaRPr lang="en-US" dirty="0"/>
          </a:p>
          <a:p>
            <a:endParaRPr lang="en-US" dirty="0"/>
          </a:p>
        </p:txBody>
      </p:sp>
      <p:pic>
        <p:nvPicPr>
          <p:cNvPr id="5" name="Picture 4">
            <a:extLst>
              <a:ext uri="{FF2B5EF4-FFF2-40B4-BE49-F238E27FC236}">
                <a16:creationId xmlns:a16="http://schemas.microsoft.com/office/drawing/2014/main" id="{1E17C928-1D0A-A345-BDEF-5B91DC20C12C}"/>
              </a:ext>
            </a:extLst>
          </p:cNvPr>
          <p:cNvPicPr>
            <a:picLocks noChangeAspect="1"/>
          </p:cNvPicPr>
          <p:nvPr/>
        </p:nvPicPr>
        <p:blipFill>
          <a:blip r:embed="rId4"/>
          <a:stretch>
            <a:fillRect/>
          </a:stretch>
        </p:blipFill>
        <p:spPr>
          <a:xfrm>
            <a:off x="4654250" y="2243140"/>
            <a:ext cx="2620804" cy="3708159"/>
          </a:xfrm>
          <a:prstGeom prst="rect">
            <a:avLst/>
          </a:prstGeom>
          <a:ln w="76200">
            <a:solidFill>
              <a:schemeClr val="tx1"/>
            </a:solidFill>
          </a:ln>
        </p:spPr>
      </p:pic>
      <p:sp>
        <p:nvSpPr>
          <p:cNvPr id="7" name="TextBox 6">
            <a:extLst>
              <a:ext uri="{FF2B5EF4-FFF2-40B4-BE49-F238E27FC236}">
                <a16:creationId xmlns:a16="http://schemas.microsoft.com/office/drawing/2014/main" id="{137BA54E-C7EA-764B-906B-9DA9B2927551}"/>
              </a:ext>
            </a:extLst>
          </p:cNvPr>
          <p:cNvSpPr txBox="1"/>
          <p:nvPr/>
        </p:nvSpPr>
        <p:spPr>
          <a:xfrm>
            <a:off x="328583" y="1528416"/>
            <a:ext cx="3798924" cy="1754326"/>
          </a:xfrm>
          <a:prstGeom prst="rect">
            <a:avLst/>
          </a:prstGeom>
          <a:solidFill>
            <a:schemeClr val="bg1"/>
          </a:solidFill>
          <a:ln w="76200">
            <a:solidFill>
              <a:srgbClr val="FFC000"/>
            </a:solidFill>
          </a:ln>
        </p:spPr>
        <p:txBody>
          <a:bodyPr wrap="square" rtlCol="0">
            <a:spAutoFit/>
          </a:bodyPr>
          <a:lstStyle/>
          <a:p>
            <a:r>
              <a:rPr lang="en-GB" dirty="0"/>
              <a:t>Mae </a:t>
            </a:r>
            <a:r>
              <a:rPr lang="en-GB" dirty="0" err="1"/>
              <a:t>wedi</a:t>
            </a:r>
            <a:r>
              <a:rPr lang="en-GB" dirty="0"/>
              <a:t> </a:t>
            </a:r>
            <a:r>
              <a:rPr lang="en-GB" dirty="0" err="1"/>
              <a:t>cael</a:t>
            </a:r>
            <a:r>
              <a:rPr lang="en-GB" dirty="0"/>
              <a:t> </a:t>
            </a:r>
            <a:r>
              <a:rPr lang="en-GB" dirty="0" err="1"/>
              <a:t>ei</a:t>
            </a:r>
            <a:r>
              <a:rPr lang="en-GB" dirty="0"/>
              <a:t> </a:t>
            </a:r>
            <a:r>
              <a:rPr lang="en-GB" dirty="0" err="1"/>
              <a:t>ddatblygu</a:t>
            </a:r>
            <a:r>
              <a:rPr lang="en-GB" dirty="0"/>
              <a:t> </a:t>
            </a:r>
            <a:r>
              <a:rPr lang="en-GB" dirty="0" err="1"/>
              <a:t>yng</a:t>
            </a:r>
            <a:r>
              <a:rPr lang="en-GB" dirty="0"/>
              <a:t> </a:t>
            </a:r>
            <a:r>
              <a:rPr lang="en-GB" dirty="0" err="1"/>
              <a:t>Nghymru</a:t>
            </a:r>
            <a:r>
              <a:rPr lang="en-GB" dirty="0"/>
              <a:t> </a:t>
            </a:r>
            <a:r>
              <a:rPr lang="en-GB" dirty="0" err="1"/>
              <a:t>gan</a:t>
            </a:r>
            <a:r>
              <a:rPr lang="en-GB" dirty="0"/>
              <a:t> </a:t>
            </a:r>
            <a:r>
              <a:rPr lang="en-GB" dirty="0" err="1"/>
              <a:t>ymarferwyr</a:t>
            </a:r>
            <a:r>
              <a:rPr lang="en-GB" dirty="0"/>
              <a:t> </a:t>
            </a:r>
            <a:r>
              <a:rPr lang="en-GB" dirty="0" err="1"/>
              <a:t>ar</a:t>
            </a:r>
            <a:r>
              <a:rPr lang="en-GB" dirty="0"/>
              <a:t> </a:t>
            </a:r>
            <a:r>
              <a:rPr lang="en-GB" dirty="0" err="1"/>
              <a:t>gyfer</a:t>
            </a:r>
            <a:r>
              <a:rPr lang="en-GB" dirty="0"/>
              <a:t> </a:t>
            </a:r>
            <a:r>
              <a:rPr lang="en-GB" dirty="0" err="1"/>
              <a:t>ymarferwyr</a:t>
            </a:r>
            <a:r>
              <a:rPr lang="en-GB" dirty="0"/>
              <a:t>, </a:t>
            </a:r>
            <a:r>
              <a:rPr lang="en-GB" dirty="0" err="1"/>
              <a:t>gan</a:t>
            </a:r>
            <a:r>
              <a:rPr lang="en-GB" dirty="0"/>
              <a:t> </a:t>
            </a:r>
            <a:r>
              <a:rPr lang="en-GB" dirty="0" err="1"/>
              <a:t>ddwyn</a:t>
            </a:r>
            <a:r>
              <a:rPr lang="en-GB" dirty="0"/>
              <a:t> </a:t>
            </a:r>
            <a:r>
              <a:rPr lang="en-GB" dirty="0" err="1"/>
              <a:t>ynghyd</a:t>
            </a:r>
            <a:r>
              <a:rPr lang="en-GB" dirty="0"/>
              <a:t> </a:t>
            </a:r>
            <a:r>
              <a:rPr lang="en-GB" dirty="0" err="1"/>
              <a:t>arbenigedd</a:t>
            </a:r>
            <a:r>
              <a:rPr lang="en-GB" dirty="0"/>
              <a:t> </a:t>
            </a:r>
            <a:r>
              <a:rPr lang="en-GB" dirty="0" err="1"/>
              <a:t>addysgol</a:t>
            </a:r>
            <a:r>
              <a:rPr lang="en-GB" dirty="0"/>
              <a:t> ac </a:t>
            </a:r>
            <a:r>
              <a:rPr lang="en-GB" dirty="0" err="1"/>
              <a:t>ymchwil</a:t>
            </a:r>
            <a:r>
              <a:rPr lang="en-GB" dirty="0"/>
              <a:t> a </a:t>
            </a:r>
            <a:r>
              <a:rPr lang="en-GB" dirty="0" err="1"/>
              <a:t>thystiolaeth</a:t>
            </a:r>
            <a:r>
              <a:rPr lang="en-GB" dirty="0"/>
              <a:t> </a:t>
            </a:r>
            <a:r>
              <a:rPr lang="en-GB" dirty="0" err="1"/>
              <a:t>ehangach</a:t>
            </a:r>
            <a:r>
              <a:rPr lang="en-GB" dirty="0"/>
              <a:t>.</a:t>
            </a:r>
            <a:endParaRPr lang="en-US" dirty="0"/>
          </a:p>
        </p:txBody>
      </p:sp>
      <p:sp>
        <p:nvSpPr>
          <p:cNvPr id="8" name="Content Placeholder 2">
            <a:extLst>
              <a:ext uri="{FF2B5EF4-FFF2-40B4-BE49-F238E27FC236}">
                <a16:creationId xmlns:a16="http://schemas.microsoft.com/office/drawing/2014/main" id="{C3F9AFD5-7E98-1245-B586-ACB7911C3555}"/>
              </a:ext>
            </a:extLst>
          </p:cNvPr>
          <p:cNvSpPr txBox="1">
            <a:spLocks/>
          </p:cNvSpPr>
          <p:nvPr/>
        </p:nvSpPr>
        <p:spPr>
          <a:xfrm>
            <a:off x="7573581" y="1528416"/>
            <a:ext cx="4133994" cy="1754326"/>
          </a:xfrm>
          <a:prstGeom prst="rect">
            <a:avLst/>
          </a:prstGeom>
          <a:solidFill>
            <a:schemeClr val="bg1"/>
          </a:solidFill>
          <a:ln w="76200">
            <a:solidFill>
              <a:srgbClr val="FFC000"/>
            </a:solidFill>
          </a:ln>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r>
              <a:rPr lang="en-GB" dirty="0"/>
              <a:t>It has been developed in Wales, by practitioners for practitioners, bringing together educational expertise and wider research and evidence.</a:t>
            </a:r>
            <a:endParaRPr lang="en-US" dirty="0"/>
          </a:p>
        </p:txBody>
      </p:sp>
      <p:pic>
        <p:nvPicPr>
          <p:cNvPr id="9" name="Picture 8">
            <a:extLst>
              <a:ext uri="{FF2B5EF4-FFF2-40B4-BE49-F238E27FC236}">
                <a16:creationId xmlns:a16="http://schemas.microsoft.com/office/drawing/2014/main" id="{45A963BE-7D33-554A-A6E8-51459D4A21F0}"/>
              </a:ext>
            </a:extLst>
          </p:cNvPr>
          <p:cNvPicPr>
            <a:picLocks noChangeAspect="1"/>
          </p:cNvPicPr>
          <p:nvPr/>
        </p:nvPicPr>
        <p:blipFill>
          <a:blip r:embed="rId5"/>
          <a:stretch>
            <a:fillRect/>
          </a:stretch>
        </p:blipFill>
        <p:spPr>
          <a:xfrm>
            <a:off x="0" y="6130187"/>
            <a:ext cx="3606800" cy="558800"/>
          </a:xfrm>
          <a:prstGeom prst="rect">
            <a:avLst/>
          </a:prstGeom>
        </p:spPr>
      </p:pic>
    </p:spTree>
    <p:extLst>
      <p:ext uri="{BB962C8B-B14F-4D97-AF65-F5344CB8AC3E}">
        <p14:creationId xmlns:p14="http://schemas.microsoft.com/office/powerpoint/2010/main" val="36730503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4D69443-6DB0-2B4D-90AA-C0D65FCF395A}"/>
              </a:ext>
            </a:extLst>
          </p:cNvPr>
          <p:cNvSpPr txBox="1"/>
          <p:nvPr/>
        </p:nvSpPr>
        <p:spPr>
          <a:xfrm>
            <a:off x="318655" y="1986565"/>
            <a:ext cx="5721927" cy="3970318"/>
          </a:xfrm>
          <a:prstGeom prst="rect">
            <a:avLst/>
          </a:prstGeom>
          <a:solidFill>
            <a:schemeClr val="bg1"/>
          </a:solidFill>
          <a:ln w="76200">
            <a:solidFill>
              <a:schemeClr val="accent1"/>
            </a:solidFill>
          </a:ln>
        </p:spPr>
        <p:txBody>
          <a:bodyPr wrap="square" rtlCol="0">
            <a:spAutoFit/>
          </a:bodyPr>
          <a:lstStyle/>
          <a:p>
            <a:r>
              <a:rPr lang="en-GB" sz="2800" dirty="0"/>
              <a:t>Mae </a:t>
            </a:r>
            <a:r>
              <a:rPr lang="en-GB" sz="2800" dirty="0" err="1"/>
              <a:t>Maes</a:t>
            </a:r>
            <a:r>
              <a:rPr lang="en-GB" sz="2800" dirty="0"/>
              <a:t> </a:t>
            </a:r>
            <a:r>
              <a:rPr lang="en-GB" sz="2800" dirty="0" err="1"/>
              <a:t>Dysgu</a:t>
            </a:r>
            <a:r>
              <a:rPr lang="en-GB" sz="2800" dirty="0"/>
              <a:t> a </a:t>
            </a:r>
            <a:r>
              <a:rPr lang="en-GB" sz="2800" dirty="0" err="1"/>
              <a:t>Phrofiad</a:t>
            </a:r>
            <a:r>
              <a:rPr lang="en-GB" sz="2800" dirty="0"/>
              <a:t> </a:t>
            </a:r>
            <a:r>
              <a:rPr lang="en-GB" sz="2800" dirty="0" err="1"/>
              <a:t>Ieithoedd</a:t>
            </a:r>
            <a:r>
              <a:rPr lang="en-GB" sz="2800" dirty="0"/>
              <a:t>, </a:t>
            </a:r>
            <a:r>
              <a:rPr lang="en-GB" sz="2800" dirty="0" err="1"/>
              <a:t>Llythrennedd</a:t>
            </a:r>
            <a:r>
              <a:rPr lang="en-GB" sz="2800" dirty="0"/>
              <a:t> a </a:t>
            </a:r>
            <a:r>
              <a:rPr lang="en-GB" sz="2800" dirty="0" err="1"/>
              <a:t>Chyfathrebu</a:t>
            </a:r>
            <a:r>
              <a:rPr lang="en-GB" sz="2800" dirty="0"/>
              <a:t> (</a:t>
            </a:r>
            <a:r>
              <a:rPr lang="en-GB" sz="2800" dirty="0" err="1"/>
              <a:t>Maes</a:t>
            </a:r>
            <a:r>
              <a:rPr lang="en-GB" sz="2800" dirty="0"/>
              <a:t>) </a:t>
            </a:r>
            <a:r>
              <a:rPr lang="en-GB" sz="2800" dirty="0" err="1"/>
              <a:t>yn</a:t>
            </a:r>
            <a:r>
              <a:rPr lang="en-GB" sz="2800" dirty="0"/>
              <a:t> </a:t>
            </a:r>
            <a:r>
              <a:rPr lang="en-GB" sz="2800" dirty="0" err="1"/>
              <a:t>ymwneud</a:t>
            </a:r>
            <a:r>
              <a:rPr lang="en-GB" sz="2800" dirty="0"/>
              <a:t> ag </a:t>
            </a:r>
            <a:r>
              <a:rPr lang="en-GB" sz="2800" dirty="0" err="1"/>
              <a:t>agweddau</a:t>
            </a:r>
            <a:r>
              <a:rPr lang="en-GB" sz="2800" dirty="0"/>
              <a:t> </a:t>
            </a:r>
            <a:r>
              <a:rPr lang="en-GB" sz="2800" dirty="0" err="1"/>
              <a:t>hanfodol</a:t>
            </a:r>
            <a:r>
              <a:rPr lang="en-GB" sz="2800" dirty="0"/>
              <a:t> </a:t>
            </a:r>
            <a:r>
              <a:rPr lang="en-GB" sz="2800" dirty="0" err="1"/>
              <a:t>cyfathrebu</a:t>
            </a:r>
            <a:r>
              <a:rPr lang="en-GB" sz="2800" dirty="0"/>
              <a:t> </a:t>
            </a:r>
            <a:r>
              <a:rPr lang="en-GB" sz="2800" dirty="0" err="1"/>
              <a:t>rhwng</a:t>
            </a:r>
            <a:r>
              <a:rPr lang="en-GB" sz="2800" dirty="0"/>
              <a:t> </a:t>
            </a:r>
            <a:r>
              <a:rPr lang="en-GB" sz="2800" dirty="0" err="1"/>
              <a:t>pobl</a:t>
            </a:r>
            <a:r>
              <a:rPr lang="en-GB" sz="2800" dirty="0"/>
              <a:t>. </a:t>
            </a:r>
            <a:r>
              <a:rPr lang="en-GB" sz="2800" dirty="0" err="1"/>
              <a:t>Ei</a:t>
            </a:r>
            <a:r>
              <a:rPr lang="en-GB" sz="2800" dirty="0"/>
              <a:t> nod </a:t>
            </a:r>
            <a:r>
              <a:rPr lang="en-GB" sz="2800" dirty="0" err="1"/>
              <a:t>yw</a:t>
            </a:r>
            <a:r>
              <a:rPr lang="en-GB" sz="2800" dirty="0"/>
              <a:t> </a:t>
            </a:r>
            <a:r>
              <a:rPr lang="en-GB" sz="2800" dirty="0" err="1"/>
              <a:t>cefnogi</a:t>
            </a:r>
            <a:r>
              <a:rPr lang="en-GB" sz="2800" dirty="0"/>
              <a:t> </a:t>
            </a:r>
            <a:r>
              <a:rPr lang="en-GB" sz="2800" dirty="0" err="1"/>
              <a:t>dysgu</a:t>
            </a:r>
            <a:r>
              <a:rPr lang="en-GB" sz="2800" dirty="0"/>
              <a:t> </a:t>
            </a:r>
            <a:r>
              <a:rPr lang="en-GB" sz="2800" dirty="0" err="1"/>
              <a:t>ar</a:t>
            </a:r>
            <a:r>
              <a:rPr lang="en-GB" sz="2800" dirty="0"/>
              <a:t> draws </a:t>
            </a:r>
            <a:r>
              <a:rPr lang="en-GB" sz="2800" dirty="0" err="1"/>
              <a:t>yr</a:t>
            </a:r>
            <a:r>
              <a:rPr lang="en-GB" sz="2800" dirty="0"/>
              <a:t> </a:t>
            </a:r>
            <a:r>
              <a:rPr lang="en-GB" sz="2800" dirty="0" err="1"/>
              <a:t>holl</a:t>
            </a:r>
            <a:r>
              <a:rPr lang="en-GB" sz="2800" dirty="0"/>
              <a:t> </a:t>
            </a:r>
            <a:r>
              <a:rPr lang="en-GB" sz="2800" dirty="0" err="1"/>
              <a:t>gwricwlwm</a:t>
            </a:r>
            <a:r>
              <a:rPr lang="en-GB" sz="2800" dirty="0"/>
              <a:t> a </a:t>
            </a:r>
            <a:r>
              <a:rPr lang="en-GB" sz="2800" dirty="0" err="1"/>
              <a:t>galluogi</a:t>
            </a:r>
            <a:r>
              <a:rPr lang="en-GB" sz="2800" dirty="0"/>
              <a:t> </a:t>
            </a:r>
            <a:r>
              <a:rPr lang="en-GB" sz="2800" dirty="0" err="1"/>
              <a:t>dysgwyr</a:t>
            </a:r>
            <a:r>
              <a:rPr lang="en-GB" sz="2800" dirty="0"/>
              <a:t> </a:t>
            </a:r>
            <a:r>
              <a:rPr lang="en-GB" sz="2800" dirty="0" err="1"/>
              <a:t>i</a:t>
            </a:r>
            <a:r>
              <a:rPr lang="en-GB" sz="2800" dirty="0"/>
              <a:t> </a:t>
            </a:r>
            <a:r>
              <a:rPr lang="en-GB" sz="2800" dirty="0" err="1"/>
              <a:t>ennill</a:t>
            </a:r>
            <a:r>
              <a:rPr lang="en-GB" sz="2800" dirty="0"/>
              <a:t> </a:t>
            </a:r>
            <a:r>
              <a:rPr lang="en-GB" sz="2800" dirty="0" err="1"/>
              <a:t>gwybodaeth</a:t>
            </a:r>
            <a:r>
              <a:rPr lang="en-GB" sz="2800" dirty="0"/>
              <a:t> a </a:t>
            </a:r>
            <a:r>
              <a:rPr lang="en-GB" sz="2800" dirty="0" err="1"/>
              <a:t>sgiliau</a:t>
            </a:r>
            <a:r>
              <a:rPr lang="en-GB" sz="2800" dirty="0"/>
              <a:t> </a:t>
            </a:r>
            <a:r>
              <a:rPr lang="en-GB" sz="2800" dirty="0" err="1"/>
              <a:t>yn</a:t>
            </a:r>
            <a:r>
              <a:rPr lang="en-GB" sz="2800" dirty="0"/>
              <a:t> </a:t>
            </a:r>
            <a:r>
              <a:rPr lang="en-GB" sz="2800" dirty="0" err="1"/>
              <a:t>Gymraeg</a:t>
            </a:r>
            <a:r>
              <a:rPr lang="en-GB" sz="2800" dirty="0"/>
              <a:t>, </a:t>
            </a:r>
            <a:r>
              <a:rPr lang="en-GB" sz="2800" dirty="0" err="1"/>
              <a:t>Saesneg</a:t>
            </a:r>
            <a:r>
              <a:rPr lang="en-GB" sz="2800" dirty="0"/>
              <a:t>, ac </a:t>
            </a:r>
            <a:r>
              <a:rPr lang="en-GB" sz="2800" dirty="0" err="1"/>
              <a:t>ieithoedd</a:t>
            </a:r>
            <a:r>
              <a:rPr lang="en-GB" sz="2800" dirty="0"/>
              <a:t> </a:t>
            </a:r>
            <a:r>
              <a:rPr lang="en-GB" sz="2800" dirty="0" err="1"/>
              <a:t>rhyngwladol</a:t>
            </a:r>
            <a:r>
              <a:rPr lang="en-GB" sz="2800" dirty="0"/>
              <a:t> </a:t>
            </a:r>
            <a:r>
              <a:rPr lang="en-GB" sz="2800" dirty="0" err="1"/>
              <a:t>yn</a:t>
            </a:r>
            <a:r>
              <a:rPr lang="en-GB" sz="2800" dirty="0"/>
              <a:t> </a:t>
            </a:r>
            <a:r>
              <a:rPr lang="en-GB" sz="2800" dirty="0" err="1"/>
              <a:t>ogystal</a:t>
            </a:r>
            <a:r>
              <a:rPr lang="en-GB" sz="2800" dirty="0"/>
              <a:t> </a:t>
            </a:r>
            <a:r>
              <a:rPr lang="en-GB" sz="2800" dirty="0" err="1"/>
              <a:t>â</a:t>
            </a:r>
            <a:r>
              <a:rPr lang="en-GB" sz="2800" dirty="0"/>
              <a:t> </a:t>
            </a:r>
            <a:r>
              <a:rPr lang="en-GB" sz="2800" dirty="0" err="1"/>
              <a:t>llenyddiaeth</a:t>
            </a:r>
            <a:r>
              <a:rPr lang="en-GB" sz="2800" dirty="0"/>
              <a:t>.</a:t>
            </a:r>
            <a:endParaRPr lang="en-US" sz="2800" dirty="0"/>
          </a:p>
        </p:txBody>
      </p:sp>
      <p:sp>
        <p:nvSpPr>
          <p:cNvPr id="5" name="Title 1">
            <a:extLst>
              <a:ext uri="{FF2B5EF4-FFF2-40B4-BE49-F238E27FC236}">
                <a16:creationId xmlns:a16="http://schemas.microsoft.com/office/drawing/2014/main" id="{09EB05D9-DB24-AD4C-B8C7-AD95CE402F5E}"/>
              </a:ext>
            </a:extLst>
          </p:cNvPr>
          <p:cNvSpPr txBox="1">
            <a:spLocks/>
          </p:cNvSpPr>
          <p:nvPr/>
        </p:nvSpPr>
        <p:spPr>
          <a:xfrm>
            <a:off x="318655" y="97638"/>
            <a:ext cx="11665527" cy="1589494"/>
          </a:xfrm>
          <a:prstGeom prst="rect">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ln w="28575">
            <a:solidFill>
              <a:schemeClr val="tx1"/>
            </a:solidFill>
          </a:ln>
        </p:spPr>
        <p:txBody>
          <a:bodyPr vert="horz" lIns="91440" tIns="45720" rIns="91440" bIns="45720" rtlCol="0" anchor="t">
            <a:normAutofit fontScale="97500"/>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2800" b="1" dirty="0" err="1"/>
              <a:t>Maes</a:t>
            </a:r>
            <a:r>
              <a:rPr lang="en-US" sz="2800" b="1" dirty="0"/>
              <a:t> </a:t>
            </a:r>
            <a:r>
              <a:rPr lang="en-US" sz="2800" b="1" dirty="0" err="1"/>
              <a:t>Dysgu</a:t>
            </a:r>
            <a:r>
              <a:rPr lang="en-US" sz="2800" b="1" dirty="0"/>
              <a:t> a </a:t>
            </a:r>
            <a:r>
              <a:rPr lang="en-US" sz="2800" b="1" dirty="0" err="1"/>
              <a:t>Phrofiad</a:t>
            </a:r>
            <a:r>
              <a:rPr lang="en-US" sz="2800" b="1" dirty="0"/>
              <a:t> </a:t>
            </a:r>
            <a:r>
              <a:rPr lang="en-US" sz="2800" b="1" dirty="0" err="1"/>
              <a:t>Ieithoedd</a:t>
            </a:r>
            <a:r>
              <a:rPr lang="en-US" sz="2800" b="1" dirty="0"/>
              <a:t>, </a:t>
            </a:r>
            <a:r>
              <a:rPr lang="en-US" sz="2800" b="1" dirty="0" err="1"/>
              <a:t>Llythrennedd</a:t>
            </a:r>
            <a:r>
              <a:rPr lang="en-US" sz="2800" b="1" dirty="0"/>
              <a:t> a </a:t>
            </a:r>
            <a:r>
              <a:rPr lang="en-US" sz="2800" b="1" dirty="0" err="1"/>
              <a:t>Chyfathrebu</a:t>
            </a:r>
            <a:br>
              <a:rPr lang="en-US" sz="2800" b="1" dirty="0"/>
            </a:br>
            <a:endParaRPr lang="en-US" sz="2800" b="1" dirty="0"/>
          </a:p>
          <a:p>
            <a:r>
              <a:rPr lang="en-US" sz="2800" b="1" i="1" dirty="0"/>
              <a:t>Languages, Literacy and Communication Area of Learning and Experience</a:t>
            </a:r>
          </a:p>
        </p:txBody>
      </p:sp>
      <p:pic>
        <p:nvPicPr>
          <p:cNvPr id="6" name="Picture 5">
            <a:extLst>
              <a:ext uri="{FF2B5EF4-FFF2-40B4-BE49-F238E27FC236}">
                <a16:creationId xmlns:a16="http://schemas.microsoft.com/office/drawing/2014/main" id="{DA24CD01-F799-2741-9467-268CED11EB65}"/>
              </a:ext>
            </a:extLst>
          </p:cNvPr>
          <p:cNvPicPr>
            <a:picLocks noChangeAspect="1"/>
          </p:cNvPicPr>
          <p:nvPr/>
        </p:nvPicPr>
        <p:blipFill>
          <a:blip r:embed="rId3"/>
          <a:stretch>
            <a:fillRect/>
          </a:stretch>
        </p:blipFill>
        <p:spPr>
          <a:xfrm>
            <a:off x="0" y="6130187"/>
            <a:ext cx="3606800" cy="558800"/>
          </a:xfrm>
          <a:prstGeom prst="rect">
            <a:avLst/>
          </a:prstGeom>
        </p:spPr>
      </p:pic>
      <p:sp>
        <p:nvSpPr>
          <p:cNvPr id="10" name="Freeform 9">
            <a:extLst>
              <a:ext uri="{FF2B5EF4-FFF2-40B4-BE49-F238E27FC236}">
                <a16:creationId xmlns:a16="http://schemas.microsoft.com/office/drawing/2014/main" id="{ACD19C27-ED1A-4044-8C52-231B798195E4}"/>
              </a:ext>
            </a:extLst>
          </p:cNvPr>
          <p:cNvSpPr/>
          <p:nvPr/>
        </p:nvSpPr>
        <p:spPr>
          <a:xfrm>
            <a:off x="3933912" y="4595557"/>
            <a:ext cx="1533228" cy="463640"/>
          </a:xfrm>
          <a:custGeom>
            <a:avLst/>
            <a:gdLst>
              <a:gd name="connsiteX0" fmla="*/ 1262309 w 1533228"/>
              <a:gd name="connsiteY0" fmla="*/ 90152 h 463640"/>
              <a:gd name="connsiteX1" fmla="*/ 1172157 w 1533228"/>
              <a:gd name="connsiteY1" fmla="*/ 103031 h 463640"/>
              <a:gd name="connsiteX2" fmla="*/ 888822 w 1533228"/>
              <a:gd name="connsiteY2" fmla="*/ 77273 h 463640"/>
              <a:gd name="connsiteX3" fmla="*/ 708517 w 1533228"/>
              <a:gd name="connsiteY3" fmla="*/ 51516 h 463640"/>
              <a:gd name="connsiteX4" fmla="*/ 605486 w 1533228"/>
              <a:gd name="connsiteY4" fmla="*/ 38637 h 463640"/>
              <a:gd name="connsiteX5" fmla="*/ 489577 w 1533228"/>
              <a:gd name="connsiteY5" fmla="*/ 25758 h 463640"/>
              <a:gd name="connsiteX6" fmla="*/ 412303 w 1533228"/>
              <a:gd name="connsiteY6" fmla="*/ 12879 h 463640"/>
              <a:gd name="connsiteX7" fmla="*/ 309272 w 1533228"/>
              <a:gd name="connsiteY7" fmla="*/ 0 h 463640"/>
              <a:gd name="connsiteX8" fmla="*/ 90332 w 1533228"/>
              <a:gd name="connsiteY8" fmla="*/ 38637 h 463640"/>
              <a:gd name="connsiteX9" fmla="*/ 51695 w 1533228"/>
              <a:gd name="connsiteY9" fmla="*/ 64394 h 463640"/>
              <a:gd name="connsiteX10" fmla="*/ 179 w 1533228"/>
              <a:gd name="connsiteY10" fmla="*/ 141668 h 463640"/>
              <a:gd name="connsiteX11" fmla="*/ 38816 w 1533228"/>
              <a:gd name="connsiteY11" fmla="*/ 309093 h 463640"/>
              <a:gd name="connsiteX12" fmla="*/ 77453 w 1533228"/>
              <a:gd name="connsiteY12" fmla="*/ 321972 h 463640"/>
              <a:gd name="connsiteX13" fmla="*/ 116089 w 1533228"/>
              <a:gd name="connsiteY13" fmla="*/ 347730 h 463640"/>
              <a:gd name="connsiteX14" fmla="*/ 193362 w 1533228"/>
              <a:gd name="connsiteY14" fmla="*/ 373487 h 463640"/>
              <a:gd name="connsiteX15" fmla="*/ 231999 w 1533228"/>
              <a:gd name="connsiteY15" fmla="*/ 386366 h 463640"/>
              <a:gd name="connsiteX16" fmla="*/ 270636 w 1533228"/>
              <a:gd name="connsiteY16" fmla="*/ 399245 h 463640"/>
              <a:gd name="connsiteX17" fmla="*/ 309272 w 1533228"/>
              <a:gd name="connsiteY17" fmla="*/ 412124 h 463640"/>
              <a:gd name="connsiteX18" fmla="*/ 502455 w 1533228"/>
              <a:gd name="connsiteY18" fmla="*/ 437882 h 463640"/>
              <a:gd name="connsiteX19" fmla="*/ 888822 w 1533228"/>
              <a:gd name="connsiteY19" fmla="*/ 463640 h 463640"/>
              <a:gd name="connsiteX20" fmla="*/ 1275188 w 1533228"/>
              <a:gd name="connsiteY20" fmla="*/ 450761 h 463640"/>
              <a:gd name="connsiteX21" fmla="*/ 1429734 w 1533228"/>
              <a:gd name="connsiteY21" fmla="*/ 425003 h 463640"/>
              <a:gd name="connsiteX22" fmla="*/ 1507008 w 1533228"/>
              <a:gd name="connsiteY22" fmla="*/ 399245 h 463640"/>
              <a:gd name="connsiteX23" fmla="*/ 1532765 w 1533228"/>
              <a:gd name="connsiteY23" fmla="*/ 321972 h 463640"/>
              <a:gd name="connsiteX24" fmla="*/ 1519886 w 1533228"/>
              <a:gd name="connsiteY24" fmla="*/ 231820 h 463640"/>
              <a:gd name="connsiteX25" fmla="*/ 1468371 w 1533228"/>
              <a:gd name="connsiteY25" fmla="*/ 154547 h 463640"/>
              <a:gd name="connsiteX26" fmla="*/ 1442613 w 1533228"/>
              <a:gd name="connsiteY26" fmla="*/ 115910 h 463640"/>
              <a:gd name="connsiteX27" fmla="*/ 1365340 w 1533228"/>
              <a:gd name="connsiteY27" fmla="*/ 90152 h 463640"/>
              <a:gd name="connsiteX28" fmla="*/ 1185036 w 1533228"/>
              <a:gd name="connsiteY28" fmla="*/ 77273 h 463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533228" h="463640">
                <a:moveTo>
                  <a:pt x="1262309" y="90152"/>
                </a:moveTo>
                <a:cubicBezTo>
                  <a:pt x="1232258" y="94445"/>
                  <a:pt x="1202513" y="103031"/>
                  <a:pt x="1172157" y="103031"/>
                </a:cubicBezTo>
                <a:cubicBezTo>
                  <a:pt x="1124158" y="103031"/>
                  <a:pt x="950500" y="85318"/>
                  <a:pt x="888822" y="77273"/>
                </a:cubicBezTo>
                <a:cubicBezTo>
                  <a:pt x="828620" y="69421"/>
                  <a:pt x="768760" y="59046"/>
                  <a:pt x="708517" y="51516"/>
                </a:cubicBezTo>
                <a:lnTo>
                  <a:pt x="605486" y="38637"/>
                </a:lnTo>
                <a:cubicBezTo>
                  <a:pt x="566878" y="34095"/>
                  <a:pt x="528110" y="30896"/>
                  <a:pt x="489577" y="25758"/>
                </a:cubicBezTo>
                <a:cubicBezTo>
                  <a:pt x="463693" y="22307"/>
                  <a:pt x="438154" y="16572"/>
                  <a:pt x="412303" y="12879"/>
                </a:cubicBezTo>
                <a:cubicBezTo>
                  <a:pt x="378040" y="7984"/>
                  <a:pt x="343616" y="4293"/>
                  <a:pt x="309272" y="0"/>
                </a:cubicBezTo>
                <a:cubicBezTo>
                  <a:pt x="264172" y="4100"/>
                  <a:pt x="141812" y="4319"/>
                  <a:pt x="90332" y="38637"/>
                </a:cubicBezTo>
                <a:lnTo>
                  <a:pt x="51695" y="64394"/>
                </a:lnTo>
                <a:cubicBezTo>
                  <a:pt x="34523" y="90152"/>
                  <a:pt x="-2901" y="110864"/>
                  <a:pt x="179" y="141668"/>
                </a:cubicBezTo>
                <a:cubicBezTo>
                  <a:pt x="4060" y="180478"/>
                  <a:pt x="-7093" y="272366"/>
                  <a:pt x="38816" y="309093"/>
                </a:cubicBezTo>
                <a:cubicBezTo>
                  <a:pt x="49417" y="317574"/>
                  <a:pt x="64574" y="317679"/>
                  <a:pt x="77453" y="321972"/>
                </a:cubicBezTo>
                <a:cubicBezTo>
                  <a:pt x="90332" y="330558"/>
                  <a:pt x="101945" y="341444"/>
                  <a:pt x="116089" y="347730"/>
                </a:cubicBezTo>
                <a:cubicBezTo>
                  <a:pt x="140900" y="358757"/>
                  <a:pt x="167604" y="364901"/>
                  <a:pt x="193362" y="373487"/>
                </a:cubicBezTo>
                <a:lnTo>
                  <a:pt x="231999" y="386366"/>
                </a:lnTo>
                <a:lnTo>
                  <a:pt x="270636" y="399245"/>
                </a:lnTo>
                <a:cubicBezTo>
                  <a:pt x="283515" y="403538"/>
                  <a:pt x="295881" y="409892"/>
                  <a:pt x="309272" y="412124"/>
                </a:cubicBezTo>
                <a:cubicBezTo>
                  <a:pt x="399478" y="427158"/>
                  <a:pt x="398425" y="428425"/>
                  <a:pt x="502455" y="437882"/>
                </a:cubicBezTo>
                <a:cubicBezTo>
                  <a:pt x="638016" y="450206"/>
                  <a:pt x="750825" y="455522"/>
                  <a:pt x="888822" y="463640"/>
                </a:cubicBezTo>
                <a:cubicBezTo>
                  <a:pt x="1017611" y="459347"/>
                  <a:pt x="1146655" y="459942"/>
                  <a:pt x="1275188" y="450761"/>
                </a:cubicBezTo>
                <a:cubicBezTo>
                  <a:pt x="1327281" y="447040"/>
                  <a:pt x="1380188" y="441518"/>
                  <a:pt x="1429734" y="425003"/>
                </a:cubicBezTo>
                <a:lnTo>
                  <a:pt x="1507008" y="399245"/>
                </a:lnTo>
                <a:cubicBezTo>
                  <a:pt x="1515594" y="373487"/>
                  <a:pt x="1536605" y="348850"/>
                  <a:pt x="1532765" y="321972"/>
                </a:cubicBezTo>
                <a:cubicBezTo>
                  <a:pt x="1528472" y="291921"/>
                  <a:pt x="1530783" y="260152"/>
                  <a:pt x="1519886" y="231820"/>
                </a:cubicBezTo>
                <a:cubicBezTo>
                  <a:pt x="1508773" y="202927"/>
                  <a:pt x="1485543" y="180305"/>
                  <a:pt x="1468371" y="154547"/>
                </a:cubicBezTo>
                <a:cubicBezTo>
                  <a:pt x="1459785" y="141668"/>
                  <a:pt x="1457297" y="120805"/>
                  <a:pt x="1442613" y="115910"/>
                </a:cubicBezTo>
                <a:lnTo>
                  <a:pt x="1365340" y="90152"/>
                </a:lnTo>
                <a:cubicBezTo>
                  <a:pt x="1281905" y="62340"/>
                  <a:pt x="1340276" y="77273"/>
                  <a:pt x="1185036" y="77273"/>
                </a:cubicBezTo>
              </a:path>
            </a:pathLst>
          </a:custGeom>
          <a:ln w="38100"/>
        </p:spPr>
        <p:style>
          <a:lnRef idx="1">
            <a:schemeClr val="accent2"/>
          </a:lnRef>
          <a:fillRef idx="0">
            <a:schemeClr val="accent2"/>
          </a:fillRef>
          <a:effectRef idx="0">
            <a:schemeClr val="accent2"/>
          </a:effectRef>
          <a:fontRef idx="minor">
            <a:schemeClr val="tx1"/>
          </a:fontRef>
        </p:style>
        <p:txBody>
          <a:bodyPr rtlCol="0" anchor="ctr"/>
          <a:lstStyle/>
          <a:p>
            <a:pPr algn="ctr"/>
            <a:endParaRPr lang="en-US"/>
          </a:p>
        </p:txBody>
      </p:sp>
      <p:sp>
        <p:nvSpPr>
          <p:cNvPr id="9" name="TextBox 8">
            <a:extLst>
              <a:ext uri="{FF2B5EF4-FFF2-40B4-BE49-F238E27FC236}">
                <a16:creationId xmlns:a16="http://schemas.microsoft.com/office/drawing/2014/main" id="{56D74EEB-2621-F342-AC30-EB838762886A}"/>
              </a:ext>
            </a:extLst>
          </p:cNvPr>
          <p:cNvSpPr txBox="1"/>
          <p:nvPr/>
        </p:nvSpPr>
        <p:spPr>
          <a:xfrm>
            <a:off x="6426926" y="1986565"/>
            <a:ext cx="5557256" cy="4401205"/>
          </a:xfrm>
          <a:prstGeom prst="rect">
            <a:avLst/>
          </a:prstGeom>
          <a:solidFill>
            <a:schemeClr val="bg1"/>
          </a:solidFill>
          <a:ln w="57150">
            <a:solidFill>
              <a:schemeClr val="accent1"/>
            </a:solidFill>
          </a:ln>
        </p:spPr>
        <p:txBody>
          <a:bodyPr wrap="square" rtlCol="0">
            <a:spAutoFit/>
          </a:bodyPr>
          <a:lstStyle/>
          <a:p>
            <a:r>
              <a:rPr lang="en-US" sz="2800" dirty="0"/>
              <a:t>The language, </a:t>
            </a:r>
            <a:r>
              <a:rPr lang="en-US" sz="2800" dirty="0" err="1"/>
              <a:t>Lieracy</a:t>
            </a:r>
            <a:r>
              <a:rPr lang="en-US" sz="2800" dirty="0"/>
              <a:t> </a:t>
            </a:r>
            <a:r>
              <a:rPr lang="en-US" sz="2800" dirty="0" err="1"/>
              <a:t>ans</a:t>
            </a:r>
            <a:r>
              <a:rPr lang="en-US" sz="2800" dirty="0"/>
              <a:t> Communication Area of Learning and Experience (AREA) addresses fundamental aspects of human communication.  It aims to support learning across the whole curriculum and to enable learners to gain knowledge and skills in Welsh, English and international languages as well as in literature.</a:t>
            </a:r>
          </a:p>
        </p:txBody>
      </p:sp>
      <p:sp>
        <p:nvSpPr>
          <p:cNvPr id="14" name="Freeform 13">
            <a:extLst>
              <a:ext uri="{FF2B5EF4-FFF2-40B4-BE49-F238E27FC236}">
                <a16:creationId xmlns:a16="http://schemas.microsoft.com/office/drawing/2014/main" id="{CAD22149-9FED-A94A-9947-CF216A048ACA}"/>
              </a:ext>
            </a:extLst>
          </p:cNvPr>
          <p:cNvSpPr/>
          <p:nvPr/>
        </p:nvSpPr>
        <p:spPr>
          <a:xfrm>
            <a:off x="9772469" y="4980204"/>
            <a:ext cx="1005033" cy="452379"/>
          </a:xfrm>
          <a:custGeom>
            <a:avLst/>
            <a:gdLst>
              <a:gd name="connsiteX0" fmla="*/ 785912 w 1005033"/>
              <a:gd name="connsiteY0" fmla="*/ 78309 h 452379"/>
              <a:gd name="connsiteX1" fmla="*/ 657124 w 1005033"/>
              <a:gd name="connsiteY1" fmla="*/ 65431 h 452379"/>
              <a:gd name="connsiteX2" fmla="*/ 554093 w 1005033"/>
              <a:gd name="connsiteY2" fmla="*/ 39673 h 452379"/>
              <a:gd name="connsiteX3" fmla="*/ 438183 w 1005033"/>
              <a:gd name="connsiteY3" fmla="*/ 13915 h 452379"/>
              <a:gd name="connsiteX4" fmla="*/ 103332 w 1005033"/>
              <a:gd name="connsiteY4" fmla="*/ 26794 h 452379"/>
              <a:gd name="connsiteX5" fmla="*/ 64695 w 1005033"/>
              <a:gd name="connsiteY5" fmla="*/ 39673 h 452379"/>
              <a:gd name="connsiteX6" fmla="*/ 26059 w 1005033"/>
              <a:gd name="connsiteY6" fmla="*/ 65431 h 452379"/>
              <a:gd name="connsiteX7" fmla="*/ 301 w 1005033"/>
              <a:gd name="connsiteY7" fmla="*/ 142704 h 452379"/>
              <a:gd name="connsiteX8" fmla="*/ 13180 w 1005033"/>
              <a:gd name="connsiteY8" fmla="*/ 258614 h 452379"/>
              <a:gd name="connsiteX9" fmla="*/ 26059 w 1005033"/>
              <a:gd name="connsiteY9" fmla="*/ 297250 h 452379"/>
              <a:gd name="connsiteX10" fmla="*/ 64695 w 1005033"/>
              <a:gd name="connsiteY10" fmla="*/ 335887 h 452379"/>
              <a:gd name="connsiteX11" fmla="*/ 141969 w 1005033"/>
              <a:gd name="connsiteY11" fmla="*/ 387402 h 452379"/>
              <a:gd name="connsiteX12" fmla="*/ 270757 w 1005033"/>
              <a:gd name="connsiteY12" fmla="*/ 426039 h 452379"/>
              <a:gd name="connsiteX13" fmla="*/ 373788 w 1005033"/>
              <a:gd name="connsiteY13" fmla="*/ 438918 h 452379"/>
              <a:gd name="connsiteX14" fmla="*/ 502577 w 1005033"/>
              <a:gd name="connsiteY14" fmla="*/ 451797 h 452379"/>
              <a:gd name="connsiteX15" fmla="*/ 940459 w 1005033"/>
              <a:gd name="connsiteY15" fmla="*/ 426039 h 452379"/>
              <a:gd name="connsiteX16" fmla="*/ 979095 w 1005033"/>
              <a:gd name="connsiteY16" fmla="*/ 413160 h 452379"/>
              <a:gd name="connsiteX17" fmla="*/ 1004853 w 1005033"/>
              <a:gd name="connsiteY17" fmla="*/ 335887 h 452379"/>
              <a:gd name="connsiteX18" fmla="*/ 979095 w 1005033"/>
              <a:gd name="connsiteY18" fmla="*/ 142704 h 452379"/>
              <a:gd name="connsiteX19" fmla="*/ 876064 w 1005033"/>
              <a:gd name="connsiteY19" fmla="*/ 52552 h 452379"/>
              <a:gd name="connsiteX20" fmla="*/ 824549 w 1005033"/>
              <a:gd name="connsiteY20" fmla="*/ 39673 h 452379"/>
              <a:gd name="connsiteX21" fmla="*/ 682881 w 1005033"/>
              <a:gd name="connsiteY21" fmla="*/ 1036 h 452379"/>
              <a:gd name="connsiteX22" fmla="*/ 605608 w 1005033"/>
              <a:gd name="connsiteY22" fmla="*/ 1036 h 452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005033" h="452379">
                <a:moveTo>
                  <a:pt x="785912" y="78309"/>
                </a:moveTo>
                <a:cubicBezTo>
                  <a:pt x="742983" y="74016"/>
                  <a:pt x="699889" y="71133"/>
                  <a:pt x="657124" y="65431"/>
                </a:cubicBezTo>
                <a:cubicBezTo>
                  <a:pt x="583479" y="55612"/>
                  <a:pt x="610977" y="55926"/>
                  <a:pt x="554093" y="39673"/>
                </a:cubicBezTo>
                <a:cubicBezTo>
                  <a:pt x="511657" y="27548"/>
                  <a:pt x="482443" y="22767"/>
                  <a:pt x="438183" y="13915"/>
                </a:cubicBezTo>
                <a:cubicBezTo>
                  <a:pt x="326566" y="18208"/>
                  <a:pt x="214767" y="19109"/>
                  <a:pt x="103332" y="26794"/>
                </a:cubicBezTo>
                <a:cubicBezTo>
                  <a:pt x="89789" y="27728"/>
                  <a:pt x="76837" y="33602"/>
                  <a:pt x="64695" y="39673"/>
                </a:cubicBezTo>
                <a:cubicBezTo>
                  <a:pt x="50851" y="46595"/>
                  <a:pt x="38938" y="56845"/>
                  <a:pt x="26059" y="65431"/>
                </a:cubicBezTo>
                <a:cubicBezTo>
                  <a:pt x="17473" y="91189"/>
                  <a:pt x="-2697" y="115719"/>
                  <a:pt x="301" y="142704"/>
                </a:cubicBezTo>
                <a:cubicBezTo>
                  <a:pt x="4594" y="181341"/>
                  <a:pt x="6789" y="220269"/>
                  <a:pt x="13180" y="258614"/>
                </a:cubicBezTo>
                <a:cubicBezTo>
                  <a:pt x="15412" y="272005"/>
                  <a:pt x="18529" y="285955"/>
                  <a:pt x="26059" y="297250"/>
                </a:cubicBezTo>
                <a:cubicBezTo>
                  <a:pt x="36162" y="312405"/>
                  <a:pt x="50318" y="324705"/>
                  <a:pt x="64695" y="335887"/>
                </a:cubicBezTo>
                <a:cubicBezTo>
                  <a:pt x="89131" y="354893"/>
                  <a:pt x="112601" y="377612"/>
                  <a:pt x="141969" y="387402"/>
                </a:cubicBezTo>
                <a:cubicBezTo>
                  <a:pt x="176320" y="398852"/>
                  <a:pt x="231830" y="419551"/>
                  <a:pt x="270757" y="426039"/>
                </a:cubicBezTo>
                <a:cubicBezTo>
                  <a:pt x="304897" y="431729"/>
                  <a:pt x="339389" y="435096"/>
                  <a:pt x="373788" y="438918"/>
                </a:cubicBezTo>
                <a:cubicBezTo>
                  <a:pt x="416668" y="443682"/>
                  <a:pt x="459647" y="447504"/>
                  <a:pt x="502577" y="451797"/>
                </a:cubicBezTo>
                <a:cubicBezTo>
                  <a:pt x="724761" y="444391"/>
                  <a:pt x="788913" y="469338"/>
                  <a:pt x="940459" y="426039"/>
                </a:cubicBezTo>
                <a:cubicBezTo>
                  <a:pt x="953512" y="422310"/>
                  <a:pt x="966216" y="417453"/>
                  <a:pt x="979095" y="413160"/>
                </a:cubicBezTo>
                <a:cubicBezTo>
                  <a:pt x="987681" y="387402"/>
                  <a:pt x="1007108" y="362944"/>
                  <a:pt x="1004853" y="335887"/>
                </a:cubicBezTo>
                <a:cubicBezTo>
                  <a:pt x="1001975" y="301350"/>
                  <a:pt x="1005399" y="195313"/>
                  <a:pt x="979095" y="142704"/>
                </a:cubicBezTo>
                <a:cubicBezTo>
                  <a:pt x="959163" y="102839"/>
                  <a:pt x="920224" y="63592"/>
                  <a:pt x="876064" y="52552"/>
                </a:cubicBezTo>
                <a:cubicBezTo>
                  <a:pt x="858892" y="48259"/>
                  <a:pt x="841503" y="44759"/>
                  <a:pt x="824549" y="39673"/>
                </a:cubicBezTo>
                <a:cubicBezTo>
                  <a:pt x="769780" y="23242"/>
                  <a:pt x="739014" y="6139"/>
                  <a:pt x="682881" y="1036"/>
                </a:cubicBezTo>
                <a:cubicBezTo>
                  <a:pt x="657229" y="-1296"/>
                  <a:pt x="631366" y="1036"/>
                  <a:pt x="605608" y="1036"/>
                </a:cubicBezTo>
              </a:path>
            </a:pathLst>
          </a:custGeom>
          <a:ln/>
        </p:spPr>
        <p:style>
          <a:lnRef idx="1">
            <a:schemeClr val="accent2"/>
          </a:lnRef>
          <a:fillRef idx="0">
            <a:schemeClr val="accent2"/>
          </a:fillRef>
          <a:effectRef idx="0">
            <a:schemeClr val="accent2"/>
          </a:effectRef>
          <a:fontRef idx="minor">
            <a:schemeClr val="tx1"/>
          </a:fontRef>
        </p:style>
        <p:txBody>
          <a:bodyPr rtlCol="0" anchor="ctr"/>
          <a:lstStyle/>
          <a:p>
            <a:pPr algn="ctr"/>
            <a:endParaRPr lang="en-US"/>
          </a:p>
        </p:txBody>
      </p:sp>
    </p:spTree>
    <p:extLst>
      <p:ext uri="{BB962C8B-B14F-4D97-AF65-F5344CB8AC3E}">
        <p14:creationId xmlns:p14="http://schemas.microsoft.com/office/powerpoint/2010/main" val="30319042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DB3170D-0798-0446-8C0D-9758BB8F2463}"/>
              </a:ext>
            </a:extLst>
          </p:cNvPr>
          <p:cNvPicPr>
            <a:picLocks noChangeAspect="1"/>
          </p:cNvPicPr>
          <p:nvPr/>
        </p:nvPicPr>
        <p:blipFill>
          <a:blip r:embed="rId2"/>
          <a:stretch>
            <a:fillRect/>
          </a:stretch>
        </p:blipFill>
        <p:spPr>
          <a:xfrm>
            <a:off x="41244" y="6317250"/>
            <a:ext cx="2766236" cy="428572"/>
          </a:xfrm>
          <a:prstGeom prst="rect">
            <a:avLst/>
          </a:prstGeom>
        </p:spPr>
      </p:pic>
      <p:sp>
        <p:nvSpPr>
          <p:cNvPr id="5" name="Title 1">
            <a:extLst>
              <a:ext uri="{FF2B5EF4-FFF2-40B4-BE49-F238E27FC236}">
                <a16:creationId xmlns:a16="http://schemas.microsoft.com/office/drawing/2014/main" id="{4E5BCAB9-51A0-AD4D-B4FC-4845A0E70F21}"/>
              </a:ext>
            </a:extLst>
          </p:cNvPr>
          <p:cNvSpPr txBox="1">
            <a:spLocks/>
          </p:cNvSpPr>
          <p:nvPr/>
        </p:nvSpPr>
        <p:spPr>
          <a:xfrm>
            <a:off x="209862" y="271042"/>
            <a:ext cx="11527436" cy="693054"/>
          </a:xfrm>
          <a:prstGeom prst="rect">
            <a:avLst/>
          </a:prstGeom>
          <a:solidFill>
            <a:schemeClr val="tx1"/>
          </a:solidFill>
        </p:spPr>
        <p:txBody>
          <a:bodyPr vert="horz" lIns="91440" tIns="45720" rIns="91440" bIns="45720" rtlCol="0" anchor="ctr">
            <a:normAutofit fontScale="90000"/>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US" b="1">
                <a:solidFill>
                  <a:schemeClr val="bg1"/>
                </a:solidFill>
                <a:latin typeface="Segoe Print"/>
              </a:rPr>
              <a:t>Amser cofrestru             Registration time</a:t>
            </a:r>
            <a:r>
              <a:rPr lang="en-US" b="1">
                <a:latin typeface="Segoe Print"/>
              </a:rPr>
              <a:t> </a:t>
            </a:r>
            <a:endParaRPr lang="en-US" dirty="0"/>
          </a:p>
        </p:txBody>
      </p:sp>
      <p:sp>
        <p:nvSpPr>
          <p:cNvPr id="10" name="TextBox 9">
            <a:extLst>
              <a:ext uri="{FF2B5EF4-FFF2-40B4-BE49-F238E27FC236}">
                <a16:creationId xmlns:a16="http://schemas.microsoft.com/office/drawing/2014/main" id="{8004D4A2-6F4E-914C-8B40-94EC0C311BD9}"/>
              </a:ext>
            </a:extLst>
          </p:cNvPr>
          <p:cNvSpPr txBox="1"/>
          <p:nvPr/>
        </p:nvSpPr>
        <p:spPr>
          <a:xfrm>
            <a:off x="1328614" y="1270300"/>
            <a:ext cx="8903286" cy="584775"/>
          </a:xfrm>
          <a:prstGeom prst="rect">
            <a:avLst/>
          </a:prstGeom>
          <a:solidFill>
            <a:srgbClr val="00B050"/>
          </a:solidFill>
        </p:spPr>
        <p:txBody>
          <a:bodyPr wrap="square" rtlCol="0">
            <a:spAutoFit/>
          </a:bodyPr>
          <a:lstStyle/>
          <a:p>
            <a:pPr algn="ctr"/>
            <a:r>
              <a:rPr lang="en-US" sz="3200" b="1" dirty="0" err="1"/>
              <a:t>Ydych</a:t>
            </a:r>
            <a:r>
              <a:rPr lang="en-US" sz="3200" b="1" dirty="0"/>
              <a:t> </a:t>
            </a:r>
            <a:r>
              <a:rPr lang="en-US" sz="3200" b="1" dirty="0" err="1"/>
              <a:t>chi’n</a:t>
            </a:r>
            <a:r>
              <a:rPr lang="en-US" sz="3200" b="1" dirty="0"/>
              <a:t> </a:t>
            </a:r>
            <a:r>
              <a:rPr lang="en-US" sz="3200" b="1" dirty="0" err="1"/>
              <a:t>cofio</a:t>
            </a:r>
            <a:r>
              <a:rPr lang="en-US" sz="3200" b="1" dirty="0"/>
              <a:t>?      Do you remember?</a:t>
            </a:r>
          </a:p>
        </p:txBody>
      </p:sp>
      <p:pic>
        <p:nvPicPr>
          <p:cNvPr id="2" name="Picture 1">
            <a:extLst>
              <a:ext uri="{FF2B5EF4-FFF2-40B4-BE49-F238E27FC236}">
                <a16:creationId xmlns:a16="http://schemas.microsoft.com/office/drawing/2014/main" id="{8DFEFBBA-5C00-B845-8EE0-986B073B7E3C}"/>
              </a:ext>
            </a:extLst>
          </p:cNvPr>
          <p:cNvPicPr>
            <a:picLocks noChangeAspect="1"/>
          </p:cNvPicPr>
          <p:nvPr/>
        </p:nvPicPr>
        <p:blipFill>
          <a:blip r:embed="rId3"/>
          <a:stretch>
            <a:fillRect/>
          </a:stretch>
        </p:blipFill>
        <p:spPr>
          <a:xfrm>
            <a:off x="4525424" y="2319825"/>
            <a:ext cx="2583129" cy="2583129"/>
          </a:xfrm>
          <a:prstGeom prst="rect">
            <a:avLst/>
          </a:prstGeom>
        </p:spPr>
      </p:pic>
      <p:sp>
        <p:nvSpPr>
          <p:cNvPr id="3" name="TextBox 2">
            <a:extLst>
              <a:ext uri="{FF2B5EF4-FFF2-40B4-BE49-F238E27FC236}">
                <a16:creationId xmlns:a16="http://schemas.microsoft.com/office/drawing/2014/main" id="{277A886D-8851-9845-B1AB-2D5AAABE01C0}"/>
              </a:ext>
            </a:extLst>
          </p:cNvPr>
          <p:cNvSpPr txBox="1"/>
          <p:nvPr/>
        </p:nvSpPr>
        <p:spPr>
          <a:xfrm>
            <a:off x="299328" y="2596116"/>
            <a:ext cx="3080825" cy="954107"/>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a:latin typeface="Bookman Old Style" panose="02050604050505020204" pitchFamily="18" charset="0"/>
                <a:ea typeface="Ayuthaya" pitchFamily="2" charset="-34"/>
                <a:cs typeface="Ayuthaya" pitchFamily="2" charset="-34"/>
              </a:rPr>
              <a:t>Bore da, </a:t>
            </a:r>
            <a:r>
              <a:rPr lang="en-US" sz="2800" b="1" dirty="0" err="1">
                <a:latin typeface="Bookman Old Style" panose="02050604050505020204" pitchFamily="18" charset="0"/>
                <a:ea typeface="Ayuthaya" pitchFamily="2" charset="-34"/>
                <a:cs typeface="Ayuthaya" pitchFamily="2" charset="-34"/>
              </a:rPr>
              <a:t>ddosbarth</a:t>
            </a:r>
            <a:r>
              <a:rPr lang="en-US" sz="2800" b="1" dirty="0">
                <a:latin typeface="Bookman Old Style" panose="02050604050505020204" pitchFamily="18" charset="0"/>
                <a:ea typeface="Ayuthaya" pitchFamily="2" charset="-34"/>
                <a:cs typeface="Ayuthaya" pitchFamily="2" charset="-34"/>
              </a:rPr>
              <a:t>!</a:t>
            </a:r>
          </a:p>
        </p:txBody>
      </p:sp>
      <p:sp>
        <p:nvSpPr>
          <p:cNvPr id="7" name="TextBox 6">
            <a:extLst>
              <a:ext uri="{FF2B5EF4-FFF2-40B4-BE49-F238E27FC236}">
                <a16:creationId xmlns:a16="http://schemas.microsoft.com/office/drawing/2014/main" id="{421D2CC2-F054-7A41-B0E3-088602777E17}"/>
              </a:ext>
            </a:extLst>
          </p:cNvPr>
          <p:cNvSpPr txBox="1"/>
          <p:nvPr/>
        </p:nvSpPr>
        <p:spPr>
          <a:xfrm>
            <a:off x="817488" y="4162010"/>
            <a:ext cx="3080825" cy="954107"/>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err="1">
                <a:latin typeface="Bookman Old Style" panose="02050604050505020204" pitchFamily="18" charset="0"/>
                <a:ea typeface="Ayuthaya" pitchFamily="2" charset="-34"/>
                <a:cs typeface="Ayuthaya" pitchFamily="2" charset="-34"/>
              </a:rPr>
              <a:t>Prynhawn</a:t>
            </a:r>
            <a:r>
              <a:rPr lang="en-US" sz="2800" b="1" dirty="0">
                <a:latin typeface="Bookman Old Style" panose="02050604050505020204" pitchFamily="18" charset="0"/>
                <a:ea typeface="Ayuthaya" pitchFamily="2" charset="-34"/>
                <a:cs typeface="Ayuthaya" pitchFamily="2" charset="-34"/>
              </a:rPr>
              <a:t> da, </a:t>
            </a:r>
            <a:r>
              <a:rPr lang="en-US" sz="2800" b="1" dirty="0" err="1">
                <a:latin typeface="Bookman Old Style" panose="02050604050505020204" pitchFamily="18" charset="0"/>
                <a:ea typeface="Ayuthaya" pitchFamily="2" charset="-34"/>
                <a:cs typeface="Ayuthaya" pitchFamily="2" charset="-34"/>
              </a:rPr>
              <a:t>fechgyn</a:t>
            </a:r>
            <a:r>
              <a:rPr lang="en-US" sz="2800" b="1" dirty="0">
                <a:latin typeface="Bookman Old Style" panose="02050604050505020204" pitchFamily="18" charset="0"/>
                <a:ea typeface="Ayuthaya" pitchFamily="2" charset="-34"/>
                <a:cs typeface="Ayuthaya" pitchFamily="2" charset="-34"/>
              </a:rPr>
              <a:t>!</a:t>
            </a:r>
          </a:p>
        </p:txBody>
      </p:sp>
      <p:sp>
        <p:nvSpPr>
          <p:cNvPr id="8" name="TextBox 7">
            <a:extLst>
              <a:ext uri="{FF2B5EF4-FFF2-40B4-BE49-F238E27FC236}">
                <a16:creationId xmlns:a16="http://schemas.microsoft.com/office/drawing/2014/main" id="{856BD82A-E047-764E-9080-E97BE2C8CD02}"/>
              </a:ext>
            </a:extLst>
          </p:cNvPr>
          <p:cNvSpPr txBox="1"/>
          <p:nvPr/>
        </p:nvSpPr>
        <p:spPr>
          <a:xfrm>
            <a:off x="2357900" y="5580867"/>
            <a:ext cx="3080825" cy="523220"/>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err="1">
                <a:latin typeface="Bookman Old Style" panose="02050604050505020204" pitchFamily="18" charset="0"/>
                <a:ea typeface="Ayuthaya" pitchFamily="2" charset="-34"/>
                <a:cs typeface="Ayuthaya" pitchFamily="2" charset="-34"/>
              </a:rPr>
              <a:t>Blwyddyn</a:t>
            </a:r>
            <a:r>
              <a:rPr lang="en-US" sz="2800" b="1" dirty="0">
                <a:latin typeface="Bookman Old Style" panose="02050604050505020204" pitchFamily="18" charset="0"/>
                <a:ea typeface="Ayuthaya" pitchFamily="2" charset="-34"/>
                <a:cs typeface="Ayuthaya" pitchFamily="2" charset="-34"/>
              </a:rPr>
              <a:t> 5</a:t>
            </a:r>
          </a:p>
        </p:txBody>
      </p:sp>
      <p:sp>
        <p:nvSpPr>
          <p:cNvPr id="9" name="TextBox 8">
            <a:extLst>
              <a:ext uri="{FF2B5EF4-FFF2-40B4-BE49-F238E27FC236}">
                <a16:creationId xmlns:a16="http://schemas.microsoft.com/office/drawing/2014/main" id="{0EC2A895-91D7-5E49-A46A-08D3BEE60DBE}"/>
              </a:ext>
            </a:extLst>
          </p:cNvPr>
          <p:cNvSpPr txBox="1"/>
          <p:nvPr/>
        </p:nvSpPr>
        <p:spPr>
          <a:xfrm>
            <a:off x="8062349" y="2596116"/>
            <a:ext cx="3080825" cy="954107"/>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a:latin typeface="Bookman Old Style" panose="02050604050505020204" pitchFamily="18" charset="0"/>
                <a:ea typeface="Ayuthaya" pitchFamily="2" charset="-34"/>
                <a:cs typeface="Ayuthaya" pitchFamily="2" charset="-34"/>
              </a:rPr>
              <a:t>Mae </a:t>
            </a:r>
            <a:r>
              <a:rPr lang="en-US" sz="2800" b="1" dirty="0" err="1">
                <a:latin typeface="Bookman Old Style" panose="02050604050505020204" pitchFamily="18" charset="0"/>
                <a:ea typeface="Ayuthaya" pitchFamily="2" charset="-34"/>
                <a:cs typeface="Ayuthaya" pitchFamily="2" charset="-34"/>
              </a:rPr>
              <a:t>hi’n</a:t>
            </a:r>
            <a:r>
              <a:rPr lang="en-US" sz="2800" b="1" dirty="0">
                <a:latin typeface="Bookman Old Style" panose="02050604050505020204" pitchFamily="18" charset="0"/>
                <a:ea typeface="Ayuthaya" pitchFamily="2" charset="-34"/>
                <a:cs typeface="Ayuthaya" pitchFamily="2" charset="-34"/>
              </a:rPr>
              <a:t> </a:t>
            </a:r>
            <a:r>
              <a:rPr lang="en-US" sz="2800" b="1" dirty="0" err="1">
                <a:latin typeface="Bookman Old Style" panose="02050604050505020204" pitchFamily="18" charset="0"/>
                <a:ea typeface="Ayuthaya" pitchFamily="2" charset="-34"/>
                <a:cs typeface="Ayuthaya" pitchFamily="2" charset="-34"/>
              </a:rPr>
              <a:t>amser</a:t>
            </a:r>
            <a:r>
              <a:rPr lang="en-US" sz="2800" b="1" dirty="0">
                <a:latin typeface="Bookman Old Style" panose="02050604050505020204" pitchFamily="18" charset="0"/>
                <a:ea typeface="Ayuthaya" pitchFamily="2" charset="-34"/>
                <a:cs typeface="Ayuthaya" pitchFamily="2" charset="-34"/>
              </a:rPr>
              <a:t> </a:t>
            </a:r>
            <a:r>
              <a:rPr lang="en-US" sz="2800" b="1" dirty="0" err="1">
                <a:latin typeface="Bookman Old Style" panose="02050604050505020204" pitchFamily="18" charset="0"/>
                <a:ea typeface="Ayuthaya" pitchFamily="2" charset="-34"/>
                <a:cs typeface="Ayuthaya" pitchFamily="2" charset="-34"/>
              </a:rPr>
              <a:t>cofrestru</a:t>
            </a:r>
            <a:r>
              <a:rPr lang="en-US" sz="2800" b="1" dirty="0">
                <a:latin typeface="Bookman Old Style" panose="02050604050505020204" pitchFamily="18" charset="0"/>
                <a:ea typeface="Ayuthaya" pitchFamily="2" charset="-34"/>
                <a:cs typeface="Ayuthaya" pitchFamily="2" charset="-34"/>
              </a:rPr>
              <a:t>!</a:t>
            </a:r>
          </a:p>
        </p:txBody>
      </p:sp>
      <p:sp>
        <p:nvSpPr>
          <p:cNvPr id="11" name="TextBox 10">
            <a:extLst>
              <a:ext uri="{FF2B5EF4-FFF2-40B4-BE49-F238E27FC236}">
                <a16:creationId xmlns:a16="http://schemas.microsoft.com/office/drawing/2014/main" id="{68B4053C-5CE7-FC4C-9A14-FBE6456CD329}"/>
              </a:ext>
            </a:extLst>
          </p:cNvPr>
          <p:cNvSpPr txBox="1"/>
          <p:nvPr/>
        </p:nvSpPr>
        <p:spPr>
          <a:xfrm>
            <a:off x="7555913" y="4379734"/>
            <a:ext cx="3080825" cy="523220"/>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err="1">
                <a:latin typeface="Bookman Old Style" panose="02050604050505020204" pitchFamily="18" charset="0"/>
                <a:ea typeface="Ayuthaya" pitchFamily="2" charset="-34"/>
                <a:cs typeface="Ayuthaya" pitchFamily="2" charset="-34"/>
              </a:rPr>
              <a:t>Yma</a:t>
            </a:r>
            <a:r>
              <a:rPr lang="en-US" sz="2800" b="1" dirty="0">
                <a:latin typeface="Bookman Old Style" panose="02050604050505020204" pitchFamily="18" charset="0"/>
                <a:ea typeface="Ayuthaya" pitchFamily="2" charset="-34"/>
                <a:cs typeface="Ayuthaya" pitchFamily="2" charset="-34"/>
              </a:rPr>
              <a:t>.</a:t>
            </a:r>
          </a:p>
        </p:txBody>
      </p:sp>
      <p:sp>
        <p:nvSpPr>
          <p:cNvPr id="12" name="TextBox 11">
            <a:extLst>
              <a:ext uri="{FF2B5EF4-FFF2-40B4-BE49-F238E27FC236}">
                <a16:creationId xmlns:a16="http://schemas.microsoft.com/office/drawing/2014/main" id="{D930B999-900D-0843-BBF1-9AF698082AD5}"/>
              </a:ext>
            </a:extLst>
          </p:cNvPr>
          <p:cNvSpPr txBox="1"/>
          <p:nvPr/>
        </p:nvSpPr>
        <p:spPr>
          <a:xfrm>
            <a:off x="5816989" y="5580867"/>
            <a:ext cx="3080825" cy="523220"/>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err="1">
                <a:latin typeface="Bookman Old Style" panose="02050604050505020204" pitchFamily="18" charset="0"/>
                <a:ea typeface="Ayuthaya" pitchFamily="2" charset="-34"/>
                <a:cs typeface="Ayuthaya" pitchFamily="2" charset="-34"/>
              </a:rPr>
              <a:t>Absennol</a:t>
            </a:r>
            <a:r>
              <a:rPr lang="en-US" sz="2800" b="1" dirty="0">
                <a:latin typeface="Bookman Old Style" panose="02050604050505020204" pitchFamily="18" charset="0"/>
                <a:ea typeface="Ayuthaya" pitchFamily="2" charset="-34"/>
                <a:cs typeface="Ayuthaya" pitchFamily="2" charset="-34"/>
              </a:rPr>
              <a:t>.</a:t>
            </a:r>
          </a:p>
        </p:txBody>
      </p:sp>
      <p:sp>
        <p:nvSpPr>
          <p:cNvPr id="6" name="Rectangle 5">
            <a:extLst>
              <a:ext uri="{FF2B5EF4-FFF2-40B4-BE49-F238E27FC236}">
                <a16:creationId xmlns:a16="http://schemas.microsoft.com/office/drawing/2014/main" id="{67145A30-B0FD-CE4E-83FA-1C0F4B879B0D}"/>
              </a:ext>
            </a:extLst>
          </p:cNvPr>
          <p:cNvSpPr/>
          <p:nvPr/>
        </p:nvSpPr>
        <p:spPr>
          <a:xfrm>
            <a:off x="9276078" y="5580867"/>
            <a:ext cx="2681888" cy="646331"/>
          </a:xfrm>
          <a:prstGeom prst="rect">
            <a:avLst/>
          </a:prstGeom>
          <a:solidFill>
            <a:schemeClr val="accent2"/>
          </a:solidFill>
        </p:spPr>
        <p:txBody>
          <a:bodyPr wrap="none">
            <a:spAutoFit/>
          </a:bodyPr>
          <a:lstStyle/>
          <a:p>
            <a:r>
              <a:rPr lang="en-US" dirty="0">
                <a:hlinkClick r:id="rId4">
                  <a:extLst>
                    <a:ext uri="{A12FA001-AC4F-418D-AE19-62706E023703}">
                      <ahyp:hlinkClr xmlns:ahyp="http://schemas.microsoft.com/office/drawing/2018/hyperlinkcolor" val="tx"/>
                    </a:ext>
                  </a:extLst>
                </a:hlinkClick>
              </a:rPr>
              <a:t>https://whiteboard.fi/g7pk4</a:t>
            </a:r>
            <a:endParaRPr lang="en-US" dirty="0"/>
          </a:p>
          <a:p>
            <a:endParaRPr lang="en-US" dirty="0"/>
          </a:p>
        </p:txBody>
      </p:sp>
    </p:spTree>
    <p:extLst>
      <p:ext uri="{BB962C8B-B14F-4D97-AF65-F5344CB8AC3E}">
        <p14:creationId xmlns:p14="http://schemas.microsoft.com/office/powerpoint/2010/main" val="3536088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cBhvr additive="base">
                                        <p:cTn id="31" dur="500" fill="hold"/>
                                        <p:tgtEl>
                                          <p:spTgt spid="12"/>
                                        </p:tgtEl>
                                        <p:attrNameLst>
                                          <p:attrName>ppt_x</p:attrName>
                                        </p:attrNameLst>
                                      </p:cBhvr>
                                      <p:tavLst>
                                        <p:tav tm="0">
                                          <p:val>
                                            <p:strVal val="#ppt_x"/>
                                          </p:val>
                                        </p:tav>
                                        <p:tav tm="100000">
                                          <p:val>
                                            <p:strVal val="#ppt_x"/>
                                          </p:val>
                                        </p:tav>
                                      </p:tavLst>
                                    </p:anim>
                                    <p:anim calcmode="lin" valueType="num">
                                      <p:cBhvr additive="base">
                                        <p:cTn id="3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 calcmode="lin" valueType="num">
                                      <p:cBhvr additive="base">
                                        <p:cTn id="37" dur="500" fill="hold"/>
                                        <p:tgtEl>
                                          <p:spTgt spid="9"/>
                                        </p:tgtEl>
                                        <p:attrNameLst>
                                          <p:attrName>ppt_x</p:attrName>
                                        </p:attrNameLst>
                                      </p:cBhvr>
                                      <p:tavLst>
                                        <p:tav tm="0">
                                          <p:val>
                                            <p:strVal val="#ppt_x"/>
                                          </p:val>
                                        </p:tav>
                                        <p:tav tm="100000">
                                          <p:val>
                                            <p:strVal val="#ppt_x"/>
                                          </p:val>
                                        </p:tav>
                                      </p:tavLst>
                                    </p:anim>
                                    <p:anim calcmode="lin" valueType="num">
                                      <p:cBhvr additive="base">
                                        <p:cTn id="3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7" grpId="0" animBg="1"/>
      <p:bldP spid="8" grpId="0" animBg="1"/>
      <p:bldP spid="9" grpId="0" animBg="1"/>
      <p:bldP spid="11" grpId="0" animBg="1"/>
      <p:bldP spid="12"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DB3170D-0798-0446-8C0D-9758BB8F2463}"/>
              </a:ext>
            </a:extLst>
          </p:cNvPr>
          <p:cNvPicPr>
            <a:picLocks noChangeAspect="1"/>
          </p:cNvPicPr>
          <p:nvPr/>
        </p:nvPicPr>
        <p:blipFill>
          <a:blip r:embed="rId2"/>
          <a:stretch>
            <a:fillRect/>
          </a:stretch>
        </p:blipFill>
        <p:spPr>
          <a:xfrm>
            <a:off x="41244" y="6317250"/>
            <a:ext cx="2766236" cy="428572"/>
          </a:xfrm>
          <a:prstGeom prst="rect">
            <a:avLst/>
          </a:prstGeom>
        </p:spPr>
      </p:pic>
      <p:sp>
        <p:nvSpPr>
          <p:cNvPr id="5" name="Title 1">
            <a:extLst>
              <a:ext uri="{FF2B5EF4-FFF2-40B4-BE49-F238E27FC236}">
                <a16:creationId xmlns:a16="http://schemas.microsoft.com/office/drawing/2014/main" id="{4E5BCAB9-51A0-AD4D-B4FC-4845A0E70F21}"/>
              </a:ext>
            </a:extLst>
          </p:cNvPr>
          <p:cNvSpPr txBox="1">
            <a:spLocks/>
          </p:cNvSpPr>
          <p:nvPr/>
        </p:nvSpPr>
        <p:spPr>
          <a:xfrm>
            <a:off x="209862" y="271042"/>
            <a:ext cx="11527436" cy="693054"/>
          </a:xfrm>
          <a:prstGeom prst="rect">
            <a:avLst/>
          </a:prstGeom>
          <a:solidFill>
            <a:schemeClr val="tx1"/>
          </a:solidFill>
        </p:spPr>
        <p:txBody>
          <a:bodyPr vert="horz" lIns="91440" tIns="45720" rIns="91440" bIns="45720" rtlCol="0" anchor="ctr">
            <a:normAutofit fontScale="90000"/>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US" b="1">
                <a:solidFill>
                  <a:schemeClr val="bg1"/>
                </a:solidFill>
                <a:latin typeface="Segoe Print"/>
              </a:rPr>
              <a:t>Amser cofrestru             Registration time</a:t>
            </a:r>
            <a:r>
              <a:rPr lang="en-US" b="1">
                <a:latin typeface="Segoe Print"/>
              </a:rPr>
              <a:t> </a:t>
            </a:r>
            <a:endParaRPr lang="en-US" dirty="0"/>
          </a:p>
        </p:txBody>
      </p:sp>
      <p:sp>
        <p:nvSpPr>
          <p:cNvPr id="10" name="TextBox 9">
            <a:extLst>
              <a:ext uri="{FF2B5EF4-FFF2-40B4-BE49-F238E27FC236}">
                <a16:creationId xmlns:a16="http://schemas.microsoft.com/office/drawing/2014/main" id="{8004D4A2-6F4E-914C-8B40-94EC0C311BD9}"/>
              </a:ext>
            </a:extLst>
          </p:cNvPr>
          <p:cNvSpPr txBox="1"/>
          <p:nvPr/>
        </p:nvSpPr>
        <p:spPr>
          <a:xfrm>
            <a:off x="1391134" y="1202942"/>
            <a:ext cx="8835664" cy="584775"/>
          </a:xfrm>
          <a:prstGeom prst="rect">
            <a:avLst/>
          </a:prstGeom>
          <a:solidFill>
            <a:srgbClr val="00B050"/>
          </a:solidFill>
        </p:spPr>
        <p:txBody>
          <a:bodyPr wrap="square" rtlCol="0">
            <a:spAutoFit/>
          </a:bodyPr>
          <a:lstStyle/>
          <a:p>
            <a:pPr algn="ctr"/>
            <a:r>
              <a:rPr lang="en-US" sz="3200" b="1" dirty="0" err="1"/>
              <a:t>Ydych</a:t>
            </a:r>
            <a:r>
              <a:rPr lang="en-US" sz="3200" b="1" dirty="0"/>
              <a:t> </a:t>
            </a:r>
            <a:r>
              <a:rPr lang="en-US" sz="3200" b="1" dirty="0" err="1"/>
              <a:t>chi’n</a:t>
            </a:r>
            <a:r>
              <a:rPr lang="en-US" sz="3200" b="1" dirty="0"/>
              <a:t> </a:t>
            </a:r>
            <a:r>
              <a:rPr lang="en-US" sz="3200" b="1" dirty="0" err="1"/>
              <a:t>cofio</a:t>
            </a:r>
            <a:r>
              <a:rPr lang="en-US" sz="3200" b="1" dirty="0"/>
              <a:t>?      Do you remember?</a:t>
            </a:r>
          </a:p>
        </p:txBody>
      </p:sp>
      <p:pic>
        <p:nvPicPr>
          <p:cNvPr id="2" name="Picture 1">
            <a:extLst>
              <a:ext uri="{FF2B5EF4-FFF2-40B4-BE49-F238E27FC236}">
                <a16:creationId xmlns:a16="http://schemas.microsoft.com/office/drawing/2014/main" id="{8DFEFBBA-5C00-B845-8EE0-986B073B7E3C}"/>
              </a:ext>
            </a:extLst>
          </p:cNvPr>
          <p:cNvPicPr>
            <a:picLocks noChangeAspect="1"/>
          </p:cNvPicPr>
          <p:nvPr/>
        </p:nvPicPr>
        <p:blipFill>
          <a:blip r:embed="rId3"/>
          <a:stretch>
            <a:fillRect/>
          </a:stretch>
        </p:blipFill>
        <p:spPr>
          <a:xfrm>
            <a:off x="4503127" y="2048679"/>
            <a:ext cx="2854275" cy="2854275"/>
          </a:xfrm>
          <a:prstGeom prst="rect">
            <a:avLst/>
          </a:prstGeom>
        </p:spPr>
      </p:pic>
      <p:sp>
        <p:nvSpPr>
          <p:cNvPr id="3" name="TextBox 2">
            <a:extLst>
              <a:ext uri="{FF2B5EF4-FFF2-40B4-BE49-F238E27FC236}">
                <a16:creationId xmlns:a16="http://schemas.microsoft.com/office/drawing/2014/main" id="{277A886D-8851-9845-B1AB-2D5AAABE01C0}"/>
              </a:ext>
            </a:extLst>
          </p:cNvPr>
          <p:cNvSpPr txBox="1"/>
          <p:nvPr/>
        </p:nvSpPr>
        <p:spPr>
          <a:xfrm>
            <a:off x="8180361" y="3991456"/>
            <a:ext cx="3080825" cy="954107"/>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a:latin typeface="Bookman Old Style" panose="02050604050505020204" pitchFamily="18" charset="0"/>
                <a:ea typeface="Ayuthaya" pitchFamily="2" charset="-34"/>
                <a:cs typeface="Ayuthaya" pitchFamily="2" charset="-34"/>
              </a:rPr>
              <a:t>Mae Sam </a:t>
            </a:r>
            <a:r>
              <a:rPr lang="en-US" sz="2800" b="1" dirty="0" err="1">
                <a:latin typeface="Bookman Old Style" panose="02050604050505020204" pitchFamily="18" charset="0"/>
                <a:ea typeface="Ayuthaya" pitchFamily="2" charset="-34"/>
                <a:cs typeface="Ayuthaya" pitchFamily="2" charset="-34"/>
              </a:rPr>
              <a:t>yn</a:t>
            </a:r>
            <a:r>
              <a:rPr lang="en-US" sz="2800" b="1" dirty="0">
                <a:latin typeface="Bookman Old Style" panose="02050604050505020204" pitchFamily="18" charset="0"/>
                <a:ea typeface="Ayuthaya" pitchFamily="2" charset="-34"/>
                <a:cs typeface="Ayuthaya" pitchFamily="2" charset="-34"/>
              </a:rPr>
              <a:t> </a:t>
            </a:r>
            <a:r>
              <a:rPr lang="en-US" sz="2800" b="1" dirty="0" err="1">
                <a:latin typeface="Bookman Old Style" panose="02050604050505020204" pitchFamily="18" charset="0"/>
                <a:ea typeface="Ayuthaya" pitchFamily="2" charset="-34"/>
                <a:cs typeface="Ayuthaya" pitchFamily="2" charset="-34"/>
              </a:rPr>
              <a:t>absennol</a:t>
            </a:r>
            <a:r>
              <a:rPr lang="en-US" sz="2800" b="1" dirty="0">
                <a:latin typeface="Bookman Old Style" panose="02050604050505020204" pitchFamily="18" charset="0"/>
                <a:ea typeface="Ayuthaya" pitchFamily="2" charset="-34"/>
                <a:cs typeface="Ayuthaya" pitchFamily="2" charset="-34"/>
              </a:rPr>
              <a:t>!</a:t>
            </a:r>
          </a:p>
        </p:txBody>
      </p:sp>
      <p:sp>
        <p:nvSpPr>
          <p:cNvPr id="7" name="TextBox 6">
            <a:extLst>
              <a:ext uri="{FF2B5EF4-FFF2-40B4-BE49-F238E27FC236}">
                <a16:creationId xmlns:a16="http://schemas.microsoft.com/office/drawing/2014/main" id="{421D2CC2-F054-7A41-B0E3-088602777E17}"/>
              </a:ext>
            </a:extLst>
          </p:cNvPr>
          <p:cNvSpPr txBox="1"/>
          <p:nvPr/>
        </p:nvSpPr>
        <p:spPr>
          <a:xfrm>
            <a:off x="209862" y="2426839"/>
            <a:ext cx="3080825" cy="954107"/>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err="1">
                <a:latin typeface="Bookman Old Style" panose="02050604050505020204" pitchFamily="18" charset="0"/>
                <a:ea typeface="Ayuthaya" pitchFamily="2" charset="-34"/>
                <a:cs typeface="Ayuthaya" pitchFamily="2" charset="-34"/>
              </a:rPr>
              <a:t>Prynhawn</a:t>
            </a:r>
            <a:r>
              <a:rPr lang="en-US" sz="2800" b="1" dirty="0">
                <a:latin typeface="Bookman Old Style" panose="02050604050505020204" pitchFamily="18" charset="0"/>
                <a:ea typeface="Ayuthaya" pitchFamily="2" charset="-34"/>
                <a:cs typeface="Ayuthaya" pitchFamily="2" charset="-34"/>
              </a:rPr>
              <a:t> da, </a:t>
            </a:r>
            <a:r>
              <a:rPr lang="en-US" sz="2800" b="1" dirty="0" err="1">
                <a:latin typeface="Bookman Old Style" panose="02050604050505020204" pitchFamily="18" charset="0"/>
                <a:ea typeface="Ayuthaya" pitchFamily="2" charset="-34"/>
                <a:cs typeface="Ayuthaya" pitchFamily="2" charset="-34"/>
              </a:rPr>
              <a:t>flwyddyn</a:t>
            </a:r>
            <a:r>
              <a:rPr lang="en-US" sz="2800" b="1" dirty="0">
                <a:latin typeface="Bookman Old Style" panose="02050604050505020204" pitchFamily="18" charset="0"/>
                <a:ea typeface="Ayuthaya" pitchFamily="2" charset="-34"/>
                <a:cs typeface="Ayuthaya" pitchFamily="2" charset="-34"/>
              </a:rPr>
              <a:t> 3!</a:t>
            </a:r>
          </a:p>
        </p:txBody>
      </p:sp>
      <p:sp>
        <p:nvSpPr>
          <p:cNvPr id="8" name="TextBox 7">
            <a:extLst>
              <a:ext uri="{FF2B5EF4-FFF2-40B4-BE49-F238E27FC236}">
                <a16:creationId xmlns:a16="http://schemas.microsoft.com/office/drawing/2014/main" id="{856BD82A-E047-764E-9080-E97BE2C8CD02}"/>
              </a:ext>
            </a:extLst>
          </p:cNvPr>
          <p:cNvSpPr txBox="1"/>
          <p:nvPr/>
        </p:nvSpPr>
        <p:spPr>
          <a:xfrm>
            <a:off x="885110" y="4074415"/>
            <a:ext cx="3080825" cy="523220"/>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err="1">
                <a:latin typeface="Bookman Old Style" panose="02050604050505020204" pitchFamily="18" charset="0"/>
                <a:ea typeface="Ayuthaya" pitchFamily="2" charset="-34"/>
                <a:cs typeface="Ayuthaya" pitchFamily="2" charset="-34"/>
              </a:rPr>
              <a:t>cinio</a:t>
            </a:r>
            <a:endParaRPr lang="en-US" sz="2800" b="1" dirty="0">
              <a:latin typeface="Bookman Old Style" panose="02050604050505020204" pitchFamily="18" charset="0"/>
              <a:ea typeface="Ayuthaya" pitchFamily="2" charset="-34"/>
              <a:cs typeface="Ayuthaya" pitchFamily="2" charset="-34"/>
            </a:endParaRPr>
          </a:p>
        </p:txBody>
      </p:sp>
      <p:sp>
        <p:nvSpPr>
          <p:cNvPr id="9" name="TextBox 8">
            <a:extLst>
              <a:ext uri="{FF2B5EF4-FFF2-40B4-BE49-F238E27FC236}">
                <a16:creationId xmlns:a16="http://schemas.microsoft.com/office/drawing/2014/main" id="{0EC2A895-91D7-5E49-A46A-08D3BEE60DBE}"/>
              </a:ext>
            </a:extLst>
          </p:cNvPr>
          <p:cNvSpPr txBox="1"/>
          <p:nvPr/>
        </p:nvSpPr>
        <p:spPr>
          <a:xfrm>
            <a:off x="6200724" y="5206525"/>
            <a:ext cx="3080825" cy="523220"/>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err="1">
                <a:latin typeface="Bookman Old Style" panose="02050604050505020204" pitchFamily="18" charset="0"/>
                <a:ea typeface="Ayuthaya" pitchFamily="2" charset="-34"/>
                <a:cs typeface="Ayuthaya" pitchFamily="2" charset="-34"/>
              </a:rPr>
              <a:t>Ydy</a:t>
            </a:r>
            <a:r>
              <a:rPr lang="en-US" sz="2800" b="1" dirty="0">
                <a:latin typeface="Bookman Old Style" panose="02050604050505020204" pitchFamily="18" charset="0"/>
                <a:ea typeface="Ayuthaya" pitchFamily="2" charset="-34"/>
                <a:cs typeface="Ayuthaya" pitchFamily="2" charset="-34"/>
              </a:rPr>
              <a:t> Sam </a:t>
            </a:r>
            <a:r>
              <a:rPr lang="en-US" sz="2800" b="1" dirty="0" err="1">
                <a:latin typeface="Bookman Old Style" panose="02050604050505020204" pitchFamily="18" charset="0"/>
                <a:ea typeface="Ayuthaya" pitchFamily="2" charset="-34"/>
                <a:cs typeface="Ayuthaya" pitchFamily="2" charset="-34"/>
              </a:rPr>
              <a:t>yma</a:t>
            </a:r>
            <a:r>
              <a:rPr lang="en-US" sz="2800" b="1" dirty="0">
                <a:latin typeface="Bookman Old Style" panose="02050604050505020204" pitchFamily="18" charset="0"/>
                <a:ea typeface="Ayuthaya" pitchFamily="2" charset="-34"/>
                <a:cs typeface="Ayuthaya" pitchFamily="2" charset="-34"/>
              </a:rPr>
              <a:t>?</a:t>
            </a:r>
          </a:p>
        </p:txBody>
      </p:sp>
      <p:sp>
        <p:nvSpPr>
          <p:cNvPr id="11" name="TextBox 10">
            <a:extLst>
              <a:ext uri="{FF2B5EF4-FFF2-40B4-BE49-F238E27FC236}">
                <a16:creationId xmlns:a16="http://schemas.microsoft.com/office/drawing/2014/main" id="{68B4053C-5CE7-FC4C-9A14-FBE6456CD329}"/>
              </a:ext>
            </a:extLst>
          </p:cNvPr>
          <p:cNvSpPr txBox="1"/>
          <p:nvPr/>
        </p:nvSpPr>
        <p:spPr>
          <a:xfrm>
            <a:off x="8839570" y="2443457"/>
            <a:ext cx="3080825" cy="523220"/>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err="1">
                <a:latin typeface="Bookman Old Style" panose="02050604050505020204" pitchFamily="18" charset="0"/>
                <a:ea typeface="Ayuthaya" pitchFamily="2" charset="-34"/>
                <a:cs typeface="Ayuthaya" pitchFamily="2" charset="-34"/>
              </a:rPr>
              <a:t>Pwy</a:t>
            </a:r>
            <a:r>
              <a:rPr lang="en-US" sz="2800" b="1" dirty="0">
                <a:latin typeface="Bookman Old Style" panose="02050604050505020204" pitchFamily="18" charset="0"/>
                <a:ea typeface="Ayuthaya" pitchFamily="2" charset="-34"/>
                <a:cs typeface="Ayuthaya" pitchFamily="2" charset="-34"/>
              </a:rPr>
              <a:t> </a:t>
            </a:r>
            <a:r>
              <a:rPr lang="en-US" sz="2800" b="1" dirty="0" err="1">
                <a:latin typeface="Bookman Old Style" panose="02050604050505020204" pitchFamily="18" charset="0"/>
                <a:ea typeface="Ayuthaya" pitchFamily="2" charset="-34"/>
                <a:cs typeface="Ayuthaya" pitchFamily="2" charset="-34"/>
              </a:rPr>
              <a:t>wyt</a:t>
            </a:r>
            <a:r>
              <a:rPr lang="en-US" sz="2800" b="1" dirty="0">
                <a:latin typeface="Bookman Old Style" panose="02050604050505020204" pitchFamily="18" charset="0"/>
                <a:ea typeface="Ayuthaya" pitchFamily="2" charset="-34"/>
                <a:cs typeface="Ayuthaya" pitchFamily="2" charset="-34"/>
              </a:rPr>
              <a:t> </a:t>
            </a:r>
            <a:r>
              <a:rPr lang="en-US" sz="2800" b="1" dirty="0" err="1">
                <a:latin typeface="Bookman Old Style" panose="02050604050505020204" pitchFamily="18" charset="0"/>
                <a:ea typeface="Ayuthaya" pitchFamily="2" charset="-34"/>
                <a:cs typeface="Ayuthaya" pitchFamily="2" charset="-34"/>
              </a:rPr>
              <a:t>ti</a:t>
            </a:r>
            <a:r>
              <a:rPr lang="en-US" sz="2800" b="1" dirty="0">
                <a:latin typeface="Bookman Old Style" panose="02050604050505020204" pitchFamily="18" charset="0"/>
                <a:ea typeface="Ayuthaya" pitchFamily="2" charset="-34"/>
                <a:cs typeface="Ayuthaya" pitchFamily="2" charset="-34"/>
              </a:rPr>
              <a:t>?</a:t>
            </a:r>
          </a:p>
        </p:txBody>
      </p:sp>
      <p:sp>
        <p:nvSpPr>
          <p:cNvPr id="12" name="TextBox 11">
            <a:extLst>
              <a:ext uri="{FF2B5EF4-FFF2-40B4-BE49-F238E27FC236}">
                <a16:creationId xmlns:a16="http://schemas.microsoft.com/office/drawing/2014/main" id="{D930B999-900D-0843-BBF1-9AF698082AD5}"/>
              </a:ext>
            </a:extLst>
          </p:cNvPr>
          <p:cNvSpPr txBox="1"/>
          <p:nvPr/>
        </p:nvSpPr>
        <p:spPr>
          <a:xfrm>
            <a:off x="2135161" y="5179098"/>
            <a:ext cx="3080825" cy="523220"/>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err="1">
                <a:latin typeface="Bookman Old Style" panose="02050604050505020204" pitchFamily="18" charset="0"/>
                <a:ea typeface="Ayuthaya" pitchFamily="2" charset="-34"/>
                <a:cs typeface="Ayuthaya" pitchFamily="2" charset="-34"/>
              </a:rPr>
              <a:t>brechdanau</a:t>
            </a:r>
            <a:endParaRPr lang="en-US" sz="2800" b="1" dirty="0">
              <a:latin typeface="Bookman Old Style" panose="02050604050505020204" pitchFamily="18" charset="0"/>
              <a:ea typeface="Ayuthaya" pitchFamily="2" charset="-34"/>
              <a:cs typeface="Ayuthaya" pitchFamily="2" charset="-34"/>
            </a:endParaRPr>
          </a:p>
        </p:txBody>
      </p:sp>
    </p:spTree>
    <p:extLst>
      <p:ext uri="{BB962C8B-B14F-4D97-AF65-F5344CB8AC3E}">
        <p14:creationId xmlns:p14="http://schemas.microsoft.com/office/powerpoint/2010/main" val="230846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cBhvr additive="base">
                                        <p:cTn id="31" dur="500" fill="hold"/>
                                        <p:tgtEl>
                                          <p:spTgt spid="12"/>
                                        </p:tgtEl>
                                        <p:attrNameLst>
                                          <p:attrName>ppt_x</p:attrName>
                                        </p:attrNameLst>
                                      </p:cBhvr>
                                      <p:tavLst>
                                        <p:tav tm="0">
                                          <p:val>
                                            <p:strVal val="#ppt_x"/>
                                          </p:val>
                                        </p:tav>
                                        <p:tav tm="100000">
                                          <p:val>
                                            <p:strVal val="#ppt_x"/>
                                          </p:val>
                                        </p:tav>
                                      </p:tavLst>
                                    </p:anim>
                                    <p:anim calcmode="lin" valueType="num">
                                      <p:cBhvr additive="base">
                                        <p:cTn id="3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 calcmode="lin" valueType="num">
                                      <p:cBhvr additive="base">
                                        <p:cTn id="37" dur="500" fill="hold"/>
                                        <p:tgtEl>
                                          <p:spTgt spid="9"/>
                                        </p:tgtEl>
                                        <p:attrNameLst>
                                          <p:attrName>ppt_x</p:attrName>
                                        </p:attrNameLst>
                                      </p:cBhvr>
                                      <p:tavLst>
                                        <p:tav tm="0">
                                          <p:val>
                                            <p:strVal val="#ppt_x"/>
                                          </p:val>
                                        </p:tav>
                                        <p:tav tm="100000">
                                          <p:val>
                                            <p:strVal val="#ppt_x"/>
                                          </p:val>
                                        </p:tav>
                                      </p:tavLst>
                                    </p:anim>
                                    <p:anim calcmode="lin" valueType="num">
                                      <p:cBhvr additive="base">
                                        <p:cTn id="3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7" grpId="0" animBg="1"/>
      <p:bldP spid="8" grpId="0" animBg="1"/>
      <p:bldP spid="9" grpId="0" animBg="1"/>
      <p:bldP spid="11" grpId="0" animBg="1"/>
      <p:bldP spid="12"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DB3170D-0798-0446-8C0D-9758BB8F2463}"/>
              </a:ext>
            </a:extLst>
          </p:cNvPr>
          <p:cNvPicPr>
            <a:picLocks noChangeAspect="1"/>
          </p:cNvPicPr>
          <p:nvPr/>
        </p:nvPicPr>
        <p:blipFill>
          <a:blip r:embed="rId2"/>
          <a:stretch>
            <a:fillRect/>
          </a:stretch>
        </p:blipFill>
        <p:spPr>
          <a:xfrm>
            <a:off x="41244" y="6317250"/>
            <a:ext cx="2766236" cy="428572"/>
          </a:xfrm>
          <a:prstGeom prst="rect">
            <a:avLst/>
          </a:prstGeom>
        </p:spPr>
      </p:pic>
      <p:sp>
        <p:nvSpPr>
          <p:cNvPr id="5" name="Title 1">
            <a:extLst>
              <a:ext uri="{FF2B5EF4-FFF2-40B4-BE49-F238E27FC236}">
                <a16:creationId xmlns:a16="http://schemas.microsoft.com/office/drawing/2014/main" id="{4E5BCAB9-51A0-AD4D-B4FC-4845A0E70F21}"/>
              </a:ext>
            </a:extLst>
          </p:cNvPr>
          <p:cNvSpPr txBox="1">
            <a:spLocks/>
          </p:cNvSpPr>
          <p:nvPr/>
        </p:nvSpPr>
        <p:spPr>
          <a:xfrm>
            <a:off x="209862" y="271042"/>
            <a:ext cx="11527436" cy="693054"/>
          </a:xfrm>
          <a:prstGeom prst="rect">
            <a:avLst/>
          </a:prstGeom>
          <a:solidFill>
            <a:schemeClr val="tx1"/>
          </a:solidFill>
        </p:spPr>
        <p:txBody>
          <a:bodyPr vert="horz" lIns="91440" tIns="45720" rIns="91440" bIns="45720" rtlCol="0" anchor="ctr">
            <a:normAutofit fontScale="90000"/>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US" b="1">
                <a:solidFill>
                  <a:schemeClr val="bg1"/>
                </a:solidFill>
                <a:latin typeface="Segoe Print"/>
              </a:rPr>
              <a:t>Amser cofrestru             Registration time</a:t>
            </a:r>
            <a:r>
              <a:rPr lang="en-US" b="1">
                <a:latin typeface="Segoe Print"/>
              </a:rPr>
              <a:t> </a:t>
            </a:r>
            <a:endParaRPr lang="en-US" dirty="0"/>
          </a:p>
        </p:txBody>
      </p:sp>
      <p:sp>
        <p:nvSpPr>
          <p:cNvPr id="10" name="TextBox 9">
            <a:extLst>
              <a:ext uri="{FF2B5EF4-FFF2-40B4-BE49-F238E27FC236}">
                <a16:creationId xmlns:a16="http://schemas.microsoft.com/office/drawing/2014/main" id="{8004D4A2-6F4E-914C-8B40-94EC0C311BD9}"/>
              </a:ext>
            </a:extLst>
          </p:cNvPr>
          <p:cNvSpPr txBox="1"/>
          <p:nvPr/>
        </p:nvSpPr>
        <p:spPr>
          <a:xfrm>
            <a:off x="1391134" y="1202942"/>
            <a:ext cx="8835664" cy="584775"/>
          </a:xfrm>
          <a:prstGeom prst="rect">
            <a:avLst/>
          </a:prstGeom>
          <a:solidFill>
            <a:srgbClr val="00B050"/>
          </a:solidFill>
        </p:spPr>
        <p:txBody>
          <a:bodyPr wrap="square" rtlCol="0">
            <a:spAutoFit/>
          </a:bodyPr>
          <a:lstStyle/>
          <a:p>
            <a:pPr algn="ctr"/>
            <a:r>
              <a:rPr lang="en-US" sz="3200" b="1" dirty="0" err="1"/>
              <a:t>Ydych</a:t>
            </a:r>
            <a:r>
              <a:rPr lang="en-US" sz="3200" b="1" dirty="0"/>
              <a:t> </a:t>
            </a:r>
            <a:r>
              <a:rPr lang="en-US" sz="3200" b="1" dirty="0" err="1"/>
              <a:t>chi’n</a:t>
            </a:r>
            <a:r>
              <a:rPr lang="en-US" sz="3200" b="1" dirty="0"/>
              <a:t> </a:t>
            </a:r>
            <a:r>
              <a:rPr lang="en-US" sz="3200" b="1" dirty="0" err="1"/>
              <a:t>cofio</a:t>
            </a:r>
            <a:r>
              <a:rPr lang="en-US" sz="3200" b="1" dirty="0"/>
              <a:t>?      Do you remember?</a:t>
            </a:r>
          </a:p>
        </p:txBody>
      </p:sp>
      <p:pic>
        <p:nvPicPr>
          <p:cNvPr id="2" name="Picture 1">
            <a:extLst>
              <a:ext uri="{FF2B5EF4-FFF2-40B4-BE49-F238E27FC236}">
                <a16:creationId xmlns:a16="http://schemas.microsoft.com/office/drawing/2014/main" id="{8DFEFBBA-5C00-B845-8EE0-986B073B7E3C}"/>
              </a:ext>
            </a:extLst>
          </p:cNvPr>
          <p:cNvPicPr>
            <a:picLocks noChangeAspect="1"/>
          </p:cNvPicPr>
          <p:nvPr/>
        </p:nvPicPr>
        <p:blipFill>
          <a:blip r:embed="rId3"/>
          <a:stretch>
            <a:fillRect/>
          </a:stretch>
        </p:blipFill>
        <p:spPr>
          <a:xfrm>
            <a:off x="4203113" y="1748665"/>
            <a:ext cx="3154289" cy="3154289"/>
          </a:xfrm>
          <a:prstGeom prst="rect">
            <a:avLst/>
          </a:prstGeom>
        </p:spPr>
      </p:pic>
      <p:sp>
        <p:nvSpPr>
          <p:cNvPr id="3" name="TextBox 2">
            <a:extLst>
              <a:ext uri="{FF2B5EF4-FFF2-40B4-BE49-F238E27FC236}">
                <a16:creationId xmlns:a16="http://schemas.microsoft.com/office/drawing/2014/main" id="{277A886D-8851-9845-B1AB-2D5AAABE01C0}"/>
              </a:ext>
            </a:extLst>
          </p:cNvPr>
          <p:cNvSpPr txBox="1"/>
          <p:nvPr/>
        </p:nvSpPr>
        <p:spPr>
          <a:xfrm>
            <a:off x="8180361" y="3991456"/>
            <a:ext cx="3080825" cy="523220"/>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err="1">
                <a:latin typeface="Bookman Old Style" panose="02050604050505020204" pitchFamily="18" charset="0"/>
                <a:ea typeface="Ayuthaya" pitchFamily="2" charset="-34"/>
                <a:cs typeface="Ayuthaya" pitchFamily="2" charset="-34"/>
              </a:rPr>
              <a:t>Dydd</a:t>
            </a:r>
            <a:r>
              <a:rPr lang="en-US" sz="2800" b="1" dirty="0">
                <a:latin typeface="Bookman Old Style" panose="02050604050505020204" pitchFamily="18" charset="0"/>
                <a:ea typeface="Ayuthaya" pitchFamily="2" charset="-34"/>
                <a:cs typeface="Ayuthaya" pitchFamily="2" charset="-34"/>
              </a:rPr>
              <a:t> </a:t>
            </a:r>
            <a:r>
              <a:rPr lang="en-US" sz="2800" b="1" dirty="0" err="1">
                <a:latin typeface="Bookman Old Style" panose="02050604050505020204" pitchFamily="18" charset="0"/>
                <a:ea typeface="Ayuthaya" pitchFamily="2" charset="-34"/>
                <a:cs typeface="Ayuthaya" pitchFamily="2" charset="-34"/>
              </a:rPr>
              <a:t>Gwener</a:t>
            </a:r>
            <a:endParaRPr lang="en-US" sz="2800" b="1" dirty="0">
              <a:latin typeface="Bookman Old Style" panose="02050604050505020204" pitchFamily="18" charset="0"/>
              <a:ea typeface="Ayuthaya" pitchFamily="2" charset="-34"/>
              <a:cs typeface="Ayuthaya" pitchFamily="2" charset="-34"/>
            </a:endParaRPr>
          </a:p>
        </p:txBody>
      </p:sp>
      <p:sp>
        <p:nvSpPr>
          <p:cNvPr id="7" name="TextBox 6">
            <a:extLst>
              <a:ext uri="{FF2B5EF4-FFF2-40B4-BE49-F238E27FC236}">
                <a16:creationId xmlns:a16="http://schemas.microsoft.com/office/drawing/2014/main" id="{421D2CC2-F054-7A41-B0E3-088602777E17}"/>
              </a:ext>
            </a:extLst>
          </p:cNvPr>
          <p:cNvSpPr txBox="1"/>
          <p:nvPr/>
        </p:nvSpPr>
        <p:spPr>
          <a:xfrm>
            <a:off x="209862" y="2426839"/>
            <a:ext cx="3080825" cy="954107"/>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a:latin typeface="Bookman Old Style" panose="02050604050505020204" pitchFamily="18" charset="0"/>
                <a:ea typeface="Ayuthaya" pitchFamily="2" charset="-34"/>
                <a:cs typeface="Ayuthaya" pitchFamily="2" charset="-34"/>
              </a:rPr>
              <a:t>Pa </a:t>
            </a:r>
            <a:r>
              <a:rPr lang="en-US" sz="2800" b="1" dirty="0" err="1">
                <a:latin typeface="Bookman Old Style" panose="02050604050505020204" pitchFamily="18" charset="0"/>
                <a:ea typeface="Ayuthaya" pitchFamily="2" charset="-34"/>
                <a:cs typeface="Ayuthaya" pitchFamily="2" charset="-34"/>
              </a:rPr>
              <a:t>ddiwrnod</a:t>
            </a:r>
            <a:r>
              <a:rPr lang="en-US" sz="2800" b="1" dirty="0">
                <a:latin typeface="Bookman Old Style" panose="02050604050505020204" pitchFamily="18" charset="0"/>
                <a:ea typeface="Ayuthaya" pitchFamily="2" charset="-34"/>
                <a:cs typeface="Ayuthaya" pitchFamily="2" charset="-34"/>
              </a:rPr>
              <a:t> </a:t>
            </a:r>
            <a:r>
              <a:rPr lang="en-US" sz="2800" b="1" dirty="0" err="1">
                <a:latin typeface="Bookman Old Style" panose="02050604050505020204" pitchFamily="18" charset="0"/>
                <a:ea typeface="Ayuthaya" pitchFamily="2" charset="-34"/>
                <a:cs typeface="Ayuthaya" pitchFamily="2" charset="-34"/>
              </a:rPr>
              <a:t>yw</a:t>
            </a:r>
            <a:r>
              <a:rPr lang="en-US" sz="2800" b="1" dirty="0">
                <a:latin typeface="Bookman Old Style" panose="02050604050505020204" pitchFamily="18" charset="0"/>
                <a:ea typeface="Ayuthaya" pitchFamily="2" charset="-34"/>
                <a:cs typeface="Ayuthaya" pitchFamily="2" charset="-34"/>
              </a:rPr>
              <a:t> hi </a:t>
            </a:r>
            <a:r>
              <a:rPr lang="en-US" sz="2800" b="1" dirty="0" err="1">
                <a:latin typeface="Bookman Old Style" panose="02050604050505020204" pitchFamily="18" charset="0"/>
                <a:ea typeface="Ayuthaya" pitchFamily="2" charset="-34"/>
                <a:cs typeface="Ayuthaya" pitchFamily="2" charset="-34"/>
              </a:rPr>
              <a:t>heddiw</a:t>
            </a:r>
            <a:r>
              <a:rPr lang="en-US" sz="2800" b="1" dirty="0">
                <a:latin typeface="Bookman Old Style" panose="02050604050505020204" pitchFamily="18" charset="0"/>
                <a:ea typeface="Ayuthaya" pitchFamily="2" charset="-34"/>
                <a:cs typeface="Ayuthaya" pitchFamily="2" charset="-34"/>
              </a:rPr>
              <a:t>?</a:t>
            </a:r>
          </a:p>
        </p:txBody>
      </p:sp>
      <p:sp>
        <p:nvSpPr>
          <p:cNvPr id="8" name="TextBox 7">
            <a:extLst>
              <a:ext uri="{FF2B5EF4-FFF2-40B4-BE49-F238E27FC236}">
                <a16:creationId xmlns:a16="http://schemas.microsoft.com/office/drawing/2014/main" id="{856BD82A-E047-764E-9080-E97BE2C8CD02}"/>
              </a:ext>
            </a:extLst>
          </p:cNvPr>
          <p:cNvSpPr txBox="1"/>
          <p:nvPr/>
        </p:nvSpPr>
        <p:spPr>
          <a:xfrm>
            <a:off x="885110" y="4074415"/>
            <a:ext cx="3080825" cy="523220"/>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err="1">
                <a:latin typeface="Bookman Old Style" panose="02050604050505020204" pitchFamily="18" charset="0"/>
                <a:ea typeface="Ayuthaya" pitchFamily="2" charset="-34"/>
                <a:cs typeface="Ayuthaya" pitchFamily="2" charset="-34"/>
              </a:rPr>
              <a:t>Dydd</a:t>
            </a:r>
            <a:r>
              <a:rPr lang="en-US" sz="2800" b="1" dirty="0">
                <a:latin typeface="Bookman Old Style" panose="02050604050505020204" pitchFamily="18" charset="0"/>
                <a:ea typeface="Ayuthaya" pitchFamily="2" charset="-34"/>
                <a:cs typeface="Ayuthaya" pitchFamily="2" charset="-34"/>
              </a:rPr>
              <a:t> </a:t>
            </a:r>
            <a:r>
              <a:rPr lang="en-US" sz="2800" b="1" dirty="0" err="1">
                <a:latin typeface="Bookman Old Style" panose="02050604050505020204" pitchFamily="18" charset="0"/>
                <a:ea typeface="Ayuthaya" pitchFamily="2" charset="-34"/>
                <a:cs typeface="Ayuthaya" pitchFamily="2" charset="-34"/>
              </a:rPr>
              <a:t>Llun</a:t>
            </a:r>
            <a:endParaRPr lang="en-US" sz="2800" b="1" dirty="0">
              <a:latin typeface="Bookman Old Style" panose="02050604050505020204" pitchFamily="18" charset="0"/>
              <a:ea typeface="Ayuthaya" pitchFamily="2" charset="-34"/>
              <a:cs typeface="Ayuthaya" pitchFamily="2" charset="-34"/>
            </a:endParaRPr>
          </a:p>
        </p:txBody>
      </p:sp>
      <p:sp>
        <p:nvSpPr>
          <p:cNvPr id="9" name="TextBox 8">
            <a:extLst>
              <a:ext uri="{FF2B5EF4-FFF2-40B4-BE49-F238E27FC236}">
                <a16:creationId xmlns:a16="http://schemas.microsoft.com/office/drawing/2014/main" id="{0EC2A895-91D7-5E49-A46A-08D3BEE60DBE}"/>
              </a:ext>
            </a:extLst>
          </p:cNvPr>
          <p:cNvSpPr txBox="1"/>
          <p:nvPr/>
        </p:nvSpPr>
        <p:spPr>
          <a:xfrm>
            <a:off x="6200724" y="5206525"/>
            <a:ext cx="3080825" cy="523220"/>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a:latin typeface="Bookman Old Style" panose="02050604050505020204" pitchFamily="18" charset="0"/>
                <a:ea typeface="Ayuthaya" pitchFamily="2" charset="-34"/>
                <a:cs typeface="Ayuthaya" pitchFamily="2" charset="-34"/>
              </a:rPr>
              <a:t>Tuesday</a:t>
            </a:r>
          </a:p>
        </p:txBody>
      </p:sp>
      <p:sp>
        <p:nvSpPr>
          <p:cNvPr id="11" name="TextBox 10">
            <a:extLst>
              <a:ext uri="{FF2B5EF4-FFF2-40B4-BE49-F238E27FC236}">
                <a16:creationId xmlns:a16="http://schemas.microsoft.com/office/drawing/2014/main" id="{68B4053C-5CE7-FC4C-9A14-FBE6456CD329}"/>
              </a:ext>
            </a:extLst>
          </p:cNvPr>
          <p:cNvSpPr txBox="1"/>
          <p:nvPr/>
        </p:nvSpPr>
        <p:spPr>
          <a:xfrm>
            <a:off x="8839570" y="2443457"/>
            <a:ext cx="3080825" cy="523220"/>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a:latin typeface="Bookman Old Style" panose="02050604050505020204" pitchFamily="18" charset="0"/>
                <a:ea typeface="Ayuthaya" pitchFamily="2" charset="-34"/>
                <a:cs typeface="Ayuthaya" pitchFamily="2" charset="-34"/>
              </a:rPr>
              <a:t>Thursday</a:t>
            </a:r>
          </a:p>
        </p:txBody>
      </p:sp>
      <p:sp>
        <p:nvSpPr>
          <p:cNvPr id="12" name="TextBox 11">
            <a:extLst>
              <a:ext uri="{FF2B5EF4-FFF2-40B4-BE49-F238E27FC236}">
                <a16:creationId xmlns:a16="http://schemas.microsoft.com/office/drawing/2014/main" id="{D930B999-900D-0843-BBF1-9AF698082AD5}"/>
              </a:ext>
            </a:extLst>
          </p:cNvPr>
          <p:cNvSpPr txBox="1"/>
          <p:nvPr/>
        </p:nvSpPr>
        <p:spPr>
          <a:xfrm>
            <a:off x="2135161" y="5179098"/>
            <a:ext cx="3080825" cy="523220"/>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a:latin typeface="Bookman Old Style" panose="02050604050505020204" pitchFamily="18" charset="0"/>
                <a:ea typeface="Ayuthaya" pitchFamily="2" charset="-34"/>
                <a:cs typeface="Ayuthaya" pitchFamily="2" charset="-34"/>
              </a:rPr>
              <a:t>Wednesday</a:t>
            </a:r>
          </a:p>
        </p:txBody>
      </p:sp>
    </p:spTree>
    <p:extLst>
      <p:ext uri="{BB962C8B-B14F-4D97-AF65-F5344CB8AC3E}">
        <p14:creationId xmlns:p14="http://schemas.microsoft.com/office/powerpoint/2010/main" val="2605832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cBhvr additive="base">
                                        <p:cTn id="31" dur="500" fill="hold"/>
                                        <p:tgtEl>
                                          <p:spTgt spid="12"/>
                                        </p:tgtEl>
                                        <p:attrNameLst>
                                          <p:attrName>ppt_x</p:attrName>
                                        </p:attrNameLst>
                                      </p:cBhvr>
                                      <p:tavLst>
                                        <p:tav tm="0">
                                          <p:val>
                                            <p:strVal val="#ppt_x"/>
                                          </p:val>
                                        </p:tav>
                                        <p:tav tm="100000">
                                          <p:val>
                                            <p:strVal val="#ppt_x"/>
                                          </p:val>
                                        </p:tav>
                                      </p:tavLst>
                                    </p:anim>
                                    <p:anim calcmode="lin" valueType="num">
                                      <p:cBhvr additive="base">
                                        <p:cTn id="3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 calcmode="lin" valueType="num">
                                      <p:cBhvr additive="base">
                                        <p:cTn id="37" dur="500" fill="hold"/>
                                        <p:tgtEl>
                                          <p:spTgt spid="9"/>
                                        </p:tgtEl>
                                        <p:attrNameLst>
                                          <p:attrName>ppt_x</p:attrName>
                                        </p:attrNameLst>
                                      </p:cBhvr>
                                      <p:tavLst>
                                        <p:tav tm="0">
                                          <p:val>
                                            <p:strVal val="#ppt_x"/>
                                          </p:val>
                                        </p:tav>
                                        <p:tav tm="100000">
                                          <p:val>
                                            <p:strVal val="#ppt_x"/>
                                          </p:val>
                                        </p:tav>
                                      </p:tavLst>
                                    </p:anim>
                                    <p:anim calcmode="lin" valueType="num">
                                      <p:cBhvr additive="base">
                                        <p:cTn id="3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7" grpId="0" animBg="1"/>
      <p:bldP spid="8" grpId="0" animBg="1"/>
      <p:bldP spid="9" grpId="0" animBg="1"/>
      <p:bldP spid="11" grpId="0" animBg="1"/>
      <p:bldP spid="12"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DB3170D-0798-0446-8C0D-9758BB8F2463}"/>
              </a:ext>
            </a:extLst>
          </p:cNvPr>
          <p:cNvPicPr>
            <a:picLocks noChangeAspect="1"/>
          </p:cNvPicPr>
          <p:nvPr/>
        </p:nvPicPr>
        <p:blipFill>
          <a:blip r:embed="rId2"/>
          <a:stretch>
            <a:fillRect/>
          </a:stretch>
        </p:blipFill>
        <p:spPr>
          <a:xfrm>
            <a:off x="41244" y="6317250"/>
            <a:ext cx="2766236" cy="428572"/>
          </a:xfrm>
          <a:prstGeom prst="rect">
            <a:avLst/>
          </a:prstGeom>
        </p:spPr>
      </p:pic>
      <p:sp>
        <p:nvSpPr>
          <p:cNvPr id="5" name="Title 1">
            <a:extLst>
              <a:ext uri="{FF2B5EF4-FFF2-40B4-BE49-F238E27FC236}">
                <a16:creationId xmlns:a16="http://schemas.microsoft.com/office/drawing/2014/main" id="{4E5BCAB9-51A0-AD4D-B4FC-4845A0E70F21}"/>
              </a:ext>
            </a:extLst>
          </p:cNvPr>
          <p:cNvSpPr txBox="1">
            <a:spLocks/>
          </p:cNvSpPr>
          <p:nvPr/>
        </p:nvSpPr>
        <p:spPr>
          <a:xfrm>
            <a:off x="209862" y="271042"/>
            <a:ext cx="11527436" cy="693054"/>
          </a:xfrm>
          <a:prstGeom prst="rect">
            <a:avLst/>
          </a:prstGeom>
          <a:solidFill>
            <a:schemeClr val="tx1"/>
          </a:solidFill>
        </p:spPr>
        <p:txBody>
          <a:bodyPr vert="horz" lIns="91440" tIns="45720" rIns="91440" bIns="45720" rtlCol="0" anchor="ctr">
            <a:normAutofit fontScale="90000"/>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US" b="1">
                <a:solidFill>
                  <a:schemeClr val="bg1"/>
                </a:solidFill>
                <a:latin typeface="Segoe Print"/>
              </a:rPr>
              <a:t>Amser cofrestru             Registration time</a:t>
            </a:r>
            <a:r>
              <a:rPr lang="en-US" b="1">
                <a:latin typeface="Segoe Print"/>
              </a:rPr>
              <a:t> </a:t>
            </a:r>
            <a:endParaRPr lang="en-US" dirty="0"/>
          </a:p>
        </p:txBody>
      </p:sp>
      <p:sp>
        <p:nvSpPr>
          <p:cNvPr id="10" name="TextBox 9">
            <a:extLst>
              <a:ext uri="{FF2B5EF4-FFF2-40B4-BE49-F238E27FC236}">
                <a16:creationId xmlns:a16="http://schemas.microsoft.com/office/drawing/2014/main" id="{8004D4A2-6F4E-914C-8B40-94EC0C311BD9}"/>
              </a:ext>
            </a:extLst>
          </p:cNvPr>
          <p:cNvSpPr txBox="1"/>
          <p:nvPr/>
        </p:nvSpPr>
        <p:spPr>
          <a:xfrm>
            <a:off x="1391134" y="1202942"/>
            <a:ext cx="8835664" cy="584775"/>
          </a:xfrm>
          <a:prstGeom prst="rect">
            <a:avLst/>
          </a:prstGeom>
          <a:solidFill>
            <a:srgbClr val="00B050"/>
          </a:solidFill>
        </p:spPr>
        <p:txBody>
          <a:bodyPr wrap="square" rtlCol="0">
            <a:spAutoFit/>
          </a:bodyPr>
          <a:lstStyle/>
          <a:p>
            <a:pPr algn="ctr"/>
            <a:r>
              <a:rPr lang="en-US" sz="3200" b="1" dirty="0" err="1"/>
              <a:t>Ydych</a:t>
            </a:r>
            <a:r>
              <a:rPr lang="en-US" sz="3200" b="1" dirty="0"/>
              <a:t> </a:t>
            </a:r>
            <a:r>
              <a:rPr lang="en-US" sz="3200" b="1" dirty="0" err="1"/>
              <a:t>chi’n</a:t>
            </a:r>
            <a:r>
              <a:rPr lang="en-US" sz="3200" b="1" dirty="0"/>
              <a:t> </a:t>
            </a:r>
            <a:r>
              <a:rPr lang="en-US" sz="3200" b="1" dirty="0" err="1"/>
              <a:t>cofio</a:t>
            </a:r>
            <a:r>
              <a:rPr lang="en-US" sz="3200" b="1" dirty="0"/>
              <a:t>?      Do you remember?</a:t>
            </a:r>
          </a:p>
        </p:txBody>
      </p:sp>
      <p:pic>
        <p:nvPicPr>
          <p:cNvPr id="2" name="Picture 1">
            <a:extLst>
              <a:ext uri="{FF2B5EF4-FFF2-40B4-BE49-F238E27FC236}">
                <a16:creationId xmlns:a16="http://schemas.microsoft.com/office/drawing/2014/main" id="{8DFEFBBA-5C00-B845-8EE0-986B073B7E3C}"/>
              </a:ext>
            </a:extLst>
          </p:cNvPr>
          <p:cNvPicPr>
            <a:picLocks noChangeAspect="1"/>
          </p:cNvPicPr>
          <p:nvPr/>
        </p:nvPicPr>
        <p:blipFill>
          <a:blip r:embed="rId3"/>
          <a:stretch>
            <a:fillRect/>
          </a:stretch>
        </p:blipFill>
        <p:spPr>
          <a:xfrm>
            <a:off x="4203113" y="1748665"/>
            <a:ext cx="3154289" cy="3154289"/>
          </a:xfrm>
          <a:prstGeom prst="rect">
            <a:avLst/>
          </a:prstGeom>
        </p:spPr>
      </p:pic>
      <p:sp>
        <p:nvSpPr>
          <p:cNvPr id="3" name="TextBox 2">
            <a:extLst>
              <a:ext uri="{FF2B5EF4-FFF2-40B4-BE49-F238E27FC236}">
                <a16:creationId xmlns:a16="http://schemas.microsoft.com/office/drawing/2014/main" id="{277A886D-8851-9845-B1AB-2D5AAABE01C0}"/>
              </a:ext>
            </a:extLst>
          </p:cNvPr>
          <p:cNvSpPr txBox="1"/>
          <p:nvPr/>
        </p:nvSpPr>
        <p:spPr>
          <a:xfrm>
            <a:off x="8180361" y="3991456"/>
            <a:ext cx="3080825" cy="523220"/>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err="1">
                <a:latin typeface="Bookman Old Style" panose="02050604050505020204" pitchFamily="18" charset="0"/>
                <a:ea typeface="Ayuthaya" pitchFamily="2" charset="-34"/>
                <a:cs typeface="Ayuthaya" pitchFamily="2" charset="-34"/>
              </a:rPr>
              <a:t>Gorffennaf</a:t>
            </a:r>
            <a:endParaRPr lang="en-US" sz="2800" b="1" dirty="0">
              <a:latin typeface="Bookman Old Style" panose="02050604050505020204" pitchFamily="18" charset="0"/>
              <a:ea typeface="Ayuthaya" pitchFamily="2" charset="-34"/>
              <a:cs typeface="Ayuthaya" pitchFamily="2" charset="-34"/>
            </a:endParaRPr>
          </a:p>
        </p:txBody>
      </p:sp>
      <p:sp>
        <p:nvSpPr>
          <p:cNvPr id="7" name="TextBox 6">
            <a:extLst>
              <a:ext uri="{FF2B5EF4-FFF2-40B4-BE49-F238E27FC236}">
                <a16:creationId xmlns:a16="http://schemas.microsoft.com/office/drawing/2014/main" id="{421D2CC2-F054-7A41-B0E3-088602777E17}"/>
              </a:ext>
            </a:extLst>
          </p:cNvPr>
          <p:cNvSpPr txBox="1"/>
          <p:nvPr/>
        </p:nvSpPr>
        <p:spPr>
          <a:xfrm>
            <a:off x="209862" y="2426839"/>
            <a:ext cx="3080825" cy="954107"/>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a:latin typeface="Bookman Old Style" panose="02050604050505020204" pitchFamily="18" charset="0"/>
                <a:ea typeface="Ayuthaya" pitchFamily="2" charset="-34"/>
                <a:cs typeface="Ayuthaya" pitchFamily="2" charset="-34"/>
              </a:rPr>
              <a:t>Pa </a:t>
            </a:r>
            <a:r>
              <a:rPr lang="en-US" sz="2800" b="1" dirty="0" err="1">
                <a:latin typeface="Bookman Old Style" panose="02050604050505020204" pitchFamily="18" charset="0"/>
                <a:ea typeface="Ayuthaya" pitchFamily="2" charset="-34"/>
                <a:cs typeface="Ayuthaya" pitchFamily="2" charset="-34"/>
              </a:rPr>
              <a:t>fis</a:t>
            </a:r>
            <a:r>
              <a:rPr lang="en-US" sz="2800" b="1" dirty="0">
                <a:latin typeface="Bookman Old Style" panose="02050604050505020204" pitchFamily="18" charset="0"/>
                <a:ea typeface="Ayuthaya" pitchFamily="2" charset="-34"/>
                <a:cs typeface="Ayuthaya" pitchFamily="2" charset="-34"/>
              </a:rPr>
              <a:t> </a:t>
            </a:r>
            <a:r>
              <a:rPr lang="en-US" sz="2800" b="1" dirty="0" err="1">
                <a:latin typeface="Bookman Old Style" panose="02050604050505020204" pitchFamily="18" charset="0"/>
                <a:ea typeface="Ayuthaya" pitchFamily="2" charset="-34"/>
                <a:cs typeface="Ayuthaya" pitchFamily="2" charset="-34"/>
              </a:rPr>
              <a:t>yw</a:t>
            </a:r>
            <a:r>
              <a:rPr lang="en-US" sz="2800" b="1" dirty="0">
                <a:latin typeface="Bookman Old Style" panose="02050604050505020204" pitchFamily="18" charset="0"/>
                <a:ea typeface="Ayuthaya" pitchFamily="2" charset="-34"/>
                <a:cs typeface="Ayuthaya" pitchFamily="2" charset="-34"/>
              </a:rPr>
              <a:t> hi </a:t>
            </a:r>
            <a:r>
              <a:rPr lang="en-US" sz="2800" b="1" dirty="0" err="1">
                <a:latin typeface="Bookman Old Style" panose="02050604050505020204" pitchFamily="18" charset="0"/>
                <a:ea typeface="Ayuthaya" pitchFamily="2" charset="-34"/>
                <a:cs typeface="Ayuthaya" pitchFamily="2" charset="-34"/>
              </a:rPr>
              <a:t>nawr</a:t>
            </a:r>
            <a:r>
              <a:rPr lang="en-US" sz="2800" b="1" dirty="0">
                <a:latin typeface="Bookman Old Style" panose="02050604050505020204" pitchFamily="18" charset="0"/>
                <a:ea typeface="Ayuthaya" pitchFamily="2" charset="-34"/>
                <a:cs typeface="Ayuthaya" pitchFamily="2" charset="-34"/>
              </a:rPr>
              <a:t>?</a:t>
            </a:r>
          </a:p>
        </p:txBody>
      </p:sp>
      <p:sp>
        <p:nvSpPr>
          <p:cNvPr id="8" name="TextBox 7">
            <a:extLst>
              <a:ext uri="{FF2B5EF4-FFF2-40B4-BE49-F238E27FC236}">
                <a16:creationId xmlns:a16="http://schemas.microsoft.com/office/drawing/2014/main" id="{856BD82A-E047-764E-9080-E97BE2C8CD02}"/>
              </a:ext>
            </a:extLst>
          </p:cNvPr>
          <p:cNvSpPr txBox="1"/>
          <p:nvPr/>
        </p:nvSpPr>
        <p:spPr>
          <a:xfrm>
            <a:off x="885110" y="4074415"/>
            <a:ext cx="3080825" cy="523220"/>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err="1">
                <a:latin typeface="Bookman Old Style" panose="02050604050505020204" pitchFamily="18" charset="0"/>
                <a:ea typeface="Ayuthaya" pitchFamily="2" charset="-34"/>
                <a:cs typeface="Ayuthaya" pitchFamily="2" charset="-34"/>
              </a:rPr>
              <a:t>Medi</a:t>
            </a:r>
            <a:endParaRPr lang="en-US" sz="2800" b="1" dirty="0">
              <a:latin typeface="Bookman Old Style" panose="02050604050505020204" pitchFamily="18" charset="0"/>
              <a:ea typeface="Ayuthaya" pitchFamily="2" charset="-34"/>
              <a:cs typeface="Ayuthaya" pitchFamily="2" charset="-34"/>
            </a:endParaRPr>
          </a:p>
        </p:txBody>
      </p:sp>
      <p:sp>
        <p:nvSpPr>
          <p:cNvPr id="9" name="TextBox 8">
            <a:extLst>
              <a:ext uri="{FF2B5EF4-FFF2-40B4-BE49-F238E27FC236}">
                <a16:creationId xmlns:a16="http://schemas.microsoft.com/office/drawing/2014/main" id="{0EC2A895-91D7-5E49-A46A-08D3BEE60DBE}"/>
              </a:ext>
            </a:extLst>
          </p:cNvPr>
          <p:cNvSpPr txBox="1"/>
          <p:nvPr/>
        </p:nvSpPr>
        <p:spPr>
          <a:xfrm>
            <a:off x="6200724" y="5206525"/>
            <a:ext cx="3080825" cy="523220"/>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a:latin typeface="Bookman Old Style" panose="02050604050505020204" pitchFamily="18" charset="0"/>
                <a:ea typeface="Ayuthaya" pitchFamily="2" charset="-34"/>
                <a:cs typeface="Ayuthaya" pitchFamily="2" charset="-34"/>
              </a:rPr>
              <a:t>March</a:t>
            </a:r>
          </a:p>
        </p:txBody>
      </p:sp>
      <p:sp>
        <p:nvSpPr>
          <p:cNvPr id="11" name="TextBox 10">
            <a:extLst>
              <a:ext uri="{FF2B5EF4-FFF2-40B4-BE49-F238E27FC236}">
                <a16:creationId xmlns:a16="http://schemas.microsoft.com/office/drawing/2014/main" id="{68B4053C-5CE7-FC4C-9A14-FBE6456CD329}"/>
              </a:ext>
            </a:extLst>
          </p:cNvPr>
          <p:cNvSpPr txBox="1"/>
          <p:nvPr/>
        </p:nvSpPr>
        <p:spPr>
          <a:xfrm>
            <a:off x="8839570" y="2443457"/>
            <a:ext cx="3080825" cy="523220"/>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a:latin typeface="Bookman Old Style" panose="02050604050505020204" pitchFamily="18" charset="0"/>
                <a:ea typeface="Ayuthaya" pitchFamily="2" charset="-34"/>
                <a:cs typeface="Ayuthaya" pitchFamily="2" charset="-34"/>
              </a:rPr>
              <a:t>June</a:t>
            </a:r>
          </a:p>
        </p:txBody>
      </p:sp>
      <p:sp>
        <p:nvSpPr>
          <p:cNvPr id="12" name="TextBox 11">
            <a:extLst>
              <a:ext uri="{FF2B5EF4-FFF2-40B4-BE49-F238E27FC236}">
                <a16:creationId xmlns:a16="http://schemas.microsoft.com/office/drawing/2014/main" id="{D930B999-900D-0843-BBF1-9AF698082AD5}"/>
              </a:ext>
            </a:extLst>
          </p:cNvPr>
          <p:cNvSpPr txBox="1"/>
          <p:nvPr/>
        </p:nvSpPr>
        <p:spPr>
          <a:xfrm>
            <a:off x="2135161" y="5179098"/>
            <a:ext cx="3080825" cy="523220"/>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a:latin typeface="Bookman Old Style" panose="02050604050505020204" pitchFamily="18" charset="0"/>
                <a:ea typeface="Ayuthaya" pitchFamily="2" charset="-34"/>
                <a:cs typeface="Ayuthaya" pitchFamily="2" charset="-34"/>
              </a:rPr>
              <a:t>January</a:t>
            </a:r>
          </a:p>
        </p:txBody>
      </p:sp>
    </p:spTree>
    <p:extLst>
      <p:ext uri="{BB962C8B-B14F-4D97-AF65-F5344CB8AC3E}">
        <p14:creationId xmlns:p14="http://schemas.microsoft.com/office/powerpoint/2010/main" val="1842971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cBhvr additive="base">
                                        <p:cTn id="31" dur="500" fill="hold"/>
                                        <p:tgtEl>
                                          <p:spTgt spid="12"/>
                                        </p:tgtEl>
                                        <p:attrNameLst>
                                          <p:attrName>ppt_x</p:attrName>
                                        </p:attrNameLst>
                                      </p:cBhvr>
                                      <p:tavLst>
                                        <p:tav tm="0">
                                          <p:val>
                                            <p:strVal val="#ppt_x"/>
                                          </p:val>
                                        </p:tav>
                                        <p:tav tm="100000">
                                          <p:val>
                                            <p:strVal val="#ppt_x"/>
                                          </p:val>
                                        </p:tav>
                                      </p:tavLst>
                                    </p:anim>
                                    <p:anim calcmode="lin" valueType="num">
                                      <p:cBhvr additive="base">
                                        <p:cTn id="3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 calcmode="lin" valueType="num">
                                      <p:cBhvr additive="base">
                                        <p:cTn id="37" dur="500" fill="hold"/>
                                        <p:tgtEl>
                                          <p:spTgt spid="9"/>
                                        </p:tgtEl>
                                        <p:attrNameLst>
                                          <p:attrName>ppt_x</p:attrName>
                                        </p:attrNameLst>
                                      </p:cBhvr>
                                      <p:tavLst>
                                        <p:tav tm="0">
                                          <p:val>
                                            <p:strVal val="#ppt_x"/>
                                          </p:val>
                                        </p:tav>
                                        <p:tav tm="100000">
                                          <p:val>
                                            <p:strVal val="#ppt_x"/>
                                          </p:val>
                                        </p:tav>
                                      </p:tavLst>
                                    </p:anim>
                                    <p:anim calcmode="lin" valueType="num">
                                      <p:cBhvr additive="base">
                                        <p:cTn id="3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7" grpId="0" animBg="1"/>
      <p:bldP spid="8" grpId="0" animBg="1"/>
      <p:bldP spid="9" grpId="0" animBg="1"/>
      <p:bldP spid="11" grpId="0" animBg="1"/>
      <p:bldP spid="12"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E91EF-DCA4-1342-9E41-113173DFE23D}"/>
              </a:ext>
            </a:extLst>
          </p:cNvPr>
          <p:cNvSpPr>
            <a:spLocks noGrp="1"/>
          </p:cNvSpPr>
          <p:nvPr>
            <p:ph type="title"/>
          </p:nvPr>
        </p:nvSpPr>
        <p:spPr>
          <a:xfrm>
            <a:off x="209862" y="271042"/>
            <a:ext cx="11527436" cy="693054"/>
          </a:xfrm>
          <a:solidFill>
            <a:schemeClr val="tx1"/>
          </a:solidFill>
        </p:spPr>
        <p:txBody>
          <a:bodyPr>
            <a:normAutofit/>
          </a:bodyPr>
          <a:lstStyle/>
          <a:p>
            <a:r>
              <a:rPr lang="en-US" b="1" dirty="0" err="1">
                <a:solidFill>
                  <a:schemeClr val="bg1"/>
                </a:solidFill>
                <a:latin typeface="Segoe Print"/>
              </a:rPr>
              <a:t>Amser</a:t>
            </a:r>
            <a:r>
              <a:rPr lang="en-US" b="1" dirty="0">
                <a:solidFill>
                  <a:schemeClr val="bg1"/>
                </a:solidFill>
                <a:latin typeface="Segoe Print"/>
              </a:rPr>
              <a:t> </a:t>
            </a:r>
            <a:r>
              <a:rPr lang="en-US" b="1" dirty="0" err="1">
                <a:solidFill>
                  <a:schemeClr val="bg1"/>
                </a:solidFill>
                <a:latin typeface="Segoe Print"/>
              </a:rPr>
              <a:t>cofrestru</a:t>
            </a:r>
            <a:r>
              <a:rPr lang="en-US" b="1" dirty="0">
                <a:solidFill>
                  <a:schemeClr val="bg1"/>
                </a:solidFill>
                <a:latin typeface="Segoe Print"/>
              </a:rPr>
              <a:t>             Registration time</a:t>
            </a:r>
            <a:r>
              <a:rPr lang="en-US" b="1" dirty="0">
                <a:latin typeface="Segoe Print"/>
              </a:rPr>
              <a:t> </a:t>
            </a:r>
            <a:endParaRPr lang="en-US" dirty="0"/>
          </a:p>
        </p:txBody>
      </p:sp>
      <p:sp>
        <p:nvSpPr>
          <p:cNvPr id="10" name="TextBox 9">
            <a:extLst>
              <a:ext uri="{FF2B5EF4-FFF2-40B4-BE49-F238E27FC236}">
                <a16:creationId xmlns:a16="http://schemas.microsoft.com/office/drawing/2014/main" id="{A36146D3-E235-4263-8459-6C595A4F32CA}"/>
              </a:ext>
            </a:extLst>
          </p:cNvPr>
          <p:cNvSpPr txBox="1"/>
          <p:nvPr/>
        </p:nvSpPr>
        <p:spPr>
          <a:xfrm>
            <a:off x="356134" y="997365"/>
            <a:ext cx="11723298" cy="5693866"/>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t>Mr Jones:     Bore da, ________.</a:t>
            </a:r>
          </a:p>
          <a:p>
            <a:r>
              <a:rPr lang="en-GB" sz="2800" b="1" dirty="0"/>
              <a:t>Plant:           Bore da, ______. </a:t>
            </a:r>
          </a:p>
          <a:p>
            <a:r>
              <a:rPr lang="en-GB" sz="2800" b="1" dirty="0"/>
              <a:t>Mr Jones:     </a:t>
            </a:r>
            <a:r>
              <a:rPr lang="en-GB" sz="2800" b="1" dirty="0" err="1"/>
              <a:t>Nawr</a:t>
            </a:r>
            <a:r>
              <a:rPr lang="en-GB" sz="2800" b="1" dirty="0"/>
              <a:t> '</a:t>
            </a:r>
            <a:r>
              <a:rPr lang="en-GB" sz="2800" b="1" dirty="0" err="1"/>
              <a:t>te</a:t>
            </a:r>
            <a:r>
              <a:rPr lang="en-GB" sz="2800" b="1" dirty="0"/>
              <a:t>, y </a:t>
            </a:r>
            <a:r>
              <a:rPr lang="en-GB" sz="2800" b="1" dirty="0" err="1"/>
              <a:t>gofrestr</a:t>
            </a:r>
            <a:r>
              <a:rPr lang="en-GB" sz="2800" b="1" dirty="0"/>
              <a:t>.  ________?</a:t>
            </a:r>
          </a:p>
          <a:p>
            <a:r>
              <a:rPr lang="en-GB" sz="2800" b="1" dirty="0"/>
              <a:t>Nia:             </a:t>
            </a:r>
            <a:r>
              <a:rPr lang="en-GB" sz="2800" b="1" dirty="0" err="1"/>
              <a:t>Yma</a:t>
            </a:r>
            <a:r>
              <a:rPr lang="en-GB" sz="2800" b="1" dirty="0"/>
              <a:t>, ______.</a:t>
            </a:r>
          </a:p>
          <a:p>
            <a:r>
              <a:rPr lang="en-GB" sz="2800" b="1" dirty="0"/>
              <a:t>Mr Jones:    </a:t>
            </a:r>
            <a:r>
              <a:rPr lang="en-GB" sz="2800" b="1" dirty="0" err="1"/>
              <a:t>Cinio</a:t>
            </a:r>
            <a:r>
              <a:rPr lang="en-GB" sz="2800" b="1" dirty="0"/>
              <a:t> </a:t>
            </a:r>
            <a:r>
              <a:rPr lang="en-GB" sz="2800" b="1" dirty="0" err="1"/>
              <a:t>neu</a:t>
            </a:r>
            <a:r>
              <a:rPr lang="en-GB" sz="2800" b="1" dirty="0"/>
              <a:t> </a:t>
            </a:r>
            <a:r>
              <a:rPr lang="en-GB" sz="2800" b="1" dirty="0" err="1"/>
              <a:t>brechdanau</a:t>
            </a:r>
            <a:r>
              <a:rPr lang="en-GB" sz="2800" b="1" dirty="0"/>
              <a:t>?</a:t>
            </a:r>
          </a:p>
          <a:p>
            <a:r>
              <a:rPr lang="en-GB" sz="2800" b="1" dirty="0"/>
              <a:t>Nia:             </a:t>
            </a:r>
            <a:r>
              <a:rPr lang="en-GB" sz="2800" b="1" dirty="0" err="1"/>
              <a:t>Cinio</a:t>
            </a:r>
            <a:r>
              <a:rPr lang="en-GB" sz="2800" b="1" dirty="0"/>
              <a:t>, </a:t>
            </a:r>
            <a:r>
              <a:rPr lang="en-GB" sz="2800" b="1" dirty="0" err="1"/>
              <a:t>os</a:t>
            </a:r>
            <a:r>
              <a:rPr lang="en-GB" sz="2800" b="1" dirty="0"/>
              <a:t> </a:t>
            </a:r>
            <a:r>
              <a:rPr lang="en-GB" sz="2800" b="1" dirty="0" err="1"/>
              <a:t>gwelwch</a:t>
            </a:r>
            <a:r>
              <a:rPr lang="en-GB" sz="2800" b="1" dirty="0"/>
              <a:t> </a:t>
            </a:r>
            <a:r>
              <a:rPr lang="en-GB" sz="2800" b="1" dirty="0" err="1"/>
              <a:t>yn</a:t>
            </a:r>
            <a:r>
              <a:rPr lang="en-GB" sz="2800" b="1" dirty="0"/>
              <a:t> </a:t>
            </a:r>
            <a:r>
              <a:rPr lang="en-GB" sz="2800" b="1" dirty="0" err="1"/>
              <a:t>dda</a:t>
            </a:r>
            <a:r>
              <a:rPr lang="en-GB" sz="2800" b="1" dirty="0"/>
              <a:t>.</a:t>
            </a:r>
          </a:p>
          <a:p>
            <a:r>
              <a:rPr lang="en-GB" sz="2800" b="1" dirty="0"/>
              <a:t>Mr Jones:     </a:t>
            </a:r>
            <a:r>
              <a:rPr lang="en-GB" sz="2800" b="1" dirty="0" err="1"/>
              <a:t>Steffan</a:t>
            </a:r>
            <a:r>
              <a:rPr lang="en-GB" sz="2800" b="1" dirty="0"/>
              <a:t>?</a:t>
            </a:r>
          </a:p>
          <a:p>
            <a:r>
              <a:rPr lang="en-GB" sz="2800" b="1" dirty="0" err="1"/>
              <a:t>Steffan</a:t>
            </a:r>
            <a:r>
              <a:rPr lang="en-GB" sz="2800" b="1" dirty="0"/>
              <a:t>:        _____, Syr.</a:t>
            </a:r>
          </a:p>
          <a:p>
            <a:r>
              <a:rPr lang="en-GB" sz="2800" b="1" dirty="0"/>
              <a:t>Mr Jones:     </a:t>
            </a:r>
            <a:r>
              <a:rPr lang="en-GB" sz="2800" b="1" dirty="0" err="1"/>
              <a:t>Cinio</a:t>
            </a:r>
            <a:r>
              <a:rPr lang="en-GB" sz="2800" b="1" dirty="0"/>
              <a:t> </a:t>
            </a:r>
            <a:r>
              <a:rPr lang="en-GB" sz="2800" b="1" dirty="0" err="1"/>
              <a:t>neu</a:t>
            </a:r>
            <a:r>
              <a:rPr lang="en-GB" sz="2800" b="1" dirty="0"/>
              <a:t> </a:t>
            </a:r>
            <a:r>
              <a:rPr lang="en-GB" sz="2800" b="1" dirty="0" err="1"/>
              <a:t>brechdanau</a:t>
            </a:r>
            <a:r>
              <a:rPr lang="en-GB" sz="2800" b="1" dirty="0"/>
              <a:t>?</a:t>
            </a:r>
          </a:p>
          <a:p>
            <a:r>
              <a:rPr lang="en-GB" sz="2800" b="1" dirty="0" err="1"/>
              <a:t>Steffan</a:t>
            </a:r>
            <a:r>
              <a:rPr lang="en-GB" sz="2800" b="1" dirty="0"/>
              <a:t>:        </a:t>
            </a:r>
            <a:r>
              <a:rPr lang="en-GB" sz="2800" b="1" dirty="0" err="1"/>
              <a:t>Brechdanau</a:t>
            </a:r>
            <a:r>
              <a:rPr lang="en-GB" sz="2800" b="1" dirty="0"/>
              <a:t>, </a:t>
            </a:r>
            <a:r>
              <a:rPr lang="en-GB" sz="2800" b="1" dirty="0" err="1"/>
              <a:t>os</a:t>
            </a:r>
            <a:r>
              <a:rPr lang="en-GB" sz="2800" b="1" dirty="0"/>
              <a:t> </a:t>
            </a:r>
            <a:r>
              <a:rPr lang="en-GB" sz="2800" b="1" dirty="0" err="1"/>
              <a:t>gwelwch</a:t>
            </a:r>
            <a:r>
              <a:rPr lang="en-GB" sz="2800" b="1" dirty="0"/>
              <a:t> </a:t>
            </a:r>
            <a:r>
              <a:rPr lang="en-GB" sz="2800" b="1" dirty="0" err="1"/>
              <a:t>yn</a:t>
            </a:r>
            <a:r>
              <a:rPr lang="en-GB" sz="2800" b="1" dirty="0"/>
              <a:t> </a:t>
            </a:r>
            <a:r>
              <a:rPr lang="en-GB" sz="2800" b="1" dirty="0" err="1"/>
              <a:t>dda</a:t>
            </a:r>
            <a:r>
              <a:rPr lang="en-GB" sz="2800" b="1" dirty="0"/>
              <a:t>.</a:t>
            </a:r>
          </a:p>
          <a:p>
            <a:r>
              <a:rPr lang="en-GB" sz="2800" b="1" dirty="0"/>
              <a:t>Mr Jones:     Bethan?</a:t>
            </a:r>
          </a:p>
          <a:p>
            <a:r>
              <a:rPr lang="en-GB" sz="2800" b="1" dirty="0"/>
              <a:t>Plant:           </a:t>
            </a:r>
            <a:r>
              <a:rPr lang="en-GB" sz="2800" b="1" dirty="0" err="1"/>
              <a:t>Absennol</a:t>
            </a:r>
            <a:r>
              <a:rPr lang="en-GB" sz="2800" b="1" dirty="0"/>
              <a:t>.</a:t>
            </a:r>
          </a:p>
          <a:p>
            <a:r>
              <a:rPr lang="en-GB" sz="2800" b="1" dirty="0"/>
              <a:t>Mr Jones:     O, </a:t>
            </a:r>
            <a:r>
              <a:rPr lang="en-GB" sz="2800" b="1" dirty="0" err="1"/>
              <a:t>mae</a:t>
            </a:r>
            <a:r>
              <a:rPr lang="en-GB" sz="2800" b="1" dirty="0"/>
              <a:t> _______ </a:t>
            </a:r>
            <a:r>
              <a:rPr lang="en-GB" sz="2800" b="1" dirty="0" err="1"/>
              <a:t>yn</a:t>
            </a:r>
            <a:r>
              <a:rPr lang="en-GB" sz="2800" b="1" dirty="0"/>
              <a:t> </a:t>
            </a:r>
            <a:r>
              <a:rPr lang="en-GB" sz="2800" b="1" dirty="0" err="1"/>
              <a:t>absennol</a:t>
            </a:r>
            <a:r>
              <a:rPr lang="en-GB" sz="2800" b="1" dirty="0"/>
              <a:t>.  Dyna </a:t>
            </a:r>
            <a:r>
              <a:rPr lang="en-GB" sz="2800" b="1" dirty="0" err="1"/>
              <a:t>drueni</a:t>
            </a:r>
            <a:r>
              <a:rPr lang="en-GB" sz="2800" b="1" dirty="0"/>
              <a:t>!</a:t>
            </a:r>
          </a:p>
        </p:txBody>
      </p:sp>
      <p:pic>
        <p:nvPicPr>
          <p:cNvPr id="5" name="Picture 5" descr="A picture containing drawing&#10;&#10;Description generated with very high confidence">
            <a:extLst>
              <a:ext uri="{FF2B5EF4-FFF2-40B4-BE49-F238E27FC236}">
                <a16:creationId xmlns:a16="http://schemas.microsoft.com/office/drawing/2014/main" id="{15F38A89-EFDF-4B34-AAEC-402A821BB849}"/>
              </a:ext>
            </a:extLst>
          </p:cNvPr>
          <p:cNvPicPr>
            <a:picLocks noChangeAspect="1"/>
          </p:cNvPicPr>
          <p:nvPr/>
        </p:nvPicPr>
        <p:blipFill>
          <a:blip r:embed="rId2"/>
          <a:stretch>
            <a:fillRect/>
          </a:stretch>
        </p:blipFill>
        <p:spPr>
          <a:xfrm>
            <a:off x="8083642" y="2830368"/>
            <a:ext cx="3507475" cy="2184816"/>
          </a:xfrm>
          <a:prstGeom prst="rect">
            <a:avLst/>
          </a:prstGeom>
        </p:spPr>
      </p:pic>
    </p:spTree>
    <p:extLst>
      <p:ext uri="{BB962C8B-B14F-4D97-AF65-F5344CB8AC3E}">
        <p14:creationId xmlns:p14="http://schemas.microsoft.com/office/powerpoint/2010/main" val="26429115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E91EF-DCA4-1342-9E41-113173DFE23D}"/>
              </a:ext>
            </a:extLst>
          </p:cNvPr>
          <p:cNvSpPr>
            <a:spLocks noGrp="1"/>
          </p:cNvSpPr>
          <p:nvPr>
            <p:ph type="title"/>
          </p:nvPr>
        </p:nvSpPr>
        <p:spPr>
          <a:xfrm>
            <a:off x="209862" y="271042"/>
            <a:ext cx="11527436" cy="693054"/>
          </a:xfrm>
          <a:solidFill>
            <a:schemeClr val="tx1"/>
          </a:solidFill>
        </p:spPr>
        <p:txBody>
          <a:bodyPr>
            <a:normAutofit/>
          </a:bodyPr>
          <a:lstStyle/>
          <a:p>
            <a:r>
              <a:rPr lang="en-US" b="1" dirty="0" err="1">
                <a:solidFill>
                  <a:schemeClr val="bg1"/>
                </a:solidFill>
                <a:latin typeface="Segoe Print"/>
              </a:rPr>
              <a:t>Amser</a:t>
            </a:r>
            <a:r>
              <a:rPr lang="en-US" b="1" dirty="0">
                <a:solidFill>
                  <a:schemeClr val="bg1"/>
                </a:solidFill>
                <a:latin typeface="Segoe Print"/>
              </a:rPr>
              <a:t> </a:t>
            </a:r>
            <a:r>
              <a:rPr lang="en-US" b="1" dirty="0" err="1">
                <a:solidFill>
                  <a:schemeClr val="bg1"/>
                </a:solidFill>
                <a:latin typeface="Segoe Print"/>
              </a:rPr>
              <a:t>cofrestru</a:t>
            </a:r>
            <a:r>
              <a:rPr lang="en-US" b="1" dirty="0">
                <a:solidFill>
                  <a:schemeClr val="bg1"/>
                </a:solidFill>
                <a:latin typeface="Segoe Print"/>
              </a:rPr>
              <a:t>             Registration time</a:t>
            </a:r>
            <a:r>
              <a:rPr lang="en-US" b="1" dirty="0">
                <a:latin typeface="Segoe Print"/>
              </a:rPr>
              <a:t> </a:t>
            </a:r>
            <a:endParaRPr lang="en-US" dirty="0"/>
          </a:p>
        </p:txBody>
      </p:sp>
      <p:sp>
        <p:nvSpPr>
          <p:cNvPr id="10" name="TextBox 9">
            <a:extLst>
              <a:ext uri="{FF2B5EF4-FFF2-40B4-BE49-F238E27FC236}">
                <a16:creationId xmlns:a16="http://schemas.microsoft.com/office/drawing/2014/main" id="{A36146D3-E235-4263-8459-6C595A4F32CA}"/>
              </a:ext>
            </a:extLst>
          </p:cNvPr>
          <p:cNvSpPr txBox="1"/>
          <p:nvPr/>
        </p:nvSpPr>
        <p:spPr>
          <a:xfrm>
            <a:off x="356134" y="997365"/>
            <a:ext cx="11723298" cy="5262979"/>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t>Mr Jones:      Pa </a:t>
            </a:r>
            <a:r>
              <a:rPr lang="en-GB" sz="2800" b="1" dirty="0" err="1"/>
              <a:t>ddiwrnod</a:t>
            </a:r>
            <a:r>
              <a:rPr lang="en-GB" sz="2800" b="1" dirty="0"/>
              <a:t> </a:t>
            </a:r>
            <a:r>
              <a:rPr lang="en-GB" sz="2800" b="1" dirty="0" err="1"/>
              <a:t>yw</a:t>
            </a:r>
            <a:r>
              <a:rPr lang="en-GB" sz="2800" b="1" dirty="0"/>
              <a:t> hi </a:t>
            </a:r>
            <a:r>
              <a:rPr lang="en-GB" sz="2800" b="1" dirty="0" err="1"/>
              <a:t>heddiw</a:t>
            </a:r>
            <a:r>
              <a:rPr lang="en-GB" sz="2800" b="1" dirty="0"/>
              <a:t>, </a:t>
            </a:r>
            <a:r>
              <a:rPr lang="en-GB" sz="2800" b="1" dirty="0" err="1"/>
              <a:t>Siân</a:t>
            </a:r>
            <a:r>
              <a:rPr lang="en-GB" sz="2800" b="1" dirty="0"/>
              <a:t>?</a:t>
            </a:r>
          </a:p>
          <a:p>
            <a:r>
              <a:rPr lang="en-GB" sz="2800" b="1" dirty="0" err="1"/>
              <a:t>Siân</a:t>
            </a:r>
            <a:r>
              <a:rPr lang="en-GB" sz="2800" b="1" dirty="0"/>
              <a:t>:             Mae </a:t>
            </a:r>
            <a:r>
              <a:rPr lang="en-GB" sz="2800" b="1" dirty="0" err="1"/>
              <a:t>hi’n</a:t>
            </a:r>
            <a:r>
              <a:rPr lang="en-GB" sz="2800" b="1" dirty="0"/>
              <a:t> </a:t>
            </a:r>
            <a:r>
              <a:rPr lang="en-GB" sz="2800" b="1" dirty="0" err="1"/>
              <a:t>ddydd</a:t>
            </a:r>
            <a:r>
              <a:rPr lang="en-GB" sz="2800" b="1" dirty="0"/>
              <a:t> </a:t>
            </a:r>
            <a:r>
              <a:rPr lang="en-GB" sz="2800" b="1" dirty="0" err="1"/>
              <a:t>Mawrth</a:t>
            </a:r>
            <a:r>
              <a:rPr lang="en-GB" sz="2800" b="1" dirty="0"/>
              <a:t>.</a:t>
            </a:r>
          </a:p>
          <a:p>
            <a:r>
              <a:rPr lang="en-GB" sz="2800" b="1" dirty="0"/>
              <a:t>Mr Jones:     Da </a:t>
            </a:r>
            <a:r>
              <a:rPr lang="en-GB" sz="2800" b="1" dirty="0" err="1"/>
              <a:t>iawn</a:t>
            </a:r>
            <a:r>
              <a:rPr lang="en-GB" sz="2800" b="1" dirty="0"/>
              <a:t>! Pa </a:t>
            </a:r>
            <a:r>
              <a:rPr lang="en-GB" sz="2800" b="1" dirty="0" err="1"/>
              <a:t>ddiwrnod</a:t>
            </a:r>
            <a:r>
              <a:rPr lang="en-GB" sz="2800" b="1" dirty="0"/>
              <a:t> </a:t>
            </a:r>
            <a:r>
              <a:rPr lang="en-GB" sz="2800" b="1" dirty="0" err="1"/>
              <a:t>oedd</a:t>
            </a:r>
            <a:r>
              <a:rPr lang="en-GB" sz="2800" b="1" dirty="0"/>
              <a:t> hi </a:t>
            </a:r>
            <a:r>
              <a:rPr lang="en-GB" sz="2800" b="1" dirty="0" err="1"/>
              <a:t>ddoe</a:t>
            </a:r>
            <a:r>
              <a:rPr lang="en-GB" sz="2800" b="1" dirty="0"/>
              <a:t>, Huw?</a:t>
            </a:r>
          </a:p>
          <a:p>
            <a:r>
              <a:rPr lang="en-GB" sz="2800" b="1" dirty="0"/>
              <a:t>Huw:            </a:t>
            </a:r>
            <a:r>
              <a:rPr lang="en-GB" sz="2800" b="1" dirty="0" err="1"/>
              <a:t>Dydd</a:t>
            </a:r>
            <a:r>
              <a:rPr lang="en-GB" sz="2800" b="1" dirty="0"/>
              <a:t> </a:t>
            </a:r>
            <a:r>
              <a:rPr lang="en-GB" sz="2800" b="1" dirty="0" err="1"/>
              <a:t>Llun</a:t>
            </a:r>
            <a:r>
              <a:rPr lang="en-GB" sz="2800" b="1" dirty="0"/>
              <a:t> </a:t>
            </a:r>
            <a:r>
              <a:rPr lang="en-GB" sz="2800" b="1" dirty="0" err="1"/>
              <a:t>oedd</a:t>
            </a:r>
            <a:r>
              <a:rPr lang="en-GB" sz="2800" b="1" dirty="0"/>
              <a:t> hi </a:t>
            </a:r>
            <a:r>
              <a:rPr lang="en-GB" sz="2800" b="1" dirty="0" err="1"/>
              <a:t>ddoe</a:t>
            </a:r>
            <a:r>
              <a:rPr lang="en-GB" sz="2800" b="1" dirty="0"/>
              <a:t>, Syr.</a:t>
            </a:r>
          </a:p>
          <a:p>
            <a:r>
              <a:rPr lang="en-GB" sz="2800" b="1" dirty="0"/>
              <a:t>Mr Jones:     Da </a:t>
            </a:r>
            <a:r>
              <a:rPr lang="en-GB" sz="2800" b="1" dirty="0" err="1"/>
              <a:t>iawn</a:t>
            </a:r>
            <a:r>
              <a:rPr lang="en-GB" sz="2800" b="1" dirty="0"/>
              <a:t> </a:t>
            </a:r>
            <a:r>
              <a:rPr lang="en-GB" sz="2800" b="1" dirty="0" err="1"/>
              <a:t>ti</a:t>
            </a:r>
            <a:r>
              <a:rPr lang="en-GB" sz="2800" b="1" dirty="0"/>
              <a:t>! Pa </a:t>
            </a:r>
            <a:r>
              <a:rPr lang="en-GB" sz="2800" b="1" dirty="0" err="1"/>
              <a:t>ddiwnrod</a:t>
            </a:r>
            <a:r>
              <a:rPr lang="en-GB" sz="2800" b="1" dirty="0"/>
              <a:t> </a:t>
            </a:r>
            <a:r>
              <a:rPr lang="en-GB" sz="2800" b="1" dirty="0" err="1"/>
              <a:t>fydd</a:t>
            </a:r>
            <a:r>
              <a:rPr lang="en-GB" sz="2800" b="1" dirty="0"/>
              <a:t> hi ‘</a:t>
            </a:r>
            <a:r>
              <a:rPr lang="en-GB" sz="2800" b="1" dirty="0" err="1"/>
              <a:t>fory</a:t>
            </a:r>
            <a:r>
              <a:rPr lang="en-GB" sz="2800" b="1" dirty="0"/>
              <a:t>, Sara?</a:t>
            </a:r>
          </a:p>
          <a:p>
            <a:r>
              <a:rPr lang="en-GB" sz="2800" b="1" dirty="0"/>
              <a:t>Sara:            </a:t>
            </a:r>
            <a:r>
              <a:rPr lang="en-GB" sz="2800" b="1" dirty="0" err="1"/>
              <a:t>Dydd</a:t>
            </a:r>
            <a:r>
              <a:rPr lang="en-GB" sz="2800" b="1" dirty="0"/>
              <a:t> </a:t>
            </a:r>
            <a:r>
              <a:rPr lang="en-GB" sz="2800" b="1" dirty="0" err="1"/>
              <a:t>Mercher</a:t>
            </a:r>
            <a:r>
              <a:rPr lang="en-GB" sz="2800" b="1" dirty="0"/>
              <a:t> </a:t>
            </a:r>
            <a:r>
              <a:rPr lang="en-GB" sz="2800" b="1" dirty="0" err="1"/>
              <a:t>fydd</a:t>
            </a:r>
            <a:r>
              <a:rPr lang="en-GB" sz="2800" b="1" dirty="0"/>
              <a:t> hi ‘</a:t>
            </a:r>
            <a:r>
              <a:rPr lang="en-GB" sz="2800" b="1" dirty="0" err="1"/>
              <a:t>fory</a:t>
            </a:r>
            <a:r>
              <a:rPr lang="en-GB" sz="2800" b="1" dirty="0"/>
              <a:t>, Mr Jones.</a:t>
            </a:r>
          </a:p>
          <a:p>
            <a:r>
              <a:rPr lang="en-GB" sz="2800" b="1" dirty="0"/>
              <a:t>Mr Jones:     </a:t>
            </a:r>
            <a:r>
              <a:rPr lang="en-GB" sz="2800" b="1" dirty="0" err="1"/>
              <a:t>Arbennig</a:t>
            </a:r>
            <a:r>
              <a:rPr lang="en-GB" sz="2800" b="1" dirty="0"/>
              <a:t>!  Beth </a:t>
            </a:r>
            <a:r>
              <a:rPr lang="en-GB" sz="2800" b="1" dirty="0" err="1"/>
              <a:t>yw’r</a:t>
            </a:r>
            <a:r>
              <a:rPr lang="en-GB" sz="2800" b="1" dirty="0"/>
              <a:t> </a:t>
            </a:r>
            <a:r>
              <a:rPr lang="en-GB" sz="2800" b="1" dirty="0" err="1"/>
              <a:t>dyddiad</a:t>
            </a:r>
            <a:r>
              <a:rPr lang="en-GB" sz="2800" b="1" dirty="0"/>
              <a:t> </a:t>
            </a:r>
            <a:r>
              <a:rPr lang="en-GB" sz="2800" b="1" dirty="0" err="1"/>
              <a:t>heddiw</a:t>
            </a:r>
            <a:r>
              <a:rPr lang="en-GB" sz="2800" b="1" dirty="0"/>
              <a:t>, Cai?</a:t>
            </a:r>
          </a:p>
          <a:p>
            <a:r>
              <a:rPr lang="en-GB" sz="2800" b="1" dirty="0"/>
              <a:t>Cai:              </a:t>
            </a:r>
            <a:r>
              <a:rPr lang="en-GB" sz="2800" b="1" dirty="0" err="1"/>
              <a:t>Dw</a:t>
            </a:r>
            <a:r>
              <a:rPr lang="en-GB" sz="2800" b="1" dirty="0"/>
              <a:t> </a:t>
            </a:r>
            <a:r>
              <a:rPr lang="en-GB" sz="2800" b="1" dirty="0" err="1"/>
              <a:t>i</a:t>
            </a:r>
            <a:r>
              <a:rPr lang="en-GB" sz="2800" b="1" dirty="0"/>
              <a:t> </a:t>
            </a:r>
            <a:r>
              <a:rPr lang="en-GB" sz="2800" b="1" dirty="0" err="1"/>
              <a:t>ddim</a:t>
            </a:r>
            <a:r>
              <a:rPr lang="en-GB" sz="2800" b="1" dirty="0"/>
              <a:t> </a:t>
            </a:r>
            <a:r>
              <a:rPr lang="en-GB" sz="2800" b="1" dirty="0" err="1"/>
              <a:t>yn</a:t>
            </a:r>
            <a:r>
              <a:rPr lang="en-GB" sz="2800" b="1" dirty="0"/>
              <a:t> </a:t>
            </a:r>
            <a:r>
              <a:rPr lang="en-GB" sz="2800" b="1" dirty="0" err="1"/>
              <a:t>gwybod</a:t>
            </a:r>
            <a:r>
              <a:rPr lang="en-GB" sz="2800" b="1" dirty="0"/>
              <a:t>, </a:t>
            </a:r>
            <a:r>
              <a:rPr lang="en-GB" sz="2800" b="1" dirty="0" err="1"/>
              <a:t>Syr</a:t>
            </a:r>
            <a:r>
              <a:rPr lang="en-GB" sz="2800" b="1" dirty="0"/>
              <a:t>!</a:t>
            </a:r>
          </a:p>
          <a:p>
            <a:r>
              <a:rPr lang="en-GB" sz="2800" b="1" dirty="0"/>
              <a:t>Mr Jones:     O, Cai!  Sara, </a:t>
            </a:r>
            <a:r>
              <a:rPr lang="en-GB" sz="2800" b="1" dirty="0" err="1"/>
              <a:t>beth</a:t>
            </a:r>
            <a:r>
              <a:rPr lang="en-GB" sz="2800" b="1" dirty="0"/>
              <a:t> </a:t>
            </a:r>
            <a:r>
              <a:rPr lang="en-GB" sz="2800" b="1" dirty="0" err="1"/>
              <a:t>yw’r</a:t>
            </a:r>
            <a:r>
              <a:rPr lang="en-GB" sz="2800" b="1" dirty="0"/>
              <a:t> </a:t>
            </a:r>
            <a:r>
              <a:rPr lang="en-GB" sz="2800" b="1" dirty="0" err="1"/>
              <a:t>dyddiad</a:t>
            </a:r>
            <a:r>
              <a:rPr lang="en-GB" sz="2800" b="1" dirty="0"/>
              <a:t> </a:t>
            </a:r>
            <a:r>
              <a:rPr lang="en-GB" sz="2800" b="1" dirty="0" err="1"/>
              <a:t>heddiw</a:t>
            </a:r>
            <a:r>
              <a:rPr lang="en-GB" sz="2800" b="1" dirty="0"/>
              <a:t>?</a:t>
            </a:r>
          </a:p>
          <a:p>
            <a:r>
              <a:rPr lang="en-GB" sz="2800" b="1" dirty="0"/>
              <a:t>Sara:             Y </a:t>
            </a:r>
            <a:r>
              <a:rPr lang="en-GB" sz="2800" b="1" dirty="0" err="1"/>
              <a:t>nawfed</a:t>
            </a:r>
            <a:r>
              <a:rPr lang="en-GB" sz="2800" b="1" dirty="0"/>
              <a:t> </a:t>
            </a:r>
            <a:r>
              <a:rPr lang="en-GB" sz="2800" b="1" dirty="0" err="1"/>
              <a:t>ar</a:t>
            </a:r>
            <a:r>
              <a:rPr lang="en-GB" sz="2800" b="1" dirty="0"/>
              <a:t> </a:t>
            </a:r>
            <a:r>
              <a:rPr lang="en-GB" sz="2800" b="1" dirty="0" err="1"/>
              <a:t>hugain</a:t>
            </a:r>
            <a:r>
              <a:rPr lang="en-GB" sz="2800" b="1" dirty="0"/>
              <a:t> o </a:t>
            </a:r>
            <a:r>
              <a:rPr lang="en-GB" sz="2800" b="1" dirty="0" err="1"/>
              <a:t>Fedi</a:t>
            </a:r>
            <a:r>
              <a:rPr lang="en-GB" sz="2800" b="1" dirty="0"/>
              <a:t>, </a:t>
            </a:r>
            <a:r>
              <a:rPr lang="en-GB" sz="2800" b="1" dirty="0" err="1"/>
              <a:t>Syr</a:t>
            </a:r>
            <a:r>
              <a:rPr lang="en-GB" sz="2800" b="1" dirty="0"/>
              <a:t>!</a:t>
            </a:r>
          </a:p>
          <a:p>
            <a:r>
              <a:rPr lang="en-GB" sz="2800" b="1" dirty="0"/>
              <a:t>Mr Jones:      </a:t>
            </a:r>
            <a:r>
              <a:rPr lang="en-GB" sz="2800" b="1" dirty="0" err="1"/>
              <a:t>Gwych</a:t>
            </a:r>
            <a:r>
              <a:rPr lang="en-GB" sz="2800" b="1" dirty="0"/>
              <a:t>! Felly, </a:t>
            </a:r>
            <a:r>
              <a:rPr lang="en-GB" sz="2800" b="1" dirty="0" err="1"/>
              <a:t>beth</a:t>
            </a:r>
            <a:r>
              <a:rPr lang="en-GB" sz="2800" b="1" dirty="0"/>
              <a:t> </a:t>
            </a:r>
            <a:r>
              <a:rPr lang="en-GB" sz="2800" b="1" dirty="0" err="1"/>
              <a:t>yw’r</a:t>
            </a:r>
            <a:r>
              <a:rPr lang="en-GB" sz="2800" b="1" dirty="0"/>
              <a:t> </a:t>
            </a:r>
            <a:r>
              <a:rPr lang="en-GB" sz="2800" b="1" dirty="0" err="1"/>
              <a:t>dyddiad</a:t>
            </a:r>
            <a:r>
              <a:rPr lang="en-GB" sz="2800" b="1" dirty="0"/>
              <a:t> </a:t>
            </a:r>
            <a:r>
              <a:rPr lang="en-GB" sz="2800" b="1" dirty="0" err="1"/>
              <a:t>heddiw</a:t>
            </a:r>
            <a:r>
              <a:rPr lang="en-GB" sz="2800" b="1" dirty="0"/>
              <a:t>?</a:t>
            </a:r>
          </a:p>
          <a:p>
            <a:r>
              <a:rPr lang="en-GB" sz="2800" b="1" dirty="0"/>
              <a:t>Plant:            </a:t>
            </a:r>
            <a:r>
              <a:rPr lang="en-GB" sz="2800" b="1" dirty="0" err="1"/>
              <a:t>Dydd</a:t>
            </a:r>
            <a:r>
              <a:rPr lang="en-GB" sz="2800" b="1" dirty="0"/>
              <a:t> </a:t>
            </a:r>
            <a:r>
              <a:rPr lang="en-GB" sz="2800" b="1" dirty="0" err="1"/>
              <a:t>Mawrth</a:t>
            </a:r>
            <a:r>
              <a:rPr lang="en-GB" sz="2800" b="1" dirty="0"/>
              <a:t>, y </a:t>
            </a:r>
            <a:r>
              <a:rPr lang="en-GB" sz="2800" b="1" dirty="0" err="1"/>
              <a:t>nawfed</a:t>
            </a:r>
            <a:r>
              <a:rPr lang="en-GB" sz="2800" b="1" dirty="0"/>
              <a:t> </a:t>
            </a:r>
            <a:r>
              <a:rPr lang="en-GB" sz="2800" b="1" dirty="0" err="1"/>
              <a:t>ar</a:t>
            </a:r>
            <a:r>
              <a:rPr lang="en-GB" sz="2800" b="1" dirty="0"/>
              <a:t> </a:t>
            </a:r>
            <a:r>
              <a:rPr lang="en-GB" sz="2800" b="1" dirty="0" err="1"/>
              <a:t>hugain</a:t>
            </a:r>
            <a:r>
              <a:rPr lang="en-GB" sz="2800" b="1" dirty="0"/>
              <a:t> o </a:t>
            </a:r>
            <a:r>
              <a:rPr lang="en-GB" sz="2800" b="1" dirty="0" err="1"/>
              <a:t>Fedi</a:t>
            </a:r>
            <a:r>
              <a:rPr lang="en-GB" sz="2800" b="1" dirty="0"/>
              <a:t>.</a:t>
            </a:r>
          </a:p>
        </p:txBody>
      </p:sp>
    </p:spTree>
    <p:extLst>
      <p:ext uri="{BB962C8B-B14F-4D97-AF65-F5344CB8AC3E}">
        <p14:creationId xmlns:p14="http://schemas.microsoft.com/office/powerpoint/2010/main" val="295791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C3703-7823-A74E-8F45-2EB5B3174A90}"/>
              </a:ext>
            </a:extLst>
          </p:cNvPr>
          <p:cNvSpPr>
            <a:spLocks noGrp="1"/>
          </p:cNvSpPr>
          <p:nvPr>
            <p:ph type="title"/>
          </p:nvPr>
        </p:nvSpPr>
        <p:spPr>
          <a:xfrm>
            <a:off x="2041451" y="244865"/>
            <a:ext cx="7634177" cy="1094838"/>
          </a:xfrm>
          <a:solidFill>
            <a:schemeClr val="tx1"/>
          </a:solidFill>
        </p:spPr>
        <p:txBody>
          <a:bodyPr/>
          <a:lstStyle/>
          <a:p>
            <a:r>
              <a:rPr lang="en-US" dirty="0" err="1">
                <a:solidFill>
                  <a:schemeClr val="bg1"/>
                </a:solidFill>
              </a:rPr>
              <a:t>Portffolio</a:t>
            </a:r>
            <a:r>
              <a:rPr lang="en-US" dirty="0">
                <a:solidFill>
                  <a:schemeClr val="bg1"/>
                </a:solidFill>
              </a:rPr>
              <a:t> </a:t>
            </a:r>
            <a:r>
              <a:rPr lang="en-US" dirty="0" err="1">
                <a:solidFill>
                  <a:schemeClr val="bg1"/>
                </a:solidFill>
              </a:rPr>
              <a:t>cymraeg</a:t>
            </a:r>
            <a:r>
              <a:rPr lang="en-US" dirty="0">
                <a:solidFill>
                  <a:schemeClr val="bg1"/>
                </a:solidFill>
              </a:rPr>
              <a:t>: </a:t>
            </a:r>
            <a:r>
              <a:rPr lang="en-US" dirty="0" err="1">
                <a:solidFill>
                  <a:schemeClr val="bg1"/>
                </a:solidFill>
              </a:rPr>
              <a:t>adborth</a:t>
            </a:r>
            <a:r>
              <a:rPr lang="en-US" dirty="0">
                <a:solidFill>
                  <a:schemeClr val="bg1"/>
                </a:solidFill>
              </a:rPr>
              <a:t> </a:t>
            </a:r>
            <a:br>
              <a:rPr lang="en-US" dirty="0">
                <a:solidFill>
                  <a:schemeClr val="bg1"/>
                </a:solidFill>
              </a:rPr>
            </a:br>
            <a:r>
              <a:rPr lang="en-US" dirty="0">
                <a:solidFill>
                  <a:schemeClr val="bg1"/>
                </a:solidFill>
              </a:rPr>
              <a:t>Welsh portfolio : feedback</a:t>
            </a:r>
          </a:p>
        </p:txBody>
      </p:sp>
      <p:pic>
        <p:nvPicPr>
          <p:cNvPr id="4" name="Picture 3">
            <a:extLst>
              <a:ext uri="{FF2B5EF4-FFF2-40B4-BE49-F238E27FC236}">
                <a16:creationId xmlns:a16="http://schemas.microsoft.com/office/drawing/2014/main" id="{A2042D20-B164-374C-97C2-51CC6397C81D}"/>
              </a:ext>
            </a:extLst>
          </p:cNvPr>
          <p:cNvPicPr>
            <a:picLocks noChangeAspect="1"/>
          </p:cNvPicPr>
          <p:nvPr/>
        </p:nvPicPr>
        <p:blipFill>
          <a:blip r:embed="rId2"/>
          <a:stretch>
            <a:fillRect/>
          </a:stretch>
        </p:blipFill>
        <p:spPr>
          <a:xfrm>
            <a:off x="41244" y="6317250"/>
            <a:ext cx="2766236" cy="428572"/>
          </a:xfrm>
          <a:prstGeom prst="rect">
            <a:avLst/>
          </a:prstGeom>
        </p:spPr>
      </p:pic>
      <p:sp>
        <p:nvSpPr>
          <p:cNvPr id="5" name="TextBox 4">
            <a:extLst>
              <a:ext uri="{FF2B5EF4-FFF2-40B4-BE49-F238E27FC236}">
                <a16:creationId xmlns:a16="http://schemas.microsoft.com/office/drawing/2014/main" id="{F096AC2E-E7CE-1C40-99C0-6A20FC18DDFD}"/>
              </a:ext>
            </a:extLst>
          </p:cNvPr>
          <p:cNvSpPr txBox="1"/>
          <p:nvPr/>
        </p:nvSpPr>
        <p:spPr>
          <a:xfrm>
            <a:off x="196355" y="1339703"/>
            <a:ext cx="4609561" cy="4401205"/>
          </a:xfrm>
          <a:prstGeom prst="rect">
            <a:avLst/>
          </a:prstGeom>
          <a:solidFill>
            <a:schemeClr val="bg1"/>
          </a:solidFill>
          <a:ln w="76200">
            <a:solidFill>
              <a:schemeClr val="accent1"/>
            </a:solidFill>
          </a:ln>
        </p:spPr>
        <p:txBody>
          <a:bodyPr wrap="square" rtlCol="0">
            <a:spAutoFit/>
          </a:bodyPr>
          <a:lstStyle/>
          <a:p>
            <a:pPr algn="ctr"/>
            <a:r>
              <a:rPr lang="en-US" sz="2800" b="1" u="sng" dirty="0"/>
              <a:t>CRYFDERAU</a:t>
            </a:r>
          </a:p>
          <a:p>
            <a:pPr marL="457200" indent="-457200">
              <a:buFont typeface="Arial" panose="020B0604020202020204" pitchFamily="34" charset="0"/>
              <a:buChar char="•"/>
            </a:pPr>
            <a:r>
              <a:rPr lang="en-US" sz="2800" dirty="0" err="1"/>
              <a:t>ôl</a:t>
            </a:r>
            <a:r>
              <a:rPr lang="en-US" sz="2800" dirty="0"/>
              <a:t> </a:t>
            </a:r>
            <a:r>
              <a:rPr lang="en-US" sz="2800" dirty="0" err="1"/>
              <a:t>ymdrech</a:t>
            </a:r>
            <a:r>
              <a:rPr lang="en-US" sz="2800" dirty="0"/>
              <a:t> a </a:t>
            </a:r>
            <a:r>
              <a:rPr lang="en-US" sz="2800" dirty="0" err="1"/>
              <a:t>pharch</a:t>
            </a:r>
            <a:r>
              <a:rPr lang="en-US" sz="2800" dirty="0"/>
              <a:t> at y </a:t>
            </a:r>
            <a:r>
              <a:rPr lang="en-US" sz="2800" dirty="0" err="1"/>
              <a:t>gwaith</a:t>
            </a:r>
            <a:r>
              <a:rPr lang="en-US" sz="2800" dirty="0"/>
              <a:t>;</a:t>
            </a:r>
          </a:p>
          <a:p>
            <a:pPr marL="457200" indent="-457200">
              <a:buFont typeface="Arial" panose="020B0604020202020204" pitchFamily="34" charset="0"/>
              <a:buChar char="•"/>
            </a:pPr>
            <a:r>
              <a:rPr lang="en-US" sz="2800" dirty="0" err="1"/>
              <a:t>ffilmiau</a:t>
            </a:r>
            <a:r>
              <a:rPr lang="en-US" sz="2800" dirty="0"/>
              <a:t> o </a:t>
            </a:r>
            <a:r>
              <a:rPr lang="en-US" sz="2800" dirty="0" err="1"/>
              <a:t>ansawdd</a:t>
            </a:r>
            <a:r>
              <a:rPr lang="en-US" sz="2800" dirty="0"/>
              <a:t> da;</a:t>
            </a:r>
          </a:p>
          <a:p>
            <a:pPr marL="457200" indent="-457200">
              <a:buFont typeface="Arial" panose="020B0604020202020204" pitchFamily="34" charset="0"/>
              <a:buChar char="•"/>
            </a:pPr>
            <a:r>
              <a:rPr lang="en-US" sz="2800" dirty="0" err="1"/>
              <a:t>portffolios</a:t>
            </a:r>
            <a:r>
              <a:rPr lang="en-US" sz="2800" dirty="0"/>
              <a:t> </a:t>
            </a:r>
            <a:r>
              <a:rPr lang="en-US" sz="2800" dirty="0" err="1"/>
              <a:t>cyflawn</a:t>
            </a:r>
            <a:r>
              <a:rPr lang="en-US" sz="2800" dirty="0"/>
              <a:t> </a:t>
            </a:r>
            <a:r>
              <a:rPr lang="en-US" sz="2800" dirty="0" err="1"/>
              <a:t>ar</a:t>
            </a:r>
            <a:r>
              <a:rPr lang="en-US" sz="2800" dirty="0"/>
              <a:t> y </a:t>
            </a:r>
            <a:r>
              <a:rPr lang="en-US" sz="2800" dirty="0" err="1"/>
              <a:t>cyfan</a:t>
            </a:r>
            <a:r>
              <a:rPr lang="en-US" sz="2800" dirty="0"/>
              <a:t>;</a:t>
            </a:r>
          </a:p>
          <a:p>
            <a:pPr marL="457200" indent="-457200">
              <a:buFont typeface="Arial" panose="020B0604020202020204" pitchFamily="34" charset="0"/>
              <a:buChar char="•"/>
            </a:pPr>
            <a:r>
              <a:rPr lang="en-US" sz="2800" dirty="0" err="1"/>
              <a:t>hunanadfyfyriadau</a:t>
            </a:r>
            <a:r>
              <a:rPr lang="en-US" sz="2800" dirty="0"/>
              <a:t> o </a:t>
            </a:r>
            <a:r>
              <a:rPr lang="en-US" sz="2800" dirty="0" err="1"/>
              <a:t>safon</a:t>
            </a:r>
            <a:r>
              <a:rPr lang="en-US" sz="2800" dirty="0"/>
              <a:t>;</a:t>
            </a:r>
          </a:p>
          <a:p>
            <a:pPr marL="457200" indent="-457200">
              <a:buFont typeface="Arial" panose="020B0604020202020204" pitchFamily="34" charset="0"/>
              <a:buChar char="•"/>
            </a:pPr>
            <a:r>
              <a:rPr lang="en-US" sz="2800" dirty="0" err="1"/>
              <a:t>defnydd</a:t>
            </a:r>
            <a:r>
              <a:rPr lang="en-US" sz="2800" dirty="0"/>
              <a:t> da o </a:t>
            </a:r>
            <a:r>
              <a:rPr lang="en-US" sz="2800" dirty="0" err="1"/>
              <a:t>ymchwil</a:t>
            </a:r>
            <a:r>
              <a:rPr lang="en-US" sz="2800" dirty="0"/>
              <a:t> </a:t>
            </a:r>
            <a:r>
              <a:rPr lang="en-US" sz="2800" dirty="0" err="1"/>
              <a:t>addysgol</a:t>
            </a:r>
            <a:r>
              <a:rPr lang="en-US" sz="2800" dirty="0"/>
              <a:t> </a:t>
            </a:r>
          </a:p>
        </p:txBody>
      </p:sp>
      <p:sp>
        <p:nvSpPr>
          <p:cNvPr id="8" name="TextBox 7">
            <a:extLst>
              <a:ext uri="{FF2B5EF4-FFF2-40B4-BE49-F238E27FC236}">
                <a16:creationId xmlns:a16="http://schemas.microsoft.com/office/drawing/2014/main" id="{D51B2F65-0C7B-8845-8B9A-8A7D29FF05EC}"/>
              </a:ext>
            </a:extLst>
          </p:cNvPr>
          <p:cNvSpPr txBox="1"/>
          <p:nvPr/>
        </p:nvSpPr>
        <p:spPr>
          <a:xfrm>
            <a:off x="7208875" y="1339703"/>
            <a:ext cx="4728170" cy="4401205"/>
          </a:xfrm>
          <a:prstGeom prst="rect">
            <a:avLst/>
          </a:prstGeom>
          <a:solidFill>
            <a:schemeClr val="bg1"/>
          </a:solidFill>
          <a:ln w="76200">
            <a:solidFill>
              <a:schemeClr val="accent1"/>
            </a:solidFill>
          </a:ln>
        </p:spPr>
        <p:txBody>
          <a:bodyPr wrap="square" rtlCol="0">
            <a:spAutoFit/>
          </a:bodyPr>
          <a:lstStyle/>
          <a:p>
            <a:pPr algn="ctr"/>
            <a:r>
              <a:rPr lang="en-US" sz="2800" b="1" u="sng" dirty="0"/>
              <a:t>STRONG POINTS</a:t>
            </a:r>
          </a:p>
          <a:p>
            <a:pPr marL="457200" indent="-457200">
              <a:buFont typeface="Arial" panose="020B0604020202020204" pitchFamily="34" charset="0"/>
              <a:buChar char="•"/>
            </a:pPr>
            <a:r>
              <a:rPr lang="en-US" sz="2800" dirty="0"/>
              <a:t>good effort and respect shown towards the tasks;</a:t>
            </a:r>
          </a:p>
          <a:p>
            <a:pPr marL="457200" indent="-457200">
              <a:buFont typeface="Arial" panose="020B0604020202020204" pitchFamily="34" charset="0"/>
              <a:buChar char="•"/>
            </a:pPr>
            <a:r>
              <a:rPr lang="en-US" sz="2800" dirty="0"/>
              <a:t>films of good quality;</a:t>
            </a:r>
          </a:p>
          <a:p>
            <a:pPr marL="457200" indent="-457200">
              <a:buFont typeface="Arial" panose="020B0604020202020204" pitchFamily="34" charset="0"/>
              <a:buChar char="•"/>
            </a:pPr>
            <a:r>
              <a:rPr lang="en-US" sz="2800" dirty="0"/>
              <a:t>most of the portfolios were complete;</a:t>
            </a:r>
          </a:p>
          <a:p>
            <a:pPr marL="457200" indent="-457200">
              <a:buFont typeface="Arial" panose="020B0604020202020204" pitchFamily="34" charset="0"/>
              <a:buChar char="•"/>
            </a:pPr>
            <a:r>
              <a:rPr lang="en-US" sz="2800" dirty="0"/>
              <a:t>self-evaluation of good standard;</a:t>
            </a:r>
          </a:p>
          <a:p>
            <a:pPr marL="457200" indent="-457200">
              <a:buFont typeface="Arial" panose="020B0604020202020204" pitchFamily="34" charset="0"/>
              <a:buChar char="•"/>
            </a:pPr>
            <a:r>
              <a:rPr lang="en-US" sz="2800" dirty="0"/>
              <a:t>good use of educational     </a:t>
            </a:r>
          </a:p>
          <a:p>
            <a:pPr marL="457200" indent="-457200">
              <a:buFont typeface="Arial" panose="020B0604020202020204" pitchFamily="34" charset="0"/>
              <a:buChar char="•"/>
            </a:pPr>
            <a:r>
              <a:rPr lang="en-US" sz="2800" dirty="0"/>
              <a:t>    research.</a:t>
            </a:r>
          </a:p>
        </p:txBody>
      </p:sp>
      <p:pic>
        <p:nvPicPr>
          <p:cNvPr id="9" name="Picture 8">
            <a:extLst>
              <a:ext uri="{FF2B5EF4-FFF2-40B4-BE49-F238E27FC236}">
                <a16:creationId xmlns:a16="http://schemas.microsoft.com/office/drawing/2014/main" id="{0DB3A2FD-BD22-F647-B48E-372D4867AC9B}"/>
              </a:ext>
            </a:extLst>
          </p:cNvPr>
          <p:cNvPicPr>
            <a:picLocks noChangeAspect="1"/>
          </p:cNvPicPr>
          <p:nvPr/>
        </p:nvPicPr>
        <p:blipFill rotWithShape="1">
          <a:blip r:embed="rId3"/>
          <a:srcRect l="6961" t="7489" r="4474" b="18032"/>
          <a:stretch/>
        </p:blipFill>
        <p:spPr>
          <a:xfrm>
            <a:off x="4228070" y="5340690"/>
            <a:ext cx="3677260" cy="1190846"/>
          </a:xfrm>
          <a:prstGeom prst="rect">
            <a:avLst/>
          </a:prstGeom>
        </p:spPr>
      </p:pic>
    </p:spTree>
    <p:extLst>
      <p:ext uri="{BB962C8B-B14F-4D97-AF65-F5344CB8AC3E}">
        <p14:creationId xmlns:p14="http://schemas.microsoft.com/office/powerpoint/2010/main" val="26191866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C3703-7823-A74E-8F45-2EB5B3174A90}"/>
              </a:ext>
            </a:extLst>
          </p:cNvPr>
          <p:cNvSpPr>
            <a:spLocks noGrp="1"/>
          </p:cNvSpPr>
          <p:nvPr>
            <p:ph type="title"/>
          </p:nvPr>
        </p:nvSpPr>
        <p:spPr>
          <a:xfrm>
            <a:off x="2041451" y="244865"/>
            <a:ext cx="7634177" cy="1094838"/>
          </a:xfrm>
          <a:solidFill>
            <a:schemeClr val="tx1"/>
          </a:solidFill>
        </p:spPr>
        <p:txBody>
          <a:bodyPr/>
          <a:lstStyle/>
          <a:p>
            <a:r>
              <a:rPr lang="en-US" dirty="0" err="1">
                <a:solidFill>
                  <a:schemeClr val="bg1"/>
                </a:solidFill>
              </a:rPr>
              <a:t>Portffolio</a:t>
            </a:r>
            <a:r>
              <a:rPr lang="en-US" dirty="0">
                <a:solidFill>
                  <a:schemeClr val="bg1"/>
                </a:solidFill>
              </a:rPr>
              <a:t> </a:t>
            </a:r>
            <a:r>
              <a:rPr lang="en-US" dirty="0" err="1">
                <a:solidFill>
                  <a:schemeClr val="bg1"/>
                </a:solidFill>
              </a:rPr>
              <a:t>cymraeg</a:t>
            </a:r>
            <a:r>
              <a:rPr lang="en-US" dirty="0">
                <a:solidFill>
                  <a:schemeClr val="bg1"/>
                </a:solidFill>
              </a:rPr>
              <a:t>: </a:t>
            </a:r>
            <a:r>
              <a:rPr lang="en-US" dirty="0" err="1">
                <a:solidFill>
                  <a:schemeClr val="bg1"/>
                </a:solidFill>
              </a:rPr>
              <a:t>adborth</a:t>
            </a:r>
            <a:r>
              <a:rPr lang="en-US" dirty="0">
                <a:solidFill>
                  <a:schemeClr val="bg1"/>
                </a:solidFill>
              </a:rPr>
              <a:t> </a:t>
            </a:r>
            <a:br>
              <a:rPr lang="en-US" dirty="0">
                <a:solidFill>
                  <a:schemeClr val="bg1"/>
                </a:solidFill>
              </a:rPr>
            </a:br>
            <a:r>
              <a:rPr lang="en-US" dirty="0">
                <a:solidFill>
                  <a:schemeClr val="bg1"/>
                </a:solidFill>
              </a:rPr>
              <a:t>Welsh portfolio : feedback</a:t>
            </a:r>
          </a:p>
        </p:txBody>
      </p:sp>
      <p:sp>
        <p:nvSpPr>
          <p:cNvPr id="5" name="TextBox 4">
            <a:extLst>
              <a:ext uri="{FF2B5EF4-FFF2-40B4-BE49-F238E27FC236}">
                <a16:creationId xmlns:a16="http://schemas.microsoft.com/office/drawing/2014/main" id="{F096AC2E-E7CE-1C40-99C0-6A20FC18DDFD}"/>
              </a:ext>
            </a:extLst>
          </p:cNvPr>
          <p:cNvSpPr txBox="1"/>
          <p:nvPr/>
        </p:nvSpPr>
        <p:spPr>
          <a:xfrm>
            <a:off x="196355" y="1449656"/>
            <a:ext cx="5417636" cy="4832092"/>
          </a:xfrm>
          <a:prstGeom prst="rect">
            <a:avLst/>
          </a:prstGeom>
          <a:solidFill>
            <a:schemeClr val="bg1"/>
          </a:solidFill>
          <a:ln w="76200">
            <a:solidFill>
              <a:schemeClr val="accent1"/>
            </a:solidFill>
          </a:ln>
        </p:spPr>
        <p:txBody>
          <a:bodyPr wrap="square" rtlCol="0">
            <a:spAutoFit/>
          </a:bodyPr>
          <a:lstStyle/>
          <a:p>
            <a:pPr algn="ctr"/>
            <a:r>
              <a:rPr lang="en-US" sz="2800" b="1" u="sng" dirty="0"/>
              <a:t>TARGEDAU:</a:t>
            </a:r>
          </a:p>
          <a:p>
            <a:pPr algn="ctr"/>
            <a:endParaRPr lang="en-US" sz="2800" b="1" u="sng" dirty="0"/>
          </a:p>
          <a:p>
            <a:pPr marL="457200" indent="-457200">
              <a:buFont typeface="Arial" panose="020B0604020202020204" pitchFamily="34" charset="0"/>
              <a:buChar char="•"/>
            </a:pPr>
            <a:r>
              <a:rPr lang="en-US" sz="2800" dirty="0" err="1"/>
              <a:t>Os</a:t>
            </a:r>
            <a:r>
              <a:rPr lang="en-US" sz="2800" dirty="0"/>
              <a:t> </a:t>
            </a:r>
            <a:r>
              <a:rPr lang="en-US" sz="2800" dirty="0" err="1"/>
              <a:t>nad</a:t>
            </a:r>
            <a:r>
              <a:rPr lang="en-US" sz="2800" dirty="0"/>
              <a:t> </a:t>
            </a:r>
            <a:r>
              <a:rPr lang="en-US" sz="2800" dirty="0" err="1"/>
              <a:t>oedd</a:t>
            </a:r>
            <a:r>
              <a:rPr lang="en-US" sz="2800" dirty="0"/>
              <a:t> </a:t>
            </a:r>
            <a:r>
              <a:rPr lang="en-US" sz="2800" dirty="0" err="1"/>
              <a:t>tysiolaeth</a:t>
            </a:r>
            <a:r>
              <a:rPr lang="en-US" sz="2800" dirty="0"/>
              <a:t> </a:t>
            </a:r>
            <a:r>
              <a:rPr lang="en-US" sz="2800" dirty="0" err="1"/>
              <a:t>wedi</a:t>
            </a:r>
            <a:r>
              <a:rPr lang="en-US" sz="2800" dirty="0"/>
              <a:t> </a:t>
            </a:r>
            <a:r>
              <a:rPr lang="en-US" sz="2800" dirty="0" err="1"/>
              <a:t>cael</a:t>
            </a:r>
            <a:r>
              <a:rPr lang="en-US" sz="2800" dirty="0"/>
              <a:t> </a:t>
            </a:r>
            <a:r>
              <a:rPr lang="en-US" sz="2800" dirty="0" err="1"/>
              <a:t>ei</a:t>
            </a:r>
            <a:r>
              <a:rPr lang="en-US" sz="2800" dirty="0"/>
              <a:t> </a:t>
            </a:r>
            <a:r>
              <a:rPr lang="en-US" sz="2800" dirty="0" err="1"/>
              <a:t>gyflwyno</a:t>
            </a:r>
            <a:r>
              <a:rPr lang="en-US" sz="2800" dirty="0"/>
              <a:t>, </a:t>
            </a:r>
            <a:r>
              <a:rPr lang="en-US" sz="2800" dirty="0" err="1"/>
              <a:t>doedden</a:t>
            </a:r>
            <a:r>
              <a:rPr lang="en-US" sz="2800" dirty="0"/>
              <a:t> </a:t>
            </a:r>
            <a:r>
              <a:rPr lang="en-US" sz="2800" dirty="0" err="1"/>
              <a:t>ni</a:t>
            </a:r>
            <a:r>
              <a:rPr lang="en-US" sz="2800" dirty="0"/>
              <a:t> </a:t>
            </a:r>
            <a:r>
              <a:rPr lang="en-US" sz="2800" dirty="0" err="1"/>
              <a:t>ddim</a:t>
            </a:r>
            <a:r>
              <a:rPr lang="en-US" sz="2800" dirty="0"/>
              <a:t> </a:t>
            </a:r>
            <a:r>
              <a:rPr lang="en-US" sz="2800" dirty="0" err="1"/>
              <a:t>yn</a:t>
            </a:r>
            <a:r>
              <a:rPr lang="en-US" sz="2800" dirty="0"/>
              <a:t> </a:t>
            </a:r>
            <a:r>
              <a:rPr lang="en-US" sz="2800" dirty="0" err="1"/>
              <a:t>medru</a:t>
            </a:r>
            <a:r>
              <a:rPr lang="en-US" sz="2800" dirty="0"/>
              <a:t> </a:t>
            </a:r>
            <a:r>
              <a:rPr lang="en-US" sz="2800" dirty="0" err="1"/>
              <a:t>rhoi</a:t>
            </a:r>
            <a:r>
              <a:rPr lang="en-US" sz="2800" dirty="0"/>
              <a:t> </a:t>
            </a:r>
            <a:r>
              <a:rPr lang="en-US" sz="2800" dirty="0" err="1"/>
              <a:t>lefel</a:t>
            </a:r>
            <a:r>
              <a:rPr lang="en-US" sz="2800" dirty="0"/>
              <a:t> </a:t>
            </a:r>
            <a:r>
              <a:rPr lang="en-US" sz="2800" dirty="0" err="1"/>
              <a:t>cyrhaeddiad</a:t>
            </a:r>
            <a:r>
              <a:rPr lang="en-US" sz="2800" dirty="0"/>
              <a:t>.</a:t>
            </a:r>
          </a:p>
          <a:p>
            <a:pPr marL="457200" indent="-457200">
              <a:buFont typeface="Arial" panose="020B0604020202020204" pitchFamily="34" charset="0"/>
              <a:buChar char="•"/>
            </a:pPr>
            <a:endParaRPr lang="en-US" sz="2800" dirty="0"/>
          </a:p>
          <a:p>
            <a:pPr marL="457200" indent="-457200">
              <a:buFont typeface="Arial" panose="020B0604020202020204" pitchFamily="34" charset="0"/>
              <a:buChar char="•"/>
            </a:pPr>
            <a:r>
              <a:rPr lang="en-US" sz="2800" dirty="0"/>
              <a:t>Dim </a:t>
            </a:r>
            <a:r>
              <a:rPr lang="en-US" sz="2800" dirty="0" err="1"/>
              <a:t>digon</a:t>
            </a:r>
            <a:r>
              <a:rPr lang="en-US" sz="2800" dirty="0"/>
              <a:t> o </a:t>
            </a:r>
            <a:r>
              <a:rPr lang="en-US" sz="2800" dirty="0" err="1"/>
              <a:t>Gymraeg</a:t>
            </a:r>
            <a:r>
              <a:rPr lang="en-US" sz="2800" dirty="0"/>
              <a:t>. </a:t>
            </a:r>
          </a:p>
          <a:p>
            <a:pPr marL="457200" indent="-457200">
              <a:buFont typeface="Arial" panose="020B0604020202020204" pitchFamily="34" charset="0"/>
              <a:buChar char="•"/>
            </a:pPr>
            <a:endParaRPr lang="en-US" sz="2800" dirty="0"/>
          </a:p>
          <a:p>
            <a:pPr marL="457200" indent="-457200">
              <a:buFont typeface="Arial" panose="020B0604020202020204" pitchFamily="34" charset="0"/>
              <a:buChar char="•"/>
            </a:pPr>
            <a:r>
              <a:rPr lang="en-US" sz="2800" dirty="0" err="1"/>
              <a:t>Gormod</a:t>
            </a:r>
            <a:r>
              <a:rPr lang="en-US" sz="2800" dirty="0"/>
              <a:t> o </a:t>
            </a:r>
            <a:r>
              <a:rPr lang="en-US" sz="2800" dirty="0" err="1"/>
              <a:t>gyfieithu</a:t>
            </a:r>
            <a:r>
              <a:rPr lang="en-US" sz="2800" dirty="0"/>
              <a:t> </a:t>
            </a:r>
            <a:r>
              <a:rPr lang="en-US" sz="2800" dirty="0" err="1"/>
              <a:t>o’r</a:t>
            </a:r>
            <a:r>
              <a:rPr lang="en-US" sz="2800" dirty="0"/>
              <a:t> </a:t>
            </a:r>
            <a:r>
              <a:rPr lang="en-US" sz="2800" dirty="0" err="1"/>
              <a:t>Gymraeg</a:t>
            </a:r>
            <a:r>
              <a:rPr lang="en-US" sz="2800" dirty="0"/>
              <a:t> </a:t>
            </a:r>
            <a:r>
              <a:rPr lang="en-US" sz="2800" dirty="0" err="1"/>
              <a:t>i’r</a:t>
            </a:r>
            <a:r>
              <a:rPr lang="en-US" sz="2800" dirty="0"/>
              <a:t> </a:t>
            </a:r>
            <a:r>
              <a:rPr lang="en-US" sz="2800" dirty="0" err="1"/>
              <a:t>Saesneg</a:t>
            </a:r>
            <a:r>
              <a:rPr lang="en-US" sz="2800" dirty="0"/>
              <a:t>.</a:t>
            </a:r>
          </a:p>
        </p:txBody>
      </p:sp>
      <p:sp>
        <p:nvSpPr>
          <p:cNvPr id="8" name="TextBox 7">
            <a:extLst>
              <a:ext uri="{FF2B5EF4-FFF2-40B4-BE49-F238E27FC236}">
                <a16:creationId xmlns:a16="http://schemas.microsoft.com/office/drawing/2014/main" id="{D51B2F65-0C7B-8845-8B9A-8A7D29FF05EC}"/>
              </a:ext>
            </a:extLst>
          </p:cNvPr>
          <p:cNvSpPr txBox="1"/>
          <p:nvPr/>
        </p:nvSpPr>
        <p:spPr>
          <a:xfrm>
            <a:off x="6367016" y="1449656"/>
            <a:ext cx="5557510" cy="4401205"/>
          </a:xfrm>
          <a:prstGeom prst="rect">
            <a:avLst/>
          </a:prstGeom>
          <a:solidFill>
            <a:schemeClr val="bg1"/>
          </a:solidFill>
          <a:ln w="76200">
            <a:solidFill>
              <a:schemeClr val="accent1"/>
            </a:solidFill>
          </a:ln>
        </p:spPr>
        <p:txBody>
          <a:bodyPr wrap="square" rtlCol="0">
            <a:spAutoFit/>
          </a:bodyPr>
          <a:lstStyle/>
          <a:p>
            <a:pPr algn="ctr"/>
            <a:r>
              <a:rPr lang="en-US" sz="2800" b="1" u="sng" dirty="0"/>
              <a:t>TARGETS:</a:t>
            </a:r>
          </a:p>
          <a:p>
            <a:pPr algn="ctr"/>
            <a:endParaRPr lang="en-US" sz="2800" b="1" u="sng" dirty="0"/>
          </a:p>
          <a:p>
            <a:pPr marL="457200" indent="-457200">
              <a:buFont typeface="Arial" panose="020B0604020202020204" pitchFamily="34" charset="0"/>
              <a:buChar char="•"/>
            </a:pPr>
            <a:r>
              <a:rPr lang="en-US" sz="2800" dirty="0"/>
              <a:t>We could not give a level when not enough evidence was presented.</a:t>
            </a:r>
          </a:p>
          <a:p>
            <a:pPr marL="457200" indent="-457200">
              <a:buFont typeface="Arial" panose="020B0604020202020204" pitchFamily="34" charset="0"/>
              <a:buChar char="•"/>
            </a:pPr>
            <a:endParaRPr lang="en-US" sz="2800" dirty="0"/>
          </a:p>
          <a:p>
            <a:pPr marL="457200" indent="-457200">
              <a:buFont typeface="Arial" panose="020B0604020202020204" pitchFamily="34" charset="0"/>
              <a:buChar char="•"/>
            </a:pPr>
            <a:r>
              <a:rPr lang="en-US" sz="2800" dirty="0"/>
              <a:t>Not enough Welsh.</a:t>
            </a:r>
          </a:p>
          <a:p>
            <a:pPr marL="457200" indent="-457200">
              <a:buFont typeface="Arial" panose="020B0604020202020204" pitchFamily="34" charset="0"/>
              <a:buChar char="•"/>
            </a:pPr>
            <a:endParaRPr lang="en-US" sz="2800" dirty="0"/>
          </a:p>
          <a:p>
            <a:pPr marL="457200" indent="-457200">
              <a:buFont typeface="Arial" panose="020B0604020202020204" pitchFamily="34" charset="0"/>
              <a:buChar char="•"/>
            </a:pPr>
            <a:r>
              <a:rPr lang="en-US" sz="2800" dirty="0"/>
              <a:t>Too much direct translation.</a:t>
            </a:r>
          </a:p>
          <a:p>
            <a:pPr marL="457200" indent="-457200">
              <a:buFont typeface="Arial" panose="020B0604020202020204" pitchFamily="34" charset="0"/>
              <a:buChar char="•"/>
            </a:pPr>
            <a:endParaRPr lang="en-US" sz="2800" b="1" u="sng" dirty="0"/>
          </a:p>
        </p:txBody>
      </p:sp>
      <p:pic>
        <p:nvPicPr>
          <p:cNvPr id="7" name="Picture 6">
            <a:extLst>
              <a:ext uri="{FF2B5EF4-FFF2-40B4-BE49-F238E27FC236}">
                <a16:creationId xmlns:a16="http://schemas.microsoft.com/office/drawing/2014/main" id="{107865D4-E3E9-B34C-9DFE-6CF2EDB31CA8}"/>
              </a:ext>
            </a:extLst>
          </p:cNvPr>
          <p:cNvPicPr>
            <a:picLocks noChangeAspect="1"/>
          </p:cNvPicPr>
          <p:nvPr/>
        </p:nvPicPr>
        <p:blipFill>
          <a:blip r:embed="rId2"/>
          <a:stretch>
            <a:fillRect/>
          </a:stretch>
        </p:blipFill>
        <p:spPr>
          <a:xfrm>
            <a:off x="9425764" y="6429428"/>
            <a:ext cx="2766236" cy="428572"/>
          </a:xfrm>
          <a:prstGeom prst="rect">
            <a:avLst/>
          </a:prstGeom>
        </p:spPr>
      </p:pic>
    </p:spTree>
    <p:extLst>
      <p:ext uri="{BB962C8B-B14F-4D97-AF65-F5344CB8AC3E}">
        <p14:creationId xmlns:p14="http://schemas.microsoft.com/office/powerpoint/2010/main" val="14384608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C3703-7823-A74E-8F45-2EB5B3174A90}"/>
              </a:ext>
            </a:extLst>
          </p:cNvPr>
          <p:cNvSpPr>
            <a:spLocks noGrp="1"/>
          </p:cNvSpPr>
          <p:nvPr>
            <p:ph type="title"/>
          </p:nvPr>
        </p:nvSpPr>
        <p:spPr>
          <a:xfrm>
            <a:off x="2041451" y="244865"/>
            <a:ext cx="7634177" cy="1094838"/>
          </a:xfrm>
          <a:solidFill>
            <a:schemeClr val="tx1"/>
          </a:solidFill>
        </p:spPr>
        <p:txBody>
          <a:bodyPr/>
          <a:lstStyle/>
          <a:p>
            <a:r>
              <a:rPr lang="en-US" dirty="0" err="1">
                <a:solidFill>
                  <a:schemeClr val="bg1"/>
                </a:solidFill>
              </a:rPr>
              <a:t>Portffolio</a:t>
            </a:r>
            <a:r>
              <a:rPr lang="en-US" dirty="0">
                <a:solidFill>
                  <a:schemeClr val="bg1"/>
                </a:solidFill>
              </a:rPr>
              <a:t> </a:t>
            </a:r>
            <a:r>
              <a:rPr lang="en-US" dirty="0" err="1">
                <a:solidFill>
                  <a:schemeClr val="bg1"/>
                </a:solidFill>
              </a:rPr>
              <a:t>cymraeg</a:t>
            </a:r>
            <a:r>
              <a:rPr lang="en-US" dirty="0">
                <a:solidFill>
                  <a:schemeClr val="bg1"/>
                </a:solidFill>
              </a:rPr>
              <a:t>: </a:t>
            </a:r>
            <a:r>
              <a:rPr lang="en-US" dirty="0" err="1">
                <a:solidFill>
                  <a:schemeClr val="bg1"/>
                </a:solidFill>
              </a:rPr>
              <a:t>adborth</a:t>
            </a:r>
            <a:r>
              <a:rPr lang="en-US" dirty="0">
                <a:solidFill>
                  <a:schemeClr val="bg1"/>
                </a:solidFill>
              </a:rPr>
              <a:t> </a:t>
            </a:r>
            <a:br>
              <a:rPr lang="en-US" dirty="0">
                <a:solidFill>
                  <a:schemeClr val="bg1"/>
                </a:solidFill>
              </a:rPr>
            </a:br>
            <a:r>
              <a:rPr lang="en-US" dirty="0">
                <a:solidFill>
                  <a:schemeClr val="bg1"/>
                </a:solidFill>
              </a:rPr>
              <a:t>Welsh portfolio : feedback</a:t>
            </a:r>
          </a:p>
        </p:txBody>
      </p:sp>
      <p:sp>
        <p:nvSpPr>
          <p:cNvPr id="5" name="TextBox 4">
            <a:extLst>
              <a:ext uri="{FF2B5EF4-FFF2-40B4-BE49-F238E27FC236}">
                <a16:creationId xmlns:a16="http://schemas.microsoft.com/office/drawing/2014/main" id="{F096AC2E-E7CE-1C40-99C0-6A20FC18DDFD}"/>
              </a:ext>
            </a:extLst>
          </p:cNvPr>
          <p:cNvSpPr txBox="1"/>
          <p:nvPr/>
        </p:nvSpPr>
        <p:spPr>
          <a:xfrm>
            <a:off x="196355" y="1449656"/>
            <a:ext cx="5417636" cy="5139869"/>
          </a:xfrm>
          <a:prstGeom prst="rect">
            <a:avLst/>
          </a:prstGeom>
          <a:solidFill>
            <a:schemeClr val="bg1"/>
          </a:solidFill>
          <a:ln w="76200">
            <a:solidFill>
              <a:schemeClr val="accent1"/>
            </a:solidFill>
          </a:ln>
        </p:spPr>
        <p:txBody>
          <a:bodyPr wrap="square" rtlCol="0">
            <a:spAutoFit/>
          </a:bodyPr>
          <a:lstStyle/>
          <a:p>
            <a:pPr algn="ctr"/>
            <a:r>
              <a:rPr lang="en-US" sz="2800" b="1" u="sng" dirty="0"/>
              <a:t>TARGEDAU:</a:t>
            </a:r>
          </a:p>
          <a:p>
            <a:pPr algn="ctr"/>
            <a:endParaRPr lang="en-US" sz="2800" b="1" u="sng" dirty="0"/>
          </a:p>
          <a:p>
            <a:pPr marL="457200" indent="-457200">
              <a:buFont typeface="Arial" panose="020B0604020202020204" pitchFamily="34" charset="0"/>
              <a:buChar char="•"/>
            </a:pPr>
            <a:r>
              <a:rPr lang="en-US" sz="3600" dirty="0" err="1"/>
              <a:t>ynganu</a:t>
            </a:r>
            <a:r>
              <a:rPr lang="en-US" sz="3600" dirty="0"/>
              <a:t> </a:t>
            </a:r>
            <a:r>
              <a:rPr lang="en-US" sz="3600" dirty="0" err="1"/>
              <a:t>ar</a:t>
            </a:r>
            <a:r>
              <a:rPr lang="en-US" sz="3600" dirty="0"/>
              <a:t> </a:t>
            </a:r>
            <a:r>
              <a:rPr lang="en-US" sz="3600" dirty="0" err="1"/>
              <a:t>adegau</a:t>
            </a:r>
            <a:r>
              <a:rPr lang="en-US" sz="3600" dirty="0"/>
              <a:t>, </a:t>
            </a:r>
            <a:r>
              <a:rPr lang="en-US" sz="3600" dirty="0" err="1"/>
              <a:t>e.e</a:t>
            </a:r>
            <a:r>
              <a:rPr lang="en-US" sz="3600" dirty="0"/>
              <a:t>. </a:t>
            </a:r>
            <a:r>
              <a:rPr lang="en-US" sz="3600" dirty="0" err="1"/>
              <a:t>llafariaid</a:t>
            </a:r>
            <a:r>
              <a:rPr lang="en-US" sz="3600" dirty="0"/>
              <a:t> </a:t>
            </a:r>
            <a:r>
              <a:rPr lang="en-US" sz="3600" dirty="0" err="1"/>
              <a:t>clwm</a:t>
            </a:r>
            <a:r>
              <a:rPr lang="en-US" sz="3600" dirty="0"/>
              <a:t>;</a:t>
            </a:r>
          </a:p>
          <a:p>
            <a:endParaRPr lang="en-US" sz="3600" dirty="0"/>
          </a:p>
          <a:p>
            <a:pPr marL="571500" indent="-571500">
              <a:buFont typeface="Arial" panose="020B0604020202020204" pitchFamily="34" charset="0"/>
              <a:buChar char="•"/>
            </a:pPr>
            <a:r>
              <a:rPr lang="en-US" sz="3600" dirty="0" err="1"/>
              <a:t>cystrawen</a:t>
            </a:r>
            <a:r>
              <a:rPr lang="en-US" sz="3600" dirty="0"/>
              <a:t> – </a:t>
            </a:r>
            <a:r>
              <a:rPr lang="en-US" sz="3600" dirty="0" err="1"/>
              <a:t>e.e</a:t>
            </a:r>
            <a:r>
              <a:rPr lang="en-US" sz="3600" dirty="0"/>
              <a:t>. </a:t>
            </a:r>
            <a:r>
              <a:rPr lang="en-US" sz="2800" dirty="0"/>
              <a:t>Beth </a:t>
            </a:r>
            <a:r>
              <a:rPr lang="en-US" sz="2800" u="sng" dirty="0" err="1">
                <a:solidFill>
                  <a:srgbClr val="FF0000"/>
                </a:solidFill>
              </a:rPr>
              <a:t>ydy</a:t>
            </a:r>
            <a:r>
              <a:rPr lang="en-US" sz="2800" dirty="0"/>
              <a:t> </a:t>
            </a:r>
            <a:r>
              <a:rPr lang="en-US" sz="2800" dirty="0" err="1"/>
              <a:t>e’n</a:t>
            </a:r>
            <a:r>
              <a:rPr lang="en-US" sz="2800" dirty="0"/>
              <a:t> </a:t>
            </a:r>
            <a:r>
              <a:rPr lang="en-US" sz="2800" dirty="0" err="1"/>
              <a:t>gwisgo</a:t>
            </a:r>
            <a:r>
              <a:rPr lang="en-US" sz="2800" dirty="0"/>
              <a:t>? Beth </a:t>
            </a:r>
            <a:r>
              <a:rPr lang="en-US" sz="2800" dirty="0" err="1">
                <a:solidFill>
                  <a:srgbClr val="00B050"/>
                </a:solidFill>
              </a:rPr>
              <a:t>mae</a:t>
            </a:r>
            <a:r>
              <a:rPr lang="en-US" sz="2800" dirty="0"/>
              <a:t> </a:t>
            </a:r>
            <a:r>
              <a:rPr lang="en-US" sz="2800" dirty="0" err="1"/>
              <a:t>e’n</a:t>
            </a:r>
            <a:r>
              <a:rPr lang="en-US" sz="2800" dirty="0"/>
              <a:t> </a:t>
            </a:r>
            <a:r>
              <a:rPr lang="en-US" sz="2800" dirty="0" err="1"/>
              <a:t>gwisgo</a:t>
            </a:r>
            <a:r>
              <a:rPr lang="en-US" sz="2800" dirty="0"/>
              <a:t>?</a:t>
            </a:r>
          </a:p>
          <a:p>
            <a:endParaRPr lang="en-US" sz="3600" dirty="0"/>
          </a:p>
          <a:p>
            <a:pPr marL="457200" indent="-457200">
              <a:buFont typeface="Arial" panose="020B0604020202020204" pitchFamily="34" charset="0"/>
              <a:buChar char="•"/>
            </a:pPr>
            <a:r>
              <a:rPr lang="en-US" sz="3600" dirty="0" err="1"/>
              <a:t>gorchmynion</a:t>
            </a:r>
            <a:r>
              <a:rPr lang="en-US" sz="3600" dirty="0"/>
              <a:t> – </a:t>
            </a:r>
            <a:r>
              <a:rPr lang="en-US" sz="3600" dirty="0" err="1"/>
              <a:t>wch</a:t>
            </a:r>
            <a:r>
              <a:rPr lang="en-US" sz="3600" dirty="0"/>
              <a:t> –a;</a:t>
            </a:r>
          </a:p>
        </p:txBody>
      </p:sp>
      <p:sp>
        <p:nvSpPr>
          <p:cNvPr id="8" name="TextBox 7">
            <a:extLst>
              <a:ext uri="{FF2B5EF4-FFF2-40B4-BE49-F238E27FC236}">
                <a16:creationId xmlns:a16="http://schemas.microsoft.com/office/drawing/2014/main" id="{D51B2F65-0C7B-8845-8B9A-8A7D29FF05EC}"/>
              </a:ext>
            </a:extLst>
          </p:cNvPr>
          <p:cNvSpPr txBox="1"/>
          <p:nvPr/>
        </p:nvSpPr>
        <p:spPr>
          <a:xfrm>
            <a:off x="6367016" y="1449656"/>
            <a:ext cx="5557510" cy="4154984"/>
          </a:xfrm>
          <a:prstGeom prst="rect">
            <a:avLst/>
          </a:prstGeom>
          <a:solidFill>
            <a:schemeClr val="bg1"/>
          </a:solidFill>
          <a:ln w="76200">
            <a:solidFill>
              <a:schemeClr val="accent1"/>
            </a:solidFill>
          </a:ln>
        </p:spPr>
        <p:txBody>
          <a:bodyPr wrap="square" rtlCol="0">
            <a:spAutoFit/>
          </a:bodyPr>
          <a:lstStyle/>
          <a:p>
            <a:pPr algn="ctr"/>
            <a:r>
              <a:rPr lang="en-US" sz="2800" b="1" u="sng" dirty="0"/>
              <a:t>TARGETS:</a:t>
            </a:r>
          </a:p>
          <a:p>
            <a:pPr marL="457200" indent="-457200">
              <a:buFont typeface="Arial" panose="020B0604020202020204" pitchFamily="34" charset="0"/>
              <a:buChar char="•"/>
            </a:pPr>
            <a:r>
              <a:rPr lang="en-US" sz="3600" dirty="0"/>
              <a:t>pronunciation, e.g. double vowels;</a:t>
            </a:r>
          </a:p>
          <a:p>
            <a:endParaRPr lang="en-US" sz="3600" dirty="0"/>
          </a:p>
          <a:p>
            <a:pPr marL="457200" indent="-457200">
              <a:buFont typeface="Arial" panose="020B0604020202020204" pitchFamily="34" charset="0"/>
              <a:buChar char="•"/>
            </a:pPr>
            <a:r>
              <a:rPr lang="en-US" sz="3600" dirty="0"/>
              <a:t>syntax, e.g. </a:t>
            </a:r>
            <a:r>
              <a:rPr lang="en-US" sz="2800" dirty="0"/>
              <a:t>Beth </a:t>
            </a:r>
            <a:r>
              <a:rPr lang="en-US" sz="2800" u="sng" dirty="0" err="1">
                <a:solidFill>
                  <a:srgbClr val="FF0000"/>
                </a:solidFill>
              </a:rPr>
              <a:t>ydy</a:t>
            </a:r>
            <a:r>
              <a:rPr lang="en-US" sz="2800" dirty="0"/>
              <a:t> </a:t>
            </a:r>
            <a:r>
              <a:rPr lang="en-US" sz="2800" dirty="0" err="1"/>
              <a:t>e’n</a:t>
            </a:r>
            <a:r>
              <a:rPr lang="en-US" sz="2800" dirty="0"/>
              <a:t> </a:t>
            </a:r>
            <a:r>
              <a:rPr lang="en-US" sz="2800" dirty="0" err="1"/>
              <a:t>gwisgo</a:t>
            </a:r>
            <a:r>
              <a:rPr lang="en-US" sz="2800" dirty="0"/>
              <a:t>?  Beth </a:t>
            </a:r>
            <a:r>
              <a:rPr lang="en-US" sz="2800" b="1" dirty="0" err="1">
                <a:solidFill>
                  <a:srgbClr val="00B050"/>
                </a:solidFill>
              </a:rPr>
              <a:t>mae</a:t>
            </a:r>
            <a:r>
              <a:rPr lang="en-US" sz="2800" dirty="0"/>
              <a:t> </a:t>
            </a:r>
            <a:r>
              <a:rPr lang="en-US" sz="2800" dirty="0" err="1"/>
              <a:t>e’n</a:t>
            </a:r>
            <a:r>
              <a:rPr lang="en-US" sz="2800" dirty="0"/>
              <a:t> </a:t>
            </a:r>
            <a:r>
              <a:rPr lang="en-US" sz="2800" dirty="0" err="1"/>
              <a:t>gwisgo</a:t>
            </a:r>
            <a:r>
              <a:rPr lang="en-US" sz="2800" dirty="0"/>
              <a:t>?</a:t>
            </a:r>
          </a:p>
          <a:p>
            <a:endParaRPr lang="en-US" sz="2800" dirty="0"/>
          </a:p>
          <a:p>
            <a:pPr marL="457200" indent="-457200">
              <a:buFont typeface="Arial" panose="020B0604020202020204" pitchFamily="34" charset="0"/>
              <a:buChar char="•"/>
            </a:pPr>
            <a:r>
              <a:rPr lang="en-US" sz="3600" dirty="0"/>
              <a:t>commands – </a:t>
            </a:r>
            <a:r>
              <a:rPr lang="en-US" sz="3600" dirty="0" err="1"/>
              <a:t>wch</a:t>
            </a:r>
            <a:r>
              <a:rPr lang="en-US" sz="3600" dirty="0"/>
              <a:t> –a.</a:t>
            </a:r>
          </a:p>
        </p:txBody>
      </p:sp>
      <p:pic>
        <p:nvPicPr>
          <p:cNvPr id="6" name="Picture 5">
            <a:extLst>
              <a:ext uri="{FF2B5EF4-FFF2-40B4-BE49-F238E27FC236}">
                <a16:creationId xmlns:a16="http://schemas.microsoft.com/office/drawing/2014/main" id="{876090A5-7E2B-754B-87BD-C3FBEEC1C227}"/>
              </a:ext>
            </a:extLst>
          </p:cNvPr>
          <p:cNvPicPr>
            <a:picLocks noChangeAspect="1"/>
          </p:cNvPicPr>
          <p:nvPr/>
        </p:nvPicPr>
        <p:blipFill>
          <a:blip r:embed="rId2"/>
          <a:stretch>
            <a:fillRect/>
          </a:stretch>
        </p:blipFill>
        <p:spPr>
          <a:xfrm>
            <a:off x="9145771" y="6160953"/>
            <a:ext cx="2766236" cy="428572"/>
          </a:xfrm>
          <a:prstGeom prst="rect">
            <a:avLst/>
          </a:prstGeom>
        </p:spPr>
      </p:pic>
    </p:spTree>
    <p:extLst>
      <p:ext uri="{BB962C8B-B14F-4D97-AF65-F5344CB8AC3E}">
        <p14:creationId xmlns:p14="http://schemas.microsoft.com/office/powerpoint/2010/main" val="16434192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85943F2D-9935-2C47-B14A-79BD6FCD7E9C}"/>
              </a:ext>
            </a:extLst>
          </p:cNvPr>
          <p:cNvSpPr txBox="1">
            <a:spLocks/>
          </p:cNvSpPr>
          <p:nvPr/>
        </p:nvSpPr>
        <p:spPr>
          <a:xfrm>
            <a:off x="2041451" y="244865"/>
            <a:ext cx="7634177" cy="619659"/>
          </a:xfrm>
          <a:prstGeom prst="rect">
            <a:avLst/>
          </a:prstGeom>
          <a:solidFill>
            <a:schemeClr val="tx1"/>
          </a:solidFill>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US" dirty="0">
                <a:solidFill>
                  <a:schemeClr val="bg1"/>
                </a:solidFill>
              </a:rPr>
              <a:t>Eleni …                              This  year…</a:t>
            </a:r>
          </a:p>
        </p:txBody>
      </p:sp>
      <p:sp>
        <p:nvSpPr>
          <p:cNvPr id="6" name="TextBox 5">
            <a:extLst>
              <a:ext uri="{FF2B5EF4-FFF2-40B4-BE49-F238E27FC236}">
                <a16:creationId xmlns:a16="http://schemas.microsoft.com/office/drawing/2014/main" id="{6826C056-B9E0-2947-BB6E-2BE80690C376}"/>
              </a:ext>
            </a:extLst>
          </p:cNvPr>
          <p:cNvSpPr txBox="1"/>
          <p:nvPr/>
        </p:nvSpPr>
        <p:spPr>
          <a:xfrm>
            <a:off x="422015" y="1147156"/>
            <a:ext cx="11398683" cy="5078313"/>
          </a:xfrm>
          <a:prstGeom prst="rect">
            <a:avLst/>
          </a:prstGeom>
          <a:solidFill>
            <a:schemeClr val="bg1"/>
          </a:solidFill>
          <a:ln>
            <a:solidFill>
              <a:schemeClr val="tx1"/>
            </a:solidFill>
          </a:ln>
        </p:spPr>
        <p:txBody>
          <a:bodyPr wrap="square" rtlCol="0">
            <a:spAutoFit/>
          </a:bodyPr>
          <a:lstStyle/>
          <a:p>
            <a:r>
              <a:rPr lang="en-US" b="1" dirty="0"/>
              <a:t>BA Ed3  Portfolio Requirements</a:t>
            </a:r>
            <a:endParaRPr lang="en-GB" dirty="0"/>
          </a:p>
          <a:p>
            <a:r>
              <a:rPr lang="en-US" dirty="0"/>
              <a:t> </a:t>
            </a:r>
            <a:endParaRPr lang="en-GB" dirty="0"/>
          </a:p>
          <a:p>
            <a:r>
              <a:rPr lang="en-US" dirty="0"/>
              <a:t>The portfolio will include the following.</a:t>
            </a:r>
            <a:endParaRPr lang="en-GB" dirty="0"/>
          </a:p>
          <a:p>
            <a:r>
              <a:rPr lang="en-US" dirty="0"/>
              <a:t> </a:t>
            </a:r>
            <a:endParaRPr lang="en-GB" dirty="0"/>
          </a:p>
          <a:p>
            <a:r>
              <a:rPr lang="en-US" dirty="0"/>
              <a:t>A complete pack which includes:</a:t>
            </a:r>
            <a:endParaRPr lang="en-GB" dirty="0"/>
          </a:p>
          <a:p>
            <a:pPr marL="400050" lvl="0" indent="-400050">
              <a:buFont typeface="+mj-lt"/>
              <a:buAutoNum type="romanUcPeriod"/>
            </a:pPr>
            <a:r>
              <a:rPr lang="en-GB" dirty="0"/>
              <a:t>Film evidence – up to 10 minutes of a lesson which you have presented on location in school (evidencing oral, reading and listening skills)</a:t>
            </a:r>
          </a:p>
          <a:p>
            <a:pPr marL="400050" lvl="0" indent="-400050">
              <a:buFont typeface="+mj-lt"/>
              <a:buAutoNum type="romanUcPeriod"/>
            </a:pPr>
            <a:r>
              <a:rPr lang="en-GB" dirty="0"/>
              <a:t>Tutor notes/observation report on your use of Welsh language during your period on location</a:t>
            </a:r>
          </a:p>
          <a:p>
            <a:pPr marL="400050" lvl="0" indent="-400050">
              <a:buFont typeface="+mj-lt"/>
              <a:buAutoNum type="romanUcPeriod"/>
            </a:pPr>
            <a:r>
              <a:rPr lang="en-GB" dirty="0"/>
              <a:t>A lesson plan that focuses specifically on developing learners' literacy skills in Welsh </a:t>
            </a:r>
          </a:p>
          <a:p>
            <a:pPr marL="400050" lvl="0" indent="-400050">
              <a:buFont typeface="+mj-lt"/>
              <a:buAutoNum type="romanUcPeriod"/>
            </a:pPr>
            <a:r>
              <a:rPr lang="en-GB" dirty="0"/>
              <a:t>Written self-reflection by the student along with response to the tutor’s report (up to 1000 words with medium of work depending on student’s linguistic ability)</a:t>
            </a:r>
          </a:p>
          <a:p>
            <a:r>
              <a:rPr lang="en-US" dirty="0"/>
              <a:t>It should also include:  </a:t>
            </a:r>
            <a:endParaRPr lang="en-GB" dirty="0"/>
          </a:p>
          <a:p>
            <a:pPr marL="400050" lvl="0" indent="-400050">
              <a:buFont typeface="+mj-lt"/>
              <a:buAutoNum type="romanUcPeriod"/>
            </a:pPr>
            <a:r>
              <a:rPr lang="en-GB" dirty="0"/>
              <a:t>Three lesson plans or weekly plans that demonstrate the best example of the student developing learners' literacy skills in Welsh and/or improving personal language skills  </a:t>
            </a:r>
          </a:p>
          <a:p>
            <a:pPr marL="400050" lvl="0" indent="-400050">
              <a:buFont typeface="+mj-lt"/>
              <a:buAutoNum type="romanUcPeriod"/>
            </a:pPr>
            <a:r>
              <a:rPr lang="en-GB" dirty="0"/>
              <a:t>Formative assessments/tasks from language lessons – school and university</a:t>
            </a:r>
          </a:p>
          <a:p>
            <a:pPr marL="400050" lvl="0" indent="-400050">
              <a:buFont typeface="+mj-lt"/>
              <a:buAutoNum type="romanUcPeriod"/>
            </a:pPr>
            <a:r>
              <a:rPr lang="en-GB" dirty="0"/>
              <a:t>Original resources that show evidence of developing learners' literacy skills and differentiation  </a:t>
            </a:r>
          </a:p>
          <a:p>
            <a:pPr marL="400050" lvl="0" indent="-400050">
              <a:buFont typeface="+mj-lt"/>
              <a:buAutoNum type="romanUcPeriod"/>
            </a:pPr>
            <a:r>
              <a:rPr lang="en-GB" dirty="0"/>
              <a:t>Evidence of correcting a learner's work.  </a:t>
            </a:r>
          </a:p>
          <a:p>
            <a:endParaRPr lang="en-US" dirty="0"/>
          </a:p>
        </p:txBody>
      </p:sp>
    </p:spTree>
    <p:extLst>
      <p:ext uri="{BB962C8B-B14F-4D97-AF65-F5344CB8AC3E}">
        <p14:creationId xmlns:p14="http://schemas.microsoft.com/office/powerpoint/2010/main" val="27180603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2">
            <a:extLst>
              <a:ext uri="{FF2B5EF4-FFF2-40B4-BE49-F238E27FC236}">
                <a16:creationId xmlns:a16="http://schemas.microsoft.com/office/drawing/2014/main" id="{02B2EE1A-70BE-F74E-965C-3CF64900F2A6}"/>
              </a:ext>
            </a:extLst>
          </p:cNvPr>
          <p:cNvSpPr>
            <a:spLocks noGrp="1"/>
          </p:cNvSpPr>
          <p:nvPr>
            <p:ph idx="1"/>
          </p:nvPr>
        </p:nvSpPr>
        <p:spPr>
          <a:xfrm>
            <a:off x="6151418" y="1903269"/>
            <a:ext cx="5514109" cy="3416320"/>
          </a:xfrm>
          <a:solidFill>
            <a:schemeClr val="bg1"/>
          </a:solidFill>
          <a:ln w="76200">
            <a:solidFill>
              <a:srgbClr val="FFC000"/>
            </a:solidFill>
          </a:ln>
        </p:spPr>
        <p:txBody>
          <a:bodyPr>
            <a:normAutofit fontScale="92500" lnSpcReduction="10000"/>
          </a:bodyPr>
          <a:lstStyle/>
          <a:p>
            <a:pPr marL="0" indent="0">
              <a:buNone/>
            </a:pPr>
            <a:r>
              <a:rPr lang="en-GB" dirty="0"/>
              <a:t>Given that a key aspect of effective language learning is the willingness to experiment and take risks in trying out new structures, sounds and patterns, learning and experience in this Area can empower learners to be creative and to persevere when facing challenges. Together, these skills can build learners’ confidence to grasp new opportunities and to adapt to different roles which in turn can develop them as </a:t>
            </a:r>
            <a:r>
              <a:rPr lang="en-GB" b="1" dirty="0"/>
              <a:t>enterprising, creative contributors, ready to play a full part in life and work</a:t>
            </a:r>
            <a:r>
              <a:rPr lang="en-GB" dirty="0"/>
              <a:t>.</a:t>
            </a:r>
            <a:endParaRPr lang="en-US" dirty="0"/>
          </a:p>
        </p:txBody>
      </p:sp>
      <p:sp>
        <p:nvSpPr>
          <p:cNvPr id="8" name="TextBox 7">
            <a:extLst>
              <a:ext uri="{FF2B5EF4-FFF2-40B4-BE49-F238E27FC236}">
                <a16:creationId xmlns:a16="http://schemas.microsoft.com/office/drawing/2014/main" id="{1EC5DB26-3127-AA49-81E6-A8CBE56AB17D}"/>
              </a:ext>
            </a:extLst>
          </p:cNvPr>
          <p:cNvSpPr txBox="1"/>
          <p:nvPr/>
        </p:nvSpPr>
        <p:spPr>
          <a:xfrm>
            <a:off x="164523" y="1903269"/>
            <a:ext cx="5514109" cy="3416320"/>
          </a:xfrm>
          <a:prstGeom prst="rect">
            <a:avLst/>
          </a:prstGeom>
          <a:solidFill>
            <a:schemeClr val="bg1"/>
          </a:solidFill>
          <a:ln w="76200">
            <a:solidFill>
              <a:srgbClr val="FFC000"/>
            </a:solidFill>
          </a:ln>
        </p:spPr>
        <p:txBody>
          <a:bodyPr wrap="square" rtlCol="0">
            <a:spAutoFit/>
          </a:bodyPr>
          <a:lstStyle/>
          <a:p>
            <a:r>
              <a:rPr lang="en-GB" dirty="0"/>
              <a:t>O gofio </a:t>
            </a:r>
            <a:r>
              <a:rPr lang="en-GB" dirty="0" err="1"/>
              <a:t>mai</a:t>
            </a:r>
            <a:r>
              <a:rPr lang="en-GB" dirty="0"/>
              <a:t> un </a:t>
            </a:r>
            <a:r>
              <a:rPr lang="en-GB" dirty="0" err="1"/>
              <a:t>agwedd</a:t>
            </a:r>
            <a:r>
              <a:rPr lang="en-GB" dirty="0"/>
              <a:t> </a:t>
            </a:r>
            <a:r>
              <a:rPr lang="en-GB" dirty="0" err="1"/>
              <a:t>allweddol</a:t>
            </a:r>
            <a:r>
              <a:rPr lang="en-GB" dirty="0"/>
              <a:t> </a:t>
            </a:r>
            <a:r>
              <a:rPr lang="en-GB" dirty="0" err="1"/>
              <a:t>ar</a:t>
            </a:r>
            <a:r>
              <a:rPr lang="en-GB" dirty="0"/>
              <a:t> </a:t>
            </a:r>
            <a:r>
              <a:rPr lang="en-GB" dirty="0" err="1"/>
              <a:t>ddysgu</a:t>
            </a:r>
            <a:r>
              <a:rPr lang="en-GB" dirty="0"/>
              <a:t> </a:t>
            </a:r>
            <a:r>
              <a:rPr lang="en-GB" dirty="0" err="1"/>
              <a:t>iaith</a:t>
            </a:r>
            <a:r>
              <a:rPr lang="en-GB" dirty="0"/>
              <a:t> </a:t>
            </a:r>
            <a:r>
              <a:rPr lang="en-GB" dirty="0" err="1"/>
              <a:t>yn</a:t>
            </a:r>
            <a:r>
              <a:rPr lang="en-GB" dirty="0"/>
              <a:t> </a:t>
            </a:r>
            <a:r>
              <a:rPr lang="en-GB" dirty="0" err="1"/>
              <a:t>effeithiol</a:t>
            </a:r>
            <a:r>
              <a:rPr lang="en-GB" dirty="0"/>
              <a:t> </a:t>
            </a:r>
            <a:r>
              <a:rPr lang="en-GB" dirty="0" err="1"/>
              <a:t>yw’r</a:t>
            </a:r>
            <a:r>
              <a:rPr lang="en-GB" dirty="0"/>
              <a:t> </a:t>
            </a:r>
            <a:r>
              <a:rPr lang="en-GB" dirty="0" err="1"/>
              <a:t>parodrwydd</a:t>
            </a:r>
            <a:r>
              <a:rPr lang="en-GB" dirty="0"/>
              <a:t> </a:t>
            </a:r>
            <a:r>
              <a:rPr lang="en-GB" dirty="0" err="1"/>
              <a:t>i</a:t>
            </a:r>
            <a:r>
              <a:rPr lang="en-GB" dirty="0"/>
              <a:t> </a:t>
            </a:r>
            <a:r>
              <a:rPr lang="en-GB" dirty="0" err="1"/>
              <a:t>arbrofi</a:t>
            </a:r>
            <a:r>
              <a:rPr lang="en-GB" dirty="0"/>
              <a:t> ac </a:t>
            </a:r>
            <a:r>
              <a:rPr lang="en-GB" dirty="0" err="1"/>
              <a:t>i</a:t>
            </a:r>
            <a:r>
              <a:rPr lang="en-GB" dirty="0"/>
              <a:t> </a:t>
            </a:r>
            <a:r>
              <a:rPr lang="en-GB" dirty="0" err="1"/>
              <a:t>fentro</a:t>
            </a:r>
            <a:r>
              <a:rPr lang="en-GB" dirty="0"/>
              <a:t> </a:t>
            </a:r>
            <a:r>
              <a:rPr lang="en-GB" dirty="0" err="1"/>
              <a:t>wrth</a:t>
            </a:r>
            <a:r>
              <a:rPr lang="en-GB" dirty="0"/>
              <a:t> </a:t>
            </a:r>
            <a:r>
              <a:rPr lang="en-GB" dirty="0" err="1"/>
              <a:t>roi</a:t>
            </a:r>
            <a:r>
              <a:rPr lang="en-GB" dirty="0"/>
              <a:t> </a:t>
            </a:r>
            <a:r>
              <a:rPr lang="en-GB" dirty="0" err="1"/>
              <a:t>cynnig</a:t>
            </a:r>
            <a:r>
              <a:rPr lang="en-GB" dirty="0"/>
              <a:t> </a:t>
            </a:r>
            <a:r>
              <a:rPr lang="en-GB" dirty="0" err="1"/>
              <a:t>ar</a:t>
            </a:r>
            <a:r>
              <a:rPr lang="en-GB" dirty="0"/>
              <a:t> </a:t>
            </a:r>
            <a:r>
              <a:rPr lang="en-GB" dirty="0" err="1"/>
              <a:t>strwythurau</a:t>
            </a:r>
            <a:r>
              <a:rPr lang="en-GB" dirty="0"/>
              <a:t>, </a:t>
            </a:r>
            <a:r>
              <a:rPr lang="en-GB" dirty="0" err="1"/>
              <a:t>seiniau</a:t>
            </a:r>
            <a:r>
              <a:rPr lang="en-GB" dirty="0"/>
              <a:t> a </a:t>
            </a:r>
            <a:r>
              <a:rPr lang="en-GB" dirty="0" err="1"/>
              <a:t>phatrymau</a:t>
            </a:r>
            <a:r>
              <a:rPr lang="en-GB" dirty="0"/>
              <a:t> </a:t>
            </a:r>
            <a:r>
              <a:rPr lang="en-GB" dirty="0" err="1"/>
              <a:t>newydd</a:t>
            </a:r>
            <a:r>
              <a:rPr lang="en-GB" dirty="0"/>
              <a:t>, gall </a:t>
            </a:r>
            <a:r>
              <a:rPr lang="en-GB" dirty="0" err="1"/>
              <a:t>dysgu</a:t>
            </a:r>
            <a:r>
              <a:rPr lang="en-GB" dirty="0"/>
              <a:t> a </a:t>
            </a:r>
            <a:r>
              <a:rPr lang="en-GB" dirty="0" err="1"/>
              <a:t>phrofiad</a:t>
            </a:r>
            <a:r>
              <a:rPr lang="en-GB" dirty="0"/>
              <a:t> </a:t>
            </a:r>
            <a:r>
              <a:rPr lang="en-GB" dirty="0" err="1"/>
              <a:t>yn</a:t>
            </a:r>
            <a:r>
              <a:rPr lang="en-GB" dirty="0"/>
              <a:t> y </a:t>
            </a:r>
            <a:r>
              <a:rPr lang="en-GB" dirty="0" err="1"/>
              <a:t>Maes</a:t>
            </a:r>
            <a:r>
              <a:rPr lang="en-GB" dirty="0"/>
              <a:t> </a:t>
            </a:r>
            <a:r>
              <a:rPr lang="en-GB" dirty="0" err="1"/>
              <a:t>hwn</a:t>
            </a:r>
            <a:r>
              <a:rPr lang="en-GB" dirty="0"/>
              <a:t> </a:t>
            </a:r>
            <a:r>
              <a:rPr lang="en-GB" dirty="0" err="1"/>
              <a:t>rymuso’r</a:t>
            </a:r>
            <a:r>
              <a:rPr lang="en-GB" dirty="0"/>
              <a:t> </a:t>
            </a:r>
            <a:r>
              <a:rPr lang="en-GB" dirty="0" err="1"/>
              <a:t>dysgwyr</a:t>
            </a:r>
            <a:r>
              <a:rPr lang="en-GB" dirty="0"/>
              <a:t> </a:t>
            </a:r>
            <a:r>
              <a:rPr lang="en-GB" dirty="0" err="1"/>
              <a:t>i</a:t>
            </a:r>
            <a:r>
              <a:rPr lang="en-GB" dirty="0"/>
              <a:t> </a:t>
            </a:r>
            <a:r>
              <a:rPr lang="en-GB" dirty="0" err="1"/>
              <a:t>fod</a:t>
            </a:r>
            <a:r>
              <a:rPr lang="en-GB" dirty="0"/>
              <a:t> </a:t>
            </a:r>
            <a:r>
              <a:rPr lang="en-GB" dirty="0" err="1"/>
              <a:t>yn</a:t>
            </a:r>
            <a:r>
              <a:rPr lang="en-GB" dirty="0"/>
              <a:t> </a:t>
            </a:r>
            <a:r>
              <a:rPr lang="en-GB" dirty="0" err="1"/>
              <a:t>greadigol</a:t>
            </a:r>
            <a:r>
              <a:rPr lang="en-GB" dirty="0"/>
              <a:t> ac </a:t>
            </a:r>
            <a:r>
              <a:rPr lang="en-GB" dirty="0" err="1"/>
              <a:t>i</a:t>
            </a:r>
            <a:r>
              <a:rPr lang="en-GB" dirty="0"/>
              <a:t> </a:t>
            </a:r>
            <a:r>
              <a:rPr lang="en-GB" dirty="0" err="1"/>
              <a:t>ddal</a:t>
            </a:r>
            <a:r>
              <a:rPr lang="en-GB" dirty="0"/>
              <a:t> </a:t>
            </a:r>
            <a:r>
              <a:rPr lang="en-GB" dirty="0" err="1"/>
              <a:t>ati</a:t>
            </a:r>
            <a:r>
              <a:rPr lang="en-GB" dirty="0"/>
              <a:t> pan </a:t>
            </a:r>
            <a:r>
              <a:rPr lang="en-GB" dirty="0" err="1"/>
              <a:t>fyddan</a:t>
            </a:r>
            <a:r>
              <a:rPr lang="en-GB" dirty="0"/>
              <a:t> </a:t>
            </a:r>
            <a:r>
              <a:rPr lang="en-GB" dirty="0" err="1"/>
              <a:t>nhw’n</a:t>
            </a:r>
            <a:r>
              <a:rPr lang="en-GB" dirty="0"/>
              <a:t> </a:t>
            </a:r>
            <a:r>
              <a:rPr lang="en-GB" dirty="0" err="1"/>
              <a:t>wynebu</a:t>
            </a:r>
            <a:r>
              <a:rPr lang="en-GB" dirty="0"/>
              <a:t> </a:t>
            </a:r>
            <a:r>
              <a:rPr lang="en-GB" dirty="0" err="1"/>
              <a:t>heriau</a:t>
            </a:r>
            <a:r>
              <a:rPr lang="en-GB" dirty="0"/>
              <a:t>. </a:t>
            </a:r>
            <a:r>
              <a:rPr lang="en-GB" dirty="0" err="1"/>
              <a:t>Gyda’i</a:t>
            </a:r>
            <a:r>
              <a:rPr lang="en-GB" dirty="0"/>
              <a:t> </a:t>
            </a:r>
            <a:r>
              <a:rPr lang="en-GB" dirty="0" err="1"/>
              <a:t>gilydd</a:t>
            </a:r>
            <a:r>
              <a:rPr lang="en-GB" dirty="0"/>
              <a:t>, gall y </a:t>
            </a:r>
            <a:r>
              <a:rPr lang="en-GB" dirty="0" err="1"/>
              <a:t>sgiliau</a:t>
            </a:r>
            <a:r>
              <a:rPr lang="en-GB" dirty="0"/>
              <a:t> </a:t>
            </a:r>
            <a:r>
              <a:rPr lang="en-GB" dirty="0" err="1"/>
              <a:t>hyn</a:t>
            </a:r>
            <a:r>
              <a:rPr lang="en-GB" dirty="0"/>
              <a:t> </a:t>
            </a:r>
            <a:r>
              <a:rPr lang="en-GB" dirty="0" err="1"/>
              <a:t>feithrin</a:t>
            </a:r>
            <a:r>
              <a:rPr lang="en-GB" dirty="0"/>
              <a:t> </a:t>
            </a:r>
            <a:r>
              <a:rPr lang="en-GB" dirty="0" err="1"/>
              <a:t>hyder</a:t>
            </a:r>
            <a:r>
              <a:rPr lang="en-GB" dirty="0"/>
              <a:t> </a:t>
            </a:r>
            <a:r>
              <a:rPr lang="en-GB" dirty="0" err="1"/>
              <a:t>dysgwyr</a:t>
            </a:r>
            <a:r>
              <a:rPr lang="en-GB" dirty="0"/>
              <a:t> </a:t>
            </a:r>
            <a:r>
              <a:rPr lang="en-GB" dirty="0" err="1"/>
              <a:t>i</a:t>
            </a:r>
            <a:r>
              <a:rPr lang="en-GB" dirty="0"/>
              <a:t> </a:t>
            </a:r>
            <a:r>
              <a:rPr lang="en-GB" dirty="0" err="1"/>
              <a:t>fanteisio</a:t>
            </a:r>
            <a:r>
              <a:rPr lang="en-GB" dirty="0"/>
              <a:t> </a:t>
            </a:r>
            <a:r>
              <a:rPr lang="en-GB" dirty="0" err="1"/>
              <a:t>ar</a:t>
            </a:r>
            <a:r>
              <a:rPr lang="en-GB" dirty="0"/>
              <a:t> </a:t>
            </a:r>
            <a:r>
              <a:rPr lang="en-GB" dirty="0" err="1"/>
              <a:t>gyfleoedd</a:t>
            </a:r>
            <a:r>
              <a:rPr lang="en-GB" dirty="0"/>
              <a:t> </a:t>
            </a:r>
            <a:r>
              <a:rPr lang="en-GB" dirty="0" err="1"/>
              <a:t>newydd</a:t>
            </a:r>
            <a:r>
              <a:rPr lang="en-GB" dirty="0"/>
              <a:t> ac </a:t>
            </a:r>
            <a:r>
              <a:rPr lang="en-GB" dirty="0" err="1"/>
              <a:t>i</a:t>
            </a:r>
            <a:r>
              <a:rPr lang="en-GB" dirty="0"/>
              <a:t> </a:t>
            </a:r>
            <a:r>
              <a:rPr lang="en-GB" dirty="0" err="1"/>
              <a:t>addasu</a:t>
            </a:r>
            <a:r>
              <a:rPr lang="en-GB" dirty="0"/>
              <a:t> </a:t>
            </a:r>
            <a:r>
              <a:rPr lang="en-GB" dirty="0" err="1"/>
              <a:t>i</a:t>
            </a:r>
            <a:r>
              <a:rPr lang="en-GB" dirty="0"/>
              <a:t> </a:t>
            </a:r>
            <a:r>
              <a:rPr lang="en-GB" dirty="0" err="1"/>
              <a:t>wahanol</a:t>
            </a:r>
            <a:r>
              <a:rPr lang="en-GB" dirty="0"/>
              <a:t> </a:t>
            </a:r>
            <a:r>
              <a:rPr lang="en-GB" dirty="0" err="1"/>
              <a:t>rolau</a:t>
            </a:r>
            <a:r>
              <a:rPr lang="en-GB" dirty="0"/>
              <a:t>, </a:t>
            </a:r>
            <a:r>
              <a:rPr lang="en-GB" dirty="0" err="1"/>
              <a:t>sydd</a:t>
            </a:r>
            <a:r>
              <a:rPr lang="en-GB" dirty="0"/>
              <a:t> </a:t>
            </a:r>
            <a:r>
              <a:rPr lang="en-GB" dirty="0" err="1"/>
              <a:t>yn</a:t>
            </a:r>
            <a:r>
              <a:rPr lang="en-GB" dirty="0"/>
              <a:t> </a:t>
            </a:r>
            <a:r>
              <a:rPr lang="en-GB" dirty="0" err="1"/>
              <a:t>ei</a:t>
            </a:r>
            <a:r>
              <a:rPr lang="en-GB" dirty="0"/>
              <a:t> </a:t>
            </a:r>
            <a:r>
              <a:rPr lang="en-GB" dirty="0" err="1"/>
              <a:t>dro</a:t>
            </a:r>
            <a:r>
              <a:rPr lang="en-GB" dirty="0"/>
              <a:t>, </a:t>
            </a:r>
            <a:r>
              <a:rPr lang="en-GB" dirty="0" err="1"/>
              <a:t>yn</a:t>
            </a:r>
            <a:r>
              <a:rPr lang="en-GB" dirty="0"/>
              <a:t> </a:t>
            </a:r>
            <a:r>
              <a:rPr lang="en-GB" dirty="0" err="1"/>
              <a:t>gallu</a:t>
            </a:r>
            <a:r>
              <a:rPr lang="en-GB" dirty="0"/>
              <a:t> </a:t>
            </a:r>
            <a:r>
              <a:rPr lang="en-GB" dirty="0" err="1"/>
              <a:t>eu</a:t>
            </a:r>
            <a:r>
              <a:rPr lang="en-GB" dirty="0"/>
              <a:t> </a:t>
            </a:r>
            <a:r>
              <a:rPr lang="en-GB" dirty="0" err="1"/>
              <a:t>datblygu’n</a:t>
            </a:r>
            <a:r>
              <a:rPr lang="en-GB" dirty="0"/>
              <a:t> </a:t>
            </a:r>
            <a:r>
              <a:rPr lang="en-GB" b="1" dirty="0" err="1"/>
              <a:t>gyfranwyr</a:t>
            </a:r>
            <a:r>
              <a:rPr lang="en-GB" b="1" dirty="0"/>
              <a:t> </a:t>
            </a:r>
            <a:r>
              <a:rPr lang="en-GB" b="1" dirty="0" err="1"/>
              <a:t>mentrus</a:t>
            </a:r>
            <a:r>
              <a:rPr lang="en-GB" b="1" dirty="0"/>
              <a:t>, </a:t>
            </a:r>
            <a:r>
              <a:rPr lang="en-GB" b="1" dirty="0" err="1"/>
              <a:t>creadigol</a:t>
            </a:r>
            <a:r>
              <a:rPr lang="en-GB" b="1" dirty="0"/>
              <a:t>, </a:t>
            </a:r>
            <a:r>
              <a:rPr lang="en-GB" b="1" dirty="0" err="1"/>
              <a:t>sy’n</a:t>
            </a:r>
            <a:r>
              <a:rPr lang="en-GB" b="1" dirty="0"/>
              <a:t> </a:t>
            </a:r>
            <a:r>
              <a:rPr lang="en-GB" b="1" dirty="0" err="1"/>
              <a:t>barod</a:t>
            </a:r>
            <a:r>
              <a:rPr lang="en-GB" b="1" dirty="0"/>
              <a:t> </a:t>
            </a:r>
            <a:r>
              <a:rPr lang="en-GB" b="1" dirty="0" err="1"/>
              <a:t>i</a:t>
            </a:r>
            <a:r>
              <a:rPr lang="en-GB" b="1" dirty="0"/>
              <a:t> </a:t>
            </a:r>
            <a:r>
              <a:rPr lang="en-GB" b="1" dirty="0" err="1"/>
              <a:t>chwarae</a:t>
            </a:r>
            <a:r>
              <a:rPr lang="en-GB" b="1" dirty="0"/>
              <a:t> </a:t>
            </a:r>
            <a:r>
              <a:rPr lang="en-GB" b="1" dirty="0" err="1"/>
              <a:t>eu</a:t>
            </a:r>
            <a:r>
              <a:rPr lang="en-GB" b="1" dirty="0"/>
              <a:t> </a:t>
            </a:r>
            <a:r>
              <a:rPr lang="en-GB" b="1" dirty="0" err="1"/>
              <a:t>rhan</a:t>
            </a:r>
            <a:r>
              <a:rPr lang="en-GB" b="1" dirty="0"/>
              <a:t> </a:t>
            </a:r>
            <a:r>
              <a:rPr lang="en-GB" b="1" dirty="0" err="1"/>
              <a:t>yn</a:t>
            </a:r>
            <a:r>
              <a:rPr lang="en-GB" b="1" dirty="0"/>
              <a:t> </a:t>
            </a:r>
            <a:r>
              <a:rPr lang="en-GB" b="1" dirty="0" err="1"/>
              <a:t>llawn</a:t>
            </a:r>
            <a:r>
              <a:rPr lang="en-GB" b="1" dirty="0"/>
              <a:t> </a:t>
            </a:r>
            <a:r>
              <a:rPr lang="en-GB" b="1" dirty="0" err="1"/>
              <a:t>yn</a:t>
            </a:r>
            <a:r>
              <a:rPr lang="en-GB" b="1" dirty="0"/>
              <a:t> </a:t>
            </a:r>
            <a:r>
              <a:rPr lang="en-GB" b="1" dirty="0" err="1"/>
              <a:t>eu</a:t>
            </a:r>
            <a:r>
              <a:rPr lang="en-GB" b="1" dirty="0"/>
              <a:t> </a:t>
            </a:r>
            <a:r>
              <a:rPr lang="en-GB" b="1" dirty="0" err="1"/>
              <a:t>bywyd</a:t>
            </a:r>
            <a:r>
              <a:rPr lang="en-GB" b="1" dirty="0"/>
              <a:t> </a:t>
            </a:r>
            <a:r>
              <a:rPr lang="en-GB" b="1" dirty="0" err="1"/>
              <a:t>a’u</a:t>
            </a:r>
            <a:r>
              <a:rPr lang="en-GB" b="1" dirty="0"/>
              <a:t> </a:t>
            </a:r>
            <a:r>
              <a:rPr lang="en-GB" b="1" dirty="0" err="1"/>
              <a:t>gwaith</a:t>
            </a:r>
            <a:r>
              <a:rPr lang="en-GB" b="1" dirty="0"/>
              <a:t>.</a:t>
            </a:r>
            <a:endParaRPr lang="en-US" dirty="0"/>
          </a:p>
        </p:txBody>
      </p:sp>
      <p:sp>
        <p:nvSpPr>
          <p:cNvPr id="9" name="Title 1">
            <a:extLst>
              <a:ext uri="{FF2B5EF4-FFF2-40B4-BE49-F238E27FC236}">
                <a16:creationId xmlns:a16="http://schemas.microsoft.com/office/drawing/2014/main" id="{03D8B113-46DD-1C4A-9503-1BEF7D2B9171}"/>
              </a:ext>
            </a:extLst>
          </p:cNvPr>
          <p:cNvSpPr txBox="1">
            <a:spLocks/>
          </p:cNvSpPr>
          <p:nvPr/>
        </p:nvSpPr>
        <p:spPr>
          <a:xfrm>
            <a:off x="318655" y="97638"/>
            <a:ext cx="11665527" cy="1589494"/>
          </a:xfrm>
          <a:prstGeom prst="rect">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ln w="28575">
            <a:solidFill>
              <a:schemeClr val="tx1"/>
            </a:solidFill>
          </a:ln>
        </p:spPr>
        <p:txBody>
          <a:bodyPr vert="horz" lIns="91440" tIns="45720" rIns="91440" bIns="45720" rtlCol="0" anchor="t">
            <a:normAutofit fontScale="97500"/>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2800" b="1" dirty="0" err="1"/>
              <a:t>Maes</a:t>
            </a:r>
            <a:r>
              <a:rPr lang="en-US" sz="2800" b="1" dirty="0"/>
              <a:t> </a:t>
            </a:r>
            <a:r>
              <a:rPr lang="en-US" sz="2800" b="1" dirty="0" err="1"/>
              <a:t>Dysgu</a:t>
            </a:r>
            <a:r>
              <a:rPr lang="en-US" sz="2800" b="1" dirty="0"/>
              <a:t> a </a:t>
            </a:r>
            <a:r>
              <a:rPr lang="en-US" sz="2800" b="1" dirty="0" err="1"/>
              <a:t>Phrofiad</a:t>
            </a:r>
            <a:r>
              <a:rPr lang="en-US" sz="2800" b="1" dirty="0"/>
              <a:t> </a:t>
            </a:r>
            <a:r>
              <a:rPr lang="en-US" sz="2800" b="1" dirty="0" err="1"/>
              <a:t>Ieithoedd</a:t>
            </a:r>
            <a:r>
              <a:rPr lang="en-US" sz="2800" b="1" dirty="0"/>
              <a:t>, </a:t>
            </a:r>
            <a:r>
              <a:rPr lang="en-US" sz="2800" b="1" dirty="0" err="1"/>
              <a:t>Llythrennedd</a:t>
            </a:r>
            <a:r>
              <a:rPr lang="en-US" sz="2800" b="1" dirty="0"/>
              <a:t> a </a:t>
            </a:r>
            <a:r>
              <a:rPr lang="en-US" sz="2800" b="1" dirty="0" err="1"/>
              <a:t>Chyfathrebu</a:t>
            </a:r>
            <a:br>
              <a:rPr lang="en-US" sz="2800" b="1" dirty="0"/>
            </a:br>
            <a:endParaRPr lang="en-US" sz="2800" b="1" dirty="0"/>
          </a:p>
          <a:p>
            <a:r>
              <a:rPr lang="en-US" sz="2800" b="1" i="1" dirty="0"/>
              <a:t>Languages, Literacy and Communication Are of Learning and Experience</a:t>
            </a:r>
          </a:p>
        </p:txBody>
      </p:sp>
      <p:pic>
        <p:nvPicPr>
          <p:cNvPr id="10" name="Picture 9">
            <a:extLst>
              <a:ext uri="{FF2B5EF4-FFF2-40B4-BE49-F238E27FC236}">
                <a16:creationId xmlns:a16="http://schemas.microsoft.com/office/drawing/2014/main" id="{47547DE6-FD85-CD4D-9A02-0FDA328067B4}"/>
              </a:ext>
            </a:extLst>
          </p:cNvPr>
          <p:cNvPicPr>
            <a:picLocks noChangeAspect="1"/>
          </p:cNvPicPr>
          <p:nvPr/>
        </p:nvPicPr>
        <p:blipFill>
          <a:blip r:embed="rId2"/>
          <a:stretch>
            <a:fillRect/>
          </a:stretch>
        </p:blipFill>
        <p:spPr>
          <a:xfrm>
            <a:off x="0" y="6130187"/>
            <a:ext cx="3606800" cy="558800"/>
          </a:xfrm>
          <a:prstGeom prst="rect">
            <a:avLst/>
          </a:prstGeom>
        </p:spPr>
      </p:pic>
    </p:spTree>
    <p:extLst>
      <p:ext uri="{BB962C8B-B14F-4D97-AF65-F5344CB8AC3E}">
        <p14:creationId xmlns:p14="http://schemas.microsoft.com/office/powerpoint/2010/main" val="40777478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C6D227AC-F5E4-D148-8D77-458270912E0C}"/>
              </a:ext>
            </a:extLst>
          </p:cNvPr>
          <p:cNvSpPr txBox="1">
            <a:spLocks/>
          </p:cNvSpPr>
          <p:nvPr/>
        </p:nvSpPr>
        <p:spPr>
          <a:xfrm>
            <a:off x="425669" y="213334"/>
            <a:ext cx="11209283" cy="906018"/>
          </a:xfrm>
          <a:prstGeom prst="rect">
            <a:avLst/>
          </a:prstGeom>
          <a:solidFill>
            <a:schemeClr val="tx1"/>
          </a:solidFill>
        </p:spPr>
        <p:txBody>
          <a:bodyPr vert="horz" lIns="91440" tIns="45720" rIns="91440" bIns="45720" rtlCol="0" anchor="ctr">
            <a:norm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US" dirty="0">
                <a:solidFill>
                  <a:schemeClr val="bg1"/>
                </a:solidFill>
              </a:rPr>
              <a:t>HELP LLAW…                          A HELPING HAND…</a:t>
            </a:r>
          </a:p>
        </p:txBody>
      </p:sp>
      <p:sp>
        <p:nvSpPr>
          <p:cNvPr id="4" name="TextBox 3">
            <a:extLst>
              <a:ext uri="{FF2B5EF4-FFF2-40B4-BE49-F238E27FC236}">
                <a16:creationId xmlns:a16="http://schemas.microsoft.com/office/drawing/2014/main" id="{C5CCEA5C-C731-D047-9847-AB7C2A80C13D}"/>
              </a:ext>
            </a:extLst>
          </p:cNvPr>
          <p:cNvSpPr txBox="1"/>
          <p:nvPr/>
        </p:nvSpPr>
        <p:spPr>
          <a:xfrm>
            <a:off x="425669" y="1915198"/>
            <a:ext cx="10421007" cy="1477328"/>
          </a:xfrm>
          <a:prstGeom prst="rect">
            <a:avLst/>
          </a:prstGeom>
          <a:noFill/>
        </p:spPr>
        <p:txBody>
          <a:bodyPr wrap="square" rtlCol="0">
            <a:spAutoFit/>
          </a:bodyPr>
          <a:lstStyle/>
          <a:p>
            <a:pPr algn="ctr"/>
            <a:r>
              <a:rPr lang="en-US" b="1" u="sng" dirty="0"/>
              <a:t>YR WYDDOR GYMRAEG / THE WELSH ALPHABET:</a:t>
            </a:r>
          </a:p>
          <a:p>
            <a:endParaRPr lang="en-US" dirty="0"/>
          </a:p>
          <a:p>
            <a:r>
              <a:rPr lang="en-US" dirty="0">
                <a:hlinkClick r:id="rId2"/>
              </a:rPr>
              <a:t>https://uwtsd.hosted.panopto.com/Panopto/Pages/Viewer.aspx?id=a16f07a3-fb0c-4eb9-a266-ac3800a218e2</a:t>
            </a:r>
            <a:endParaRPr lang="en-US" dirty="0"/>
          </a:p>
          <a:p>
            <a:endParaRPr lang="en-US" dirty="0"/>
          </a:p>
        </p:txBody>
      </p:sp>
      <p:sp>
        <p:nvSpPr>
          <p:cNvPr id="5" name="TextBox 4">
            <a:extLst>
              <a:ext uri="{FF2B5EF4-FFF2-40B4-BE49-F238E27FC236}">
                <a16:creationId xmlns:a16="http://schemas.microsoft.com/office/drawing/2014/main" id="{78092E0A-570E-6B47-AA13-3839CCF31FDE}"/>
              </a:ext>
            </a:extLst>
          </p:cNvPr>
          <p:cNvSpPr txBox="1"/>
          <p:nvPr/>
        </p:nvSpPr>
        <p:spPr>
          <a:xfrm>
            <a:off x="425669" y="4188373"/>
            <a:ext cx="10421007" cy="1477328"/>
          </a:xfrm>
          <a:prstGeom prst="rect">
            <a:avLst/>
          </a:prstGeom>
          <a:noFill/>
        </p:spPr>
        <p:txBody>
          <a:bodyPr wrap="square" rtlCol="0">
            <a:spAutoFit/>
          </a:bodyPr>
          <a:lstStyle/>
          <a:p>
            <a:pPr algn="ctr"/>
            <a:r>
              <a:rPr lang="en-US" b="1" u="sng" dirty="0"/>
              <a:t>LLAFARIAID CLWM A DARLLEN GEIRIAU / DOUBLE VOWEL AND READING WELSH WORDS:</a:t>
            </a:r>
          </a:p>
          <a:p>
            <a:endParaRPr lang="en-US" b="1" u="sng" dirty="0"/>
          </a:p>
          <a:p>
            <a:r>
              <a:rPr lang="en-US" dirty="0">
                <a:hlinkClick r:id="rId3"/>
              </a:rPr>
              <a:t>https://uwtsd.hosted.panopto.com/Panopto/Pages/Viewer.aspx?id=ed9172f5-f240-427e-ac0f-ac3800b644e8</a:t>
            </a:r>
            <a:endParaRPr lang="en-US" dirty="0"/>
          </a:p>
          <a:p>
            <a:endParaRPr lang="en-US" dirty="0"/>
          </a:p>
        </p:txBody>
      </p:sp>
    </p:spTree>
    <p:extLst>
      <p:ext uri="{BB962C8B-B14F-4D97-AF65-F5344CB8AC3E}">
        <p14:creationId xmlns:p14="http://schemas.microsoft.com/office/powerpoint/2010/main" val="2354847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DB3170D-0798-0446-8C0D-9758BB8F2463}"/>
              </a:ext>
            </a:extLst>
          </p:cNvPr>
          <p:cNvPicPr>
            <a:picLocks noChangeAspect="1"/>
          </p:cNvPicPr>
          <p:nvPr/>
        </p:nvPicPr>
        <p:blipFill>
          <a:blip r:embed="rId2"/>
          <a:stretch>
            <a:fillRect/>
          </a:stretch>
        </p:blipFill>
        <p:spPr>
          <a:xfrm>
            <a:off x="41244" y="6317250"/>
            <a:ext cx="2766236" cy="428572"/>
          </a:xfrm>
          <a:prstGeom prst="rect">
            <a:avLst/>
          </a:prstGeom>
        </p:spPr>
      </p:pic>
      <p:sp>
        <p:nvSpPr>
          <p:cNvPr id="5" name="Title 1">
            <a:extLst>
              <a:ext uri="{FF2B5EF4-FFF2-40B4-BE49-F238E27FC236}">
                <a16:creationId xmlns:a16="http://schemas.microsoft.com/office/drawing/2014/main" id="{4E5BCAB9-51A0-AD4D-B4FC-4845A0E70F21}"/>
              </a:ext>
            </a:extLst>
          </p:cNvPr>
          <p:cNvSpPr txBox="1">
            <a:spLocks/>
          </p:cNvSpPr>
          <p:nvPr/>
        </p:nvSpPr>
        <p:spPr>
          <a:xfrm>
            <a:off x="209862" y="271042"/>
            <a:ext cx="11527436" cy="693054"/>
          </a:xfrm>
          <a:prstGeom prst="rect">
            <a:avLst/>
          </a:prstGeom>
          <a:solidFill>
            <a:schemeClr val="tx1"/>
          </a:solidFill>
        </p:spPr>
        <p:txBody>
          <a:bodyPr vert="horz" lIns="91440" tIns="45720" rIns="91440" bIns="45720" rtlCol="0" anchor="ctr">
            <a:normAutofit fontScale="90000"/>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US" b="1">
                <a:solidFill>
                  <a:schemeClr val="bg1"/>
                </a:solidFill>
                <a:latin typeface="Segoe Print"/>
              </a:rPr>
              <a:t>Amser cofrestru             Registration time</a:t>
            </a:r>
            <a:r>
              <a:rPr lang="en-US" b="1">
                <a:latin typeface="Segoe Print"/>
              </a:rPr>
              <a:t> </a:t>
            </a:r>
            <a:endParaRPr lang="en-US" dirty="0"/>
          </a:p>
        </p:txBody>
      </p:sp>
      <p:sp>
        <p:nvSpPr>
          <p:cNvPr id="10" name="TextBox 9">
            <a:extLst>
              <a:ext uri="{FF2B5EF4-FFF2-40B4-BE49-F238E27FC236}">
                <a16:creationId xmlns:a16="http://schemas.microsoft.com/office/drawing/2014/main" id="{8004D4A2-6F4E-914C-8B40-94EC0C311BD9}"/>
              </a:ext>
            </a:extLst>
          </p:cNvPr>
          <p:cNvSpPr txBox="1"/>
          <p:nvPr/>
        </p:nvSpPr>
        <p:spPr>
          <a:xfrm>
            <a:off x="1189501" y="1163890"/>
            <a:ext cx="9181512" cy="584775"/>
          </a:xfrm>
          <a:prstGeom prst="rect">
            <a:avLst/>
          </a:prstGeom>
          <a:noFill/>
        </p:spPr>
        <p:txBody>
          <a:bodyPr wrap="square" rtlCol="0">
            <a:spAutoFit/>
          </a:bodyPr>
          <a:lstStyle/>
          <a:p>
            <a:pPr algn="ctr"/>
            <a:r>
              <a:rPr lang="en-US" sz="3200" b="1" dirty="0" err="1"/>
              <a:t>Ydych</a:t>
            </a:r>
            <a:r>
              <a:rPr lang="en-US" sz="3200" b="1" dirty="0"/>
              <a:t> </a:t>
            </a:r>
            <a:r>
              <a:rPr lang="en-US" sz="3200" b="1" dirty="0" err="1"/>
              <a:t>chi’n</a:t>
            </a:r>
            <a:r>
              <a:rPr lang="en-US" sz="3200" b="1" dirty="0"/>
              <a:t> </a:t>
            </a:r>
            <a:r>
              <a:rPr lang="en-US" sz="3200" b="1" dirty="0" err="1"/>
              <a:t>cofio</a:t>
            </a:r>
            <a:r>
              <a:rPr lang="en-US" sz="3200" b="1" dirty="0"/>
              <a:t>?      Do you remember?</a:t>
            </a:r>
          </a:p>
        </p:txBody>
      </p:sp>
      <p:pic>
        <p:nvPicPr>
          <p:cNvPr id="2" name="Picture 1">
            <a:extLst>
              <a:ext uri="{FF2B5EF4-FFF2-40B4-BE49-F238E27FC236}">
                <a16:creationId xmlns:a16="http://schemas.microsoft.com/office/drawing/2014/main" id="{8DFEFBBA-5C00-B845-8EE0-986B073B7E3C}"/>
              </a:ext>
            </a:extLst>
          </p:cNvPr>
          <p:cNvPicPr>
            <a:picLocks noChangeAspect="1"/>
          </p:cNvPicPr>
          <p:nvPr/>
        </p:nvPicPr>
        <p:blipFill>
          <a:blip r:embed="rId3"/>
          <a:stretch>
            <a:fillRect/>
          </a:stretch>
        </p:blipFill>
        <p:spPr>
          <a:xfrm>
            <a:off x="4203113" y="1748665"/>
            <a:ext cx="3154289" cy="3154289"/>
          </a:xfrm>
          <a:prstGeom prst="rect">
            <a:avLst/>
          </a:prstGeom>
        </p:spPr>
      </p:pic>
      <p:sp>
        <p:nvSpPr>
          <p:cNvPr id="3" name="TextBox 2">
            <a:extLst>
              <a:ext uri="{FF2B5EF4-FFF2-40B4-BE49-F238E27FC236}">
                <a16:creationId xmlns:a16="http://schemas.microsoft.com/office/drawing/2014/main" id="{277A886D-8851-9845-B1AB-2D5AAABE01C0}"/>
              </a:ext>
            </a:extLst>
          </p:cNvPr>
          <p:cNvSpPr txBox="1"/>
          <p:nvPr/>
        </p:nvSpPr>
        <p:spPr>
          <a:xfrm>
            <a:off x="299328" y="2596116"/>
            <a:ext cx="3080825" cy="523220"/>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a:latin typeface="Bookman Old Style" panose="02050604050505020204" pitchFamily="18" charset="0"/>
                <a:ea typeface="Ayuthaya" pitchFamily="2" charset="-34"/>
                <a:cs typeface="Ayuthaya" pitchFamily="2" charset="-34"/>
              </a:rPr>
              <a:t>Sit! (</a:t>
            </a:r>
            <a:r>
              <a:rPr lang="en-US" sz="2800" b="1" dirty="0" err="1">
                <a:latin typeface="Bookman Old Style" panose="02050604050505020204" pitchFamily="18" charset="0"/>
                <a:ea typeface="Ayuthaya" pitchFamily="2" charset="-34"/>
                <a:cs typeface="Ayuthaya" pitchFamily="2" charset="-34"/>
              </a:rPr>
              <a:t>pl</a:t>
            </a:r>
            <a:r>
              <a:rPr lang="en-US" sz="2800" b="1" dirty="0">
                <a:latin typeface="Bookman Old Style" panose="02050604050505020204" pitchFamily="18" charset="0"/>
                <a:ea typeface="Ayuthaya" pitchFamily="2" charset="-34"/>
                <a:cs typeface="Ayuthaya" pitchFamily="2" charset="-34"/>
              </a:rPr>
              <a:t>)</a:t>
            </a:r>
          </a:p>
        </p:txBody>
      </p:sp>
      <p:sp>
        <p:nvSpPr>
          <p:cNvPr id="7" name="TextBox 6">
            <a:extLst>
              <a:ext uri="{FF2B5EF4-FFF2-40B4-BE49-F238E27FC236}">
                <a16:creationId xmlns:a16="http://schemas.microsoft.com/office/drawing/2014/main" id="{421D2CC2-F054-7A41-B0E3-088602777E17}"/>
              </a:ext>
            </a:extLst>
          </p:cNvPr>
          <p:cNvSpPr txBox="1"/>
          <p:nvPr/>
        </p:nvSpPr>
        <p:spPr>
          <a:xfrm>
            <a:off x="817488" y="4162010"/>
            <a:ext cx="3080825" cy="523220"/>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a:latin typeface="Bookman Old Style" panose="02050604050505020204" pitchFamily="18" charset="0"/>
                <a:ea typeface="Ayuthaya" pitchFamily="2" charset="-34"/>
                <a:cs typeface="Ayuthaya" pitchFamily="2" charset="-34"/>
              </a:rPr>
              <a:t>Listen! (</a:t>
            </a:r>
            <a:r>
              <a:rPr lang="en-US" sz="2800" b="1" dirty="0" err="1">
                <a:latin typeface="Bookman Old Style" panose="02050604050505020204" pitchFamily="18" charset="0"/>
                <a:ea typeface="Ayuthaya" pitchFamily="2" charset="-34"/>
                <a:cs typeface="Ayuthaya" pitchFamily="2" charset="-34"/>
              </a:rPr>
              <a:t>pl</a:t>
            </a:r>
            <a:r>
              <a:rPr lang="en-US" sz="2800" b="1" dirty="0">
                <a:latin typeface="Bookman Old Style" panose="02050604050505020204" pitchFamily="18" charset="0"/>
                <a:ea typeface="Ayuthaya" pitchFamily="2" charset="-34"/>
                <a:cs typeface="Ayuthaya" pitchFamily="2" charset="-34"/>
              </a:rPr>
              <a:t>)</a:t>
            </a:r>
          </a:p>
        </p:txBody>
      </p:sp>
      <p:sp>
        <p:nvSpPr>
          <p:cNvPr id="8" name="TextBox 7">
            <a:extLst>
              <a:ext uri="{FF2B5EF4-FFF2-40B4-BE49-F238E27FC236}">
                <a16:creationId xmlns:a16="http://schemas.microsoft.com/office/drawing/2014/main" id="{856BD82A-E047-764E-9080-E97BE2C8CD02}"/>
              </a:ext>
            </a:extLst>
          </p:cNvPr>
          <p:cNvSpPr txBox="1"/>
          <p:nvPr/>
        </p:nvSpPr>
        <p:spPr>
          <a:xfrm>
            <a:off x="2524155" y="5580867"/>
            <a:ext cx="3080825" cy="523220"/>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a:latin typeface="Bookman Old Style" panose="02050604050505020204" pitchFamily="18" charset="0"/>
                <a:ea typeface="Ayuthaya" pitchFamily="2" charset="-34"/>
                <a:cs typeface="Ayuthaya" pitchFamily="2" charset="-34"/>
              </a:rPr>
              <a:t>Walk! (</a:t>
            </a:r>
            <a:r>
              <a:rPr lang="en-US" sz="2800" b="1" dirty="0" err="1">
                <a:latin typeface="Bookman Old Style" panose="02050604050505020204" pitchFamily="18" charset="0"/>
                <a:ea typeface="Ayuthaya" pitchFamily="2" charset="-34"/>
                <a:cs typeface="Ayuthaya" pitchFamily="2" charset="-34"/>
              </a:rPr>
              <a:t>sgl</a:t>
            </a:r>
            <a:r>
              <a:rPr lang="en-US" sz="2800" b="1" dirty="0">
                <a:latin typeface="Bookman Old Style" panose="02050604050505020204" pitchFamily="18" charset="0"/>
                <a:ea typeface="Ayuthaya" pitchFamily="2" charset="-34"/>
                <a:cs typeface="Ayuthaya" pitchFamily="2" charset="-34"/>
              </a:rPr>
              <a:t>)</a:t>
            </a:r>
          </a:p>
        </p:txBody>
      </p:sp>
      <p:sp>
        <p:nvSpPr>
          <p:cNvPr id="9" name="TextBox 8">
            <a:extLst>
              <a:ext uri="{FF2B5EF4-FFF2-40B4-BE49-F238E27FC236}">
                <a16:creationId xmlns:a16="http://schemas.microsoft.com/office/drawing/2014/main" id="{0EC2A895-91D7-5E49-A46A-08D3BEE60DBE}"/>
              </a:ext>
            </a:extLst>
          </p:cNvPr>
          <p:cNvSpPr txBox="1"/>
          <p:nvPr/>
        </p:nvSpPr>
        <p:spPr>
          <a:xfrm>
            <a:off x="8062349" y="2596116"/>
            <a:ext cx="3080825" cy="523220"/>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a:latin typeface="Bookman Old Style" panose="02050604050505020204" pitchFamily="18" charset="0"/>
                <a:ea typeface="Ayuthaya" pitchFamily="2" charset="-34"/>
                <a:cs typeface="Ayuthaya" pitchFamily="2" charset="-34"/>
              </a:rPr>
              <a:t>Sit quietly! (</a:t>
            </a:r>
            <a:r>
              <a:rPr lang="en-US" sz="2800" b="1" dirty="0" err="1">
                <a:latin typeface="Bookman Old Style" panose="02050604050505020204" pitchFamily="18" charset="0"/>
                <a:ea typeface="Ayuthaya" pitchFamily="2" charset="-34"/>
                <a:cs typeface="Ayuthaya" pitchFamily="2" charset="-34"/>
              </a:rPr>
              <a:t>pl</a:t>
            </a:r>
            <a:r>
              <a:rPr lang="en-US" sz="2800" b="1" dirty="0">
                <a:latin typeface="Bookman Old Style" panose="02050604050505020204" pitchFamily="18" charset="0"/>
                <a:ea typeface="Ayuthaya" pitchFamily="2" charset="-34"/>
                <a:cs typeface="Ayuthaya" pitchFamily="2" charset="-34"/>
              </a:rPr>
              <a:t>)</a:t>
            </a:r>
          </a:p>
        </p:txBody>
      </p:sp>
      <p:sp>
        <p:nvSpPr>
          <p:cNvPr id="11" name="TextBox 10">
            <a:extLst>
              <a:ext uri="{FF2B5EF4-FFF2-40B4-BE49-F238E27FC236}">
                <a16:creationId xmlns:a16="http://schemas.microsoft.com/office/drawing/2014/main" id="{68B4053C-5CE7-FC4C-9A14-FBE6456CD329}"/>
              </a:ext>
            </a:extLst>
          </p:cNvPr>
          <p:cNvSpPr txBox="1"/>
          <p:nvPr/>
        </p:nvSpPr>
        <p:spPr>
          <a:xfrm>
            <a:off x="8373331" y="3856513"/>
            <a:ext cx="3080825" cy="954107"/>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a:latin typeface="Bookman Old Style" panose="02050604050505020204" pitchFamily="18" charset="0"/>
                <a:ea typeface="Ayuthaya" pitchFamily="2" charset="-34"/>
                <a:cs typeface="Ayuthaya" pitchFamily="2" charset="-34"/>
              </a:rPr>
              <a:t>Look at me! (</a:t>
            </a:r>
            <a:r>
              <a:rPr lang="en-US" sz="2800" b="1" dirty="0" err="1">
                <a:latin typeface="Bookman Old Style" panose="02050604050505020204" pitchFamily="18" charset="0"/>
                <a:ea typeface="Ayuthaya" pitchFamily="2" charset="-34"/>
                <a:cs typeface="Ayuthaya" pitchFamily="2" charset="-34"/>
              </a:rPr>
              <a:t>pl</a:t>
            </a:r>
            <a:r>
              <a:rPr lang="en-US" sz="2800" b="1" dirty="0">
                <a:latin typeface="Bookman Old Style" panose="02050604050505020204" pitchFamily="18" charset="0"/>
                <a:ea typeface="Ayuthaya" pitchFamily="2" charset="-34"/>
                <a:cs typeface="Ayuthaya" pitchFamily="2" charset="-34"/>
              </a:rPr>
              <a:t>)</a:t>
            </a:r>
          </a:p>
        </p:txBody>
      </p:sp>
      <p:sp>
        <p:nvSpPr>
          <p:cNvPr id="12" name="TextBox 11">
            <a:extLst>
              <a:ext uri="{FF2B5EF4-FFF2-40B4-BE49-F238E27FC236}">
                <a16:creationId xmlns:a16="http://schemas.microsoft.com/office/drawing/2014/main" id="{D930B999-900D-0843-BBF1-9AF698082AD5}"/>
              </a:ext>
            </a:extLst>
          </p:cNvPr>
          <p:cNvSpPr txBox="1"/>
          <p:nvPr/>
        </p:nvSpPr>
        <p:spPr>
          <a:xfrm>
            <a:off x="6260335" y="5580867"/>
            <a:ext cx="3080825" cy="523220"/>
          </a:xfrm>
          <a:prstGeom prst="rect">
            <a:avLst/>
          </a:prstGeom>
          <a:solidFill>
            <a:schemeClr val="accent1">
              <a:lumMod val="20000"/>
              <a:lumOff val="80000"/>
            </a:schemeClr>
          </a:solidFill>
          <a:ln>
            <a:solidFill>
              <a:srgbClr val="0070C0"/>
            </a:solidFill>
          </a:ln>
        </p:spPr>
        <p:txBody>
          <a:bodyPr wrap="square" rtlCol="0">
            <a:spAutoFit/>
          </a:bodyPr>
          <a:lstStyle/>
          <a:p>
            <a:pPr algn="ctr"/>
            <a:r>
              <a:rPr lang="en-US" sz="2800" b="1" dirty="0">
                <a:latin typeface="Bookman Old Style" panose="02050604050505020204" pitchFamily="18" charset="0"/>
                <a:ea typeface="Ayuthaya" pitchFamily="2" charset="-34"/>
                <a:cs typeface="Ayuthaya" pitchFamily="2" charset="-34"/>
              </a:rPr>
              <a:t>No running!!</a:t>
            </a:r>
          </a:p>
        </p:txBody>
      </p:sp>
    </p:spTree>
    <p:extLst>
      <p:ext uri="{BB962C8B-B14F-4D97-AF65-F5344CB8AC3E}">
        <p14:creationId xmlns:p14="http://schemas.microsoft.com/office/powerpoint/2010/main" val="637306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cBhvr additive="base">
                                        <p:cTn id="31" dur="500" fill="hold"/>
                                        <p:tgtEl>
                                          <p:spTgt spid="12"/>
                                        </p:tgtEl>
                                        <p:attrNameLst>
                                          <p:attrName>ppt_x</p:attrName>
                                        </p:attrNameLst>
                                      </p:cBhvr>
                                      <p:tavLst>
                                        <p:tav tm="0">
                                          <p:val>
                                            <p:strVal val="#ppt_x"/>
                                          </p:val>
                                        </p:tav>
                                        <p:tav tm="100000">
                                          <p:val>
                                            <p:strVal val="#ppt_x"/>
                                          </p:val>
                                        </p:tav>
                                      </p:tavLst>
                                    </p:anim>
                                    <p:anim calcmode="lin" valueType="num">
                                      <p:cBhvr additive="base">
                                        <p:cTn id="3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 calcmode="lin" valueType="num">
                                      <p:cBhvr additive="base">
                                        <p:cTn id="37" dur="500" fill="hold"/>
                                        <p:tgtEl>
                                          <p:spTgt spid="9"/>
                                        </p:tgtEl>
                                        <p:attrNameLst>
                                          <p:attrName>ppt_x</p:attrName>
                                        </p:attrNameLst>
                                      </p:cBhvr>
                                      <p:tavLst>
                                        <p:tav tm="0">
                                          <p:val>
                                            <p:strVal val="#ppt_x"/>
                                          </p:val>
                                        </p:tav>
                                        <p:tav tm="100000">
                                          <p:val>
                                            <p:strVal val="#ppt_x"/>
                                          </p:val>
                                        </p:tav>
                                      </p:tavLst>
                                    </p:anim>
                                    <p:anim calcmode="lin" valueType="num">
                                      <p:cBhvr additive="base">
                                        <p:cTn id="3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7" grpId="0" animBg="1"/>
      <p:bldP spid="8" grpId="0" animBg="1"/>
      <p:bldP spid="9" grpId="0" animBg="1"/>
      <p:bldP spid="11" grpId="0" animBg="1"/>
      <p:bldP spid="12"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E91EF-DCA4-1342-9E41-113173DFE23D}"/>
              </a:ext>
            </a:extLst>
          </p:cNvPr>
          <p:cNvSpPr>
            <a:spLocks noGrp="1"/>
          </p:cNvSpPr>
          <p:nvPr>
            <p:ph type="title"/>
          </p:nvPr>
        </p:nvSpPr>
        <p:spPr>
          <a:xfrm>
            <a:off x="190154" y="232672"/>
            <a:ext cx="11767930" cy="787302"/>
          </a:xfrm>
          <a:solidFill>
            <a:schemeClr val="tx1"/>
          </a:solidFill>
        </p:spPr>
        <p:txBody>
          <a:bodyPr>
            <a:normAutofit fontScale="90000"/>
          </a:bodyPr>
          <a:lstStyle/>
          <a:p>
            <a:pPr algn="ctr"/>
            <a:r>
              <a:rPr lang="en-US" b="1" dirty="0" err="1">
                <a:solidFill>
                  <a:schemeClr val="bg1"/>
                </a:solidFill>
                <a:latin typeface="Segoe Print"/>
              </a:rPr>
              <a:t>Amser</a:t>
            </a:r>
            <a:r>
              <a:rPr lang="en-US" b="1" dirty="0">
                <a:solidFill>
                  <a:schemeClr val="bg1"/>
                </a:solidFill>
                <a:latin typeface="Segoe Print"/>
              </a:rPr>
              <a:t> </a:t>
            </a:r>
            <a:r>
              <a:rPr lang="en-US" b="1" dirty="0" err="1">
                <a:solidFill>
                  <a:schemeClr val="bg1"/>
                </a:solidFill>
                <a:latin typeface="Segoe Print"/>
              </a:rPr>
              <a:t>adolygu</a:t>
            </a:r>
            <a:r>
              <a:rPr lang="en-US" b="1" dirty="0">
                <a:solidFill>
                  <a:schemeClr val="bg1"/>
                </a:solidFill>
                <a:latin typeface="Segoe Print"/>
              </a:rPr>
              <a:t> ...                  Time to revise ….</a:t>
            </a:r>
            <a:br>
              <a:rPr lang="en-US" b="1" dirty="0">
                <a:latin typeface="Segoe Print" panose="02000800000000000000" pitchFamily="2" charset="0"/>
              </a:rPr>
            </a:br>
            <a:r>
              <a:rPr lang="en-US" b="1" dirty="0">
                <a:latin typeface="Segoe Print"/>
              </a:rPr>
              <a:t> </a:t>
            </a:r>
            <a:endParaRPr lang="en-US" dirty="0"/>
          </a:p>
        </p:txBody>
      </p:sp>
      <p:sp>
        <p:nvSpPr>
          <p:cNvPr id="6" name="TextBox 5">
            <a:extLst>
              <a:ext uri="{FF2B5EF4-FFF2-40B4-BE49-F238E27FC236}">
                <a16:creationId xmlns:a16="http://schemas.microsoft.com/office/drawing/2014/main" id="{DE5F1BB2-C9CC-A74E-BA40-9E26B82D2193}"/>
              </a:ext>
            </a:extLst>
          </p:cNvPr>
          <p:cNvSpPr txBox="1"/>
          <p:nvPr/>
        </p:nvSpPr>
        <p:spPr>
          <a:xfrm>
            <a:off x="2086689" y="5475270"/>
            <a:ext cx="2686899" cy="646331"/>
          </a:xfrm>
          <a:prstGeom prst="rect">
            <a:avLst/>
          </a:prstGeom>
          <a:solidFill>
            <a:srgbClr val="FFFF00"/>
          </a:solidFill>
        </p:spPr>
        <p:txBody>
          <a:bodyPr wrap="square" rtlCol="0" anchor="t">
            <a:spAutoFit/>
          </a:bodyPr>
          <a:lstStyle/>
          <a:p>
            <a:pPr algn="ctr"/>
            <a:r>
              <a:rPr lang="en-US" sz="3600" b="1" dirty="0"/>
              <a:t>friend</a:t>
            </a:r>
          </a:p>
        </p:txBody>
      </p:sp>
      <p:sp>
        <p:nvSpPr>
          <p:cNvPr id="9" name="TextBox 8">
            <a:extLst>
              <a:ext uri="{FF2B5EF4-FFF2-40B4-BE49-F238E27FC236}">
                <a16:creationId xmlns:a16="http://schemas.microsoft.com/office/drawing/2014/main" id="{50E620E3-4751-4C1E-B130-EA09F3D43F3A}"/>
              </a:ext>
            </a:extLst>
          </p:cNvPr>
          <p:cNvSpPr txBox="1"/>
          <p:nvPr/>
        </p:nvSpPr>
        <p:spPr>
          <a:xfrm>
            <a:off x="3806621" y="2134577"/>
            <a:ext cx="3466952" cy="646331"/>
          </a:xfrm>
          <a:prstGeom prst="rect">
            <a:avLst/>
          </a:prstGeom>
          <a:solidFill>
            <a:srgbClr val="FFFF00"/>
          </a:solidFill>
        </p:spPr>
        <p:txBody>
          <a:bodyPr wrap="square" rtlCol="0" anchor="t">
            <a:spAutoFit/>
          </a:bodyPr>
          <a:lstStyle/>
          <a:p>
            <a:pPr algn="ctr"/>
            <a:r>
              <a:rPr lang="en-US" sz="3600" b="1" dirty="0"/>
              <a:t> teacher (m)</a:t>
            </a:r>
          </a:p>
        </p:txBody>
      </p:sp>
      <p:sp>
        <p:nvSpPr>
          <p:cNvPr id="19" name="TextBox 18">
            <a:extLst>
              <a:ext uri="{FF2B5EF4-FFF2-40B4-BE49-F238E27FC236}">
                <a16:creationId xmlns:a16="http://schemas.microsoft.com/office/drawing/2014/main" id="{675D5935-1094-4D65-ACBC-4889A45AB237}"/>
              </a:ext>
            </a:extLst>
          </p:cNvPr>
          <p:cNvSpPr txBox="1"/>
          <p:nvPr/>
        </p:nvSpPr>
        <p:spPr>
          <a:xfrm>
            <a:off x="2250832" y="1257989"/>
            <a:ext cx="7225496" cy="461665"/>
          </a:xfrm>
          <a:prstGeom prst="rect">
            <a:avLst/>
          </a:prstGeom>
          <a:solidFill>
            <a:srgbClr val="ED7D3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dirty="0" err="1"/>
              <a:t>Cyfieithwch</a:t>
            </a:r>
            <a:r>
              <a:rPr lang="en-GB" sz="2400" b="1" dirty="0"/>
              <a:t> y </a:t>
            </a:r>
            <a:r>
              <a:rPr lang="en-GB" sz="2400" b="1" dirty="0" err="1"/>
              <a:t>canlynol</a:t>
            </a:r>
            <a:r>
              <a:rPr lang="en-GB" sz="2400" b="1" dirty="0"/>
              <a:t> / </a:t>
            </a:r>
            <a:r>
              <a:rPr lang="en-GB" sz="2400" b="1" i="1" dirty="0"/>
              <a:t>Translate the following</a:t>
            </a:r>
            <a:r>
              <a:rPr lang="en-GB" sz="2400" b="1" dirty="0"/>
              <a:t>:</a:t>
            </a:r>
          </a:p>
        </p:txBody>
      </p:sp>
      <p:sp>
        <p:nvSpPr>
          <p:cNvPr id="21" name="TextBox 20">
            <a:extLst>
              <a:ext uri="{FF2B5EF4-FFF2-40B4-BE49-F238E27FC236}">
                <a16:creationId xmlns:a16="http://schemas.microsoft.com/office/drawing/2014/main" id="{BF53FF08-4BE8-40FE-83AE-15817DC3BA1C}"/>
              </a:ext>
            </a:extLst>
          </p:cNvPr>
          <p:cNvSpPr txBox="1"/>
          <p:nvPr/>
        </p:nvSpPr>
        <p:spPr>
          <a:xfrm>
            <a:off x="7894917" y="1896038"/>
            <a:ext cx="3466952" cy="646331"/>
          </a:xfrm>
          <a:prstGeom prst="rect">
            <a:avLst/>
          </a:prstGeom>
          <a:solidFill>
            <a:srgbClr val="FFFF00"/>
          </a:solidFill>
        </p:spPr>
        <p:txBody>
          <a:bodyPr wrap="square" rtlCol="0" anchor="t">
            <a:spAutoFit/>
          </a:bodyPr>
          <a:lstStyle/>
          <a:p>
            <a:pPr algn="ctr"/>
            <a:r>
              <a:rPr lang="en-US" sz="3600" b="1" dirty="0"/>
              <a:t>the teachers</a:t>
            </a:r>
          </a:p>
        </p:txBody>
      </p:sp>
      <p:sp>
        <p:nvSpPr>
          <p:cNvPr id="23" name="TextBox 22">
            <a:extLst>
              <a:ext uri="{FF2B5EF4-FFF2-40B4-BE49-F238E27FC236}">
                <a16:creationId xmlns:a16="http://schemas.microsoft.com/office/drawing/2014/main" id="{7ACB913B-90AA-4492-BB38-18069DA238A8}"/>
              </a:ext>
            </a:extLst>
          </p:cNvPr>
          <p:cNvSpPr txBox="1"/>
          <p:nvPr/>
        </p:nvSpPr>
        <p:spPr>
          <a:xfrm>
            <a:off x="375138" y="2219203"/>
            <a:ext cx="2224306" cy="646331"/>
          </a:xfrm>
          <a:prstGeom prst="rect">
            <a:avLst/>
          </a:prstGeom>
          <a:solidFill>
            <a:srgbClr val="FFFF00"/>
          </a:solidFill>
        </p:spPr>
        <p:txBody>
          <a:bodyPr wrap="square" rtlCol="0" anchor="t">
            <a:spAutoFit/>
          </a:bodyPr>
          <a:lstStyle/>
          <a:p>
            <a:pPr algn="ctr"/>
            <a:r>
              <a:rPr lang="en-US" sz="3600" b="1" dirty="0"/>
              <a:t>boys</a:t>
            </a:r>
          </a:p>
        </p:txBody>
      </p:sp>
      <p:sp>
        <p:nvSpPr>
          <p:cNvPr id="25" name="TextBox 24">
            <a:extLst>
              <a:ext uri="{FF2B5EF4-FFF2-40B4-BE49-F238E27FC236}">
                <a16:creationId xmlns:a16="http://schemas.microsoft.com/office/drawing/2014/main" id="{6F13215D-0140-4A23-8B20-BD6960438A74}"/>
              </a:ext>
            </a:extLst>
          </p:cNvPr>
          <p:cNvSpPr txBox="1"/>
          <p:nvPr/>
        </p:nvSpPr>
        <p:spPr>
          <a:xfrm>
            <a:off x="3859630" y="4453707"/>
            <a:ext cx="3466952" cy="646331"/>
          </a:xfrm>
          <a:prstGeom prst="rect">
            <a:avLst/>
          </a:prstGeom>
          <a:solidFill>
            <a:srgbClr val="FFFF00"/>
          </a:solidFill>
        </p:spPr>
        <p:txBody>
          <a:bodyPr wrap="square" rtlCol="0" anchor="t">
            <a:spAutoFit/>
          </a:bodyPr>
          <a:lstStyle/>
          <a:p>
            <a:pPr algn="ctr"/>
            <a:r>
              <a:rPr lang="en-US" sz="3600" b="1" dirty="0"/>
              <a:t>two boys</a:t>
            </a:r>
          </a:p>
        </p:txBody>
      </p:sp>
      <p:sp>
        <p:nvSpPr>
          <p:cNvPr id="27" name="TextBox 26">
            <a:extLst>
              <a:ext uri="{FF2B5EF4-FFF2-40B4-BE49-F238E27FC236}">
                <a16:creationId xmlns:a16="http://schemas.microsoft.com/office/drawing/2014/main" id="{11513700-653F-4662-9D83-1000D33B5F13}"/>
              </a:ext>
            </a:extLst>
          </p:cNvPr>
          <p:cNvSpPr txBox="1"/>
          <p:nvPr/>
        </p:nvSpPr>
        <p:spPr>
          <a:xfrm>
            <a:off x="6609456" y="3241134"/>
            <a:ext cx="3466952" cy="646331"/>
          </a:xfrm>
          <a:prstGeom prst="rect">
            <a:avLst/>
          </a:prstGeom>
          <a:solidFill>
            <a:srgbClr val="FFFF00"/>
          </a:solidFill>
        </p:spPr>
        <p:txBody>
          <a:bodyPr wrap="square" rtlCol="0" anchor="t">
            <a:spAutoFit/>
          </a:bodyPr>
          <a:lstStyle/>
          <a:p>
            <a:pPr algn="ctr"/>
            <a:r>
              <a:rPr lang="en-US" sz="3600" b="1" dirty="0"/>
              <a:t>three groups</a:t>
            </a:r>
            <a:endParaRPr lang="en-US" dirty="0"/>
          </a:p>
        </p:txBody>
      </p:sp>
      <p:sp>
        <p:nvSpPr>
          <p:cNvPr id="29" name="TextBox 28">
            <a:extLst>
              <a:ext uri="{FF2B5EF4-FFF2-40B4-BE49-F238E27FC236}">
                <a16:creationId xmlns:a16="http://schemas.microsoft.com/office/drawing/2014/main" id="{DBFD3C01-78DF-4E99-A3EB-69095D5B96D9}"/>
              </a:ext>
            </a:extLst>
          </p:cNvPr>
          <p:cNvSpPr txBox="1"/>
          <p:nvPr/>
        </p:nvSpPr>
        <p:spPr>
          <a:xfrm>
            <a:off x="8329014" y="4449451"/>
            <a:ext cx="3466952" cy="646331"/>
          </a:xfrm>
          <a:prstGeom prst="rect">
            <a:avLst/>
          </a:prstGeom>
          <a:solidFill>
            <a:srgbClr val="FFFF00"/>
          </a:solidFill>
        </p:spPr>
        <p:txBody>
          <a:bodyPr wrap="square" rtlCol="0" anchor="t">
            <a:spAutoFit/>
          </a:bodyPr>
          <a:lstStyle/>
          <a:p>
            <a:pPr algn="ctr"/>
            <a:r>
              <a:rPr lang="en-US" sz="3600" b="1" dirty="0"/>
              <a:t>three girls</a:t>
            </a:r>
            <a:endParaRPr lang="en-US" dirty="0"/>
          </a:p>
        </p:txBody>
      </p:sp>
      <p:sp>
        <p:nvSpPr>
          <p:cNvPr id="12" name="TextBox 11">
            <a:extLst>
              <a:ext uri="{FF2B5EF4-FFF2-40B4-BE49-F238E27FC236}">
                <a16:creationId xmlns:a16="http://schemas.microsoft.com/office/drawing/2014/main" id="{095CEAE9-61D8-594F-89E8-7136EAB413A9}"/>
              </a:ext>
            </a:extLst>
          </p:cNvPr>
          <p:cNvSpPr txBox="1"/>
          <p:nvPr/>
        </p:nvSpPr>
        <p:spPr>
          <a:xfrm>
            <a:off x="2865554" y="3287470"/>
            <a:ext cx="2224306" cy="646331"/>
          </a:xfrm>
          <a:prstGeom prst="rect">
            <a:avLst/>
          </a:prstGeom>
          <a:solidFill>
            <a:srgbClr val="FFFF00"/>
          </a:solidFill>
        </p:spPr>
        <p:txBody>
          <a:bodyPr wrap="square" rtlCol="0" anchor="t">
            <a:spAutoFit/>
          </a:bodyPr>
          <a:lstStyle/>
          <a:p>
            <a:pPr algn="ctr"/>
            <a:r>
              <a:rPr lang="en-US" sz="3600" b="1" dirty="0"/>
              <a:t>girls</a:t>
            </a:r>
          </a:p>
        </p:txBody>
      </p:sp>
      <p:sp>
        <p:nvSpPr>
          <p:cNvPr id="13" name="TextBox 12">
            <a:extLst>
              <a:ext uri="{FF2B5EF4-FFF2-40B4-BE49-F238E27FC236}">
                <a16:creationId xmlns:a16="http://schemas.microsoft.com/office/drawing/2014/main" id="{373E5588-56F4-BB4F-ADDC-4953121D99E4}"/>
              </a:ext>
            </a:extLst>
          </p:cNvPr>
          <p:cNvSpPr txBox="1"/>
          <p:nvPr/>
        </p:nvSpPr>
        <p:spPr>
          <a:xfrm>
            <a:off x="375138" y="3887465"/>
            <a:ext cx="2224306" cy="646331"/>
          </a:xfrm>
          <a:prstGeom prst="rect">
            <a:avLst/>
          </a:prstGeom>
          <a:solidFill>
            <a:srgbClr val="FFFF00"/>
          </a:solidFill>
        </p:spPr>
        <p:txBody>
          <a:bodyPr wrap="square" rtlCol="0" anchor="t">
            <a:spAutoFit/>
          </a:bodyPr>
          <a:lstStyle/>
          <a:p>
            <a:pPr algn="ctr"/>
            <a:r>
              <a:rPr lang="en-US" sz="3600" b="1" dirty="0"/>
              <a:t>children</a:t>
            </a:r>
          </a:p>
        </p:txBody>
      </p:sp>
      <p:sp>
        <p:nvSpPr>
          <p:cNvPr id="14" name="TextBox 13">
            <a:extLst>
              <a:ext uri="{FF2B5EF4-FFF2-40B4-BE49-F238E27FC236}">
                <a16:creationId xmlns:a16="http://schemas.microsoft.com/office/drawing/2014/main" id="{5E08EAF7-AAD4-F34A-B560-8B5F997795BA}"/>
              </a:ext>
            </a:extLst>
          </p:cNvPr>
          <p:cNvSpPr txBox="1"/>
          <p:nvPr/>
        </p:nvSpPr>
        <p:spPr>
          <a:xfrm>
            <a:off x="6551467" y="5471381"/>
            <a:ext cx="2686899" cy="646331"/>
          </a:xfrm>
          <a:prstGeom prst="rect">
            <a:avLst/>
          </a:prstGeom>
          <a:solidFill>
            <a:srgbClr val="FFFF00"/>
          </a:solidFill>
        </p:spPr>
        <p:txBody>
          <a:bodyPr wrap="square" rtlCol="0" anchor="t">
            <a:spAutoFit/>
          </a:bodyPr>
          <a:lstStyle/>
          <a:p>
            <a:pPr algn="ctr"/>
            <a:r>
              <a:rPr lang="en-US" sz="3600" b="1" dirty="0"/>
              <a:t>friends</a:t>
            </a:r>
          </a:p>
        </p:txBody>
      </p:sp>
    </p:spTree>
    <p:extLst>
      <p:ext uri="{BB962C8B-B14F-4D97-AF65-F5344CB8AC3E}">
        <p14:creationId xmlns:p14="http://schemas.microsoft.com/office/powerpoint/2010/main" val="2414013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1"/>
                                        </p:tgtEl>
                                        <p:attrNameLst>
                                          <p:attrName>style.visibility</p:attrName>
                                        </p:attrNameLst>
                                      </p:cBhvr>
                                      <p:to>
                                        <p:strVal val="visible"/>
                                      </p:to>
                                    </p:set>
                                    <p:anim calcmode="lin" valueType="num">
                                      <p:cBhvr additive="base">
                                        <p:cTn id="19" dur="500" fill="hold"/>
                                        <p:tgtEl>
                                          <p:spTgt spid="21"/>
                                        </p:tgtEl>
                                        <p:attrNameLst>
                                          <p:attrName>ppt_x</p:attrName>
                                        </p:attrNameLst>
                                      </p:cBhvr>
                                      <p:tavLst>
                                        <p:tav tm="0">
                                          <p:val>
                                            <p:strVal val="#ppt_x"/>
                                          </p:val>
                                        </p:tav>
                                        <p:tav tm="100000">
                                          <p:val>
                                            <p:strVal val="#ppt_x"/>
                                          </p:val>
                                        </p:tav>
                                      </p:tavLst>
                                    </p:anim>
                                    <p:anim calcmode="lin" valueType="num">
                                      <p:cBhvr additive="base">
                                        <p:cTn id="20"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3"/>
                                        </p:tgtEl>
                                        <p:attrNameLst>
                                          <p:attrName>style.visibility</p:attrName>
                                        </p:attrNameLst>
                                      </p:cBhvr>
                                      <p:to>
                                        <p:strVal val="visible"/>
                                      </p:to>
                                    </p:set>
                                    <p:anim calcmode="lin" valueType="num">
                                      <p:cBhvr additive="base">
                                        <p:cTn id="25" dur="500" fill="hold"/>
                                        <p:tgtEl>
                                          <p:spTgt spid="23"/>
                                        </p:tgtEl>
                                        <p:attrNameLst>
                                          <p:attrName>ppt_x</p:attrName>
                                        </p:attrNameLst>
                                      </p:cBhvr>
                                      <p:tavLst>
                                        <p:tav tm="0">
                                          <p:val>
                                            <p:strVal val="#ppt_x"/>
                                          </p:val>
                                        </p:tav>
                                        <p:tav tm="100000">
                                          <p:val>
                                            <p:strVal val="#ppt_x"/>
                                          </p:val>
                                        </p:tav>
                                      </p:tavLst>
                                    </p:anim>
                                    <p:anim calcmode="lin" valueType="num">
                                      <p:cBhvr additive="base">
                                        <p:cTn id="26"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5"/>
                                        </p:tgtEl>
                                        <p:attrNameLst>
                                          <p:attrName>style.visibility</p:attrName>
                                        </p:attrNameLst>
                                      </p:cBhvr>
                                      <p:to>
                                        <p:strVal val="visible"/>
                                      </p:to>
                                    </p:set>
                                    <p:anim calcmode="lin" valueType="num">
                                      <p:cBhvr additive="base">
                                        <p:cTn id="31" dur="500" fill="hold"/>
                                        <p:tgtEl>
                                          <p:spTgt spid="25"/>
                                        </p:tgtEl>
                                        <p:attrNameLst>
                                          <p:attrName>ppt_x</p:attrName>
                                        </p:attrNameLst>
                                      </p:cBhvr>
                                      <p:tavLst>
                                        <p:tav tm="0">
                                          <p:val>
                                            <p:strVal val="#ppt_x"/>
                                          </p:val>
                                        </p:tav>
                                        <p:tav tm="100000">
                                          <p:val>
                                            <p:strVal val="#ppt_x"/>
                                          </p:val>
                                        </p:tav>
                                      </p:tavLst>
                                    </p:anim>
                                    <p:anim calcmode="lin" valueType="num">
                                      <p:cBhvr additive="base">
                                        <p:cTn id="32"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7"/>
                                        </p:tgtEl>
                                        <p:attrNameLst>
                                          <p:attrName>style.visibility</p:attrName>
                                        </p:attrNameLst>
                                      </p:cBhvr>
                                      <p:to>
                                        <p:strVal val="visible"/>
                                      </p:to>
                                    </p:set>
                                    <p:anim calcmode="lin" valueType="num">
                                      <p:cBhvr additive="base">
                                        <p:cTn id="37" dur="500" fill="hold"/>
                                        <p:tgtEl>
                                          <p:spTgt spid="27"/>
                                        </p:tgtEl>
                                        <p:attrNameLst>
                                          <p:attrName>ppt_x</p:attrName>
                                        </p:attrNameLst>
                                      </p:cBhvr>
                                      <p:tavLst>
                                        <p:tav tm="0">
                                          <p:val>
                                            <p:strVal val="#ppt_x"/>
                                          </p:val>
                                        </p:tav>
                                        <p:tav tm="100000">
                                          <p:val>
                                            <p:strVal val="#ppt_x"/>
                                          </p:val>
                                        </p:tav>
                                      </p:tavLst>
                                    </p:anim>
                                    <p:anim calcmode="lin" valueType="num">
                                      <p:cBhvr additive="base">
                                        <p:cTn id="38"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9"/>
                                        </p:tgtEl>
                                        <p:attrNameLst>
                                          <p:attrName>style.visibility</p:attrName>
                                        </p:attrNameLst>
                                      </p:cBhvr>
                                      <p:to>
                                        <p:strVal val="visible"/>
                                      </p:to>
                                    </p:set>
                                    <p:anim calcmode="lin" valueType="num">
                                      <p:cBhvr additive="base">
                                        <p:cTn id="43" dur="500" fill="hold"/>
                                        <p:tgtEl>
                                          <p:spTgt spid="29"/>
                                        </p:tgtEl>
                                        <p:attrNameLst>
                                          <p:attrName>ppt_x</p:attrName>
                                        </p:attrNameLst>
                                      </p:cBhvr>
                                      <p:tavLst>
                                        <p:tav tm="0">
                                          <p:val>
                                            <p:strVal val="#ppt_x"/>
                                          </p:val>
                                        </p:tav>
                                        <p:tav tm="100000">
                                          <p:val>
                                            <p:strVal val="#ppt_x"/>
                                          </p:val>
                                        </p:tav>
                                      </p:tavLst>
                                    </p:anim>
                                    <p:anim calcmode="lin" valueType="num">
                                      <p:cBhvr additive="base">
                                        <p:cTn id="44"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2"/>
                                        </p:tgtEl>
                                        <p:attrNameLst>
                                          <p:attrName>style.visibility</p:attrName>
                                        </p:attrNameLst>
                                      </p:cBhvr>
                                      <p:to>
                                        <p:strVal val="visible"/>
                                      </p:to>
                                    </p:set>
                                    <p:anim calcmode="lin" valueType="num">
                                      <p:cBhvr additive="base">
                                        <p:cTn id="49" dur="500" fill="hold"/>
                                        <p:tgtEl>
                                          <p:spTgt spid="12"/>
                                        </p:tgtEl>
                                        <p:attrNameLst>
                                          <p:attrName>ppt_x</p:attrName>
                                        </p:attrNameLst>
                                      </p:cBhvr>
                                      <p:tavLst>
                                        <p:tav tm="0">
                                          <p:val>
                                            <p:strVal val="#ppt_x"/>
                                          </p:val>
                                        </p:tav>
                                        <p:tav tm="100000">
                                          <p:val>
                                            <p:strVal val="#ppt_x"/>
                                          </p:val>
                                        </p:tav>
                                      </p:tavLst>
                                    </p:anim>
                                    <p:anim calcmode="lin" valueType="num">
                                      <p:cBhvr additive="base">
                                        <p:cTn id="5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3"/>
                                        </p:tgtEl>
                                        <p:attrNameLst>
                                          <p:attrName>style.visibility</p:attrName>
                                        </p:attrNameLst>
                                      </p:cBhvr>
                                      <p:to>
                                        <p:strVal val="visible"/>
                                      </p:to>
                                    </p:set>
                                    <p:anim calcmode="lin" valueType="num">
                                      <p:cBhvr additive="base">
                                        <p:cTn id="55" dur="500" fill="hold"/>
                                        <p:tgtEl>
                                          <p:spTgt spid="13"/>
                                        </p:tgtEl>
                                        <p:attrNameLst>
                                          <p:attrName>ppt_x</p:attrName>
                                        </p:attrNameLst>
                                      </p:cBhvr>
                                      <p:tavLst>
                                        <p:tav tm="0">
                                          <p:val>
                                            <p:strVal val="#ppt_x"/>
                                          </p:val>
                                        </p:tav>
                                        <p:tav tm="100000">
                                          <p:val>
                                            <p:strVal val="#ppt_x"/>
                                          </p:val>
                                        </p:tav>
                                      </p:tavLst>
                                    </p:anim>
                                    <p:anim calcmode="lin" valueType="num">
                                      <p:cBhvr additive="base">
                                        <p:cTn id="5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14"/>
                                        </p:tgtEl>
                                        <p:attrNameLst>
                                          <p:attrName>style.visibility</p:attrName>
                                        </p:attrNameLst>
                                      </p:cBhvr>
                                      <p:to>
                                        <p:strVal val="visible"/>
                                      </p:to>
                                    </p:set>
                                    <p:anim calcmode="lin" valueType="num">
                                      <p:cBhvr additive="base">
                                        <p:cTn id="61" dur="500" fill="hold"/>
                                        <p:tgtEl>
                                          <p:spTgt spid="14"/>
                                        </p:tgtEl>
                                        <p:attrNameLst>
                                          <p:attrName>ppt_x</p:attrName>
                                        </p:attrNameLst>
                                      </p:cBhvr>
                                      <p:tavLst>
                                        <p:tav tm="0">
                                          <p:val>
                                            <p:strVal val="#ppt_x"/>
                                          </p:val>
                                        </p:tav>
                                        <p:tav tm="100000">
                                          <p:val>
                                            <p:strVal val="#ppt_x"/>
                                          </p:val>
                                        </p:tav>
                                      </p:tavLst>
                                    </p:anim>
                                    <p:anim calcmode="lin" valueType="num">
                                      <p:cBhvr additive="base">
                                        <p:cTn id="62"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9" grpId="0" animBg="1"/>
      <p:bldP spid="21" grpId="0" animBg="1"/>
      <p:bldP spid="23" grpId="0" animBg="1"/>
      <p:bldP spid="25" grpId="0" animBg="1"/>
      <p:bldP spid="27" grpId="0" animBg="1"/>
      <p:bldP spid="29" grpId="0" animBg="1"/>
      <p:bldP spid="12" grpId="0" animBg="1"/>
      <p:bldP spid="13" grpId="0" animBg="1"/>
      <p:bldP spid="14"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E91EF-DCA4-1342-9E41-113173DFE23D}"/>
              </a:ext>
            </a:extLst>
          </p:cNvPr>
          <p:cNvSpPr>
            <a:spLocks noGrp="1"/>
          </p:cNvSpPr>
          <p:nvPr>
            <p:ph type="title"/>
          </p:nvPr>
        </p:nvSpPr>
        <p:spPr>
          <a:xfrm>
            <a:off x="3345872" y="118642"/>
            <a:ext cx="5403273" cy="546376"/>
          </a:xfrm>
          <a:solidFill>
            <a:schemeClr val="tx1"/>
          </a:solidFill>
        </p:spPr>
        <p:txBody>
          <a:bodyPr>
            <a:normAutofit fontScale="90000"/>
          </a:bodyPr>
          <a:lstStyle/>
          <a:p>
            <a:r>
              <a:rPr lang="en-US" b="1" dirty="0">
                <a:solidFill>
                  <a:schemeClr val="bg1"/>
                </a:solidFill>
                <a:latin typeface="Segoe Print"/>
              </a:rPr>
              <a:t> How did you get on?</a:t>
            </a:r>
            <a:br>
              <a:rPr lang="en-US" b="1" dirty="0">
                <a:latin typeface="Segoe Print" panose="02000800000000000000" pitchFamily="2" charset="0"/>
              </a:rPr>
            </a:br>
            <a:r>
              <a:rPr lang="en-US" b="1" dirty="0">
                <a:latin typeface="Segoe Print"/>
              </a:rPr>
              <a:t> </a:t>
            </a:r>
            <a:endParaRPr lang="en-US" dirty="0"/>
          </a:p>
        </p:txBody>
      </p:sp>
      <p:graphicFrame>
        <p:nvGraphicFramePr>
          <p:cNvPr id="5" name="Table 4">
            <a:extLst>
              <a:ext uri="{FF2B5EF4-FFF2-40B4-BE49-F238E27FC236}">
                <a16:creationId xmlns:a16="http://schemas.microsoft.com/office/drawing/2014/main" id="{DDBC99F7-7540-1840-9165-3F10A0B3FE4B}"/>
              </a:ext>
            </a:extLst>
          </p:cNvPr>
          <p:cNvGraphicFramePr>
            <a:graphicFrameLocks noGrp="1"/>
          </p:cNvGraphicFramePr>
          <p:nvPr>
            <p:extLst>
              <p:ext uri="{D42A27DB-BD31-4B8C-83A1-F6EECF244321}">
                <p14:modId xmlns:p14="http://schemas.microsoft.com/office/powerpoint/2010/main" val="3799257936"/>
              </p:ext>
            </p:extLst>
          </p:nvPr>
        </p:nvGraphicFramePr>
        <p:xfrm>
          <a:off x="865909" y="811187"/>
          <a:ext cx="10605654" cy="5963686"/>
        </p:xfrm>
        <a:graphic>
          <a:graphicData uri="http://schemas.openxmlformats.org/drawingml/2006/table">
            <a:tbl>
              <a:tblPr firstRow="1" bandRow="1">
                <a:tableStyleId>{5C22544A-7EE6-4342-B048-85BDC9FD1C3A}</a:tableStyleId>
              </a:tblPr>
              <a:tblGrid>
                <a:gridCol w="2117315">
                  <a:extLst>
                    <a:ext uri="{9D8B030D-6E8A-4147-A177-3AD203B41FA5}">
                      <a16:colId xmlns:a16="http://schemas.microsoft.com/office/drawing/2014/main" val="2197358380"/>
                    </a:ext>
                  </a:extLst>
                </a:gridCol>
                <a:gridCol w="2212429">
                  <a:extLst>
                    <a:ext uri="{9D8B030D-6E8A-4147-A177-3AD203B41FA5}">
                      <a16:colId xmlns:a16="http://schemas.microsoft.com/office/drawing/2014/main" val="187876642"/>
                    </a:ext>
                  </a:extLst>
                </a:gridCol>
                <a:gridCol w="6275910">
                  <a:extLst>
                    <a:ext uri="{9D8B030D-6E8A-4147-A177-3AD203B41FA5}">
                      <a16:colId xmlns:a16="http://schemas.microsoft.com/office/drawing/2014/main" val="1145017949"/>
                    </a:ext>
                  </a:extLst>
                </a:gridCol>
              </a:tblGrid>
              <a:tr h="585310">
                <a:tc>
                  <a:txBody>
                    <a:bodyPr/>
                    <a:lstStyle/>
                    <a:p>
                      <a:r>
                        <a:rPr lang="en-US" sz="2000" dirty="0">
                          <a:solidFill>
                            <a:schemeClr val="tx1"/>
                          </a:solidFill>
                        </a:rPr>
                        <a:t>boys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2000" dirty="0" err="1">
                          <a:solidFill>
                            <a:schemeClr val="accent1"/>
                          </a:solidFill>
                        </a:rPr>
                        <a:t>bechgyn</a:t>
                      </a:r>
                      <a:endParaRPr lang="en-US" sz="2000" dirty="0">
                        <a:solidFill>
                          <a:schemeClr val="accent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1400" i="1" dirty="0" err="1">
                          <a:solidFill>
                            <a:schemeClr val="accent1"/>
                          </a:solidFill>
                        </a:rPr>
                        <a:t>bachgen</a:t>
                      </a:r>
                      <a:r>
                        <a:rPr lang="en-US" sz="1400" dirty="0">
                          <a:solidFill>
                            <a:schemeClr val="tx1"/>
                          </a:solidFill>
                        </a:rPr>
                        <a:t> = singular noun      </a:t>
                      </a:r>
                      <a:r>
                        <a:rPr lang="en-US" sz="1400" i="1" dirty="0" err="1">
                          <a:solidFill>
                            <a:schemeClr val="accent1"/>
                          </a:solidFill>
                        </a:rPr>
                        <a:t>bechgyn</a:t>
                      </a:r>
                      <a:r>
                        <a:rPr lang="en-US" sz="1400" dirty="0">
                          <a:solidFill>
                            <a:schemeClr val="tx1"/>
                          </a:solidFill>
                        </a:rPr>
                        <a:t> = plural noun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224836268"/>
                  </a:ext>
                </a:extLst>
              </a:tr>
              <a:tr h="592287">
                <a:tc>
                  <a:txBody>
                    <a:bodyPr/>
                    <a:lstStyle/>
                    <a:p>
                      <a:r>
                        <a:rPr lang="en-US" sz="2000" b="1" dirty="0">
                          <a:solidFill>
                            <a:schemeClr val="tx1"/>
                          </a:solidFill>
                        </a:rPr>
                        <a:t>teacher (m)</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2000" b="1" dirty="0" err="1">
                          <a:solidFill>
                            <a:schemeClr val="accent1"/>
                          </a:solidFill>
                        </a:rPr>
                        <a:t>athro</a:t>
                      </a:r>
                      <a:endParaRPr lang="en-US" sz="2000" b="1" dirty="0">
                        <a:solidFill>
                          <a:schemeClr val="accent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1600" b="1" dirty="0">
                          <a:solidFill>
                            <a:schemeClr val="tx1"/>
                          </a:solidFill>
                        </a:rPr>
                        <a:t>teacher (male) = </a:t>
                      </a:r>
                      <a:r>
                        <a:rPr lang="en-US" sz="1600" b="1" i="1" dirty="0" err="1">
                          <a:solidFill>
                            <a:schemeClr val="accent1"/>
                          </a:solidFill>
                        </a:rPr>
                        <a:t>athro</a:t>
                      </a:r>
                      <a:endParaRPr lang="en-US" sz="1600" b="1" i="1" dirty="0">
                        <a:solidFill>
                          <a:schemeClr val="accent1"/>
                        </a:solidFill>
                      </a:endParaRPr>
                    </a:p>
                    <a:p>
                      <a:r>
                        <a:rPr lang="en-US" sz="1600" b="1" dirty="0">
                          <a:solidFill>
                            <a:schemeClr val="tx1"/>
                          </a:solidFill>
                        </a:rPr>
                        <a:t>teacher (female) = </a:t>
                      </a:r>
                      <a:r>
                        <a:rPr lang="en-US" sz="1600" b="1" i="1" dirty="0" err="1">
                          <a:solidFill>
                            <a:schemeClr val="accent1"/>
                          </a:solidFill>
                        </a:rPr>
                        <a:t>athrawes</a:t>
                      </a:r>
                      <a:endParaRPr lang="en-US" sz="1600" b="1" i="1" dirty="0">
                        <a:solidFill>
                          <a:schemeClr val="accent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134168647"/>
                  </a:ext>
                </a:extLst>
              </a:tr>
              <a:tr h="592287">
                <a:tc>
                  <a:txBody>
                    <a:bodyPr/>
                    <a:lstStyle/>
                    <a:p>
                      <a:r>
                        <a:rPr lang="en-US" sz="2000" b="1" dirty="0">
                          <a:solidFill>
                            <a:schemeClr val="tx1"/>
                          </a:solidFill>
                        </a:rPr>
                        <a:t>the teachers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2000" b="1" dirty="0" err="1">
                          <a:solidFill>
                            <a:schemeClr val="accent1"/>
                          </a:solidFill>
                        </a:rPr>
                        <a:t>yr</a:t>
                      </a:r>
                      <a:r>
                        <a:rPr lang="en-US" sz="2000" b="1" dirty="0">
                          <a:solidFill>
                            <a:schemeClr val="accent1"/>
                          </a:solidFill>
                        </a:rPr>
                        <a:t> </a:t>
                      </a:r>
                      <a:r>
                        <a:rPr lang="en-US" sz="2000" b="1" dirty="0" err="1">
                          <a:solidFill>
                            <a:schemeClr val="accent1"/>
                          </a:solidFill>
                        </a:rPr>
                        <a:t>athrawon</a:t>
                      </a:r>
                      <a:endParaRPr lang="en-US" sz="2000" b="1" dirty="0">
                        <a:solidFill>
                          <a:schemeClr val="accent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1600" b="1" i="1" dirty="0" err="1">
                          <a:solidFill>
                            <a:schemeClr val="accent1"/>
                          </a:solidFill>
                        </a:rPr>
                        <a:t>Athrawon</a:t>
                      </a:r>
                      <a:r>
                        <a:rPr lang="en-US" sz="1600" b="1" dirty="0">
                          <a:solidFill>
                            <a:schemeClr val="tx1"/>
                          </a:solidFill>
                        </a:rPr>
                        <a:t> is the plural noun.</a:t>
                      </a:r>
                    </a:p>
                    <a:p>
                      <a:r>
                        <a:rPr lang="en-US" sz="1600" b="1" i="1" dirty="0" err="1">
                          <a:solidFill>
                            <a:schemeClr val="accent1"/>
                          </a:solidFill>
                        </a:rPr>
                        <a:t>Yr</a:t>
                      </a:r>
                      <a:r>
                        <a:rPr lang="en-US" sz="1600" b="1" dirty="0">
                          <a:solidFill>
                            <a:schemeClr val="accent1"/>
                          </a:solidFill>
                        </a:rPr>
                        <a:t> </a:t>
                      </a:r>
                      <a:r>
                        <a:rPr lang="en-US" sz="1600" b="1" dirty="0">
                          <a:solidFill>
                            <a:schemeClr val="tx1"/>
                          </a:solidFill>
                        </a:rPr>
                        <a:t>comes before </a:t>
                      </a:r>
                      <a:r>
                        <a:rPr lang="en-US" sz="1600" b="1" i="1" dirty="0" err="1">
                          <a:solidFill>
                            <a:schemeClr val="accent1"/>
                          </a:solidFill>
                        </a:rPr>
                        <a:t>athrawon</a:t>
                      </a:r>
                      <a:r>
                        <a:rPr lang="en-US" sz="1600" b="1" dirty="0">
                          <a:solidFill>
                            <a:schemeClr val="tx1"/>
                          </a:solidFill>
                        </a:rPr>
                        <a:t> because it begins with a vowel.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438321104"/>
                  </a:ext>
                </a:extLst>
              </a:tr>
              <a:tr h="592287">
                <a:tc>
                  <a:txBody>
                    <a:bodyPr/>
                    <a:lstStyle/>
                    <a:p>
                      <a:r>
                        <a:rPr lang="en-US" sz="2000" b="1" dirty="0">
                          <a:solidFill>
                            <a:schemeClr val="tx1"/>
                          </a:solidFill>
                        </a:rPr>
                        <a:t>girls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2000" b="1" dirty="0" err="1">
                          <a:solidFill>
                            <a:schemeClr val="accent1"/>
                          </a:solidFill>
                        </a:rPr>
                        <a:t>merched</a:t>
                      </a:r>
                      <a:endParaRPr lang="en-US" sz="2000" b="1" dirty="0">
                        <a:solidFill>
                          <a:schemeClr val="accent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1600" b="1" i="1" dirty="0">
                          <a:solidFill>
                            <a:schemeClr val="accent1"/>
                          </a:solidFill>
                        </a:rPr>
                        <a:t>merch</a:t>
                      </a:r>
                      <a:r>
                        <a:rPr lang="en-US" sz="1600" b="1" dirty="0">
                          <a:solidFill>
                            <a:schemeClr val="tx1"/>
                          </a:solidFill>
                        </a:rPr>
                        <a:t> = singular noun      </a:t>
                      </a:r>
                      <a:r>
                        <a:rPr lang="en-US" sz="1600" b="1" i="1" dirty="0" err="1">
                          <a:solidFill>
                            <a:schemeClr val="accent1"/>
                          </a:solidFill>
                        </a:rPr>
                        <a:t>merched</a:t>
                      </a:r>
                      <a:r>
                        <a:rPr lang="en-US" sz="1600" b="1" i="1" dirty="0">
                          <a:solidFill>
                            <a:schemeClr val="accent1"/>
                          </a:solidFill>
                        </a:rPr>
                        <a:t> </a:t>
                      </a:r>
                      <a:r>
                        <a:rPr lang="en-US" sz="1600" b="1" dirty="0">
                          <a:solidFill>
                            <a:schemeClr val="tx1"/>
                          </a:solidFill>
                        </a:rPr>
                        <a:t>– plural noun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071404351"/>
                  </a:ext>
                </a:extLst>
              </a:tr>
              <a:tr h="592287">
                <a:tc>
                  <a:txBody>
                    <a:bodyPr/>
                    <a:lstStyle/>
                    <a:p>
                      <a:r>
                        <a:rPr lang="en-US" sz="2000" b="1" dirty="0">
                          <a:solidFill>
                            <a:schemeClr val="tx1"/>
                          </a:solidFill>
                        </a:rPr>
                        <a:t>three groups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2000" b="1" dirty="0">
                          <a:solidFill>
                            <a:schemeClr val="accent1"/>
                          </a:solidFill>
                        </a:rPr>
                        <a:t>tri </a:t>
                      </a:r>
                      <a:r>
                        <a:rPr lang="en-US" sz="2000" b="1" dirty="0" err="1">
                          <a:solidFill>
                            <a:schemeClr val="accent1"/>
                          </a:solidFill>
                        </a:rPr>
                        <a:t>grwp</a:t>
                      </a:r>
                      <a:endParaRPr lang="en-US" sz="2000" b="1" dirty="0">
                        <a:solidFill>
                          <a:schemeClr val="accent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b="1" dirty="0">
                          <a:solidFill>
                            <a:schemeClr val="tx1"/>
                          </a:solidFill>
                        </a:rPr>
                        <a:t>A singular noun </a:t>
                      </a:r>
                      <a:r>
                        <a:rPr lang="en-US" sz="1600" b="1" i="1" u="none" dirty="0">
                          <a:solidFill>
                            <a:schemeClr val="accent1"/>
                          </a:solidFill>
                        </a:rPr>
                        <a:t>(</a:t>
                      </a:r>
                      <a:r>
                        <a:rPr lang="en-US" sz="1600" b="1" i="1" u="none" dirty="0" err="1">
                          <a:solidFill>
                            <a:schemeClr val="accent1"/>
                          </a:solidFill>
                        </a:rPr>
                        <a:t>grwp</a:t>
                      </a:r>
                      <a:r>
                        <a:rPr lang="en-US" sz="1600" b="1" i="1" u="none" dirty="0">
                          <a:solidFill>
                            <a:schemeClr val="accent1"/>
                          </a:solidFill>
                        </a:rPr>
                        <a:t>) </a:t>
                      </a:r>
                      <a:r>
                        <a:rPr lang="en-US" sz="1600" b="1" dirty="0">
                          <a:solidFill>
                            <a:schemeClr val="tx1"/>
                          </a:solidFill>
                        </a:rPr>
                        <a:t>comes after numbers in Welsh.</a:t>
                      </a:r>
                    </a:p>
                    <a:p>
                      <a:endParaRPr lang="en-US" sz="2000"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519331436"/>
                  </a:ext>
                </a:extLst>
              </a:tr>
              <a:tr h="592287">
                <a:tc>
                  <a:txBody>
                    <a:bodyPr/>
                    <a:lstStyle/>
                    <a:p>
                      <a:r>
                        <a:rPr lang="en-US" sz="2000" b="1" dirty="0">
                          <a:solidFill>
                            <a:schemeClr val="tx1"/>
                          </a:solidFill>
                        </a:rPr>
                        <a:t>children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2000" b="1" dirty="0">
                          <a:solidFill>
                            <a:schemeClr val="accent1"/>
                          </a:solidFill>
                        </a:rPr>
                        <a:t>plant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1600" b="1" i="1" dirty="0" err="1">
                          <a:solidFill>
                            <a:schemeClr val="accent1"/>
                          </a:solidFill>
                        </a:rPr>
                        <a:t>plentyn</a:t>
                      </a:r>
                      <a:r>
                        <a:rPr lang="en-US" sz="1600" b="1" dirty="0">
                          <a:solidFill>
                            <a:schemeClr val="tx1"/>
                          </a:solidFill>
                        </a:rPr>
                        <a:t> = singular noun        </a:t>
                      </a:r>
                      <a:r>
                        <a:rPr lang="en-US" sz="1600" b="1" i="1" dirty="0">
                          <a:solidFill>
                            <a:schemeClr val="accent1"/>
                          </a:solidFill>
                        </a:rPr>
                        <a:t>plant</a:t>
                      </a:r>
                      <a:r>
                        <a:rPr lang="en-US" sz="1600" b="1" dirty="0">
                          <a:solidFill>
                            <a:schemeClr val="tx1"/>
                          </a:solidFill>
                        </a:rPr>
                        <a:t> = plural noun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353145488"/>
                  </a:ext>
                </a:extLst>
              </a:tr>
              <a:tr h="592287">
                <a:tc>
                  <a:txBody>
                    <a:bodyPr/>
                    <a:lstStyle/>
                    <a:p>
                      <a:r>
                        <a:rPr lang="en-US" sz="2000" b="1" dirty="0">
                          <a:solidFill>
                            <a:schemeClr val="tx1"/>
                          </a:solidFill>
                        </a:rPr>
                        <a:t>two boys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2000" b="1" dirty="0" err="1">
                          <a:solidFill>
                            <a:schemeClr val="accent1"/>
                          </a:solidFill>
                        </a:rPr>
                        <a:t>dau</a:t>
                      </a:r>
                      <a:r>
                        <a:rPr lang="en-US" sz="2000" b="1" dirty="0">
                          <a:solidFill>
                            <a:schemeClr val="accent1"/>
                          </a:solidFill>
                        </a:rPr>
                        <a:t> </a:t>
                      </a:r>
                      <a:r>
                        <a:rPr lang="en-US" sz="2000" b="1" dirty="0" err="1">
                          <a:solidFill>
                            <a:schemeClr val="accent1"/>
                          </a:solidFill>
                        </a:rPr>
                        <a:t>fachgen</a:t>
                      </a:r>
                      <a:endParaRPr lang="en-US" sz="2000" b="1" dirty="0">
                        <a:solidFill>
                          <a:schemeClr val="accent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b="1" dirty="0">
                          <a:solidFill>
                            <a:schemeClr val="tx1"/>
                          </a:solidFill>
                        </a:rPr>
                        <a:t>A singular noun </a:t>
                      </a:r>
                      <a:r>
                        <a:rPr lang="en-US" sz="1600" b="1" i="1" dirty="0">
                          <a:solidFill>
                            <a:schemeClr val="accent1"/>
                          </a:solidFill>
                        </a:rPr>
                        <a:t>(</a:t>
                      </a:r>
                      <a:r>
                        <a:rPr lang="en-US" sz="1600" b="1" i="1" dirty="0" err="1">
                          <a:solidFill>
                            <a:schemeClr val="accent1"/>
                          </a:solidFill>
                        </a:rPr>
                        <a:t>bachgen</a:t>
                      </a:r>
                      <a:r>
                        <a:rPr lang="en-US" sz="1600" b="1" i="1" dirty="0">
                          <a:solidFill>
                            <a:schemeClr val="accent1"/>
                          </a:solidFill>
                        </a:rPr>
                        <a:t>) </a:t>
                      </a:r>
                      <a:r>
                        <a:rPr lang="en-US" sz="1600" b="1" dirty="0">
                          <a:solidFill>
                            <a:schemeClr val="tx1"/>
                          </a:solidFill>
                        </a:rPr>
                        <a:t>comes after numbers in Welsh.</a:t>
                      </a:r>
                    </a:p>
                    <a:p>
                      <a:r>
                        <a:rPr lang="en-US" sz="1600" b="1" i="1" dirty="0" err="1">
                          <a:solidFill>
                            <a:schemeClr val="accent1"/>
                          </a:solidFill>
                        </a:rPr>
                        <a:t>Dau</a:t>
                      </a:r>
                      <a:r>
                        <a:rPr lang="en-US" sz="1600" b="1" dirty="0">
                          <a:solidFill>
                            <a:schemeClr val="tx1"/>
                          </a:solidFill>
                        </a:rPr>
                        <a:t> causes </a:t>
                      </a:r>
                      <a:r>
                        <a:rPr lang="en-US" sz="1600" b="1" i="1" dirty="0" err="1">
                          <a:solidFill>
                            <a:schemeClr val="accent1"/>
                          </a:solidFill>
                        </a:rPr>
                        <a:t>bachgen</a:t>
                      </a:r>
                      <a:r>
                        <a:rPr lang="en-US" sz="1600" b="1" dirty="0">
                          <a:solidFill>
                            <a:schemeClr val="tx1"/>
                          </a:solidFill>
                        </a:rPr>
                        <a:t> to soft mutate </a:t>
                      </a:r>
                      <a:r>
                        <a:rPr lang="en-US" sz="1600" b="1" i="1" dirty="0">
                          <a:solidFill>
                            <a:schemeClr val="accent1"/>
                          </a:solidFill>
                        </a:rPr>
                        <a:t>(</a:t>
                      </a:r>
                      <a:r>
                        <a:rPr lang="en-US" sz="1600" b="1" i="1" dirty="0" err="1">
                          <a:solidFill>
                            <a:schemeClr val="accent1"/>
                          </a:solidFill>
                        </a:rPr>
                        <a:t>treiglad</a:t>
                      </a:r>
                      <a:r>
                        <a:rPr lang="en-US" sz="1600" b="1" i="1" dirty="0">
                          <a:solidFill>
                            <a:schemeClr val="accent1"/>
                          </a:solidFill>
                        </a:rPr>
                        <a:t> </a:t>
                      </a:r>
                      <a:r>
                        <a:rPr lang="en-US" sz="1600" b="1" i="1" dirty="0" err="1">
                          <a:solidFill>
                            <a:schemeClr val="accent1"/>
                          </a:solidFill>
                        </a:rPr>
                        <a:t>meddal</a:t>
                      </a:r>
                      <a:r>
                        <a:rPr lang="en-US" sz="1600" b="1" i="1" dirty="0">
                          <a:solidFill>
                            <a:schemeClr val="accent1"/>
                          </a:solidFill>
                        </a:rPr>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625926104"/>
                  </a:ext>
                </a:extLst>
              </a:tr>
              <a:tr h="592287">
                <a:tc>
                  <a:txBody>
                    <a:bodyPr/>
                    <a:lstStyle/>
                    <a:p>
                      <a:r>
                        <a:rPr lang="en-US" sz="2000" b="1" dirty="0">
                          <a:solidFill>
                            <a:schemeClr val="tx1"/>
                          </a:solidFill>
                        </a:rPr>
                        <a:t>three girls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2000" b="1" dirty="0" err="1">
                          <a:solidFill>
                            <a:schemeClr val="accent1"/>
                          </a:solidFill>
                        </a:rPr>
                        <a:t>tair</a:t>
                      </a:r>
                      <a:r>
                        <a:rPr lang="en-US" sz="2000" b="1" dirty="0">
                          <a:solidFill>
                            <a:schemeClr val="accent1"/>
                          </a:solidFill>
                        </a:rPr>
                        <a:t> merch</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b="1" dirty="0">
                          <a:solidFill>
                            <a:schemeClr val="tx1"/>
                          </a:solidFill>
                        </a:rPr>
                        <a:t>A singular noun </a:t>
                      </a:r>
                      <a:r>
                        <a:rPr lang="en-US" sz="1600" b="1" i="1" dirty="0">
                          <a:solidFill>
                            <a:schemeClr val="accent1"/>
                          </a:solidFill>
                        </a:rPr>
                        <a:t>(merch) </a:t>
                      </a:r>
                      <a:r>
                        <a:rPr lang="en-US" sz="1600" b="1" dirty="0">
                          <a:solidFill>
                            <a:schemeClr val="tx1"/>
                          </a:solidFill>
                        </a:rPr>
                        <a:t>comes after numbers in Welsh.</a:t>
                      </a:r>
                    </a:p>
                    <a:p>
                      <a:r>
                        <a:rPr lang="en-US" sz="1600" b="1" i="1" dirty="0" err="1">
                          <a:solidFill>
                            <a:schemeClr val="accent1"/>
                          </a:solidFill>
                        </a:rPr>
                        <a:t>Tair</a:t>
                      </a:r>
                      <a:r>
                        <a:rPr lang="en-US" sz="1600" b="1" i="1" dirty="0">
                          <a:solidFill>
                            <a:schemeClr val="tx1"/>
                          </a:solidFill>
                        </a:rPr>
                        <a:t> </a:t>
                      </a:r>
                      <a:r>
                        <a:rPr lang="en-US" sz="1600" b="1" i="0" dirty="0">
                          <a:solidFill>
                            <a:schemeClr val="tx1"/>
                          </a:solidFill>
                        </a:rPr>
                        <a:t>is the feminine version of </a:t>
                      </a:r>
                      <a:r>
                        <a:rPr lang="en-US" sz="1600" b="1" i="1" dirty="0">
                          <a:solidFill>
                            <a:schemeClr val="accent1"/>
                          </a:solidFill>
                        </a:rPr>
                        <a:t>tri</a:t>
                      </a:r>
                      <a:r>
                        <a:rPr lang="en-US" sz="1600" b="1" i="1" dirty="0">
                          <a:solidFill>
                            <a:schemeClr val="tx1"/>
                          </a:solidFill>
                        </a:rPr>
                        <a:t>.</a:t>
                      </a:r>
                      <a:endParaRPr lang="en-US" sz="1600"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566009323"/>
                  </a:ext>
                </a:extLst>
              </a:tr>
              <a:tr h="592287">
                <a:tc>
                  <a:txBody>
                    <a:bodyPr/>
                    <a:lstStyle/>
                    <a:p>
                      <a:r>
                        <a:rPr lang="en-US" sz="2000" b="1" dirty="0">
                          <a:solidFill>
                            <a:schemeClr val="tx1"/>
                          </a:solidFill>
                        </a:rPr>
                        <a:t>friend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2000" b="1" dirty="0" err="1">
                          <a:solidFill>
                            <a:schemeClr val="accent1"/>
                          </a:solidFill>
                        </a:rPr>
                        <a:t>ffrind</a:t>
                      </a:r>
                      <a:endParaRPr lang="en-US" sz="2000" b="1" dirty="0">
                        <a:solidFill>
                          <a:schemeClr val="accent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1600" b="1" i="1" dirty="0" err="1">
                          <a:solidFill>
                            <a:schemeClr val="accent1"/>
                          </a:solidFill>
                        </a:rPr>
                        <a:t>ffrind</a:t>
                      </a:r>
                      <a:r>
                        <a:rPr lang="en-US" sz="1600" b="1" dirty="0">
                          <a:solidFill>
                            <a:schemeClr val="tx1"/>
                          </a:solidFill>
                        </a:rPr>
                        <a:t> = singular noun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375644785"/>
                  </a:ext>
                </a:extLst>
              </a:tr>
              <a:tr h="592287">
                <a:tc>
                  <a:txBody>
                    <a:bodyPr/>
                    <a:lstStyle/>
                    <a:p>
                      <a:r>
                        <a:rPr lang="en-US" sz="2000" b="1" dirty="0">
                          <a:solidFill>
                            <a:schemeClr val="tx1"/>
                          </a:solidFill>
                        </a:rPr>
                        <a:t>friends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2000" b="1" dirty="0" err="1">
                          <a:solidFill>
                            <a:schemeClr val="accent1"/>
                          </a:solidFill>
                        </a:rPr>
                        <a:t>ffrindiau</a:t>
                      </a:r>
                      <a:endParaRPr lang="en-US" sz="2000" b="1" dirty="0">
                        <a:solidFill>
                          <a:schemeClr val="accent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1600" b="1" i="1" dirty="0" err="1">
                          <a:solidFill>
                            <a:schemeClr val="accent1"/>
                          </a:solidFill>
                        </a:rPr>
                        <a:t>ffrindiau</a:t>
                      </a:r>
                      <a:r>
                        <a:rPr lang="en-US" sz="1600" b="1" dirty="0">
                          <a:solidFill>
                            <a:schemeClr val="tx1"/>
                          </a:solidFill>
                        </a:rPr>
                        <a:t> = plural noun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786924188"/>
                  </a:ext>
                </a:extLst>
              </a:tr>
            </a:tbl>
          </a:graphicData>
        </a:graphic>
      </p:graphicFrame>
    </p:spTree>
    <p:extLst>
      <p:ext uri="{BB962C8B-B14F-4D97-AF65-F5344CB8AC3E}">
        <p14:creationId xmlns:p14="http://schemas.microsoft.com/office/powerpoint/2010/main" val="19176141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A81C138-8E0B-B34F-9B38-72213BA36135}"/>
              </a:ext>
            </a:extLst>
          </p:cNvPr>
          <p:cNvSpPr>
            <a:spLocks noGrp="1"/>
          </p:cNvSpPr>
          <p:nvPr>
            <p:ph type="title"/>
          </p:nvPr>
        </p:nvSpPr>
        <p:spPr>
          <a:xfrm>
            <a:off x="913775" y="618517"/>
            <a:ext cx="10364451" cy="4008901"/>
          </a:xfrm>
          <a:solidFill>
            <a:schemeClr val="tx1"/>
          </a:solidFill>
        </p:spPr>
        <p:txBody>
          <a:bodyPr>
            <a:normAutofit/>
          </a:bodyPr>
          <a:lstStyle/>
          <a:p>
            <a:pPr algn="ctr"/>
            <a:br>
              <a:rPr lang="en-US" b="1" dirty="0">
                <a:solidFill>
                  <a:schemeClr val="bg1"/>
                </a:solidFill>
                <a:latin typeface="Segoe Print" panose="02000800000000000000" pitchFamily="2" charset="0"/>
              </a:rPr>
            </a:br>
            <a:r>
              <a:rPr lang="en-US" b="1" dirty="0" err="1">
                <a:solidFill>
                  <a:schemeClr val="bg1"/>
                </a:solidFill>
                <a:latin typeface="Segoe Print" panose="02000800000000000000" pitchFamily="2" charset="0"/>
              </a:rPr>
              <a:t>sut</a:t>
            </a:r>
            <a:r>
              <a:rPr lang="en-US" b="1" dirty="0">
                <a:solidFill>
                  <a:schemeClr val="bg1"/>
                </a:solidFill>
                <a:latin typeface="Segoe Print" panose="02000800000000000000" pitchFamily="2" charset="0"/>
              </a:rPr>
              <a:t> </a:t>
            </a:r>
            <a:r>
              <a:rPr lang="en-US" b="1" dirty="0" err="1">
                <a:solidFill>
                  <a:schemeClr val="bg1"/>
                </a:solidFill>
                <a:latin typeface="Segoe Print" panose="02000800000000000000" pitchFamily="2" charset="0"/>
              </a:rPr>
              <a:t>wyt</a:t>
            </a:r>
            <a:r>
              <a:rPr lang="en-US" b="1" dirty="0">
                <a:solidFill>
                  <a:schemeClr val="bg1"/>
                </a:solidFill>
                <a:latin typeface="Segoe Print" panose="02000800000000000000" pitchFamily="2" charset="0"/>
              </a:rPr>
              <a:t> </a:t>
            </a:r>
            <a:r>
              <a:rPr lang="en-US" b="1" dirty="0" err="1">
                <a:solidFill>
                  <a:schemeClr val="bg1"/>
                </a:solidFill>
                <a:latin typeface="Segoe Print" panose="02000800000000000000" pitchFamily="2" charset="0"/>
              </a:rPr>
              <a:t>ti’n</a:t>
            </a:r>
            <a:r>
              <a:rPr lang="en-US" b="1" dirty="0">
                <a:solidFill>
                  <a:schemeClr val="bg1"/>
                </a:solidFill>
                <a:latin typeface="Segoe Print" panose="02000800000000000000" pitchFamily="2" charset="0"/>
              </a:rPr>
              <a:t> </a:t>
            </a:r>
            <a:r>
              <a:rPr lang="en-US" b="1" dirty="0" err="1">
                <a:solidFill>
                  <a:schemeClr val="bg1"/>
                </a:solidFill>
                <a:latin typeface="Segoe Print" panose="02000800000000000000" pitchFamily="2" charset="0"/>
              </a:rPr>
              <a:t>teimlo</a:t>
            </a:r>
            <a:r>
              <a:rPr lang="en-US" b="1" dirty="0">
                <a:solidFill>
                  <a:schemeClr val="bg1"/>
                </a:solidFill>
                <a:latin typeface="Segoe Print" panose="02000800000000000000" pitchFamily="2" charset="0"/>
              </a:rPr>
              <a:t> </a:t>
            </a:r>
            <a:r>
              <a:rPr lang="en-US" b="1" dirty="0" err="1">
                <a:solidFill>
                  <a:schemeClr val="bg1"/>
                </a:solidFill>
                <a:latin typeface="Segoe Print" panose="02000800000000000000" pitchFamily="2" charset="0"/>
              </a:rPr>
              <a:t>ar</a:t>
            </a:r>
            <a:r>
              <a:rPr lang="en-US" b="1" dirty="0">
                <a:solidFill>
                  <a:schemeClr val="bg1"/>
                </a:solidFill>
                <a:latin typeface="Segoe Print" panose="02000800000000000000" pitchFamily="2" charset="0"/>
              </a:rPr>
              <a:t> </a:t>
            </a:r>
            <a:r>
              <a:rPr lang="en-US" b="1" dirty="0" err="1">
                <a:solidFill>
                  <a:schemeClr val="bg1"/>
                </a:solidFill>
                <a:latin typeface="Segoe Print" panose="02000800000000000000" pitchFamily="2" charset="0"/>
              </a:rPr>
              <a:t>ôl</a:t>
            </a:r>
            <a:r>
              <a:rPr lang="en-US" b="1" dirty="0">
                <a:solidFill>
                  <a:schemeClr val="bg1"/>
                </a:solidFill>
                <a:latin typeface="Segoe Print" panose="02000800000000000000" pitchFamily="2" charset="0"/>
              </a:rPr>
              <a:t> y </a:t>
            </a:r>
            <a:r>
              <a:rPr lang="en-US" b="1" dirty="0" err="1">
                <a:solidFill>
                  <a:schemeClr val="bg1"/>
                </a:solidFill>
                <a:latin typeface="Segoe Print" panose="02000800000000000000" pitchFamily="2" charset="0"/>
              </a:rPr>
              <a:t>weithgaredd</a:t>
            </a:r>
            <a:r>
              <a:rPr lang="en-US" b="1" dirty="0">
                <a:solidFill>
                  <a:schemeClr val="bg1"/>
                </a:solidFill>
                <a:latin typeface="Segoe Print" panose="02000800000000000000" pitchFamily="2" charset="0"/>
              </a:rPr>
              <a:t> </a:t>
            </a:r>
            <a:r>
              <a:rPr lang="en-US" b="1" dirty="0" err="1">
                <a:solidFill>
                  <a:schemeClr val="bg1"/>
                </a:solidFill>
                <a:latin typeface="Segoe Print" panose="02000800000000000000" pitchFamily="2" charset="0"/>
              </a:rPr>
              <a:t>yna</a:t>
            </a:r>
            <a:r>
              <a:rPr lang="en-US" b="1" dirty="0">
                <a:solidFill>
                  <a:schemeClr val="bg1"/>
                </a:solidFill>
                <a:latin typeface="Segoe Print" panose="02000800000000000000" pitchFamily="2" charset="0"/>
              </a:rPr>
              <a:t>?</a:t>
            </a:r>
            <a:br>
              <a:rPr lang="en-US" b="1" dirty="0">
                <a:solidFill>
                  <a:schemeClr val="bg1"/>
                </a:solidFill>
                <a:latin typeface="Segoe Print" panose="02000800000000000000" pitchFamily="2" charset="0"/>
              </a:rPr>
            </a:br>
            <a:br>
              <a:rPr lang="en-US" b="1" dirty="0">
                <a:solidFill>
                  <a:schemeClr val="bg1"/>
                </a:solidFill>
                <a:latin typeface="Segoe Print" panose="02000800000000000000" pitchFamily="2" charset="0"/>
              </a:rPr>
            </a:br>
            <a:br>
              <a:rPr lang="en-US" b="1" dirty="0">
                <a:solidFill>
                  <a:schemeClr val="bg1"/>
                </a:solidFill>
                <a:latin typeface="Segoe Print" panose="02000800000000000000" pitchFamily="2" charset="0"/>
              </a:rPr>
            </a:br>
            <a:br>
              <a:rPr lang="en-US" b="1" dirty="0">
                <a:solidFill>
                  <a:schemeClr val="bg1"/>
                </a:solidFill>
                <a:latin typeface="Segoe Print" panose="02000800000000000000" pitchFamily="2" charset="0"/>
              </a:rPr>
            </a:br>
            <a:r>
              <a:rPr lang="en-US" b="1" dirty="0">
                <a:solidFill>
                  <a:schemeClr val="bg1"/>
                </a:solidFill>
                <a:latin typeface="Segoe Print" panose="02000800000000000000" pitchFamily="2" charset="0"/>
              </a:rPr>
              <a:t>How do you feel after that exercise?</a:t>
            </a:r>
            <a:br>
              <a:rPr lang="en-US" b="1" dirty="0">
                <a:solidFill>
                  <a:schemeClr val="bg1"/>
                </a:solidFill>
                <a:latin typeface="Segoe Print" panose="02000800000000000000" pitchFamily="2" charset="0"/>
              </a:rPr>
            </a:br>
            <a:endParaRPr lang="en-US" dirty="0"/>
          </a:p>
        </p:txBody>
      </p:sp>
      <p:sp>
        <p:nvSpPr>
          <p:cNvPr id="4" name="TextBox 3">
            <a:extLst>
              <a:ext uri="{FF2B5EF4-FFF2-40B4-BE49-F238E27FC236}">
                <a16:creationId xmlns:a16="http://schemas.microsoft.com/office/drawing/2014/main" id="{5AC0B468-6AAC-394A-87B1-256A9216A7BB}"/>
              </a:ext>
            </a:extLst>
          </p:cNvPr>
          <p:cNvSpPr txBox="1"/>
          <p:nvPr/>
        </p:nvSpPr>
        <p:spPr>
          <a:xfrm>
            <a:off x="3117272" y="5458691"/>
            <a:ext cx="5645728" cy="523220"/>
          </a:xfrm>
          <a:prstGeom prst="rect">
            <a:avLst/>
          </a:prstGeom>
          <a:solidFill>
            <a:schemeClr val="accent2"/>
          </a:solidFill>
          <a:ln>
            <a:solidFill>
              <a:schemeClr val="tx1"/>
            </a:solidFill>
          </a:ln>
        </p:spPr>
        <p:txBody>
          <a:bodyPr wrap="square" rtlCol="0">
            <a:spAutoFit/>
          </a:bodyPr>
          <a:lstStyle/>
          <a:p>
            <a:pPr algn="ctr"/>
            <a:r>
              <a:rPr lang="en-US" sz="2800" b="1" dirty="0"/>
              <a:t>Share your ideas in the chat. </a:t>
            </a:r>
          </a:p>
        </p:txBody>
      </p:sp>
    </p:spTree>
    <p:extLst>
      <p:ext uri="{BB962C8B-B14F-4D97-AF65-F5344CB8AC3E}">
        <p14:creationId xmlns:p14="http://schemas.microsoft.com/office/powerpoint/2010/main" val="16249452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A81C138-8E0B-B34F-9B38-72213BA36135}"/>
              </a:ext>
            </a:extLst>
          </p:cNvPr>
          <p:cNvSpPr>
            <a:spLocks noGrp="1"/>
          </p:cNvSpPr>
          <p:nvPr>
            <p:ph type="title"/>
          </p:nvPr>
        </p:nvSpPr>
        <p:spPr>
          <a:xfrm>
            <a:off x="1091575" y="1380517"/>
            <a:ext cx="10364451" cy="3115283"/>
          </a:xfrm>
          <a:solidFill>
            <a:schemeClr val="accent1"/>
          </a:solidFill>
        </p:spPr>
        <p:txBody>
          <a:bodyPr>
            <a:normAutofit/>
          </a:bodyPr>
          <a:lstStyle/>
          <a:p>
            <a:pPr algn="ctr"/>
            <a:br>
              <a:rPr lang="en-US" b="1" dirty="0">
                <a:solidFill>
                  <a:schemeClr val="bg1"/>
                </a:solidFill>
                <a:latin typeface="Segoe Print" panose="02000800000000000000" pitchFamily="2" charset="0"/>
              </a:rPr>
            </a:br>
            <a:r>
              <a:rPr lang="en-US" b="1" dirty="0">
                <a:solidFill>
                  <a:schemeClr val="bg1"/>
                </a:solidFill>
                <a:latin typeface="Segoe Print" panose="02000800000000000000" pitchFamily="2" charset="0"/>
              </a:rPr>
              <a:t>Beth </a:t>
            </a:r>
            <a:r>
              <a:rPr lang="en-US" b="1" dirty="0" err="1">
                <a:solidFill>
                  <a:schemeClr val="bg1"/>
                </a:solidFill>
                <a:latin typeface="Segoe Print" panose="02000800000000000000" pitchFamily="2" charset="0"/>
              </a:rPr>
              <a:t>hoffech</a:t>
            </a:r>
            <a:r>
              <a:rPr lang="en-US" b="1" dirty="0">
                <a:solidFill>
                  <a:schemeClr val="bg1"/>
                </a:solidFill>
                <a:latin typeface="Segoe Print" panose="02000800000000000000" pitchFamily="2" charset="0"/>
              </a:rPr>
              <a:t> chi </a:t>
            </a:r>
            <a:r>
              <a:rPr lang="en-US" b="1" dirty="0" err="1">
                <a:solidFill>
                  <a:schemeClr val="bg1"/>
                </a:solidFill>
                <a:latin typeface="Segoe Print" panose="02000800000000000000" pitchFamily="2" charset="0"/>
              </a:rPr>
              <a:t>ddysgu</a:t>
            </a:r>
            <a:r>
              <a:rPr lang="en-US" b="1" dirty="0">
                <a:solidFill>
                  <a:schemeClr val="bg1"/>
                </a:solidFill>
                <a:latin typeface="Segoe Print" panose="02000800000000000000" pitchFamily="2" charset="0"/>
              </a:rPr>
              <a:t> </a:t>
            </a:r>
            <a:r>
              <a:rPr lang="en-US" b="1" dirty="0" err="1">
                <a:solidFill>
                  <a:schemeClr val="bg1"/>
                </a:solidFill>
                <a:latin typeface="Segoe Print" panose="02000800000000000000" pitchFamily="2" charset="0"/>
              </a:rPr>
              <a:t>yn</a:t>
            </a:r>
            <a:r>
              <a:rPr lang="en-US" b="1" dirty="0">
                <a:solidFill>
                  <a:schemeClr val="bg1"/>
                </a:solidFill>
                <a:latin typeface="Segoe Print" panose="02000800000000000000" pitchFamily="2" charset="0"/>
              </a:rPr>
              <a:t> y </a:t>
            </a:r>
            <a:r>
              <a:rPr lang="en-US" b="1" dirty="0" err="1">
                <a:solidFill>
                  <a:schemeClr val="bg1"/>
                </a:solidFill>
                <a:latin typeface="Segoe Print" panose="02000800000000000000" pitchFamily="2" charset="0"/>
              </a:rPr>
              <a:t>sesiynau</a:t>
            </a:r>
            <a:r>
              <a:rPr lang="en-US" b="1" dirty="0">
                <a:solidFill>
                  <a:schemeClr val="bg1"/>
                </a:solidFill>
                <a:latin typeface="Segoe Print" panose="02000800000000000000" pitchFamily="2" charset="0"/>
              </a:rPr>
              <a:t> </a:t>
            </a:r>
            <a:r>
              <a:rPr lang="en-US" b="1" dirty="0" err="1">
                <a:solidFill>
                  <a:schemeClr val="bg1"/>
                </a:solidFill>
                <a:latin typeface="Segoe Print" panose="02000800000000000000" pitchFamily="2" charset="0"/>
              </a:rPr>
              <a:t>hyn</a:t>
            </a:r>
            <a:r>
              <a:rPr lang="en-US" b="1" dirty="0">
                <a:solidFill>
                  <a:schemeClr val="bg1"/>
                </a:solidFill>
                <a:latin typeface="Segoe Print" panose="02000800000000000000" pitchFamily="2" charset="0"/>
              </a:rPr>
              <a:t>?</a:t>
            </a:r>
            <a:br>
              <a:rPr lang="en-US" b="1" dirty="0">
                <a:solidFill>
                  <a:schemeClr val="bg1"/>
                </a:solidFill>
                <a:latin typeface="Segoe Print" panose="02000800000000000000" pitchFamily="2" charset="0"/>
              </a:rPr>
            </a:br>
            <a:br>
              <a:rPr lang="en-US" b="1" dirty="0">
                <a:solidFill>
                  <a:schemeClr val="bg1"/>
                </a:solidFill>
                <a:latin typeface="Segoe Print" panose="02000800000000000000" pitchFamily="2" charset="0"/>
              </a:rPr>
            </a:br>
            <a:r>
              <a:rPr lang="en-US" b="1" dirty="0">
                <a:solidFill>
                  <a:schemeClr val="bg1"/>
                </a:solidFill>
                <a:latin typeface="Segoe Print" panose="02000800000000000000" pitchFamily="2" charset="0"/>
              </a:rPr>
              <a:t>What would you like to learn in these sessions?</a:t>
            </a:r>
            <a:endParaRPr lang="en-US" dirty="0"/>
          </a:p>
        </p:txBody>
      </p:sp>
      <p:sp>
        <p:nvSpPr>
          <p:cNvPr id="4" name="TextBox 3">
            <a:extLst>
              <a:ext uri="{FF2B5EF4-FFF2-40B4-BE49-F238E27FC236}">
                <a16:creationId xmlns:a16="http://schemas.microsoft.com/office/drawing/2014/main" id="{5AC0B468-6AAC-394A-87B1-256A9216A7BB}"/>
              </a:ext>
            </a:extLst>
          </p:cNvPr>
          <p:cNvSpPr txBox="1"/>
          <p:nvPr/>
        </p:nvSpPr>
        <p:spPr>
          <a:xfrm>
            <a:off x="3117272" y="5458691"/>
            <a:ext cx="5645728" cy="523220"/>
          </a:xfrm>
          <a:prstGeom prst="rect">
            <a:avLst/>
          </a:prstGeom>
          <a:solidFill>
            <a:schemeClr val="accent2"/>
          </a:solidFill>
          <a:ln>
            <a:solidFill>
              <a:schemeClr val="tx1"/>
            </a:solidFill>
          </a:ln>
        </p:spPr>
        <p:txBody>
          <a:bodyPr wrap="square" rtlCol="0">
            <a:spAutoFit/>
          </a:bodyPr>
          <a:lstStyle/>
          <a:p>
            <a:pPr algn="ctr"/>
            <a:r>
              <a:rPr lang="en-US" sz="2800" b="1" dirty="0"/>
              <a:t>Share your ideas in the chat. </a:t>
            </a:r>
          </a:p>
        </p:txBody>
      </p:sp>
    </p:spTree>
    <p:extLst>
      <p:ext uri="{BB962C8B-B14F-4D97-AF65-F5344CB8AC3E}">
        <p14:creationId xmlns:p14="http://schemas.microsoft.com/office/powerpoint/2010/main" val="4688107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F134F-55DA-4468-8799-106CA74BD791}"/>
              </a:ext>
            </a:extLst>
          </p:cNvPr>
          <p:cNvSpPr>
            <a:spLocks noGrp="1"/>
          </p:cNvSpPr>
          <p:nvPr>
            <p:ph type="title"/>
          </p:nvPr>
        </p:nvSpPr>
        <p:spPr>
          <a:xfrm>
            <a:off x="285750" y="251012"/>
            <a:ext cx="11687175" cy="910985"/>
          </a:xfrm>
        </p:spPr>
        <p:style>
          <a:lnRef idx="1">
            <a:schemeClr val="dk1"/>
          </a:lnRef>
          <a:fillRef idx="3">
            <a:schemeClr val="dk1"/>
          </a:fillRef>
          <a:effectRef idx="2">
            <a:schemeClr val="dk1"/>
          </a:effectRef>
          <a:fontRef idx="minor">
            <a:schemeClr val="lt1"/>
          </a:fontRef>
        </p:style>
        <p:txBody>
          <a:bodyPr>
            <a:normAutofit fontScale="90000"/>
          </a:bodyPr>
          <a:lstStyle/>
          <a:p>
            <a:r>
              <a:rPr lang="en-GB" b="1" dirty="0">
                <a:latin typeface="+mj-lt"/>
              </a:rPr>
              <a:t>Beth </a:t>
            </a:r>
            <a:r>
              <a:rPr lang="en-GB" b="1" dirty="0" err="1">
                <a:latin typeface="+mj-lt"/>
              </a:rPr>
              <a:t>ydych</a:t>
            </a:r>
            <a:r>
              <a:rPr lang="en-GB" b="1" dirty="0">
                <a:latin typeface="+mj-lt"/>
              </a:rPr>
              <a:t> </a:t>
            </a:r>
            <a:r>
              <a:rPr lang="en-GB" b="1" dirty="0" err="1">
                <a:latin typeface="+mj-lt"/>
              </a:rPr>
              <a:t>chi’n</a:t>
            </a:r>
            <a:r>
              <a:rPr lang="en-GB" b="1" dirty="0">
                <a:latin typeface="+mj-lt"/>
              </a:rPr>
              <a:t> </a:t>
            </a:r>
            <a:r>
              <a:rPr lang="en-GB" b="1" dirty="0" err="1">
                <a:latin typeface="+mj-lt"/>
              </a:rPr>
              <a:t>wneud</a:t>
            </a:r>
            <a:r>
              <a:rPr lang="en-GB" b="1" dirty="0">
                <a:latin typeface="+mj-lt"/>
              </a:rPr>
              <a:t>?               What are you doing?</a:t>
            </a:r>
          </a:p>
        </p:txBody>
      </p:sp>
      <p:pic>
        <p:nvPicPr>
          <p:cNvPr id="4" name="Picture 3">
            <a:extLst>
              <a:ext uri="{FF2B5EF4-FFF2-40B4-BE49-F238E27FC236}">
                <a16:creationId xmlns:a16="http://schemas.microsoft.com/office/drawing/2014/main" id="{47D36591-C8B8-2744-87DA-FF5083A3F8DA}"/>
              </a:ext>
            </a:extLst>
          </p:cNvPr>
          <p:cNvPicPr>
            <a:picLocks noChangeAspect="1"/>
          </p:cNvPicPr>
          <p:nvPr/>
        </p:nvPicPr>
        <p:blipFill>
          <a:blip r:embed="rId2"/>
          <a:stretch>
            <a:fillRect/>
          </a:stretch>
        </p:blipFill>
        <p:spPr>
          <a:xfrm>
            <a:off x="3683205" y="1447800"/>
            <a:ext cx="5062728" cy="5062728"/>
          </a:xfrm>
          <a:prstGeom prst="rect">
            <a:avLst/>
          </a:prstGeom>
        </p:spPr>
      </p:pic>
    </p:spTree>
    <p:extLst>
      <p:ext uri="{BB962C8B-B14F-4D97-AF65-F5344CB8AC3E}">
        <p14:creationId xmlns:p14="http://schemas.microsoft.com/office/powerpoint/2010/main" val="30097992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305F65F-A896-9444-8327-0279CA895DC9}"/>
              </a:ext>
            </a:extLst>
          </p:cNvPr>
          <p:cNvSpPr>
            <a:spLocks noGrp="1"/>
          </p:cNvSpPr>
          <p:nvPr>
            <p:ph type="title"/>
          </p:nvPr>
        </p:nvSpPr>
        <p:spPr>
          <a:xfrm>
            <a:off x="677334" y="609599"/>
            <a:ext cx="10870232" cy="2329543"/>
          </a:xfrm>
        </p:spPr>
        <p:txBody>
          <a:bodyPr>
            <a:noAutofit/>
          </a:bodyPr>
          <a:lstStyle/>
          <a:p>
            <a:pPr algn="ctr"/>
            <a:br>
              <a:rPr lang="en-US" sz="7200" b="1" dirty="0"/>
            </a:br>
            <a:br>
              <a:rPr lang="en-US" sz="7200" b="1" dirty="0">
                <a:solidFill>
                  <a:schemeClr val="tx1"/>
                </a:solidFill>
              </a:rPr>
            </a:br>
            <a:r>
              <a:rPr lang="en-US" sz="4400" b="1" dirty="0" err="1">
                <a:solidFill>
                  <a:schemeClr val="tx1"/>
                </a:solidFill>
              </a:rPr>
              <a:t>Diolch</a:t>
            </a:r>
            <a:r>
              <a:rPr lang="en-US" sz="4400" b="1" dirty="0">
                <a:solidFill>
                  <a:schemeClr val="tx1"/>
                </a:solidFill>
              </a:rPr>
              <a:t> a </a:t>
            </a:r>
            <a:r>
              <a:rPr lang="en-US" sz="4400" b="1" dirty="0" err="1">
                <a:solidFill>
                  <a:schemeClr val="tx1"/>
                </a:solidFill>
              </a:rPr>
              <a:t>chadwch</a:t>
            </a:r>
            <a:r>
              <a:rPr lang="en-US" sz="4400" b="1" dirty="0">
                <a:solidFill>
                  <a:schemeClr val="tx1"/>
                </a:solidFill>
              </a:rPr>
              <a:t> </a:t>
            </a:r>
            <a:r>
              <a:rPr lang="en-US" sz="4400" b="1" dirty="0" err="1">
                <a:solidFill>
                  <a:schemeClr val="tx1"/>
                </a:solidFill>
              </a:rPr>
              <a:t>yn</a:t>
            </a:r>
            <a:r>
              <a:rPr lang="en-US" sz="4400" b="1" dirty="0">
                <a:solidFill>
                  <a:schemeClr val="tx1"/>
                </a:solidFill>
              </a:rPr>
              <a:t> </a:t>
            </a:r>
            <a:r>
              <a:rPr lang="en-US" sz="4400" b="1" dirty="0" err="1">
                <a:solidFill>
                  <a:schemeClr val="tx1"/>
                </a:solidFill>
              </a:rPr>
              <a:t>ddiogel</a:t>
            </a:r>
            <a:r>
              <a:rPr lang="en-US" sz="4400" b="1" dirty="0">
                <a:solidFill>
                  <a:schemeClr val="tx1"/>
                </a:solidFill>
              </a:rPr>
              <a:t>.</a:t>
            </a:r>
            <a:br>
              <a:rPr lang="en-US" sz="4400" b="1" dirty="0">
                <a:solidFill>
                  <a:schemeClr val="tx1"/>
                </a:solidFill>
              </a:rPr>
            </a:br>
            <a:br>
              <a:rPr lang="en-US" sz="4400" b="1" dirty="0">
                <a:solidFill>
                  <a:schemeClr val="tx1"/>
                </a:solidFill>
              </a:rPr>
            </a:br>
            <a:r>
              <a:rPr lang="en-US" sz="4400" b="1" dirty="0">
                <a:solidFill>
                  <a:schemeClr val="tx1"/>
                </a:solidFill>
              </a:rPr>
              <a:t>Thank you and keep safe.</a:t>
            </a:r>
            <a:endParaRPr lang="en-US" sz="7200" b="1" dirty="0">
              <a:solidFill>
                <a:schemeClr val="tx1"/>
              </a:solidFill>
            </a:endParaRPr>
          </a:p>
        </p:txBody>
      </p:sp>
    </p:spTree>
    <p:extLst>
      <p:ext uri="{BB962C8B-B14F-4D97-AF65-F5344CB8AC3E}">
        <p14:creationId xmlns:p14="http://schemas.microsoft.com/office/powerpoint/2010/main" val="3934088435"/>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{C2E16165-10AA-6D48-8E02-7493BDFFA99A}tf10001119</Template>
  <TotalTime>1160</TotalTime>
  <Words>2108</Words>
  <Application>Microsoft Macintosh PowerPoint</Application>
  <PresentationFormat>Widescreen</PresentationFormat>
  <Paragraphs>269</Paragraphs>
  <Slides>29</Slides>
  <Notes>8</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29</vt:i4>
      </vt:variant>
    </vt:vector>
  </HeadingPairs>
  <TitlesOfParts>
    <vt:vector size="39" baseType="lpstr">
      <vt:lpstr>American Typewriter</vt:lpstr>
      <vt:lpstr>Arial</vt:lpstr>
      <vt:lpstr>Ayuthaya</vt:lpstr>
      <vt:lpstr>Bookman Old Style</vt:lpstr>
      <vt:lpstr>Calibri</vt:lpstr>
      <vt:lpstr>Gill Sans MT</vt:lpstr>
      <vt:lpstr>Segoe Print</vt:lpstr>
      <vt:lpstr>Segoe Script</vt:lpstr>
      <vt:lpstr>Wingdings 3</vt:lpstr>
      <vt:lpstr>Gallery</vt:lpstr>
      <vt:lpstr>PowerPoint Presentation</vt:lpstr>
      <vt:lpstr>PowerPoint Presentation</vt:lpstr>
      <vt:lpstr>Heddiw, fe fyddwn ni yn…  Today we will… </vt:lpstr>
      <vt:lpstr>Eleni, mae pethau’n wahanol …  This year things are different …</vt:lpstr>
      <vt:lpstr>PowerPoint Presentation</vt:lpstr>
      <vt:lpstr>Gwyliwch y ffilm …               watch this film …</vt:lpstr>
      <vt:lpstr>Pryd? SUT?                                                    WHEN? HOW? </vt:lpstr>
      <vt:lpstr>PowerPoint Presentation</vt:lpstr>
      <vt:lpstr>Cwricwlwm i Gymru 2022 /  Curriculum for Wales 2022 </vt:lpstr>
      <vt:lpstr>PowerPoint Presentation</vt:lpstr>
      <vt:lpstr>PowerPoint Presentation</vt:lpstr>
      <vt:lpstr>PowerPoint Presentation</vt:lpstr>
      <vt:lpstr>PowerPoint Presentation</vt:lpstr>
      <vt:lpstr>PowerPoint Presentation</vt:lpstr>
      <vt:lpstr>Amser cofrestru             Registration time </vt:lpstr>
      <vt:lpstr>Amser cofrestru             Registration time </vt:lpstr>
      <vt:lpstr>Portffolio cymraeg: adborth  Welsh portfolio : feedback</vt:lpstr>
      <vt:lpstr>Portffolio cymraeg: adborth  Welsh portfolio : feedback</vt:lpstr>
      <vt:lpstr>Portffolio cymraeg: adborth  Welsh portfolio : feedback</vt:lpstr>
      <vt:lpstr>PowerPoint Presentation</vt:lpstr>
      <vt:lpstr>PowerPoint Presentation</vt:lpstr>
      <vt:lpstr>PowerPoint Presentation</vt:lpstr>
      <vt:lpstr>PowerPoint Presentation</vt:lpstr>
      <vt:lpstr>Amser adolygu ...                  Time to revise ….  </vt:lpstr>
      <vt:lpstr> How did you get on?  </vt:lpstr>
      <vt:lpstr> sut wyt ti’n teimlo ar ôl y weithgaredd yna?    How do you feel after that exercise? </vt:lpstr>
      <vt:lpstr> Beth hoffech chi ddysgu yn y sesiynau hyn?  What would you like to learn in these sessions?</vt:lpstr>
      <vt:lpstr>Beth ydych chi’n wneud?               What are you doing?</vt:lpstr>
      <vt:lpstr>  Diolch a chadwch yn ddiogel.  Thank you and keep safe.</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Uned 2</dc:title>
  <dc:creator>Microsoft Office User</dc:creator>
  <cp:lastModifiedBy>Microsoft Office User</cp:lastModifiedBy>
  <cp:revision>479</cp:revision>
  <cp:lastPrinted>2020-02-20T13:36:13Z</cp:lastPrinted>
  <dcterms:created xsi:type="dcterms:W3CDTF">2015-12-21T14:17:18Z</dcterms:created>
  <dcterms:modified xsi:type="dcterms:W3CDTF">2020-10-02T13:23:24Z</dcterms:modified>
</cp:coreProperties>
</file>