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311" r:id="rId3"/>
    <p:sldId id="280" r:id="rId4"/>
    <p:sldId id="299" r:id="rId5"/>
    <p:sldId id="295" r:id="rId6"/>
    <p:sldId id="312" r:id="rId7"/>
    <p:sldId id="313" r:id="rId8"/>
    <p:sldId id="314" r:id="rId9"/>
    <p:sldId id="315" r:id="rId10"/>
    <p:sldId id="316" r:id="rId11"/>
    <p:sldId id="317" r:id="rId12"/>
    <p:sldId id="318" r:id="rId13"/>
    <p:sldId id="320" r:id="rId14"/>
    <p:sldId id="321" r:id="rId15"/>
    <p:sldId id="323" r:id="rId16"/>
    <p:sldId id="322" r:id="rId17"/>
    <p:sldId id="324" r:id="rId18"/>
    <p:sldId id="325" r:id="rId19"/>
    <p:sldId id="326" r:id="rId20"/>
    <p:sldId id="327" r:id="rId21"/>
    <p:sldId id="328" r:id="rId22"/>
    <p:sldId id="300" r:id="rId23"/>
    <p:sldId id="282" r:id="rId24"/>
    <p:sldId id="309" r:id="rId25"/>
    <p:sldId id="296" r:id="rId26"/>
    <p:sldId id="298" r:id="rId27"/>
    <p:sldId id="308" r:id="rId28"/>
    <p:sldId id="281" r:id="rId29"/>
    <p:sldId id="31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AFB7EF-B741-6E50-6756-D2C4C3E5F4DC}" v="246" dt="2024-03-08T11:38:58.5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S::j.pugh@uwtsd.ac.uk::0c243754-e5db-4f8a-b480-e8b3756bbae8" providerId="AD" clId="Web-{BDAFB7EF-B741-6E50-6756-D2C4C3E5F4DC}"/>
    <pc:docChg chg="delSld modSld">
      <pc:chgData name="Jonathan Pugh" userId="S::j.pugh@uwtsd.ac.uk::0c243754-e5db-4f8a-b480-e8b3756bbae8" providerId="AD" clId="Web-{BDAFB7EF-B741-6E50-6756-D2C4C3E5F4DC}" dt="2024-03-08T11:38:58.536" v="243" actId="20577"/>
      <pc:docMkLst>
        <pc:docMk/>
      </pc:docMkLst>
      <pc:sldChg chg="addSp delSp modSp del">
        <pc:chgData name="Jonathan Pugh" userId="S::j.pugh@uwtsd.ac.uk::0c243754-e5db-4f8a-b480-e8b3756bbae8" providerId="AD" clId="Web-{BDAFB7EF-B741-6E50-6756-D2C4C3E5F4DC}" dt="2024-03-08T11:32:50.854" v="3"/>
        <pc:sldMkLst>
          <pc:docMk/>
          <pc:sldMk cId="843043461" sldId="278"/>
        </pc:sldMkLst>
        <pc:spChg chg="add mod">
          <ac:chgData name="Jonathan Pugh" userId="S::j.pugh@uwtsd.ac.uk::0c243754-e5db-4f8a-b480-e8b3756bbae8" providerId="AD" clId="Web-{BDAFB7EF-B741-6E50-6756-D2C4C3E5F4DC}" dt="2024-03-08T11:32:37.697" v="0"/>
          <ac:spMkLst>
            <pc:docMk/>
            <pc:sldMk cId="843043461" sldId="278"/>
            <ac:spMk id="4" creationId="{82274726-55B1-78BD-9046-80BD532432D2}"/>
          </ac:spMkLst>
        </pc:spChg>
        <pc:picChg chg="del">
          <ac:chgData name="Jonathan Pugh" userId="S::j.pugh@uwtsd.ac.uk::0c243754-e5db-4f8a-b480-e8b3756bbae8" providerId="AD" clId="Web-{BDAFB7EF-B741-6E50-6756-D2C4C3E5F4DC}" dt="2024-03-08T11:32:37.697" v="0"/>
          <ac:picMkLst>
            <pc:docMk/>
            <pc:sldMk cId="843043461" sldId="278"/>
            <ac:picMk id="5" creationId="{A64D2681-7858-414B-B1E3-58B93870D779}"/>
          </ac:picMkLst>
        </pc:picChg>
      </pc:sldChg>
      <pc:sldChg chg="addSp modSp mod setBg">
        <pc:chgData name="Jonathan Pugh" userId="S::j.pugh@uwtsd.ac.uk::0c243754-e5db-4f8a-b480-e8b3756bbae8" providerId="AD" clId="Web-{BDAFB7EF-B741-6E50-6756-D2C4C3E5F4DC}" dt="2024-03-08T11:33:15.635" v="13" actId="20577"/>
        <pc:sldMkLst>
          <pc:docMk/>
          <pc:sldMk cId="804486971" sldId="280"/>
        </pc:sldMkLst>
        <pc:spChg chg="mod">
          <ac:chgData name="Jonathan Pugh" userId="S::j.pugh@uwtsd.ac.uk::0c243754-e5db-4f8a-b480-e8b3756bbae8" providerId="AD" clId="Web-{BDAFB7EF-B741-6E50-6756-D2C4C3E5F4DC}" dt="2024-03-08T11:33:15.635" v="13" actId="20577"/>
          <ac:spMkLst>
            <pc:docMk/>
            <pc:sldMk cId="804486971" sldId="280"/>
            <ac:spMk id="2" creationId="{B3DA63AC-4F9E-4241-8941-DCE8E7CD4C69}"/>
          </ac:spMkLst>
        </pc:spChg>
        <pc:spChg chg="add">
          <ac:chgData name="Jonathan Pugh" userId="S::j.pugh@uwtsd.ac.uk::0c243754-e5db-4f8a-b480-e8b3756bbae8" providerId="AD" clId="Web-{BDAFB7EF-B741-6E50-6756-D2C4C3E5F4DC}" dt="2024-03-08T11:33:00.557" v="4"/>
          <ac:spMkLst>
            <pc:docMk/>
            <pc:sldMk cId="804486971" sldId="280"/>
            <ac:spMk id="10" creationId="{D4771268-CB57-404A-9271-370EB28F6090}"/>
          </ac:spMkLst>
        </pc:spChg>
        <pc:picChg chg="mod">
          <ac:chgData name="Jonathan Pugh" userId="S::j.pugh@uwtsd.ac.uk::0c243754-e5db-4f8a-b480-e8b3756bbae8" providerId="AD" clId="Web-{BDAFB7EF-B741-6E50-6756-D2C4C3E5F4DC}" dt="2024-03-08T11:33:00.557" v="4"/>
          <ac:picMkLst>
            <pc:docMk/>
            <pc:sldMk cId="804486971" sldId="280"/>
            <ac:picMk id="5" creationId="{CD382F2E-4C27-3C4B-8B0F-810BA7A8575B}"/>
          </ac:picMkLst>
        </pc:picChg>
      </pc:sldChg>
      <pc:sldChg chg="modSp">
        <pc:chgData name="Jonathan Pugh" userId="S::j.pugh@uwtsd.ac.uk::0c243754-e5db-4f8a-b480-e8b3756bbae8" providerId="AD" clId="Web-{BDAFB7EF-B741-6E50-6756-D2C4C3E5F4DC}" dt="2024-03-08T11:37:13.470" v="140" actId="20577"/>
        <pc:sldMkLst>
          <pc:docMk/>
          <pc:sldMk cId="4058480724" sldId="281"/>
        </pc:sldMkLst>
        <pc:spChg chg="mod">
          <ac:chgData name="Jonathan Pugh" userId="S::j.pugh@uwtsd.ac.uk::0c243754-e5db-4f8a-b480-e8b3756bbae8" providerId="AD" clId="Web-{BDAFB7EF-B741-6E50-6756-D2C4C3E5F4DC}" dt="2024-03-08T11:37:13.470" v="140" actId="20577"/>
          <ac:spMkLst>
            <pc:docMk/>
            <pc:sldMk cId="4058480724" sldId="281"/>
            <ac:spMk id="3" creationId="{909F25E7-C8EF-4F4F-A5DB-2487D38837BE}"/>
          </ac:spMkLst>
        </pc:spChg>
      </pc:sldChg>
      <pc:sldChg chg="modSp">
        <pc:chgData name="Jonathan Pugh" userId="S::j.pugh@uwtsd.ac.uk::0c243754-e5db-4f8a-b480-e8b3756bbae8" providerId="AD" clId="Web-{BDAFB7EF-B741-6E50-6756-D2C4C3E5F4DC}" dt="2024-03-08T11:36:48.329" v="133" actId="20577"/>
        <pc:sldMkLst>
          <pc:docMk/>
          <pc:sldMk cId="1782871585" sldId="309"/>
        </pc:sldMkLst>
        <pc:spChg chg="mod">
          <ac:chgData name="Jonathan Pugh" userId="S::j.pugh@uwtsd.ac.uk::0c243754-e5db-4f8a-b480-e8b3756bbae8" providerId="AD" clId="Web-{BDAFB7EF-B741-6E50-6756-D2C4C3E5F4DC}" dt="2024-03-08T11:36:48.329" v="133" actId="20577"/>
          <ac:spMkLst>
            <pc:docMk/>
            <pc:sldMk cId="1782871585" sldId="309"/>
            <ac:spMk id="3" creationId="{9E7621AD-9496-2043-834C-BECCCFAFC2BE}"/>
          </ac:spMkLst>
        </pc:spChg>
      </pc:sldChg>
      <pc:sldChg chg="modSp">
        <pc:chgData name="Jonathan Pugh" userId="S::j.pugh@uwtsd.ac.uk::0c243754-e5db-4f8a-b480-e8b3756bbae8" providerId="AD" clId="Web-{BDAFB7EF-B741-6E50-6756-D2C4C3E5F4DC}" dt="2024-03-08T11:38:58.536" v="243" actId="20577"/>
        <pc:sldMkLst>
          <pc:docMk/>
          <pc:sldMk cId="3643629548" sldId="310"/>
        </pc:sldMkLst>
        <pc:spChg chg="mod">
          <ac:chgData name="Jonathan Pugh" userId="S::j.pugh@uwtsd.ac.uk::0c243754-e5db-4f8a-b480-e8b3756bbae8" providerId="AD" clId="Web-{BDAFB7EF-B741-6E50-6756-D2C4C3E5F4DC}" dt="2024-03-08T11:38:58.536" v="243" actId="20577"/>
          <ac:spMkLst>
            <pc:docMk/>
            <pc:sldMk cId="3643629548" sldId="310"/>
            <ac:spMk id="2" creationId="{60813273-F0DD-15DD-BD8D-0588CBE74754}"/>
          </ac:spMkLst>
        </pc:spChg>
        <pc:spChg chg="mod">
          <ac:chgData name="Jonathan Pugh" userId="S::j.pugh@uwtsd.ac.uk::0c243754-e5db-4f8a-b480-e8b3756bbae8" providerId="AD" clId="Web-{BDAFB7EF-B741-6E50-6756-D2C4C3E5F4DC}" dt="2024-03-08T11:38:29.566" v="230" actId="20577"/>
          <ac:spMkLst>
            <pc:docMk/>
            <pc:sldMk cId="3643629548" sldId="310"/>
            <ac:spMk id="3" creationId="{BEF37B2F-4FE4-487A-1C4D-6B91F782E871}"/>
          </ac:spMkLst>
        </pc:spChg>
      </pc:sldChg>
      <pc:sldChg chg="addSp delSp modSp mod setBg">
        <pc:chgData name="Jonathan Pugh" userId="S::j.pugh@uwtsd.ac.uk::0c243754-e5db-4f8a-b480-e8b3756bbae8" providerId="AD" clId="Web-{BDAFB7EF-B741-6E50-6756-D2C4C3E5F4DC}" dt="2024-03-08T11:32:47.463" v="2"/>
        <pc:sldMkLst>
          <pc:docMk/>
          <pc:sldMk cId="3961782970" sldId="311"/>
        </pc:sldMkLst>
        <pc:spChg chg="mod">
          <ac:chgData name="Jonathan Pugh" userId="S::j.pugh@uwtsd.ac.uk::0c243754-e5db-4f8a-b480-e8b3756bbae8" providerId="AD" clId="Web-{BDAFB7EF-B741-6E50-6756-D2C4C3E5F4DC}" dt="2024-03-08T11:32:47.463" v="2"/>
          <ac:spMkLst>
            <pc:docMk/>
            <pc:sldMk cId="3961782970" sldId="311"/>
            <ac:spMk id="2" creationId="{D79E1C2F-0C3C-0B53-1D1A-083F218A7060}"/>
          </ac:spMkLst>
        </pc:spChg>
        <pc:spChg chg="del">
          <ac:chgData name="Jonathan Pugh" userId="S::j.pugh@uwtsd.ac.uk::0c243754-e5db-4f8a-b480-e8b3756bbae8" providerId="AD" clId="Web-{BDAFB7EF-B741-6E50-6756-D2C4C3E5F4DC}" dt="2024-03-08T11:32:41.838" v="1"/>
          <ac:spMkLst>
            <pc:docMk/>
            <pc:sldMk cId="3961782970" sldId="311"/>
            <ac:spMk id="3" creationId="{0C4EBE40-C4B6-6E9B-2944-EE4782236C57}"/>
          </ac:spMkLst>
        </pc:spChg>
        <pc:spChg chg="add">
          <ac:chgData name="Jonathan Pugh" userId="S::j.pugh@uwtsd.ac.uk::0c243754-e5db-4f8a-b480-e8b3756bbae8" providerId="AD" clId="Web-{BDAFB7EF-B741-6E50-6756-D2C4C3E5F4DC}" dt="2024-03-08T11:32:47.463" v="2"/>
          <ac:spMkLst>
            <pc:docMk/>
            <pc:sldMk cId="3961782970" sldId="311"/>
            <ac:spMk id="9" creationId="{D4771268-CB57-404A-9271-370EB28F6090}"/>
          </ac:spMkLst>
        </pc:spChg>
        <pc:picChg chg="add mod ord">
          <ac:chgData name="Jonathan Pugh" userId="S::j.pugh@uwtsd.ac.uk::0c243754-e5db-4f8a-b480-e8b3756bbae8" providerId="AD" clId="Web-{BDAFB7EF-B741-6E50-6756-D2C4C3E5F4DC}" dt="2024-03-08T11:32:47.463" v="2"/>
          <ac:picMkLst>
            <pc:docMk/>
            <pc:sldMk cId="3961782970" sldId="311"/>
            <ac:picMk id="4" creationId="{3D412D0D-A6BD-04A8-1A0C-909DE1EAB906}"/>
          </ac:picMkLst>
        </pc:picChg>
      </pc:sldChg>
      <pc:sldChg chg="del">
        <pc:chgData name="Jonathan Pugh" userId="S::j.pugh@uwtsd.ac.uk::0c243754-e5db-4f8a-b480-e8b3756bbae8" providerId="AD" clId="Web-{BDAFB7EF-B741-6E50-6756-D2C4C3E5F4DC}" dt="2024-03-08T11:33:46.136" v="14"/>
        <pc:sldMkLst>
          <pc:docMk/>
          <pc:sldMk cId="939722291" sldId="319"/>
        </pc:sldMkLst>
      </pc:sldChg>
      <pc:sldChg chg="modSp">
        <pc:chgData name="Jonathan Pugh" userId="S::j.pugh@uwtsd.ac.uk::0c243754-e5db-4f8a-b480-e8b3756bbae8" providerId="AD" clId="Web-{BDAFB7EF-B741-6E50-6756-D2C4C3E5F4DC}" dt="2024-03-08T11:34:28.200" v="67" actId="1076"/>
        <pc:sldMkLst>
          <pc:docMk/>
          <pc:sldMk cId="993816624" sldId="320"/>
        </pc:sldMkLst>
        <pc:spChg chg="mod">
          <ac:chgData name="Jonathan Pugh" userId="S::j.pugh@uwtsd.ac.uk::0c243754-e5db-4f8a-b480-e8b3756bbae8" providerId="AD" clId="Web-{BDAFB7EF-B741-6E50-6756-D2C4C3E5F4DC}" dt="2024-03-08T11:34:23.372" v="65" actId="20577"/>
          <ac:spMkLst>
            <pc:docMk/>
            <pc:sldMk cId="993816624" sldId="320"/>
            <ac:spMk id="2" creationId="{DB5DAEF1-86F8-1DB3-FC16-9BE42D79CB42}"/>
          </ac:spMkLst>
        </pc:spChg>
        <pc:picChg chg="mod">
          <ac:chgData name="Jonathan Pugh" userId="S::j.pugh@uwtsd.ac.uk::0c243754-e5db-4f8a-b480-e8b3756bbae8" providerId="AD" clId="Web-{BDAFB7EF-B741-6E50-6756-D2C4C3E5F4DC}" dt="2024-03-08T11:34:28.200" v="67" actId="1076"/>
          <ac:picMkLst>
            <pc:docMk/>
            <pc:sldMk cId="993816624" sldId="320"/>
            <ac:picMk id="5" creationId="{23CCE324-64E5-7802-761D-B2CA7226A75C}"/>
          </ac:picMkLst>
        </pc:picChg>
        <pc:picChg chg="mod">
          <ac:chgData name="Jonathan Pugh" userId="S::j.pugh@uwtsd.ac.uk::0c243754-e5db-4f8a-b480-e8b3756bbae8" providerId="AD" clId="Web-{BDAFB7EF-B741-6E50-6756-D2C4C3E5F4DC}" dt="2024-03-08T11:34:25.028" v="66" actId="1076"/>
          <ac:picMkLst>
            <pc:docMk/>
            <pc:sldMk cId="993816624" sldId="320"/>
            <ac:picMk id="6" creationId="{9C1B0E16-BDC3-4A80-493F-9191789E273E}"/>
          </ac:picMkLst>
        </pc:picChg>
      </pc:sldChg>
      <pc:sldChg chg="modSp">
        <pc:chgData name="Jonathan Pugh" userId="S::j.pugh@uwtsd.ac.uk::0c243754-e5db-4f8a-b480-e8b3756bbae8" providerId="AD" clId="Web-{BDAFB7EF-B741-6E50-6756-D2C4C3E5F4DC}" dt="2024-03-08T11:34:38.013" v="69" actId="20577"/>
        <pc:sldMkLst>
          <pc:docMk/>
          <pc:sldMk cId="1524489318" sldId="321"/>
        </pc:sldMkLst>
        <pc:spChg chg="mod">
          <ac:chgData name="Jonathan Pugh" userId="S::j.pugh@uwtsd.ac.uk::0c243754-e5db-4f8a-b480-e8b3756bbae8" providerId="AD" clId="Web-{BDAFB7EF-B741-6E50-6756-D2C4C3E5F4DC}" dt="2024-03-08T11:34:38.013" v="69" actId="20577"/>
          <ac:spMkLst>
            <pc:docMk/>
            <pc:sldMk cId="1524489318" sldId="321"/>
            <ac:spMk id="2" creationId="{C9B72D83-624A-CFD8-C0F7-F892C397CC67}"/>
          </ac:spMkLst>
        </pc:spChg>
      </pc:sldChg>
      <pc:sldChg chg="modSp">
        <pc:chgData name="Jonathan Pugh" userId="S::j.pugh@uwtsd.ac.uk::0c243754-e5db-4f8a-b480-e8b3756bbae8" providerId="AD" clId="Web-{BDAFB7EF-B741-6E50-6756-D2C4C3E5F4DC}" dt="2024-03-08T11:35:52.749" v="91" actId="20577"/>
        <pc:sldMkLst>
          <pc:docMk/>
          <pc:sldMk cId="2131755092" sldId="323"/>
        </pc:sldMkLst>
        <pc:spChg chg="mod">
          <ac:chgData name="Jonathan Pugh" userId="S::j.pugh@uwtsd.ac.uk::0c243754-e5db-4f8a-b480-e8b3756bbae8" providerId="AD" clId="Web-{BDAFB7EF-B741-6E50-6756-D2C4C3E5F4DC}" dt="2024-03-08T11:35:52.749" v="91" actId="20577"/>
          <ac:spMkLst>
            <pc:docMk/>
            <pc:sldMk cId="2131755092" sldId="323"/>
            <ac:spMk id="3" creationId="{F31B99EA-71EF-54B4-B2D9-EBE7ED2B3D02}"/>
          </ac:spMkLst>
        </pc:spChg>
      </pc:sldChg>
    </pc:docChg>
  </pc:docChgLst>
  <pc:docChgLst>
    <pc:chgData name="Jonathan Pugh" userId="S::j.pugh@uwtsd.ac.uk::0c243754-e5db-4f8a-b480-e8b3756bbae8" providerId="AD" clId="Web-{F534B745-9078-DBA6-9566-7A427DB8A72B}"/>
    <pc:docChg chg="modSld sldOrd">
      <pc:chgData name="Jonathan Pugh" userId="S::j.pugh@uwtsd.ac.uk::0c243754-e5db-4f8a-b480-e8b3756bbae8" providerId="AD" clId="Web-{F534B745-9078-DBA6-9566-7A427DB8A72B}" dt="2024-03-04T15:23:22.588" v="22" actId="20577"/>
      <pc:docMkLst>
        <pc:docMk/>
      </pc:docMkLst>
      <pc:sldChg chg="modSp">
        <pc:chgData name="Jonathan Pugh" userId="S::j.pugh@uwtsd.ac.uk::0c243754-e5db-4f8a-b480-e8b3756bbae8" providerId="AD" clId="Web-{F534B745-9078-DBA6-9566-7A427DB8A72B}" dt="2024-03-04T15:23:22.588" v="22" actId="20577"/>
        <pc:sldMkLst>
          <pc:docMk/>
          <pc:sldMk cId="2839275436" sldId="296"/>
        </pc:sldMkLst>
        <pc:spChg chg="mod">
          <ac:chgData name="Jonathan Pugh" userId="S::j.pugh@uwtsd.ac.uk::0c243754-e5db-4f8a-b480-e8b3756bbae8" providerId="AD" clId="Web-{F534B745-9078-DBA6-9566-7A427DB8A72B}" dt="2024-03-04T15:23:22.588" v="22" actId="20577"/>
          <ac:spMkLst>
            <pc:docMk/>
            <pc:sldMk cId="2839275436" sldId="296"/>
            <ac:spMk id="3" creationId="{384DFAB6-3FDE-B44E-B356-B862E39FDE0D}"/>
          </ac:spMkLst>
        </pc:spChg>
      </pc:sldChg>
      <pc:sldChg chg="ord">
        <pc:chgData name="Jonathan Pugh" userId="S::j.pugh@uwtsd.ac.uk::0c243754-e5db-4f8a-b480-e8b3756bbae8" providerId="AD" clId="Web-{F534B745-9078-DBA6-9566-7A427DB8A72B}" dt="2024-03-04T15:22:50.087" v="2"/>
        <pc:sldMkLst>
          <pc:docMk/>
          <pc:sldMk cId="1782871585" sldId="30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514F39-A120-42E5-A5BF-45692FF0ABB3}" type="datetimeFigureOut">
              <a:rPr lang="en-GB" smtClean="0"/>
              <a:t>08/03/2024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BA3C58-1B09-4F5A-9AEA-48290FA5860C}" type="slidenum">
              <a:rPr lang="en-GB" smtClean="0"/>
              <a:t>‹#›</a:t>
            </a:fld>
            <a:endParaRPr lang="en-GB"/>
          </a:p>
        </p:txBody>
      </p:sp>
    </p:spTree>
    <p:extLst>
      <p:ext uri="{BB962C8B-B14F-4D97-AF65-F5344CB8AC3E}">
        <p14:creationId xmlns:p14="http://schemas.microsoft.com/office/powerpoint/2010/main" val="3079006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https://</a:t>
            </a:r>
            <a:r>
              <a:rPr lang="en-GB" err="1"/>
              <a:t>edu-digitaltheatreplus-com.ezproxy.uwtsd.ac.uk</a:t>
            </a:r>
            <a:r>
              <a:rPr lang="en-GB"/>
              <a:t>/content/interviews/</a:t>
            </a:r>
            <a:r>
              <a:rPr lang="en-GB" err="1"/>
              <a:t>essential-greeks-text-and-adaptation#about</a:t>
            </a:r>
            <a:endParaRPr lang="en-GB"/>
          </a:p>
          <a:p>
            <a:endParaRPr lang="en-GB"/>
          </a:p>
        </p:txBody>
      </p:sp>
      <p:sp>
        <p:nvSpPr>
          <p:cNvPr id="4" name="Slide Number Placeholder 3"/>
          <p:cNvSpPr>
            <a:spLocks noGrp="1"/>
          </p:cNvSpPr>
          <p:nvPr>
            <p:ph type="sldNum" sz="quarter" idx="5"/>
          </p:nvPr>
        </p:nvSpPr>
        <p:spPr/>
        <p:txBody>
          <a:bodyPr/>
          <a:lstStyle/>
          <a:p>
            <a:fld id="{5184FFDC-4E2A-4740-B068-91E5A8D55ACA}" type="slidenum">
              <a:rPr lang="en-GB" smtClean="0"/>
              <a:t>5</a:t>
            </a:fld>
            <a:endParaRPr lang="en-GB"/>
          </a:p>
        </p:txBody>
      </p:sp>
    </p:spTree>
    <p:extLst>
      <p:ext uri="{BB962C8B-B14F-4D97-AF65-F5344CB8AC3E}">
        <p14:creationId xmlns:p14="http://schemas.microsoft.com/office/powerpoint/2010/main" val="2883243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subtle semiotic representing what I want to do to my laptop.</a:t>
            </a:r>
          </a:p>
        </p:txBody>
      </p:sp>
      <p:sp>
        <p:nvSpPr>
          <p:cNvPr id="4" name="Slide Number Placeholder 3"/>
          <p:cNvSpPr>
            <a:spLocks noGrp="1"/>
          </p:cNvSpPr>
          <p:nvPr>
            <p:ph type="sldNum" sz="quarter" idx="5"/>
          </p:nvPr>
        </p:nvSpPr>
        <p:spPr/>
        <p:txBody>
          <a:bodyPr/>
          <a:lstStyle/>
          <a:p>
            <a:fld id="{76BA3C58-1B09-4F5A-9AEA-48290FA5860C}" type="slidenum">
              <a:rPr lang="en-GB" smtClean="0"/>
              <a:t>15</a:t>
            </a:fld>
            <a:endParaRPr lang="en-GB"/>
          </a:p>
        </p:txBody>
      </p:sp>
    </p:spTree>
    <p:extLst>
      <p:ext uri="{BB962C8B-B14F-4D97-AF65-F5344CB8AC3E}">
        <p14:creationId xmlns:p14="http://schemas.microsoft.com/office/powerpoint/2010/main" val="2553622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With a book icon… ironic</a:t>
            </a:r>
          </a:p>
        </p:txBody>
      </p:sp>
      <p:sp>
        <p:nvSpPr>
          <p:cNvPr id="4" name="Slide Number Placeholder 3"/>
          <p:cNvSpPr>
            <a:spLocks noGrp="1"/>
          </p:cNvSpPr>
          <p:nvPr>
            <p:ph type="sldNum" sz="quarter" idx="5"/>
          </p:nvPr>
        </p:nvSpPr>
        <p:spPr/>
        <p:txBody>
          <a:bodyPr/>
          <a:lstStyle/>
          <a:p>
            <a:fld id="{76BA3C58-1B09-4F5A-9AEA-48290FA5860C}" type="slidenum">
              <a:rPr lang="en-GB" smtClean="0"/>
              <a:t>17</a:t>
            </a:fld>
            <a:endParaRPr lang="en-GB"/>
          </a:p>
        </p:txBody>
      </p:sp>
    </p:spTree>
    <p:extLst>
      <p:ext uri="{BB962C8B-B14F-4D97-AF65-F5344CB8AC3E}">
        <p14:creationId xmlns:p14="http://schemas.microsoft.com/office/powerpoint/2010/main" val="4288502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www.theguardian.com</a:t>
            </a:r>
            <a:r>
              <a:rPr lang="en-GB"/>
              <a:t>/stage/</a:t>
            </a:r>
            <a:r>
              <a:rPr lang="en-GB" err="1"/>
              <a:t>roland-schimmelpfennig</a:t>
            </a:r>
            <a:endParaRPr lang="en-GB"/>
          </a:p>
        </p:txBody>
      </p:sp>
      <p:sp>
        <p:nvSpPr>
          <p:cNvPr id="4" name="Slide Number Placeholder 3"/>
          <p:cNvSpPr>
            <a:spLocks noGrp="1"/>
          </p:cNvSpPr>
          <p:nvPr>
            <p:ph type="sldNum" sz="quarter" idx="5"/>
          </p:nvPr>
        </p:nvSpPr>
        <p:spPr/>
        <p:txBody>
          <a:bodyPr/>
          <a:lstStyle/>
          <a:p>
            <a:fld id="{5184FFDC-4E2A-4740-B068-91E5A8D55ACA}" type="slidenum">
              <a:rPr lang="en-GB" smtClean="0"/>
              <a:t>25</a:t>
            </a:fld>
            <a:endParaRPr lang="en-GB"/>
          </a:p>
        </p:txBody>
      </p:sp>
    </p:spTree>
    <p:extLst>
      <p:ext uri="{BB962C8B-B14F-4D97-AF65-F5344CB8AC3E}">
        <p14:creationId xmlns:p14="http://schemas.microsoft.com/office/powerpoint/2010/main" val="17551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6F850-7354-EDAA-34B3-CE91AD0915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B58191-7B87-F737-B031-D51EC83153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62E3564-8C72-9067-B0BD-885055A4377D}"/>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5" name="Footer Placeholder 4">
            <a:extLst>
              <a:ext uri="{FF2B5EF4-FFF2-40B4-BE49-F238E27FC236}">
                <a16:creationId xmlns:a16="http://schemas.microsoft.com/office/drawing/2014/main" id="{0E81384A-4F7D-726F-980A-17700C2572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05B9D-EC58-7C25-305D-0154762B8E5A}"/>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4120247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F6E76-A281-5B50-BC72-FB5CEBBD21D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8FA045-9FB0-1056-762B-6A914DEE229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940FFE-0F35-2B1E-DDE0-A21C1855E9BB}"/>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5" name="Footer Placeholder 4">
            <a:extLst>
              <a:ext uri="{FF2B5EF4-FFF2-40B4-BE49-F238E27FC236}">
                <a16:creationId xmlns:a16="http://schemas.microsoft.com/office/drawing/2014/main" id="{5F5A0A75-1663-A9D3-CEBE-DEEDB3CA92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611606-A0E2-7831-0604-A28F1BE8C506}"/>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3109192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0752A-95E5-F1A5-BC88-CB15CD2A96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EBA013B-681E-9A80-4612-1CB94A084B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C1159B-C7F5-AE12-9486-DF417A8CF040}"/>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5" name="Footer Placeholder 4">
            <a:extLst>
              <a:ext uri="{FF2B5EF4-FFF2-40B4-BE49-F238E27FC236}">
                <a16:creationId xmlns:a16="http://schemas.microsoft.com/office/drawing/2014/main" id="{DE602C65-0FA6-8928-EEA1-8474CA47BC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8B27AF-50FB-6142-C0F8-4C62362CCBCC}"/>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62394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B622-E5B4-6346-9608-C7CD61C5CB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B1D0EA-5F5F-3526-DC9A-BC76A564225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F30909-EAFD-7489-34B3-98425C9ED4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75FB30-7755-EDB5-8140-197EFA331390}"/>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6" name="Footer Placeholder 5">
            <a:extLst>
              <a:ext uri="{FF2B5EF4-FFF2-40B4-BE49-F238E27FC236}">
                <a16:creationId xmlns:a16="http://schemas.microsoft.com/office/drawing/2014/main" id="{4AD08CF8-ADE6-04AA-0883-A707B4C69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C114AA-6FBC-67E0-CF0A-F7DD3991AE5A}"/>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350609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94581-F223-EF87-01FA-15184E5C8F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4D2651-BE15-4998-93DA-A372425AFFA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FC12F1-EE3A-68EA-9B44-12895C2221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C298B0B-56FB-2D2A-92BD-17052C3073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63309B-0B60-1866-939E-E7C69A040A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3D3E5F-7A94-025B-D8CA-67AA5878A0A2}"/>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8" name="Footer Placeholder 7">
            <a:extLst>
              <a:ext uri="{FF2B5EF4-FFF2-40B4-BE49-F238E27FC236}">
                <a16:creationId xmlns:a16="http://schemas.microsoft.com/office/drawing/2014/main" id="{67A7DB12-15B5-D84C-66E3-D2F2B660D38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8EF2A1-7DF9-FA16-3CDE-2E6911413EE1}"/>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41989762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CDD50-53A3-AF53-3B58-AD04F1F32EB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8B0AC3-C560-68E6-1CC6-3D1F7AC156D8}"/>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4" name="Footer Placeholder 3">
            <a:extLst>
              <a:ext uri="{FF2B5EF4-FFF2-40B4-BE49-F238E27FC236}">
                <a16:creationId xmlns:a16="http://schemas.microsoft.com/office/drawing/2014/main" id="{95E4C480-6DE0-4133-D6E5-3125D2E163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4A47C-D108-4B9A-6B7A-3E0A55BF25F4}"/>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5518007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59D687-4844-06DF-5AC3-76C5C68C57A6}"/>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3" name="Footer Placeholder 2">
            <a:extLst>
              <a:ext uri="{FF2B5EF4-FFF2-40B4-BE49-F238E27FC236}">
                <a16:creationId xmlns:a16="http://schemas.microsoft.com/office/drawing/2014/main" id="{8ED4B050-8217-3DAA-DCB8-36A57EF47FD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528454-C53D-2659-AF65-522F6D18EDF6}"/>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3226968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08C3C-1715-ACE4-3399-4606C54C56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0803A59-D7F4-E238-0257-C2E87C922A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95FFD6-FE81-CCCB-0162-94C29BAD39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614BAE9-3C9A-2FE5-D8D8-6361B90DA095}"/>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6" name="Footer Placeholder 5">
            <a:extLst>
              <a:ext uri="{FF2B5EF4-FFF2-40B4-BE49-F238E27FC236}">
                <a16:creationId xmlns:a16="http://schemas.microsoft.com/office/drawing/2014/main" id="{65D1D9E4-DCC6-2950-151A-4CCEDC0EE8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6AD7D8-E99C-BB7C-AF54-3E282F3C68B3}"/>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27433911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8D467-3E15-6AAB-24AE-65EC2159E5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F8C5C4-48D3-AF22-9615-A534BFA111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8A42125-A267-7E94-75E0-433BE46E99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66650D-4FE7-65A1-7C4C-CA66E225F5B2}"/>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6" name="Footer Placeholder 5">
            <a:extLst>
              <a:ext uri="{FF2B5EF4-FFF2-40B4-BE49-F238E27FC236}">
                <a16:creationId xmlns:a16="http://schemas.microsoft.com/office/drawing/2014/main" id="{7701DCE2-8FF8-B369-26CB-174B964EF1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6529E4F-BEF2-D6E2-61D7-0C96B6B73464}"/>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1737384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4980A-6266-629D-2F8A-E6F939B8F91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C95B4D7-63BB-DAAF-962F-D0921BABA9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AE4E1-D0CF-7152-E357-DDCD5CB0D4C6}"/>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5" name="Footer Placeholder 4">
            <a:extLst>
              <a:ext uri="{FF2B5EF4-FFF2-40B4-BE49-F238E27FC236}">
                <a16:creationId xmlns:a16="http://schemas.microsoft.com/office/drawing/2014/main" id="{FFD54997-F9A0-FB79-5F88-6BF44BF86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9A1C41-BCF4-3F69-978E-C039F376437D}"/>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20225798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BF4FD6-68D1-CCA6-0507-7D8D68E4659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158651-369F-D7F2-A0A5-736B71A8F8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95D486-F53B-1867-C3E7-7619560A4B79}"/>
              </a:ext>
            </a:extLst>
          </p:cNvPr>
          <p:cNvSpPr>
            <a:spLocks noGrp="1"/>
          </p:cNvSpPr>
          <p:nvPr>
            <p:ph type="dt" sz="half" idx="10"/>
          </p:nvPr>
        </p:nvSpPr>
        <p:spPr/>
        <p:txBody>
          <a:bodyPr/>
          <a:lstStyle/>
          <a:p>
            <a:fld id="{08273D45-2C6C-47B1-9B25-FD34775DEEAD}" type="datetimeFigureOut">
              <a:rPr lang="en-GB" smtClean="0"/>
              <a:t>08/03/2024</a:t>
            </a:fld>
            <a:endParaRPr lang="en-GB"/>
          </a:p>
        </p:txBody>
      </p:sp>
      <p:sp>
        <p:nvSpPr>
          <p:cNvPr id="5" name="Footer Placeholder 4">
            <a:extLst>
              <a:ext uri="{FF2B5EF4-FFF2-40B4-BE49-F238E27FC236}">
                <a16:creationId xmlns:a16="http://schemas.microsoft.com/office/drawing/2014/main" id="{837A750D-333B-B34C-B49B-0D7B3DD3F1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36BBAF-3C34-38C0-B97E-0F576918D838}"/>
              </a:ext>
            </a:extLst>
          </p:cNvPr>
          <p:cNvSpPr>
            <a:spLocks noGrp="1"/>
          </p:cNvSpPr>
          <p:nvPr>
            <p:ph type="sldNum" sz="quarter" idx="12"/>
          </p:nvPr>
        </p:nvSpPr>
        <p:spPr/>
        <p:txBody>
          <a:bodyPr/>
          <a:lstStyle/>
          <a:p>
            <a:fld id="{EDD250D3-C4BE-4BCC-9CDE-7C87E3EC0E3C}" type="slidenum">
              <a:rPr lang="en-GB" smtClean="0"/>
              <a:t>‹#›</a:t>
            </a:fld>
            <a:endParaRPr lang="en-GB"/>
          </a:p>
        </p:txBody>
      </p:sp>
    </p:spTree>
    <p:extLst>
      <p:ext uri="{BB962C8B-B14F-4D97-AF65-F5344CB8AC3E}">
        <p14:creationId xmlns:p14="http://schemas.microsoft.com/office/powerpoint/2010/main" val="333659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5CBABA-FAD7-8557-10DC-51273212FD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F55DF7-63F5-1BBA-AFC2-4D119F342D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04201-87C3-1212-965C-FE5350FFE1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8273D45-2C6C-47B1-9B25-FD34775DEEAD}" type="datetimeFigureOut">
              <a:rPr lang="en-GB" smtClean="0"/>
              <a:t>08/03/2024</a:t>
            </a:fld>
            <a:endParaRPr lang="en-GB"/>
          </a:p>
        </p:txBody>
      </p:sp>
      <p:sp>
        <p:nvSpPr>
          <p:cNvPr id="5" name="Footer Placeholder 4">
            <a:extLst>
              <a:ext uri="{FF2B5EF4-FFF2-40B4-BE49-F238E27FC236}">
                <a16:creationId xmlns:a16="http://schemas.microsoft.com/office/drawing/2014/main" id="{45683814-D6A7-86A2-F079-12AF1B00C9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02E1CA-BFA6-61CE-02CD-EBFC6205584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D250D3-C4BE-4BCC-9CDE-7C87E3EC0E3C}" type="slidenum">
              <a:rPr lang="en-GB" smtClean="0"/>
              <a:t>‹#›</a:t>
            </a:fld>
            <a:endParaRPr lang="en-GB"/>
          </a:p>
        </p:txBody>
      </p:sp>
    </p:spTree>
    <p:extLst>
      <p:ext uri="{BB962C8B-B14F-4D97-AF65-F5344CB8AC3E}">
        <p14:creationId xmlns:p14="http://schemas.microsoft.com/office/powerpoint/2010/main" val="14135064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critical-stages.org/12/adaptation-and-storytelling-in-the-theatre/"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sv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2" Type="http://schemas.openxmlformats.org/officeDocument/2006/relationships/hyperlink" Target="https://quillbot.com/summariz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ambridgescholars.com/product/978-1-4438-8881-3" TargetMode="External"/><Relationship Id="rId2" Type="http://schemas.openxmlformats.org/officeDocument/2006/relationships/hyperlink" Target="https://www.critical-stages.org/12/adaptation-and-storytelling-in-the-theatr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link.springer.com/chapter/10.1007/978-3-031-09596-2_1" TargetMode="External"/><Relationship Id="rId2" Type="http://schemas.openxmlformats.org/officeDocument/2006/relationships/hyperlink" Target="https://www.critical-stages.org/12/adaptation-and-storytelling-in-the-theatre/" TargetMode="External"/><Relationship Id="rId1" Type="http://schemas.openxmlformats.org/officeDocument/2006/relationships/slideLayout" Target="../slideLayouts/slideLayout2.xml"/><Relationship Id="rId4" Type="http://schemas.openxmlformats.org/officeDocument/2006/relationships/hyperlink" Target="https://www.jstor.org/stable/26888035"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barbican.org.uk/whats-on/2022/event/royal-shakespeare-company-my-neighbour-totoro"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youtu.be/F1dvX9Vs0ns?si=-fEGtKB_hKwWN6T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110D9-4799-C68B-7B6E-CD6881ABBE4C}"/>
              </a:ext>
            </a:extLst>
          </p:cNvPr>
          <p:cNvSpPr>
            <a:spLocks noGrp="1"/>
          </p:cNvSpPr>
          <p:nvPr>
            <p:ph type="ctrTitle"/>
          </p:nvPr>
        </p:nvSpPr>
        <p:spPr/>
        <p:txBody>
          <a:bodyPr/>
          <a:lstStyle/>
          <a:p>
            <a:r>
              <a:rPr lang="en-GB"/>
              <a:t>Contemporary Challenges</a:t>
            </a:r>
          </a:p>
        </p:txBody>
      </p:sp>
      <p:sp>
        <p:nvSpPr>
          <p:cNvPr id="3" name="Subtitle 2">
            <a:extLst>
              <a:ext uri="{FF2B5EF4-FFF2-40B4-BE49-F238E27FC236}">
                <a16:creationId xmlns:a16="http://schemas.microsoft.com/office/drawing/2014/main" id="{92BE893D-1688-516C-17B2-58C7D0248288}"/>
              </a:ext>
            </a:extLst>
          </p:cNvPr>
          <p:cNvSpPr>
            <a:spLocks noGrp="1"/>
          </p:cNvSpPr>
          <p:nvPr>
            <p:ph type="subTitle" idx="1"/>
          </p:nvPr>
        </p:nvSpPr>
        <p:spPr/>
        <p:txBody>
          <a:bodyPr/>
          <a:lstStyle/>
          <a:p>
            <a:r>
              <a:rPr lang="en-GB"/>
              <a:t>Stepping forwards</a:t>
            </a:r>
          </a:p>
        </p:txBody>
      </p:sp>
    </p:spTree>
    <p:extLst>
      <p:ext uri="{BB962C8B-B14F-4D97-AF65-F5344CB8AC3E}">
        <p14:creationId xmlns:p14="http://schemas.microsoft.com/office/powerpoint/2010/main" val="2303018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E1C2F-0C3C-0B53-1D1A-083F218A706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Time and priority management</a:t>
            </a:r>
          </a:p>
        </p:txBody>
      </p:sp>
      <p:pic>
        <p:nvPicPr>
          <p:cNvPr id="4" name="Content Placeholder 3" descr="Diagram&#10;&#10;Description automatically generated">
            <a:extLst>
              <a:ext uri="{FF2B5EF4-FFF2-40B4-BE49-F238E27FC236}">
                <a16:creationId xmlns:a16="http://schemas.microsoft.com/office/drawing/2014/main" id="{3D412D0D-A6BD-04A8-1A0C-909DE1EAB906}"/>
              </a:ext>
            </a:extLst>
          </p:cNvPr>
          <p:cNvPicPr>
            <a:picLocks noGrp="1" noChangeAspect="1"/>
          </p:cNvPicPr>
          <p:nvPr>
            <p:ph idx="1"/>
          </p:nvPr>
        </p:nvPicPr>
        <p:blipFill>
          <a:blip r:embed="rId2"/>
          <a:stretch>
            <a:fillRect/>
          </a:stretch>
        </p:blipFill>
        <p:spPr>
          <a:xfrm>
            <a:off x="5703499" y="643466"/>
            <a:ext cx="4928334" cy="5568739"/>
          </a:xfrm>
          <a:prstGeom prst="rect">
            <a:avLst/>
          </a:prstGeom>
        </p:spPr>
      </p:pic>
    </p:spTree>
    <p:extLst>
      <p:ext uri="{BB962C8B-B14F-4D97-AF65-F5344CB8AC3E}">
        <p14:creationId xmlns:p14="http://schemas.microsoft.com/office/powerpoint/2010/main" val="3961782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DA63AC-4F9E-4241-8941-DCE8E7CD4C6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dirty="0">
                <a:solidFill>
                  <a:srgbClr val="FFFFFF"/>
                </a:solidFill>
                <a:ea typeface="Calibri Light"/>
                <a:cs typeface="Calibri Light"/>
              </a:rPr>
              <a:t>The 'first draft'</a:t>
            </a:r>
            <a:endParaRPr lang="en-US" sz="3600" kern="1200" dirty="0">
              <a:solidFill>
                <a:srgbClr val="FFFFFF"/>
              </a:solidFill>
              <a:latin typeface="+mj-lt"/>
              <a:ea typeface="+mj-ea"/>
              <a:cs typeface="+mj-cs"/>
            </a:endParaRPr>
          </a:p>
        </p:txBody>
      </p:sp>
      <p:pic>
        <p:nvPicPr>
          <p:cNvPr id="5" name="Content Placeholder 4" descr="Graphical user interface, text, application&#10;&#10;Description automatically generated">
            <a:extLst>
              <a:ext uri="{FF2B5EF4-FFF2-40B4-BE49-F238E27FC236}">
                <a16:creationId xmlns:a16="http://schemas.microsoft.com/office/drawing/2014/main" id="{CD382F2E-4C27-3C4B-8B0F-810BA7A8575B}"/>
              </a:ext>
            </a:extLst>
          </p:cNvPr>
          <p:cNvPicPr>
            <a:picLocks noGrp="1" noChangeAspect="1"/>
          </p:cNvPicPr>
          <p:nvPr>
            <p:ph idx="1"/>
          </p:nvPr>
        </p:nvPicPr>
        <p:blipFill rotWithShape="1">
          <a:blip r:embed="rId2"/>
          <a:srcRect t="22729" b="37586"/>
          <a:stretch/>
        </p:blipFill>
        <p:spPr>
          <a:xfrm>
            <a:off x="4922685" y="643466"/>
            <a:ext cx="6489961" cy="5568739"/>
          </a:xfrm>
          <a:prstGeom prst="rect">
            <a:avLst/>
          </a:prstGeom>
        </p:spPr>
      </p:pic>
    </p:spTree>
    <p:extLst>
      <p:ext uri="{BB962C8B-B14F-4D97-AF65-F5344CB8AC3E}">
        <p14:creationId xmlns:p14="http://schemas.microsoft.com/office/powerpoint/2010/main" val="804486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778DC-67D9-4742-8D2E-DC928F2BB6C2}"/>
              </a:ext>
            </a:extLst>
          </p:cNvPr>
          <p:cNvSpPr>
            <a:spLocks noGrp="1"/>
          </p:cNvSpPr>
          <p:nvPr>
            <p:ph type="title"/>
          </p:nvPr>
        </p:nvSpPr>
        <p:spPr/>
        <p:txBody>
          <a:bodyPr/>
          <a:lstStyle/>
          <a:p>
            <a:r>
              <a:rPr lang="en-GB"/>
              <a:t>Adaptation </a:t>
            </a:r>
          </a:p>
        </p:txBody>
      </p:sp>
      <p:sp>
        <p:nvSpPr>
          <p:cNvPr id="3" name="Content Placeholder 2">
            <a:extLst>
              <a:ext uri="{FF2B5EF4-FFF2-40B4-BE49-F238E27FC236}">
                <a16:creationId xmlns:a16="http://schemas.microsoft.com/office/drawing/2014/main" id="{1EDA1574-589E-8F42-BDD9-A52DE48B936C}"/>
              </a:ext>
            </a:extLst>
          </p:cNvPr>
          <p:cNvSpPr>
            <a:spLocks noGrp="1"/>
          </p:cNvSpPr>
          <p:nvPr>
            <p:ph idx="1"/>
          </p:nvPr>
        </p:nvSpPr>
        <p:spPr/>
        <p:txBody>
          <a:bodyPr>
            <a:noAutofit/>
          </a:bodyPr>
          <a:lstStyle/>
          <a:p>
            <a:r>
              <a:rPr lang="en-GB"/>
              <a:t>Within the context of this module, we need to consider contemporary issues that directly affect our work.</a:t>
            </a:r>
          </a:p>
          <a:p>
            <a:r>
              <a:rPr lang="en-GB"/>
              <a:t>Adaptation is implicit in our work as we revive and  recreate texts – but what are the influencing factors?</a:t>
            </a:r>
          </a:p>
          <a:p>
            <a:r>
              <a:rPr lang="en-GB"/>
              <a:t>Subjectivity, perspective, representation and creativity all play a part in our decisions.</a:t>
            </a:r>
          </a:p>
          <a:p>
            <a:r>
              <a:rPr lang="en-GB"/>
              <a:t>Are these always the right decisions? Are these always the wrong decisions? No – but the discourse that needs engaging mirrors several topics in this module.</a:t>
            </a:r>
          </a:p>
        </p:txBody>
      </p:sp>
    </p:spTree>
    <p:extLst>
      <p:ext uri="{BB962C8B-B14F-4D97-AF65-F5344CB8AC3E}">
        <p14:creationId xmlns:p14="http://schemas.microsoft.com/office/powerpoint/2010/main" val="2809235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A0DF-6E7A-C948-AE9E-79EEADFA91D5}"/>
              </a:ext>
            </a:extLst>
          </p:cNvPr>
          <p:cNvSpPr>
            <a:spLocks noGrp="1"/>
          </p:cNvSpPr>
          <p:nvPr>
            <p:ph type="title"/>
          </p:nvPr>
        </p:nvSpPr>
        <p:spPr/>
        <p:txBody>
          <a:bodyPr/>
          <a:lstStyle/>
          <a:p>
            <a:r>
              <a:rPr lang="en-GB"/>
              <a:t>Adaptation</a:t>
            </a:r>
          </a:p>
        </p:txBody>
      </p:sp>
      <p:sp>
        <p:nvSpPr>
          <p:cNvPr id="3" name="Content Placeholder 2">
            <a:extLst>
              <a:ext uri="{FF2B5EF4-FFF2-40B4-BE49-F238E27FC236}">
                <a16:creationId xmlns:a16="http://schemas.microsoft.com/office/drawing/2014/main" id="{98A9CC5F-D20F-6944-AE8E-CE1377D793CA}"/>
              </a:ext>
            </a:extLst>
          </p:cNvPr>
          <p:cNvSpPr>
            <a:spLocks noGrp="1"/>
          </p:cNvSpPr>
          <p:nvPr>
            <p:ph idx="1"/>
          </p:nvPr>
        </p:nvSpPr>
        <p:spPr/>
        <p:txBody>
          <a:bodyPr vert="horz" lIns="91440" tIns="45720" rIns="91440" bIns="45720" rtlCol="0" anchor="t">
            <a:normAutofit/>
          </a:bodyPr>
          <a:lstStyle/>
          <a:p>
            <a:r>
              <a:rPr lang="en-GB"/>
              <a:t>Read Frances Babbage’s essay about adaptation (given a heads-up during reading week):</a:t>
            </a:r>
          </a:p>
          <a:p>
            <a:endParaRPr lang="en-GB"/>
          </a:p>
          <a:p>
            <a:r>
              <a:rPr lang="en-GB">
                <a:hlinkClick r:id="rId2"/>
              </a:rPr>
              <a:t>https://www.critical-stages.org/12/adaptation-and-storytelling-in-the-theatre/</a:t>
            </a:r>
            <a:endParaRPr lang="en-GB"/>
          </a:p>
          <a:p>
            <a:endParaRPr lang="en-GB"/>
          </a:p>
          <a:p>
            <a:r>
              <a:rPr lang="en-GB"/>
              <a:t>A Word version available on Moodle in Unit 2 section folder. </a:t>
            </a:r>
          </a:p>
        </p:txBody>
      </p:sp>
    </p:spTree>
    <p:extLst>
      <p:ext uri="{BB962C8B-B14F-4D97-AF65-F5344CB8AC3E}">
        <p14:creationId xmlns:p14="http://schemas.microsoft.com/office/powerpoint/2010/main" val="1667761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249A8-A9CA-AA51-19FE-CE7F3E1061C5}"/>
              </a:ext>
            </a:extLst>
          </p:cNvPr>
          <p:cNvSpPr>
            <a:spLocks noGrp="1"/>
          </p:cNvSpPr>
          <p:nvPr>
            <p:ph type="title"/>
          </p:nvPr>
        </p:nvSpPr>
        <p:spPr/>
        <p:txBody>
          <a:bodyPr/>
          <a:lstStyle/>
          <a:p>
            <a:r>
              <a:rPr lang="en-GB"/>
              <a:t>Help me please….!</a:t>
            </a:r>
          </a:p>
        </p:txBody>
      </p:sp>
      <p:sp>
        <p:nvSpPr>
          <p:cNvPr id="3" name="Content Placeholder 2">
            <a:extLst>
              <a:ext uri="{FF2B5EF4-FFF2-40B4-BE49-F238E27FC236}">
                <a16:creationId xmlns:a16="http://schemas.microsoft.com/office/drawing/2014/main" id="{28B20E54-3344-C0F4-0B84-5E88A0301B1B}"/>
              </a:ext>
            </a:extLst>
          </p:cNvPr>
          <p:cNvSpPr>
            <a:spLocks noGrp="1"/>
          </p:cNvSpPr>
          <p:nvPr>
            <p:ph idx="1"/>
          </p:nvPr>
        </p:nvSpPr>
        <p:spPr/>
        <p:txBody>
          <a:bodyPr/>
          <a:lstStyle/>
          <a:p>
            <a:r>
              <a:rPr lang="en-GB"/>
              <a:t>Have you read the essay?</a:t>
            </a:r>
          </a:p>
          <a:p>
            <a:endParaRPr lang="en-GB"/>
          </a:p>
          <a:p>
            <a:r>
              <a:rPr lang="en-GB"/>
              <a:t>Was it a positive experience?</a:t>
            </a:r>
          </a:p>
          <a:p>
            <a:endParaRPr lang="en-GB"/>
          </a:p>
          <a:p>
            <a:r>
              <a:rPr lang="en-GB"/>
              <a:t>If not why not?</a:t>
            </a:r>
          </a:p>
        </p:txBody>
      </p:sp>
    </p:spTree>
    <p:extLst>
      <p:ext uri="{BB962C8B-B14F-4D97-AF65-F5344CB8AC3E}">
        <p14:creationId xmlns:p14="http://schemas.microsoft.com/office/powerpoint/2010/main" val="2684073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8EC12-FAD5-C39D-5D94-FA7EBF28F715}"/>
              </a:ext>
            </a:extLst>
          </p:cNvPr>
          <p:cNvSpPr>
            <a:spLocks noGrp="1"/>
          </p:cNvSpPr>
          <p:nvPr>
            <p:ph type="title"/>
          </p:nvPr>
        </p:nvSpPr>
        <p:spPr/>
        <p:txBody>
          <a:bodyPr/>
          <a:lstStyle/>
          <a:p>
            <a:r>
              <a:rPr lang="en-GB"/>
              <a:t>Help me please….!</a:t>
            </a:r>
          </a:p>
        </p:txBody>
      </p:sp>
      <p:sp>
        <p:nvSpPr>
          <p:cNvPr id="3" name="Content Placeholder 2">
            <a:extLst>
              <a:ext uri="{FF2B5EF4-FFF2-40B4-BE49-F238E27FC236}">
                <a16:creationId xmlns:a16="http://schemas.microsoft.com/office/drawing/2014/main" id="{E62CC35D-51A7-9CA0-42CE-F8F1B8EB3DF7}"/>
              </a:ext>
            </a:extLst>
          </p:cNvPr>
          <p:cNvSpPr>
            <a:spLocks noGrp="1"/>
          </p:cNvSpPr>
          <p:nvPr>
            <p:ph idx="1"/>
          </p:nvPr>
        </p:nvSpPr>
        <p:spPr/>
        <p:txBody>
          <a:bodyPr/>
          <a:lstStyle/>
          <a:p>
            <a:r>
              <a:rPr lang="en-GB"/>
              <a:t>AI tools ChatGPT (4) and Copilot</a:t>
            </a:r>
          </a:p>
          <a:p>
            <a:endParaRPr lang="en-GB"/>
          </a:p>
          <a:p>
            <a:r>
              <a:rPr lang="en-GB"/>
              <a:t>Have you used AI tools for academic work such as:</a:t>
            </a:r>
          </a:p>
          <a:p>
            <a:r>
              <a:rPr lang="en-GB"/>
              <a:t>Generating ideas</a:t>
            </a:r>
          </a:p>
          <a:p>
            <a:r>
              <a:rPr lang="en-GB"/>
              <a:t>Summarising text</a:t>
            </a:r>
          </a:p>
          <a:p>
            <a:r>
              <a:rPr lang="en-GB"/>
              <a:t>Answering questions – prompts</a:t>
            </a:r>
          </a:p>
          <a:p>
            <a:r>
              <a:rPr lang="en-GB"/>
              <a:t>Finding articles?</a:t>
            </a:r>
          </a:p>
        </p:txBody>
      </p:sp>
    </p:spTree>
    <p:extLst>
      <p:ext uri="{BB962C8B-B14F-4D97-AF65-F5344CB8AC3E}">
        <p14:creationId xmlns:p14="http://schemas.microsoft.com/office/powerpoint/2010/main" val="2466509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676ED-41D5-1710-3FB9-7666838B69BD}"/>
              </a:ext>
            </a:extLst>
          </p:cNvPr>
          <p:cNvSpPr>
            <a:spLocks noGrp="1"/>
          </p:cNvSpPr>
          <p:nvPr>
            <p:ph type="title"/>
          </p:nvPr>
        </p:nvSpPr>
        <p:spPr/>
        <p:txBody>
          <a:bodyPr/>
          <a:lstStyle/>
          <a:p>
            <a:r>
              <a:rPr lang="en-GB"/>
              <a:t>Chat GPT</a:t>
            </a:r>
          </a:p>
        </p:txBody>
      </p:sp>
      <p:sp>
        <p:nvSpPr>
          <p:cNvPr id="3" name="Content Placeholder 2">
            <a:extLst>
              <a:ext uri="{FF2B5EF4-FFF2-40B4-BE49-F238E27FC236}">
                <a16:creationId xmlns:a16="http://schemas.microsoft.com/office/drawing/2014/main" id="{7DC5F703-501B-A02B-C838-FB83B1CAD670}"/>
              </a:ext>
            </a:extLst>
          </p:cNvPr>
          <p:cNvSpPr>
            <a:spLocks noGrp="1"/>
          </p:cNvSpPr>
          <p:nvPr>
            <p:ph idx="1"/>
          </p:nvPr>
        </p:nvSpPr>
        <p:spPr/>
        <p:txBody>
          <a:bodyPr/>
          <a:lstStyle/>
          <a:p>
            <a:endParaRPr lang="en-GB" sz="1800">
              <a:solidFill>
                <a:srgbClr val="0D0D0D"/>
              </a:solidFill>
              <a:effectLst/>
              <a:latin typeface="Segoe UI" panose="020B0502040204020203" pitchFamily="34" charset="0"/>
              <a:ea typeface="DengXian" panose="02010600030101010101" pitchFamily="2" charset="-122"/>
            </a:endParaRPr>
          </a:p>
          <a:p>
            <a:r>
              <a:rPr lang="en-GB" sz="1800">
                <a:solidFill>
                  <a:srgbClr val="0D0D0D"/>
                </a:solidFill>
                <a:latin typeface="Segoe UI" panose="020B0502040204020203" pitchFamily="34" charset="0"/>
                <a:ea typeface="DengXian" panose="02010600030101010101" pitchFamily="2" charset="-122"/>
              </a:rPr>
              <a:t>This is the ChatGPT summary of 1,400 words of the Babbage document:</a:t>
            </a:r>
          </a:p>
          <a:p>
            <a:endParaRPr lang="en-GB" sz="1800">
              <a:solidFill>
                <a:srgbClr val="0D0D0D"/>
              </a:solidFill>
              <a:effectLst/>
              <a:latin typeface="Segoe UI" panose="020B0502040204020203" pitchFamily="34" charset="0"/>
              <a:ea typeface="DengXian" panose="02010600030101010101" pitchFamily="2" charset="-122"/>
            </a:endParaRPr>
          </a:p>
          <a:p>
            <a:r>
              <a:rPr lang="en-GB" sz="1800">
                <a:solidFill>
                  <a:srgbClr val="0D0D0D"/>
                </a:solidFill>
                <a:effectLst/>
                <a:latin typeface="Segoe UI" panose="020B0502040204020203" pitchFamily="34" charset="0"/>
                <a:ea typeface="DengXian" panose="02010600030101010101" pitchFamily="2" charset="-122"/>
              </a:rPr>
              <a:t>This essay explores the significance of storytelling in theatrical adaptations, emphasizing the centrality of narrative in adaptation processes despite the potential for prioritizing other aspects like formal challenges or cultural agendas. Drawing on the ideas of Richard Kearney and others, the essay argues that storytelling is essential for shaping human experience and imagination, making adaptations a continuation of this practice. It discusses how adaptation involves negotiating tensions between different forms, genres, and cultural contexts, highlighting the role of storytelling in creating accessible and engaging theatrical experiences that resonate with diverse audiences. The essay also addresses the complexities of adapting literary works versus traditional folk tales, suggesting that all texts are subject to adaptation and reinterpretation over time. It references scholars like Jack Zipes to illustrate the transformative nature of storytelling, emphasizing the active role of storytellers in shaping and reshaping tradition for contemporary audiences.</a:t>
            </a:r>
            <a:endParaRPr lang="en-GB"/>
          </a:p>
        </p:txBody>
      </p:sp>
    </p:spTree>
    <p:extLst>
      <p:ext uri="{BB962C8B-B14F-4D97-AF65-F5344CB8AC3E}">
        <p14:creationId xmlns:p14="http://schemas.microsoft.com/office/powerpoint/2010/main" val="2956545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038CF-E4A8-0964-0C7B-D51EC8866551}"/>
              </a:ext>
            </a:extLst>
          </p:cNvPr>
          <p:cNvSpPr>
            <a:spLocks noGrp="1"/>
          </p:cNvSpPr>
          <p:nvPr>
            <p:ph type="title"/>
          </p:nvPr>
        </p:nvSpPr>
        <p:spPr/>
        <p:txBody>
          <a:bodyPr/>
          <a:lstStyle/>
          <a:p>
            <a:r>
              <a:rPr lang="en-GB"/>
              <a:t>Chat GPT</a:t>
            </a:r>
          </a:p>
        </p:txBody>
      </p:sp>
      <p:sp>
        <p:nvSpPr>
          <p:cNvPr id="3" name="Content Placeholder 2">
            <a:extLst>
              <a:ext uri="{FF2B5EF4-FFF2-40B4-BE49-F238E27FC236}">
                <a16:creationId xmlns:a16="http://schemas.microsoft.com/office/drawing/2014/main" id="{4955C726-ADAB-438E-77AF-08CE759356D0}"/>
              </a:ext>
            </a:extLst>
          </p:cNvPr>
          <p:cNvSpPr>
            <a:spLocks noGrp="1"/>
          </p:cNvSpPr>
          <p:nvPr>
            <p:ph idx="1"/>
          </p:nvPr>
        </p:nvSpPr>
        <p:spPr/>
        <p:txBody>
          <a:bodyPr/>
          <a:lstStyle/>
          <a:p>
            <a:r>
              <a:rPr lang="en-GB" sz="1800" kern="100">
                <a:solidFill>
                  <a:srgbClr val="0D0D0D"/>
                </a:solidFill>
                <a:effectLst/>
                <a:latin typeface="Segoe UI" panose="020B0502040204020203" pitchFamily="34" charset="0"/>
                <a:ea typeface="DengXian" panose="02010600030101010101" pitchFamily="2" charset="-122"/>
                <a:cs typeface="Times New Roman" panose="02020603050405020304" pitchFamily="18" charset="0"/>
              </a:rPr>
              <a:t>And another 487 words cut down to 125</a:t>
            </a:r>
          </a:p>
          <a:p>
            <a:endParaRPr lang="en-GB" sz="1800" kern="100">
              <a:solidFill>
                <a:srgbClr val="0D0D0D"/>
              </a:solidFill>
              <a:latin typeface="Segoe UI" panose="020B0502040204020203" pitchFamily="34" charset="0"/>
              <a:ea typeface="DengXian" panose="02010600030101010101" pitchFamily="2" charset="-122"/>
              <a:cs typeface="Times New Roman" panose="02020603050405020304" pitchFamily="18" charset="0"/>
            </a:endParaRPr>
          </a:p>
          <a:p>
            <a:r>
              <a:rPr lang="en-GB" sz="1800" kern="100">
                <a:solidFill>
                  <a:srgbClr val="0D0D0D"/>
                </a:solidFill>
                <a:effectLst/>
                <a:latin typeface="Segoe UI" panose="020B0502040204020203" pitchFamily="34" charset="0"/>
                <a:ea typeface="DengXian" panose="02010600030101010101" pitchFamily="2" charset="-122"/>
                <a:cs typeface="Times New Roman" panose="02020603050405020304" pitchFamily="18" charset="0"/>
              </a:rPr>
              <a:t>This passage delves into the role of the storyteller, emphasizing the connection with existing tales and the transformative act of retelling them. Drawing on Jack Zipes's perspective, the text highlights the storyteller's obligation to approach stories with curiosity and </a:t>
            </a:r>
            <a:r>
              <a:rPr lang="en-GB" sz="1800" kern="100" err="1">
                <a:solidFill>
                  <a:srgbClr val="0D0D0D"/>
                </a:solidFill>
                <a:effectLst/>
                <a:latin typeface="Segoe UI" panose="020B0502040204020203" pitchFamily="34" charset="0"/>
                <a:ea typeface="DengXian" panose="02010600030101010101" pitchFamily="2" charset="-122"/>
                <a:cs typeface="Times New Roman" panose="02020603050405020304" pitchFamily="18" charset="0"/>
              </a:rPr>
              <a:t>skepticism</a:t>
            </a:r>
            <a:r>
              <a:rPr lang="en-GB" sz="1800" kern="100">
                <a:solidFill>
                  <a:srgbClr val="0D0D0D"/>
                </a:solidFill>
                <a:effectLst/>
                <a:latin typeface="Segoe UI" panose="020B0502040204020203" pitchFamily="34" charset="0"/>
                <a:ea typeface="DengXian" panose="02010600030101010101" pitchFamily="2" charset="-122"/>
                <a:cs typeface="Times New Roman" panose="02020603050405020304" pitchFamily="18" charset="0"/>
              </a:rPr>
              <a:t>, questioning their underlying meanings and relevance in contemporary contexts. This perspective is applied to the practice of adaptation, suggesting that adapters must engage critically with their source material and justify their retelling in ideological terms. The passage argues for a self-conscious intertextuality in adaptation, exposing the intersections of different narratives and inviting reinterpretation and contestation of authoritative narratives. It also discusses the unique qualities of live performance that can enhance the storytelling experience, fostering a sense of immediacy and participation akin to traditional storytelling traditions.</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3458661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1CE7-8C85-5919-8A43-29FA15A5AD4A}"/>
              </a:ext>
            </a:extLst>
          </p:cNvPr>
          <p:cNvSpPr>
            <a:spLocks noGrp="1"/>
          </p:cNvSpPr>
          <p:nvPr>
            <p:ph type="title"/>
          </p:nvPr>
        </p:nvSpPr>
        <p:spPr/>
        <p:txBody>
          <a:bodyPr/>
          <a:lstStyle/>
          <a:p>
            <a:r>
              <a:rPr lang="en-GB"/>
              <a:t>Chat GPT</a:t>
            </a:r>
          </a:p>
        </p:txBody>
      </p:sp>
      <p:sp>
        <p:nvSpPr>
          <p:cNvPr id="3" name="Content Placeholder 2">
            <a:extLst>
              <a:ext uri="{FF2B5EF4-FFF2-40B4-BE49-F238E27FC236}">
                <a16:creationId xmlns:a16="http://schemas.microsoft.com/office/drawing/2014/main" id="{DCFFCDD7-74C9-E6F0-4CEC-2BA54B34072B}"/>
              </a:ext>
            </a:extLst>
          </p:cNvPr>
          <p:cNvSpPr>
            <a:spLocks noGrp="1"/>
          </p:cNvSpPr>
          <p:nvPr>
            <p:ph idx="1"/>
          </p:nvPr>
        </p:nvSpPr>
        <p:spPr/>
        <p:txBody>
          <a:bodyPr/>
          <a:lstStyle/>
          <a:p>
            <a:r>
              <a:rPr lang="en-GB"/>
              <a:t>And ‘simplified’ into 74 words:</a:t>
            </a:r>
          </a:p>
          <a:p>
            <a:endParaRPr lang="en-GB"/>
          </a:p>
          <a:p>
            <a:r>
              <a:rPr lang="en-GB" sz="1800">
                <a:solidFill>
                  <a:srgbClr val="0D0D0D"/>
                </a:solidFill>
                <a:effectLst/>
                <a:latin typeface="Segoe UI" panose="020B0502040204020203" pitchFamily="34" charset="0"/>
                <a:ea typeface="DengXian" panose="02010600030101010101" pitchFamily="2" charset="-122"/>
              </a:rPr>
              <a:t>This text talks about how important it is for storytellers to question and reinterpret old tales when they retell them. It suggests that when adapting stories for the </a:t>
            </a:r>
            <a:r>
              <a:rPr lang="en-GB" sz="1800" err="1">
                <a:solidFill>
                  <a:srgbClr val="0D0D0D"/>
                </a:solidFill>
                <a:effectLst/>
                <a:latin typeface="Segoe UI" panose="020B0502040204020203" pitchFamily="34" charset="0"/>
                <a:ea typeface="DengXian" panose="02010600030101010101" pitchFamily="2" charset="-122"/>
              </a:rPr>
              <a:t>theater</a:t>
            </a:r>
            <a:r>
              <a:rPr lang="en-GB" sz="1800">
                <a:solidFill>
                  <a:srgbClr val="0D0D0D"/>
                </a:solidFill>
                <a:effectLst/>
                <a:latin typeface="Segoe UI" panose="020B0502040204020203" pitchFamily="34" charset="0"/>
                <a:ea typeface="DengXian" panose="02010600030101010101" pitchFamily="2" charset="-122"/>
              </a:rPr>
              <a:t>, creators should approach the original material with curiosity and doubt, considering how it fits into today's world. The text argues that adaptations should challenge traditional narratives and encourage audiences to think differently. It also mentions how live performances can make storytelling more engaging and interactive.</a:t>
            </a:r>
            <a:endParaRPr lang="en-GB"/>
          </a:p>
        </p:txBody>
      </p:sp>
    </p:spTree>
    <p:extLst>
      <p:ext uri="{BB962C8B-B14F-4D97-AF65-F5344CB8AC3E}">
        <p14:creationId xmlns:p14="http://schemas.microsoft.com/office/powerpoint/2010/main" val="1120139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386D1-7419-CC73-E79E-47F523C8596B}"/>
              </a:ext>
            </a:extLst>
          </p:cNvPr>
          <p:cNvSpPr>
            <a:spLocks noGrp="1"/>
          </p:cNvSpPr>
          <p:nvPr>
            <p:ph type="title"/>
          </p:nvPr>
        </p:nvSpPr>
        <p:spPr/>
        <p:txBody>
          <a:bodyPr/>
          <a:lstStyle/>
          <a:p>
            <a:r>
              <a:rPr lang="en-GB"/>
              <a:t>Copilot</a:t>
            </a:r>
          </a:p>
        </p:txBody>
      </p:sp>
      <p:sp>
        <p:nvSpPr>
          <p:cNvPr id="3" name="Content Placeholder 2">
            <a:extLst>
              <a:ext uri="{FF2B5EF4-FFF2-40B4-BE49-F238E27FC236}">
                <a16:creationId xmlns:a16="http://schemas.microsoft.com/office/drawing/2014/main" id="{EB459705-2CB6-4729-F001-898BBAEC294F}"/>
              </a:ext>
            </a:extLst>
          </p:cNvPr>
          <p:cNvSpPr>
            <a:spLocks noGrp="1"/>
          </p:cNvSpPr>
          <p:nvPr>
            <p:ph idx="1"/>
          </p:nvPr>
        </p:nvSpPr>
        <p:spPr/>
        <p:txBody>
          <a:bodyPr/>
          <a:lstStyle/>
          <a:p>
            <a:r>
              <a:rPr lang="en-GB"/>
              <a:t>You can find Copilot on your Microsoft Edge homepage.</a:t>
            </a:r>
          </a:p>
        </p:txBody>
      </p:sp>
      <p:pic>
        <p:nvPicPr>
          <p:cNvPr id="5" name="Picture 4" descr="A computer screen with a screenshot of a computer&#10;&#10;Description automatically generated">
            <a:extLst>
              <a:ext uri="{FF2B5EF4-FFF2-40B4-BE49-F238E27FC236}">
                <a16:creationId xmlns:a16="http://schemas.microsoft.com/office/drawing/2014/main" id="{4553B14E-4CBB-5D88-C9CC-6F8F18F3B6B2}"/>
              </a:ext>
            </a:extLst>
          </p:cNvPr>
          <p:cNvPicPr>
            <a:picLocks noChangeAspect="1"/>
          </p:cNvPicPr>
          <p:nvPr/>
        </p:nvPicPr>
        <p:blipFill rotWithShape="1">
          <a:blip r:embed="rId2">
            <a:extLst>
              <a:ext uri="{28A0092B-C50C-407E-A947-70E740481C1C}">
                <a14:useLocalDpi xmlns:a14="http://schemas.microsoft.com/office/drawing/2010/main" val="0"/>
              </a:ext>
            </a:extLst>
          </a:blip>
          <a:srcRect l="13704" t="3939" r="13300" b="13839"/>
          <a:stretch/>
        </p:blipFill>
        <p:spPr>
          <a:xfrm>
            <a:off x="699654" y="2540562"/>
            <a:ext cx="5022273" cy="3771338"/>
          </a:xfrm>
          <a:prstGeom prst="rect">
            <a:avLst/>
          </a:prstGeom>
        </p:spPr>
      </p:pic>
      <p:pic>
        <p:nvPicPr>
          <p:cNvPr id="6" name="Picture 5" descr="A computer screen with a screenshot of a computer&#10;&#10;Description automatically generated">
            <a:extLst>
              <a:ext uri="{FF2B5EF4-FFF2-40B4-BE49-F238E27FC236}">
                <a16:creationId xmlns:a16="http://schemas.microsoft.com/office/drawing/2014/main" id="{B72DD425-B811-0D8D-F6B0-27F5F5D0EB6C}"/>
              </a:ext>
            </a:extLst>
          </p:cNvPr>
          <p:cNvPicPr>
            <a:picLocks noChangeAspect="1"/>
          </p:cNvPicPr>
          <p:nvPr/>
        </p:nvPicPr>
        <p:blipFill rotWithShape="1">
          <a:blip r:embed="rId2">
            <a:extLst>
              <a:ext uri="{28A0092B-C50C-407E-A947-70E740481C1C}">
                <a14:useLocalDpi xmlns:a14="http://schemas.microsoft.com/office/drawing/2010/main" val="0"/>
              </a:ext>
            </a:extLst>
          </a:blip>
          <a:srcRect l="77840" t="7631" r="13857" b="84470"/>
          <a:stretch/>
        </p:blipFill>
        <p:spPr>
          <a:xfrm>
            <a:off x="7426036" y="2540562"/>
            <a:ext cx="3525982" cy="2355273"/>
          </a:xfrm>
          <a:prstGeom prst="rect">
            <a:avLst/>
          </a:prstGeom>
        </p:spPr>
      </p:pic>
    </p:spTree>
    <p:extLst>
      <p:ext uri="{BB962C8B-B14F-4D97-AF65-F5344CB8AC3E}">
        <p14:creationId xmlns:p14="http://schemas.microsoft.com/office/powerpoint/2010/main" val="417233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B3254-11E0-95F7-D861-21DDCC6AD0CB}"/>
              </a:ext>
            </a:extLst>
          </p:cNvPr>
          <p:cNvSpPr>
            <a:spLocks noGrp="1"/>
          </p:cNvSpPr>
          <p:nvPr>
            <p:ph type="title"/>
          </p:nvPr>
        </p:nvSpPr>
        <p:spPr/>
        <p:txBody>
          <a:bodyPr/>
          <a:lstStyle/>
          <a:p>
            <a:r>
              <a:rPr lang="en-GB"/>
              <a:t>Copilot</a:t>
            </a:r>
          </a:p>
        </p:txBody>
      </p:sp>
      <p:sp>
        <p:nvSpPr>
          <p:cNvPr id="3" name="Content Placeholder 2">
            <a:extLst>
              <a:ext uri="{FF2B5EF4-FFF2-40B4-BE49-F238E27FC236}">
                <a16:creationId xmlns:a16="http://schemas.microsoft.com/office/drawing/2014/main" id="{CDB68118-FEE1-0EEF-2162-DCC106A1EDDE}"/>
              </a:ext>
            </a:extLst>
          </p:cNvPr>
          <p:cNvSpPr>
            <a:spLocks noGrp="1"/>
          </p:cNvSpPr>
          <p:nvPr>
            <p:ph idx="1"/>
          </p:nvPr>
        </p:nvSpPr>
        <p:spPr/>
        <p:txBody>
          <a:bodyPr/>
          <a:lstStyle/>
          <a:p>
            <a:r>
              <a:rPr lang="en-GB"/>
              <a:t>Ask it a question about a Babbage essay and you get….</a:t>
            </a:r>
          </a:p>
        </p:txBody>
      </p:sp>
    </p:spTree>
    <p:extLst>
      <p:ext uri="{BB962C8B-B14F-4D97-AF65-F5344CB8AC3E}">
        <p14:creationId xmlns:p14="http://schemas.microsoft.com/office/powerpoint/2010/main" val="401108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AEF1-86F8-1DB3-FC16-9BE42D79CB42}"/>
              </a:ext>
            </a:extLst>
          </p:cNvPr>
          <p:cNvSpPr>
            <a:spLocks noGrp="1"/>
          </p:cNvSpPr>
          <p:nvPr>
            <p:ph type="title"/>
          </p:nvPr>
        </p:nvSpPr>
        <p:spPr/>
        <p:txBody>
          <a:bodyPr>
            <a:normAutofit fontScale="90000"/>
          </a:bodyPr>
          <a:lstStyle/>
          <a:p>
            <a:pPr>
              <a:lnSpc>
                <a:spcPct val="107000"/>
              </a:lnSpc>
              <a:spcAft>
                <a:spcPts val="800"/>
              </a:spcAft>
            </a:pPr>
            <a:r>
              <a:rPr lang="en-GB" dirty="0"/>
              <a:t>Copilot - remember that the first answer isn't always correct... take your time and read the responses</a:t>
            </a:r>
          </a:p>
        </p:txBody>
      </p:sp>
      <p:pic>
        <p:nvPicPr>
          <p:cNvPr id="5" name="Content Placeholder 4" descr="Customer service man frustrated">
            <a:extLst>
              <a:ext uri="{FF2B5EF4-FFF2-40B4-BE49-F238E27FC236}">
                <a16:creationId xmlns:a16="http://schemas.microsoft.com/office/drawing/2014/main" id="{23CCE324-64E5-7802-761D-B2CA7226A75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7329" y="2335457"/>
            <a:ext cx="4376915" cy="4351338"/>
          </a:xfrm>
        </p:spPr>
      </p:pic>
      <p:pic>
        <p:nvPicPr>
          <p:cNvPr id="6" name="Content Placeholder 4" descr="Baseball with solid fill">
            <a:extLst>
              <a:ext uri="{FF2B5EF4-FFF2-40B4-BE49-F238E27FC236}">
                <a16:creationId xmlns:a16="http://schemas.microsoft.com/office/drawing/2014/main" id="{9C1B0E16-BDC3-4A80-493F-9191789E273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86048" y="2595735"/>
            <a:ext cx="3830782" cy="3830782"/>
          </a:xfrm>
          <a:prstGeom prst="rect">
            <a:avLst/>
          </a:prstGeom>
        </p:spPr>
      </p:pic>
    </p:spTree>
    <p:extLst>
      <p:ext uri="{BB962C8B-B14F-4D97-AF65-F5344CB8AC3E}">
        <p14:creationId xmlns:p14="http://schemas.microsoft.com/office/powerpoint/2010/main" val="993816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72D83-624A-CFD8-C0F7-F892C397CC67}"/>
              </a:ext>
            </a:extLst>
          </p:cNvPr>
          <p:cNvSpPr>
            <a:spLocks noGrp="1"/>
          </p:cNvSpPr>
          <p:nvPr>
            <p:ph type="title"/>
          </p:nvPr>
        </p:nvSpPr>
        <p:spPr/>
        <p:txBody>
          <a:bodyPr/>
          <a:lstStyle/>
          <a:p>
            <a:r>
              <a:rPr lang="en-GB" dirty="0"/>
              <a:t>Copilot</a:t>
            </a:r>
          </a:p>
        </p:txBody>
      </p:sp>
      <p:sp>
        <p:nvSpPr>
          <p:cNvPr id="3" name="Content Placeholder 2">
            <a:extLst>
              <a:ext uri="{FF2B5EF4-FFF2-40B4-BE49-F238E27FC236}">
                <a16:creationId xmlns:a16="http://schemas.microsoft.com/office/drawing/2014/main" id="{4C814735-B4E4-DDCC-F359-68D4C7DC5405}"/>
              </a:ext>
            </a:extLst>
          </p:cNvPr>
          <p:cNvSpPr>
            <a:spLocks noGrp="1"/>
          </p:cNvSpPr>
          <p:nvPr>
            <p:ph idx="1"/>
          </p:nvPr>
        </p:nvSpPr>
        <p:spPr>
          <a:xfrm>
            <a:off x="838200" y="1825624"/>
            <a:ext cx="10515600" cy="4845339"/>
          </a:xfrm>
        </p:spPr>
        <p:txBody>
          <a:bodyPr>
            <a:normAutofit fontScale="92500" lnSpcReduction="10000"/>
          </a:bodyPr>
          <a:lstStyle/>
          <a:p>
            <a:r>
              <a:rPr lang="en-GB"/>
              <a:t>Second paragraph was more successful – I asked for a summary and…:</a:t>
            </a:r>
          </a:p>
          <a:p>
            <a:endParaRPr lang="en-GB"/>
          </a:p>
          <a:p>
            <a:r>
              <a:rPr lang="en-GB" sz="1800">
                <a:solidFill>
                  <a:srgbClr val="111111"/>
                </a:solidFill>
                <a:effectLst/>
                <a:latin typeface="Roboto" panose="02000000000000000000" pitchFamily="2" charset="0"/>
                <a:ea typeface="Times New Roman" panose="02020603050405020304" pitchFamily="18" charset="0"/>
              </a:rPr>
              <a:t>Certainly! Let’s </a:t>
            </a:r>
            <a:r>
              <a:rPr lang="en-GB" sz="1800" err="1">
                <a:solidFill>
                  <a:srgbClr val="111111"/>
                </a:solidFill>
                <a:effectLst/>
                <a:latin typeface="Roboto" panose="02000000000000000000" pitchFamily="2" charset="0"/>
                <a:ea typeface="Times New Roman" panose="02020603050405020304" pitchFamily="18" charset="0"/>
              </a:rPr>
              <a:t>distill</a:t>
            </a:r>
            <a:r>
              <a:rPr lang="en-GB" sz="1800">
                <a:solidFill>
                  <a:srgbClr val="111111"/>
                </a:solidFill>
                <a:effectLst/>
                <a:latin typeface="Roboto" panose="02000000000000000000" pitchFamily="2" charset="0"/>
                <a:ea typeface="Times New Roman" panose="02020603050405020304" pitchFamily="18" charset="0"/>
              </a:rPr>
              <a:t> the essence of this intricate passage:</a:t>
            </a:r>
            <a:endParaRPr lang="en-GB" sz="1800">
              <a:effectLst/>
              <a:latin typeface="Times New Roman" panose="02020603050405020304" pitchFamily="18" charset="0"/>
              <a:ea typeface="Times New Roman" panose="02020603050405020304" pitchFamily="18" charset="0"/>
            </a:endParaRPr>
          </a:p>
          <a:p>
            <a:pPr>
              <a:spcBef>
                <a:spcPts val="600"/>
              </a:spcBef>
            </a:pPr>
            <a:r>
              <a:rPr lang="en-GB" sz="1800" b="1">
                <a:solidFill>
                  <a:srgbClr val="111111"/>
                </a:solidFill>
                <a:effectLst/>
                <a:latin typeface="Roboto" panose="02000000000000000000" pitchFamily="2" charset="0"/>
                <a:ea typeface="Times New Roman" panose="02020603050405020304" pitchFamily="18" charset="0"/>
              </a:rPr>
              <a:t>Storytelling and Adaptation</a:t>
            </a:r>
            <a:r>
              <a:rPr lang="en-GB" sz="1800">
                <a:solidFill>
                  <a:srgbClr val="111111"/>
                </a:solidFill>
                <a:effectLst/>
                <a:latin typeface="Roboto" panose="02000000000000000000" pitchFamily="2" charset="0"/>
                <a:ea typeface="Times New Roman" panose="02020603050405020304" pitchFamily="18" charset="0"/>
              </a:rPr>
              <a:t>:</a:t>
            </a:r>
            <a:endParaRPr lang="en-GB" sz="1800">
              <a:effectLst/>
              <a:latin typeface="Times New Roman" panose="02020603050405020304" pitchFamily="18" charset="0"/>
              <a:ea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Storytelling</a:t>
            </a:r>
            <a:r>
              <a:rPr lang="en-GB" sz="18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 involves connecting with existing tales, passed down through generations. It requires a blend of reverence for tradition and creative rejuvenation.</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Zipes</a:t>
            </a:r>
            <a:r>
              <a:rPr lang="en-GB" sz="18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 emphasizes that tradition is not just about the stories themselves but also the manner of telling.</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Adapters</a:t>
            </a:r>
            <a:r>
              <a:rPr lang="en-GB" sz="18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 must approach sources with both fascination and </a:t>
            </a:r>
            <a:r>
              <a:rPr lang="en-GB" sz="1800" kern="100" err="1">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skepticism</a:t>
            </a:r>
            <a:r>
              <a:rPr lang="en-GB" sz="18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 Blindly reinventing a text without questioning its essence is a betrayal of storytelling.</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b="1"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Critical engagement</a:t>
            </a:r>
            <a:r>
              <a:rPr lang="en-GB" sz="18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 with stories is crucial. Equating adaptation to storytelling goes beyond creative license—it’s about justifying relevance and fresh opportunities.</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r>
              <a:rPr lang="en-GB" sz="1800" u="sng">
                <a:solidFill>
                  <a:srgbClr val="111111"/>
                </a:solidFill>
                <a:effectLst/>
                <a:latin typeface="Roboto" panose="02000000000000000000" pitchFamily="2" charset="0"/>
                <a:ea typeface="Times New Roman" panose="02020603050405020304" pitchFamily="18" charset="0"/>
                <a:hlinkClick r:id="rId2"/>
              </a:rPr>
              <a:t>In the context of </a:t>
            </a:r>
            <a:r>
              <a:rPr lang="en-GB" sz="1800" u="sng" err="1">
                <a:solidFill>
                  <a:srgbClr val="111111"/>
                </a:solidFill>
                <a:effectLst/>
                <a:latin typeface="Roboto" panose="02000000000000000000" pitchFamily="2" charset="0"/>
                <a:ea typeface="Times New Roman" panose="02020603050405020304" pitchFamily="18" charset="0"/>
                <a:hlinkClick r:id="rId2"/>
              </a:rPr>
              <a:t>theater</a:t>
            </a:r>
            <a:r>
              <a:rPr lang="en-GB" sz="1800" u="sng">
                <a:solidFill>
                  <a:srgbClr val="111111"/>
                </a:solidFill>
                <a:effectLst/>
                <a:latin typeface="Roboto" panose="02000000000000000000" pitchFamily="2" charset="0"/>
                <a:ea typeface="Times New Roman" panose="02020603050405020304" pitchFamily="18" charset="0"/>
                <a:hlinkClick r:id="rId2"/>
              </a:rPr>
              <a:t>, this reframes adaptation as a dynamic process that balances tradition, creativity, and critical reflection</a:t>
            </a:r>
            <a:r>
              <a:rPr lang="en-GB" sz="1800" u="sng" baseline="30000">
                <a:solidFill>
                  <a:srgbClr val="111111"/>
                </a:solidFill>
                <a:effectLst/>
                <a:latin typeface="Roboto" panose="02000000000000000000" pitchFamily="2" charset="0"/>
                <a:ea typeface="Times New Roman" panose="02020603050405020304" pitchFamily="18" charset="0"/>
                <a:hlinkClick r:id="rId2"/>
              </a:rPr>
              <a:t>1</a:t>
            </a:r>
            <a:r>
              <a:rPr lang="en-GB" sz="1800">
                <a:solidFill>
                  <a:srgbClr val="111111"/>
                </a:solidFill>
                <a:effectLst/>
                <a:latin typeface="Roboto" panose="02000000000000000000" pitchFamily="2" charset="0"/>
                <a:ea typeface="Times New Roman" panose="02020603050405020304" pitchFamily="18" charset="0"/>
              </a:rPr>
              <a:t>.</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524489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AA65A-6F4A-3049-56F1-09348AB234DE}"/>
              </a:ext>
            </a:extLst>
          </p:cNvPr>
          <p:cNvSpPr>
            <a:spLocks noGrp="1"/>
          </p:cNvSpPr>
          <p:nvPr>
            <p:ph type="title"/>
          </p:nvPr>
        </p:nvSpPr>
        <p:spPr/>
        <p:txBody>
          <a:bodyPr/>
          <a:lstStyle/>
          <a:p>
            <a:r>
              <a:rPr lang="en-GB"/>
              <a:t>Copilot</a:t>
            </a:r>
          </a:p>
        </p:txBody>
      </p:sp>
      <p:sp>
        <p:nvSpPr>
          <p:cNvPr id="3" name="Content Placeholder 2">
            <a:extLst>
              <a:ext uri="{FF2B5EF4-FFF2-40B4-BE49-F238E27FC236}">
                <a16:creationId xmlns:a16="http://schemas.microsoft.com/office/drawing/2014/main" id="{F31B99EA-71EF-54B4-B2D9-EBE7ED2B3D02}"/>
              </a:ext>
            </a:extLst>
          </p:cNvPr>
          <p:cNvSpPr>
            <a:spLocks noGrp="1"/>
          </p:cNvSpPr>
          <p:nvPr>
            <p:ph idx="1"/>
          </p:nvPr>
        </p:nvSpPr>
        <p:spPr/>
        <p:txBody>
          <a:bodyPr vert="horz" lIns="91440" tIns="45720" rIns="91440" bIns="45720" rtlCol="0" anchor="t">
            <a:normAutofit/>
          </a:bodyPr>
          <a:lstStyle/>
          <a:p>
            <a:r>
              <a:rPr lang="en-GB" sz="2000" kern="100" dirty="0">
                <a:effectLst/>
                <a:ea typeface="DengXian"/>
                <a:cs typeface="Times New Roman"/>
              </a:rPr>
              <a:t>Sources are not academic in this case – Copilot has used information from Scribblr.com, quillbot.com, smmry.com, tldrthis.com, summarizethis.io</a:t>
            </a:r>
          </a:p>
          <a:p>
            <a:endParaRPr lang="en-GB" sz="2000"/>
          </a:p>
          <a:p>
            <a:r>
              <a:rPr lang="en-GB" sz="2000" kern="100" dirty="0">
                <a:effectLst/>
                <a:ea typeface="DengXian"/>
                <a:cs typeface="Times New Roman"/>
              </a:rPr>
              <a:t>So I asked for a more academic response (</a:t>
            </a:r>
            <a:r>
              <a:rPr lang="en-GB" sz="2000" kern="100" dirty="0">
                <a:ea typeface="DengXian"/>
                <a:cs typeface="Times New Roman"/>
              </a:rPr>
              <a:t>see </a:t>
            </a:r>
            <a:r>
              <a:rPr lang="en-GB" sz="2000" kern="100" dirty="0">
                <a:effectLst/>
                <a:ea typeface="DengXian"/>
                <a:cs typeface="Times New Roman"/>
              </a:rPr>
              <a:t>next slide</a:t>
            </a:r>
            <a:r>
              <a:rPr lang="en-GB" sz="2000" kern="100" dirty="0">
                <a:ea typeface="DengXian"/>
                <a:cs typeface="Times New Roman"/>
              </a:rPr>
              <a:t> - #16+17)</a:t>
            </a:r>
            <a:endParaRPr lang="en-GB" sz="2000" kern="100" dirty="0">
              <a:effectLst/>
              <a:ea typeface="DengXian"/>
              <a:cs typeface="Times New Roman"/>
            </a:endParaRPr>
          </a:p>
          <a:p>
            <a:pPr>
              <a:lnSpc>
                <a:spcPct val="107000"/>
              </a:lnSpc>
              <a:spcAft>
                <a:spcPts val="800"/>
              </a:spcAft>
            </a:pPr>
            <a:r>
              <a:rPr lang="en-GB" sz="2000" kern="100" dirty="0">
                <a:effectLst/>
                <a:ea typeface="DengXian"/>
                <a:cs typeface="Times New Roman"/>
              </a:rPr>
              <a:t>But there were no sources…</a:t>
            </a:r>
          </a:p>
          <a:p>
            <a:pPr>
              <a:lnSpc>
                <a:spcPct val="107000"/>
              </a:lnSpc>
              <a:spcAft>
                <a:spcPts val="800"/>
              </a:spcAft>
            </a:pPr>
            <a:r>
              <a:rPr lang="en-GB" sz="2000" kern="100" dirty="0">
                <a:effectLst/>
                <a:ea typeface="DengXian"/>
                <a:cs typeface="Times New Roman"/>
              </a:rPr>
              <a:t>So I asked for a cited copy and got critical-stages.org, cambridgescholars.com, link.springer.com, jstor.org</a:t>
            </a:r>
            <a:r>
              <a:rPr lang="en-GB" sz="2000" kern="100" dirty="0">
                <a:ea typeface="DengXian"/>
                <a:cs typeface="Times New Roman"/>
              </a:rPr>
              <a:t> </a:t>
            </a:r>
            <a:r>
              <a:rPr lang="en-GB" sz="2000" kern="100" dirty="0">
                <a:ea typeface="Calibri"/>
                <a:cs typeface="Calibri"/>
              </a:rPr>
              <a:t>(see next slide - #18+19)</a:t>
            </a:r>
            <a:endParaRPr lang="en-GB" sz="2000" kern="100" dirty="0">
              <a:effectLst/>
              <a:ea typeface="DengXian" panose="02010600030101010101" pitchFamily="2" charset="-122"/>
              <a:cs typeface="Times New Roman" panose="02020603050405020304" pitchFamily="18" charset="0"/>
            </a:endParaRPr>
          </a:p>
          <a:p>
            <a:pPr>
              <a:spcBef>
                <a:spcPts val="600"/>
              </a:spcBef>
            </a:pPr>
            <a:r>
              <a:rPr lang="en-GB" sz="2000" dirty="0">
                <a:solidFill>
                  <a:srgbClr val="111111"/>
                </a:solidFill>
                <a:effectLst/>
                <a:ea typeface="Times New Roman" panose="02020603050405020304" pitchFamily="18" charset="0"/>
              </a:rPr>
              <a:t>…and an invitation to search further:</a:t>
            </a:r>
            <a:endParaRPr lang="en-GB" sz="2000" dirty="0">
              <a:effectLst/>
              <a:ea typeface="Times New Roman" panose="02020603050405020304" pitchFamily="18" charset="0"/>
            </a:endParaRPr>
          </a:p>
          <a:p>
            <a:pPr>
              <a:spcBef>
                <a:spcPts val="600"/>
              </a:spcBef>
            </a:pPr>
            <a:r>
              <a:rPr lang="en-GB" sz="2000" dirty="0">
                <a:solidFill>
                  <a:srgbClr val="111111"/>
                </a:solidFill>
                <a:effectLst/>
                <a:ea typeface="Times New Roman" panose="02020603050405020304" pitchFamily="18" charset="0"/>
              </a:rPr>
              <a:t>‘Feel free to explore these sources for further insights! </a:t>
            </a:r>
            <a:r>
              <a:rPr lang="en-GB" sz="2000" dirty="0">
                <a:solidFill>
                  <a:srgbClr val="111111"/>
                </a:solidFill>
                <a:effectLst/>
                <a:ea typeface="Times New Roman" panose="02020603050405020304" pitchFamily="18" charset="0"/>
                <a:cs typeface="Segoe UI Emoji" panose="020B0502040204020203" pitchFamily="34" charset="0"/>
              </a:rPr>
              <a:t>📚’</a:t>
            </a:r>
            <a:endParaRPr lang="en-GB" sz="2000" dirty="0">
              <a:effectLst/>
              <a:ea typeface="Times New Roman" panose="02020603050405020304" pitchFamily="18" charset="0"/>
            </a:endParaRPr>
          </a:p>
          <a:p>
            <a:endParaRPr lang="en-GB" sz="2000"/>
          </a:p>
        </p:txBody>
      </p:sp>
    </p:spTree>
    <p:extLst>
      <p:ext uri="{BB962C8B-B14F-4D97-AF65-F5344CB8AC3E}">
        <p14:creationId xmlns:p14="http://schemas.microsoft.com/office/powerpoint/2010/main" val="2131755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96818-FCC8-AFFF-C69D-E697E6525D2F}"/>
              </a:ext>
            </a:extLst>
          </p:cNvPr>
          <p:cNvSpPr>
            <a:spLocks noGrp="1"/>
          </p:cNvSpPr>
          <p:nvPr>
            <p:ph type="title"/>
          </p:nvPr>
        </p:nvSpPr>
        <p:spPr/>
        <p:txBody>
          <a:bodyPr/>
          <a:lstStyle/>
          <a:p>
            <a:r>
              <a:rPr lang="en-GB"/>
              <a:t>More academic:</a:t>
            </a:r>
          </a:p>
        </p:txBody>
      </p:sp>
      <p:sp>
        <p:nvSpPr>
          <p:cNvPr id="3" name="Content Placeholder 2">
            <a:extLst>
              <a:ext uri="{FF2B5EF4-FFF2-40B4-BE49-F238E27FC236}">
                <a16:creationId xmlns:a16="http://schemas.microsoft.com/office/drawing/2014/main" id="{26A9DAFF-4F16-DBCF-6618-7CE8C6411CB0}"/>
              </a:ext>
            </a:extLst>
          </p:cNvPr>
          <p:cNvSpPr>
            <a:spLocks noGrp="1"/>
          </p:cNvSpPr>
          <p:nvPr>
            <p:ph idx="1"/>
          </p:nvPr>
        </p:nvSpPr>
        <p:spPr/>
        <p:txBody>
          <a:bodyPr>
            <a:normAutofit fontScale="77500" lnSpcReduction="20000"/>
          </a:bodyPr>
          <a:lstStyle/>
          <a:p>
            <a:pPr>
              <a:lnSpc>
                <a:spcPct val="107000"/>
              </a:lnSpc>
              <a:spcAft>
                <a:spcPts val="800"/>
              </a:spcAf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Certainly! Let’s delve deeper into the academic discourse surrounding storytelling and adaptation.</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Bef>
                <a:spcPts val="600"/>
              </a:spcBef>
              <a:spcAft>
                <a:spcPts val="800"/>
              </a:spcAft>
            </a:pPr>
            <a:r>
              <a:rPr lang="en-GB" sz="18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1. Tradition and Storytelling</a:t>
            </a: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Storytelling is not merely about recounting tales; it involves connecting with an existing body of narratives that have been passed down through generations.</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The act of storytelling requires a blend of reverence for tradition and creative engagement in the present.</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Zipes emphasizes that tradition is not solely tied to the content of the stories but also to the manner in which they are told.</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Bef>
                <a:spcPts val="600"/>
              </a:spcBef>
              <a:spcAft>
                <a:spcPts val="800"/>
              </a:spcAft>
            </a:pPr>
            <a:r>
              <a:rPr lang="en-GB" sz="18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2. The Role of Adapters</a:t>
            </a: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Adapting a story for a new context or medium is akin to storytelling. It demands a similar level of engagement with tradition and creativity.</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Adapters must approach their source material with both fascination and </a:t>
            </a:r>
            <a:r>
              <a:rPr lang="en-GB" sz="1800" kern="0" err="1">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skepticism</a:t>
            </a: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Blindly reinventing a text without questioning its essence is a betrayal of the storytelling tradition.</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Authentic participation in this tradition necessitates critical reflection. Adapters must justify their creative choices in ideological terms and recognize the fresh opportunities inherent in adaptation.</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3584548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5E37A-E214-E25F-681E-7AF8E3470674}"/>
              </a:ext>
            </a:extLst>
          </p:cNvPr>
          <p:cNvSpPr>
            <a:spLocks noGrp="1"/>
          </p:cNvSpPr>
          <p:nvPr>
            <p:ph type="title"/>
          </p:nvPr>
        </p:nvSpPr>
        <p:spPr/>
        <p:txBody>
          <a:bodyPr/>
          <a:lstStyle/>
          <a:p>
            <a:r>
              <a:rPr lang="en-GB"/>
              <a:t>More academic:</a:t>
            </a:r>
          </a:p>
        </p:txBody>
      </p:sp>
      <p:sp>
        <p:nvSpPr>
          <p:cNvPr id="3" name="Content Placeholder 2">
            <a:extLst>
              <a:ext uri="{FF2B5EF4-FFF2-40B4-BE49-F238E27FC236}">
                <a16:creationId xmlns:a16="http://schemas.microsoft.com/office/drawing/2014/main" id="{D25A7621-F281-2426-DD85-2A7C61C36AF3}"/>
              </a:ext>
            </a:extLst>
          </p:cNvPr>
          <p:cNvSpPr>
            <a:spLocks noGrp="1"/>
          </p:cNvSpPr>
          <p:nvPr>
            <p:ph idx="1"/>
          </p:nvPr>
        </p:nvSpPr>
        <p:spPr/>
        <p:txBody>
          <a:bodyPr/>
          <a:lstStyle/>
          <a:p>
            <a:pPr>
              <a:lnSpc>
                <a:spcPct val="107000"/>
              </a:lnSpc>
              <a:spcBef>
                <a:spcPts val="600"/>
              </a:spcBef>
              <a:spcAft>
                <a:spcPts val="800"/>
              </a:spcAft>
            </a:pPr>
            <a:r>
              <a:rPr lang="en-GB" sz="18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3. </a:t>
            </a:r>
            <a:r>
              <a:rPr lang="en-GB" sz="1800" b="1" kern="0" err="1">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Theater</a:t>
            </a:r>
            <a:r>
              <a:rPr lang="en-GB" sz="1800" b="1"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and Adaptation</a:t>
            </a: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In the context of </a:t>
            </a:r>
            <a:r>
              <a:rPr lang="en-GB" sz="1800" kern="0" err="1">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theater</a:t>
            </a: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adaptation becomes a dynamic process that balances tradition, creativity, and critical engagement.</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Equating adaptation to storytelling extends beyond mere transposition of a source. It involves defending the legitimacy of changes made and ensuring that the adapted work resonates with its audience.</a:t>
            </a:r>
            <a:endParaRPr lang="en-GB" sz="18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Bef>
                <a:spcPts val="600"/>
              </a:spcBef>
              <a:spcAft>
                <a:spcPts val="800"/>
              </a:spcAft>
            </a:pP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In summary, the storyteller’s task—whether in traditional oral narratives or theatrical adaptations—requires a delicate interplay between </a:t>
            </a:r>
            <a:r>
              <a:rPr lang="en-GB" sz="1800" kern="0" err="1">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honoring</a:t>
            </a:r>
            <a:r>
              <a:rPr lang="en-GB" sz="1800" kern="0">
                <a:solidFill>
                  <a:srgbClr val="111111"/>
                </a:solidFill>
                <a:effectLst/>
                <a:latin typeface="Roboto" panose="02000000000000000000" pitchFamily="2" charset="0"/>
                <a:ea typeface="Times New Roman" panose="02020603050405020304" pitchFamily="18" charset="0"/>
                <a:cs typeface="Times New Roman" panose="02020603050405020304" pitchFamily="18" charset="0"/>
              </a:rPr>
              <a:t> tradition and embracing creative transformation.</a:t>
            </a:r>
            <a:endParaRPr lang="en-GB" sz="1800" kern="10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kern="100">
                <a:effectLst/>
                <a:latin typeface="Calibri" panose="020F0502020204030204" pitchFamily="34" charset="0"/>
                <a:ea typeface="DengXian" panose="02010600030101010101" pitchFamily="2" charset="-122"/>
                <a:cs typeface="Times New Roman" panose="02020603050405020304" pitchFamily="18" charset="0"/>
              </a:rPr>
              <a:t> </a:t>
            </a:r>
          </a:p>
          <a:p>
            <a:endParaRPr lang="en-GB"/>
          </a:p>
        </p:txBody>
      </p:sp>
    </p:spTree>
    <p:extLst>
      <p:ext uri="{BB962C8B-B14F-4D97-AF65-F5344CB8AC3E}">
        <p14:creationId xmlns:p14="http://schemas.microsoft.com/office/powerpoint/2010/main" val="37388134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5F18-2C7D-553E-4D6F-54A7DAE870B8}"/>
              </a:ext>
            </a:extLst>
          </p:cNvPr>
          <p:cNvSpPr>
            <a:spLocks noGrp="1"/>
          </p:cNvSpPr>
          <p:nvPr>
            <p:ph type="title"/>
          </p:nvPr>
        </p:nvSpPr>
        <p:spPr/>
        <p:txBody>
          <a:bodyPr/>
          <a:lstStyle/>
          <a:p>
            <a:r>
              <a:rPr lang="en-GB"/>
              <a:t>More academic and linked to sources:</a:t>
            </a:r>
          </a:p>
        </p:txBody>
      </p:sp>
      <p:sp>
        <p:nvSpPr>
          <p:cNvPr id="3" name="Content Placeholder 2">
            <a:extLst>
              <a:ext uri="{FF2B5EF4-FFF2-40B4-BE49-F238E27FC236}">
                <a16:creationId xmlns:a16="http://schemas.microsoft.com/office/drawing/2014/main" id="{D2A08583-B35B-055E-0301-67BF37E343FA}"/>
              </a:ext>
            </a:extLst>
          </p:cNvPr>
          <p:cNvSpPr>
            <a:spLocks noGrp="1"/>
          </p:cNvSpPr>
          <p:nvPr>
            <p:ph idx="1"/>
          </p:nvPr>
        </p:nvSpPr>
        <p:spPr/>
        <p:txBody>
          <a:bodyPr>
            <a:noAutofit/>
          </a:bodyPr>
          <a:lstStyle/>
          <a:p>
            <a:pPr marL="0" lvl="0" indent="0">
              <a:buNone/>
              <a:tabLst>
                <a:tab pos="457200" algn="l"/>
              </a:tabLst>
            </a:pPr>
            <a:r>
              <a:rPr lang="en-GB" sz="2000" b="1">
                <a:solidFill>
                  <a:srgbClr val="111111"/>
                </a:solidFill>
                <a:effectLst/>
                <a:latin typeface="Roboto" panose="02000000000000000000" pitchFamily="2" charset="0"/>
                <a:ea typeface="Times New Roman" panose="02020603050405020304" pitchFamily="18" charset="0"/>
              </a:rPr>
              <a:t>“Adaptation and Storytelling in the Theatre”</a:t>
            </a:r>
            <a:r>
              <a:rPr lang="en-GB" sz="2000">
                <a:solidFill>
                  <a:srgbClr val="111111"/>
                </a:solidFill>
                <a:effectLst/>
                <a:latin typeface="Roboto" panose="02000000000000000000" pitchFamily="2" charset="0"/>
                <a:ea typeface="Times New Roman" panose="02020603050405020304" pitchFamily="18" charset="0"/>
              </a:rPr>
              <a:t>:</a:t>
            </a:r>
            <a:endParaRPr lang="en-GB" sz="2000">
              <a:effectLst/>
              <a:latin typeface="Times New Roman" panose="02020603050405020304" pitchFamily="18" charset="0"/>
              <a:ea typeface="Times New Roman" panose="02020603050405020304" pitchFamily="18" charset="0"/>
            </a:endParaRPr>
          </a:p>
          <a:p>
            <a:pPr marL="457200" lvl="1" indent="0">
              <a:lnSpc>
                <a:spcPct val="107000"/>
              </a:lnSpc>
              <a:spcAft>
                <a:spcPts val="800"/>
              </a:spcAft>
              <a:buSzPts val="1000"/>
              <a:buNone/>
              <a:tabLst>
                <a:tab pos="914400" algn="l"/>
              </a:tabLst>
            </a:pP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This essay explores how concerns and critiques around stories and storytelling can reframe our understanding of theatrical retellings and adaptation studies.</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It emphasizes the centrality of storytelling within the adaptation process and the desire to create a shareable world through adaptation.</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000" u="sng"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2"/>
              </a:rPr>
              <a:t>Source: </a:t>
            </a:r>
            <a:r>
              <a:rPr lang="en-GB" sz="2000" u="sng" kern="100" baseline="300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2"/>
              </a:rPr>
              <a:t>1</a:t>
            </a: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(https://www.critical-stages.org/12/adaptation-and-storytelling-in-the-theatre/)</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0" lvl="0" indent="0">
              <a:buNone/>
              <a:tabLst>
                <a:tab pos="457200" algn="l"/>
              </a:tabLst>
            </a:pPr>
            <a:r>
              <a:rPr lang="en-GB" sz="2000" b="1">
                <a:solidFill>
                  <a:srgbClr val="111111"/>
                </a:solidFill>
                <a:effectLst/>
                <a:latin typeface="Roboto" panose="02000000000000000000" pitchFamily="2" charset="0"/>
                <a:ea typeface="Times New Roman" panose="02020603050405020304" pitchFamily="18" charset="0"/>
              </a:rPr>
              <a:t>“Telling and Re-telling Stories: Studies on Literary Adaptation to Film”</a:t>
            </a:r>
            <a:r>
              <a:rPr lang="en-GB" sz="2000">
                <a:solidFill>
                  <a:srgbClr val="111111"/>
                </a:solidFill>
                <a:effectLst/>
                <a:latin typeface="Roboto" panose="02000000000000000000" pitchFamily="2" charset="0"/>
                <a:ea typeface="Times New Roman" panose="02020603050405020304" pitchFamily="18" charset="0"/>
              </a:rPr>
              <a:t>:</a:t>
            </a:r>
            <a:endParaRPr lang="en-GB" sz="2000">
              <a:effectLst/>
              <a:latin typeface="Times New Roman" panose="02020603050405020304" pitchFamily="18" charset="0"/>
              <a:ea typeface="Times New Roman" panose="02020603050405020304" pitchFamily="18" charset="0"/>
            </a:endParaRPr>
          </a:p>
          <a:p>
            <a:pPr marL="457200" lvl="1" indent="0">
              <a:lnSpc>
                <a:spcPct val="107000"/>
              </a:lnSpc>
              <a:spcAft>
                <a:spcPts val="800"/>
              </a:spcAft>
              <a:buSzPts val="1000"/>
              <a:buNone/>
              <a:tabLst>
                <a:tab pos="914400" algn="l"/>
              </a:tabLst>
            </a:pP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This collection of articles provides a comprehensive study of literary adaptation to film, addressing unresolved questions in Literary Adaptation Studies.</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000" u="sng"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2"/>
              </a:rPr>
              <a:t>Source: </a:t>
            </a:r>
            <a:r>
              <a:rPr lang="en-GB" sz="2000" u="sng" kern="100" baseline="300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3"/>
              </a:rPr>
              <a:t>2</a:t>
            </a: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(https://www.cambridgescholars.com/product/978-1-4438-8881-3)</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sz="2000" b="1"/>
          </a:p>
        </p:txBody>
      </p:sp>
    </p:spTree>
    <p:extLst>
      <p:ext uri="{BB962C8B-B14F-4D97-AF65-F5344CB8AC3E}">
        <p14:creationId xmlns:p14="http://schemas.microsoft.com/office/powerpoint/2010/main" val="1123837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05F18-2C7D-553E-4D6F-54A7DAE870B8}"/>
              </a:ext>
            </a:extLst>
          </p:cNvPr>
          <p:cNvSpPr>
            <a:spLocks noGrp="1"/>
          </p:cNvSpPr>
          <p:nvPr>
            <p:ph type="title"/>
          </p:nvPr>
        </p:nvSpPr>
        <p:spPr/>
        <p:txBody>
          <a:bodyPr/>
          <a:lstStyle/>
          <a:p>
            <a:r>
              <a:rPr lang="en-GB"/>
              <a:t>More academic and linked to sources:</a:t>
            </a:r>
          </a:p>
        </p:txBody>
      </p:sp>
      <p:sp>
        <p:nvSpPr>
          <p:cNvPr id="3" name="Content Placeholder 2">
            <a:extLst>
              <a:ext uri="{FF2B5EF4-FFF2-40B4-BE49-F238E27FC236}">
                <a16:creationId xmlns:a16="http://schemas.microsoft.com/office/drawing/2014/main" id="{D2A08583-B35B-055E-0301-67BF37E343FA}"/>
              </a:ext>
            </a:extLst>
          </p:cNvPr>
          <p:cNvSpPr>
            <a:spLocks noGrp="1"/>
          </p:cNvSpPr>
          <p:nvPr>
            <p:ph idx="1"/>
          </p:nvPr>
        </p:nvSpPr>
        <p:spPr/>
        <p:txBody>
          <a:bodyPr>
            <a:normAutofit/>
          </a:bodyPr>
          <a:lstStyle/>
          <a:p>
            <a:pPr marL="0" lvl="0" indent="0">
              <a:buNone/>
              <a:tabLst>
                <a:tab pos="457200" algn="l"/>
              </a:tabLst>
            </a:pPr>
            <a:r>
              <a:rPr lang="en-GB" sz="2000" b="1">
                <a:solidFill>
                  <a:srgbClr val="111111"/>
                </a:solidFill>
                <a:effectLst/>
                <a:latin typeface="Roboto" panose="02000000000000000000" pitchFamily="2" charset="0"/>
                <a:ea typeface="Times New Roman" panose="02020603050405020304" pitchFamily="18" charset="0"/>
              </a:rPr>
              <a:t>“Introduction: Adaptation’s Past, Adaptation’s Future”</a:t>
            </a:r>
            <a:r>
              <a:rPr lang="en-GB" sz="2000">
                <a:solidFill>
                  <a:srgbClr val="111111"/>
                </a:solidFill>
                <a:effectLst/>
                <a:latin typeface="Roboto" panose="02000000000000000000" pitchFamily="2" charset="0"/>
                <a:ea typeface="Times New Roman" panose="02020603050405020304" pitchFamily="18" charset="0"/>
              </a:rPr>
              <a:t>:</a:t>
            </a:r>
            <a:endParaRPr lang="en-GB" sz="2000">
              <a:effectLst/>
              <a:latin typeface="Times New Roman" panose="02020603050405020304" pitchFamily="18" charset="0"/>
              <a:ea typeface="Times New Roman" panose="02020603050405020304" pitchFamily="18" charset="0"/>
            </a:endParaRPr>
          </a:p>
          <a:p>
            <a:pPr marL="457200" lvl="1" indent="0">
              <a:lnSpc>
                <a:spcPct val="107000"/>
              </a:lnSpc>
              <a:spcAft>
                <a:spcPts val="800"/>
              </a:spcAft>
              <a:buSzPts val="1000"/>
              <a:buNone/>
              <a:tabLst>
                <a:tab pos="914400" algn="l"/>
              </a:tabLst>
            </a:pP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This work synthesizes literature, </a:t>
            </a:r>
            <a:r>
              <a:rPr lang="en-GB" sz="2000" kern="100" err="1">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theater</a:t>
            </a: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 performing arts, film, and visual arts through historical and theoretical approaches to adaptation and transmedia storytelling.</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000" u="sng"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2"/>
              </a:rPr>
              <a:t>Source: </a:t>
            </a:r>
            <a:r>
              <a:rPr lang="en-GB" sz="2000" u="sng" kern="100" baseline="300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3"/>
              </a:rPr>
              <a:t>3</a:t>
            </a: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(https://link.springer.com/chapter/10.1007/978-3-031-09596-2_1)</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0" lvl="0" indent="0">
              <a:buNone/>
              <a:tabLst>
                <a:tab pos="457200" algn="l"/>
              </a:tabLst>
            </a:pPr>
            <a:r>
              <a:rPr lang="en-GB" sz="2000" b="1">
                <a:solidFill>
                  <a:srgbClr val="111111"/>
                </a:solidFill>
                <a:effectLst/>
                <a:latin typeface="Roboto" panose="02000000000000000000" pitchFamily="2" charset="0"/>
                <a:ea typeface="Times New Roman" panose="02020603050405020304" pitchFamily="18" charset="0"/>
              </a:rPr>
              <a:t>“Adaptation Lived as a Story”</a:t>
            </a:r>
            <a:r>
              <a:rPr lang="en-GB" sz="2000">
                <a:solidFill>
                  <a:srgbClr val="111111"/>
                </a:solidFill>
                <a:effectLst/>
                <a:latin typeface="Roboto" panose="02000000000000000000" pitchFamily="2" charset="0"/>
                <a:ea typeface="Times New Roman" panose="02020603050405020304" pitchFamily="18" charset="0"/>
              </a:rPr>
              <a:t>:</a:t>
            </a:r>
            <a:endParaRPr lang="en-GB" sz="2000">
              <a:effectLst/>
              <a:latin typeface="Times New Roman" panose="02020603050405020304" pitchFamily="18" charset="0"/>
              <a:ea typeface="Times New Roman" panose="02020603050405020304" pitchFamily="18" charset="0"/>
            </a:endParaRPr>
          </a:p>
          <a:p>
            <a:pPr marL="457200" lvl="1" indent="0">
              <a:lnSpc>
                <a:spcPct val="107000"/>
              </a:lnSpc>
              <a:spcAft>
                <a:spcPts val="800"/>
              </a:spcAft>
              <a:buSzPts val="1000"/>
              <a:buNone/>
              <a:tabLst>
                <a:tab pos="914400" algn="l"/>
              </a:tabLst>
            </a:pP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This article explores how storytelling, as a way of life, can inform scientific approaches to adaptation research and planning.</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It moves away from narrative methods in adaptation science.</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pPr marL="457200" lvl="1" indent="0">
              <a:lnSpc>
                <a:spcPct val="107000"/>
              </a:lnSpc>
              <a:spcAft>
                <a:spcPts val="800"/>
              </a:spcAft>
              <a:buSzPts val="1000"/>
              <a:buNone/>
              <a:tabLst>
                <a:tab pos="914400" algn="l"/>
              </a:tabLst>
            </a:pPr>
            <a:r>
              <a:rPr lang="en-GB" sz="2000" u="sng"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2"/>
              </a:rPr>
              <a:t>Source: </a:t>
            </a:r>
            <a:r>
              <a:rPr lang="en-GB" sz="2000" u="sng" kern="100" baseline="30000">
                <a:solidFill>
                  <a:srgbClr val="111111"/>
                </a:solidFill>
                <a:effectLst/>
                <a:latin typeface="Roboto" panose="02000000000000000000" pitchFamily="2" charset="0"/>
                <a:ea typeface="DengXian" panose="02010600030101010101" pitchFamily="2" charset="-122"/>
                <a:cs typeface="Times New Roman" panose="02020603050405020304" pitchFamily="18" charset="0"/>
                <a:hlinkClick r:id="rId4"/>
              </a:rPr>
              <a:t>4</a:t>
            </a:r>
            <a:r>
              <a:rPr lang="en-GB" sz="2000" kern="100">
                <a:solidFill>
                  <a:srgbClr val="111111"/>
                </a:solidFill>
                <a:effectLst/>
                <a:latin typeface="Roboto" panose="02000000000000000000" pitchFamily="2" charset="0"/>
                <a:ea typeface="DengXian" panose="02010600030101010101" pitchFamily="2" charset="-122"/>
                <a:cs typeface="Times New Roman" panose="02020603050405020304" pitchFamily="18" charset="0"/>
              </a:rPr>
              <a:t>(https://www.jstor.org/stable/26888035)</a:t>
            </a:r>
            <a:endParaRPr lang="en-GB" sz="2000" kern="100">
              <a:solidFill>
                <a:srgbClr val="111111"/>
              </a:solidFill>
              <a:effectLst/>
              <a:latin typeface="Calibri" panose="020F0502020204030204" pitchFamily="34" charset="0"/>
              <a:ea typeface="DengXian" panose="02010600030101010101" pitchFamily="2" charset="-122"/>
              <a:cs typeface="Times New Roman" panose="02020603050405020304" pitchFamily="18" charset="0"/>
            </a:endParaRPr>
          </a:p>
          <a:p>
            <a:endParaRPr lang="en-GB" b="1"/>
          </a:p>
        </p:txBody>
      </p:sp>
    </p:spTree>
    <p:extLst>
      <p:ext uri="{BB962C8B-B14F-4D97-AF65-F5344CB8AC3E}">
        <p14:creationId xmlns:p14="http://schemas.microsoft.com/office/powerpoint/2010/main" val="4038350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6BEEA-CBE9-9BF9-B95C-5A86EEF1149A}"/>
              </a:ext>
            </a:extLst>
          </p:cNvPr>
          <p:cNvSpPr>
            <a:spLocks noGrp="1"/>
          </p:cNvSpPr>
          <p:nvPr>
            <p:ph type="title"/>
          </p:nvPr>
        </p:nvSpPr>
        <p:spPr/>
        <p:txBody>
          <a:bodyPr/>
          <a:lstStyle/>
          <a:p>
            <a:r>
              <a:rPr lang="en-GB"/>
              <a:t>Play with </a:t>
            </a:r>
            <a:r>
              <a:rPr lang="en-GB" err="1"/>
              <a:t>Copliot</a:t>
            </a:r>
            <a:endParaRPr lang="en-GB"/>
          </a:p>
        </p:txBody>
      </p:sp>
      <p:sp>
        <p:nvSpPr>
          <p:cNvPr id="3" name="Content Placeholder 2">
            <a:extLst>
              <a:ext uri="{FF2B5EF4-FFF2-40B4-BE49-F238E27FC236}">
                <a16:creationId xmlns:a16="http://schemas.microsoft.com/office/drawing/2014/main" id="{458BC5C5-2391-78F8-6FFD-D8C485049463}"/>
              </a:ext>
            </a:extLst>
          </p:cNvPr>
          <p:cNvSpPr>
            <a:spLocks noGrp="1"/>
          </p:cNvSpPr>
          <p:nvPr>
            <p:ph idx="1"/>
          </p:nvPr>
        </p:nvSpPr>
        <p:spPr/>
        <p:txBody>
          <a:bodyPr>
            <a:normAutofit/>
          </a:bodyPr>
          <a:lstStyle/>
          <a:p>
            <a:r>
              <a:rPr lang="en-GB"/>
              <a:t>Ask Copilot a question.</a:t>
            </a:r>
          </a:p>
          <a:p>
            <a:endParaRPr lang="en-GB"/>
          </a:p>
          <a:p>
            <a:r>
              <a:rPr lang="en-GB"/>
              <a:t>Learn not to accept the first answer</a:t>
            </a:r>
          </a:p>
          <a:p>
            <a:r>
              <a:rPr lang="en-GB"/>
              <a:t>Read, evaluate and reflect upon AI generative response answers – text or image.</a:t>
            </a:r>
          </a:p>
          <a:p>
            <a:endParaRPr lang="en-GB"/>
          </a:p>
          <a:p>
            <a:r>
              <a:rPr lang="en-GB"/>
              <a:t>What else do you know about AI generative tools?</a:t>
            </a:r>
          </a:p>
          <a:p>
            <a:endParaRPr lang="en-GB"/>
          </a:p>
          <a:p>
            <a:pPr marL="0" indent="0">
              <a:buNone/>
            </a:pPr>
            <a:endParaRPr lang="en-GB"/>
          </a:p>
          <a:p>
            <a:endParaRPr lang="en-GB"/>
          </a:p>
          <a:p>
            <a:endParaRPr lang="en-GB"/>
          </a:p>
          <a:p>
            <a:endParaRPr lang="en-GB"/>
          </a:p>
          <a:p>
            <a:endParaRPr lang="en-GB"/>
          </a:p>
        </p:txBody>
      </p:sp>
    </p:spTree>
    <p:extLst>
      <p:ext uri="{BB962C8B-B14F-4D97-AF65-F5344CB8AC3E}">
        <p14:creationId xmlns:p14="http://schemas.microsoft.com/office/powerpoint/2010/main" val="31137878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6BEEA-CBE9-9BF9-B95C-5A86EEF1149A}"/>
              </a:ext>
            </a:extLst>
          </p:cNvPr>
          <p:cNvSpPr>
            <a:spLocks noGrp="1"/>
          </p:cNvSpPr>
          <p:nvPr>
            <p:ph type="title"/>
          </p:nvPr>
        </p:nvSpPr>
        <p:spPr/>
        <p:txBody>
          <a:bodyPr/>
          <a:lstStyle/>
          <a:p>
            <a:r>
              <a:rPr lang="en-GB"/>
              <a:t>Play with </a:t>
            </a:r>
            <a:r>
              <a:rPr lang="en-GB" err="1"/>
              <a:t>Copliot</a:t>
            </a:r>
            <a:endParaRPr lang="en-GB"/>
          </a:p>
        </p:txBody>
      </p:sp>
      <p:sp>
        <p:nvSpPr>
          <p:cNvPr id="3" name="Content Placeholder 2">
            <a:extLst>
              <a:ext uri="{FF2B5EF4-FFF2-40B4-BE49-F238E27FC236}">
                <a16:creationId xmlns:a16="http://schemas.microsoft.com/office/drawing/2014/main" id="{458BC5C5-2391-78F8-6FFD-D8C485049463}"/>
              </a:ext>
            </a:extLst>
          </p:cNvPr>
          <p:cNvSpPr>
            <a:spLocks noGrp="1"/>
          </p:cNvSpPr>
          <p:nvPr>
            <p:ph idx="1"/>
          </p:nvPr>
        </p:nvSpPr>
        <p:spPr/>
        <p:txBody>
          <a:bodyPr>
            <a:normAutofit/>
          </a:bodyPr>
          <a:lstStyle/>
          <a:p>
            <a:r>
              <a:rPr lang="en-GB"/>
              <a:t>Ask Copilot a question.</a:t>
            </a:r>
          </a:p>
          <a:p>
            <a:endParaRPr lang="en-GB"/>
          </a:p>
          <a:p>
            <a:r>
              <a:rPr lang="en-GB"/>
              <a:t>Learn not to accept the first answer</a:t>
            </a:r>
          </a:p>
          <a:p>
            <a:r>
              <a:rPr lang="en-GB"/>
              <a:t>Read, evaluate and reflect upon AI generative response answers – text or image.</a:t>
            </a:r>
          </a:p>
          <a:p>
            <a:endParaRPr lang="en-GB"/>
          </a:p>
          <a:p>
            <a:r>
              <a:rPr lang="en-GB"/>
              <a:t>What else do you know about AI generative tools?</a:t>
            </a:r>
          </a:p>
          <a:p>
            <a:r>
              <a:rPr lang="en-GB"/>
              <a:t>Ask Copilot…</a:t>
            </a:r>
          </a:p>
          <a:p>
            <a:pPr marL="0" indent="0">
              <a:buNone/>
            </a:pPr>
            <a:endParaRPr lang="en-GB"/>
          </a:p>
          <a:p>
            <a:endParaRPr lang="en-GB"/>
          </a:p>
          <a:p>
            <a:endParaRPr lang="en-GB"/>
          </a:p>
          <a:p>
            <a:endParaRPr lang="en-GB"/>
          </a:p>
          <a:p>
            <a:endParaRPr lang="en-GB"/>
          </a:p>
        </p:txBody>
      </p:sp>
    </p:spTree>
    <p:extLst>
      <p:ext uri="{BB962C8B-B14F-4D97-AF65-F5344CB8AC3E}">
        <p14:creationId xmlns:p14="http://schemas.microsoft.com/office/powerpoint/2010/main" val="228121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D5CF-4633-C14D-B4ED-D399B09BD89C}"/>
              </a:ext>
            </a:extLst>
          </p:cNvPr>
          <p:cNvSpPr>
            <a:spLocks noGrp="1"/>
          </p:cNvSpPr>
          <p:nvPr>
            <p:ph type="title"/>
          </p:nvPr>
        </p:nvSpPr>
        <p:spPr/>
        <p:txBody>
          <a:bodyPr/>
          <a:lstStyle/>
          <a:p>
            <a:r>
              <a:rPr lang="en-GB"/>
              <a:t>Adaptation </a:t>
            </a:r>
          </a:p>
        </p:txBody>
      </p:sp>
      <p:sp>
        <p:nvSpPr>
          <p:cNvPr id="3" name="Content Placeholder 2">
            <a:extLst>
              <a:ext uri="{FF2B5EF4-FFF2-40B4-BE49-F238E27FC236}">
                <a16:creationId xmlns:a16="http://schemas.microsoft.com/office/drawing/2014/main" id="{B52B1E87-3F6D-1747-B156-A86106AA8EA3}"/>
              </a:ext>
            </a:extLst>
          </p:cNvPr>
          <p:cNvSpPr>
            <a:spLocks noGrp="1"/>
          </p:cNvSpPr>
          <p:nvPr>
            <p:ph idx="1"/>
          </p:nvPr>
        </p:nvSpPr>
        <p:spPr>
          <a:xfrm>
            <a:off x="713509" y="1690688"/>
            <a:ext cx="10855036" cy="5114349"/>
          </a:xfrm>
        </p:spPr>
        <p:txBody>
          <a:bodyPr>
            <a:normAutofit/>
          </a:bodyPr>
          <a:lstStyle/>
          <a:p>
            <a:r>
              <a:rPr lang="en-GB"/>
              <a:t>Digital Theatre Plus is a consistently excellent resource. Please watch the ‘Essential Greeks: Text and Adaptation’ video.</a:t>
            </a:r>
          </a:p>
          <a:p>
            <a:endParaRPr lang="en-GB"/>
          </a:p>
          <a:p>
            <a:r>
              <a:rPr lang="en-GB"/>
              <a:t>To find it, go to the LLR website, search for ‘Digital Theatre Plus’.</a:t>
            </a:r>
          </a:p>
          <a:p>
            <a:r>
              <a:rPr lang="en-GB"/>
              <a:t>Enter the site – which may be called a data base.</a:t>
            </a:r>
          </a:p>
          <a:p>
            <a:r>
              <a:rPr lang="en-GB"/>
              <a:t>Search for ‘Essential Greeks: Text and Adaptation’. </a:t>
            </a:r>
          </a:p>
          <a:p>
            <a:endParaRPr lang="en-GB"/>
          </a:p>
          <a:p>
            <a:r>
              <a:rPr lang="en-GB"/>
              <a:t>As my LLR account is linked to my searches – I cannot give you a direct link to this video sorry. </a:t>
            </a:r>
          </a:p>
          <a:p>
            <a:endParaRPr lang="en-GB"/>
          </a:p>
        </p:txBody>
      </p:sp>
    </p:spTree>
    <p:extLst>
      <p:ext uri="{BB962C8B-B14F-4D97-AF65-F5344CB8AC3E}">
        <p14:creationId xmlns:p14="http://schemas.microsoft.com/office/powerpoint/2010/main" val="32875926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1EF8D-0F0A-5D43-88C2-D560217C221B}"/>
              </a:ext>
            </a:extLst>
          </p:cNvPr>
          <p:cNvSpPr>
            <a:spLocks noGrp="1"/>
          </p:cNvSpPr>
          <p:nvPr>
            <p:ph type="title"/>
          </p:nvPr>
        </p:nvSpPr>
        <p:spPr/>
        <p:txBody>
          <a:bodyPr/>
          <a:lstStyle/>
          <a:p>
            <a:r>
              <a:rPr lang="en-GB"/>
              <a:t>Excerpt: Animal Kingdom</a:t>
            </a:r>
          </a:p>
        </p:txBody>
      </p:sp>
      <p:sp>
        <p:nvSpPr>
          <p:cNvPr id="3" name="Content Placeholder 2">
            <a:extLst>
              <a:ext uri="{FF2B5EF4-FFF2-40B4-BE49-F238E27FC236}">
                <a16:creationId xmlns:a16="http://schemas.microsoft.com/office/drawing/2014/main" id="{14CC6F54-DD79-D94C-98C5-19043D3F95B6}"/>
              </a:ext>
            </a:extLst>
          </p:cNvPr>
          <p:cNvSpPr>
            <a:spLocks noGrp="1"/>
          </p:cNvSpPr>
          <p:nvPr>
            <p:ph idx="1"/>
          </p:nvPr>
        </p:nvSpPr>
        <p:spPr/>
        <p:txBody>
          <a:bodyPr/>
          <a:lstStyle/>
          <a:p>
            <a:r>
              <a:rPr lang="en-GB"/>
              <a:t>Please read the Animal Kingdom excerpt available on Moodle in the Unit 2 section folder.</a:t>
            </a:r>
          </a:p>
          <a:p>
            <a:endParaRPr lang="en-GB"/>
          </a:p>
          <a:p>
            <a:r>
              <a:rPr lang="en-GB"/>
              <a:t>Playwright – Roland </a:t>
            </a:r>
            <a:r>
              <a:rPr lang="en-GB" err="1"/>
              <a:t>Schimmelpfennig</a:t>
            </a:r>
            <a:endParaRPr lang="en-GB"/>
          </a:p>
          <a:p>
            <a:r>
              <a:rPr lang="en-GB"/>
              <a:t>Act 1</a:t>
            </a:r>
          </a:p>
        </p:txBody>
      </p:sp>
    </p:spTree>
    <p:extLst>
      <p:ext uri="{BB962C8B-B14F-4D97-AF65-F5344CB8AC3E}">
        <p14:creationId xmlns:p14="http://schemas.microsoft.com/office/powerpoint/2010/main" val="7641026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15D5-058C-6A4E-AAF9-5865B3008A63}"/>
              </a:ext>
            </a:extLst>
          </p:cNvPr>
          <p:cNvSpPr>
            <a:spLocks noGrp="1"/>
          </p:cNvSpPr>
          <p:nvPr>
            <p:ph type="title"/>
          </p:nvPr>
        </p:nvSpPr>
        <p:spPr/>
        <p:txBody>
          <a:bodyPr>
            <a:normAutofit/>
          </a:bodyPr>
          <a:lstStyle/>
          <a:p>
            <a:r>
              <a:rPr lang="en-GB"/>
              <a:t>Summary of tasks</a:t>
            </a:r>
          </a:p>
        </p:txBody>
      </p:sp>
      <p:sp>
        <p:nvSpPr>
          <p:cNvPr id="3" name="Content Placeholder 2">
            <a:extLst>
              <a:ext uri="{FF2B5EF4-FFF2-40B4-BE49-F238E27FC236}">
                <a16:creationId xmlns:a16="http://schemas.microsoft.com/office/drawing/2014/main" id="{9E7621AD-9496-2043-834C-BECCCFAFC2BE}"/>
              </a:ext>
            </a:extLst>
          </p:cNvPr>
          <p:cNvSpPr>
            <a:spLocks noGrp="1"/>
          </p:cNvSpPr>
          <p:nvPr>
            <p:ph idx="1"/>
          </p:nvPr>
        </p:nvSpPr>
        <p:spPr/>
        <p:txBody>
          <a:bodyPr vert="horz" lIns="91440" tIns="45720" rIns="91440" bIns="45720" rtlCol="0" anchor="t">
            <a:normAutofit/>
          </a:bodyPr>
          <a:lstStyle/>
          <a:p>
            <a:endParaRPr lang="en-GB" dirty="0"/>
          </a:p>
          <a:p>
            <a:r>
              <a:rPr lang="en-GB">
                <a:ea typeface="Calibri"/>
                <a:cs typeface="Calibri"/>
              </a:rPr>
              <a:t>Using what you now know about adaptation:</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dirty="0"/>
              <a:t>How would I stage / perform Animal Kingdom and why?</a:t>
            </a:r>
            <a:endParaRPr lang="en-GB" dirty="0">
              <a:ea typeface="Calibri" panose="020F0502020204030204"/>
              <a:cs typeface="Calibri" panose="020F0502020204030204"/>
            </a:endParaRPr>
          </a:p>
          <a:p>
            <a:r>
              <a:rPr lang="en-GB" dirty="0"/>
              <a:t>How would I adapt my ideas for short film? Or long film and why?</a:t>
            </a:r>
            <a:endParaRPr lang="en-GB" dirty="0">
              <a:ea typeface="Calibri" panose="020F0502020204030204"/>
              <a:cs typeface="Calibri" panose="020F0502020204030204"/>
            </a:endParaRPr>
          </a:p>
          <a:p>
            <a:r>
              <a:rPr lang="en-GB" dirty="0"/>
              <a:t>How would I adapt my ideas for radio or audiobook and why?</a:t>
            </a:r>
            <a:endParaRPr lang="en-GB" dirty="0">
              <a:ea typeface="Calibri" panose="020F0502020204030204"/>
              <a:cs typeface="Calibri" panose="020F0502020204030204"/>
            </a:endParaRPr>
          </a:p>
          <a:p>
            <a:r>
              <a:rPr lang="en-GB" dirty="0"/>
              <a:t>How would I adapt my ideas for a VR or </a:t>
            </a:r>
            <a:r>
              <a:rPr lang="en-GB" dirty="0" err="1"/>
              <a:t>Occulus</a:t>
            </a:r>
            <a:r>
              <a:rPr lang="en-GB" dirty="0"/>
              <a:t> 2 project and why?</a:t>
            </a:r>
            <a:endParaRPr lang="en-GB" dirty="0">
              <a:ea typeface="Calibri"/>
              <a:cs typeface="Calibri"/>
            </a:endParaRPr>
          </a:p>
          <a:p>
            <a:endParaRPr lang="en-GB"/>
          </a:p>
        </p:txBody>
      </p:sp>
    </p:spTree>
    <p:extLst>
      <p:ext uri="{BB962C8B-B14F-4D97-AF65-F5344CB8AC3E}">
        <p14:creationId xmlns:p14="http://schemas.microsoft.com/office/powerpoint/2010/main" val="17828715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C95D-CA13-C54E-9C6E-3EB7EF3215C6}"/>
              </a:ext>
            </a:extLst>
          </p:cNvPr>
          <p:cNvSpPr>
            <a:spLocks noGrp="1"/>
          </p:cNvSpPr>
          <p:nvPr>
            <p:ph type="title"/>
          </p:nvPr>
        </p:nvSpPr>
        <p:spPr/>
        <p:txBody>
          <a:bodyPr/>
          <a:lstStyle/>
          <a:p>
            <a:r>
              <a:rPr lang="en-GB"/>
              <a:t>Adaptation</a:t>
            </a:r>
          </a:p>
        </p:txBody>
      </p:sp>
      <p:sp>
        <p:nvSpPr>
          <p:cNvPr id="3" name="Content Placeholder 2">
            <a:extLst>
              <a:ext uri="{FF2B5EF4-FFF2-40B4-BE49-F238E27FC236}">
                <a16:creationId xmlns:a16="http://schemas.microsoft.com/office/drawing/2014/main" id="{384DFAB6-3FDE-B44E-B356-B862E39FDE0D}"/>
              </a:ext>
            </a:extLst>
          </p:cNvPr>
          <p:cNvSpPr>
            <a:spLocks noGrp="1"/>
          </p:cNvSpPr>
          <p:nvPr>
            <p:ph idx="1"/>
          </p:nvPr>
        </p:nvSpPr>
        <p:spPr/>
        <p:txBody>
          <a:bodyPr vert="horz" lIns="91440" tIns="45720" rIns="91440" bIns="45720" rtlCol="0" anchor="t">
            <a:normAutofit/>
          </a:bodyPr>
          <a:lstStyle/>
          <a:p>
            <a:r>
              <a:rPr lang="en-GB"/>
              <a:t>What are 5 key take-aways / main points that you consider to be most relevant in the essay re: appropriate adaptation.</a:t>
            </a:r>
          </a:p>
          <a:p>
            <a:endParaRPr lang="en-GB">
              <a:cs typeface="Calibri"/>
            </a:endParaRPr>
          </a:p>
          <a:p>
            <a:r>
              <a:rPr lang="en-GB">
                <a:cs typeface="Calibri"/>
              </a:rPr>
              <a:t>These can come from the AI summary.</a:t>
            </a:r>
          </a:p>
          <a:p>
            <a:endParaRPr lang="en-GB"/>
          </a:p>
          <a:p>
            <a:r>
              <a:rPr lang="en-GB"/>
              <a:t>Consider how you can apply contemporary challenges Unit context to a staging of Schimmelpfennig’s ‘Animal Kingdom’.</a:t>
            </a:r>
            <a:endParaRPr lang="en-GB">
              <a:cs typeface="Calibri"/>
            </a:endParaRPr>
          </a:p>
          <a:p>
            <a:endParaRPr lang="en-GB"/>
          </a:p>
          <a:p>
            <a:endParaRPr lang="en-GB"/>
          </a:p>
        </p:txBody>
      </p:sp>
    </p:spTree>
    <p:extLst>
      <p:ext uri="{BB962C8B-B14F-4D97-AF65-F5344CB8AC3E}">
        <p14:creationId xmlns:p14="http://schemas.microsoft.com/office/powerpoint/2010/main" val="2839275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78D8-D511-AF4A-9A76-D5D16FD3BF82}"/>
              </a:ext>
            </a:extLst>
          </p:cNvPr>
          <p:cNvSpPr>
            <a:spLocks noGrp="1"/>
          </p:cNvSpPr>
          <p:nvPr>
            <p:ph type="title"/>
          </p:nvPr>
        </p:nvSpPr>
        <p:spPr/>
        <p:txBody>
          <a:bodyPr/>
          <a:lstStyle/>
          <a:p>
            <a:r>
              <a:rPr lang="en-GB"/>
              <a:t>Adaptation</a:t>
            </a:r>
          </a:p>
        </p:txBody>
      </p:sp>
      <p:sp>
        <p:nvSpPr>
          <p:cNvPr id="3" name="Content Placeholder 2">
            <a:extLst>
              <a:ext uri="{FF2B5EF4-FFF2-40B4-BE49-F238E27FC236}">
                <a16:creationId xmlns:a16="http://schemas.microsoft.com/office/drawing/2014/main" id="{8383F050-EC26-B941-86A3-A5B1D3857496}"/>
              </a:ext>
            </a:extLst>
          </p:cNvPr>
          <p:cNvSpPr>
            <a:spLocks noGrp="1"/>
          </p:cNvSpPr>
          <p:nvPr>
            <p:ph idx="1"/>
          </p:nvPr>
        </p:nvSpPr>
        <p:spPr/>
        <p:txBody>
          <a:bodyPr>
            <a:normAutofit/>
          </a:bodyPr>
          <a:lstStyle/>
          <a:p>
            <a:r>
              <a:rPr lang="en-GB"/>
              <a:t>There are several essays on ‘Playwriting and Adaptation: Concise Introductions’ on Digital Theatre Plus.</a:t>
            </a:r>
          </a:p>
          <a:p>
            <a:endParaRPr lang="en-GB"/>
          </a:p>
          <a:p>
            <a:r>
              <a:rPr lang="en-GB"/>
              <a:t>Please go to Digital Theatre Plus and </a:t>
            </a:r>
            <a:r>
              <a:rPr lang="en-GB" b="1"/>
              <a:t>pick 1 playwright</a:t>
            </a:r>
            <a:r>
              <a:rPr lang="en-GB"/>
              <a:t> to read about.</a:t>
            </a:r>
          </a:p>
          <a:p>
            <a:r>
              <a:rPr lang="en-GB"/>
              <a:t>There is no single written resource that engages the topic of adaptation on its own completely, but there are excellent essays on some famous and influential names for you to browse. </a:t>
            </a:r>
          </a:p>
        </p:txBody>
      </p:sp>
    </p:spTree>
    <p:extLst>
      <p:ext uri="{BB962C8B-B14F-4D97-AF65-F5344CB8AC3E}">
        <p14:creationId xmlns:p14="http://schemas.microsoft.com/office/powerpoint/2010/main" val="28942895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DEAB-EE4C-1147-A6FD-66E4F7FD345B}"/>
              </a:ext>
            </a:extLst>
          </p:cNvPr>
          <p:cNvSpPr>
            <a:spLocks noGrp="1"/>
          </p:cNvSpPr>
          <p:nvPr>
            <p:ph type="title"/>
          </p:nvPr>
        </p:nvSpPr>
        <p:spPr/>
        <p:txBody>
          <a:bodyPr>
            <a:normAutofit/>
          </a:bodyPr>
          <a:lstStyle/>
          <a:p>
            <a:r>
              <a:rPr lang="en-GB"/>
              <a:t>Summary of tasks: for completion by </a:t>
            </a:r>
            <a:r>
              <a:rPr lang="en-GB">
                <a:highlight>
                  <a:srgbClr val="FFFF00"/>
                </a:highlight>
              </a:rPr>
              <a:t>26</a:t>
            </a:r>
            <a:r>
              <a:rPr lang="en-GB" baseline="30000">
                <a:highlight>
                  <a:srgbClr val="FFFF00"/>
                </a:highlight>
              </a:rPr>
              <a:t>th</a:t>
            </a:r>
            <a:r>
              <a:rPr lang="en-GB">
                <a:highlight>
                  <a:srgbClr val="FFFF00"/>
                </a:highlight>
              </a:rPr>
              <a:t> February</a:t>
            </a:r>
          </a:p>
        </p:txBody>
      </p:sp>
      <p:sp>
        <p:nvSpPr>
          <p:cNvPr id="3" name="Content Placeholder 2">
            <a:extLst>
              <a:ext uri="{FF2B5EF4-FFF2-40B4-BE49-F238E27FC236}">
                <a16:creationId xmlns:a16="http://schemas.microsoft.com/office/drawing/2014/main" id="{54B78312-0ECA-D547-A691-829D9D7C6848}"/>
              </a:ext>
            </a:extLst>
          </p:cNvPr>
          <p:cNvSpPr>
            <a:spLocks noGrp="1"/>
          </p:cNvSpPr>
          <p:nvPr>
            <p:ph idx="1"/>
          </p:nvPr>
        </p:nvSpPr>
        <p:spPr/>
        <p:txBody>
          <a:bodyPr>
            <a:normAutofit/>
          </a:bodyPr>
          <a:lstStyle/>
          <a:p>
            <a:pPr marL="514350" indent="-514350">
              <a:buFont typeface="+mj-lt"/>
              <a:buAutoNum type="arabicPeriod"/>
            </a:pPr>
            <a:r>
              <a:rPr lang="en-GB"/>
              <a:t>Read Adaptation essay by Frances Babbage, and note down 5 main take-aways from the work (points that inspire you/your creativity).</a:t>
            </a:r>
          </a:p>
          <a:p>
            <a:pPr marL="514350" indent="-514350">
              <a:buFont typeface="+mj-lt"/>
              <a:buAutoNum type="arabicPeriod"/>
            </a:pPr>
            <a:r>
              <a:rPr lang="en-GB"/>
              <a:t>Watch Digital Theatre Plus (DT+) ‘Essential Greeks: Text and Adaptation’ video.</a:t>
            </a:r>
          </a:p>
          <a:p>
            <a:pPr marL="514350" indent="-514350">
              <a:buFont typeface="+mj-lt"/>
              <a:buAutoNum type="arabicPeriod"/>
            </a:pPr>
            <a:r>
              <a:rPr lang="en-GB"/>
              <a:t>Search ‘Playwriting and Adaptation: Concise Introductions’ on DT+ and read one (or more) ‘written resource’.</a:t>
            </a:r>
          </a:p>
          <a:p>
            <a:pPr marL="514350" indent="-514350">
              <a:buFont typeface="+mj-lt"/>
              <a:buAutoNum type="arabicPeriod"/>
            </a:pPr>
            <a:r>
              <a:rPr lang="en-GB"/>
              <a:t>Think creatively – within your discipline and ask…</a:t>
            </a:r>
          </a:p>
          <a:p>
            <a:endParaRPr lang="en-GB"/>
          </a:p>
        </p:txBody>
      </p:sp>
    </p:spTree>
    <p:extLst>
      <p:ext uri="{BB962C8B-B14F-4D97-AF65-F5344CB8AC3E}">
        <p14:creationId xmlns:p14="http://schemas.microsoft.com/office/powerpoint/2010/main" val="17996064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3F00-DF6B-D445-A824-D5807680AE38}"/>
              </a:ext>
            </a:extLst>
          </p:cNvPr>
          <p:cNvSpPr>
            <a:spLocks noGrp="1"/>
          </p:cNvSpPr>
          <p:nvPr>
            <p:ph type="title"/>
          </p:nvPr>
        </p:nvSpPr>
        <p:spPr/>
        <p:txBody>
          <a:bodyPr/>
          <a:lstStyle/>
          <a:p>
            <a:r>
              <a:rPr lang="en-GB"/>
              <a:t>Totoro: adaptation case study</a:t>
            </a:r>
          </a:p>
        </p:txBody>
      </p:sp>
      <p:sp>
        <p:nvSpPr>
          <p:cNvPr id="3" name="Content Placeholder 2">
            <a:extLst>
              <a:ext uri="{FF2B5EF4-FFF2-40B4-BE49-F238E27FC236}">
                <a16:creationId xmlns:a16="http://schemas.microsoft.com/office/drawing/2014/main" id="{909F25E7-C8EF-4F4F-A5DB-2487D38837BE}"/>
              </a:ext>
            </a:extLst>
          </p:cNvPr>
          <p:cNvSpPr>
            <a:spLocks noGrp="1"/>
          </p:cNvSpPr>
          <p:nvPr>
            <p:ph idx="1"/>
          </p:nvPr>
        </p:nvSpPr>
        <p:spPr/>
        <p:txBody>
          <a:bodyPr vert="horz" lIns="91440" tIns="45720" rIns="91440" bIns="45720" rtlCol="0" anchor="t">
            <a:normAutofit fontScale="92500" lnSpcReduction="20000"/>
          </a:bodyPr>
          <a:lstStyle/>
          <a:p>
            <a:r>
              <a:rPr lang="en-GB" sz="2400" dirty="0"/>
              <a:t>‘My Neighbour Totoro’ won several </a:t>
            </a:r>
            <a:r>
              <a:rPr lang="en-GB" sz="2400" dirty="0" err="1"/>
              <a:t>WhatsOnTheatre</a:t>
            </a:r>
            <a:r>
              <a:rPr lang="en-GB" sz="2400" dirty="0"/>
              <a:t> awards in 2023. </a:t>
            </a:r>
          </a:p>
          <a:p>
            <a:r>
              <a:rPr lang="en-GB" sz="2400" dirty="0"/>
              <a:t>The stage play is an adaptation of an anime film and testament to the power of adaptation for stage. </a:t>
            </a:r>
            <a:endParaRPr lang="en-GB" sz="2400" dirty="0">
              <a:ea typeface="Calibri"/>
              <a:cs typeface="Calibri"/>
            </a:endParaRPr>
          </a:p>
          <a:p>
            <a:r>
              <a:rPr lang="en-GB" sz="2400" dirty="0"/>
              <a:t>Browse these links for more on the story:</a:t>
            </a:r>
            <a:endParaRPr lang="en-GB" sz="2400" dirty="0">
              <a:ea typeface="Calibri"/>
              <a:cs typeface="Calibri"/>
            </a:endParaRPr>
          </a:p>
          <a:p>
            <a:pPr marL="0" indent="0">
              <a:buNone/>
            </a:pPr>
            <a:endParaRPr lang="en-GB" sz="2000">
              <a:hlinkClick r:id="" action="ppaction://noaction"/>
            </a:endParaRPr>
          </a:p>
          <a:p>
            <a:r>
              <a:rPr lang="en-GB" sz="2000" dirty="0">
                <a:hlinkClick r:id="" action="ppaction://noaction"/>
              </a:rPr>
              <a:t>https://www.whatsonstage.com/london-theatre/news/prima-facie-my-neighbour-totoro-awards-winners_58197.html</a:t>
            </a:r>
            <a:endParaRPr lang="en-GB" sz="2000" dirty="0">
              <a:ea typeface="Calibri"/>
              <a:cs typeface="Calibri"/>
            </a:endParaRPr>
          </a:p>
          <a:p>
            <a:endParaRPr lang="en-GB" sz="2000">
              <a:hlinkClick r:id="" action="ppaction://noaction"/>
            </a:endParaRPr>
          </a:p>
          <a:p>
            <a:r>
              <a:rPr lang="en-GB" sz="2000" dirty="0">
                <a:hlinkClick r:id="" action="ppaction://noaction"/>
              </a:rPr>
              <a:t>https://www.animenewsnetwork.com/news/2023-02-14/totoro-play-wins-five-whatsonstage-awards/.194902</a:t>
            </a:r>
            <a:endParaRPr lang="en-GB" sz="2000" dirty="0">
              <a:ea typeface="Calibri"/>
              <a:cs typeface="Calibri"/>
            </a:endParaRPr>
          </a:p>
          <a:p>
            <a:r>
              <a:rPr lang="en-GB" sz="2000" dirty="0">
                <a:hlinkClick r:id="" action="ppaction://noaction"/>
              </a:rPr>
              <a:t>https://www.rsc.org.uk/my-neighbour-totoro</a:t>
            </a:r>
            <a:r>
              <a:rPr lang="en-GB" sz="2000" dirty="0"/>
              <a:t> </a:t>
            </a:r>
            <a:endParaRPr lang="en-GB" sz="2000" dirty="0">
              <a:ea typeface="Calibri"/>
              <a:cs typeface="Calibri"/>
            </a:endParaRPr>
          </a:p>
          <a:p>
            <a:endParaRPr lang="en-GB" sz="2000"/>
          </a:p>
          <a:p>
            <a:r>
              <a:rPr lang="en-GB" sz="2000" dirty="0">
                <a:hlinkClick r:id="rId2"/>
              </a:rPr>
              <a:t>https://www.barbican.org.uk/whats-on/2022/event/royal-shakespeare-company-my-neighbour-totoro</a:t>
            </a:r>
            <a:r>
              <a:rPr lang="en-GB" sz="2000" dirty="0"/>
              <a:t> </a:t>
            </a:r>
            <a:endParaRPr lang="en-GB" sz="2000" dirty="0">
              <a:ea typeface="Calibri"/>
              <a:cs typeface="Calibri"/>
            </a:endParaRPr>
          </a:p>
        </p:txBody>
      </p:sp>
    </p:spTree>
    <p:extLst>
      <p:ext uri="{BB962C8B-B14F-4D97-AF65-F5344CB8AC3E}">
        <p14:creationId xmlns:p14="http://schemas.microsoft.com/office/powerpoint/2010/main" val="40584807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13273-F0DD-15DD-BD8D-0588CBE74754}"/>
              </a:ext>
            </a:extLst>
          </p:cNvPr>
          <p:cNvSpPr>
            <a:spLocks noGrp="1"/>
          </p:cNvSpPr>
          <p:nvPr>
            <p:ph type="title"/>
          </p:nvPr>
        </p:nvSpPr>
        <p:spPr/>
        <p:txBody>
          <a:bodyPr/>
          <a:lstStyle/>
          <a:p>
            <a:r>
              <a:rPr lang="en-US">
                <a:ea typeface="Calibri"/>
                <a:cs typeface="Calibri"/>
              </a:rPr>
              <a:t>Wicked trailer (Universal Pictures; 2024)</a:t>
            </a:r>
            <a:endParaRPr lang="en-US"/>
          </a:p>
        </p:txBody>
      </p:sp>
      <p:sp>
        <p:nvSpPr>
          <p:cNvPr id="3" name="Content Placeholder 2">
            <a:extLst>
              <a:ext uri="{FF2B5EF4-FFF2-40B4-BE49-F238E27FC236}">
                <a16:creationId xmlns:a16="http://schemas.microsoft.com/office/drawing/2014/main" id="{BEF37B2F-4FE4-487A-1C4D-6B91F782E871}"/>
              </a:ext>
            </a:extLst>
          </p:cNvPr>
          <p:cNvSpPr>
            <a:spLocks noGrp="1"/>
          </p:cNvSpPr>
          <p:nvPr>
            <p:ph idx="1"/>
          </p:nvPr>
        </p:nvSpPr>
        <p:spPr/>
        <p:txBody>
          <a:bodyPr vert="horz" lIns="91440" tIns="45720" rIns="91440" bIns="45720" rtlCol="0" anchor="t">
            <a:normAutofit/>
          </a:bodyPr>
          <a:lstStyle/>
          <a:p>
            <a:r>
              <a:rPr lang="en-US" dirty="0">
                <a:ea typeface="Calibri"/>
                <a:cs typeface="Calibri"/>
              </a:rPr>
              <a:t>What is the broad response to this trailer:</a:t>
            </a:r>
          </a:p>
          <a:p>
            <a:endParaRPr lang="en-US">
              <a:ea typeface="Calibri"/>
              <a:cs typeface="Calibri"/>
            </a:endParaRPr>
          </a:p>
          <a:p>
            <a:r>
              <a:rPr lang="en-US" dirty="0">
                <a:ea typeface="+mn-lt"/>
                <a:cs typeface="+mn-lt"/>
                <a:hlinkClick r:id="rId2"/>
              </a:rPr>
              <a:t>https://youtu.be/F1dvX9Vs0ns?si=-fEGtKB_hKwWN6T5</a:t>
            </a:r>
            <a:r>
              <a:rPr lang="en-US" dirty="0">
                <a:ea typeface="+mn-lt"/>
                <a:cs typeface="+mn-lt"/>
              </a:rPr>
              <a:t> </a:t>
            </a:r>
          </a:p>
          <a:p>
            <a:endParaRPr lang="en-US">
              <a:ea typeface="Calibri"/>
              <a:cs typeface="Calibri"/>
            </a:endParaRPr>
          </a:p>
          <a:p>
            <a:r>
              <a:rPr lang="en-US" dirty="0">
                <a:ea typeface="Calibri"/>
                <a:cs typeface="Calibri"/>
              </a:rPr>
              <a:t>Consider why this a positive adaptation to allow a great product to reach a wider audience.</a:t>
            </a:r>
          </a:p>
          <a:p>
            <a:endParaRPr lang="en-US" dirty="0">
              <a:ea typeface="Calibri"/>
              <a:cs typeface="Calibri"/>
            </a:endParaRPr>
          </a:p>
          <a:p>
            <a:r>
              <a:rPr lang="en-US" dirty="0">
                <a:ea typeface="Calibri"/>
                <a:cs typeface="Calibri"/>
              </a:rPr>
              <a:t>What are your individual – academic and informed – response to 'Wicked' as a film?</a:t>
            </a:r>
          </a:p>
          <a:p>
            <a:endParaRPr lang="en-US" dirty="0">
              <a:ea typeface="Calibri"/>
              <a:cs typeface="Calibri"/>
            </a:endParaRPr>
          </a:p>
          <a:p>
            <a:endParaRPr lang="en-US">
              <a:ea typeface="Calibri"/>
              <a:cs typeface="Calibri"/>
            </a:endParaRPr>
          </a:p>
        </p:txBody>
      </p:sp>
    </p:spTree>
    <p:extLst>
      <p:ext uri="{BB962C8B-B14F-4D97-AF65-F5344CB8AC3E}">
        <p14:creationId xmlns:p14="http://schemas.microsoft.com/office/powerpoint/2010/main" val="36436295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4</Notes>
  <HiddenSlides>0</HiddenSlide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Contemporary Challenges</vt:lpstr>
      <vt:lpstr>Time and priority management</vt:lpstr>
      <vt:lpstr>The 'first draft'</vt:lpstr>
      <vt:lpstr>Adaptation </vt:lpstr>
      <vt:lpstr>Adaptation</vt:lpstr>
      <vt:lpstr>Help me please….!</vt:lpstr>
      <vt:lpstr>Help me please….!</vt:lpstr>
      <vt:lpstr>Chat GPT</vt:lpstr>
      <vt:lpstr>Chat GPT</vt:lpstr>
      <vt:lpstr>Chat GPT</vt:lpstr>
      <vt:lpstr>Copilot</vt:lpstr>
      <vt:lpstr>Copilot</vt:lpstr>
      <vt:lpstr>Copilot - remember that the first answer isn't always correct... take your time and read the responses</vt:lpstr>
      <vt:lpstr>Copilot</vt:lpstr>
      <vt:lpstr>Copilot</vt:lpstr>
      <vt:lpstr>More academic:</vt:lpstr>
      <vt:lpstr>More academic:</vt:lpstr>
      <vt:lpstr>More academic and linked to sources:</vt:lpstr>
      <vt:lpstr>More academic and linked to sources:</vt:lpstr>
      <vt:lpstr>Play with Copliot</vt:lpstr>
      <vt:lpstr>Play with Copliot</vt:lpstr>
      <vt:lpstr>Adaptation </vt:lpstr>
      <vt:lpstr>Excerpt: Animal Kingdom</vt:lpstr>
      <vt:lpstr>Summary of tasks</vt:lpstr>
      <vt:lpstr>Adaptation</vt:lpstr>
      <vt:lpstr>Adaptation</vt:lpstr>
      <vt:lpstr>Summary of tasks: for completion by 26th February</vt:lpstr>
      <vt:lpstr>Totoro: adaptation case study</vt:lpstr>
      <vt:lpstr>Wicked trailer (Universal Pictures; 2024)</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Challenges</dc:title>
  <dc:creator>Jonathan Pugh</dc:creator>
  <cp:revision>48</cp:revision>
  <dcterms:created xsi:type="dcterms:W3CDTF">2024-03-04T12:59:21Z</dcterms:created>
  <dcterms:modified xsi:type="dcterms:W3CDTF">2024-03-08T11:39:00Z</dcterms:modified>
</cp:coreProperties>
</file>