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Title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8AC9C-18FE-48A9-BE85-3CB6773F1A4A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BD30C9-48F2-40C9-8623-68DBCB90A2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7" name="Content Placeholder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8AC9C-18FE-48A9-BE85-3CB6773F1A4A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BD30C9-48F2-40C9-8623-68DBCB90A2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8AC9C-18FE-48A9-BE85-3CB6773F1A4A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D30C9-48F2-40C9-8623-68DBCB90A2A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8AC9C-18FE-48A9-BE85-3CB6773F1A4A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D30C9-48F2-40C9-8623-68DBCB90A2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8" name="Content Placeholder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8AC9C-18FE-48A9-BE85-3CB6773F1A4A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8BD30C9-48F2-40C9-8623-68DBCB90A2A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8AC9C-18FE-48A9-BE85-3CB6773F1A4A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D30C9-48F2-40C9-8623-68DBCB90A2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8AC9C-18FE-48A9-BE85-3CB6773F1A4A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D30C9-48F2-40C9-8623-68DBCB90A2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8AC9C-18FE-48A9-BE85-3CB6773F1A4A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D30C9-48F2-40C9-8623-68DBCB90A2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8AC9C-18FE-48A9-BE85-3CB6773F1A4A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D30C9-48F2-40C9-8623-68DBCB90A2A2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8AC9C-18FE-48A9-BE85-3CB6773F1A4A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D30C9-48F2-40C9-8623-68DBCB90A2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8AC9C-18FE-48A9-BE85-3CB6773F1A4A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D30C9-48F2-40C9-8623-68DBCB90A2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3B8AC9C-18FE-48A9-BE85-3CB6773F1A4A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BD30C9-48F2-40C9-8623-68DBCB90A2A2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Placeholder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PureGlow</a:t>
            </a:r>
            <a:r>
              <a:rPr lang="en-GB" dirty="0"/>
              <a:t> Naturals - A Sustainable Skincare Venture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9271"/>
            <a:ext cx="4876800" cy="487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25328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Business Proposition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4699248" cy="5475238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en-GB" b="1" dirty="0" smtClean="0"/>
              <a:t>Product/Service </a:t>
            </a:r>
            <a:r>
              <a:rPr lang="en-GB" b="1" dirty="0"/>
              <a:t>Proposition </a:t>
            </a:r>
          </a:p>
          <a:p>
            <a:pPr algn="just"/>
            <a:r>
              <a:rPr lang="en-GB" b="1" dirty="0" smtClean="0"/>
              <a:t>Product </a:t>
            </a:r>
            <a:r>
              <a:rPr lang="en-GB" b="1" dirty="0"/>
              <a:t>Description</a:t>
            </a:r>
            <a:r>
              <a:rPr lang="en-GB" dirty="0"/>
              <a:t>: </a:t>
            </a:r>
          </a:p>
          <a:p>
            <a:pPr algn="just"/>
            <a:r>
              <a:rPr lang="en-GB" dirty="0"/>
              <a:t> Organic, chemical free, individually made natural cosmetic items. </a:t>
            </a:r>
          </a:p>
          <a:p>
            <a:pPr algn="just"/>
            <a:r>
              <a:rPr lang="en-GB" dirty="0"/>
              <a:t> Crafted from locally sourced organic ingredients: holistic remedies such as aromatherapies by use of oils, natural plants, and natural clays. </a:t>
            </a:r>
          </a:p>
          <a:p>
            <a:pPr algn="just"/>
            <a:r>
              <a:rPr lang="en-GB" dirty="0"/>
              <a:t> </a:t>
            </a:r>
            <a:r>
              <a:rPr lang="en-GB" b="1" dirty="0"/>
              <a:t>Mission Statement: </a:t>
            </a:r>
          </a:p>
          <a:p>
            <a:pPr algn="just"/>
            <a:r>
              <a:rPr lang="en-GB" dirty="0"/>
              <a:t> </a:t>
            </a:r>
            <a:r>
              <a:rPr lang="en-GB" dirty="0" smtClean="0"/>
              <a:t>To restore </a:t>
            </a:r>
            <a:r>
              <a:rPr lang="en-GB" dirty="0"/>
              <a:t>skin’s health while preserving nature, create unique products that can bring self-care experience to the people using natural ingredients only. </a:t>
            </a:r>
          </a:p>
          <a:p>
            <a:pPr algn="just"/>
            <a:r>
              <a:rPr lang="en-GB" dirty="0"/>
              <a:t> </a:t>
            </a:r>
            <a:r>
              <a:rPr lang="en-GB" b="1" dirty="0"/>
              <a:t>Unique Selling Proposition (USP): </a:t>
            </a:r>
          </a:p>
          <a:p>
            <a:pPr algn="just"/>
            <a:r>
              <a:rPr lang="en-GB" dirty="0"/>
              <a:t> Its natural, has no component of any form of chemical and is environmentally friendly. </a:t>
            </a:r>
          </a:p>
          <a:p>
            <a:pPr algn="just"/>
            <a:r>
              <a:rPr lang="en-GB" dirty="0"/>
              <a:t> Main concern should be laid on the ethical manufacturing and the aspect of sustainability.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0186" y="1412776"/>
            <a:ext cx="3960440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88527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Business Aims &amp; Objectives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899174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GB" dirty="0" smtClean="0"/>
              <a:t>Aim</a:t>
            </a:r>
            <a:r>
              <a:rPr lang="en-GB" dirty="0"/>
              <a:t>: </a:t>
            </a:r>
          </a:p>
          <a:p>
            <a:pPr algn="just"/>
            <a:r>
              <a:rPr lang="en-GB" dirty="0"/>
              <a:t> To make </a:t>
            </a:r>
            <a:r>
              <a:rPr lang="en-GB" dirty="0" err="1"/>
              <a:t>PureGlow</a:t>
            </a:r>
            <a:r>
              <a:rPr lang="en-GB" dirty="0"/>
              <a:t> Naturals recognized as an environmentally friendly company which offers natural skincare products to customers in the local area for three years. </a:t>
            </a:r>
          </a:p>
          <a:p>
            <a:pPr algn="just"/>
            <a:r>
              <a:rPr lang="en-GB" dirty="0"/>
              <a:t> Objectives: </a:t>
            </a:r>
          </a:p>
          <a:p>
            <a:pPr algn="just"/>
            <a:r>
              <a:rPr lang="en-GB" dirty="0"/>
              <a:t> First year sales: $150 million market share should hit 15% within a year’s time. </a:t>
            </a:r>
          </a:p>
          <a:p>
            <a:pPr algn="just"/>
            <a:r>
              <a:rPr lang="en-GB" dirty="0"/>
              <a:t> Launch five new products that will be in the market prior to the second year of the company’s operation. </a:t>
            </a:r>
          </a:p>
          <a:p>
            <a:pPr algn="just"/>
            <a:r>
              <a:rPr lang="en-GB" dirty="0"/>
              <a:t> Create an e-commerce site within the next half a year.</a:t>
            </a:r>
          </a:p>
        </p:txBody>
      </p:sp>
    </p:spTree>
    <p:extLst>
      <p:ext uri="{BB962C8B-B14F-4D97-AF65-F5344CB8AC3E}">
        <p14:creationId xmlns:p14="http://schemas.microsoft.com/office/powerpoint/2010/main" val="2121718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Location &amp; HRM Strategy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3619128" cy="4899174"/>
          </a:xfrm>
        </p:spPr>
        <p:txBody>
          <a:bodyPr>
            <a:normAutofit fontScale="47500" lnSpcReduction="20000"/>
          </a:bodyPr>
          <a:lstStyle/>
          <a:p>
            <a:pPr algn="just"/>
            <a:r>
              <a:rPr lang="en-GB" b="1" dirty="0" smtClean="0"/>
              <a:t>Proposed </a:t>
            </a:r>
            <a:r>
              <a:rPr lang="en-GB" b="1" dirty="0"/>
              <a:t>Location</a:t>
            </a:r>
            <a:r>
              <a:rPr lang="en-GB" dirty="0"/>
              <a:t>: </a:t>
            </a:r>
          </a:p>
          <a:p>
            <a:pPr algn="just"/>
            <a:r>
              <a:rPr lang="en-GB" dirty="0"/>
              <a:t> A semi urban site which is endowed with natural resources. </a:t>
            </a:r>
          </a:p>
          <a:p>
            <a:pPr algn="just"/>
            <a:r>
              <a:rPr lang="en-GB" dirty="0"/>
              <a:t> They are a strategic one for reducing expenses and, at the same time, being close to supply sources and demand venues. </a:t>
            </a:r>
          </a:p>
          <a:p>
            <a:pPr algn="just"/>
            <a:r>
              <a:rPr lang="en-GB" dirty="0"/>
              <a:t> </a:t>
            </a:r>
            <a:r>
              <a:rPr lang="en-GB" b="1" dirty="0"/>
              <a:t>HRM Strategy: </a:t>
            </a:r>
          </a:p>
          <a:p>
            <a:pPr algn="just"/>
            <a:r>
              <a:rPr lang="en-GB" dirty="0"/>
              <a:t> Team Structure: </a:t>
            </a:r>
          </a:p>
          <a:p>
            <a:pPr algn="just"/>
            <a:r>
              <a:rPr lang="en-GB" dirty="0"/>
              <a:t> </a:t>
            </a:r>
            <a:r>
              <a:rPr lang="en-GB" dirty="0" smtClean="0"/>
              <a:t> </a:t>
            </a:r>
            <a:r>
              <a:rPr lang="en-GB" dirty="0"/>
              <a:t>Production Manager, 2 Production Assistants, Marketing &amp; Sales Coordinator, Customer Service Representative. </a:t>
            </a:r>
          </a:p>
          <a:p>
            <a:pPr algn="just"/>
            <a:r>
              <a:rPr lang="en-GB" dirty="0"/>
              <a:t> </a:t>
            </a:r>
            <a:r>
              <a:rPr lang="en-GB" b="1" dirty="0"/>
              <a:t>Sourcin</a:t>
            </a:r>
            <a:r>
              <a:rPr lang="en-GB" dirty="0"/>
              <a:t>g: </a:t>
            </a:r>
          </a:p>
          <a:p>
            <a:pPr algn="just"/>
            <a:r>
              <a:rPr lang="en-GB" dirty="0"/>
              <a:t> With regards to the human resource, potential employees available in the country for production positions(</a:t>
            </a:r>
            <a:r>
              <a:rPr lang="en-GB" dirty="0" err="1"/>
              <a:t>Oehlhorn</a:t>
            </a:r>
            <a:r>
              <a:rPr lang="en-GB" dirty="0"/>
              <a:t> </a:t>
            </a:r>
            <a:r>
              <a:rPr lang="en-GB" i="1" dirty="0"/>
              <a:t>et al.</a:t>
            </a:r>
            <a:r>
              <a:rPr lang="en-GB" dirty="0"/>
              <a:t>, 2020). </a:t>
            </a:r>
          </a:p>
          <a:p>
            <a:pPr algn="just"/>
            <a:r>
              <a:rPr lang="en-GB" dirty="0"/>
              <a:t> Special knowledge in marketing and selling. . </a:t>
            </a:r>
          </a:p>
          <a:p>
            <a:pPr algn="just"/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556792"/>
            <a:ext cx="4876800" cy="487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6793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Financial Overview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556792"/>
            <a:ext cx="4968552" cy="5301208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 smtClean="0"/>
              <a:t>Initial </a:t>
            </a:r>
            <a:r>
              <a:rPr lang="en-GB" b="1" dirty="0"/>
              <a:t>Funding: </a:t>
            </a:r>
          </a:p>
          <a:p>
            <a:r>
              <a:rPr lang="en-GB" dirty="0"/>
              <a:t>P</a:t>
            </a:r>
            <a:r>
              <a:rPr lang="en-GB" dirty="0" smtClean="0"/>
              <a:t>ersonal </a:t>
            </a:r>
            <a:r>
              <a:rPr lang="en-GB" dirty="0"/>
              <a:t>savings in addition to taking a small business loan. </a:t>
            </a:r>
          </a:p>
          <a:p>
            <a:r>
              <a:rPr lang="en-GB" b="1" dirty="0"/>
              <a:t> Cash Flow Forecast Summary</a:t>
            </a:r>
            <a:r>
              <a:rPr lang="en-GB" dirty="0"/>
              <a:t>: </a:t>
            </a:r>
          </a:p>
          <a:p>
            <a:r>
              <a:rPr lang="en-GB" dirty="0"/>
              <a:t> Government subsidy in the first 7 months of operation would have to be $ 520000 to break-even by the 8 </a:t>
            </a:r>
            <a:r>
              <a:rPr lang="en-GB" dirty="0" err="1"/>
              <a:t>th</a:t>
            </a:r>
            <a:r>
              <a:rPr lang="en-GB" dirty="0"/>
              <a:t> month. </a:t>
            </a:r>
          </a:p>
          <a:p>
            <a:r>
              <a:rPr lang="en-GB" dirty="0"/>
              <a:t> The first strategic pattern addressable in relation with the proposed </a:t>
            </a:r>
            <a:r>
              <a:rPr lang="en-GB" dirty="0" smtClean="0"/>
              <a:t>initial </a:t>
            </a:r>
            <a:r>
              <a:rPr lang="en-GB" dirty="0"/>
              <a:t>concern with brand image and customer acquisition(</a:t>
            </a:r>
            <a:r>
              <a:rPr lang="en-GB" dirty="0" err="1"/>
              <a:t>Agustian</a:t>
            </a:r>
            <a:r>
              <a:rPr lang="en-GB" dirty="0"/>
              <a:t> </a:t>
            </a:r>
            <a:r>
              <a:rPr lang="en-GB" i="1" dirty="0"/>
              <a:t>et al.</a:t>
            </a:r>
            <a:r>
              <a:rPr lang="en-GB" dirty="0"/>
              <a:t>, 2023). </a:t>
            </a:r>
          </a:p>
          <a:p>
            <a:r>
              <a:rPr lang="en-GB" dirty="0"/>
              <a:t> Break-even analysts anticipate by the first year of the operation, with profit to be reinvested into the business. </a:t>
            </a:r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052736"/>
            <a:ext cx="3670300" cy="554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5281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Marketing Strategy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4915272" cy="5303838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en-GB" dirty="0" smtClean="0"/>
              <a:t>Digital </a:t>
            </a:r>
            <a:r>
              <a:rPr lang="en-GB" dirty="0"/>
              <a:t>Marketing: </a:t>
            </a:r>
          </a:p>
          <a:p>
            <a:pPr algn="just"/>
            <a:r>
              <a:rPr lang="en-GB" dirty="0"/>
              <a:t> </a:t>
            </a:r>
            <a:r>
              <a:rPr lang="en-GB" dirty="0" err="1"/>
              <a:t>Hashtags</a:t>
            </a:r>
            <a:r>
              <a:rPr lang="en-GB" dirty="0"/>
              <a:t>, profile creation, and post sharing on </a:t>
            </a:r>
            <a:r>
              <a:rPr lang="en-GB" dirty="0" err="1"/>
              <a:t>Instagram</a:t>
            </a:r>
            <a:r>
              <a:rPr lang="en-GB" dirty="0"/>
              <a:t>, &amp; Facebook. </a:t>
            </a:r>
          </a:p>
          <a:p>
            <a:pPr algn="just"/>
            <a:r>
              <a:rPr lang="en-GB" dirty="0"/>
              <a:t> Collaborations with eco-friendly influencers. </a:t>
            </a:r>
          </a:p>
          <a:p>
            <a:pPr algn="just"/>
            <a:r>
              <a:rPr lang="en-GB" dirty="0"/>
              <a:t> Offline Marketing: </a:t>
            </a:r>
          </a:p>
          <a:p>
            <a:pPr algn="just"/>
            <a:r>
              <a:rPr lang="en-GB" dirty="0"/>
              <a:t> Helping farmers selling their products at local farmers’ markets, eco-fairs and similar outlets. </a:t>
            </a:r>
          </a:p>
          <a:p>
            <a:pPr algn="just"/>
            <a:r>
              <a:rPr lang="en-GB" dirty="0"/>
              <a:t> Direct selling to the customers in order to increase their confidence and loyalty towards particular brand. </a:t>
            </a:r>
          </a:p>
          <a:p>
            <a:pPr algn="just"/>
            <a:r>
              <a:rPr lang="en-GB" dirty="0"/>
              <a:t> Branding Examples: </a:t>
            </a:r>
          </a:p>
          <a:p>
            <a:pPr algn="just"/>
            <a:r>
              <a:rPr lang="en-GB" dirty="0"/>
              <a:t> Show visual examples: The most common type of advertisement includes business cards, flyers, posts on social media, especially </a:t>
            </a:r>
            <a:r>
              <a:rPr lang="en-GB" dirty="0" err="1"/>
              <a:t>TikTok</a:t>
            </a:r>
            <a:r>
              <a:rPr lang="en-GB" dirty="0"/>
              <a:t>. </a:t>
            </a:r>
          </a:p>
          <a:p>
            <a:pPr algn="just"/>
            <a:r>
              <a:rPr lang="en-GB" dirty="0"/>
              <a:t> Brand Message: Stress on the </a:t>
            </a:r>
            <a:r>
              <a:rPr lang="en-GB" dirty="0" err="1"/>
              <a:t>foll提</a:t>
            </a:r>
            <a:r>
              <a:rPr lang="en-GB" dirty="0"/>
              <a:t> materials: Purity; sustainability; ethical production.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9146" y="908720"/>
            <a:ext cx="2808312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437112"/>
            <a:ext cx="2952750" cy="154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2502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Research Methods: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5275312" cy="5303838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en-GB" dirty="0" smtClean="0"/>
              <a:t>Surveys </a:t>
            </a:r>
            <a:r>
              <a:rPr lang="en-GB" dirty="0"/>
              <a:t>and focus groups with the target consumers of the products of the real business(</a:t>
            </a:r>
            <a:r>
              <a:rPr lang="en-GB" dirty="0" err="1"/>
              <a:t>López-Lemus</a:t>
            </a:r>
            <a:r>
              <a:rPr lang="en-GB" dirty="0"/>
              <a:t> </a:t>
            </a:r>
            <a:r>
              <a:rPr lang="en-GB" i="1" dirty="0"/>
              <a:t>et al.</a:t>
            </a:r>
            <a:r>
              <a:rPr lang="en-GB" dirty="0"/>
              <a:t>, 2023). </a:t>
            </a:r>
          </a:p>
          <a:p>
            <a:pPr algn="just"/>
            <a:r>
              <a:rPr lang="en-GB" dirty="0"/>
              <a:t> Market targeting for the use in competitor analysis for market gaps. </a:t>
            </a:r>
          </a:p>
          <a:p>
            <a:pPr algn="just"/>
            <a:r>
              <a:rPr lang="en-GB" dirty="0"/>
              <a:t> Key Findings: </a:t>
            </a:r>
          </a:p>
          <a:p>
            <a:pPr algn="just"/>
            <a:r>
              <a:rPr lang="en-GB" dirty="0"/>
              <a:t> Consumer concern with the quality of ingredients and environmental conservation as well as concerns over the content of labels. </a:t>
            </a:r>
          </a:p>
          <a:p>
            <a:pPr algn="just"/>
            <a:r>
              <a:rPr lang="en-GB" dirty="0"/>
              <a:t> Saw the need that was unfulfilled in the market for natural and quality skincare that is reasonably priced. </a:t>
            </a:r>
          </a:p>
          <a:p>
            <a:pPr algn="just"/>
            <a:r>
              <a:rPr lang="en-GB" dirty="0"/>
              <a:t> Impact on Business Plan: </a:t>
            </a:r>
          </a:p>
          <a:p>
            <a:pPr algn="just"/>
            <a:r>
              <a:rPr lang="en-GB" dirty="0"/>
              <a:t> Builds knowledge applied to product positioning, setting of the right price, and adaptation of a right marketing mix. </a:t>
            </a:r>
          </a:p>
          <a:p>
            <a:pPr algn="just"/>
            <a:r>
              <a:rPr lang="en-GB" dirty="0"/>
              <a:t> Better understanding of target customer needs and requirements and competitive advantage(</a:t>
            </a:r>
            <a:r>
              <a:rPr lang="en-GB" dirty="0" err="1"/>
              <a:t>Ibraimi</a:t>
            </a:r>
            <a:r>
              <a:rPr lang="en-GB" dirty="0"/>
              <a:t>, 2014). </a:t>
            </a:r>
          </a:p>
          <a:p>
            <a:pPr algn="just"/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276872"/>
            <a:ext cx="3367162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8188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Conclusion &amp; Next Steps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This </a:t>
            </a:r>
            <a:r>
              <a:rPr lang="en-GB" dirty="0"/>
              <a:t>company will ensure that it is well positioned to capture this emerging market of environmentally conscious cleaners who are ever demanding for organic, fairly produced skincare products. </a:t>
            </a:r>
          </a:p>
          <a:p>
            <a:r>
              <a:rPr lang="en-GB" dirty="0"/>
              <a:t> Next Steps: </a:t>
            </a:r>
          </a:p>
          <a:p>
            <a:r>
              <a:rPr lang="en-GB" dirty="0"/>
              <a:t> The potential objectives may include to finalize product development and to launch the product. </a:t>
            </a:r>
          </a:p>
          <a:p>
            <a:r>
              <a:rPr lang="en-GB" dirty="0"/>
              <a:t> Implement the marketing strategy. </a:t>
            </a:r>
          </a:p>
          <a:p>
            <a:r>
              <a:rPr lang="en-GB" dirty="0"/>
              <a:t> That means creating an online and offline presence and leveraging it to make sales and build the needed awareness.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03749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algn="just"/>
            <a:r>
              <a:rPr lang="en-GB" dirty="0" err="1"/>
              <a:t>Agustian</a:t>
            </a:r>
            <a:r>
              <a:rPr lang="en-GB" dirty="0"/>
              <a:t>, K. </a:t>
            </a:r>
            <a:r>
              <a:rPr lang="en-GB" i="1" dirty="0"/>
              <a:t>et al.</a:t>
            </a:r>
            <a:r>
              <a:rPr lang="en-GB" dirty="0"/>
              <a:t> (2023) 'Human Resource Management Strategies in achieving Competitive advantage in Business Administration,' </a:t>
            </a:r>
            <a:r>
              <a:rPr lang="en-GB" i="1" dirty="0"/>
              <a:t>Journal of Contemporary Administration and Management (ADMAN)</a:t>
            </a:r>
            <a:r>
              <a:rPr lang="en-GB" dirty="0"/>
              <a:t>, 1(2), pp. 108–117. https://doi.org/10.61100/adman.v1i2.53.</a:t>
            </a:r>
          </a:p>
          <a:p>
            <a:pPr algn="just"/>
            <a:r>
              <a:rPr lang="en-GB" dirty="0" err="1"/>
              <a:t>Antcliff</a:t>
            </a:r>
            <a:r>
              <a:rPr lang="en-GB" dirty="0"/>
              <a:t>, V., Lupton, B. and Atkinson, C. (2020) 'Why do small businesses seek support for managing people? Implications for theory and policy from an analysis of UK small business survey data,' </a:t>
            </a:r>
            <a:r>
              <a:rPr lang="en-GB" i="1" dirty="0"/>
              <a:t>International Small Business Journal Researching Entrepreneurship</a:t>
            </a:r>
            <a:r>
              <a:rPr lang="en-GB" dirty="0"/>
              <a:t>, 39(6), pp. 532–553. https://doi.org/10.1177/0266242620974586.</a:t>
            </a:r>
          </a:p>
          <a:p>
            <a:pPr algn="just"/>
            <a:r>
              <a:rPr lang="en-GB" dirty="0"/>
              <a:t>Chiara, C., Diego, V. and Mara, S. (2023) 'Human Resource Management (Human Resource Planning),' </a:t>
            </a:r>
            <a:r>
              <a:rPr lang="en-GB" i="1" dirty="0"/>
              <a:t>Sharia </a:t>
            </a:r>
            <a:r>
              <a:rPr lang="en-GB" i="1" dirty="0" err="1"/>
              <a:t>Oikonomia</a:t>
            </a:r>
            <a:r>
              <a:rPr lang="en-GB" i="1" dirty="0"/>
              <a:t> Law Journal</a:t>
            </a:r>
            <a:r>
              <a:rPr lang="en-GB" dirty="0"/>
              <a:t>, 1(1), pp. 49–60. https://doi.org/10.55849/solj.v1i1.69.</a:t>
            </a:r>
          </a:p>
          <a:p>
            <a:pPr algn="just"/>
            <a:r>
              <a:rPr lang="en-GB" dirty="0" err="1"/>
              <a:t>Ferdousi</a:t>
            </a:r>
            <a:r>
              <a:rPr lang="en-GB" dirty="0"/>
              <a:t>, F. and </a:t>
            </a:r>
            <a:r>
              <a:rPr lang="en-GB" dirty="0" err="1"/>
              <a:t>Abedin</a:t>
            </a:r>
            <a:r>
              <a:rPr lang="en-GB" dirty="0"/>
              <a:t>, N. (2023) 'Strategic Human Resources Management for creating shared value in social business organizations,' </a:t>
            </a:r>
            <a:r>
              <a:rPr lang="en-GB" i="1" dirty="0"/>
              <a:t>Sustainability</a:t>
            </a:r>
            <a:r>
              <a:rPr lang="en-GB" dirty="0"/>
              <a:t>, 15(4), p. 3703. https://doi.org/10.3390/su15043703.</a:t>
            </a:r>
          </a:p>
          <a:p>
            <a:pPr algn="just"/>
            <a:r>
              <a:rPr lang="en-GB" dirty="0" err="1"/>
              <a:t>Ibraimi</a:t>
            </a:r>
            <a:r>
              <a:rPr lang="en-GB" dirty="0"/>
              <a:t>, B.A.&amp; I.Z.&amp; S. (2014) 'Human Resource Management in Contemporary Business Organizations: A Literature review,' </a:t>
            </a:r>
            <a:r>
              <a:rPr lang="en-GB" i="1" dirty="0"/>
              <a:t>ideas.repec.org</a:t>
            </a:r>
            <a:r>
              <a:rPr lang="en-GB" dirty="0"/>
              <a:t> [Preprint]. https://ideas.repec.org/a/isp/journl/v8y2014i1p815-821.html.</a:t>
            </a:r>
          </a:p>
          <a:p>
            <a:pPr algn="just"/>
            <a:r>
              <a:rPr lang="en-GB" dirty="0" err="1"/>
              <a:t>Jotabá</a:t>
            </a:r>
            <a:r>
              <a:rPr lang="en-GB" dirty="0"/>
              <a:t>, M.N. </a:t>
            </a:r>
            <a:r>
              <a:rPr lang="en-GB" i="1" dirty="0"/>
              <a:t>et al.</a:t>
            </a:r>
            <a:r>
              <a:rPr lang="en-GB" dirty="0"/>
              <a:t> (2022) 'Innovation and human resource management: a systematic literature review,' </a:t>
            </a:r>
            <a:r>
              <a:rPr lang="en-GB" i="1" dirty="0"/>
              <a:t>European Journal of Innovation Management</a:t>
            </a:r>
            <a:r>
              <a:rPr lang="en-GB" dirty="0"/>
              <a:t>, 25(6), pp. 1–18. https://doi.org/10.1108/ejim-07-2021-0330.</a:t>
            </a:r>
          </a:p>
          <a:p>
            <a:pPr algn="just"/>
            <a:r>
              <a:rPr lang="en-GB" dirty="0" err="1"/>
              <a:t>López-Lemus</a:t>
            </a:r>
            <a:r>
              <a:rPr lang="en-GB" dirty="0"/>
              <a:t>, J.A. </a:t>
            </a:r>
            <a:r>
              <a:rPr lang="en-GB" i="1" dirty="0"/>
              <a:t>et al.</a:t>
            </a:r>
            <a:r>
              <a:rPr lang="en-GB" dirty="0"/>
              <a:t> (2023) 'The relationship between the performance of human resources and the success of the business project,' </a:t>
            </a:r>
            <a:r>
              <a:rPr lang="en-GB" i="1" dirty="0"/>
              <a:t>International Journal of Organizational Analysis</a:t>
            </a:r>
            <a:r>
              <a:rPr lang="en-GB" dirty="0"/>
              <a:t>, 32(7), pp. 1221–1241. https://doi.org/10.1108/ijoa-03-2023-3662.</a:t>
            </a:r>
          </a:p>
          <a:p>
            <a:pPr algn="just"/>
            <a:r>
              <a:rPr lang="en-GB" dirty="0" err="1"/>
              <a:t>Oehlhorn</a:t>
            </a:r>
            <a:r>
              <a:rPr lang="en-GB" dirty="0"/>
              <a:t>, C.E. </a:t>
            </a:r>
            <a:r>
              <a:rPr lang="en-GB" i="1" dirty="0"/>
              <a:t>et al.</a:t>
            </a:r>
            <a:r>
              <a:rPr lang="en-GB" dirty="0"/>
              <a:t> (2020) 'Human resource management and its impact on strategic business-IT alignment: A literature review and avenues for future research,' </a:t>
            </a:r>
            <a:r>
              <a:rPr lang="en-GB" i="1" dirty="0"/>
              <a:t>The Journal of Strategic Information Systems</a:t>
            </a:r>
            <a:r>
              <a:rPr lang="en-GB" dirty="0"/>
              <a:t>, 29(4), p. 101641. https://doi.org/10.1016/j.jsis.2020.101641.</a:t>
            </a:r>
          </a:p>
          <a:p>
            <a:pPr algn="just"/>
            <a:r>
              <a:rPr lang="en-GB" dirty="0"/>
              <a:t>S, </a:t>
            </a:r>
            <a:r>
              <a:rPr lang="en-GB" dirty="0" err="1"/>
              <a:t>A.Adiazmil</a:t>
            </a:r>
            <a:r>
              <a:rPr lang="en-GB" dirty="0"/>
              <a:t>., </a:t>
            </a:r>
            <a:r>
              <a:rPr lang="en-GB" dirty="0" err="1"/>
              <a:t>Hidayat</a:t>
            </a:r>
            <a:r>
              <a:rPr lang="en-GB" dirty="0"/>
              <a:t>, M. and </a:t>
            </a:r>
            <a:r>
              <a:rPr lang="en-GB" dirty="0" err="1"/>
              <a:t>Basuil</a:t>
            </a:r>
            <a:r>
              <a:rPr lang="en-GB" dirty="0"/>
              <a:t>, D.A. (2024) 'Strategic Human resource planning in the era of digital transformation,' </a:t>
            </a:r>
            <a:r>
              <a:rPr lang="en-GB" i="1" dirty="0"/>
              <a:t>Deleted Journal</a:t>
            </a:r>
            <a:r>
              <a:rPr lang="en-GB" dirty="0"/>
              <a:t>, 1(1), pp. 130–137. https://doi.org/10.62207/q7158p72.</a:t>
            </a:r>
          </a:p>
          <a:p>
            <a:pPr algn="just"/>
            <a:r>
              <a:rPr lang="en-GB" dirty="0"/>
              <a:t>Welter, C. </a:t>
            </a:r>
            <a:r>
              <a:rPr lang="en-GB" i="1" dirty="0"/>
              <a:t>et al.</a:t>
            </a:r>
            <a:r>
              <a:rPr lang="en-GB" dirty="0"/>
              <a:t> (2021) 'The road to entrepreneurial success: business plans, lean </a:t>
            </a:r>
            <a:r>
              <a:rPr lang="en-GB" dirty="0" err="1"/>
              <a:t>startup</a:t>
            </a:r>
            <a:r>
              <a:rPr lang="en-GB" dirty="0"/>
              <a:t>, or both?,' </a:t>
            </a:r>
            <a:r>
              <a:rPr lang="en-GB" i="1" dirty="0"/>
              <a:t>New England Journal of Entrepreneurship</a:t>
            </a:r>
            <a:r>
              <a:rPr lang="en-GB" dirty="0"/>
              <a:t>, 24(1), pp. 21–42. https://doi.org/10.1108/neje-08-2020-0031.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35240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ek">
  <a:themeElements>
    <a:clrScheme name="Custom 6">
      <a:dk1>
        <a:srgbClr val="92D05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rek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89</TotalTime>
  <Words>1132</Words>
  <Application>Microsoft Office PowerPoint</Application>
  <PresentationFormat>On-screen Show (4:3)</PresentationFormat>
  <Paragraphs>71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Trek</vt:lpstr>
      <vt:lpstr>PureGlow Naturals - A Sustainable Skincare Venture</vt:lpstr>
      <vt:lpstr>Business Proposition  </vt:lpstr>
      <vt:lpstr>Business Aims &amp; Objectives  </vt:lpstr>
      <vt:lpstr>Location &amp; HRM Strategy  </vt:lpstr>
      <vt:lpstr>Financial Overview  </vt:lpstr>
      <vt:lpstr>Marketing Strategy  </vt:lpstr>
      <vt:lpstr>Research Methods:  </vt:lpstr>
      <vt:lpstr>Conclusion &amp; Next Steps  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pc</dc:creator>
  <cp:lastModifiedBy>pc</cp:lastModifiedBy>
  <cp:revision>7</cp:revision>
  <dcterms:created xsi:type="dcterms:W3CDTF">2024-08-29T10:48:29Z</dcterms:created>
  <dcterms:modified xsi:type="dcterms:W3CDTF">2024-08-29T12:18:02Z</dcterms:modified>
</cp:coreProperties>
</file>