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3.xml" ContentType="application/vnd.openxmlformats-officedocument.theme+xml"/>
  <Override PartName="/ppt/slideLayouts/slideLayout1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theme/themeOverride1.xml" ContentType="application/vnd.openxmlformats-officedocument.themeOverr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heme/themeOverride2.xml" ContentType="application/vnd.openxmlformats-officedocument.themeOverr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8" r:id="rId1"/>
    <p:sldMasterId id="2147483666" r:id="rId2"/>
    <p:sldMasterId id="2147483696" r:id="rId3"/>
    <p:sldMasterId id="2147483706" r:id="rId4"/>
  </p:sldMasterIdLst>
  <p:notesMasterIdLst>
    <p:notesMasterId r:id="rId41"/>
  </p:notesMasterIdLst>
  <p:sldIdLst>
    <p:sldId id="277" r:id="rId5"/>
    <p:sldId id="278" r:id="rId6"/>
    <p:sldId id="279" r:id="rId7"/>
    <p:sldId id="280" r:id="rId8"/>
    <p:sldId id="281" r:id="rId9"/>
    <p:sldId id="282" r:id="rId10"/>
    <p:sldId id="283" r:id="rId11"/>
    <p:sldId id="292" r:id="rId12"/>
    <p:sldId id="287" r:id="rId13"/>
    <p:sldId id="285" r:id="rId14"/>
    <p:sldId id="289" r:id="rId15"/>
    <p:sldId id="286" r:id="rId16"/>
    <p:sldId id="271" r:id="rId17"/>
    <p:sldId id="288" r:id="rId18"/>
    <p:sldId id="294" r:id="rId19"/>
    <p:sldId id="295" r:id="rId20"/>
    <p:sldId id="291" r:id="rId21"/>
    <p:sldId id="297" r:id="rId22"/>
    <p:sldId id="290" r:id="rId23"/>
    <p:sldId id="307" r:id="rId24"/>
    <p:sldId id="308" r:id="rId25"/>
    <p:sldId id="296" r:id="rId26"/>
    <p:sldId id="293" r:id="rId27"/>
    <p:sldId id="298" r:id="rId28"/>
    <p:sldId id="312" r:id="rId29"/>
    <p:sldId id="299" r:id="rId30"/>
    <p:sldId id="309" r:id="rId31"/>
    <p:sldId id="300" r:id="rId32"/>
    <p:sldId id="301" r:id="rId33"/>
    <p:sldId id="310" r:id="rId34"/>
    <p:sldId id="302" r:id="rId35"/>
    <p:sldId id="313" r:id="rId36"/>
    <p:sldId id="304" r:id="rId37"/>
    <p:sldId id="305" r:id="rId38"/>
    <p:sldId id="311" r:id="rId39"/>
    <p:sldId id="306" r:id="rId40"/>
  </p:sldIdLst>
  <p:sldSz cx="9144000" cy="6858000" type="screen4x3"/>
  <p:notesSz cx="6735763" cy="9866313"/>
  <p:defaultTextStyle>
    <a:defPPr>
      <a:defRPr lang="it-IT"/>
    </a:defPPr>
    <a:lvl1pPr marL="0" algn="l" defTabSz="914377" rtl="0" eaLnBrk="1" latinLnBrk="0" hangingPunct="1">
      <a:defRPr sz="1800" kern="1200">
        <a:solidFill>
          <a:schemeClr val="tx1"/>
        </a:solidFill>
        <a:latin typeface="+mn-lt"/>
        <a:ea typeface="+mn-ea"/>
        <a:cs typeface="+mn-cs"/>
      </a:defRPr>
    </a:lvl1pPr>
    <a:lvl2pPr marL="457189" algn="l" defTabSz="914377" rtl="0" eaLnBrk="1" latinLnBrk="0" hangingPunct="1">
      <a:defRPr sz="1800" kern="1200">
        <a:solidFill>
          <a:schemeClr val="tx1"/>
        </a:solidFill>
        <a:latin typeface="+mn-lt"/>
        <a:ea typeface="+mn-ea"/>
        <a:cs typeface="+mn-cs"/>
      </a:defRPr>
    </a:lvl2pPr>
    <a:lvl3pPr marL="914377" algn="l" defTabSz="914377" rtl="0" eaLnBrk="1" latinLnBrk="0" hangingPunct="1">
      <a:defRPr sz="1800" kern="1200">
        <a:solidFill>
          <a:schemeClr val="tx1"/>
        </a:solidFill>
        <a:latin typeface="+mn-lt"/>
        <a:ea typeface="+mn-ea"/>
        <a:cs typeface="+mn-cs"/>
      </a:defRPr>
    </a:lvl3pPr>
    <a:lvl4pPr marL="1371566" algn="l" defTabSz="914377" rtl="0" eaLnBrk="1" latinLnBrk="0" hangingPunct="1">
      <a:defRPr sz="1800" kern="1200">
        <a:solidFill>
          <a:schemeClr val="tx1"/>
        </a:solidFill>
        <a:latin typeface="+mn-lt"/>
        <a:ea typeface="+mn-ea"/>
        <a:cs typeface="+mn-cs"/>
      </a:defRPr>
    </a:lvl4pPr>
    <a:lvl5pPr marL="1828754" algn="l" defTabSz="914377" rtl="0" eaLnBrk="1" latinLnBrk="0" hangingPunct="1">
      <a:defRPr sz="1800" kern="1200">
        <a:solidFill>
          <a:schemeClr val="tx1"/>
        </a:solidFill>
        <a:latin typeface="+mn-lt"/>
        <a:ea typeface="+mn-ea"/>
        <a:cs typeface="+mn-cs"/>
      </a:defRPr>
    </a:lvl5pPr>
    <a:lvl6pPr marL="2285943" algn="l" defTabSz="914377" rtl="0" eaLnBrk="1" latinLnBrk="0" hangingPunct="1">
      <a:defRPr sz="1800" kern="1200">
        <a:solidFill>
          <a:schemeClr val="tx1"/>
        </a:solidFill>
        <a:latin typeface="+mn-lt"/>
        <a:ea typeface="+mn-ea"/>
        <a:cs typeface="+mn-cs"/>
      </a:defRPr>
    </a:lvl6pPr>
    <a:lvl7pPr marL="2743131" algn="l" defTabSz="914377" rtl="0" eaLnBrk="1" latinLnBrk="0" hangingPunct="1">
      <a:defRPr sz="1800" kern="1200">
        <a:solidFill>
          <a:schemeClr val="tx1"/>
        </a:solidFill>
        <a:latin typeface="+mn-lt"/>
        <a:ea typeface="+mn-ea"/>
        <a:cs typeface="+mn-cs"/>
      </a:defRPr>
    </a:lvl7pPr>
    <a:lvl8pPr marL="3200320" algn="l" defTabSz="914377" rtl="0" eaLnBrk="1" latinLnBrk="0" hangingPunct="1">
      <a:defRPr sz="1800" kern="1200">
        <a:solidFill>
          <a:schemeClr val="tx1"/>
        </a:solidFill>
        <a:latin typeface="+mn-lt"/>
        <a:ea typeface="+mn-ea"/>
        <a:cs typeface="+mn-cs"/>
      </a:defRPr>
    </a:lvl8pPr>
    <a:lvl9pPr marL="3657509" algn="l" defTabSz="914377"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C398288-E3A9-43B1-91B7-63A28619F9FD}">
          <p14:sldIdLst>
            <p14:sldId id="277"/>
            <p14:sldId id="278"/>
            <p14:sldId id="279"/>
            <p14:sldId id="280"/>
            <p14:sldId id="281"/>
            <p14:sldId id="282"/>
            <p14:sldId id="283"/>
            <p14:sldId id="292"/>
            <p14:sldId id="287"/>
            <p14:sldId id="285"/>
            <p14:sldId id="289"/>
            <p14:sldId id="286"/>
            <p14:sldId id="271"/>
            <p14:sldId id="288"/>
            <p14:sldId id="294"/>
            <p14:sldId id="295"/>
            <p14:sldId id="291"/>
            <p14:sldId id="297"/>
            <p14:sldId id="290"/>
            <p14:sldId id="307"/>
            <p14:sldId id="308"/>
            <p14:sldId id="296"/>
            <p14:sldId id="293"/>
            <p14:sldId id="298"/>
            <p14:sldId id="312"/>
            <p14:sldId id="299"/>
            <p14:sldId id="309"/>
            <p14:sldId id="300"/>
            <p14:sldId id="301"/>
            <p14:sldId id="310"/>
            <p14:sldId id="302"/>
            <p14:sldId id="313"/>
            <p14:sldId id="304"/>
            <p14:sldId id="305"/>
            <p14:sldId id="311"/>
            <p14:sldId id="306"/>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9DD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859"/>
    <p:restoredTop sz="95501" autoAdjust="0"/>
  </p:normalViewPr>
  <p:slideViewPr>
    <p:cSldViewPr snapToGrid="0" snapToObjects="1">
      <p:cViewPr varScale="1">
        <p:scale>
          <a:sx n="89" d="100"/>
          <a:sy n="89" d="100"/>
        </p:scale>
        <p:origin x="642" y="54"/>
      </p:cViewPr>
      <p:guideLst/>
    </p:cSldViewPr>
  </p:slideViewPr>
  <p:outlineViewPr>
    <p:cViewPr>
      <p:scale>
        <a:sx n="33" d="100"/>
        <a:sy n="33" d="100"/>
      </p:scale>
      <p:origin x="0" y="0"/>
    </p:cViewPr>
  </p:outlineViewPr>
  <p:notesTextViewPr>
    <p:cViewPr>
      <p:scale>
        <a:sx n="1" d="1"/>
        <a:sy n="1" d="1"/>
      </p:scale>
      <p:origin x="0" y="0"/>
    </p:cViewPr>
  </p:notesTextViewPr>
  <p:notesViewPr>
    <p:cSldViewPr snapToGrid="0" snapToObjects="1">
      <p:cViewPr varScale="1">
        <p:scale>
          <a:sx n="130" d="100"/>
          <a:sy n="130" d="100"/>
        </p:scale>
        <p:origin x="3680" y="19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slideMaster" Target="slideMasters/slideMaster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slideMaster" Target="slideMasters/slideMaster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microsoft.com/office/2016/11/relationships/changesInfo" Target="changesInfos/changesInfo1.xml"/><Relationship Id="rId20" Type="http://schemas.openxmlformats.org/officeDocument/2006/relationships/slide" Target="slides/slide16.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th Jones" userId="34eec08cadbfa294" providerId="LiveId" clId="{E7D8D9E3-5960-45B3-9A6B-E8C40F909D0A}"/>
    <pc:docChg chg="modSld">
      <pc:chgData name="Cerith Jones" userId="34eec08cadbfa294" providerId="LiveId" clId="{E7D8D9E3-5960-45B3-9A6B-E8C40F909D0A}" dt="2021-05-28T12:41:24.974" v="9" actId="20577"/>
      <pc:docMkLst>
        <pc:docMk/>
      </pc:docMkLst>
      <pc:sldChg chg="modSp mod">
        <pc:chgData name="Cerith Jones" userId="34eec08cadbfa294" providerId="LiveId" clId="{E7D8D9E3-5960-45B3-9A6B-E8C40F909D0A}" dt="2021-05-28T12:41:24.974" v="9" actId="20577"/>
        <pc:sldMkLst>
          <pc:docMk/>
          <pc:sldMk cId="1072534858" sldId="277"/>
        </pc:sldMkLst>
        <pc:spChg chg="mod">
          <ac:chgData name="Cerith Jones" userId="34eec08cadbfa294" providerId="LiveId" clId="{E7D8D9E3-5960-45B3-9A6B-E8C40F909D0A}" dt="2021-05-28T12:41:24.974" v="9" actId="20577"/>
          <ac:spMkLst>
            <pc:docMk/>
            <pc:sldMk cId="1072534858" sldId="277"/>
            <ac:spMk id="3" creationId="{00000000-0000-0000-0000-000000000000}"/>
          </ac:spMkLst>
        </pc:sp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themeOverride" Target="../theme/themeOverride1.xml"/><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oleObject" Target="file:///\\s-ds2.ckeurope.com\userdesktops\ceu013785\Desktop\April%202021%20desktop%20Lee%20W\MADE%20MLB%20Scrap%20project-%20Dry%20Joints\Costs%20of%20Mlb%20scrap.xlsx" TargetMode="External"/></Relationships>
</file>

<file path=ppt/charts/_rels/chart2.xml.rels><?xml version="1.0" encoding="UTF-8" standalone="yes"?>
<Relationships xmlns="http://schemas.openxmlformats.org/package/2006/relationships"><Relationship Id="rId3" Type="http://schemas.openxmlformats.org/officeDocument/2006/relationships/themeOverride" Target="../theme/themeOverride2.xml"/><Relationship Id="rId2" Type="http://schemas.microsoft.com/office/2011/relationships/chartColorStyle" Target="colors2.xml"/><Relationship Id="rId1" Type="http://schemas.microsoft.com/office/2011/relationships/chartStyle" Target="style2.xml"/><Relationship Id="rId4" Type="http://schemas.openxmlformats.org/officeDocument/2006/relationships/oleObject" Target="file:///\\s-ds2.ckeurope.com\userdesktops\ceu013785\Desktop\April%202021%20desktop%20Lee%20W\MADE%20MLB%20Scrap%20project-%20Dry%20Joints\Costs%20of%20Mlb%20scrap.xlsx"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1400"/>
              <a:t>HIDDEN LABOUR COSTS</a:t>
            </a:r>
          </a:p>
        </c:rich>
      </c:tx>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manualLayout>
          <c:layoutTarget val="inner"/>
          <c:xMode val="edge"/>
          <c:yMode val="edge"/>
          <c:x val="0.12679089898866208"/>
          <c:y val="0.1991163591494492"/>
          <c:w val="0.81507176184748564"/>
          <c:h val="0.61737176026887974"/>
        </c:manualLayout>
      </c:layout>
      <c:barChart>
        <c:barDir val="col"/>
        <c:grouping val="stack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'Jan feb march'!$C$8:$C$12</c:f>
              <c:strCache>
                <c:ptCount val="5"/>
                <c:pt idx="0">
                  <c:v>Build</c:v>
                </c:pt>
                <c:pt idx="1">
                  <c:v>braze </c:v>
                </c:pt>
                <c:pt idx="2">
                  <c:v>clench</c:v>
                </c:pt>
                <c:pt idx="3">
                  <c:v>test</c:v>
                </c:pt>
                <c:pt idx="4">
                  <c:v>Repair de tank</c:v>
                </c:pt>
              </c:strCache>
            </c:strRef>
          </c:cat>
          <c:val>
            <c:numRef>
              <c:f>'Jan feb march'!$G$8:$G$12</c:f>
              <c:numCache>
                <c:formatCode>"£"#,##0</c:formatCode>
                <c:ptCount val="5"/>
                <c:pt idx="0">
                  <c:v>175.73333333333332</c:v>
                </c:pt>
                <c:pt idx="1">
                  <c:v>384</c:v>
                </c:pt>
                <c:pt idx="2">
                  <c:v>175.73333333333332</c:v>
                </c:pt>
                <c:pt idx="3">
                  <c:v>175.73333333333332</c:v>
                </c:pt>
                <c:pt idx="4">
                  <c:v>811.07692307692309</c:v>
                </c:pt>
              </c:numCache>
            </c:numRef>
          </c:val>
          <c:extLst>
            <c:ext xmlns:c16="http://schemas.microsoft.com/office/drawing/2014/chart" uri="{C3380CC4-5D6E-409C-BE32-E72D297353CC}">
              <c16:uniqueId val="{00000000-A292-4C2F-A2DF-BD3D3B26D3BB}"/>
            </c:ext>
          </c:extLst>
        </c:ser>
        <c:dLbls>
          <c:showLegendKey val="0"/>
          <c:showVal val="0"/>
          <c:showCatName val="0"/>
          <c:showSerName val="0"/>
          <c:showPercent val="0"/>
          <c:showBubbleSize val="0"/>
        </c:dLbls>
        <c:gapWidth val="150"/>
        <c:overlap val="100"/>
        <c:axId val="196546768"/>
        <c:axId val="196549120"/>
      </c:barChart>
      <c:catAx>
        <c:axId val="196546768"/>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96549120"/>
        <c:crosses val="autoZero"/>
        <c:auto val="1"/>
        <c:lblAlgn val="ctr"/>
        <c:lblOffset val="100"/>
        <c:noMultiLvlLbl val="0"/>
      </c:catAx>
      <c:valAx>
        <c:axId val="196549120"/>
        <c:scaling>
          <c:orientation val="minMax"/>
          <c:max val="2500"/>
        </c:scaling>
        <c:delete val="0"/>
        <c:axPos val="l"/>
        <c:majorGridlines>
          <c:spPr>
            <a:ln w="9525" cap="flat" cmpd="sng" algn="ctr">
              <a:solidFill>
                <a:schemeClr val="lt1">
                  <a:lumMod val="95000"/>
                  <a:alpha val="10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196546768"/>
        <c:crosses val="autoZero"/>
        <c:crossBetween val="between"/>
        <c:majorUnit val="500"/>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w="28575">
      <a:solidFill>
        <a:srgbClr val="00B0F0"/>
      </a:solidFill>
    </a:ln>
    <a:effectLst/>
  </c:spPr>
  <c:txPr>
    <a:bodyPr/>
    <a:lstStyle/>
    <a:p>
      <a:pPr>
        <a:defRPr/>
      </a:pPr>
      <a:endParaRPr lang="en-US"/>
    </a:p>
  </c:txPr>
  <c:externalData r:id="rId4">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lrMapOvr bg1="lt1" tx1="dk1" bg2="lt2" tx2="dk2" accent1="accent1" accent2="accent2" accent3="accent3" accent4="accent4" accent5="accent5" accent6="accent6" hlink="hlink" folHlink="folHlink"/>
  <c:chart>
    <c:title>
      <c:tx>
        <c:rich>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r>
              <a:rPr lang="en-GB" sz="1400" dirty="0"/>
              <a:t>HIDDEN MATERIAL COSTS</a:t>
            </a:r>
          </a:p>
        </c:rich>
      </c:tx>
      <c:layout>
        <c:manualLayout>
          <c:xMode val="edge"/>
          <c:yMode val="edge"/>
          <c:x val="0.20199497526683474"/>
          <c:y val="5.112995585729864E-2"/>
        </c:manualLayout>
      </c:layout>
      <c:overlay val="0"/>
      <c:spPr>
        <a:noFill/>
        <a:ln>
          <a:noFill/>
        </a:ln>
        <a:effectLst/>
      </c:spPr>
      <c:txPr>
        <a:bodyPr rot="0" spcFirstLastPara="1" vertOverflow="ellipsis" vert="horz" wrap="square" anchor="ctr" anchorCtr="1"/>
        <a:lstStyle/>
        <a:p>
          <a:pPr>
            <a:defRPr sz="1600"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barChart>
        <c:barDir val="col"/>
        <c:grouping val="clustered"/>
        <c:varyColors val="0"/>
        <c:ser>
          <c:idx val="0"/>
          <c:order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'Jan feb march'!$C$17:$C$21</c:f>
              <c:strCache>
                <c:ptCount val="5"/>
                <c:pt idx="0">
                  <c:v>Plastic tank costs x1</c:v>
                </c:pt>
                <c:pt idx="1">
                  <c:v>Plastic tank costs x1</c:v>
                </c:pt>
                <c:pt idx="2">
                  <c:v>Stone guard costs x1</c:v>
                </c:pt>
                <c:pt idx="3">
                  <c:v>Seal costs x1</c:v>
                </c:pt>
                <c:pt idx="4">
                  <c:v>Seal costs x1</c:v>
                </c:pt>
              </c:strCache>
            </c:strRef>
          </c:cat>
          <c:val>
            <c:numRef>
              <c:f>'Jan feb march'!$F$17:$F$21</c:f>
              <c:numCache>
                <c:formatCode>"£"#,##0</c:formatCode>
                <c:ptCount val="5"/>
                <c:pt idx="0">
                  <c:v>316.32</c:v>
                </c:pt>
                <c:pt idx="1">
                  <c:v>362.45000000000005</c:v>
                </c:pt>
                <c:pt idx="2">
                  <c:v>263.60000000000002</c:v>
                </c:pt>
                <c:pt idx="3">
                  <c:v>131.80000000000001</c:v>
                </c:pt>
                <c:pt idx="4">
                  <c:v>131.80000000000001</c:v>
                </c:pt>
              </c:numCache>
            </c:numRef>
          </c:val>
          <c:extLst>
            <c:ext xmlns:c16="http://schemas.microsoft.com/office/drawing/2014/chart" uri="{C3380CC4-5D6E-409C-BE32-E72D297353CC}">
              <c16:uniqueId val="{00000000-F8A1-46E1-82CB-0CA6B45FA059}"/>
            </c:ext>
          </c:extLst>
        </c:ser>
        <c:dLbls>
          <c:showLegendKey val="0"/>
          <c:showVal val="0"/>
          <c:showCatName val="0"/>
          <c:showSerName val="0"/>
          <c:showPercent val="0"/>
          <c:showBubbleSize val="0"/>
        </c:dLbls>
        <c:gapWidth val="100"/>
        <c:overlap val="-24"/>
        <c:axId val="428321952"/>
        <c:axId val="428320776"/>
      </c:barChart>
      <c:catAx>
        <c:axId val="428321952"/>
        <c:scaling>
          <c:orientation val="minMax"/>
        </c:scaling>
        <c:delete val="0"/>
        <c:axPos val="b"/>
        <c:numFmt formatCode="General" sourceLinked="1"/>
        <c:majorTickMark val="none"/>
        <c:minorTickMark val="none"/>
        <c:tickLblPos val="nextTo"/>
        <c:spPr>
          <a:noFill/>
          <a:ln w="12700" cap="flat" cmpd="sng" algn="ctr">
            <a:solidFill>
              <a:schemeClr val="lt1">
                <a:lumMod val="95000"/>
                <a:alpha val="54000"/>
              </a:schemeClr>
            </a:solidFill>
            <a:round/>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28320776"/>
        <c:crosses val="autoZero"/>
        <c:auto val="1"/>
        <c:lblAlgn val="ctr"/>
        <c:lblOffset val="100"/>
        <c:noMultiLvlLbl val="0"/>
      </c:catAx>
      <c:valAx>
        <c:axId val="428320776"/>
        <c:scaling>
          <c:orientation val="minMax"/>
          <c:max val="1000"/>
        </c:scaling>
        <c:delete val="0"/>
        <c:axPos val="l"/>
        <c:majorGridlines>
          <c:spPr>
            <a:ln w="9525" cap="flat" cmpd="sng" algn="ctr">
              <a:solidFill>
                <a:schemeClr val="lt1">
                  <a:lumMod val="95000"/>
                  <a:alpha val="10000"/>
                </a:schemeClr>
              </a:solidFill>
              <a:round/>
            </a:ln>
            <a:effectLst/>
          </c:spPr>
        </c:majorGridlines>
        <c:numFmt formatCode="&quot;£&quot;#,##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lt1">
                    <a:lumMod val="85000"/>
                  </a:schemeClr>
                </a:solidFill>
                <a:latin typeface="+mn-lt"/>
                <a:ea typeface="+mn-ea"/>
                <a:cs typeface="+mn-cs"/>
              </a:defRPr>
            </a:pPr>
            <a:endParaRPr lang="en-US"/>
          </a:p>
        </c:txPr>
        <c:crossAx val="428321952"/>
        <c:crosses val="autoZero"/>
        <c:crossBetween val="between"/>
      </c:valAx>
      <c:spPr>
        <a:noFill/>
        <a:ln>
          <a:noFill/>
        </a:ln>
        <a:effectLst/>
      </c:spPr>
    </c:plotArea>
    <c:plotVisOnly val="1"/>
    <c:dispBlanksAs val="gap"/>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w="28575">
      <a:solidFill>
        <a:srgbClr val="00B0F0"/>
      </a:solidFill>
    </a:ln>
    <a:effectLst/>
  </c:spPr>
  <c:txPr>
    <a:bodyPr/>
    <a:lstStyle/>
    <a:p>
      <a:pPr>
        <a:defRPr/>
      </a:pPr>
      <a:endParaRPr lang="en-US"/>
    </a:p>
  </c:txPr>
  <c:externalData r:id="rId4">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04">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tx1"/>
    </cs:fontRef>
  </cs:wall>
</cs:chartStyle>
</file>

<file path=ppt/charts/style2.xml><?xml version="1.0" encoding="utf-8"?>
<cs:chartStyle xmlns:cs="http://schemas.microsoft.com/office/drawing/2012/chartStyle" xmlns:a="http://schemas.openxmlformats.org/drawingml/2006/main" id="209">
  <cs:axisTitle>
    <cs:lnRef idx="0"/>
    <cs:fillRef idx="0"/>
    <cs:effectRef idx="0"/>
    <cs:fontRef idx="minor">
      <a:schemeClr val="lt1">
        <a:lumMod val="85000"/>
      </a:schemeClr>
    </cs:fontRef>
    <cs:defRPr sz="900" b="1" kern="1200" cap="all"/>
  </cs:axisTitle>
  <cs:category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000" kern="1200"/>
  </cs:chartArea>
  <cs:dataLabel>
    <cs:lnRef idx="0"/>
    <cs:fillRef idx="0"/>
    <cs:effectRef idx="0"/>
    <cs:fontRef idx="minor">
      <a:schemeClr val="lt1">
        <a:lumMod val="85000"/>
      </a:schemeClr>
    </cs:fontRef>
    <cs:defRPr sz="900" kern="1200"/>
  </cs:dataLabel>
  <cs:dataLabelCallout>
    <cs:lnRef idx="0"/>
    <cs:fillRef idx="0"/>
    <cs:effectRef idx="0"/>
    <cs:fontRef idx="minor">
      <a:schemeClr val="dk1">
        <a:lumMod val="65000"/>
        <a:lumOff val="35000"/>
      </a:schemeClr>
    </cs:fontRef>
    <cs:spPr>
      <a:solidFill>
        <a:schemeClr val="lt1"/>
      </a:solidFill>
    </cs:spPr>
    <cs:defRPr sz="900"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900" kern="1200"/>
  </cs:dataTable>
  <cs:downBar>
    <cs:lnRef idx="0"/>
    <cs:fillRef idx="0"/>
    <cs:effectRef idx="0"/>
    <cs:fontRef idx="minor">
      <a:schemeClr val="lt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lt1"/>
    </cs:fontRef>
    <cs:spPr>
      <a:ln w="9525">
        <a:solidFill>
          <a:schemeClr val="lt1">
            <a:lumMod val="95000"/>
            <a:alpha val="54000"/>
          </a:schemeClr>
        </a:solidFill>
        <a:prstDash val="dash"/>
      </a:ln>
    </cs:spPr>
  </cs:dropLine>
  <cs:errorBar>
    <cs:lnRef idx="0"/>
    <cs:fillRef idx="0"/>
    <cs:effectRef idx="0"/>
    <cs:fontRef idx="minor">
      <a:schemeClr val="lt1"/>
    </cs:fontRef>
    <cs:spPr>
      <a:ln w="9525" cap="flat" cmpd="sng" algn="ctr">
        <a:solidFill>
          <a:schemeClr val="lt1">
            <a:lumMod val="95000"/>
          </a:schemeClr>
        </a:solidFill>
        <a:round/>
      </a:ln>
    </cs:spPr>
  </cs:errorBar>
  <cs:floor>
    <cs:lnRef idx="0"/>
    <cs:fillRef idx="0"/>
    <cs:effectRef idx="0"/>
    <cs:fontRef idx="minor">
      <a:schemeClr val="lt1"/>
    </cs:fontRef>
  </cs:floor>
  <cs:gridlineMajor>
    <cs:lnRef idx="0"/>
    <cs:fillRef idx="0"/>
    <cs:effectRef idx="0"/>
    <cs:fontRef idx="minor">
      <a:schemeClr val="lt1"/>
    </cs:fontRef>
    <cs:spPr>
      <a:ln w="9525" cap="flat" cmpd="sng" algn="ctr">
        <a:solidFill>
          <a:schemeClr val="lt1">
            <a:lumMod val="95000"/>
            <a:alpha val="10000"/>
          </a:schemeClr>
        </a:solidFill>
        <a:round/>
      </a:ln>
    </cs:spPr>
  </cs:gridlineMajor>
  <cs:gridlineMinor>
    <cs:lnRef idx="0"/>
    <cs:fillRef idx="0"/>
    <cs:effectRef idx="0"/>
    <cs:fontRef idx="minor">
      <a:schemeClr val="lt1"/>
    </cs:fontRef>
    <cs:spPr>
      <a:ln>
        <a:solidFill>
          <a:schemeClr val="lt1">
            <a:lumMod val="95000"/>
            <a:alpha val="5000"/>
          </a:schemeClr>
        </a:solidFill>
      </a:ln>
    </cs:spPr>
  </cs:gridlineMinor>
  <cs:hiLoLine>
    <cs:lnRef idx="0"/>
    <cs:fillRef idx="0"/>
    <cs:effectRef idx="0"/>
    <cs:fontRef idx="minor">
      <a:schemeClr val="lt1"/>
    </cs:fontRef>
    <cs:spPr>
      <a:ln w="9525">
        <a:solidFill>
          <a:schemeClr val="lt1">
            <a:lumMod val="95000"/>
            <a:alpha val="54000"/>
          </a:schemeClr>
        </a:solidFill>
        <a:prstDash val="dash"/>
      </a:ln>
    </cs:spPr>
  </cs:hiLoLine>
  <cs:leaderLine>
    <cs:lnRef idx="0"/>
    <cs:fillRef idx="0"/>
    <cs:effectRef idx="0"/>
    <cs:fontRef idx="minor">
      <a:schemeClr val="lt1"/>
    </cs:fontRef>
    <cs:spPr>
      <a:ln w="9525">
        <a:solidFill>
          <a:schemeClr val="lt1">
            <a:lumMod val="95000"/>
            <a:alpha val="54000"/>
          </a:schemeClr>
        </a:solidFill>
      </a:ln>
    </cs:spPr>
  </cs:leaderLine>
  <cs:legend>
    <cs:lnRef idx="0"/>
    <cs:fillRef idx="0"/>
    <cs:effectRef idx="0"/>
    <cs:fontRef idx="minor">
      <a:schemeClr val="lt1">
        <a:lumMod val="85000"/>
      </a:schemeClr>
    </cs:fontRef>
    <cs:defRPr sz="900"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900"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1600"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lt1">
        <a:lumMod val="85000"/>
      </a:schemeClr>
    </cs:fontRef>
    <cs:defRPr sz="900" kern="1200"/>
  </cs:trendlineLabel>
  <cs:upBar>
    <cs:lnRef idx="0"/>
    <cs:fillRef idx="0"/>
    <cs:effectRef idx="0"/>
    <cs:fontRef idx="minor">
      <a:schemeClr val="lt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900" kern="1200"/>
  </cs:valueAxis>
  <cs:wall>
    <cs:lnRef idx="0"/>
    <cs:fillRef idx="0"/>
    <cs:effectRef idx="0"/>
    <cs:fontRef idx="minor">
      <a:schemeClr val="lt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0" y="0"/>
            <a:ext cx="2918831" cy="495029"/>
          </a:xfrm>
          <a:prstGeom prst="rect">
            <a:avLst/>
          </a:prstGeom>
        </p:spPr>
        <p:txBody>
          <a:bodyPr vert="horz" lIns="91440" tIns="45720" rIns="91440" bIns="45720" rtlCol="0"/>
          <a:lstStyle>
            <a:lvl1pPr algn="l">
              <a:defRPr sz="1200"/>
            </a:lvl1pPr>
          </a:lstStyle>
          <a:p>
            <a:endParaRPr lang="it-IT"/>
          </a:p>
        </p:txBody>
      </p:sp>
      <p:sp>
        <p:nvSpPr>
          <p:cNvPr id="3" name="Segnaposto data 2"/>
          <p:cNvSpPr>
            <a:spLocks noGrp="1"/>
          </p:cNvSpPr>
          <p:nvPr>
            <p:ph type="dt" idx="1"/>
          </p:nvPr>
        </p:nvSpPr>
        <p:spPr>
          <a:xfrm>
            <a:off x="3815373" y="0"/>
            <a:ext cx="2918831" cy="495029"/>
          </a:xfrm>
          <a:prstGeom prst="rect">
            <a:avLst/>
          </a:prstGeom>
        </p:spPr>
        <p:txBody>
          <a:bodyPr vert="horz" lIns="91440" tIns="45720" rIns="91440" bIns="45720" rtlCol="0"/>
          <a:lstStyle>
            <a:lvl1pPr algn="r">
              <a:defRPr sz="1200"/>
            </a:lvl1pPr>
          </a:lstStyle>
          <a:p>
            <a:fld id="{7F7900D2-D323-8847-89FF-53EFBC9BB443}" type="datetimeFigureOut">
              <a:rPr lang="it-IT" smtClean="0"/>
              <a:t>28/05/2021</a:t>
            </a:fld>
            <a:endParaRPr lang="it-IT"/>
          </a:p>
        </p:txBody>
      </p:sp>
      <p:sp>
        <p:nvSpPr>
          <p:cNvPr id="4" name="Segnaposto immagine diapositiva 3"/>
          <p:cNvSpPr>
            <a:spLocks noGrp="1" noRot="1" noChangeAspect="1"/>
          </p:cNvSpPr>
          <p:nvPr>
            <p:ph type="sldImg" idx="2"/>
          </p:nvPr>
        </p:nvSpPr>
        <p:spPr>
          <a:xfrm>
            <a:off x="1149350" y="1233488"/>
            <a:ext cx="4437063" cy="3328987"/>
          </a:xfrm>
          <a:prstGeom prst="rect">
            <a:avLst/>
          </a:prstGeom>
          <a:noFill/>
          <a:ln w="12700">
            <a:solidFill>
              <a:prstClr val="black"/>
            </a:solidFill>
          </a:ln>
        </p:spPr>
        <p:txBody>
          <a:bodyPr vert="horz" lIns="91440" tIns="45720" rIns="91440" bIns="45720" rtlCol="0" anchor="ctr"/>
          <a:lstStyle/>
          <a:p>
            <a:endParaRPr lang="it-IT"/>
          </a:p>
        </p:txBody>
      </p:sp>
      <p:sp>
        <p:nvSpPr>
          <p:cNvPr id="5" name="Segnaposto note 4"/>
          <p:cNvSpPr>
            <a:spLocks noGrp="1"/>
          </p:cNvSpPr>
          <p:nvPr>
            <p:ph type="body" sz="quarter" idx="3"/>
          </p:nvPr>
        </p:nvSpPr>
        <p:spPr>
          <a:xfrm>
            <a:off x="673577" y="4748163"/>
            <a:ext cx="5388610" cy="3884861"/>
          </a:xfrm>
          <a:prstGeom prst="rect">
            <a:avLst/>
          </a:prstGeom>
        </p:spPr>
        <p:txBody>
          <a:bodyPr vert="horz" lIns="91440" tIns="45720" rIns="91440" bIns="45720" rtlCol="0"/>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p>
        </p:txBody>
      </p:sp>
      <p:sp>
        <p:nvSpPr>
          <p:cNvPr id="6" name="Segnaposto piè di pagina 5"/>
          <p:cNvSpPr>
            <a:spLocks noGrp="1"/>
          </p:cNvSpPr>
          <p:nvPr>
            <p:ph type="ftr" sz="quarter" idx="4"/>
          </p:nvPr>
        </p:nvSpPr>
        <p:spPr>
          <a:xfrm>
            <a:off x="0" y="9371286"/>
            <a:ext cx="2918831" cy="495028"/>
          </a:xfrm>
          <a:prstGeom prst="rect">
            <a:avLst/>
          </a:prstGeom>
        </p:spPr>
        <p:txBody>
          <a:bodyPr vert="horz" lIns="91440" tIns="45720" rIns="91440" bIns="45720" rtlCol="0" anchor="b"/>
          <a:lstStyle>
            <a:lvl1pPr algn="l">
              <a:defRPr sz="1200"/>
            </a:lvl1pPr>
          </a:lstStyle>
          <a:p>
            <a:endParaRPr lang="it-IT"/>
          </a:p>
        </p:txBody>
      </p:sp>
      <p:sp>
        <p:nvSpPr>
          <p:cNvPr id="7" name="Segnaposto numero diapositiva 6"/>
          <p:cNvSpPr>
            <a:spLocks noGrp="1"/>
          </p:cNvSpPr>
          <p:nvPr>
            <p:ph type="sldNum" sz="quarter" idx="5"/>
          </p:nvPr>
        </p:nvSpPr>
        <p:spPr>
          <a:xfrm>
            <a:off x="3815373" y="9371286"/>
            <a:ext cx="2918831" cy="495028"/>
          </a:xfrm>
          <a:prstGeom prst="rect">
            <a:avLst/>
          </a:prstGeom>
        </p:spPr>
        <p:txBody>
          <a:bodyPr vert="horz" lIns="91440" tIns="45720" rIns="91440" bIns="45720" rtlCol="0" anchor="b"/>
          <a:lstStyle>
            <a:lvl1pPr algn="r">
              <a:defRPr sz="1200"/>
            </a:lvl1pPr>
          </a:lstStyle>
          <a:p>
            <a:fld id="{774444B7-15F7-EA40-B59D-B97622ECAE08}" type="slidenum">
              <a:rPr lang="it-IT" smtClean="0"/>
              <a:t>‹#›</a:t>
            </a:fld>
            <a:endParaRPr lang="it-IT"/>
          </a:p>
        </p:txBody>
      </p:sp>
    </p:spTree>
    <p:extLst>
      <p:ext uri="{BB962C8B-B14F-4D97-AF65-F5344CB8AC3E}">
        <p14:creationId xmlns:p14="http://schemas.microsoft.com/office/powerpoint/2010/main" val="1163308210"/>
      </p:ext>
    </p:extLst>
  </p:cSld>
  <p:clrMap bg1="lt1" tx1="dk1" bg2="lt2" tx2="dk2" accent1="accent1" accent2="accent2" accent3="accent3" accent4="accent4" accent5="accent5" accent6="accent6" hlink="hlink" folHlink="folHlink"/>
  <p:notesStyle>
    <a:lvl1pPr marL="0" algn="l" defTabSz="914377" rtl="0" eaLnBrk="1" latinLnBrk="0" hangingPunct="1">
      <a:defRPr sz="1200" kern="1200">
        <a:solidFill>
          <a:schemeClr val="tx1"/>
        </a:solidFill>
        <a:latin typeface="+mn-lt"/>
        <a:ea typeface="+mn-ea"/>
        <a:cs typeface="+mn-cs"/>
      </a:defRPr>
    </a:lvl1pPr>
    <a:lvl2pPr marL="457189" algn="l" defTabSz="914377" rtl="0" eaLnBrk="1" latinLnBrk="0" hangingPunct="1">
      <a:defRPr sz="1200" kern="1200">
        <a:solidFill>
          <a:schemeClr val="tx1"/>
        </a:solidFill>
        <a:latin typeface="+mn-lt"/>
        <a:ea typeface="+mn-ea"/>
        <a:cs typeface="+mn-cs"/>
      </a:defRPr>
    </a:lvl2pPr>
    <a:lvl3pPr marL="914377" algn="l" defTabSz="914377" rtl="0" eaLnBrk="1" latinLnBrk="0" hangingPunct="1">
      <a:defRPr sz="1200" kern="1200">
        <a:solidFill>
          <a:schemeClr val="tx1"/>
        </a:solidFill>
        <a:latin typeface="+mn-lt"/>
        <a:ea typeface="+mn-ea"/>
        <a:cs typeface="+mn-cs"/>
      </a:defRPr>
    </a:lvl3pPr>
    <a:lvl4pPr marL="1371566" algn="l" defTabSz="914377" rtl="0" eaLnBrk="1" latinLnBrk="0" hangingPunct="1">
      <a:defRPr sz="1200" kern="1200">
        <a:solidFill>
          <a:schemeClr val="tx1"/>
        </a:solidFill>
        <a:latin typeface="+mn-lt"/>
        <a:ea typeface="+mn-ea"/>
        <a:cs typeface="+mn-cs"/>
      </a:defRPr>
    </a:lvl4pPr>
    <a:lvl5pPr marL="1828754" algn="l" defTabSz="914377" rtl="0" eaLnBrk="1" latinLnBrk="0" hangingPunct="1">
      <a:defRPr sz="1200" kern="1200">
        <a:solidFill>
          <a:schemeClr val="tx1"/>
        </a:solidFill>
        <a:latin typeface="+mn-lt"/>
        <a:ea typeface="+mn-ea"/>
        <a:cs typeface="+mn-cs"/>
      </a:defRPr>
    </a:lvl5pPr>
    <a:lvl6pPr marL="2285943" algn="l" defTabSz="914377" rtl="0" eaLnBrk="1" latinLnBrk="0" hangingPunct="1">
      <a:defRPr sz="1200" kern="1200">
        <a:solidFill>
          <a:schemeClr val="tx1"/>
        </a:solidFill>
        <a:latin typeface="+mn-lt"/>
        <a:ea typeface="+mn-ea"/>
        <a:cs typeface="+mn-cs"/>
      </a:defRPr>
    </a:lvl6pPr>
    <a:lvl7pPr marL="2743131" algn="l" defTabSz="914377" rtl="0" eaLnBrk="1" latinLnBrk="0" hangingPunct="1">
      <a:defRPr sz="1200" kern="1200">
        <a:solidFill>
          <a:schemeClr val="tx1"/>
        </a:solidFill>
        <a:latin typeface="+mn-lt"/>
        <a:ea typeface="+mn-ea"/>
        <a:cs typeface="+mn-cs"/>
      </a:defRPr>
    </a:lvl7pPr>
    <a:lvl8pPr marL="3200320" algn="l" defTabSz="914377" rtl="0" eaLnBrk="1" latinLnBrk="0" hangingPunct="1">
      <a:defRPr sz="1200" kern="1200">
        <a:solidFill>
          <a:schemeClr val="tx1"/>
        </a:solidFill>
        <a:latin typeface="+mn-lt"/>
        <a:ea typeface="+mn-ea"/>
        <a:cs typeface="+mn-cs"/>
      </a:defRPr>
    </a:lvl8pPr>
    <a:lvl9pPr marL="3657509" algn="l" defTabSz="914377"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1165225" y="1241425"/>
            <a:ext cx="4467225" cy="3349625"/>
          </a:xfrm>
        </p:spPr>
      </p:sp>
      <p:sp>
        <p:nvSpPr>
          <p:cNvPr id="3" name="Segnaposto note 2"/>
          <p:cNvSpPr>
            <a:spLocks noGrp="1"/>
          </p:cNvSpPr>
          <p:nvPr>
            <p:ph type="body" idx="1"/>
          </p:nvPr>
        </p:nvSpPr>
        <p:spPr/>
        <p:txBody>
          <a:bodyPr/>
          <a:lstStyle/>
          <a:p>
            <a:endParaRPr lang="it-IT" dirty="0"/>
          </a:p>
        </p:txBody>
      </p:sp>
      <p:sp>
        <p:nvSpPr>
          <p:cNvPr id="4" name="Segnaposto numero diapositiva 3"/>
          <p:cNvSpPr>
            <a:spLocks noGrp="1"/>
          </p:cNvSpPr>
          <p:nvPr>
            <p:ph type="sldNum" sz="quarter" idx="5"/>
          </p:nvPr>
        </p:nvSpPr>
        <p:spPr/>
        <p:txBody>
          <a:bodyPr/>
          <a:lstStyle/>
          <a:p>
            <a:fld id="{774444B7-15F7-EA40-B59D-B97622ECAE08}" type="slidenum">
              <a:rPr lang="it-IT" smtClean="0"/>
              <a:t>2</a:t>
            </a:fld>
            <a:endParaRPr lang="it-IT"/>
          </a:p>
        </p:txBody>
      </p:sp>
    </p:spTree>
    <p:extLst>
      <p:ext uri="{BB962C8B-B14F-4D97-AF65-F5344CB8AC3E}">
        <p14:creationId xmlns:p14="http://schemas.microsoft.com/office/powerpoint/2010/main" val="21414915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egnaposto immagine diapositiva 1"/>
          <p:cNvSpPr>
            <a:spLocks noGrp="1" noRot="1" noChangeAspect="1"/>
          </p:cNvSpPr>
          <p:nvPr>
            <p:ph type="sldImg"/>
          </p:nvPr>
        </p:nvSpPr>
        <p:spPr>
          <a:xfrm>
            <a:off x="1165225" y="1241425"/>
            <a:ext cx="4467225" cy="3349625"/>
          </a:xfrm>
        </p:spPr>
      </p:sp>
      <p:sp>
        <p:nvSpPr>
          <p:cNvPr id="3" name="Segnaposto note 2"/>
          <p:cNvSpPr>
            <a:spLocks noGrp="1"/>
          </p:cNvSpPr>
          <p:nvPr>
            <p:ph type="body" idx="1"/>
          </p:nvPr>
        </p:nvSpPr>
        <p:spPr/>
        <p:txBody>
          <a:bodyPr/>
          <a:lstStyle/>
          <a:p>
            <a:endParaRPr lang="it-IT"/>
          </a:p>
        </p:txBody>
      </p:sp>
      <p:sp>
        <p:nvSpPr>
          <p:cNvPr id="4" name="Segnaposto numero diapositiva 3"/>
          <p:cNvSpPr>
            <a:spLocks noGrp="1"/>
          </p:cNvSpPr>
          <p:nvPr>
            <p:ph type="sldNum" sz="quarter" idx="5"/>
          </p:nvPr>
        </p:nvSpPr>
        <p:spPr/>
        <p:txBody>
          <a:bodyPr/>
          <a:lstStyle/>
          <a:p>
            <a:fld id="{774444B7-15F7-EA40-B59D-B97622ECAE08}" type="slidenum">
              <a:rPr lang="it-IT" smtClean="0"/>
              <a:t>10</a:t>
            </a:fld>
            <a:endParaRPr lang="it-IT"/>
          </a:p>
        </p:txBody>
      </p:sp>
    </p:spTree>
    <p:extLst>
      <p:ext uri="{BB962C8B-B14F-4D97-AF65-F5344CB8AC3E}">
        <p14:creationId xmlns:p14="http://schemas.microsoft.com/office/powerpoint/2010/main" val="4027112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74444B7-15F7-EA40-B59D-B97622ECAE08}" type="slidenum">
              <a:rPr lang="it-IT" smtClean="0"/>
              <a:t>17</a:t>
            </a:fld>
            <a:endParaRPr lang="it-IT"/>
          </a:p>
        </p:txBody>
      </p:sp>
    </p:spTree>
    <p:extLst>
      <p:ext uri="{BB962C8B-B14F-4D97-AF65-F5344CB8AC3E}">
        <p14:creationId xmlns:p14="http://schemas.microsoft.com/office/powerpoint/2010/main" val="946408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1D0CF429-514E-4D4C-A41E-741CF7BB3628}"/>
              </a:ext>
            </a:extLst>
          </p:cNvPr>
          <p:cNvSpPr>
            <a:spLocks noGrp="1"/>
          </p:cNvSpPr>
          <p:nvPr>
            <p:ph type="title"/>
          </p:nvPr>
        </p:nvSpPr>
        <p:spPr/>
        <p:txBody>
          <a:bodyPr/>
          <a:lstStyle/>
          <a:p>
            <a:r>
              <a:rPr lang="it-IT"/>
              <a:t>Fare clic per modificare lo stile del titolo dello schema</a:t>
            </a:r>
          </a:p>
        </p:txBody>
      </p:sp>
      <p:sp>
        <p:nvSpPr>
          <p:cNvPr id="14" name="Segnaposto testo 13">
            <a:extLst>
              <a:ext uri="{FF2B5EF4-FFF2-40B4-BE49-F238E27FC236}">
                <a16:creationId xmlns:a16="http://schemas.microsoft.com/office/drawing/2014/main" id="{EE02C528-C038-1E46-BFB0-5D51815BEE11}"/>
              </a:ext>
            </a:extLst>
          </p:cNvPr>
          <p:cNvSpPr>
            <a:spLocks noGrp="1"/>
          </p:cNvSpPr>
          <p:nvPr>
            <p:ph type="body" sz="quarter" idx="10"/>
          </p:nvPr>
        </p:nvSpPr>
        <p:spPr>
          <a:xfrm>
            <a:off x="628651" y="4942799"/>
            <a:ext cx="3355181" cy="554491"/>
          </a:xfrm>
          <a:prstGeom prst="rect">
            <a:avLst/>
          </a:prstGeom>
        </p:spPr>
        <p:txBody>
          <a:bodyPr lIns="0" tIns="0" rIns="0" bIns="0"/>
          <a:lstStyle>
            <a:lvl1pPr>
              <a:defRPr>
                <a:solidFill>
                  <a:srgbClr val="009DDB"/>
                </a:solidFill>
              </a:defRPr>
            </a:lvl1pPr>
            <a:lvl2pPr>
              <a:defRPr>
                <a:solidFill>
                  <a:srgbClr val="009DDB"/>
                </a:solidFill>
              </a:defRPr>
            </a:lvl2pPr>
            <a:lvl3pPr>
              <a:defRPr>
                <a:solidFill>
                  <a:srgbClr val="009DDB"/>
                </a:solidFill>
              </a:defRPr>
            </a:lvl3pPr>
            <a:lvl4pPr>
              <a:defRPr>
                <a:solidFill>
                  <a:srgbClr val="009DDB"/>
                </a:solidFill>
              </a:defRPr>
            </a:lvl4pPr>
            <a:lvl5pPr>
              <a:defRPr>
                <a:solidFill>
                  <a:srgbClr val="009DDB"/>
                </a:solidFill>
              </a:defRPr>
            </a:lvl5pPr>
          </a:lstStyle>
          <a:p>
            <a:pPr lvl="0"/>
            <a:r>
              <a:rPr lang="it-IT" dirty="0"/>
              <a:t>Fare clic per modificare gli stili del testo dello schema</a:t>
            </a:r>
          </a:p>
        </p:txBody>
      </p:sp>
      <p:sp>
        <p:nvSpPr>
          <p:cNvPr id="16" name="Segnaposto testo 15">
            <a:extLst>
              <a:ext uri="{FF2B5EF4-FFF2-40B4-BE49-F238E27FC236}">
                <a16:creationId xmlns:a16="http://schemas.microsoft.com/office/drawing/2014/main" id="{B843C060-F841-674F-8761-0565C4AD3914}"/>
              </a:ext>
            </a:extLst>
          </p:cNvPr>
          <p:cNvSpPr>
            <a:spLocks noGrp="1"/>
          </p:cNvSpPr>
          <p:nvPr>
            <p:ph type="body" sz="quarter" idx="11"/>
          </p:nvPr>
        </p:nvSpPr>
        <p:spPr>
          <a:xfrm>
            <a:off x="628651" y="5551488"/>
            <a:ext cx="2440781" cy="773112"/>
          </a:xfrm>
          <a:prstGeom prst="rect">
            <a:avLst/>
          </a:prstGeom>
        </p:spPr>
        <p:txBody>
          <a:bodyPr lIns="0" tIns="0" rIns="0" bIns="0"/>
          <a:lstStyle>
            <a:lvl1pPr>
              <a:defRPr>
                <a:solidFill>
                  <a:schemeClr val="tx1"/>
                </a:solidFill>
              </a:defRPr>
            </a:lvl1pPr>
          </a:lstStyle>
          <a:p>
            <a:pPr lvl="0"/>
            <a:r>
              <a:rPr lang="it-IT" dirty="0"/>
              <a:t>Fare clic per modificare gli stili del testo dello schema</a:t>
            </a:r>
          </a:p>
        </p:txBody>
      </p:sp>
    </p:spTree>
    <p:extLst>
      <p:ext uri="{BB962C8B-B14F-4D97-AF65-F5344CB8AC3E}">
        <p14:creationId xmlns:p14="http://schemas.microsoft.com/office/powerpoint/2010/main" val="27685570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olo e contenut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idx="1"/>
          </p:nvPr>
        </p:nvSpPr>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Date Placeholder 3"/>
          <p:cNvSpPr>
            <a:spLocks noGrp="1"/>
          </p:cNvSpPr>
          <p:nvPr>
            <p:ph type="dt" sz="half" idx="10"/>
          </p:nvPr>
        </p:nvSpPr>
        <p:spPr/>
        <p:txBody>
          <a:bodyPr/>
          <a:lstStyle/>
          <a:p>
            <a:fld id="{C02A07E0-7D33-1F48-8B07-BC95A14E5F19}" type="datetime1">
              <a:rPr lang="it-IT" smtClean="0"/>
              <a:t>28/05/2021</a:t>
            </a:fld>
            <a:endParaRPr lang="it-IT"/>
          </a:p>
        </p:txBody>
      </p:sp>
      <p:sp>
        <p:nvSpPr>
          <p:cNvPr id="5" name="Footer Placeholder 4"/>
          <p:cNvSpPr>
            <a:spLocks noGrp="1"/>
          </p:cNvSpPr>
          <p:nvPr>
            <p:ph type="ftr" sz="quarter" idx="11"/>
          </p:nvPr>
        </p:nvSpPr>
        <p:spPr/>
        <p:txBody>
          <a:bodyPr/>
          <a:lstStyle/>
          <a:p>
            <a:r>
              <a:rPr lang="it-IT"/>
              <a:t>Presentation Title</a:t>
            </a:r>
          </a:p>
        </p:txBody>
      </p:sp>
      <p:sp>
        <p:nvSpPr>
          <p:cNvPr id="6" name="Slide Number Placeholder 5"/>
          <p:cNvSpPr>
            <a:spLocks noGrp="1"/>
          </p:cNvSpPr>
          <p:nvPr>
            <p:ph type="sldNum" sz="quarter" idx="12"/>
          </p:nvPr>
        </p:nvSpPr>
        <p:spPr/>
        <p:txBody>
          <a:bodyPr/>
          <a:lstStyle/>
          <a:p>
            <a:fld id="{89B0F03C-C644-5D47-B7B4-F6F84F3A4BA3}" type="slidenum">
              <a:rPr lang="it-IT" smtClean="0"/>
              <a:t>‹#›</a:t>
            </a:fld>
            <a:endParaRPr lang="it-IT"/>
          </a:p>
        </p:txBody>
      </p:sp>
    </p:spTree>
    <p:extLst>
      <p:ext uri="{BB962C8B-B14F-4D97-AF65-F5344CB8AC3E}">
        <p14:creationId xmlns:p14="http://schemas.microsoft.com/office/powerpoint/2010/main" val="24759958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reserve="1">
  <p:cSld name="Due contenuti">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it-IT"/>
              <a:t>Fare clic per modificare gli stili del testo dello schema</a:t>
            </a:r>
          </a:p>
          <a:p>
            <a:pPr lvl="1"/>
            <a:r>
              <a:rPr lang="it-IT"/>
              <a:t>Secondo livello</a:t>
            </a:r>
          </a:p>
          <a:p>
            <a:pPr lvl="2"/>
            <a:r>
              <a:rPr lang="it-IT"/>
              <a:t>Terzo livello</a:t>
            </a:r>
          </a:p>
          <a:p>
            <a:pPr lvl="3"/>
            <a:r>
              <a:rPr lang="it-IT"/>
              <a:t>Quarto livello</a:t>
            </a:r>
          </a:p>
          <a:p>
            <a:pPr lvl="4"/>
            <a:r>
              <a:rPr lang="it-IT"/>
              <a:t>Quinto livello</a:t>
            </a:r>
            <a:endParaRPr lang="en-US" dirty="0"/>
          </a:p>
        </p:txBody>
      </p:sp>
      <p:sp>
        <p:nvSpPr>
          <p:cNvPr id="5" name="Date Placeholder 4"/>
          <p:cNvSpPr>
            <a:spLocks noGrp="1"/>
          </p:cNvSpPr>
          <p:nvPr>
            <p:ph type="dt" sz="half" idx="10"/>
          </p:nvPr>
        </p:nvSpPr>
        <p:spPr/>
        <p:txBody>
          <a:bodyPr/>
          <a:lstStyle/>
          <a:p>
            <a:fld id="{7FFC1862-4C93-7D41-BF9F-2A6851E3383B}" type="datetime1">
              <a:rPr lang="it-IT" smtClean="0"/>
              <a:t>28/05/2021</a:t>
            </a:fld>
            <a:endParaRPr lang="it-IT"/>
          </a:p>
        </p:txBody>
      </p:sp>
      <p:sp>
        <p:nvSpPr>
          <p:cNvPr id="6" name="Footer Placeholder 5"/>
          <p:cNvSpPr>
            <a:spLocks noGrp="1"/>
          </p:cNvSpPr>
          <p:nvPr>
            <p:ph type="ftr" sz="quarter" idx="11"/>
          </p:nvPr>
        </p:nvSpPr>
        <p:spPr/>
        <p:txBody>
          <a:bodyPr/>
          <a:lstStyle/>
          <a:p>
            <a:r>
              <a:rPr lang="it-IT"/>
              <a:t>Presentation Title</a:t>
            </a:r>
          </a:p>
        </p:txBody>
      </p:sp>
      <p:sp>
        <p:nvSpPr>
          <p:cNvPr id="7" name="Slide Number Placeholder 6"/>
          <p:cNvSpPr>
            <a:spLocks noGrp="1"/>
          </p:cNvSpPr>
          <p:nvPr>
            <p:ph type="sldNum" sz="quarter" idx="12"/>
          </p:nvPr>
        </p:nvSpPr>
        <p:spPr/>
        <p:txBody>
          <a:bodyPr/>
          <a:lstStyle/>
          <a:p>
            <a:fld id="{89B0F03C-C644-5D47-B7B4-F6F84F3A4BA3}" type="slidenum">
              <a:rPr lang="it-IT" smtClean="0"/>
              <a:t>‹#›</a:t>
            </a:fld>
            <a:endParaRPr lang="it-IT"/>
          </a:p>
        </p:txBody>
      </p:sp>
    </p:spTree>
    <p:extLst>
      <p:ext uri="{BB962C8B-B14F-4D97-AF65-F5344CB8AC3E}">
        <p14:creationId xmlns:p14="http://schemas.microsoft.com/office/powerpoint/2010/main" val="7483416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Only" preserve="1">
  <p:cSld name="Solo titolo">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it-IT"/>
              <a:t>Fare clic per modificare lo stile del titolo dello schema</a:t>
            </a:r>
            <a:endParaRPr lang="en-US" dirty="0"/>
          </a:p>
        </p:txBody>
      </p:sp>
      <p:sp>
        <p:nvSpPr>
          <p:cNvPr id="3" name="Date Placeholder 2"/>
          <p:cNvSpPr>
            <a:spLocks noGrp="1"/>
          </p:cNvSpPr>
          <p:nvPr>
            <p:ph type="dt" sz="half" idx="10"/>
          </p:nvPr>
        </p:nvSpPr>
        <p:spPr/>
        <p:txBody>
          <a:bodyPr/>
          <a:lstStyle/>
          <a:p>
            <a:fld id="{D8ED6581-AEC3-2B44-8252-38CD96D72B02}" type="datetime1">
              <a:rPr lang="it-IT" smtClean="0"/>
              <a:t>28/05/2021</a:t>
            </a:fld>
            <a:endParaRPr lang="it-IT"/>
          </a:p>
        </p:txBody>
      </p:sp>
      <p:sp>
        <p:nvSpPr>
          <p:cNvPr id="4" name="Footer Placeholder 3"/>
          <p:cNvSpPr>
            <a:spLocks noGrp="1"/>
          </p:cNvSpPr>
          <p:nvPr>
            <p:ph type="ftr" sz="quarter" idx="11"/>
          </p:nvPr>
        </p:nvSpPr>
        <p:spPr/>
        <p:txBody>
          <a:bodyPr/>
          <a:lstStyle/>
          <a:p>
            <a:r>
              <a:rPr lang="it-IT"/>
              <a:t>Presentation Title</a:t>
            </a:r>
          </a:p>
        </p:txBody>
      </p:sp>
      <p:sp>
        <p:nvSpPr>
          <p:cNvPr id="5" name="Slide Number Placeholder 4"/>
          <p:cNvSpPr>
            <a:spLocks noGrp="1"/>
          </p:cNvSpPr>
          <p:nvPr>
            <p:ph type="sldNum" sz="quarter" idx="12"/>
          </p:nvPr>
        </p:nvSpPr>
        <p:spPr/>
        <p:txBody>
          <a:bodyPr/>
          <a:lstStyle/>
          <a:p>
            <a:fld id="{89B0F03C-C644-5D47-B7B4-F6F84F3A4BA3}" type="slidenum">
              <a:rPr lang="it-IT" smtClean="0"/>
              <a:t>‹#›</a:t>
            </a:fld>
            <a:endParaRPr lang="it-IT"/>
          </a:p>
        </p:txBody>
      </p:sp>
    </p:spTree>
    <p:extLst>
      <p:ext uri="{BB962C8B-B14F-4D97-AF65-F5344CB8AC3E}">
        <p14:creationId xmlns:p14="http://schemas.microsoft.com/office/powerpoint/2010/main" val="361494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uto con didascalia">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05BD0AD2-7939-0145-A347-4C48148F9D58}" type="datetime1">
              <a:rPr lang="it-IT" smtClean="0"/>
              <a:t>28/05/2021</a:t>
            </a:fld>
            <a:endParaRPr lang="it-IT"/>
          </a:p>
        </p:txBody>
      </p:sp>
      <p:sp>
        <p:nvSpPr>
          <p:cNvPr id="6" name="Footer Placeholder 5"/>
          <p:cNvSpPr>
            <a:spLocks noGrp="1"/>
          </p:cNvSpPr>
          <p:nvPr>
            <p:ph type="ftr" sz="quarter" idx="11"/>
          </p:nvPr>
        </p:nvSpPr>
        <p:spPr/>
        <p:txBody>
          <a:bodyPr/>
          <a:lstStyle/>
          <a:p>
            <a:r>
              <a:rPr lang="it-IT"/>
              <a:t>Presentation Title</a:t>
            </a:r>
          </a:p>
        </p:txBody>
      </p:sp>
      <p:sp>
        <p:nvSpPr>
          <p:cNvPr id="7" name="Slide Number Placeholder 6"/>
          <p:cNvSpPr>
            <a:spLocks noGrp="1"/>
          </p:cNvSpPr>
          <p:nvPr>
            <p:ph type="sldNum" sz="quarter" idx="12"/>
          </p:nvPr>
        </p:nvSpPr>
        <p:spPr/>
        <p:txBody>
          <a:bodyPr/>
          <a:lstStyle/>
          <a:p>
            <a:fld id="{89B0F03C-C644-5D47-B7B4-F6F84F3A4BA3}" type="slidenum">
              <a:rPr lang="it-IT" smtClean="0"/>
              <a:t>‹#›</a:t>
            </a:fld>
            <a:endParaRPr lang="it-IT"/>
          </a:p>
        </p:txBody>
      </p:sp>
      <p:sp>
        <p:nvSpPr>
          <p:cNvPr id="8" name="Titolo 7">
            <a:extLst>
              <a:ext uri="{FF2B5EF4-FFF2-40B4-BE49-F238E27FC236}">
                <a16:creationId xmlns:a16="http://schemas.microsoft.com/office/drawing/2014/main" id="{D827697F-BC24-4D4A-85C9-1CDEB405FDD6}"/>
              </a:ext>
            </a:extLst>
          </p:cNvPr>
          <p:cNvSpPr>
            <a:spLocks noGrp="1"/>
          </p:cNvSpPr>
          <p:nvPr>
            <p:ph type="title"/>
          </p:nvPr>
        </p:nvSpPr>
        <p:spPr/>
        <p:txBody>
          <a:bodyPr/>
          <a:lstStyle/>
          <a:p>
            <a:r>
              <a:rPr lang="it-IT"/>
              <a:t>Fare clic per modificare lo stile del titolo dello schema</a:t>
            </a:r>
          </a:p>
        </p:txBody>
      </p:sp>
    </p:spTree>
    <p:extLst>
      <p:ext uri="{BB962C8B-B14F-4D97-AF65-F5344CB8AC3E}">
        <p14:creationId xmlns:p14="http://schemas.microsoft.com/office/powerpoint/2010/main" val="421111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mmagine con didascalia">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8164AA11-4619-624C-8481-74A3857DB81B}" type="datetime1">
              <a:rPr lang="it-IT" smtClean="0"/>
              <a:t>28/05/2021</a:t>
            </a:fld>
            <a:endParaRPr lang="it-IT"/>
          </a:p>
        </p:txBody>
      </p:sp>
      <p:sp>
        <p:nvSpPr>
          <p:cNvPr id="6" name="Footer Placeholder 5"/>
          <p:cNvSpPr>
            <a:spLocks noGrp="1"/>
          </p:cNvSpPr>
          <p:nvPr>
            <p:ph type="ftr" sz="quarter" idx="11"/>
          </p:nvPr>
        </p:nvSpPr>
        <p:spPr/>
        <p:txBody>
          <a:bodyPr/>
          <a:lstStyle/>
          <a:p>
            <a:r>
              <a:rPr lang="it-IT"/>
              <a:t>Presentation Title</a:t>
            </a:r>
          </a:p>
        </p:txBody>
      </p:sp>
      <p:sp>
        <p:nvSpPr>
          <p:cNvPr id="7" name="Slide Number Placeholder 6"/>
          <p:cNvSpPr>
            <a:spLocks noGrp="1"/>
          </p:cNvSpPr>
          <p:nvPr>
            <p:ph type="sldNum" sz="quarter" idx="12"/>
          </p:nvPr>
        </p:nvSpPr>
        <p:spPr/>
        <p:txBody>
          <a:bodyPr/>
          <a:lstStyle/>
          <a:p>
            <a:fld id="{89B0F03C-C644-5D47-B7B4-F6F84F3A4BA3}" type="slidenum">
              <a:rPr lang="it-IT" smtClean="0"/>
              <a:t>‹#›</a:t>
            </a:fld>
            <a:endParaRPr lang="it-IT"/>
          </a:p>
        </p:txBody>
      </p:sp>
    </p:spTree>
    <p:extLst>
      <p:ext uri="{BB962C8B-B14F-4D97-AF65-F5344CB8AC3E}">
        <p14:creationId xmlns:p14="http://schemas.microsoft.com/office/powerpoint/2010/main" val="1136524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ontenuto con didascalia">
    <p:spTree>
      <p:nvGrpSpPr>
        <p:cNvPr id="1" name=""/>
        <p:cNvGrpSpPr/>
        <p:nvPr/>
      </p:nvGrpSpPr>
      <p:grpSpPr>
        <a:xfrm>
          <a:off x="0" y="0"/>
          <a:ext cx="0" cy="0"/>
          <a:chOff x="0" y="0"/>
          <a:chExt cx="0" cy="0"/>
        </a:xfrm>
      </p:grpSpPr>
      <p:sp>
        <p:nvSpPr>
          <p:cNvPr id="3" name="Segnaposto contenuto 2">
            <a:extLst>
              <a:ext uri="{FF2B5EF4-FFF2-40B4-BE49-F238E27FC236}">
                <a16:creationId xmlns:a16="http://schemas.microsoft.com/office/drawing/2014/main" id="{674DCEF8-265E-2647-B790-C9E3D14E1EE4}"/>
              </a:ext>
            </a:extLst>
          </p:cNvPr>
          <p:cNvSpPr>
            <a:spLocks noGrp="1"/>
          </p:cNvSpPr>
          <p:nvPr>
            <p:ph idx="1"/>
          </p:nvPr>
        </p:nvSpPr>
        <p:spPr>
          <a:xfrm>
            <a:off x="3887391" y="2049463"/>
            <a:ext cx="4629150" cy="3811588"/>
          </a:xfrm>
        </p:spPr>
        <p:txBody>
          <a:bodyPr>
            <a:normAutofit/>
          </a:bodyPr>
          <a:lstStyle>
            <a:lvl1pPr>
              <a:defRPr sz="1200"/>
            </a:lvl1pPr>
            <a:lvl2pPr>
              <a:defRPr sz="1200"/>
            </a:lvl2pPr>
            <a:lvl3pPr>
              <a:defRPr sz="1200"/>
            </a:lvl3pPr>
            <a:lvl4pPr>
              <a:defRPr sz="1200"/>
            </a:lvl4pPr>
            <a:lvl5pPr>
              <a:defRPr sz="1200"/>
            </a:lvl5pPr>
            <a:lvl6pPr>
              <a:defRPr sz="1500"/>
            </a:lvl6pPr>
            <a:lvl7pPr>
              <a:defRPr sz="1500"/>
            </a:lvl7pPr>
            <a:lvl8pPr>
              <a:defRPr sz="1500"/>
            </a:lvl8pPr>
            <a:lvl9pPr>
              <a:defRPr sz="1500"/>
            </a:lvl9pPr>
          </a:lstStyle>
          <a:p>
            <a:pPr lvl="0"/>
            <a:r>
              <a:rPr lang="it-IT" dirty="0"/>
              <a:t>Fare clic per modificare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p>
        </p:txBody>
      </p:sp>
      <p:sp>
        <p:nvSpPr>
          <p:cNvPr id="4" name="Segnaposto testo 3">
            <a:extLst>
              <a:ext uri="{FF2B5EF4-FFF2-40B4-BE49-F238E27FC236}">
                <a16:creationId xmlns:a16="http://schemas.microsoft.com/office/drawing/2014/main" id="{D143F8F9-79BC-B046-A3DB-3B65B77EEB72}"/>
              </a:ext>
            </a:extLst>
          </p:cNvPr>
          <p:cNvSpPr>
            <a:spLocks noGrp="1"/>
          </p:cNvSpPr>
          <p:nvPr>
            <p:ph type="body" sz="half" idx="2"/>
          </p:nvPr>
        </p:nvSpPr>
        <p:spPr>
          <a:xfrm>
            <a:off x="629841" y="2057401"/>
            <a:ext cx="2949178" cy="3811588"/>
          </a:xfrm>
        </p:spPr>
        <p:txBody>
          <a:bodyPr/>
          <a:lstStyle>
            <a:lvl1pPr marL="0" indent="0">
              <a:buNone/>
              <a:defRPr sz="1200"/>
            </a:lvl1pPr>
            <a:lvl2pPr marL="342892" indent="0">
              <a:buNone/>
              <a:defRPr sz="1050"/>
            </a:lvl2pPr>
            <a:lvl3pPr marL="685783" indent="0">
              <a:buNone/>
              <a:defRPr sz="900"/>
            </a:lvl3pPr>
            <a:lvl4pPr marL="1028675" indent="0">
              <a:buNone/>
              <a:defRPr sz="750"/>
            </a:lvl4pPr>
            <a:lvl5pPr marL="1371566" indent="0">
              <a:buNone/>
              <a:defRPr sz="750"/>
            </a:lvl5pPr>
            <a:lvl6pPr marL="1714457" indent="0">
              <a:buNone/>
              <a:defRPr sz="750"/>
            </a:lvl6pPr>
            <a:lvl7pPr marL="2057348" indent="0">
              <a:buNone/>
              <a:defRPr sz="750"/>
            </a:lvl7pPr>
            <a:lvl8pPr marL="2400240" indent="0">
              <a:buNone/>
              <a:defRPr sz="750"/>
            </a:lvl8pPr>
            <a:lvl9pPr marL="2743132" indent="0">
              <a:buNone/>
              <a:defRPr sz="750"/>
            </a:lvl9pPr>
          </a:lstStyle>
          <a:p>
            <a:pPr lvl="0"/>
            <a:r>
              <a:rPr lang="it-IT" dirty="0"/>
              <a:t>Fare clic per modificare gli stili del testo dello schema</a:t>
            </a:r>
          </a:p>
        </p:txBody>
      </p:sp>
      <p:sp>
        <p:nvSpPr>
          <p:cNvPr id="5" name="Segnaposto data 4">
            <a:extLst>
              <a:ext uri="{FF2B5EF4-FFF2-40B4-BE49-F238E27FC236}">
                <a16:creationId xmlns:a16="http://schemas.microsoft.com/office/drawing/2014/main" id="{F0ABA362-EA73-BC4A-8322-B96FC77036F5}"/>
              </a:ext>
            </a:extLst>
          </p:cNvPr>
          <p:cNvSpPr>
            <a:spLocks noGrp="1"/>
          </p:cNvSpPr>
          <p:nvPr>
            <p:ph type="dt" sz="half" idx="10"/>
          </p:nvPr>
        </p:nvSpPr>
        <p:spPr/>
        <p:txBody>
          <a:bodyPr/>
          <a:lstStyle/>
          <a:p>
            <a:fld id="{05BD0AD2-7939-0145-A347-4C48148F9D58}" type="datetime1">
              <a:rPr lang="it-IT" smtClean="0"/>
              <a:t>28/05/2021</a:t>
            </a:fld>
            <a:endParaRPr lang="it-IT"/>
          </a:p>
        </p:txBody>
      </p:sp>
      <p:sp>
        <p:nvSpPr>
          <p:cNvPr id="6" name="Segnaposto piè di pagina 5">
            <a:extLst>
              <a:ext uri="{FF2B5EF4-FFF2-40B4-BE49-F238E27FC236}">
                <a16:creationId xmlns:a16="http://schemas.microsoft.com/office/drawing/2014/main" id="{A80C1E3D-2C8A-D940-A6FB-42DF4E8B8CE5}"/>
              </a:ext>
            </a:extLst>
          </p:cNvPr>
          <p:cNvSpPr>
            <a:spLocks noGrp="1"/>
          </p:cNvSpPr>
          <p:nvPr>
            <p:ph type="ftr" sz="quarter" idx="11"/>
          </p:nvPr>
        </p:nvSpPr>
        <p:spPr/>
        <p:txBody>
          <a:bodyPr/>
          <a:lstStyle/>
          <a:p>
            <a:r>
              <a:rPr lang="it-IT"/>
              <a:t>Presentation Title</a:t>
            </a:r>
          </a:p>
        </p:txBody>
      </p:sp>
      <p:sp>
        <p:nvSpPr>
          <p:cNvPr id="7" name="Segnaposto numero diapositiva 6">
            <a:extLst>
              <a:ext uri="{FF2B5EF4-FFF2-40B4-BE49-F238E27FC236}">
                <a16:creationId xmlns:a16="http://schemas.microsoft.com/office/drawing/2014/main" id="{9E7F69E4-5C59-5340-A94B-92AB2C3CAA4E}"/>
              </a:ext>
            </a:extLst>
          </p:cNvPr>
          <p:cNvSpPr>
            <a:spLocks noGrp="1"/>
          </p:cNvSpPr>
          <p:nvPr>
            <p:ph type="sldNum" sz="quarter" idx="12"/>
          </p:nvPr>
        </p:nvSpPr>
        <p:spPr/>
        <p:txBody>
          <a:bodyPr/>
          <a:lstStyle/>
          <a:p>
            <a:fld id="{89B0F03C-C644-5D47-B7B4-F6F84F3A4BA3}" type="slidenum">
              <a:rPr lang="it-IT" smtClean="0"/>
              <a:t>‹#›</a:t>
            </a:fld>
            <a:endParaRPr lang="it-IT"/>
          </a:p>
        </p:txBody>
      </p:sp>
      <p:sp>
        <p:nvSpPr>
          <p:cNvPr id="8" name="Titolo 1">
            <a:extLst>
              <a:ext uri="{FF2B5EF4-FFF2-40B4-BE49-F238E27FC236}">
                <a16:creationId xmlns:a16="http://schemas.microsoft.com/office/drawing/2014/main" id="{0E7D7D19-1C92-3649-817C-F802A5467A86}"/>
              </a:ext>
            </a:extLst>
          </p:cNvPr>
          <p:cNvSpPr>
            <a:spLocks noGrp="1"/>
          </p:cNvSpPr>
          <p:nvPr>
            <p:ph type="title"/>
          </p:nvPr>
        </p:nvSpPr>
        <p:spPr>
          <a:xfrm>
            <a:off x="628650" y="365126"/>
            <a:ext cx="6351815" cy="1325563"/>
          </a:xfrm>
        </p:spPr>
        <p:txBody>
          <a:bodyPr/>
          <a:lstStyle/>
          <a:p>
            <a:r>
              <a:rPr lang="it-IT" dirty="0"/>
              <a:t>Fare clic per modificare lo stile del titolo dello schema</a:t>
            </a:r>
          </a:p>
        </p:txBody>
      </p:sp>
    </p:spTree>
    <p:extLst>
      <p:ext uri="{BB962C8B-B14F-4D97-AF65-F5344CB8AC3E}">
        <p14:creationId xmlns:p14="http://schemas.microsoft.com/office/powerpoint/2010/main" val="23257221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Immagine con didascalia">
    <p:spTree>
      <p:nvGrpSpPr>
        <p:cNvPr id="1" name=""/>
        <p:cNvGrpSpPr/>
        <p:nvPr/>
      </p:nvGrpSpPr>
      <p:grpSpPr>
        <a:xfrm>
          <a:off x="0" y="0"/>
          <a:ext cx="0" cy="0"/>
          <a:chOff x="0" y="0"/>
          <a:chExt cx="0" cy="0"/>
        </a:xfrm>
      </p:grpSpPr>
      <p:sp>
        <p:nvSpPr>
          <p:cNvPr id="3" name="Segnaposto immagine 2">
            <a:extLst>
              <a:ext uri="{FF2B5EF4-FFF2-40B4-BE49-F238E27FC236}">
                <a16:creationId xmlns:a16="http://schemas.microsoft.com/office/drawing/2014/main" id="{BF614177-5F4F-2C4B-833A-52F7E175E00D}"/>
              </a:ext>
            </a:extLst>
          </p:cNvPr>
          <p:cNvSpPr>
            <a:spLocks noGrp="1"/>
          </p:cNvSpPr>
          <p:nvPr>
            <p:ph type="pic" idx="1"/>
          </p:nvPr>
        </p:nvSpPr>
        <p:spPr>
          <a:xfrm>
            <a:off x="3887391" y="2049463"/>
            <a:ext cx="4629150" cy="3811588"/>
          </a:xfrm>
        </p:spPr>
        <p:txBody>
          <a:bodyPr>
            <a:normAutofit/>
          </a:bodyPr>
          <a:lstStyle>
            <a:lvl1pPr marL="0" indent="0">
              <a:buNone/>
              <a:defRPr sz="1200"/>
            </a:lvl1pPr>
            <a:lvl2pPr marL="342892" indent="0">
              <a:buNone/>
              <a:defRPr sz="2100"/>
            </a:lvl2pPr>
            <a:lvl3pPr marL="685783" indent="0">
              <a:buNone/>
              <a:defRPr sz="1800"/>
            </a:lvl3pPr>
            <a:lvl4pPr marL="1028675" indent="0">
              <a:buNone/>
              <a:defRPr sz="1500"/>
            </a:lvl4pPr>
            <a:lvl5pPr marL="1371566" indent="0">
              <a:buNone/>
              <a:defRPr sz="1500"/>
            </a:lvl5pPr>
            <a:lvl6pPr marL="1714457" indent="0">
              <a:buNone/>
              <a:defRPr sz="1500"/>
            </a:lvl6pPr>
            <a:lvl7pPr marL="2057348" indent="0">
              <a:buNone/>
              <a:defRPr sz="1500"/>
            </a:lvl7pPr>
            <a:lvl8pPr marL="2400240" indent="0">
              <a:buNone/>
              <a:defRPr sz="1500"/>
            </a:lvl8pPr>
            <a:lvl9pPr marL="2743132" indent="0">
              <a:buNone/>
              <a:defRPr sz="1500"/>
            </a:lvl9pPr>
          </a:lstStyle>
          <a:p>
            <a:endParaRPr lang="it-IT" dirty="0"/>
          </a:p>
        </p:txBody>
      </p:sp>
      <p:sp>
        <p:nvSpPr>
          <p:cNvPr id="5" name="Segnaposto data 4">
            <a:extLst>
              <a:ext uri="{FF2B5EF4-FFF2-40B4-BE49-F238E27FC236}">
                <a16:creationId xmlns:a16="http://schemas.microsoft.com/office/drawing/2014/main" id="{C4F6CF0D-28F2-7340-A9A7-A19BBE670260}"/>
              </a:ext>
            </a:extLst>
          </p:cNvPr>
          <p:cNvSpPr>
            <a:spLocks noGrp="1"/>
          </p:cNvSpPr>
          <p:nvPr>
            <p:ph type="dt" sz="half" idx="10"/>
          </p:nvPr>
        </p:nvSpPr>
        <p:spPr/>
        <p:txBody>
          <a:bodyPr/>
          <a:lstStyle/>
          <a:p>
            <a:fld id="{8164AA11-4619-624C-8481-74A3857DB81B}" type="datetime1">
              <a:rPr lang="it-IT" smtClean="0"/>
              <a:t>28/05/2021</a:t>
            </a:fld>
            <a:endParaRPr lang="it-IT"/>
          </a:p>
        </p:txBody>
      </p:sp>
      <p:sp>
        <p:nvSpPr>
          <p:cNvPr id="6" name="Segnaposto piè di pagina 5">
            <a:extLst>
              <a:ext uri="{FF2B5EF4-FFF2-40B4-BE49-F238E27FC236}">
                <a16:creationId xmlns:a16="http://schemas.microsoft.com/office/drawing/2014/main" id="{E123EE4E-D6E8-9640-B4BC-B7603A9D7FD7}"/>
              </a:ext>
            </a:extLst>
          </p:cNvPr>
          <p:cNvSpPr>
            <a:spLocks noGrp="1"/>
          </p:cNvSpPr>
          <p:nvPr>
            <p:ph type="ftr" sz="quarter" idx="11"/>
          </p:nvPr>
        </p:nvSpPr>
        <p:spPr/>
        <p:txBody>
          <a:bodyPr/>
          <a:lstStyle/>
          <a:p>
            <a:r>
              <a:rPr lang="it-IT"/>
              <a:t>Presentation Title</a:t>
            </a:r>
          </a:p>
        </p:txBody>
      </p:sp>
      <p:sp>
        <p:nvSpPr>
          <p:cNvPr id="7" name="Segnaposto numero diapositiva 6">
            <a:extLst>
              <a:ext uri="{FF2B5EF4-FFF2-40B4-BE49-F238E27FC236}">
                <a16:creationId xmlns:a16="http://schemas.microsoft.com/office/drawing/2014/main" id="{08B91BB5-8BA3-2845-AF92-5083552F1723}"/>
              </a:ext>
            </a:extLst>
          </p:cNvPr>
          <p:cNvSpPr>
            <a:spLocks noGrp="1"/>
          </p:cNvSpPr>
          <p:nvPr>
            <p:ph type="sldNum" sz="quarter" idx="12"/>
          </p:nvPr>
        </p:nvSpPr>
        <p:spPr/>
        <p:txBody>
          <a:bodyPr/>
          <a:lstStyle/>
          <a:p>
            <a:fld id="{89B0F03C-C644-5D47-B7B4-F6F84F3A4BA3}" type="slidenum">
              <a:rPr lang="it-IT" smtClean="0"/>
              <a:t>‹#›</a:t>
            </a:fld>
            <a:endParaRPr lang="it-IT"/>
          </a:p>
        </p:txBody>
      </p:sp>
      <p:sp>
        <p:nvSpPr>
          <p:cNvPr id="8" name="Segnaposto testo 3">
            <a:extLst>
              <a:ext uri="{FF2B5EF4-FFF2-40B4-BE49-F238E27FC236}">
                <a16:creationId xmlns:a16="http://schemas.microsoft.com/office/drawing/2014/main" id="{8D2D534A-E15D-8344-A5EA-580511134A92}"/>
              </a:ext>
            </a:extLst>
          </p:cNvPr>
          <p:cNvSpPr>
            <a:spLocks noGrp="1"/>
          </p:cNvSpPr>
          <p:nvPr>
            <p:ph type="body" sz="half" idx="2"/>
          </p:nvPr>
        </p:nvSpPr>
        <p:spPr>
          <a:xfrm>
            <a:off x="629841" y="2057401"/>
            <a:ext cx="2949178" cy="3811588"/>
          </a:xfrm>
        </p:spPr>
        <p:txBody>
          <a:bodyPr/>
          <a:lstStyle>
            <a:lvl1pPr marL="0" indent="0">
              <a:buNone/>
              <a:defRPr sz="1200"/>
            </a:lvl1pPr>
            <a:lvl2pPr marL="342892" indent="0">
              <a:buNone/>
              <a:defRPr sz="1050"/>
            </a:lvl2pPr>
            <a:lvl3pPr marL="685783" indent="0">
              <a:buNone/>
              <a:defRPr sz="900"/>
            </a:lvl3pPr>
            <a:lvl4pPr marL="1028675" indent="0">
              <a:buNone/>
              <a:defRPr sz="750"/>
            </a:lvl4pPr>
            <a:lvl5pPr marL="1371566" indent="0">
              <a:buNone/>
              <a:defRPr sz="750"/>
            </a:lvl5pPr>
            <a:lvl6pPr marL="1714457" indent="0">
              <a:buNone/>
              <a:defRPr sz="750"/>
            </a:lvl6pPr>
            <a:lvl7pPr marL="2057348" indent="0">
              <a:buNone/>
              <a:defRPr sz="750"/>
            </a:lvl7pPr>
            <a:lvl8pPr marL="2400240" indent="0">
              <a:buNone/>
              <a:defRPr sz="750"/>
            </a:lvl8pPr>
            <a:lvl9pPr marL="2743132" indent="0">
              <a:buNone/>
              <a:defRPr sz="750"/>
            </a:lvl9pPr>
          </a:lstStyle>
          <a:p>
            <a:pPr lvl="0"/>
            <a:r>
              <a:rPr lang="it-IT" dirty="0"/>
              <a:t>Fare clic per modificare gli stili del testo dello schema</a:t>
            </a:r>
          </a:p>
        </p:txBody>
      </p:sp>
      <p:sp>
        <p:nvSpPr>
          <p:cNvPr id="9" name="Titolo 1">
            <a:extLst>
              <a:ext uri="{FF2B5EF4-FFF2-40B4-BE49-F238E27FC236}">
                <a16:creationId xmlns:a16="http://schemas.microsoft.com/office/drawing/2014/main" id="{859FEEFB-F92C-9247-8555-2FBA883CA0A9}"/>
              </a:ext>
            </a:extLst>
          </p:cNvPr>
          <p:cNvSpPr>
            <a:spLocks noGrp="1"/>
          </p:cNvSpPr>
          <p:nvPr>
            <p:ph type="title"/>
          </p:nvPr>
        </p:nvSpPr>
        <p:spPr>
          <a:xfrm>
            <a:off x="628650" y="365126"/>
            <a:ext cx="6351815" cy="1325563"/>
          </a:xfrm>
        </p:spPr>
        <p:txBody>
          <a:bodyPr/>
          <a:lstStyle/>
          <a:p>
            <a:r>
              <a:rPr lang="it-IT"/>
              <a:t>Fare clic per modificare lo stile del titolo dello schema</a:t>
            </a:r>
          </a:p>
        </p:txBody>
      </p:sp>
    </p:spTree>
    <p:extLst>
      <p:ext uri="{BB962C8B-B14F-4D97-AF65-F5344CB8AC3E}">
        <p14:creationId xmlns:p14="http://schemas.microsoft.com/office/powerpoint/2010/main" val="22482506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LIST + ELEMENT">
    <p:spTree>
      <p:nvGrpSpPr>
        <p:cNvPr id="1" name=""/>
        <p:cNvGrpSpPr/>
        <p:nvPr/>
      </p:nvGrpSpPr>
      <p:grpSpPr>
        <a:xfrm>
          <a:off x="0" y="0"/>
          <a:ext cx="0" cy="0"/>
          <a:chOff x="0" y="0"/>
          <a:chExt cx="0" cy="0"/>
        </a:xfrm>
      </p:grpSpPr>
      <p:sp>
        <p:nvSpPr>
          <p:cNvPr id="9" name="Segnaposto contenuto 7"/>
          <p:cNvSpPr>
            <a:spLocks noGrp="1"/>
          </p:cNvSpPr>
          <p:nvPr>
            <p:ph sz="quarter" idx="34" hasCustomPrompt="1"/>
          </p:nvPr>
        </p:nvSpPr>
        <p:spPr>
          <a:xfrm>
            <a:off x="4606509" y="2256091"/>
            <a:ext cx="4401425" cy="3865621"/>
          </a:xfrm>
          <a:prstGeom prst="rect">
            <a:avLst/>
          </a:prstGeom>
        </p:spPr>
        <p:txBody>
          <a:bodyPr vert="horz" lIns="0" tIns="0" rIns="0" bIns="0"/>
          <a:lstStyle>
            <a:lvl1pPr marL="0" indent="0">
              <a:lnSpc>
                <a:spcPts val="1100"/>
              </a:lnSpc>
              <a:spcBef>
                <a:spcPts val="0"/>
              </a:spcBef>
              <a:spcAft>
                <a:spcPts val="900"/>
              </a:spcAft>
              <a:buSzPct val="70000"/>
              <a:buFontTx/>
              <a:buNone/>
              <a:defRPr sz="900" b="0" i="1">
                <a:solidFill>
                  <a:schemeClr val="accent6"/>
                </a:solidFill>
                <a:latin typeface="Noto Sans Regular"/>
              </a:defRPr>
            </a:lvl1pPr>
            <a:lvl2pPr marL="529200" indent="0">
              <a:lnSpc>
                <a:spcPts val="1100"/>
              </a:lnSpc>
              <a:spcBef>
                <a:spcPts val="0"/>
              </a:spcBef>
              <a:spcAft>
                <a:spcPts val="900"/>
              </a:spcAft>
              <a:buSzPct val="70000"/>
              <a:buFontTx/>
              <a:buNone/>
              <a:defRPr sz="900" b="0" i="1" baseline="0">
                <a:solidFill>
                  <a:schemeClr val="accent6"/>
                </a:solidFill>
              </a:defRPr>
            </a:lvl2pPr>
            <a:lvl3pPr marL="914400" indent="0">
              <a:lnSpc>
                <a:spcPts val="1100"/>
              </a:lnSpc>
              <a:spcBef>
                <a:spcPts val="0"/>
              </a:spcBef>
              <a:spcAft>
                <a:spcPts val="900"/>
              </a:spcAft>
              <a:buSzPct val="70000"/>
              <a:buFontTx/>
              <a:buNone/>
              <a:defRPr sz="900" b="0" i="1" baseline="0">
                <a:solidFill>
                  <a:schemeClr val="accent6"/>
                </a:solidFill>
              </a:defRPr>
            </a:lvl3pPr>
            <a:lvl4pPr marL="1335600" indent="0">
              <a:lnSpc>
                <a:spcPts val="1100"/>
              </a:lnSpc>
              <a:spcBef>
                <a:spcPts val="0"/>
              </a:spcBef>
              <a:spcAft>
                <a:spcPts val="900"/>
              </a:spcAft>
              <a:buSzPct val="70000"/>
              <a:buFontTx/>
              <a:buNone/>
              <a:defRPr sz="900" b="0" i="1">
                <a:solidFill>
                  <a:schemeClr val="accent6"/>
                </a:solidFill>
              </a:defRPr>
            </a:lvl4pPr>
            <a:lvl5pPr marL="1792800" indent="0">
              <a:lnSpc>
                <a:spcPts val="1100"/>
              </a:lnSpc>
              <a:spcBef>
                <a:spcPts val="0"/>
              </a:spcBef>
              <a:spcAft>
                <a:spcPts val="900"/>
              </a:spcAft>
              <a:buSzPct val="70000"/>
              <a:buFontTx/>
              <a:buNone/>
              <a:defRPr sz="900" b="0" i="1">
                <a:solidFill>
                  <a:schemeClr val="accent6"/>
                </a:solidFill>
              </a:defRPr>
            </a:lvl5pPr>
          </a:lstStyle>
          <a:p>
            <a:pPr lvl="0"/>
            <a:r>
              <a:rPr lang="en-US" dirty="0"/>
              <a:t>Click on the icons to insert an element</a:t>
            </a:r>
            <a:endParaRPr lang="it-IT" dirty="0"/>
          </a:p>
        </p:txBody>
      </p:sp>
      <p:sp>
        <p:nvSpPr>
          <p:cNvPr id="4" name="Segnaposto numero diapositiva 3"/>
          <p:cNvSpPr>
            <a:spLocks noGrp="1"/>
          </p:cNvSpPr>
          <p:nvPr>
            <p:ph type="sldNum" sz="quarter" idx="35"/>
          </p:nvPr>
        </p:nvSpPr>
        <p:spPr/>
        <p:txBody>
          <a:bodyPr/>
          <a:lstStyle/>
          <a:p>
            <a:fld id="{9C18EA95-C3D3-214C-9452-EF8527DBCD86}" type="slidenum">
              <a:rPr lang="it-IT" smtClean="0"/>
              <a:pPr/>
              <a:t>‹#›</a:t>
            </a:fld>
            <a:endParaRPr lang="it-IT"/>
          </a:p>
        </p:txBody>
      </p:sp>
      <p:sp>
        <p:nvSpPr>
          <p:cNvPr id="2" name="Titolo 1"/>
          <p:cNvSpPr>
            <a:spLocks noGrp="1"/>
          </p:cNvSpPr>
          <p:nvPr>
            <p:ph type="title" hasCustomPrompt="1"/>
          </p:nvPr>
        </p:nvSpPr>
        <p:spPr/>
        <p:txBody>
          <a:bodyPr/>
          <a:lstStyle/>
          <a:p>
            <a:r>
              <a:rPr lang="en-US" dirty="0"/>
              <a:t>Title here, no </a:t>
            </a:r>
            <a:r>
              <a:rPr lang="en-US" dirty="0" err="1"/>
              <a:t>commodo</a:t>
            </a:r>
            <a:r>
              <a:rPr lang="en-US" dirty="0"/>
              <a:t> </a:t>
            </a:r>
            <a:r>
              <a:rPr lang="en-US" dirty="0" err="1"/>
              <a:t>ipsum</a:t>
            </a:r>
            <a:r>
              <a:rPr lang="en-US" dirty="0"/>
              <a:t>.</a:t>
            </a:r>
            <a:endParaRPr lang="en-GB" dirty="0"/>
          </a:p>
        </p:txBody>
      </p:sp>
      <p:sp>
        <p:nvSpPr>
          <p:cNvPr id="8" name="Segnaposto testo 4"/>
          <p:cNvSpPr>
            <a:spLocks noGrp="1"/>
          </p:cNvSpPr>
          <p:nvPr>
            <p:ph type="body" sz="quarter" idx="36" hasCustomPrompt="1"/>
          </p:nvPr>
        </p:nvSpPr>
        <p:spPr>
          <a:xfrm>
            <a:off x="425947" y="1601131"/>
            <a:ext cx="4149013" cy="4520581"/>
          </a:xfrm>
          <a:prstGeom prst="rect">
            <a:avLst/>
          </a:prstGeom>
        </p:spPr>
        <p:txBody>
          <a:bodyPr vert="horz" lIns="0" tIns="0" rIns="0" bIns="0"/>
          <a:lstStyle>
            <a:lvl1pPr marL="360000" indent="-360000">
              <a:lnSpc>
                <a:spcPts val="2400"/>
              </a:lnSpc>
              <a:spcBef>
                <a:spcPts val="0"/>
              </a:spcBef>
              <a:spcAft>
                <a:spcPts val="800"/>
              </a:spcAft>
              <a:buFont typeface="Arial"/>
              <a:buChar char="•"/>
              <a:defRPr sz="12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a:t>Etiam</a:t>
            </a:r>
            <a:r>
              <a:rPr lang="en-US" dirty="0"/>
              <a:t> </a:t>
            </a:r>
            <a:r>
              <a:rPr lang="en-US" dirty="0" err="1"/>
              <a:t>bibendum</a:t>
            </a:r>
            <a:endParaRPr lang="en-US" dirty="0"/>
          </a:p>
          <a:p>
            <a:pPr lvl="0"/>
            <a:r>
              <a:rPr lang="en-US" dirty="0" err="1"/>
              <a:t>Sed</a:t>
            </a:r>
            <a:r>
              <a:rPr lang="en-US" dirty="0"/>
              <a:t> </a:t>
            </a:r>
            <a:r>
              <a:rPr lang="en-US" dirty="0" err="1"/>
              <a:t>porta</a:t>
            </a:r>
            <a:endParaRPr lang="en-US" dirty="0"/>
          </a:p>
          <a:p>
            <a:pPr lvl="0"/>
            <a:r>
              <a:rPr lang="en-US" dirty="0" err="1"/>
              <a:t>Quisque</a:t>
            </a:r>
            <a:r>
              <a:rPr lang="en-US" dirty="0"/>
              <a:t> non </a:t>
            </a:r>
            <a:r>
              <a:rPr lang="en-US" dirty="0" err="1"/>
              <a:t>commodo</a:t>
            </a:r>
            <a:endParaRPr lang="en-US" dirty="0"/>
          </a:p>
        </p:txBody>
      </p:sp>
      <p:sp>
        <p:nvSpPr>
          <p:cNvPr id="10" name="Segnaposto testo 9"/>
          <p:cNvSpPr>
            <a:spLocks noGrp="1"/>
          </p:cNvSpPr>
          <p:nvPr>
            <p:ph type="body" sz="quarter" idx="37" hasCustomPrompt="1"/>
          </p:nvPr>
        </p:nvSpPr>
        <p:spPr>
          <a:xfrm>
            <a:off x="4621812" y="1989871"/>
            <a:ext cx="4378237" cy="187440"/>
          </a:xfrm>
          <a:prstGeom prst="rect">
            <a:avLst/>
          </a:prstGeom>
        </p:spPr>
        <p:txBody>
          <a:bodyPr vert="horz" lIns="0" tIns="0" rIns="0" bIns="0"/>
          <a:lstStyle>
            <a:lvl1pPr marL="0" indent="0">
              <a:lnSpc>
                <a:spcPts val="1100"/>
              </a:lnSpc>
              <a:spcBef>
                <a:spcPts val="0"/>
              </a:spcBef>
              <a:buFontTx/>
              <a:buNone/>
              <a:defRPr sz="800" baseline="0">
                <a:solidFill>
                  <a:schemeClr val="tx2"/>
                </a:solidFill>
                <a:latin typeface="Noto Sans Regular"/>
              </a:defRPr>
            </a:lvl1pPr>
          </a:lstStyle>
          <a:p>
            <a:pPr lvl="0"/>
            <a:r>
              <a:rPr lang="en-US" dirty="0"/>
              <a:t>Source </a:t>
            </a:r>
            <a:r>
              <a:rPr lang="en-US" dirty="0" err="1"/>
              <a:t>Lorem</a:t>
            </a:r>
            <a:r>
              <a:rPr lang="en-US" dirty="0"/>
              <a:t> </a:t>
            </a:r>
            <a:r>
              <a:rPr lang="en-US" dirty="0" err="1"/>
              <a:t>Ipsum</a:t>
            </a:r>
            <a:r>
              <a:rPr lang="en-US" dirty="0"/>
              <a:t> 2016</a:t>
            </a:r>
            <a:endParaRPr lang="en-GB" dirty="0"/>
          </a:p>
        </p:txBody>
      </p:sp>
      <p:sp>
        <p:nvSpPr>
          <p:cNvPr id="7" name="Segnaposto testo 4"/>
          <p:cNvSpPr>
            <a:spLocks noGrp="1"/>
          </p:cNvSpPr>
          <p:nvPr>
            <p:ph type="body" sz="quarter" idx="38" hasCustomPrompt="1"/>
          </p:nvPr>
        </p:nvSpPr>
        <p:spPr>
          <a:xfrm>
            <a:off x="433834" y="880599"/>
            <a:ext cx="7217390" cy="360571"/>
          </a:xfrm>
          <a:prstGeom prst="rect">
            <a:avLst/>
          </a:prstGeom>
        </p:spPr>
        <p:txBody>
          <a:bodyPr vert="horz" lIns="0" tIns="0" rIns="0" bIns="0"/>
          <a:lstStyle>
            <a:lvl1pPr marL="0" indent="0">
              <a:lnSpc>
                <a:spcPts val="1800"/>
              </a:lnSpc>
              <a:spcBef>
                <a:spcPts val="0"/>
              </a:spcBef>
              <a:buFontTx/>
              <a:buNone/>
              <a:defRPr sz="18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a:t>Lorem</a:t>
            </a:r>
            <a:r>
              <a:rPr lang="en-US" dirty="0"/>
              <a:t> </a:t>
            </a:r>
            <a:r>
              <a:rPr lang="en-US" dirty="0" err="1"/>
              <a:t>ipsum</a:t>
            </a:r>
            <a:r>
              <a:rPr lang="en-US" dirty="0"/>
              <a:t> dolor sit.</a:t>
            </a:r>
          </a:p>
        </p:txBody>
      </p:sp>
      <p:sp>
        <p:nvSpPr>
          <p:cNvPr id="11" name="Segnaposto testo 9"/>
          <p:cNvSpPr>
            <a:spLocks noGrp="1"/>
          </p:cNvSpPr>
          <p:nvPr>
            <p:ph type="body" sz="quarter" idx="39" hasCustomPrompt="1"/>
          </p:nvPr>
        </p:nvSpPr>
        <p:spPr>
          <a:xfrm>
            <a:off x="4621812" y="1758466"/>
            <a:ext cx="4378237" cy="208476"/>
          </a:xfrm>
          <a:prstGeom prst="rect">
            <a:avLst/>
          </a:prstGeom>
        </p:spPr>
        <p:txBody>
          <a:bodyPr vert="horz" lIns="0" tIns="0" rIns="0" bIns="0"/>
          <a:lstStyle>
            <a:lvl1pPr marL="0" indent="0">
              <a:lnSpc>
                <a:spcPts val="1100"/>
              </a:lnSpc>
              <a:spcBef>
                <a:spcPts val="0"/>
              </a:spcBef>
              <a:buFontTx/>
              <a:buNone/>
              <a:defRPr sz="800" baseline="0">
                <a:solidFill>
                  <a:schemeClr val="tx2"/>
                </a:solidFill>
                <a:latin typeface="Noto Sans SemiBold"/>
              </a:defRPr>
            </a:lvl1pPr>
          </a:lstStyle>
          <a:p>
            <a:pPr lvl="0"/>
            <a:r>
              <a:rPr lang="en-US" dirty="0" err="1"/>
              <a:t>Aenean</a:t>
            </a:r>
            <a:r>
              <a:rPr lang="en-US" dirty="0"/>
              <a:t> </a:t>
            </a:r>
            <a:r>
              <a:rPr lang="en-US" dirty="0" err="1"/>
              <a:t>sodales</a:t>
            </a:r>
            <a:r>
              <a:rPr lang="en-US" dirty="0"/>
              <a:t> nisi vitae dictum </a:t>
            </a:r>
            <a:r>
              <a:rPr lang="en-US" dirty="0" err="1"/>
              <a:t>hendrerit</a:t>
            </a:r>
            <a:r>
              <a:rPr lang="en-US" dirty="0"/>
              <a:t>.</a:t>
            </a:r>
          </a:p>
        </p:txBody>
      </p:sp>
    </p:spTree>
    <p:extLst>
      <p:ext uri="{BB962C8B-B14F-4D97-AF65-F5344CB8AC3E}">
        <p14:creationId xmlns:p14="http://schemas.microsoft.com/office/powerpoint/2010/main" val="2257900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LIST + ELEMENT">
    <p:spTree>
      <p:nvGrpSpPr>
        <p:cNvPr id="1" name=""/>
        <p:cNvGrpSpPr/>
        <p:nvPr/>
      </p:nvGrpSpPr>
      <p:grpSpPr>
        <a:xfrm>
          <a:off x="0" y="0"/>
          <a:ext cx="0" cy="0"/>
          <a:chOff x="0" y="0"/>
          <a:chExt cx="0" cy="0"/>
        </a:xfrm>
      </p:grpSpPr>
      <p:sp>
        <p:nvSpPr>
          <p:cNvPr id="9" name="Segnaposto contenuto 7"/>
          <p:cNvSpPr>
            <a:spLocks noGrp="1"/>
          </p:cNvSpPr>
          <p:nvPr>
            <p:ph sz="quarter" idx="34" hasCustomPrompt="1"/>
          </p:nvPr>
        </p:nvSpPr>
        <p:spPr>
          <a:xfrm>
            <a:off x="4819482" y="1661908"/>
            <a:ext cx="3967592" cy="4238917"/>
          </a:xfrm>
          <a:prstGeom prst="rect">
            <a:avLst/>
          </a:prstGeom>
        </p:spPr>
        <p:txBody>
          <a:bodyPr vert="horz" lIns="0" tIns="0" rIns="0" bIns="0"/>
          <a:lstStyle>
            <a:lvl1pPr marL="0" indent="0">
              <a:lnSpc>
                <a:spcPts val="1100"/>
              </a:lnSpc>
              <a:spcBef>
                <a:spcPts val="0"/>
              </a:spcBef>
              <a:spcAft>
                <a:spcPts val="900"/>
              </a:spcAft>
              <a:buSzPct val="70000"/>
              <a:buFontTx/>
              <a:buNone/>
              <a:defRPr sz="900" b="0" i="1">
                <a:solidFill>
                  <a:schemeClr val="accent6"/>
                </a:solidFill>
                <a:latin typeface="Noto Sans Regular"/>
              </a:defRPr>
            </a:lvl1pPr>
            <a:lvl2pPr marL="529200" indent="0">
              <a:lnSpc>
                <a:spcPts val="1100"/>
              </a:lnSpc>
              <a:spcBef>
                <a:spcPts val="0"/>
              </a:spcBef>
              <a:spcAft>
                <a:spcPts val="900"/>
              </a:spcAft>
              <a:buSzPct val="70000"/>
              <a:buFontTx/>
              <a:buNone/>
              <a:defRPr sz="900" b="0" i="1" baseline="0">
                <a:solidFill>
                  <a:schemeClr val="accent6"/>
                </a:solidFill>
              </a:defRPr>
            </a:lvl2pPr>
            <a:lvl3pPr marL="914400" indent="0">
              <a:lnSpc>
                <a:spcPts val="1100"/>
              </a:lnSpc>
              <a:spcBef>
                <a:spcPts val="0"/>
              </a:spcBef>
              <a:spcAft>
                <a:spcPts val="900"/>
              </a:spcAft>
              <a:buSzPct val="70000"/>
              <a:buFontTx/>
              <a:buNone/>
              <a:defRPr sz="900" b="0" i="1" baseline="0">
                <a:solidFill>
                  <a:schemeClr val="accent6"/>
                </a:solidFill>
              </a:defRPr>
            </a:lvl3pPr>
            <a:lvl4pPr marL="1335600" indent="0">
              <a:lnSpc>
                <a:spcPts val="1100"/>
              </a:lnSpc>
              <a:spcBef>
                <a:spcPts val="0"/>
              </a:spcBef>
              <a:spcAft>
                <a:spcPts val="900"/>
              </a:spcAft>
              <a:buSzPct val="70000"/>
              <a:buFontTx/>
              <a:buNone/>
              <a:defRPr sz="900" b="0" i="1">
                <a:solidFill>
                  <a:schemeClr val="accent6"/>
                </a:solidFill>
              </a:defRPr>
            </a:lvl4pPr>
            <a:lvl5pPr marL="1792800" indent="0">
              <a:lnSpc>
                <a:spcPts val="1100"/>
              </a:lnSpc>
              <a:spcBef>
                <a:spcPts val="0"/>
              </a:spcBef>
              <a:spcAft>
                <a:spcPts val="900"/>
              </a:spcAft>
              <a:buSzPct val="70000"/>
              <a:buFontTx/>
              <a:buNone/>
              <a:defRPr sz="900" b="0" i="1">
                <a:solidFill>
                  <a:schemeClr val="accent6"/>
                </a:solidFill>
              </a:defRPr>
            </a:lvl5pPr>
          </a:lstStyle>
          <a:p>
            <a:pPr lvl="0"/>
            <a:r>
              <a:rPr lang="en-US" dirty="0"/>
              <a:t>Click on the icons to insert an element</a:t>
            </a:r>
            <a:endParaRPr lang="it-IT" dirty="0"/>
          </a:p>
        </p:txBody>
      </p:sp>
      <p:sp>
        <p:nvSpPr>
          <p:cNvPr id="4" name="Segnaposto numero diapositiva 3"/>
          <p:cNvSpPr>
            <a:spLocks noGrp="1"/>
          </p:cNvSpPr>
          <p:nvPr>
            <p:ph type="sldNum" sz="quarter" idx="35"/>
          </p:nvPr>
        </p:nvSpPr>
        <p:spPr/>
        <p:txBody>
          <a:bodyPr/>
          <a:lstStyle/>
          <a:p>
            <a:fld id="{9C18EA95-C3D3-214C-9452-EF8527DBCD86}" type="slidenum">
              <a:rPr lang="it-IT" smtClean="0"/>
              <a:pPr/>
              <a:t>‹#›</a:t>
            </a:fld>
            <a:endParaRPr lang="it-IT"/>
          </a:p>
        </p:txBody>
      </p:sp>
      <p:sp>
        <p:nvSpPr>
          <p:cNvPr id="2" name="Titolo 1"/>
          <p:cNvSpPr>
            <a:spLocks noGrp="1"/>
          </p:cNvSpPr>
          <p:nvPr>
            <p:ph type="title" hasCustomPrompt="1"/>
          </p:nvPr>
        </p:nvSpPr>
        <p:spPr/>
        <p:txBody>
          <a:bodyPr/>
          <a:lstStyle/>
          <a:p>
            <a:r>
              <a:rPr lang="en-US" dirty="0"/>
              <a:t>Title here, no </a:t>
            </a:r>
            <a:r>
              <a:rPr lang="en-US" dirty="0" err="1"/>
              <a:t>commodo</a:t>
            </a:r>
            <a:r>
              <a:rPr lang="en-US" dirty="0"/>
              <a:t> </a:t>
            </a:r>
            <a:r>
              <a:rPr lang="en-US" dirty="0" err="1"/>
              <a:t>ipsum</a:t>
            </a:r>
            <a:r>
              <a:rPr lang="en-US" dirty="0"/>
              <a:t>.</a:t>
            </a:r>
            <a:endParaRPr lang="en-GB" dirty="0"/>
          </a:p>
        </p:txBody>
      </p:sp>
      <p:sp>
        <p:nvSpPr>
          <p:cNvPr id="6" name="Segnaposto testo 4"/>
          <p:cNvSpPr>
            <a:spLocks noGrp="1"/>
          </p:cNvSpPr>
          <p:nvPr>
            <p:ph type="body" sz="quarter" idx="33" hasCustomPrompt="1"/>
          </p:nvPr>
        </p:nvSpPr>
        <p:spPr>
          <a:xfrm>
            <a:off x="425945" y="1658963"/>
            <a:ext cx="4283108" cy="4244199"/>
          </a:xfrm>
          <a:prstGeom prst="rect">
            <a:avLst/>
          </a:prstGeom>
        </p:spPr>
        <p:txBody>
          <a:bodyPr vert="horz" lIns="0" tIns="0" rIns="0" bIns="0"/>
          <a:lstStyle>
            <a:lvl1pPr marL="0" indent="0">
              <a:lnSpc>
                <a:spcPts val="1900"/>
              </a:lnSpc>
              <a:spcBef>
                <a:spcPts val="500"/>
              </a:spcBef>
              <a:buFontTx/>
              <a:buNone/>
              <a:defRPr sz="12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a:t>Lorem</a:t>
            </a:r>
            <a:r>
              <a:rPr lang="en-US" dirty="0"/>
              <a:t> </a:t>
            </a:r>
            <a:r>
              <a:rPr lang="en-US" dirty="0" err="1"/>
              <a:t>ipsum</a:t>
            </a:r>
            <a:r>
              <a:rPr lang="en-US" dirty="0"/>
              <a:t> dolor sit </a:t>
            </a:r>
            <a:r>
              <a:rPr lang="en-US" dirty="0" err="1"/>
              <a:t>amet</a:t>
            </a:r>
            <a:r>
              <a:rPr lang="en-US" dirty="0"/>
              <a:t>, </a:t>
            </a:r>
            <a:r>
              <a:rPr lang="en-US" dirty="0" err="1"/>
              <a:t>consectetur</a:t>
            </a:r>
            <a:r>
              <a:rPr lang="en-US" dirty="0"/>
              <a:t> </a:t>
            </a:r>
            <a:r>
              <a:rPr lang="en-US" dirty="0" err="1"/>
              <a:t>adipiscing</a:t>
            </a:r>
            <a:r>
              <a:rPr lang="en-US" dirty="0"/>
              <a:t> </a:t>
            </a:r>
            <a:r>
              <a:rPr lang="en-US" dirty="0" err="1"/>
              <a:t>elit</a:t>
            </a:r>
            <a:r>
              <a:rPr lang="en-US" dirty="0"/>
              <a:t>, </a:t>
            </a:r>
            <a:r>
              <a:rPr lang="en-US" dirty="0" err="1"/>
              <a:t>sed</a:t>
            </a:r>
            <a:r>
              <a:rPr lang="en-US" dirty="0"/>
              <a:t> do </a:t>
            </a:r>
            <a:r>
              <a:rPr lang="en-US" dirty="0" err="1"/>
              <a:t>eiusmod</a:t>
            </a:r>
            <a:r>
              <a:rPr lang="en-US" dirty="0"/>
              <a:t> </a:t>
            </a:r>
            <a:r>
              <a:rPr lang="en-US" dirty="0" err="1"/>
              <a:t>tempor</a:t>
            </a:r>
            <a:r>
              <a:rPr lang="en-US" dirty="0"/>
              <a:t> </a:t>
            </a:r>
            <a:r>
              <a:rPr lang="en-US" dirty="0" err="1"/>
              <a:t>incididunt</a:t>
            </a:r>
            <a:r>
              <a:rPr lang="en-US" dirty="0"/>
              <a:t> </a:t>
            </a:r>
            <a:r>
              <a:rPr lang="en-US" dirty="0" err="1"/>
              <a:t>ut</a:t>
            </a:r>
            <a:r>
              <a:rPr lang="en-US" dirty="0"/>
              <a:t> </a:t>
            </a:r>
            <a:r>
              <a:rPr lang="en-US" dirty="0" err="1"/>
              <a:t>labore</a:t>
            </a:r>
            <a:r>
              <a:rPr lang="en-US" dirty="0"/>
              <a:t> et </a:t>
            </a:r>
            <a:r>
              <a:rPr lang="en-US" dirty="0" err="1"/>
              <a:t>dolore</a:t>
            </a:r>
            <a:r>
              <a:rPr lang="en-US" dirty="0"/>
              <a:t> magna </a:t>
            </a:r>
            <a:r>
              <a:rPr lang="en-US" dirty="0" err="1"/>
              <a:t>aliqua</a:t>
            </a:r>
            <a:r>
              <a:rPr lang="en-US" dirty="0"/>
              <a:t>. </a:t>
            </a:r>
            <a:r>
              <a:rPr lang="en-US" dirty="0" err="1"/>
              <a:t>Ut</a:t>
            </a:r>
            <a:r>
              <a:rPr lang="en-US" dirty="0"/>
              <a:t> </a:t>
            </a:r>
            <a:r>
              <a:rPr lang="en-US" dirty="0" err="1"/>
              <a:t>enim</a:t>
            </a:r>
            <a:r>
              <a:rPr lang="en-US" dirty="0"/>
              <a:t> ad minim </a:t>
            </a:r>
            <a:r>
              <a:rPr lang="en-US" dirty="0" err="1"/>
              <a:t>veniam</a:t>
            </a:r>
            <a:r>
              <a:rPr lang="en-US" dirty="0"/>
              <a:t>, </a:t>
            </a:r>
            <a:r>
              <a:rPr lang="en-US" dirty="0" err="1"/>
              <a:t>quis</a:t>
            </a:r>
            <a:r>
              <a:rPr lang="en-US" dirty="0"/>
              <a:t> </a:t>
            </a:r>
            <a:r>
              <a:rPr lang="en-US" dirty="0" err="1"/>
              <a:t>nostrud</a:t>
            </a:r>
            <a:r>
              <a:rPr lang="en-US" dirty="0"/>
              <a:t> ex</a:t>
            </a:r>
          </a:p>
        </p:txBody>
      </p:sp>
      <p:sp>
        <p:nvSpPr>
          <p:cNvPr id="7" name="Segnaposto testo 4"/>
          <p:cNvSpPr>
            <a:spLocks noGrp="1"/>
          </p:cNvSpPr>
          <p:nvPr>
            <p:ph type="body" sz="quarter" idx="37" hasCustomPrompt="1"/>
          </p:nvPr>
        </p:nvSpPr>
        <p:spPr>
          <a:xfrm>
            <a:off x="433834" y="880599"/>
            <a:ext cx="7217390" cy="360571"/>
          </a:xfrm>
          <a:prstGeom prst="rect">
            <a:avLst/>
          </a:prstGeom>
        </p:spPr>
        <p:txBody>
          <a:bodyPr vert="horz" lIns="0" tIns="0" rIns="0" bIns="0"/>
          <a:lstStyle>
            <a:lvl1pPr marL="0" indent="0">
              <a:lnSpc>
                <a:spcPts val="1800"/>
              </a:lnSpc>
              <a:spcBef>
                <a:spcPts val="0"/>
              </a:spcBef>
              <a:buFontTx/>
              <a:buNone/>
              <a:defRPr sz="18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a:t>Lorem</a:t>
            </a:r>
            <a:r>
              <a:rPr lang="en-US" dirty="0"/>
              <a:t> </a:t>
            </a:r>
            <a:r>
              <a:rPr lang="en-US" dirty="0" err="1"/>
              <a:t>ipsum</a:t>
            </a:r>
            <a:r>
              <a:rPr lang="en-US" dirty="0"/>
              <a:t> dolor sit.</a:t>
            </a:r>
          </a:p>
        </p:txBody>
      </p:sp>
    </p:spTree>
    <p:extLst>
      <p:ext uri="{BB962C8B-B14F-4D97-AF65-F5344CB8AC3E}">
        <p14:creationId xmlns:p14="http://schemas.microsoft.com/office/powerpoint/2010/main" val="2585841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2" name="Titolo 1"/>
          <p:cNvSpPr>
            <a:spLocks noGrp="1"/>
          </p:cNvSpPr>
          <p:nvPr>
            <p:ph type="title" hasCustomPrompt="1"/>
          </p:nvPr>
        </p:nvSpPr>
        <p:spPr/>
        <p:txBody>
          <a:bodyPr/>
          <a:lstStyle/>
          <a:p>
            <a:r>
              <a:rPr lang="en-GB" dirty="0"/>
              <a:t>HJD €6D Measurement</a:t>
            </a:r>
          </a:p>
        </p:txBody>
      </p:sp>
      <p:sp>
        <p:nvSpPr>
          <p:cNvPr id="5" name="Segnaposto testo 4"/>
          <p:cNvSpPr>
            <a:spLocks noGrp="1"/>
          </p:cNvSpPr>
          <p:nvPr>
            <p:ph type="body" sz="quarter" idx="10" hasCustomPrompt="1"/>
          </p:nvPr>
        </p:nvSpPr>
        <p:spPr>
          <a:xfrm>
            <a:off x="733824" y="5487223"/>
            <a:ext cx="3273425" cy="488951"/>
          </a:xfrm>
          <a:prstGeom prst="rect">
            <a:avLst/>
          </a:prstGeom>
        </p:spPr>
        <p:txBody>
          <a:bodyPr vert="horz" lIns="0" tIns="0" rIns="0" bIns="0"/>
          <a:lstStyle>
            <a:lvl1pPr marL="0" indent="0">
              <a:lnSpc>
                <a:spcPts val="900"/>
              </a:lnSpc>
              <a:spcBef>
                <a:spcPts val="0"/>
              </a:spcBef>
              <a:buFontTx/>
              <a:buNone/>
              <a:defRPr sz="900" baseline="0">
                <a:solidFill>
                  <a:schemeClr val="bg2"/>
                </a:solidFill>
                <a:latin typeface="Noto Sans Regular"/>
              </a:defRPr>
            </a:lvl1pPr>
            <a:lvl2pPr marL="0" indent="0">
              <a:lnSpc>
                <a:spcPts val="900"/>
              </a:lnSpc>
              <a:spcBef>
                <a:spcPts val="0"/>
              </a:spcBef>
              <a:buFontTx/>
              <a:buNone/>
              <a:defRPr sz="900" baseline="0">
                <a:solidFill>
                  <a:schemeClr val="bg2"/>
                </a:solidFill>
              </a:defRPr>
            </a:lvl2pPr>
            <a:lvl3pPr marL="0" indent="0">
              <a:lnSpc>
                <a:spcPts val="900"/>
              </a:lnSpc>
              <a:spcBef>
                <a:spcPts val="0"/>
              </a:spcBef>
              <a:buFontTx/>
              <a:buNone/>
              <a:defRPr sz="900" baseline="0">
                <a:solidFill>
                  <a:schemeClr val="bg2"/>
                </a:solidFill>
              </a:defRPr>
            </a:lvl3pPr>
            <a:lvl4pPr marL="0" indent="0">
              <a:lnSpc>
                <a:spcPts val="900"/>
              </a:lnSpc>
              <a:spcBef>
                <a:spcPts val="0"/>
              </a:spcBef>
              <a:buFontTx/>
              <a:buNone/>
              <a:defRPr sz="900" baseline="0">
                <a:solidFill>
                  <a:schemeClr val="bg2"/>
                </a:solidFill>
              </a:defRPr>
            </a:lvl4pPr>
            <a:lvl5pPr marL="0" indent="0">
              <a:lnSpc>
                <a:spcPts val="900"/>
              </a:lnSpc>
              <a:spcBef>
                <a:spcPts val="0"/>
              </a:spcBef>
              <a:buFontTx/>
              <a:buNone/>
              <a:defRPr sz="900" baseline="0">
                <a:solidFill>
                  <a:schemeClr val="bg2"/>
                </a:solidFill>
              </a:defRPr>
            </a:lvl5pPr>
          </a:lstStyle>
          <a:p>
            <a:pPr lvl="0"/>
            <a:r>
              <a:rPr lang="en-US" dirty="0"/>
              <a:t>Date, Place</a:t>
            </a:r>
            <a:endParaRPr lang="en-GB" dirty="0"/>
          </a:p>
        </p:txBody>
      </p:sp>
      <p:sp>
        <p:nvSpPr>
          <p:cNvPr id="4" name="Segnaposto testo 4"/>
          <p:cNvSpPr>
            <a:spLocks noGrp="1"/>
          </p:cNvSpPr>
          <p:nvPr>
            <p:ph type="body" sz="quarter" idx="11" hasCustomPrompt="1"/>
          </p:nvPr>
        </p:nvSpPr>
        <p:spPr>
          <a:xfrm>
            <a:off x="733824" y="4940269"/>
            <a:ext cx="5150519" cy="297899"/>
          </a:xfrm>
          <a:prstGeom prst="rect">
            <a:avLst/>
          </a:prstGeom>
        </p:spPr>
        <p:txBody>
          <a:bodyPr vert="horz" lIns="0" tIns="0" rIns="0" bIns="0"/>
          <a:lstStyle>
            <a:lvl1pPr marL="0" indent="0">
              <a:lnSpc>
                <a:spcPts val="1800"/>
              </a:lnSpc>
              <a:spcBef>
                <a:spcPts val="0"/>
              </a:spcBef>
              <a:buFontTx/>
              <a:buNone/>
              <a:defRPr sz="1800" baseline="0">
                <a:solidFill>
                  <a:schemeClr val="bg2"/>
                </a:solidFill>
                <a:latin typeface="Noto Sans Regular"/>
              </a:defRPr>
            </a:lvl1pPr>
            <a:lvl2pPr marL="0" indent="0">
              <a:lnSpc>
                <a:spcPts val="900"/>
              </a:lnSpc>
              <a:spcBef>
                <a:spcPts val="0"/>
              </a:spcBef>
              <a:buFontTx/>
              <a:buNone/>
              <a:defRPr sz="900" baseline="0">
                <a:solidFill>
                  <a:schemeClr val="bg2"/>
                </a:solidFill>
              </a:defRPr>
            </a:lvl2pPr>
            <a:lvl3pPr marL="0" indent="0">
              <a:lnSpc>
                <a:spcPts val="900"/>
              </a:lnSpc>
              <a:spcBef>
                <a:spcPts val="0"/>
              </a:spcBef>
              <a:buFontTx/>
              <a:buNone/>
              <a:defRPr sz="900" baseline="0">
                <a:solidFill>
                  <a:schemeClr val="bg2"/>
                </a:solidFill>
              </a:defRPr>
            </a:lvl3pPr>
            <a:lvl4pPr marL="0" indent="0">
              <a:lnSpc>
                <a:spcPts val="900"/>
              </a:lnSpc>
              <a:spcBef>
                <a:spcPts val="0"/>
              </a:spcBef>
              <a:buFontTx/>
              <a:buNone/>
              <a:defRPr sz="900" baseline="0">
                <a:solidFill>
                  <a:schemeClr val="bg2"/>
                </a:solidFill>
              </a:defRPr>
            </a:lvl4pPr>
            <a:lvl5pPr marL="0" indent="0">
              <a:lnSpc>
                <a:spcPts val="900"/>
              </a:lnSpc>
              <a:spcBef>
                <a:spcPts val="0"/>
              </a:spcBef>
              <a:buFontTx/>
              <a:buNone/>
              <a:defRPr sz="900" baseline="0">
                <a:solidFill>
                  <a:schemeClr val="bg2"/>
                </a:solidFill>
              </a:defRPr>
            </a:lvl5pPr>
          </a:lstStyle>
          <a:p>
            <a:pPr lvl="0"/>
            <a:r>
              <a:rPr lang="en-US" dirty="0"/>
              <a:t>NOK Dimensions</a:t>
            </a:r>
            <a:endParaRPr lang="en-GB" dirty="0"/>
          </a:p>
        </p:txBody>
      </p:sp>
    </p:spTree>
    <p:extLst>
      <p:ext uri="{BB962C8B-B14F-4D97-AF65-F5344CB8AC3E}">
        <p14:creationId xmlns:p14="http://schemas.microsoft.com/office/powerpoint/2010/main" val="3746161477"/>
      </p:ext>
    </p:extLst>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theme" Target="../theme/theme2.xml"/><Relationship Id="rId1" Type="http://schemas.openxmlformats.org/officeDocument/2006/relationships/slideLayout" Target="../slideLayouts/slideLayout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9.xml"/><Relationship Id="rId3" Type="http://schemas.openxmlformats.org/officeDocument/2006/relationships/slideLayout" Target="../slideLayouts/slideLayout4.xml"/><Relationship Id="rId7" Type="http://schemas.openxmlformats.org/officeDocument/2006/relationships/slideLayout" Target="../slideLayouts/slideLayout8.xml"/><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slideLayout" Target="../slideLayouts/slideLayout7.xml"/><Relationship Id="rId11" Type="http://schemas.openxmlformats.org/officeDocument/2006/relationships/image" Target="../media/image1.jpeg"/><Relationship Id="rId5" Type="http://schemas.openxmlformats.org/officeDocument/2006/relationships/slideLayout" Target="../slideLayouts/slideLayout6.xml"/><Relationship Id="rId10" Type="http://schemas.openxmlformats.org/officeDocument/2006/relationships/theme" Target="../theme/theme3.xml"/><Relationship Id="rId4" Type="http://schemas.openxmlformats.org/officeDocument/2006/relationships/slideLayout" Target="../slideLayouts/slideLayout5.xml"/><Relationship Id="rId9" Type="http://schemas.openxmlformats.org/officeDocument/2006/relationships/slideLayout" Target="../slideLayouts/slideLayout10.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4.xml"/><Relationship Id="rId1" Type="http://schemas.openxmlformats.org/officeDocument/2006/relationships/slideLayout" Target="../slideLayouts/slideLayout1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FB7A5400-F0D5-934D-BA2D-C5BB64F86DE9}"/>
              </a:ext>
            </a:extLst>
          </p:cNvPr>
          <p:cNvSpPr>
            <a:spLocks noGrp="1"/>
          </p:cNvSpPr>
          <p:nvPr>
            <p:ph type="title"/>
          </p:nvPr>
        </p:nvSpPr>
        <p:spPr>
          <a:xfrm>
            <a:off x="628650" y="3233058"/>
            <a:ext cx="6351815" cy="1325563"/>
          </a:xfrm>
          <a:prstGeom prst="rect">
            <a:avLst/>
          </a:prstGeom>
        </p:spPr>
        <p:txBody>
          <a:bodyPr vert="horz" lIns="0" tIns="0" rIns="0" bIns="0" rtlCol="0" anchor="t" anchorCtr="0">
            <a:normAutofit/>
          </a:bodyPr>
          <a:lstStyle/>
          <a:p>
            <a:r>
              <a:rPr lang="it-IT" dirty="0"/>
              <a:t>Fare clic per modificare lo stile del titolo dello schema</a:t>
            </a:r>
          </a:p>
        </p:txBody>
      </p:sp>
      <p:pic>
        <p:nvPicPr>
          <p:cNvPr id="8" name="Immagine 7">
            <a:extLst>
              <a:ext uri="{FF2B5EF4-FFF2-40B4-BE49-F238E27FC236}">
                <a16:creationId xmlns:a16="http://schemas.microsoft.com/office/drawing/2014/main" id="{4BA965FF-CAD6-FD44-9D5E-7ED7FD0E609A}"/>
              </a:ext>
            </a:extLst>
          </p:cNvPr>
          <p:cNvPicPr>
            <a:picLocks noChangeAspect="1"/>
          </p:cNvPicPr>
          <p:nvPr userDrawn="1"/>
        </p:nvPicPr>
        <p:blipFill>
          <a:blip r:embed="rId2" cstate="print">
            <a:extLst>
              <a:ext uri="{28A0092B-C50C-407E-A947-70E740481C1C}">
                <a14:useLocalDpi xmlns:a14="http://schemas.microsoft.com/office/drawing/2010/main"/>
              </a:ext>
            </a:extLst>
          </a:blip>
          <a:stretch>
            <a:fillRect/>
          </a:stretch>
        </p:blipFill>
        <p:spPr>
          <a:xfrm>
            <a:off x="7799615" y="365125"/>
            <a:ext cx="723900" cy="590141"/>
          </a:xfrm>
          <a:prstGeom prst="rect">
            <a:avLst/>
          </a:prstGeom>
        </p:spPr>
      </p:pic>
    </p:spTree>
    <p:extLst>
      <p:ext uri="{BB962C8B-B14F-4D97-AF65-F5344CB8AC3E}">
        <p14:creationId xmlns:p14="http://schemas.microsoft.com/office/powerpoint/2010/main" val="1337061384"/>
      </p:ext>
    </p:extLst>
  </p:cSld>
  <p:clrMap bg1="lt1" tx1="dk1" bg2="lt2" tx2="dk2" accent1="accent1" accent2="accent2" accent3="accent3" accent4="accent4" accent5="accent5" accent6="accent6" hlink="hlink" folHlink="folHlink"/>
  <p:hf hdr="0"/>
  <p:txStyles>
    <p:titleStyle>
      <a:lvl1pPr algn="l" defTabSz="685783" rtl="0" eaLnBrk="1" latinLnBrk="0" hangingPunct="1">
        <a:lnSpc>
          <a:spcPct val="90000"/>
        </a:lnSpc>
        <a:spcBef>
          <a:spcPct val="0"/>
        </a:spcBef>
        <a:buNone/>
        <a:defRPr sz="1575" b="1" kern="1200">
          <a:solidFill>
            <a:schemeClr val="tx1"/>
          </a:solidFill>
          <a:latin typeface="Arial" panose="020B0604020202020204" pitchFamily="34" charset="0"/>
          <a:ea typeface="+mj-ea"/>
          <a:cs typeface="Arial" panose="020B0604020202020204" pitchFamily="34" charset="0"/>
        </a:defRPr>
      </a:lvl1pPr>
    </p:titleStyle>
    <p:bodyStyle>
      <a:lvl1pPr marL="171446" indent="-171446" algn="l" defTabSz="685783" rtl="0" eaLnBrk="1" latinLnBrk="0" hangingPunct="1">
        <a:lnSpc>
          <a:spcPct val="90000"/>
        </a:lnSpc>
        <a:spcBef>
          <a:spcPts val="750"/>
        </a:spcBef>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1pPr>
      <a:lvl2pPr marL="514337" indent="-171446" algn="l" defTabSz="685783" rtl="0" eaLnBrk="1" latinLnBrk="0" hangingPunct="1">
        <a:lnSpc>
          <a:spcPct val="90000"/>
        </a:lnSpc>
        <a:spcBef>
          <a:spcPts val="375"/>
        </a:spcBef>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2pPr>
      <a:lvl3pPr marL="857228" indent="-171446" algn="l" defTabSz="685783" rtl="0" eaLnBrk="1" latinLnBrk="0" hangingPunct="1">
        <a:lnSpc>
          <a:spcPct val="90000"/>
        </a:lnSpc>
        <a:spcBef>
          <a:spcPts val="375"/>
        </a:spcBef>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3pPr>
      <a:lvl4pPr marL="1200120" indent="-171446" algn="l" defTabSz="685783" rtl="0" eaLnBrk="1" latinLnBrk="0" hangingPunct="1">
        <a:lnSpc>
          <a:spcPct val="90000"/>
        </a:lnSpc>
        <a:spcBef>
          <a:spcPts val="375"/>
        </a:spcBef>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4pPr>
      <a:lvl5pPr marL="1543012" indent="-171446" algn="l" defTabSz="685783" rtl="0" eaLnBrk="1" latinLnBrk="0" hangingPunct="1">
        <a:lnSpc>
          <a:spcPct val="90000"/>
        </a:lnSpc>
        <a:spcBef>
          <a:spcPts val="375"/>
        </a:spcBef>
        <a:buFont typeface="Arial" panose="020B0604020202020204" pitchFamily="34" charset="0"/>
        <a:buChar char="•"/>
        <a:defRPr sz="1200" kern="1200">
          <a:solidFill>
            <a:schemeClr val="tx1"/>
          </a:solidFill>
          <a:latin typeface="Arial" panose="020B0604020202020204" pitchFamily="34" charset="0"/>
          <a:ea typeface="+mn-ea"/>
          <a:cs typeface="Arial" panose="020B0604020202020204" pitchFamily="34" charset="0"/>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it-IT"/>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Segnaposto titolo 1">
            <a:extLst>
              <a:ext uri="{FF2B5EF4-FFF2-40B4-BE49-F238E27FC236}">
                <a16:creationId xmlns:a16="http://schemas.microsoft.com/office/drawing/2014/main" id="{FB7A5400-F0D5-934D-BA2D-C5BB64F86DE9}"/>
              </a:ext>
            </a:extLst>
          </p:cNvPr>
          <p:cNvSpPr>
            <a:spLocks noGrp="1"/>
          </p:cNvSpPr>
          <p:nvPr>
            <p:ph type="title"/>
          </p:nvPr>
        </p:nvSpPr>
        <p:spPr>
          <a:xfrm>
            <a:off x="628650" y="3232374"/>
            <a:ext cx="6351815" cy="1325563"/>
          </a:xfrm>
          <a:prstGeom prst="rect">
            <a:avLst/>
          </a:prstGeom>
        </p:spPr>
        <p:txBody>
          <a:bodyPr vert="horz" lIns="0" tIns="0" rIns="0" bIns="0" rtlCol="0" anchor="t" anchorCtr="0">
            <a:normAutofit/>
          </a:bodyPr>
          <a:lstStyle/>
          <a:p>
            <a:r>
              <a:rPr lang="it-IT" dirty="0"/>
              <a:t>Fare clic per modificare lo stile del titolo dello schema</a:t>
            </a:r>
          </a:p>
        </p:txBody>
      </p:sp>
      <p:pic>
        <p:nvPicPr>
          <p:cNvPr id="6" name="Immagine 5">
            <a:extLst>
              <a:ext uri="{FF2B5EF4-FFF2-40B4-BE49-F238E27FC236}">
                <a16:creationId xmlns:a16="http://schemas.microsoft.com/office/drawing/2014/main" id="{4133144E-A6EC-2B4D-9E44-D6E47940DCC4}"/>
              </a:ext>
            </a:extLst>
          </p:cNvPr>
          <p:cNvPicPr>
            <a:picLocks noChangeAspect="1"/>
          </p:cNvPicPr>
          <p:nvPr userDrawn="1"/>
        </p:nvPicPr>
        <p:blipFill>
          <a:blip r:embed="rId3" cstate="print">
            <a:extLst>
              <a:ext uri="{28A0092B-C50C-407E-A947-70E740481C1C}">
                <a14:useLocalDpi xmlns:a14="http://schemas.microsoft.com/office/drawing/2010/main"/>
              </a:ext>
            </a:extLst>
          </a:blip>
          <a:stretch>
            <a:fillRect/>
          </a:stretch>
        </p:blipFill>
        <p:spPr>
          <a:xfrm>
            <a:off x="6826684" y="1297628"/>
            <a:ext cx="1696831" cy="1383298"/>
          </a:xfrm>
          <a:prstGeom prst="rect">
            <a:avLst/>
          </a:prstGeom>
        </p:spPr>
      </p:pic>
    </p:spTree>
    <p:extLst>
      <p:ext uri="{BB962C8B-B14F-4D97-AF65-F5344CB8AC3E}">
        <p14:creationId xmlns:p14="http://schemas.microsoft.com/office/powerpoint/2010/main" val="2741520364"/>
      </p:ext>
    </p:extLst>
  </p:cSld>
  <p:clrMap bg1="lt1" tx1="dk1" bg2="lt2" tx2="dk2" accent1="accent1" accent2="accent2" accent3="accent3" accent4="accent4" accent5="accent5" accent6="accent6" hlink="hlink" folHlink="folHlink"/>
  <p:sldLayoutIdLst>
    <p:sldLayoutId id="2147483667" r:id="rId1"/>
  </p:sldLayoutIdLst>
  <p:hf hdr="0"/>
  <p:txStyles>
    <p:titleStyle>
      <a:lvl1pPr algn="l" defTabSz="685783" rtl="0" eaLnBrk="1" latinLnBrk="0" hangingPunct="1">
        <a:lnSpc>
          <a:spcPct val="90000"/>
        </a:lnSpc>
        <a:spcBef>
          <a:spcPct val="0"/>
        </a:spcBef>
        <a:buNone/>
        <a:defRPr sz="1575" b="1" kern="1200">
          <a:solidFill>
            <a:schemeClr val="tx1"/>
          </a:solidFill>
          <a:latin typeface="Arial" panose="020B0604020202020204" pitchFamily="34" charset="0"/>
          <a:ea typeface="+mj-ea"/>
          <a:cs typeface="Arial" panose="020B0604020202020204" pitchFamily="34" charset="0"/>
        </a:defRPr>
      </a:lvl1pPr>
    </p:titleStyle>
    <p:bodyStyle>
      <a:lvl1pPr marL="0" indent="0" algn="l" defTabSz="685783" rtl="0" eaLnBrk="1" latinLnBrk="0" hangingPunct="1">
        <a:lnSpc>
          <a:spcPct val="90000"/>
        </a:lnSpc>
        <a:spcBef>
          <a:spcPts val="750"/>
        </a:spcBef>
        <a:buFont typeface="Arial" panose="020B0604020202020204" pitchFamily="34" charset="0"/>
        <a:buNone/>
        <a:defRPr sz="1050" kern="1200">
          <a:solidFill>
            <a:srgbClr val="009DDB"/>
          </a:solidFill>
          <a:latin typeface="Arial" panose="020B0604020202020204" pitchFamily="34" charset="0"/>
          <a:ea typeface="+mn-ea"/>
          <a:cs typeface="Arial" panose="020B0604020202020204" pitchFamily="34" charset="0"/>
        </a:defRPr>
      </a:lvl1pPr>
      <a:lvl2pPr marL="342892" indent="0" algn="l" defTabSz="685783" rtl="0" eaLnBrk="1" latinLnBrk="0" hangingPunct="1">
        <a:lnSpc>
          <a:spcPct val="90000"/>
        </a:lnSpc>
        <a:spcBef>
          <a:spcPts val="375"/>
        </a:spcBef>
        <a:buFont typeface="Arial" panose="020B0604020202020204" pitchFamily="34" charset="0"/>
        <a:buNone/>
        <a:defRPr sz="1050" kern="1200">
          <a:solidFill>
            <a:schemeClr val="tx1"/>
          </a:solidFill>
          <a:latin typeface="Arial" panose="020B0604020202020204" pitchFamily="34" charset="0"/>
          <a:ea typeface="+mn-ea"/>
          <a:cs typeface="Arial" panose="020B0604020202020204" pitchFamily="34" charset="0"/>
        </a:defRPr>
      </a:lvl2pPr>
      <a:lvl3pPr marL="685783" indent="0" algn="l" defTabSz="685783" rtl="0" eaLnBrk="1" latinLnBrk="0" hangingPunct="1">
        <a:lnSpc>
          <a:spcPct val="90000"/>
        </a:lnSpc>
        <a:spcBef>
          <a:spcPts val="375"/>
        </a:spcBef>
        <a:buFont typeface="Arial" panose="020B0604020202020204" pitchFamily="34" charset="0"/>
        <a:buNone/>
        <a:defRPr sz="1050" kern="1200">
          <a:solidFill>
            <a:schemeClr val="tx1"/>
          </a:solidFill>
          <a:latin typeface="Arial" panose="020B0604020202020204" pitchFamily="34" charset="0"/>
          <a:ea typeface="+mn-ea"/>
          <a:cs typeface="Arial" panose="020B0604020202020204" pitchFamily="34" charset="0"/>
        </a:defRPr>
      </a:lvl3pPr>
      <a:lvl4pPr marL="1028675" indent="0" algn="l" defTabSz="685783" rtl="0" eaLnBrk="1" latinLnBrk="0" hangingPunct="1">
        <a:lnSpc>
          <a:spcPct val="90000"/>
        </a:lnSpc>
        <a:spcBef>
          <a:spcPts val="375"/>
        </a:spcBef>
        <a:buFont typeface="Arial" panose="020B0604020202020204" pitchFamily="34" charset="0"/>
        <a:buNone/>
        <a:defRPr sz="1050" kern="1200">
          <a:solidFill>
            <a:schemeClr val="tx1"/>
          </a:solidFill>
          <a:latin typeface="Arial" panose="020B0604020202020204" pitchFamily="34" charset="0"/>
          <a:ea typeface="+mn-ea"/>
          <a:cs typeface="Arial" panose="020B0604020202020204" pitchFamily="34" charset="0"/>
        </a:defRPr>
      </a:lvl4pPr>
      <a:lvl5pPr marL="1371566" indent="0" algn="l" defTabSz="685783" rtl="0" eaLnBrk="1" latinLnBrk="0" hangingPunct="1">
        <a:lnSpc>
          <a:spcPct val="90000"/>
        </a:lnSpc>
        <a:spcBef>
          <a:spcPts val="375"/>
        </a:spcBef>
        <a:buFont typeface="Arial" panose="020B0604020202020204" pitchFamily="34" charset="0"/>
        <a:buNone/>
        <a:defRPr sz="1050" kern="1200">
          <a:solidFill>
            <a:schemeClr val="tx1"/>
          </a:solidFill>
          <a:latin typeface="Arial" panose="020B0604020202020204" pitchFamily="34" charset="0"/>
          <a:ea typeface="+mn-ea"/>
          <a:cs typeface="Arial" panose="020B0604020202020204" pitchFamily="34" charset="0"/>
        </a:defRPr>
      </a:lvl5pPr>
      <a:lvl6pPr marL="1885903"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795"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686"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577" indent="-171446" algn="l" defTabSz="685783"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it-IT"/>
      </a:defPPr>
      <a:lvl1pPr marL="0" algn="l" defTabSz="685783" rtl="0" eaLnBrk="1" latinLnBrk="0" hangingPunct="1">
        <a:defRPr sz="1350" kern="1200">
          <a:solidFill>
            <a:schemeClr val="tx1"/>
          </a:solidFill>
          <a:latin typeface="+mn-lt"/>
          <a:ea typeface="+mn-ea"/>
          <a:cs typeface="+mn-cs"/>
        </a:defRPr>
      </a:lvl1pPr>
      <a:lvl2pPr marL="342892" algn="l" defTabSz="685783" rtl="0" eaLnBrk="1" latinLnBrk="0" hangingPunct="1">
        <a:defRPr sz="1350" kern="1200">
          <a:solidFill>
            <a:schemeClr val="tx1"/>
          </a:solidFill>
          <a:latin typeface="+mn-lt"/>
          <a:ea typeface="+mn-ea"/>
          <a:cs typeface="+mn-cs"/>
        </a:defRPr>
      </a:lvl2pPr>
      <a:lvl3pPr marL="685783" algn="l" defTabSz="685783" rtl="0" eaLnBrk="1" latinLnBrk="0" hangingPunct="1">
        <a:defRPr sz="1350" kern="1200">
          <a:solidFill>
            <a:schemeClr val="tx1"/>
          </a:solidFill>
          <a:latin typeface="+mn-lt"/>
          <a:ea typeface="+mn-ea"/>
          <a:cs typeface="+mn-cs"/>
        </a:defRPr>
      </a:lvl3pPr>
      <a:lvl4pPr marL="1028675" algn="l" defTabSz="685783" rtl="0" eaLnBrk="1" latinLnBrk="0" hangingPunct="1">
        <a:defRPr sz="1350" kern="1200">
          <a:solidFill>
            <a:schemeClr val="tx1"/>
          </a:solidFill>
          <a:latin typeface="+mn-lt"/>
          <a:ea typeface="+mn-ea"/>
          <a:cs typeface="+mn-cs"/>
        </a:defRPr>
      </a:lvl4pPr>
      <a:lvl5pPr marL="1371566" algn="l" defTabSz="685783" rtl="0" eaLnBrk="1" latinLnBrk="0" hangingPunct="1">
        <a:defRPr sz="1350" kern="1200">
          <a:solidFill>
            <a:schemeClr val="tx1"/>
          </a:solidFill>
          <a:latin typeface="+mn-lt"/>
          <a:ea typeface="+mn-ea"/>
          <a:cs typeface="+mn-cs"/>
        </a:defRPr>
      </a:lvl5pPr>
      <a:lvl6pPr marL="1714457" algn="l" defTabSz="685783" rtl="0" eaLnBrk="1" latinLnBrk="0" hangingPunct="1">
        <a:defRPr sz="1350" kern="1200">
          <a:solidFill>
            <a:schemeClr val="tx1"/>
          </a:solidFill>
          <a:latin typeface="+mn-lt"/>
          <a:ea typeface="+mn-ea"/>
          <a:cs typeface="+mn-cs"/>
        </a:defRPr>
      </a:lvl6pPr>
      <a:lvl7pPr marL="2057348" algn="l" defTabSz="685783" rtl="0" eaLnBrk="1" latinLnBrk="0" hangingPunct="1">
        <a:defRPr sz="1350" kern="1200">
          <a:solidFill>
            <a:schemeClr val="tx1"/>
          </a:solidFill>
          <a:latin typeface="+mn-lt"/>
          <a:ea typeface="+mn-ea"/>
          <a:cs typeface="+mn-cs"/>
        </a:defRPr>
      </a:lvl7pPr>
      <a:lvl8pPr marL="2400240" algn="l" defTabSz="685783" rtl="0" eaLnBrk="1" latinLnBrk="0" hangingPunct="1">
        <a:defRPr sz="1350" kern="1200">
          <a:solidFill>
            <a:schemeClr val="tx1"/>
          </a:solidFill>
          <a:latin typeface="+mn-lt"/>
          <a:ea typeface="+mn-ea"/>
          <a:cs typeface="+mn-cs"/>
        </a:defRPr>
      </a:lvl8pPr>
      <a:lvl9pPr marL="2743132" algn="l" defTabSz="685783" rtl="0" eaLnBrk="1" latinLnBrk="0" hangingPunct="1">
        <a:defRPr sz="135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6811810" cy="745217"/>
          </a:xfrm>
          <a:prstGeom prst="rect">
            <a:avLst/>
          </a:prstGeom>
        </p:spPr>
        <p:txBody>
          <a:bodyPr vert="horz" lIns="0" tIns="0" rIns="0" bIns="0" rtlCol="0" anchor="t" anchorCtr="0">
            <a:normAutofit/>
          </a:bodyPr>
          <a:lstStyle/>
          <a:p>
            <a:r>
              <a:rPr lang="it-IT" dirty="0"/>
              <a:t>Fare clic per modificare lo stile del titolo dello schema</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0" tIns="0" rIns="0" bIns="0" rtlCol="0">
            <a:normAutofit/>
          </a:bodyPr>
          <a:lstStyle/>
          <a:p>
            <a:pPr lvl="0"/>
            <a:r>
              <a:rPr lang="it-IT" dirty="0"/>
              <a:t>Fare clic per modificare gli stili del testo dello schema</a:t>
            </a:r>
          </a:p>
          <a:p>
            <a:pPr lvl="1"/>
            <a:r>
              <a:rPr lang="it-IT" dirty="0"/>
              <a:t>Secondo livello</a:t>
            </a:r>
          </a:p>
          <a:p>
            <a:pPr lvl="2"/>
            <a:r>
              <a:rPr lang="it-IT" dirty="0"/>
              <a:t>Terzo livello</a:t>
            </a:r>
          </a:p>
          <a:p>
            <a:pPr lvl="3"/>
            <a:r>
              <a:rPr lang="it-IT" dirty="0"/>
              <a:t>Quarto livello</a:t>
            </a:r>
          </a:p>
          <a:p>
            <a:pPr lvl="4"/>
            <a:r>
              <a:rPr lang="it-IT" dirty="0"/>
              <a:t>Quinto livello</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0" tIns="0" rIns="0" bIns="0" rtlCol="0" anchor="ctr"/>
          <a:lstStyle>
            <a:lvl1pPr algn="l">
              <a:defRPr sz="800">
                <a:solidFill>
                  <a:schemeClr val="tx1"/>
                </a:solidFill>
                <a:latin typeface="Arial" panose="020B0604020202020204" pitchFamily="34" charset="0"/>
                <a:cs typeface="Arial" panose="020B0604020202020204" pitchFamily="34" charset="0"/>
              </a:defRPr>
            </a:lvl1pPr>
          </a:lstStyle>
          <a:p>
            <a:fld id="{9DBCFBCF-15F9-AA44-8150-D381A8D4A8EE}" type="datetime1">
              <a:rPr lang="it-IT" smtClean="0"/>
              <a:pPr/>
              <a:t>28/05/2021</a:t>
            </a:fld>
            <a:endParaRPr lang="it-IT"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0" tIns="0" rIns="0" bIns="0" rtlCol="0" anchor="ctr"/>
          <a:lstStyle>
            <a:lvl1pPr algn="ctr">
              <a:defRPr sz="800">
                <a:solidFill>
                  <a:schemeClr val="tx1"/>
                </a:solidFill>
                <a:latin typeface="Arial" panose="020B0604020202020204" pitchFamily="34" charset="0"/>
                <a:cs typeface="Arial" panose="020B0604020202020204" pitchFamily="34" charset="0"/>
              </a:defRPr>
            </a:lvl1pPr>
          </a:lstStyle>
          <a:p>
            <a:r>
              <a:rPr lang="it-IT"/>
              <a:t>Presentation Title</a:t>
            </a:r>
            <a:endParaRPr lang="it-IT"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0" tIns="0" rIns="0" bIns="0" rtlCol="0" anchor="ctr"/>
          <a:lstStyle>
            <a:lvl1pPr algn="r">
              <a:defRPr sz="800">
                <a:solidFill>
                  <a:schemeClr val="tx1"/>
                </a:solidFill>
                <a:latin typeface="Arial" panose="020B0604020202020204" pitchFamily="34" charset="0"/>
                <a:cs typeface="Arial" panose="020B0604020202020204" pitchFamily="34" charset="0"/>
              </a:defRPr>
            </a:lvl1pPr>
          </a:lstStyle>
          <a:p>
            <a:fld id="{89B0F03C-C644-5D47-B7B4-F6F84F3A4BA3}" type="slidenum">
              <a:rPr lang="it-IT" smtClean="0"/>
              <a:pPr/>
              <a:t>‹#›</a:t>
            </a:fld>
            <a:endParaRPr lang="it-IT" dirty="0"/>
          </a:p>
        </p:txBody>
      </p:sp>
      <p:pic>
        <p:nvPicPr>
          <p:cNvPr id="9" name="Immagine 8">
            <a:extLst>
              <a:ext uri="{FF2B5EF4-FFF2-40B4-BE49-F238E27FC236}">
                <a16:creationId xmlns:a16="http://schemas.microsoft.com/office/drawing/2014/main" id="{DAC32E2E-11C5-8543-BDD8-BBB0FE8B0F2A}"/>
              </a:ext>
            </a:extLst>
          </p:cNvPr>
          <p:cNvPicPr>
            <a:picLocks noChangeAspect="1"/>
          </p:cNvPicPr>
          <p:nvPr userDrawn="1"/>
        </p:nvPicPr>
        <p:blipFill>
          <a:blip r:embed="rId11" cstate="print">
            <a:extLst>
              <a:ext uri="{28A0092B-C50C-407E-A947-70E740481C1C}">
                <a14:useLocalDpi xmlns:a14="http://schemas.microsoft.com/office/drawing/2010/main"/>
              </a:ext>
            </a:extLst>
          </a:blip>
          <a:stretch>
            <a:fillRect/>
          </a:stretch>
        </p:blipFill>
        <p:spPr>
          <a:xfrm>
            <a:off x="7799615" y="365125"/>
            <a:ext cx="723900" cy="590141"/>
          </a:xfrm>
          <a:prstGeom prst="rect">
            <a:avLst/>
          </a:prstGeom>
        </p:spPr>
      </p:pic>
    </p:spTree>
    <p:extLst>
      <p:ext uri="{BB962C8B-B14F-4D97-AF65-F5344CB8AC3E}">
        <p14:creationId xmlns:p14="http://schemas.microsoft.com/office/powerpoint/2010/main" val="3775953980"/>
      </p:ext>
    </p:extLst>
  </p:cSld>
  <p:clrMap bg1="lt1" tx1="dk1" bg2="lt2" tx2="dk2" accent1="accent1" accent2="accent2" accent3="accent3" accent4="accent4" accent5="accent5" accent6="accent6" hlink="hlink" folHlink="folHlink"/>
  <p:sldLayoutIdLst>
    <p:sldLayoutId id="2147483698" r:id="rId1"/>
    <p:sldLayoutId id="2147483700" r:id="rId2"/>
    <p:sldLayoutId id="2147483702" r:id="rId3"/>
    <p:sldLayoutId id="2147483704" r:id="rId4"/>
    <p:sldLayoutId id="2147483705" r:id="rId5"/>
    <p:sldLayoutId id="2147483656" r:id="rId6"/>
    <p:sldLayoutId id="2147483657" r:id="rId7"/>
    <p:sldLayoutId id="2147483708" r:id="rId8"/>
    <p:sldLayoutId id="2147483709" r:id="rId9"/>
  </p:sldLayoutIdLst>
  <p:hf hdr="0"/>
  <p:txStyles>
    <p:titleStyle>
      <a:lvl1pPr algn="l" defTabSz="914400" rtl="0" eaLnBrk="1" latinLnBrk="0" hangingPunct="1">
        <a:lnSpc>
          <a:spcPct val="90000"/>
        </a:lnSpc>
        <a:spcBef>
          <a:spcPct val="0"/>
        </a:spcBef>
        <a:buNone/>
        <a:defRPr sz="1800" b="1" kern="1200">
          <a:solidFill>
            <a:schemeClr val="tx1"/>
          </a:solidFill>
          <a:latin typeface="Arial" panose="020B0604020202020204" pitchFamily="34" charset="0"/>
          <a:ea typeface="+mj-ea"/>
          <a:cs typeface="Arial"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Arial" panose="020B0604020202020204" pitchFamily="34" charset="0"/>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Immagine 3"/>
          <p:cNvPicPr>
            <a:picLocks noChangeAspect="1"/>
          </p:cNvPicPr>
          <p:nvPr userDrawn="1"/>
        </p:nvPicPr>
        <p:blipFill>
          <a:blip r:embed="rId3" cstate="email">
            <a:extLst>
              <a:ext uri="{28A0092B-C50C-407E-A947-70E740481C1C}">
                <a14:useLocalDpi xmlns:a14="http://schemas.microsoft.com/office/drawing/2010/main"/>
              </a:ext>
            </a:extLst>
          </a:blip>
          <a:stretch>
            <a:fillRect/>
          </a:stretch>
        </p:blipFill>
        <p:spPr>
          <a:xfrm>
            <a:off x="0" y="0"/>
            <a:ext cx="9157346" cy="6873600"/>
          </a:xfrm>
          <a:prstGeom prst="rect">
            <a:avLst/>
          </a:prstGeom>
        </p:spPr>
      </p:pic>
      <p:sp>
        <p:nvSpPr>
          <p:cNvPr id="2" name="Segnaposto titolo 1"/>
          <p:cNvSpPr>
            <a:spLocks noGrp="1"/>
          </p:cNvSpPr>
          <p:nvPr>
            <p:ph type="title"/>
          </p:nvPr>
        </p:nvSpPr>
        <p:spPr>
          <a:xfrm>
            <a:off x="731800" y="4468258"/>
            <a:ext cx="5170290" cy="401765"/>
          </a:xfrm>
          <a:prstGeom prst="rect">
            <a:avLst/>
          </a:prstGeom>
        </p:spPr>
        <p:txBody>
          <a:bodyPr vert="horz" lIns="0" tIns="0" rIns="0" bIns="0" rtlCol="0" anchor="t" anchorCtr="0">
            <a:noAutofit/>
          </a:bodyPr>
          <a:lstStyle/>
          <a:p>
            <a:r>
              <a:rPr lang="en-GB" dirty="0"/>
              <a:t>Presentation Title</a:t>
            </a:r>
          </a:p>
        </p:txBody>
      </p:sp>
    </p:spTree>
    <p:extLst>
      <p:ext uri="{BB962C8B-B14F-4D97-AF65-F5344CB8AC3E}">
        <p14:creationId xmlns:p14="http://schemas.microsoft.com/office/powerpoint/2010/main" val="2595287199"/>
      </p:ext>
    </p:extLst>
  </p:cSld>
  <p:clrMap bg1="lt1" tx1="dk1" bg2="lt2" tx2="dk2" accent1="accent1" accent2="accent2" accent3="accent3" accent4="accent4" accent5="accent5" accent6="accent6" hlink="hlink" folHlink="folHlink"/>
  <p:sldLayoutIdLst>
    <p:sldLayoutId id="2147483707" r:id="rId1"/>
  </p:sldLayoutIdLst>
  <p:hf hdr="0" ftr="0" dt="0"/>
  <p:txStyles>
    <p:titleStyle>
      <a:lvl1pPr algn="l" defTabSz="457200" rtl="0" eaLnBrk="1" latinLnBrk="0" hangingPunct="1">
        <a:lnSpc>
          <a:spcPts val="2400"/>
        </a:lnSpc>
        <a:spcBef>
          <a:spcPct val="0"/>
        </a:spcBef>
        <a:buNone/>
        <a:defRPr sz="1800" b="0" i="0" kern="1200" spc="50" baseline="0">
          <a:solidFill>
            <a:schemeClr val="bg2"/>
          </a:solidFill>
          <a:latin typeface="Noto Sans SemiBold"/>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1.png"/><Relationship Id="rId2" Type="http://schemas.openxmlformats.org/officeDocument/2006/relationships/image" Target="../media/image7.png"/><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10.emf"/><Relationship Id="rId4" Type="http://schemas.openxmlformats.org/officeDocument/2006/relationships/image" Target="../media/image9.emf"/></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4.png"/><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image" Target="../media/image17.emf"/><Relationship Id="rId2" Type="http://schemas.openxmlformats.org/officeDocument/2006/relationships/image" Target="../media/image16.png"/><Relationship Id="rId1" Type="http://schemas.openxmlformats.org/officeDocument/2006/relationships/slideLayout" Target="../slideLayouts/slideLayout3.xml"/><Relationship Id="rId5" Type="http://schemas.openxmlformats.org/officeDocument/2006/relationships/image" Target="../media/image4.png"/><Relationship Id="rId4" Type="http://schemas.openxmlformats.org/officeDocument/2006/relationships/image" Target="../media/image18.emf"/></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20.emf"/><Relationship Id="rId2" Type="http://schemas.openxmlformats.org/officeDocument/2006/relationships/image" Target="../media/image19.emf"/><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21.emf"/></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10.xml"/><Relationship Id="rId5" Type="http://schemas.openxmlformats.org/officeDocument/2006/relationships/image" Target="../media/image4.png"/><Relationship Id="rId4" Type="http://schemas.openxmlformats.org/officeDocument/2006/relationships/image" Target="../media/image24.emf"/></Relationships>
</file>

<file path=ppt/slides/_rels/slide16.xml.rels><?xml version="1.0" encoding="UTF-8" standalone="yes"?>
<Relationships xmlns="http://schemas.openxmlformats.org/package/2006/relationships"><Relationship Id="rId3" Type="http://schemas.openxmlformats.org/officeDocument/2006/relationships/image" Target="../media/image26.png"/><Relationship Id="rId7" Type="http://schemas.openxmlformats.org/officeDocument/2006/relationships/image" Target="../media/image4.png"/><Relationship Id="rId2" Type="http://schemas.openxmlformats.org/officeDocument/2006/relationships/image" Target="../media/image25.png"/><Relationship Id="rId1" Type="http://schemas.openxmlformats.org/officeDocument/2006/relationships/slideLayout" Target="../slideLayouts/slideLayout9.xml"/><Relationship Id="rId6" Type="http://schemas.openxmlformats.org/officeDocument/2006/relationships/image" Target="../media/image29.emf"/><Relationship Id="rId5" Type="http://schemas.openxmlformats.org/officeDocument/2006/relationships/image" Target="../media/image28.jpg"/><Relationship Id="rId4" Type="http://schemas.openxmlformats.org/officeDocument/2006/relationships/image" Target="../media/image27.png"/></Relationships>
</file>

<file path=ppt/slides/_rels/slide17.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9.xml"/><Relationship Id="rId5" Type="http://schemas.openxmlformats.org/officeDocument/2006/relationships/image" Target="../media/image4.png"/><Relationship Id="rId4" Type="http://schemas.openxmlformats.org/officeDocument/2006/relationships/image" Target="../media/image28.jpg"/></Relationships>
</file>

<file path=ppt/slides/_rels/slide19.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8.emf"/><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38.png"/><Relationship Id="rId1" Type="http://schemas.openxmlformats.org/officeDocument/2006/relationships/slideLayout" Target="../slideLayouts/slideLayout9.xml"/><Relationship Id="rId6" Type="http://schemas.openxmlformats.org/officeDocument/2006/relationships/image" Target="../media/image4.png"/><Relationship Id="rId5" Type="http://schemas.openxmlformats.org/officeDocument/2006/relationships/image" Target="../media/image41.png"/><Relationship Id="rId4" Type="http://schemas.openxmlformats.org/officeDocument/2006/relationships/image" Target="../media/image40.png"/></Relationships>
</file>

<file path=ppt/slides/_rels/slide23.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jpg"/><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9.xml"/><Relationship Id="rId5" Type="http://schemas.openxmlformats.org/officeDocument/2006/relationships/image" Target="../media/image4.png"/><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46.emf"/><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image" Target="../media/image46.emf"/><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28.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image" Target="../media/image48.png"/><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29.xml.rels><?xml version="1.0" encoding="UTF-8" standalone="yes"?>
<Relationships xmlns="http://schemas.openxmlformats.org/package/2006/relationships"><Relationship Id="rId3" Type="http://schemas.openxmlformats.org/officeDocument/2006/relationships/image" Target="../media/image46.emf"/><Relationship Id="rId2" Type="http://schemas.openxmlformats.org/officeDocument/2006/relationships/image" Target="../media/image49.png"/><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3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6.emf"/><Relationship Id="rId1" Type="http://schemas.openxmlformats.org/officeDocument/2006/relationships/slideLayout" Target="../slideLayouts/slideLayout9.xml"/><Relationship Id="rId4" Type="http://schemas.openxmlformats.org/officeDocument/2006/relationships/image" Target="../media/image4.png"/></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51.png"/><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image" Target="../media/image52.png"/><Relationship Id="rId1" Type="http://schemas.openxmlformats.org/officeDocument/2006/relationships/slideLayout" Target="../slideLayouts/slideLayout9.xml"/><Relationship Id="rId5" Type="http://schemas.openxmlformats.org/officeDocument/2006/relationships/image" Target="../media/image4.png"/><Relationship Id="rId4" Type="http://schemas.openxmlformats.org/officeDocument/2006/relationships/image" Target="../media/image54.emf"/></Relationships>
</file>

<file path=ppt/slides/_rels/slide34.xml.rels><?xml version="1.0" encoding="UTF-8" standalone="yes"?>
<Relationships xmlns="http://schemas.openxmlformats.org/package/2006/relationships"><Relationship Id="rId3" Type="http://schemas.openxmlformats.org/officeDocument/2006/relationships/image" Target="../media/image55.emf"/><Relationship Id="rId2" Type="http://schemas.openxmlformats.org/officeDocument/2006/relationships/oleObject" Target="../embeddings/oleObject1.bin"/><Relationship Id="rId1" Type="http://schemas.openxmlformats.org/officeDocument/2006/relationships/slideLayout" Target="../slideLayouts/slideLayout9.xml"/><Relationship Id="rId6" Type="http://schemas.openxmlformats.org/officeDocument/2006/relationships/image" Target="../media/image4.png"/><Relationship Id="rId5" Type="http://schemas.openxmlformats.org/officeDocument/2006/relationships/image" Target="../media/image56.emf"/><Relationship Id="rId4" Type="http://schemas.openxmlformats.org/officeDocument/2006/relationships/oleObject" Target="../embeddings/oleObject2.bin"/></Relationships>
</file>

<file path=ppt/slides/_rels/slide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image" Target="../media/image57.png"/><Relationship Id="rId1" Type="http://schemas.openxmlformats.org/officeDocument/2006/relationships/slideLayout" Target="../slideLayouts/slideLayout9.xml"/><Relationship Id="rId5" Type="http://schemas.openxmlformats.org/officeDocument/2006/relationships/chart" Target="../charts/chart2.xml"/><Relationship Id="rId4" Type="http://schemas.openxmlformats.org/officeDocument/2006/relationships/chart" Target="../charts/char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en-GB" dirty="0"/>
              <a:t>MADE </a:t>
            </a:r>
            <a:r>
              <a:rPr lang="en-GB" b="1" dirty="0"/>
              <a:t>Six Sigma Green Belt (ACMA5005)</a:t>
            </a:r>
            <a:br>
              <a:rPr lang="en-GB" b="1" dirty="0"/>
            </a:br>
            <a:r>
              <a:rPr lang="en-GB" sz="1200" b="1" dirty="0"/>
              <a:t>Cerith Jones &amp; Lee Williams</a:t>
            </a:r>
            <a:br>
              <a:rPr lang="en-GB" b="1" dirty="0"/>
            </a:br>
            <a:endParaRPr lang="en-GB" dirty="0"/>
          </a:p>
        </p:txBody>
      </p:sp>
      <p:sp>
        <p:nvSpPr>
          <p:cNvPr id="3" name="Segnaposto testo 2"/>
          <p:cNvSpPr>
            <a:spLocks noGrp="1"/>
          </p:cNvSpPr>
          <p:nvPr>
            <p:ph type="body" sz="quarter" idx="10"/>
          </p:nvPr>
        </p:nvSpPr>
        <p:spPr/>
        <p:txBody>
          <a:bodyPr/>
          <a:lstStyle/>
          <a:p>
            <a:r>
              <a:rPr lang="en-US" dirty="0"/>
              <a:t>28/05/2021</a:t>
            </a:r>
            <a:endParaRPr lang="en-GB" dirty="0"/>
          </a:p>
        </p:txBody>
      </p:sp>
    </p:spTree>
    <p:extLst>
      <p:ext uri="{BB962C8B-B14F-4D97-AF65-F5344CB8AC3E}">
        <p14:creationId xmlns:p14="http://schemas.microsoft.com/office/powerpoint/2010/main" val="10725348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egnaposto numero diapositiva 5">
            <a:extLst>
              <a:ext uri="{FF2B5EF4-FFF2-40B4-BE49-F238E27FC236}">
                <a16:creationId xmlns:a16="http://schemas.microsoft.com/office/drawing/2014/main" id="{DB2138EB-1173-4743-9AEB-3909B44BEED5}"/>
              </a:ext>
            </a:extLst>
          </p:cNvPr>
          <p:cNvSpPr>
            <a:spLocks noGrp="1"/>
          </p:cNvSpPr>
          <p:nvPr>
            <p:ph type="sldNum" sz="quarter" idx="12"/>
          </p:nvPr>
        </p:nvSpPr>
        <p:spPr>
          <a:xfrm>
            <a:off x="6828653" y="6769648"/>
            <a:ext cx="2057400" cy="365125"/>
          </a:xfrm>
        </p:spPr>
        <p:txBody>
          <a:bodyPr/>
          <a:lstStyle/>
          <a:p>
            <a:fld id="{89B0F03C-C644-5D47-B7B4-F6F84F3A4BA3}" type="slidenum">
              <a:rPr lang="it-IT" smtClean="0"/>
              <a:t>2</a:t>
            </a:fld>
            <a:endParaRPr lang="it-IT"/>
          </a:p>
        </p:txBody>
      </p:sp>
      <p:graphicFrame>
        <p:nvGraphicFramePr>
          <p:cNvPr id="7" name="Table 14"/>
          <p:cNvGraphicFramePr>
            <a:graphicFrameLocks noGrp="1"/>
          </p:cNvGraphicFramePr>
          <p:nvPr/>
        </p:nvGraphicFramePr>
        <p:xfrm>
          <a:off x="119314" y="1019276"/>
          <a:ext cx="8876352" cy="869781"/>
        </p:xfrm>
        <a:graphic>
          <a:graphicData uri="http://schemas.openxmlformats.org/drawingml/2006/table">
            <a:tbl>
              <a:tblPr firstRow="1" bandRow="1">
                <a:tableStyleId>{5C22544A-7EE6-4342-B048-85BDC9FD1C3A}</a:tableStyleId>
              </a:tblPr>
              <a:tblGrid>
                <a:gridCol w="1484779">
                  <a:extLst>
                    <a:ext uri="{9D8B030D-6E8A-4147-A177-3AD203B41FA5}">
                      <a16:colId xmlns:a16="http://schemas.microsoft.com/office/drawing/2014/main" val="20000"/>
                    </a:ext>
                  </a:extLst>
                </a:gridCol>
                <a:gridCol w="3760387">
                  <a:extLst>
                    <a:ext uri="{9D8B030D-6E8A-4147-A177-3AD203B41FA5}">
                      <a16:colId xmlns:a16="http://schemas.microsoft.com/office/drawing/2014/main" val="20001"/>
                    </a:ext>
                  </a:extLst>
                </a:gridCol>
                <a:gridCol w="2175856">
                  <a:extLst>
                    <a:ext uri="{9D8B030D-6E8A-4147-A177-3AD203B41FA5}">
                      <a16:colId xmlns:a16="http://schemas.microsoft.com/office/drawing/2014/main" val="20002"/>
                    </a:ext>
                  </a:extLst>
                </a:gridCol>
                <a:gridCol w="1455330">
                  <a:extLst>
                    <a:ext uri="{9D8B030D-6E8A-4147-A177-3AD203B41FA5}">
                      <a16:colId xmlns:a16="http://schemas.microsoft.com/office/drawing/2014/main" val="20003"/>
                    </a:ext>
                  </a:extLst>
                </a:gridCol>
              </a:tblGrid>
              <a:tr h="288032">
                <a:tc>
                  <a:txBody>
                    <a:bodyPr/>
                    <a:lstStyle/>
                    <a:p>
                      <a:pPr algn="ct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Upper</a:t>
                      </a:r>
                      <a:r>
                        <a:rPr lang="en-US" sz="1200" b="1"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Level Project</a:t>
                      </a:r>
                      <a:endPar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91454" marR="91454" marT="45549" marB="45549"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gn="l"/>
                      <a:r>
                        <a:rPr lang="en-US" altLang="ja-JP" sz="1200" b="1" dirty="0">
                          <a:solidFill>
                            <a:srgbClr val="FF0000"/>
                          </a:solidFill>
                          <a:latin typeface="Meiryo UI" panose="020B0604030504040204" pitchFamily="50" charset="-128"/>
                          <a:ea typeface="Meiryo UI" panose="020B0604030504040204" pitchFamily="50" charset="-128"/>
                          <a:cs typeface="Meiryo UI" panose="020B0604030504040204" pitchFamily="50" charset="-128"/>
                        </a:rPr>
                        <a:t>MLB Auxiliary Radiator scrap improvement</a:t>
                      </a:r>
                    </a:p>
                  </a:txBody>
                  <a:tcPr marL="91454" marR="91454" marT="45549" marB="45549"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Name of the Leader</a:t>
                      </a:r>
                    </a:p>
                    <a:p>
                      <a:pPr algn="ct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(BU-Function)</a:t>
                      </a:r>
                    </a:p>
                  </a:txBody>
                  <a:tcPr marL="91454" marR="91454" marT="45549" marB="45549"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gn="ct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Alan Norris</a:t>
                      </a:r>
                    </a:p>
                  </a:txBody>
                  <a:tcPr marL="91454" marR="91454" marT="45549" marB="45549"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0"/>
                  </a:ext>
                </a:extLst>
              </a:tr>
              <a:tr h="412923">
                <a:tc>
                  <a:txBody>
                    <a:bodyPr/>
                    <a:lstStyle/>
                    <a:p>
                      <a:pPr algn="ct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Project</a:t>
                      </a:r>
                      <a:r>
                        <a:rPr lang="en-US" sz="1200" b="1"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Title</a:t>
                      </a:r>
                      <a:endPar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91454" marR="91454" marT="45549" marB="45549"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altLang="ja-JP" sz="1200" b="1" dirty="0">
                          <a:solidFill>
                            <a:srgbClr val="FF0000"/>
                          </a:solidFill>
                          <a:latin typeface="Meiryo UI" panose="020B0604030504040204" pitchFamily="50" charset="-128"/>
                          <a:ea typeface="Meiryo UI" panose="020B0604030504040204" pitchFamily="50" charset="-128"/>
                          <a:cs typeface="Meiryo UI" panose="020B0604030504040204" pitchFamily="50" charset="-128"/>
                        </a:rPr>
                        <a:t>MLB Auxiliary Radiator scrap reduction</a:t>
                      </a:r>
                    </a:p>
                  </a:txBody>
                  <a:tcPr marL="91454" marR="91454" marT="45549" marB="45549"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Method</a:t>
                      </a:r>
                      <a:endPar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91454" marR="91454" marT="45549" marB="45549"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gn="ct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Six Sigma</a:t>
                      </a:r>
                    </a:p>
                  </a:txBody>
                  <a:tcPr marL="91454" marR="91454" marT="45549" marB="45549"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bl>
          </a:graphicData>
        </a:graphic>
      </p:graphicFrame>
      <p:sp>
        <p:nvSpPr>
          <p:cNvPr id="9" name="Rectangle 8"/>
          <p:cNvSpPr/>
          <p:nvPr/>
        </p:nvSpPr>
        <p:spPr bwMode="auto">
          <a:xfrm>
            <a:off x="119314" y="1944848"/>
            <a:ext cx="8876352" cy="4838777"/>
          </a:xfrm>
          <a:prstGeom prst="rect">
            <a:avLst/>
          </a:prstGeom>
          <a:noFill/>
          <a:ln w="28575" cap="flat" cmpd="sng" algn="ctr">
            <a:solidFill>
              <a:schemeClr val="bg2">
                <a:lumMod val="40000"/>
                <a:lumOff val="60000"/>
              </a:schemeClr>
            </a:solidFill>
            <a:prstDash val="solid"/>
            <a:round/>
            <a:headEnd type="none" w="med" len="med"/>
            <a:tailEnd type="none" w="med" len="med"/>
          </a:ln>
          <a:effectLst/>
        </p:spPr>
        <p:txBody>
          <a:bodyPr/>
          <a:lstStyle/>
          <a:p>
            <a:pPr algn="ctr" eaLnBrk="0" hangingPunct="0">
              <a:defRPr/>
            </a:pPr>
            <a:endParaRPr kumimoji="0" lang="en-US">
              <a:solidFill>
                <a:srgbClr val="002060"/>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0" name="TextBox 5"/>
          <p:cNvSpPr txBox="1">
            <a:spLocks noChangeArrowheads="1"/>
          </p:cNvSpPr>
          <p:nvPr/>
        </p:nvSpPr>
        <p:spPr bwMode="auto">
          <a:xfrm>
            <a:off x="289460" y="2099397"/>
            <a:ext cx="4537200" cy="1368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itchFamily="34" charset="0"/>
                <a:ea typeface="ＭＳ Ｐゴシック" pitchFamily="50" charset="-128"/>
              </a:defRPr>
            </a:lvl1pPr>
            <a:lvl2pPr marL="742950" indent="-285750" eaLnBrk="0" hangingPunct="0">
              <a:defRPr kumimoji="1">
                <a:solidFill>
                  <a:schemeClr val="tx1"/>
                </a:solidFill>
                <a:latin typeface="Arial" pitchFamily="34" charset="0"/>
                <a:ea typeface="ＭＳ Ｐゴシック" pitchFamily="50" charset="-128"/>
              </a:defRPr>
            </a:lvl2pPr>
            <a:lvl3pPr marL="1143000" indent="-228600" eaLnBrk="0" hangingPunct="0">
              <a:defRPr kumimoji="1">
                <a:solidFill>
                  <a:schemeClr val="tx1"/>
                </a:solidFill>
                <a:latin typeface="Arial" pitchFamily="34" charset="0"/>
                <a:ea typeface="ＭＳ Ｐゴシック" pitchFamily="50" charset="-128"/>
              </a:defRPr>
            </a:lvl3pPr>
            <a:lvl4pPr marL="1600200" indent="-228600" eaLnBrk="0" hangingPunct="0">
              <a:defRPr kumimoji="1">
                <a:solidFill>
                  <a:schemeClr val="tx1"/>
                </a:solidFill>
                <a:latin typeface="Arial" pitchFamily="34" charset="0"/>
                <a:ea typeface="ＭＳ Ｐゴシック" pitchFamily="50" charset="-128"/>
              </a:defRPr>
            </a:lvl4pPr>
            <a:lvl5pPr marL="2057400" indent="-228600" eaLnBrk="0" hangingPunct="0">
              <a:defRPr kumimoji="1">
                <a:solidFill>
                  <a:schemeClr val="tx1"/>
                </a:solidFill>
                <a:latin typeface="Arial" pitchFamily="34" charset="0"/>
                <a:ea typeface="ＭＳ Ｐゴシック" pitchFamily="50" charset="-128"/>
              </a:defRPr>
            </a:lvl5pPr>
            <a:lvl6pPr marL="25146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6pPr>
            <a:lvl7pPr marL="29718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7pPr>
            <a:lvl8pPr marL="34290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8pPr>
            <a:lvl9pPr marL="38862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9pPr>
          </a:lstStyle>
          <a:p>
            <a:pPr eaLnBrk="1" hangingPunct="1"/>
            <a:r>
              <a:rPr lang="en-US" altLang="ja-JP" sz="1600" b="1" u="sng"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Value/Purpose of this or upper level PJ</a:t>
            </a:r>
          </a:p>
        </p:txBody>
      </p:sp>
      <p:sp>
        <p:nvSpPr>
          <p:cNvPr id="11" name="TextBox 8"/>
          <p:cNvSpPr txBox="1">
            <a:spLocks noChangeArrowheads="1"/>
          </p:cNvSpPr>
          <p:nvPr/>
        </p:nvSpPr>
        <p:spPr bwMode="auto">
          <a:xfrm>
            <a:off x="4942796" y="2099396"/>
            <a:ext cx="3960440"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itchFamily="34" charset="0"/>
                <a:ea typeface="ＭＳ Ｐゴシック" pitchFamily="50" charset="-128"/>
              </a:defRPr>
            </a:lvl1pPr>
            <a:lvl2pPr marL="742950" indent="-285750" eaLnBrk="0" hangingPunct="0">
              <a:defRPr kumimoji="1">
                <a:solidFill>
                  <a:schemeClr val="tx1"/>
                </a:solidFill>
                <a:latin typeface="Arial" pitchFamily="34" charset="0"/>
                <a:ea typeface="ＭＳ Ｐゴシック" pitchFamily="50" charset="-128"/>
              </a:defRPr>
            </a:lvl2pPr>
            <a:lvl3pPr marL="1143000" indent="-228600" eaLnBrk="0" hangingPunct="0">
              <a:defRPr kumimoji="1">
                <a:solidFill>
                  <a:schemeClr val="tx1"/>
                </a:solidFill>
                <a:latin typeface="Arial" pitchFamily="34" charset="0"/>
                <a:ea typeface="ＭＳ Ｐゴシック" pitchFamily="50" charset="-128"/>
              </a:defRPr>
            </a:lvl3pPr>
            <a:lvl4pPr marL="1600200" indent="-228600" eaLnBrk="0" hangingPunct="0">
              <a:defRPr kumimoji="1">
                <a:solidFill>
                  <a:schemeClr val="tx1"/>
                </a:solidFill>
                <a:latin typeface="Arial" pitchFamily="34" charset="0"/>
                <a:ea typeface="ＭＳ Ｐゴシック" pitchFamily="50" charset="-128"/>
              </a:defRPr>
            </a:lvl4pPr>
            <a:lvl5pPr marL="2057400" indent="-228600" eaLnBrk="0" hangingPunct="0">
              <a:defRPr kumimoji="1">
                <a:solidFill>
                  <a:schemeClr val="tx1"/>
                </a:solidFill>
                <a:latin typeface="Arial" pitchFamily="34" charset="0"/>
                <a:ea typeface="ＭＳ Ｐゴシック" pitchFamily="50" charset="-128"/>
              </a:defRPr>
            </a:lvl5pPr>
            <a:lvl6pPr marL="25146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6pPr>
            <a:lvl7pPr marL="29718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7pPr>
            <a:lvl8pPr marL="34290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8pPr>
            <a:lvl9pPr marL="38862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9pPr>
          </a:lstStyle>
          <a:p>
            <a:pPr eaLnBrk="1" hangingPunct="1"/>
            <a:r>
              <a:rPr lang="en-US" altLang="ja-JP" b="1" u="sng"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Activities to be tackled</a:t>
            </a:r>
          </a:p>
          <a:p>
            <a:pPr eaLnBrk="1" hangingPunct="1"/>
            <a:r>
              <a:rPr lang="en-US" altLang="ja-JP" sz="1400" b="1"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Scope:</a:t>
            </a:r>
          </a:p>
          <a:p>
            <a:pPr marL="285750" indent="-285750" eaLnBrk="1" hangingPunct="1">
              <a:buFont typeface="Arial" panose="020B0604020202020204" pitchFamily="34" charset="0"/>
              <a:buChar char="•"/>
            </a:pPr>
            <a:r>
              <a:rPr lang="en-US"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All MLB Aux radiator variants</a:t>
            </a:r>
          </a:p>
          <a:p>
            <a:pPr marL="285750" indent="-285750" eaLnBrk="1" hangingPunct="1">
              <a:buFont typeface="Arial" panose="020B0604020202020204" pitchFamily="34" charset="0"/>
              <a:buChar char="•"/>
            </a:pPr>
            <a:endParaRPr lang="en-US"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endParaRPr>
          </a:p>
          <a:p>
            <a:pPr eaLnBrk="1" hangingPunct="1"/>
            <a:r>
              <a:rPr lang="en-US" altLang="ja-JP" sz="1400" b="1"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Out of scope:</a:t>
            </a:r>
          </a:p>
          <a:p>
            <a:pPr marL="285750" indent="-285750" eaLnBrk="1" hangingPunct="1">
              <a:buFont typeface="Arial" panose="020B0604020202020204" pitchFamily="34" charset="0"/>
              <a:buChar char="•"/>
            </a:pPr>
            <a:r>
              <a:rPr lang="en-US"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Other Aux radiators</a:t>
            </a:r>
          </a:p>
        </p:txBody>
      </p:sp>
      <p:sp>
        <p:nvSpPr>
          <p:cNvPr id="12" name="TextBox 11"/>
          <p:cNvSpPr txBox="1"/>
          <p:nvPr/>
        </p:nvSpPr>
        <p:spPr>
          <a:xfrm>
            <a:off x="4942796" y="3866742"/>
            <a:ext cx="3960440" cy="2121086"/>
          </a:xfrm>
          <a:prstGeom prst="rect">
            <a:avLst/>
          </a:prstGeom>
          <a:noFill/>
          <a:ln>
            <a:noFill/>
          </a:ln>
        </p:spPr>
        <p:txBody>
          <a:bodyPr/>
          <a:lstStyle/>
          <a:p>
            <a:pPr eaLnBrk="0" fontAlgn="auto" hangingPunct="0">
              <a:spcBef>
                <a:spcPts val="0"/>
              </a:spcBef>
              <a:spcAft>
                <a:spcPts val="0"/>
              </a:spcAft>
              <a:defRPr/>
            </a:pPr>
            <a:r>
              <a:rPr kumimoji="0" lang="en-US" altLang="ja-JP" b="1" u="sng"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State should be after this activity</a:t>
            </a:r>
          </a:p>
          <a:p>
            <a:pPr eaLnBrk="0" fontAlgn="auto" hangingPunct="0">
              <a:spcBef>
                <a:spcPts val="0"/>
              </a:spcBef>
              <a:spcAft>
                <a:spcPts val="0"/>
              </a:spcAft>
              <a:defRPr/>
            </a:pPr>
            <a:endParaRPr kumimoji="0" lang="en-US" altLang="ja-JP" b="1"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3" name="TextBox 12"/>
          <p:cNvSpPr txBox="1">
            <a:spLocks noChangeArrowheads="1"/>
          </p:cNvSpPr>
          <p:nvPr/>
        </p:nvSpPr>
        <p:spPr bwMode="auto">
          <a:xfrm>
            <a:off x="294758" y="3711812"/>
            <a:ext cx="4315879" cy="12241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itchFamily="34" charset="0"/>
                <a:ea typeface="ＭＳ Ｐゴシック" pitchFamily="50" charset="-128"/>
              </a:defRPr>
            </a:lvl1pPr>
            <a:lvl2pPr marL="742950" indent="-285750" eaLnBrk="0" hangingPunct="0">
              <a:defRPr kumimoji="1">
                <a:solidFill>
                  <a:schemeClr val="tx1"/>
                </a:solidFill>
                <a:latin typeface="Arial" pitchFamily="34" charset="0"/>
                <a:ea typeface="ＭＳ Ｐゴシック" pitchFamily="50" charset="-128"/>
              </a:defRPr>
            </a:lvl2pPr>
            <a:lvl3pPr marL="1143000" indent="-228600" eaLnBrk="0" hangingPunct="0">
              <a:defRPr kumimoji="1">
                <a:solidFill>
                  <a:schemeClr val="tx1"/>
                </a:solidFill>
                <a:latin typeface="Arial" pitchFamily="34" charset="0"/>
                <a:ea typeface="ＭＳ Ｐゴシック" pitchFamily="50" charset="-128"/>
              </a:defRPr>
            </a:lvl3pPr>
            <a:lvl4pPr marL="1600200" indent="-228600" eaLnBrk="0" hangingPunct="0">
              <a:defRPr kumimoji="1">
                <a:solidFill>
                  <a:schemeClr val="tx1"/>
                </a:solidFill>
                <a:latin typeface="Arial" pitchFamily="34" charset="0"/>
                <a:ea typeface="ＭＳ Ｐゴシック" pitchFamily="50" charset="-128"/>
              </a:defRPr>
            </a:lvl4pPr>
            <a:lvl5pPr marL="2057400" indent="-228600" eaLnBrk="0" hangingPunct="0">
              <a:defRPr kumimoji="1">
                <a:solidFill>
                  <a:schemeClr val="tx1"/>
                </a:solidFill>
                <a:latin typeface="Arial" pitchFamily="34" charset="0"/>
                <a:ea typeface="ＭＳ Ｐゴシック" pitchFamily="50" charset="-128"/>
              </a:defRPr>
            </a:lvl5pPr>
            <a:lvl6pPr marL="25146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6pPr>
            <a:lvl7pPr marL="29718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7pPr>
            <a:lvl8pPr marL="34290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8pPr>
            <a:lvl9pPr marL="38862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9pPr>
          </a:lstStyle>
          <a:p>
            <a:pPr eaLnBrk="1" hangingPunct="1"/>
            <a:r>
              <a:rPr lang="en-US" altLang="ja-JP" b="1" u="sng"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Current Issues</a:t>
            </a:r>
          </a:p>
        </p:txBody>
      </p:sp>
      <p:sp>
        <p:nvSpPr>
          <p:cNvPr id="14" name="TextBox 5"/>
          <p:cNvSpPr txBox="1">
            <a:spLocks noChangeArrowheads="1"/>
          </p:cNvSpPr>
          <p:nvPr/>
        </p:nvSpPr>
        <p:spPr bwMode="auto">
          <a:xfrm>
            <a:off x="294758" y="5279841"/>
            <a:ext cx="4648038" cy="13681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itchFamily="34" charset="0"/>
                <a:ea typeface="ＭＳ Ｐゴシック" pitchFamily="50" charset="-128"/>
              </a:defRPr>
            </a:lvl1pPr>
            <a:lvl2pPr marL="742950" indent="-285750" eaLnBrk="0" hangingPunct="0">
              <a:defRPr kumimoji="1">
                <a:solidFill>
                  <a:schemeClr val="tx1"/>
                </a:solidFill>
                <a:latin typeface="Arial" pitchFamily="34" charset="0"/>
                <a:ea typeface="ＭＳ Ｐゴシック" pitchFamily="50" charset="-128"/>
              </a:defRPr>
            </a:lvl2pPr>
            <a:lvl3pPr marL="1143000" indent="-228600" eaLnBrk="0" hangingPunct="0">
              <a:defRPr kumimoji="1">
                <a:solidFill>
                  <a:schemeClr val="tx1"/>
                </a:solidFill>
                <a:latin typeface="Arial" pitchFamily="34" charset="0"/>
                <a:ea typeface="ＭＳ Ｐゴシック" pitchFamily="50" charset="-128"/>
              </a:defRPr>
            </a:lvl3pPr>
            <a:lvl4pPr marL="1600200" indent="-228600" eaLnBrk="0" hangingPunct="0">
              <a:defRPr kumimoji="1">
                <a:solidFill>
                  <a:schemeClr val="tx1"/>
                </a:solidFill>
                <a:latin typeface="Arial" pitchFamily="34" charset="0"/>
                <a:ea typeface="ＭＳ Ｐゴシック" pitchFamily="50" charset="-128"/>
              </a:defRPr>
            </a:lvl4pPr>
            <a:lvl5pPr marL="2057400" indent="-228600" eaLnBrk="0" hangingPunct="0">
              <a:defRPr kumimoji="1">
                <a:solidFill>
                  <a:schemeClr val="tx1"/>
                </a:solidFill>
                <a:latin typeface="Arial" pitchFamily="34" charset="0"/>
                <a:ea typeface="ＭＳ Ｐゴシック" pitchFamily="50" charset="-128"/>
              </a:defRPr>
            </a:lvl5pPr>
            <a:lvl6pPr marL="25146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6pPr>
            <a:lvl7pPr marL="29718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7pPr>
            <a:lvl8pPr marL="34290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8pPr>
            <a:lvl9pPr marL="38862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9pPr>
          </a:lstStyle>
          <a:p>
            <a:pPr eaLnBrk="1" hangingPunct="1"/>
            <a:r>
              <a:rPr lang="en-US" altLang="ja-JP" sz="1600" b="1" u="sng"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Presumed Factors or Define Factors</a:t>
            </a:r>
          </a:p>
        </p:txBody>
      </p:sp>
      <p:sp>
        <p:nvSpPr>
          <p:cNvPr id="16" name="Title 1"/>
          <p:cNvSpPr txBox="1">
            <a:spLocks/>
          </p:cNvSpPr>
          <p:nvPr/>
        </p:nvSpPr>
        <p:spPr>
          <a:xfrm>
            <a:off x="0" y="138113"/>
            <a:ext cx="8064500" cy="357187"/>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kumimoji="1" sz="3300" kern="1200">
                <a:solidFill>
                  <a:schemeClr val="tx1"/>
                </a:solidFill>
                <a:latin typeface="+mj-lt"/>
                <a:ea typeface="Meiryo UI" panose="020B0604030504040204" pitchFamily="50" charset="-128"/>
                <a:cs typeface="+mj-cs"/>
              </a:defRPr>
            </a:lvl1pPr>
          </a:lstStyle>
          <a:p>
            <a:pPr fontAlgn="auto">
              <a:spcAft>
                <a:spcPts val="0"/>
              </a:spcAft>
            </a:pPr>
            <a:r>
              <a:rPr lang="en-US" altLang="ja-JP" sz="2400" b="1" dirty="0">
                <a:solidFill>
                  <a:srgbClr val="007CE0">
                    <a:lumMod val="50000"/>
                  </a:srgbClr>
                </a:solidFill>
                <a:latin typeface="Meiryo UI" panose="020B0604030504040204" pitchFamily="50" charset="-128"/>
                <a:cs typeface="Meiryo UI" panose="020B0604030504040204" pitchFamily="50" charset="-128"/>
              </a:rPr>
              <a:t>Project Charter 1/2</a:t>
            </a:r>
            <a:endParaRPr lang="ja-JP" altLang="en-US" sz="2400" b="1" dirty="0">
              <a:solidFill>
                <a:srgbClr val="007CE0">
                  <a:lumMod val="50000"/>
                </a:srgbClr>
              </a:solidFill>
              <a:latin typeface="Meiryo UI" panose="020B0604030504040204" pitchFamily="50" charset="-128"/>
              <a:cs typeface="Meiryo UI" panose="020B0604030504040204" pitchFamily="50" charset="-128"/>
            </a:endParaRPr>
          </a:p>
        </p:txBody>
      </p:sp>
      <p:sp>
        <p:nvSpPr>
          <p:cNvPr id="18" name="TextBox 9"/>
          <p:cNvSpPr txBox="1">
            <a:spLocks noChangeArrowheads="1"/>
          </p:cNvSpPr>
          <p:nvPr/>
        </p:nvSpPr>
        <p:spPr bwMode="auto">
          <a:xfrm>
            <a:off x="326567" y="2401645"/>
            <a:ext cx="4315182" cy="1209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itchFamily="34" charset="0"/>
                <a:ea typeface="ＭＳ Ｐゴシック" pitchFamily="50" charset="-128"/>
              </a:defRPr>
            </a:lvl1pPr>
            <a:lvl2pPr marL="742950" indent="-285750" eaLnBrk="0" hangingPunct="0">
              <a:defRPr kumimoji="1">
                <a:solidFill>
                  <a:schemeClr val="tx1"/>
                </a:solidFill>
                <a:latin typeface="Arial" pitchFamily="34" charset="0"/>
                <a:ea typeface="ＭＳ Ｐゴシック" pitchFamily="50" charset="-128"/>
              </a:defRPr>
            </a:lvl2pPr>
            <a:lvl3pPr marL="1143000" indent="-228600" eaLnBrk="0" hangingPunct="0">
              <a:defRPr kumimoji="1">
                <a:solidFill>
                  <a:schemeClr val="tx1"/>
                </a:solidFill>
                <a:latin typeface="Arial" pitchFamily="34" charset="0"/>
                <a:ea typeface="ＭＳ Ｐゴシック" pitchFamily="50" charset="-128"/>
              </a:defRPr>
            </a:lvl3pPr>
            <a:lvl4pPr marL="1600200" indent="-228600" eaLnBrk="0" hangingPunct="0">
              <a:defRPr kumimoji="1">
                <a:solidFill>
                  <a:schemeClr val="tx1"/>
                </a:solidFill>
                <a:latin typeface="Arial" pitchFamily="34" charset="0"/>
                <a:ea typeface="ＭＳ Ｐゴシック" pitchFamily="50" charset="-128"/>
              </a:defRPr>
            </a:lvl4pPr>
            <a:lvl5pPr marL="2057400" indent="-228600" eaLnBrk="0" hangingPunct="0">
              <a:defRPr kumimoji="1">
                <a:solidFill>
                  <a:schemeClr val="tx1"/>
                </a:solidFill>
                <a:latin typeface="Arial" pitchFamily="34" charset="0"/>
                <a:ea typeface="ＭＳ Ｐゴシック" pitchFamily="50" charset="-128"/>
              </a:defRPr>
            </a:lvl5pPr>
            <a:lvl6pPr marL="25146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6pPr>
            <a:lvl7pPr marL="29718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7pPr>
            <a:lvl8pPr marL="34290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8pPr>
            <a:lvl9pPr marL="38862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9pPr>
          </a:lstStyle>
          <a:p>
            <a:pPr marL="285750" indent="-285750" eaLnBrk="1" hangingPunct="1">
              <a:buFont typeface="Arial" panose="020B0604020202020204" pitchFamily="34" charset="0"/>
              <a:buChar char="•"/>
            </a:pPr>
            <a:r>
              <a:rPr lang="en-GB"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To reduce the scrap cost of MLB production failure</a:t>
            </a:r>
          </a:p>
          <a:p>
            <a:pPr marL="285750" indent="-285750" eaLnBrk="1" hangingPunct="1">
              <a:buFont typeface="Arial" panose="020B0604020202020204" pitchFamily="34" charset="0"/>
              <a:buChar char="•"/>
            </a:pPr>
            <a:r>
              <a:rPr lang="en-GB"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To reduce the non-scrap/hidden costs of MLB production failure</a:t>
            </a:r>
            <a:endParaRPr lang="en-US"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19" name="TextBox 9"/>
          <p:cNvSpPr txBox="1">
            <a:spLocks noChangeArrowheads="1"/>
          </p:cNvSpPr>
          <p:nvPr/>
        </p:nvSpPr>
        <p:spPr bwMode="auto">
          <a:xfrm>
            <a:off x="400923" y="5564772"/>
            <a:ext cx="4315182" cy="1209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itchFamily="34" charset="0"/>
                <a:ea typeface="ＭＳ Ｐゴシック" pitchFamily="50" charset="-128"/>
              </a:defRPr>
            </a:lvl1pPr>
            <a:lvl2pPr marL="742950" indent="-285750" eaLnBrk="0" hangingPunct="0">
              <a:defRPr kumimoji="1">
                <a:solidFill>
                  <a:schemeClr val="tx1"/>
                </a:solidFill>
                <a:latin typeface="Arial" pitchFamily="34" charset="0"/>
                <a:ea typeface="ＭＳ Ｐゴシック" pitchFamily="50" charset="-128"/>
              </a:defRPr>
            </a:lvl2pPr>
            <a:lvl3pPr marL="1143000" indent="-228600" eaLnBrk="0" hangingPunct="0">
              <a:defRPr kumimoji="1">
                <a:solidFill>
                  <a:schemeClr val="tx1"/>
                </a:solidFill>
                <a:latin typeface="Arial" pitchFamily="34" charset="0"/>
                <a:ea typeface="ＭＳ Ｐゴシック" pitchFamily="50" charset="-128"/>
              </a:defRPr>
            </a:lvl3pPr>
            <a:lvl4pPr marL="1600200" indent="-228600" eaLnBrk="0" hangingPunct="0">
              <a:defRPr kumimoji="1">
                <a:solidFill>
                  <a:schemeClr val="tx1"/>
                </a:solidFill>
                <a:latin typeface="Arial" pitchFamily="34" charset="0"/>
                <a:ea typeface="ＭＳ Ｐゴシック" pitchFamily="50" charset="-128"/>
              </a:defRPr>
            </a:lvl4pPr>
            <a:lvl5pPr marL="2057400" indent="-228600" eaLnBrk="0" hangingPunct="0">
              <a:defRPr kumimoji="1">
                <a:solidFill>
                  <a:schemeClr val="tx1"/>
                </a:solidFill>
                <a:latin typeface="Arial" pitchFamily="34" charset="0"/>
                <a:ea typeface="ＭＳ Ｐゴシック" pitchFamily="50" charset="-128"/>
              </a:defRPr>
            </a:lvl5pPr>
            <a:lvl6pPr marL="25146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6pPr>
            <a:lvl7pPr marL="29718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7pPr>
            <a:lvl8pPr marL="34290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8pPr>
            <a:lvl9pPr marL="38862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9pPr>
          </a:lstStyle>
          <a:p>
            <a:pPr marL="285750" indent="-285750" eaLnBrk="1" hangingPunct="1">
              <a:buFont typeface="Arial" panose="020B0604020202020204" pitchFamily="34" charset="0"/>
              <a:buChar char="•"/>
            </a:pPr>
            <a:r>
              <a:rPr lang="en-GB"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Scrap cost per part is lower than other products thus not reaching the scrap values to warrant inspection</a:t>
            </a:r>
            <a:endParaRPr lang="en-US"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0" name="TextBox 9"/>
          <p:cNvSpPr txBox="1">
            <a:spLocks noChangeArrowheads="1"/>
          </p:cNvSpPr>
          <p:nvPr/>
        </p:nvSpPr>
        <p:spPr bwMode="auto">
          <a:xfrm>
            <a:off x="326567" y="4042320"/>
            <a:ext cx="4315182" cy="1209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itchFamily="34" charset="0"/>
                <a:ea typeface="ＭＳ Ｐゴシック" pitchFamily="50" charset="-128"/>
              </a:defRPr>
            </a:lvl1pPr>
            <a:lvl2pPr marL="742950" indent="-285750" eaLnBrk="0" hangingPunct="0">
              <a:defRPr kumimoji="1">
                <a:solidFill>
                  <a:schemeClr val="tx1"/>
                </a:solidFill>
                <a:latin typeface="Arial" pitchFamily="34" charset="0"/>
                <a:ea typeface="ＭＳ Ｐゴシック" pitchFamily="50" charset="-128"/>
              </a:defRPr>
            </a:lvl2pPr>
            <a:lvl3pPr marL="1143000" indent="-228600" eaLnBrk="0" hangingPunct="0">
              <a:defRPr kumimoji="1">
                <a:solidFill>
                  <a:schemeClr val="tx1"/>
                </a:solidFill>
                <a:latin typeface="Arial" pitchFamily="34" charset="0"/>
                <a:ea typeface="ＭＳ Ｐゴシック" pitchFamily="50" charset="-128"/>
              </a:defRPr>
            </a:lvl3pPr>
            <a:lvl4pPr marL="1600200" indent="-228600" eaLnBrk="0" hangingPunct="0">
              <a:defRPr kumimoji="1">
                <a:solidFill>
                  <a:schemeClr val="tx1"/>
                </a:solidFill>
                <a:latin typeface="Arial" pitchFamily="34" charset="0"/>
                <a:ea typeface="ＭＳ Ｐゴシック" pitchFamily="50" charset="-128"/>
              </a:defRPr>
            </a:lvl4pPr>
            <a:lvl5pPr marL="2057400" indent="-228600" eaLnBrk="0" hangingPunct="0">
              <a:defRPr kumimoji="1">
                <a:solidFill>
                  <a:schemeClr val="tx1"/>
                </a:solidFill>
                <a:latin typeface="Arial" pitchFamily="34" charset="0"/>
                <a:ea typeface="ＭＳ Ｐゴシック" pitchFamily="50" charset="-128"/>
              </a:defRPr>
            </a:lvl5pPr>
            <a:lvl6pPr marL="25146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6pPr>
            <a:lvl7pPr marL="29718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7pPr>
            <a:lvl8pPr marL="34290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8pPr>
            <a:lvl9pPr marL="38862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9pPr>
          </a:lstStyle>
          <a:p>
            <a:pPr marL="285750" indent="-285750" eaLnBrk="1" hangingPunct="1">
              <a:buFont typeface="Arial" panose="020B0604020202020204" pitchFamily="34" charset="0"/>
              <a:buChar char="•"/>
            </a:pPr>
            <a:r>
              <a:rPr lang="en-GB"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High level of reject parts made during the manufacturing process</a:t>
            </a:r>
            <a:endParaRPr lang="en-US"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endParaRPr>
          </a:p>
        </p:txBody>
      </p:sp>
      <p:sp>
        <p:nvSpPr>
          <p:cNvPr id="21" name="TextBox 9"/>
          <p:cNvSpPr txBox="1">
            <a:spLocks noChangeArrowheads="1"/>
          </p:cNvSpPr>
          <p:nvPr/>
        </p:nvSpPr>
        <p:spPr bwMode="auto">
          <a:xfrm>
            <a:off x="5024681" y="4470094"/>
            <a:ext cx="3919499" cy="12099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kumimoji="1">
                <a:solidFill>
                  <a:schemeClr val="tx1"/>
                </a:solidFill>
                <a:latin typeface="Arial" pitchFamily="34" charset="0"/>
                <a:ea typeface="ＭＳ Ｐゴシック" pitchFamily="50" charset="-128"/>
              </a:defRPr>
            </a:lvl1pPr>
            <a:lvl2pPr marL="742950" indent="-285750" eaLnBrk="0" hangingPunct="0">
              <a:defRPr kumimoji="1">
                <a:solidFill>
                  <a:schemeClr val="tx1"/>
                </a:solidFill>
                <a:latin typeface="Arial" pitchFamily="34" charset="0"/>
                <a:ea typeface="ＭＳ Ｐゴシック" pitchFamily="50" charset="-128"/>
              </a:defRPr>
            </a:lvl2pPr>
            <a:lvl3pPr marL="1143000" indent="-228600" eaLnBrk="0" hangingPunct="0">
              <a:defRPr kumimoji="1">
                <a:solidFill>
                  <a:schemeClr val="tx1"/>
                </a:solidFill>
                <a:latin typeface="Arial" pitchFamily="34" charset="0"/>
                <a:ea typeface="ＭＳ Ｐゴシック" pitchFamily="50" charset="-128"/>
              </a:defRPr>
            </a:lvl3pPr>
            <a:lvl4pPr marL="1600200" indent="-228600" eaLnBrk="0" hangingPunct="0">
              <a:defRPr kumimoji="1">
                <a:solidFill>
                  <a:schemeClr val="tx1"/>
                </a:solidFill>
                <a:latin typeface="Arial" pitchFamily="34" charset="0"/>
                <a:ea typeface="ＭＳ Ｐゴシック" pitchFamily="50" charset="-128"/>
              </a:defRPr>
            </a:lvl4pPr>
            <a:lvl5pPr marL="2057400" indent="-228600" eaLnBrk="0" hangingPunct="0">
              <a:defRPr kumimoji="1">
                <a:solidFill>
                  <a:schemeClr val="tx1"/>
                </a:solidFill>
                <a:latin typeface="Arial" pitchFamily="34" charset="0"/>
                <a:ea typeface="ＭＳ Ｐゴシック" pitchFamily="50" charset="-128"/>
              </a:defRPr>
            </a:lvl5pPr>
            <a:lvl6pPr marL="25146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6pPr>
            <a:lvl7pPr marL="29718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7pPr>
            <a:lvl8pPr marL="34290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8pPr>
            <a:lvl9pPr marL="3886200" indent="-228600" eaLnBrk="0" fontAlgn="base" hangingPunct="0">
              <a:spcBef>
                <a:spcPct val="0"/>
              </a:spcBef>
              <a:spcAft>
                <a:spcPct val="0"/>
              </a:spcAft>
              <a:defRPr kumimoji="1">
                <a:solidFill>
                  <a:schemeClr val="tx1"/>
                </a:solidFill>
                <a:latin typeface="Arial" pitchFamily="34" charset="0"/>
                <a:ea typeface="ＭＳ Ｐゴシック" pitchFamily="50" charset="-128"/>
              </a:defRPr>
            </a:lvl9pPr>
          </a:lstStyle>
          <a:p>
            <a:pPr marL="285750" indent="-285750" eaLnBrk="1" hangingPunct="1">
              <a:buFont typeface="Arial" panose="020B0604020202020204" pitchFamily="34" charset="0"/>
              <a:buChar char="•"/>
            </a:pPr>
            <a:r>
              <a:rPr lang="ja-JP" altLang="en-US"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　　</a:t>
            </a:r>
            <a:r>
              <a:rPr lang="en-GB"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Scrap rate per volume to be below 2% plant target</a:t>
            </a:r>
          </a:p>
          <a:p>
            <a:pPr marL="285750" indent="-285750" eaLnBrk="1" hangingPunct="1">
              <a:buFont typeface="Arial" panose="020B0604020202020204" pitchFamily="34" charset="0"/>
              <a:buChar char="•"/>
            </a:pPr>
            <a:r>
              <a:rPr lang="en-GB"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Reduction of reject analysis at wet test</a:t>
            </a:r>
          </a:p>
          <a:p>
            <a:pPr marL="285750" indent="-285750" eaLnBrk="1" hangingPunct="1">
              <a:buFont typeface="Arial" panose="020B0604020202020204" pitchFamily="34" charset="0"/>
              <a:buChar char="•"/>
            </a:pPr>
            <a:r>
              <a:rPr lang="en-GB"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Reduction of additional manufacture hours to replace failure fallout</a:t>
            </a:r>
            <a:endParaRPr lang="en-US" altLang="ja-JP" sz="140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endParaRPr>
          </a:p>
        </p:txBody>
      </p:sp>
    </p:spTree>
    <p:extLst>
      <p:ext uri="{BB962C8B-B14F-4D97-AF65-F5344CB8AC3E}">
        <p14:creationId xmlns:p14="http://schemas.microsoft.com/office/powerpoint/2010/main" val="17814863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p:cNvGraphicFramePr>
            <a:graphicFrameLocks noGrp="1"/>
          </p:cNvGraphicFramePr>
          <p:nvPr/>
        </p:nvGraphicFramePr>
        <p:xfrm>
          <a:off x="1906328" y="2699862"/>
          <a:ext cx="6247960" cy="1077293"/>
        </p:xfrm>
        <a:graphic>
          <a:graphicData uri="http://schemas.openxmlformats.org/drawingml/2006/table">
            <a:tbl>
              <a:tblPr firstRow="1" bandRow="1">
                <a:tableStyleId>{5C22544A-7EE6-4342-B048-85BDC9FD1C3A}</a:tableStyleId>
              </a:tblPr>
              <a:tblGrid>
                <a:gridCol w="5102635">
                  <a:extLst>
                    <a:ext uri="{9D8B030D-6E8A-4147-A177-3AD203B41FA5}">
                      <a16:colId xmlns:a16="http://schemas.microsoft.com/office/drawing/2014/main" val="20000"/>
                    </a:ext>
                  </a:extLst>
                </a:gridCol>
                <a:gridCol w="1145325">
                  <a:extLst>
                    <a:ext uri="{9D8B030D-6E8A-4147-A177-3AD203B41FA5}">
                      <a16:colId xmlns:a16="http://schemas.microsoft.com/office/drawing/2014/main" val="20001"/>
                    </a:ext>
                  </a:extLst>
                </a:gridCol>
              </a:tblGrid>
              <a:tr h="407314">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altLang="ja-JP" sz="1400" b="1"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Requisites to close the activity</a:t>
                      </a:r>
                      <a:endParaRPr lang="en-US" sz="11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91448" marR="91448" marT="45657" marB="45657"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altLang="ja-JP" sz="10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Due date for the target achievement</a:t>
                      </a:r>
                      <a:endParaRPr lang="en-US" sz="10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91448" marR="91448" marT="45657" marB="45657"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0"/>
                  </a:ext>
                </a:extLst>
              </a:tr>
              <a:tr h="528779">
                <a:tc>
                  <a:txBody>
                    <a:bodyPr/>
                    <a:lstStyle/>
                    <a:p>
                      <a:pPr marL="171450" indent="-171450">
                        <a:buFont typeface="Arial" panose="020B0604020202020204" pitchFamily="34" charset="0"/>
                        <a:buChar char="•"/>
                      </a:pPr>
                      <a:r>
                        <a:rPr kumimoji="1" lang="en-GB" altLang="ja-JP" sz="1100" kern="1200" dirty="0">
                          <a:solidFill>
                            <a:schemeClr val="tx1"/>
                          </a:solidFill>
                          <a:effectLst/>
                          <a:latin typeface="+mn-lt"/>
                          <a:ea typeface="+mn-ea"/>
                          <a:cs typeface="+mn-cs"/>
                        </a:rPr>
                        <a:t>Target scrap percentage reached</a:t>
                      </a:r>
                    </a:p>
                    <a:p>
                      <a:pPr marL="171450" indent="-171450">
                        <a:buFont typeface="Arial" panose="020B0604020202020204" pitchFamily="34" charset="0"/>
                        <a:buChar char="•"/>
                      </a:pPr>
                      <a:r>
                        <a:rPr kumimoji="1" lang="en-GB" altLang="ja-JP" sz="1100" kern="1200" dirty="0">
                          <a:solidFill>
                            <a:schemeClr val="tx1"/>
                          </a:solidFill>
                          <a:effectLst/>
                          <a:latin typeface="+mn-lt"/>
                          <a:ea typeface="+mn-ea"/>
                          <a:cs typeface="+mn-cs"/>
                        </a:rPr>
                        <a:t>A</a:t>
                      </a:r>
                      <a:r>
                        <a:rPr kumimoji="1" lang="en-GB" altLang="ja-JP" sz="1100" kern="1200" baseline="0" dirty="0">
                          <a:solidFill>
                            <a:schemeClr val="tx1"/>
                          </a:solidFill>
                          <a:effectLst/>
                          <a:latin typeface="+mn-lt"/>
                          <a:ea typeface="+mn-ea"/>
                          <a:cs typeface="+mn-cs"/>
                        </a:rPr>
                        <a:t> stable control method in place (2 week stable data)</a:t>
                      </a:r>
                      <a:endParaRPr kumimoji="1" lang="ja-JP" altLang="ja-JP" sz="1100" kern="1200" dirty="0">
                        <a:solidFill>
                          <a:schemeClr val="tx1"/>
                        </a:solidFill>
                        <a:effectLst/>
                        <a:latin typeface="+mn-lt"/>
                        <a:ea typeface="+mn-ea"/>
                        <a:cs typeface="+mn-cs"/>
                      </a:endParaRPr>
                    </a:p>
                  </a:txBody>
                  <a:tcPr marL="91448" marR="91448" marT="45657" marB="45657"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en-US"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April ‘21</a:t>
                      </a:r>
                    </a:p>
                  </a:txBody>
                  <a:tcPr marL="91448" marR="91448" marT="45657" marB="45657"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bl>
          </a:graphicData>
        </a:graphic>
      </p:graphicFrame>
      <p:graphicFrame>
        <p:nvGraphicFramePr>
          <p:cNvPr id="9" name="Table 9"/>
          <p:cNvGraphicFramePr>
            <a:graphicFrameLocks noGrp="1"/>
          </p:cNvGraphicFramePr>
          <p:nvPr/>
        </p:nvGraphicFramePr>
        <p:xfrm>
          <a:off x="162928" y="5075365"/>
          <a:ext cx="8872535" cy="1764036"/>
        </p:xfrm>
        <a:graphic>
          <a:graphicData uri="http://schemas.openxmlformats.org/drawingml/2006/table">
            <a:tbl>
              <a:tblPr firstRow="1" bandRow="1">
                <a:tableStyleId>{5C22544A-7EE6-4342-B048-85BDC9FD1C3A}</a:tableStyleId>
              </a:tblPr>
              <a:tblGrid>
                <a:gridCol w="3715652">
                  <a:extLst>
                    <a:ext uri="{9D8B030D-6E8A-4147-A177-3AD203B41FA5}">
                      <a16:colId xmlns:a16="http://schemas.microsoft.com/office/drawing/2014/main" val="20000"/>
                    </a:ext>
                  </a:extLst>
                </a:gridCol>
                <a:gridCol w="3945268">
                  <a:extLst>
                    <a:ext uri="{9D8B030D-6E8A-4147-A177-3AD203B41FA5}">
                      <a16:colId xmlns:a16="http://schemas.microsoft.com/office/drawing/2014/main" val="20001"/>
                    </a:ext>
                  </a:extLst>
                </a:gridCol>
                <a:gridCol w="1211615">
                  <a:extLst>
                    <a:ext uri="{9D8B030D-6E8A-4147-A177-3AD203B41FA5}">
                      <a16:colId xmlns:a16="http://schemas.microsoft.com/office/drawing/2014/main" val="20002"/>
                    </a:ext>
                  </a:extLst>
                </a:gridCol>
              </a:tblGrid>
              <a:tr h="651118">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100" b="1" i="0" u="none" strike="noStrike" kern="1200" cap="none" spc="0" normalizeH="0" baseline="0" noProof="0" dirty="0">
                          <a:ln>
                            <a:noFill/>
                          </a:ln>
                          <a:solidFill>
                            <a:srgbClr val="002060"/>
                          </a:solidFill>
                          <a:effectLst/>
                          <a:uLnTx/>
                          <a:uFillTx/>
                          <a:latin typeface="Meiryo UI" panose="020B0604030504040204" pitchFamily="50" charset="-128"/>
                          <a:ea typeface="Meiryo UI" panose="020B0604030504040204" pitchFamily="50" charset="-128"/>
                          <a:cs typeface="Meiryo UI" panose="020B0604030504040204" pitchFamily="50" charset="-128"/>
                        </a:rPr>
                        <a:t>Basis for project benefit calculation</a:t>
                      </a:r>
                      <a:r>
                        <a:rPr kumimoji="1" lang="ja-JP" altLang="en-US" sz="1100" b="1" i="0" u="none" strike="noStrike" kern="1200" cap="none" spc="0" normalizeH="0" baseline="0" noProof="0" dirty="0">
                          <a:ln>
                            <a:noFill/>
                          </a:ln>
                          <a:solidFill>
                            <a:srgbClr val="002060"/>
                          </a:solidFill>
                          <a:effectLst/>
                          <a:uLnTx/>
                          <a:uFillTx/>
                          <a:latin typeface="Meiryo UI" panose="020B0604030504040204" pitchFamily="50" charset="-128"/>
                          <a:ea typeface="Meiryo UI" panose="020B0604030504040204" pitchFamily="50" charset="-128"/>
                          <a:cs typeface="Meiryo UI" panose="020B0604030504040204" pitchFamily="50" charset="-128"/>
                        </a:rPr>
                        <a:t>・</a:t>
                      </a:r>
                      <a:r>
                        <a:rPr kumimoji="1" lang="en-US" altLang="ja-JP" sz="1100" b="1" i="0" u="none" strike="noStrike" kern="1200" cap="none" spc="0" normalizeH="0" baseline="0" noProof="0" dirty="0">
                          <a:ln>
                            <a:noFill/>
                          </a:ln>
                          <a:solidFill>
                            <a:srgbClr val="002060"/>
                          </a:solidFill>
                          <a:effectLst/>
                          <a:uLnTx/>
                          <a:uFillTx/>
                          <a:latin typeface="Meiryo UI" panose="020B0604030504040204" pitchFamily="50" charset="-128"/>
                          <a:ea typeface="Meiryo UI" panose="020B0604030504040204" pitchFamily="50" charset="-128"/>
                          <a:cs typeface="Meiryo UI" panose="020B0604030504040204" pitchFamily="50" charset="-128"/>
                        </a:rPr>
                        <a:t>A Formula</a:t>
                      </a:r>
                    </a:p>
                    <a:p>
                      <a:pPr marL="0" marR="0" lvl="0" indent="0" algn="l" defTabSz="457200" rtl="0" eaLnBrk="1" fontAlgn="auto" latinLnBrk="0" hangingPunct="1">
                        <a:lnSpc>
                          <a:spcPct val="100000"/>
                        </a:lnSpc>
                        <a:spcBef>
                          <a:spcPts val="0"/>
                        </a:spcBef>
                        <a:spcAft>
                          <a:spcPts val="0"/>
                        </a:spcAft>
                        <a:buClrTx/>
                        <a:buSzTx/>
                        <a:buFontTx/>
                        <a:buNone/>
                        <a:tabLst/>
                        <a:defRPr/>
                      </a:pPr>
                      <a:r>
                        <a:rPr kumimoji="1" lang="en-US" altLang="ja-JP" sz="1100" b="1" i="0" u="none" strike="noStrike" kern="1200" cap="none" spc="0" normalizeH="0" baseline="0" noProof="0" dirty="0">
                          <a:ln>
                            <a:noFill/>
                          </a:ln>
                          <a:solidFill>
                            <a:srgbClr val="002060"/>
                          </a:solidFill>
                          <a:effectLst/>
                          <a:uLnTx/>
                          <a:uFillTx/>
                          <a:latin typeface="Meiryo UI" panose="020B0604030504040204" pitchFamily="50" charset="-128"/>
                          <a:ea typeface="Meiryo UI" panose="020B0604030504040204" pitchFamily="50" charset="-128"/>
                          <a:cs typeface="Meiryo UI" panose="020B0604030504040204" pitchFamily="50" charset="-128"/>
                        </a:rPr>
                        <a:t>(applied only if outcome is quantitative and Monetary evaluable</a:t>
                      </a:r>
                      <a:r>
                        <a:rPr kumimoji="1" lang="ja-JP" altLang="en-US" sz="1100" b="1" i="0" u="none" strike="noStrike" kern="1200" cap="none" spc="0" normalizeH="0" baseline="0" noProof="0" dirty="0">
                          <a:ln>
                            <a:noFill/>
                          </a:ln>
                          <a:solidFill>
                            <a:srgbClr val="002060"/>
                          </a:solidFill>
                          <a:effectLst/>
                          <a:uLnTx/>
                          <a:uFillTx/>
                          <a:latin typeface="Meiryo UI" panose="020B0604030504040204" pitchFamily="50" charset="-128"/>
                          <a:ea typeface="Meiryo UI" panose="020B0604030504040204" pitchFamily="50" charset="-128"/>
                          <a:cs typeface="Meiryo UI" panose="020B0604030504040204" pitchFamily="50" charset="-128"/>
                        </a:rPr>
                        <a:t>）</a:t>
                      </a:r>
                    </a:p>
                  </a:txBody>
                  <a:tcPr marL="84413" marR="84413" marT="45736" marB="45736"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Leader’s responsibilities/Commitment</a:t>
                      </a:r>
                      <a:endParaRPr lang="ja-JP" alt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84413" marR="84413" marT="45736" marB="45736"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Signed </a:t>
                      </a:r>
                    </a:p>
                    <a:p>
                      <a:pPr marL="0" marR="0" indent="0" algn="l" defTabSz="457200" rtl="0" eaLnBrk="1" fontAlgn="auto" latinLnBrk="0" hangingPunct="1">
                        <a:lnSpc>
                          <a:spcPct val="100000"/>
                        </a:lnSpc>
                        <a:spcBef>
                          <a:spcPts val="0"/>
                        </a:spcBef>
                        <a:spcAft>
                          <a:spcPts val="0"/>
                        </a:spcAft>
                        <a:buClrTx/>
                        <a:buSzTx/>
                        <a:buFontTx/>
                        <a:buNone/>
                        <a:tabLst/>
                        <a:defRPr/>
                      </a:pP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By</a:t>
                      </a:r>
                      <a:r>
                        <a:rPr lang="ja-JP" altLang="en-US" sz="1200" b="1"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a:t>
                      </a: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Pilot</a:t>
                      </a:r>
                      <a:endParaRPr lang="ja-JP" alt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84413" marR="84413" marT="45736" marB="45736"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0"/>
                  </a:ext>
                </a:extLst>
              </a:tr>
              <a:tr h="1112918">
                <a:tc>
                  <a:txBody>
                    <a:bodyPr/>
                    <a:lstStyle/>
                    <a:p>
                      <a:pPr marL="171450" indent="-171450">
                        <a:buFont typeface="Arial" panose="020B0604020202020204" pitchFamily="34" charset="0"/>
                        <a:buChar char="•"/>
                      </a:pPr>
                      <a:r>
                        <a:rPr lang="en-GB" altLang="ja-JP" sz="100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Reject cores/total cores made</a:t>
                      </a:r>
                    </a:p>
                    <a:p>
                      <a:pPr marL="171450" indent="-171450">
                        <a:buFont typeface="Arial" panose="020B0604020202020204" pitchFamily="34" charset="0"/>
                        <a:buChar char="•"/>
                      </a:pPr>
                      <a:endParaRPr lang="ja-JP" altLang="en-US" sz="100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84413" marR="84413" marT="45736" marB="45736"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ja-JP" sz="110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Identify main contributors of scrap </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ja-JP" sz="110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Investigate and </a:t>
                      </a:r>
                      <a:r>
                        <a:rPr lang="en-US" altLang="ja-JP" sz="1100" b="0" baseline="0" dirty="0" err="1">
                          <a:solidFill>
                            <a:srgbClr val="002060"/>
                          </a:solidFill>
                          <a:latin typeface="Meiryo UI" panose="020B0604030504040204" pitchFamily="50" charset="-128"/>
                          <a:ea typeface="Meiryo UI" panose="020B0604030504040204" pitchFamily="50" charset="-128"/>
                          <a:cs typeface="Meiryo UI" panose="020B0604030504040204" pitchFamily="50" charset="-128"/>
                        </a:rPr>
                        <a:t>analyse</a:t>
                      </a:r>
                      <a:r>
                        <a:rPr lang="en-US" altLang="ja-JP" sz="110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cause of scrap</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ja-JP" sz="110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Drive improvement activity</a:t>
                      </a:r>
                    </a:p>
                    <a:p>
                      <a:pPr marL="171450" marR="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altLang="ja-JP" sz="110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Report on project status to Champions</a:t>
                      </a:r>
                    </a:p>
                  </a:txBody>
                  <a:tcPr marL="84413" marR="84413" marT="45736" marB="45736"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altLang="ja-JP" sz="110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84413" marR="84413" marT="45736" marB="45736"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bl>
          </a:graphicData>
        </a:graphic>
      </p:graphicFrame>
      <p:graphicFrame>
        <p:nvGraphicFramePr>
          <p:cNvPr id="10" name="Table 10"/>
          <p:cNvGraphicFramePr>
            <a:graphicFrameLocks noGrp="1"/>
          </p:cNvGraphicFramePr>
          <p:nvPr/>
        </p:nvGraphicFramePr>
        <p:xfrm>
          <a:off x="157162" y="4042535"/>
          <a:ext cx="8872530" cy="1044144"/>
        </p:xfrm>
        <a:graphic>
          <a:graphicData uri="http://schemas.openxmlformats.org/drawingml/2006/table">
            <a:tbl>
              <a:tblPr firstRow="1" bandRow="1">
                <a:tableStyleId>{5C22544A-7EE6-4342-B048-85BDC9FD1C3A}</a:tableStyleId>
              </a:tblPr>
              <a:tblGrid>
                <a:gridCol w="8872530">
                  <a:extLst>
                    <a:ext uri="{9D8B030D-6E8A-4147-A177-3AD203B41FA5}">
                      <a16:colId xmlns:a16="http://schemas.microsoft.com/office/drawing/2014/main" val="20000"/>
                    </a:ext>
                  </a:extLst>
                </a:gridCol>
              </a:tblGrid>
              <a:tr h="420132">
                <a:tc>
                  <a: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Prerequisite</a:t>
                      </a:r>
                      <a:r>
                        <a:rPr lang="ja-JP" alt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a:t>
                      </a: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Constraint condition (Budget, 2</a:t>
                      </a:r>
                      <a:r>
                        <a:rPr lang="en-US" altLang="ja-JP" sz="1200" b="1" baseline="3000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nd</a:t>
                      </a: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KPI, </a:t>
                      </a:r>
                      <a:r>
                        <a:rPr lang="en-US" altLang="ja-JP" sz="1200" b="1" dirty="0" err="1">
                          <a:solidFill>
                            <a:srgbClr val="002060"/>
                          </a:solidFill>
                          <a:latin typeface="Meiryo UI" panose="020B0604030504040204" pitchFamily="50" charset="-128"/>
                          <a:ea typeface="Meiryo UI" panose="020B0604030504040204" pitchFamily="50" charset="-128"/>
                          <a:cs typeface="Meiryo UI" panose="020B0604030504040204" pitchFamily="50" charset="-128"/>
                        </a:rPr>
                        <a:t>etc</a:t>
                      </a:r>
                      <a:r>
                        <a:rPr lang="en-US" altLang="ja-JP"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a:t>
                      </a:r>
                      <a:endParaRPr lang="zh-TW" alt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91448" marR="91448" marT="45695" marB="4569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0"/>
                  </a:ext>
                </a:extLst>
              </a:tr>
              <a:tr h="624012">
                <a:tc>
                  <a:txBody>
                    <a:bodyPr/>
                    <a:lstStyle/>
                    <a:p>
                      <a:pPr marL="171450" indent="-171450" algn="l">
                        <a:buFont typeface="Arial" panose="020B0604020202020204" pitchFamily="34" charset="0"/>
                        <a:buChar char="•"/>
                      </a:pPr>
                      <a:r>
                        <a:rPr lang="en-GB" altLang="ja-JP" sz="1100" b="0" baseline="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rPr>
                        <a:t>Cross functional support needed for data and subsequent improvement and control </a:t>
                      </a:r>
                      <a:endParaRPr lang="ja-JP" altLang="en-US" sz="1100" b="0" baseline="0" dirty="0">
                        <a:solidFill>
                          <a:srgbClr val="002060"/>
                        </a:solidFill>
                        <a:latin typeface="メイリオ" panose="020B0604030504040204" pitchFamily="50" charset="-128"/>
                        <a:ea typeface="メイリオ" panose="020B0604030504040204" pitchFamily="50" charset="-128"/>
                        <a:cs typeface="メイリオ" panose="020B0604030504040204" pitchFamily="50" charset="-128"/>
                      </a:endParaRPr>
                    </a:p>
                  </a:txBody>
                  <a:tcPr marL="91448" marR="91448" marT="45695" marB="4569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1"/>
                  </a:ext>
                </a:extLst>
              </a:tr>
            </a:tbl>
          </a:graphicData>
        </a:graphic>
      </p:graphicFrame>
      <p:graphicFrame>
        <p:nvGraphicFramePr>
          <p:cNvPr id="11" name="Table 8"/>
          <p:cNvGraphicFramePr>
            <a:graphicFrameLocks noGrp="1"/>
          </p:cNvGraphicFramePr>
          <p:nvPr>
            <p:extLst>
              <p:ext uri="{D42A27DB-BD31-4B8C-83A1-F6EECF244321}">
                <p14:modId xmlns:p14="http://schemas.microsoft.com/office/powerpoint/2010/main" val="111713840"/>
              </p:ext>
            </p:extLst>
          </p:nvPr>
        </p:nvGraphicFramePr>
        <p:xfrm>
          <a:off x="155165" y="994198"/>
          <a:ext cx="8893171" cy="1565706"/>
        </p:xfrm>
        <a:graphic>
          <a:graphicData uri="http://schemas.openxmlformats.org/drawingml/2006/table">
            <a:tbl>
              <a:tblPr firstRow="1" bandRow="1">
                <a:tableStyleId>{5C22544A-7EE6-4342-B048-85BDC9FD1C3A}</a:tableStyleId>
              </a:tblPr>
              <a:tblGrid>
                <a:gridCol w="5613997">
                  <a:extLst>
                    <a:ext uri="{9D8B030D-6E8A-4147-A177-3AD203B41FA5}">
                      <a16:colId xmlns:a16="http://schemas.microsoft.com/office/drawing/2014/main" val="20000"/>
                    </a:ext>
                  </a:extLst>
                </a:gridCol>
                <a:gridCol w="1185783">
                  <a:extLst>
                    <a:ext uri="{9D8B030D-6E8A-4147-A177-3AD203B41FA5}">
                      <a16:colId xmlns:a16="http://schemas.microsoft.com/office/drawing/2014/main" val="20001"/>
                    </a:ext>
                  </a:extLst>
                </a:gridCol>
                <a:gridCol w="1111672">
                  <a:extLst>
                    <a:ext uri="{9D8B030D-6E8A-4147-A177-3AD203B41FA5}">
                      <a16:colId xmlns:a16="http://schemas.microsoft.com/office/drawing/2014/main" val="20002"/>
                    </a:ext>
                  </a:extLst>
                </a:gridCol>
                <a:gridCol w="981719">
                  <a:extLst>
                    <a:ext uri="{9D8B030D-6E8A-4147-A177-3AD203B41FA5}">
                      <a16:colId xmlns:a16="http://schemas.microsoft.com/office/drawing/2014/main" val="20003"/>
                    </a:ext>
                  </a:extLst>
                </a:gridCol>
              </a:tblGrid>
              <a:tr h="276632">
                <a:tc gridSpan="4">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altLang="zh-TW" sz="14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Target</a:t>
                      </a:r>
                      <a:r>
                        <a:rPr lang="en-US" altLang="zh-TW" sz="1400" b="1"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(KPI to measure the operation status after adopting solutions)</a:t>
                      </a:r>
                      <a:endParaRPr lang="zh-TW" altLang="en-US" sz="14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hMerge="1">
                  <a:txBody>
                    <a:bodyPr/>
                    <a:lstStyle/>
                    <a:p>
                      <a:pPr algn="ctr"/>
                      <a:endParaRPr lang="en-US" sz="1400" b="1" dirty="0">
                        <a:solidFill>
                          <a:schemeClr val="tx1"/>
                        </a:solidFill>
                        <a:latin typeface="Segoe UI" pitchFamily="34" charset="0"/>
                        <a:ea typeface="Segoe UI" pitchFamily="34" charset="0"/>
                        <a:cs typeface="Segoe UI" pitchFamily="34" charset="0"/>
                      </a:endParaRPr>
                    </a:p>
                  </a:txBody>
                  <a:tcPr marL="91448" marR="91448" marT="45725" marB="45725" anchor="ctr">
                    <a:lnL w="19050" cap="flat" cmpd="sng" algn="ctr">
                      <a:solidFill>
                        <a:schemeClr val="accent4">
                          <a:lumMod val="75000"/>
                        </a:schemeClr>
                      </a:solidFill>
                      <a:prstDash val="solid"/>
                      <a:round/>
                      <a:headEnd type="none" w="med" len="med"/>
                      <a:tailEnd type="none" w="med" len="med"/>
                    </a:lnL>
                    <a:lnR w="19050" cap="flat" cmpd="sng" algn="ctr">
                      <a:solidFill>
                        <a:schemeClr val="accent4">
                          <a:lumMod val="75000"/>
                        </a:schemeClr>
                      </a:solidFill>
                      <a:prstDash val="solid"/>
                      <a:round/>
                      <a:headEnd type="none" w="med" len="med"/>
                      <a:tailEnd type="none" w="med" len="med"/>
                    </a:lnR>
                    <a:lnT w="19050" cap="flat" cmpd="sng" algn="ctr">
                      <a:solidFill>
                        <a:schemeClr val="accent4">
                          <a:lumMod val="75000"/>
                        </a:schemeClr>
                      </a:solidFill>
                      <a:prstDash val="solid"/>
                      <a:round/>
                      <a:headEnd type="none" w="med" len="med"/>
                      <a:tailEnd type="none" w="med" len="med"/>
                    </a:lnT>
                    <a:lnB w="19050" cap="flat" cmpd="sng" algn="ctr">
                      <a:solidFill>
                        <a:schemeClr val="accent4">
                          <a:lumMod val="75000"/>
                        </a:schemeClr>
                      </a:solidFill>
                      <a:prstDash val="solid"/>
                      <a:round/>
                      <a:headEnd type="none" w="med" len="med"/>
                      <a:tailEnd type="none" w="med" len="med"/>
                    </a:lnB>
                    <a:lnTlToBr w="12700" cmpd="sng">
                      <a:noFill/>
                      <a:prstDash val="solid"/>
                    </a:lnTlToBr>
                    <a:lnBlToTr w="12700" cmpd="sng">
                      <a:noFill/>
                      <a:prstDash val="solid"/>
                    </a:lnBlToTr>
                    <a:solidFill>
                      <a:srgbClr val="CCFFFF"/>
                    </a:solidFill>
                  </a:tcPr>
                </a:tc>
                <a:tc hMerge="1">
                  <a:txBody>
                    <a:bodyPr/>
                    <a:lstStyle/>
                    <a:p>
                      <a:pPr algn="ctr"/>
                      <a:endParaRPr lang="en-US" sz="1400" b="1" dirty="0">
                        <a:solidFill>
                          <a:schemeClr val="tx1"/>
                        </a:solidFill>
                        <a:latin typeface="Segoe UI" pitchFamily="34" charset="0"/>
                        <a:ea typeface="Segoe UI" pitchFamily="34" charset="0"/>
                        <a:cs typeface="Segoe UI" pitchFamily="34" charset="0"/>
                      </a:endParaRPr>
                    </a:p>
                  </a:txBody>
                  <a:tcPr marL="91448" marR="91448" marT="45725" marB="45725" anchor="ctr">
                    <a:lnL w="19050" cap="flat" cmpd="sng" algn="ctr">
                      <a:solidFill>
                        <a:schemeClr val="accent4">
                          <a:lumMod val="75000"/>
                        </a:schemeClr>
                      </a:solidFill>
                      <a:prstDash val="solid"/>
                      <a:round/>
                      <a:headEnd type="none" w="med" len="med"/>
                      <a:tailEnd type="none" w="med" len="med"/>
                    </a:lnL>
                    <a:lnR w="19050" cap="flat" cmpd="sng" algn="ctr">
                      <a:solidFill>
                        <a:schemeClr val="accent4">
                          <a:lumMod val="75000"/>
                        </a:schemeClr>
                      </a:solidFill>
                      <a:prstDash val="solid"/>
                      <a:round/>
                      <a:headEnd type="none" w="med" len="med"/>
                      <a:tailEnd type="none" w="med" len="med"/>
                    </a:lnR>
                    <a:lnT w="19050" cap="flat" cmpd="sng" algn="ctr">
                      <a:solidFill>
                        <a:schemeClr val="accent4">
                          <a:lumMod val="75000"/>
                        </a:schemeClr>
                      </a:solidFill>
                      <a:prstDash val="solid"/>
                      <a:round/>
                      <a:headEnd type="none" w="med" len="med"/>
                      <a:tailEnd type="none" w="med" len="med"/>
                    </a:lnT>
                    <a:lnB w="19050" cap="flat" cmpd="sng" algn="ctr">
                      <a:solidFill>
                        <a:schemeClr val="accent4">
                          <a:lumMod val="75000"/>
                        </a:schemeClr>
                      </a:solidFill>
                      <a:prstDash val="solid"/>
                      <a:round/>
                      <a:headEnd type="none" w="med" len="med"/>
                      <a:tailEnd type="none" w="med" len="med"/>
                    </a:lnB>
                    <a:lnTlToBr w="12700" cmpd="sng">
                      <a:noFill/>
                      <a:prstDash val="solid"/>
                    </a:lnTlToBr>
                    <a:lnBlToTr w="12700" cmpd="sng">
                      <a:noFill/>
                      <a:prstDash val="solid"/>
                    </a:lnBlToTr>
                    <a:solidFill>
                      <a:srgbClr val="CCFFFF"/>
                    </a:solidFill>
                  </a:tcPr>
                </a:tc>
                <a:tc hMerge="1">
                  <a:txBody>
                    <a:bodyPr/>
                    <a:lstStyle/>
                    <a:p>
                      <a:pPr algn="ctr"/>
                      <a:endParaRPr lang="en-US" sz="1400" b="1" dirty="0">
                        <a:solidFill>
                          <a:schemeClr val="tx1"/>
                        </a:solidFill>
                        <a:latin typeface="Segoe UI" pitchFamily="34" charset="0"/>
                        <a:ea typeface="Segoe UI" pitchFamily="34" charset="0"/>
                        <a:cs typeface="Segoe UI" pitchFamily="34" charset="0"/>
                      </a:endParaRPr>
                    </a:p>
                  </a:txBody>
                  <a:tcPr marL="91448" marR="91448" marT="45725" marB="45725" anchor="ctr">
                    <a:lnL w="19050" cap="flat" cmpd="sng" algn="ctr">
                      <a:solidFill>
                        <a:schemeClr val="accent4">
                          <a:lumMod val="75000"/>
                        </a:schemeClr>
                      </a:solidFill>
                      <a:prstDash val="solid"/>
                      <a:round/>
                      <a:headEnd type="none" w="med" len="med"/>
                      <a:tailEnd type="none" w="med" len="med"/>
                    </a:lnL>
                    <a:lnR w="19050" cap="flat" cmpd="sng" algn="ctr">
                      <a:solidFill>
                        <a:schemeClr val="accent4">
                          <a:lumMod val="75000"/>
                        </a:schemeClr>
                      </a:solidFill>
                      <a:prstDash val="solid"/>
                      <a:round/>
                      <a:headEnd type="none" w="med" len="med"/>
                      <a:tailEnd type="none" w="med" len="med"/>
                    </a:lnR>
                    <a:lnT w="19050" cap="flat" cmpd="sng" algn="ctr">
                      <a:solidFill>
                        <a:schemeClr val="accent4">
                          <a:lumMod val="75000"/>
                        </a:schemeClr>
                      </a:solidFill>
                      <a:prstDash val="solid"/>
                      <a:round/>
                      <a:headEnd type="none" w="med" len="med"/>
                      <a:tailEnd type="none" w="med" len="med"/>
                    </a:lnT>
                    <a:lnB w="19050" cap="flat" cmpd="sng" algn="ctr">
                      <a:solidFill>
                        <a:schemeClr val="accent4">
                          <a:lumMod val="75000"/>
                        </a:schemeClr>
                      </a:solidFill>
                      <a:prstDash val="solid"/>
                      <a:round/>
                      <a:headEnd type="none" w="med" len="med"/>
                      <a:tailEnd type="none" w="med" len="med"/>
                    </a:lnB>
                    <a:lnTlToBr w="12700" cmpd="sng">
                      <a:noFill/>
                      <a:prstDash val="solid"/>
                    </a:lnTlToBr>
                    <a:lnBlToTr w="12700" cmpd="sng">
                      <a:noFill/>
                      <a:prstDash val="solid"/>
                    </a:lnBlToTr>
                    <a:solidFill>
                      <a:srgbClr val="CCFFFF"/>
                    </a:solidFill>
                  </a:tcPr>
                </a:tc>
                <a:extLst>
                  <a:ext uri="{0D108BD9-81ED-4DB2-BD59-A6C34878D82A}">
                    <a16:rowId xmlns:a16="http://schemas.microsoft.com/office/drawing/2014/main" val="10000"/>
                  </a:ext>
                </a:extLst>
              </a:tr>
              <a:tr h="248970">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Definitions</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Current</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Target</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gn="ct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Gap</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1"/>
                  </a:ext>
                </a:extLst>
              </a:tr>
              <a:tr h="986566">
                <a:tc>
                  <a:txBody>
                    <a:bodyPr/>
                    <a:lstStyle/>
                    <a:p>
                      <a:pPr marL="0" indent="0" algn="l">
                        <a:buNone/>
                      </a:pPr>
                      <a:r>
                        <a:rPr lang="en-US" altLang="ja-JP" sz="105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Scrap rate reduction from current to plant target</a:t>
                      </a:r>
                    </a:p>
                    <a:p>
                      <a:pPr marL="0" indent="0" algn="l">
                        <a:buNone/>
                      </a:pPr>
                      <a:r>
                        <a:rPr lang="en-US" altLang="ja-JP" sz="105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Eliminate additional </a:t>
                      </a:r>
                      <a:r>
                        <a:rPr lang="en-US" altLang="ja-JP" sz="1050" b="0" baseline="0" dirty="0" err="1">
                          <a:solidFill>
                            <a:srgbClr val="002060"/>
                          </a:solidFill>
                          <a:latin typeface="Meiryo UI" panose="020B0604030504040204" pitchFamily="50" charset="-128"/>
                          <a:ea typeface="Meiryo UI" panose="020B0604030504040204" pitchFamily="50" charset="-128"/>
                          <a:cs typeface="Meiryo UI" panose="020B0604030504040204" pitchFamily="50" charset="-128"/>
                        </a:rPr>
                        <a:t>labour</a:t>
                      </a:r>
                      <a:r>
                        <a:rPr lang="en-US" altLang="ja-JP" sz="105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and material cost</a:t>
                      </a:r>
                    </a:p>
                    <a:p>
                      <a:pPr marL="0" indent="0" algn="l">
                        <a:buNone/>
                      </a:pPr>
                      <a:r>
                        <a:rPr lang="en-US" altLang="ja-JP" sz="105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Reduce extra build hours</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10%</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£24,633</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30hrs</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2%</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£4,930</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0hrs</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8%</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£24,140</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30hrs</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bl>
          </a:graphicData>
        </a:graphic>
      </p:graphicFrame>
      <p:sp>
        <p:nvSpPr>
          <p:cNvPr id="12" name="Title 1"/>
          <p:cNvSpPr txBox="1">
            <a:spLocks/>
          </p:cNvSpPr>
          <p:nvPr/>
        </p:nvSpPr>
        <p:spPr>
          <a:xfrm>
            <a:off x="0" y="138113"/>
            <a:ext cx="8064500" cy="357187"/>
          </a:xfrm>
          <a:prstGeom prst="rect">
            <a:avLst/>
          </a:prstGeom>
        </p:spPr>
        <p:txBody>
          <a:bodyPr vert="horz" lIns="91440" tIns="45720" rIns="91440" bIns="45720" rtlCol="0" anchor="ctr">
            <a:noAutofit/>
          </a:bodyPr>
          <a:lstStyle>
            <a:lvl1pPr algn="l" defTabSz="685800" rtl="0" eaLnBrk="1" latinLnBrk="0" hangingPunct="1">
              <a:lnSpc>
                <a:spcPct val="90000"/>
              </a:lnSpc>
              <a:spcBef>
                <a:spcPct val="0"/>
              </a:spcBef>
              <a:buNone/>
              <a:defRPr kumimoji="1" sz="3300" kern="1200">
                <a:solidFill>
                  <a:schemeClr val="tx1"/>
                </a:solidFill>
                <a:latin typeface="+mj-lt"/>
                <a:ea typeface="Meiryo UI" panose="020B0604030504040204" pitchFamily="50" charset="-128"/>
                <a:cs typeface="+mj-cs"/>
              </a:defRPr>
            </a:lvl1pPr>
          </a:lstStyle>
          <a:p>
            <a:pPr fontAlgn="auto">
              <a:spcAft>
                <a:spcPts val="0"/>
              </a:spcAft>
            </a:pPr>
            <a:r>
              <a:rPr lang="en-US" altLang="ja-JP" sz="2400" b="1" dirty="0">
                <a:solidFill>
                  <a:srgbClr val="007CE0">
                    <a:lumMod val="50000"/>
                  </a:srgbClr>
                </a:solidFill>
                <a:latin typeface="Meiryo UI" panose="020B0604030504040204" pitchFamily="50" charset="-128"/>
                <a:cs typeface="Meiryo UI" panose="020B0604030504040204" pitchFamily="50" charset="-128"/>
              </a:rPr>
              <a:t>Project Charter 2/2</a:t>
            </a:r>
            <a:endParaRPr lang="ja-JP" altLang="en-US" sz="2400" b="1" dirty="0">
              <a:solidFill>
                <a:srgbClr val="007CE0">
                  <a:lumMod val="50000"/>
                </a:srgbClr>
              </a:solidFill>
              <a:latin typeface="Meiryo UI" panose="020B0604030504040204" pitchFamily="50" charset="-128"/>
              <a:cs typeface="Meiryo UI" panose="020B0604030504040204" pitchFamily="50" charset="-128"/>
            </a:endParaRPr>
          </a:p>
        </p:txBody>
      </p:sp>
    </p:spTree>
    <p:extLst>
      <p:ext uri="{BB962C8B-B14F-4D97-AF65-F5344CB8AC3E}">
        <p14:creationId xmlns:p14="http://schemas.microsoft.com/office/powerpoint/2010/main" val="1867151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p:cNvSpPr>
            <a:spLocks noGrp="1"/>
          </p:cNvSpPr>
          <p:nvPr>
            <p:ph type="sldNum" sz="quarter" idx="12"/>
          </p:nvPr>
        </p:nvSpPr>
        <p:spPr/>
        <p:txBody>
          <a:bodyPr/>
          <a:lstStyle/>
          <a:p>
            <a:fld id="{89B0F03C-C644-5D47-B7B4-F6F84F3A4BA3}" type="slidenum">
              <a:rPr lang="it-IT" smtClean="0"/>
              <a:t>4</a:t>
            </a:fld>
            <a:endParaRPr lang="it-IT"/>
          </a:p>
        </p:txBody>
      </p:sp>
      <p:sp>
        <p:nvSpPr>
          <p:cNvPr id="8" name="Title 2"/>
          <p:cNvSpPr txBox="1">
            <a:spLocks/>
          </p:cNvSpPr>
          <p:nvPr/>
        </p:nvSpPr>
        <p:spPr>
          <a:xfrm>
            <a:off x="0" y="125413"/>
            <a:ext cx="8064500" cy="357187"/>
          </a:xfrm>
          <a:prstGeom prst="rect">
            <a:avLst/>
          </a:prstGeom>
          <a:ln>
            <a:noFill/>
          </a:ln>
        </p:spPr>
        <p:txBody>
          <a:bodyPr vert="horz" lIns="0" tIns="0" rIns="0" bIns="0" rtlCol="0" anchor="t" anchorCtr="0">
            <a:noAutofit/>
          </a:bodyPr>
          <a:lstStyle>
            <a:lvl1pPr algn="l" defTabSz="914400" rtl="0" eaLnBrk="1" latinLnBrk="0" hangingPunct="1">
              <a:lnSpc>
                <a:spcPct val="90000"/>
              </a:lnSpc>
              <a:spcBef>
                <a:spcPct val="0"/>
              </a:spcBef>
              <a:buNone/>
              <a:defRPr sz="1800" b="1" kern="1200">
                <a:solidFill>
                  <a:schemeClr val="tx1"/>
                </a:solidFill>
                <a:latin typeface="Arial" panose="020B0604020202020204" pitchFamily="34" charset="0"/>
                <a:ea typeface="+mj-ea"/>
                <a:cs typeface="Arial" panose="020B0604020202020204" pitchFamily="34" charset="0"/>
              </a:defRPr>
            </a:lvl1pPr>
          </a:lstStyle>
          <a:p>
            <a:r>
              <a:rPr kumimoji="1" lang="en-US" sz="2200">
                <a:solidFill>
                  <a:schemeClr val="bg2">
                    <a:lumMod val="50000"/>
                  </a:schemeClr>
                </a:solidFill>
                <a:latin typeface="Meiryo UI" panose="020B0604030504040204" pitchFamily="50" charset="-128"/>
                <a:ea typeface="Meiryo UI" panose="020B0604030504040204" pitchFamily="50" charset="-128"/>
                <a:cs typeface="Meiryo UI" panose="020B0604030504040204" pitchFamily="50" charset="-128"/>
              </a:rPr>
              <a:t>Team Charter</a:t>
            </a:r>
            <a:endParaRPr lang="en-US" sz="2200" dirty="0">
              <a:solidFill>
                <a:schemeClr val="bg2">
                  <a:lumMod val="50000"/>
                </a:schemeClr>
              </a:solidFill>
              <a:latin typeface="Meiryo UI" panose="020B0604030504040204" pitchFamily="50" charset="-128"/>
              <a:ea typeface="Meiryo UI" panose="020B0604030504040204" pitchFamily="50" charset="-128"/>
              <a:cs typeface="Meiryo UI" panose="020B0604030504040204" pitchFamily="50" charset="-128"/>
            </a:endParaRPr>
          </a:p>
        </p:txBody>
      </p:sp>
      <p:sp>
        <p:nvSpPr>
          <p:cNvPr id="10" name="正方形/長方形 24"/>
          <p:cNvSpPr/>
          <p:nvPr/>
        </p:nvSpPr>
        <p:spPr>
          <a:xfrm>
            <a:off x="2526804" y="2206799"/>
            <a:ext cx="1662112" cy="652463"/>
          </a:xfrm>
          <a:prstGeom prst="rect">
            <a:avLst/>
          </a:prstGeom>
          <a:ln>
            <a:solidFill>
              <a:schemeClr val="accent4">
                <a:lumMod val="75000"/>
              </a:schemeClr>
            </a:solidFill>
          </a:ln>
        </p:spPr>
        <p:style>
          <a:lnRef idx="1">
            <a:schemeClr val="accent5"/>
          </a:lnRef>
          <a:fillRef idx="2">
            <a:schemeClr val="accent5"/>
          </a:fillRef>
          <a:effectRef idx="1">
            <a:schemeClr val="accent5"/>
          </a:effectRef>
          <a:fontRef idx="minor">
            <a:schemeClr val="dk1"/>
          </a:fontRef>
        </p:style>
        <p:txBody>
          <a:bodyPr lIns="10160" tIns="10160" rIns="10160" bIns="10160" spcCol="1270" anchor="ctr"/>
          <a:lstStyle/>
          <a:p>
            <a:pPr algn="ctr" defTabSz="711200" eaLnBrk="1" fontAlgn="auto" hangingPunct="1">
              <a:lnSpc>
                <a:spcPct val="90000"/>
              </a:lnSpc>
              <a:spcBef>
                <a:spcPts val="0"/>
              </a:spcBef>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Expert</a:t>
            </a:r>
            <a:endPar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endParaRPr>
          </a:p>
        </p:txBody>
      </p:sp>
      <p:sp>
        <p:nvSpPr>
          <p:cNvPr id="11" name="正方形/長方形 25"/>
          <p:cNvSpPr/>
          <p:nvPr/>
        </p:nvSpPr>
        <p:spPr>
          <a:xfrm>
            <a:off x="6978155" y="5032154"/>
            <a:ext cx="1662112" cy="849662"/>
          </a:xfrm>
          <a:prstGeom prst="rect">
            <a:avLst/>
          </a:prstGeom>
          <a:ln>
            <a:solidFill>
              <a:schemeClr val="accent4">
                <a:lumMod val="75000"/>
              </a:schemeClr>
            </a:solidFill>
          </a:ln>
        </p:spPr>
        <p:style>
          <a:lnRef idx="1">
            <a:schemeClr val="accent5"/>
          </a:lnRef>
          <a:fillRef idx="2">
            <a:schemeClr val="accent5"/>
          </a:fillRef>
          <a:effectRef idx="1">
            <a:schemeClr val="accent5"/>
          </a:effectRef>
          <a:fontRef idx="minor">
            <a:schemeClr val="dk1"/>
          </a:fontRef>
        </p:style>
        <p:txBody>
          <a:bodyPr lIns="10160" tIns="10160" rIns="10160" bIns="10160" spcCol="1270" anchor="ctr"/>
          <a:lstStyle/>
          <a:p>
            <a:pPr algn="ctr" defTabSz="711200" eaLnBrk="1" fontAlgn="auto" hangingPunct="1">
              <a:lnSpc>
                <a:spcPct val="90000"/>
              </a:lnSpc>
              <a:spcBef>
                <a:spcPts val="0"/>
              </a:spcBef>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Crew</a:t>
            </a:r>
          </a:p>
          <a:p>
            <a:pPr algn="ctr" defTabSz="711200" eaLnBrk="1" fontAlgn="auto" hangingPunct="1">
              <a:lnSpc>
                <a:spcPct val="90000"/>
              </a:lnSpc>
              <a:spcBef>
                <a:spcPts val="0"/>
              </a:spcBef>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Adam Evans (QA)</a:t>
            </a:r>
            <a:endPar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endParaRPr>
          </a:p>
        </p:txBody>
      </p:sp>
      <p:sp>
        <p:nvSpPr>
          <p:cNvPr id="12" name="正方形/長方形 26"/>
          <p:cNvSpPr/>
          <p:nvPr/>
        </p:nvSpPr>
        <p:spPr>
          <a:xfrm>
            <a:off x="482688" y="5032154"/>
            <a:ext cx="1662112" cy="849662"/>
          </a:xfrm>
          <a:prstGeom prst="rect">
            <a:avLst/>
          </a:prstGeom>
          <a:ln>
            <a:solidFill>
              <a:schemeClr val="accent4">
                <a:lumMod val="75000"/>
              </a:schemeClr>
            </a:solidFill>
          </a:ln>
        </p:spPr>
        <p:style>
          <a:lnRef idx="1">
            <a:schemeClr val="accent5"/>
          </a:lnRef>
          <a:fillRef idx="2">
            <a:schemeClr val="accent5"/>
          </a:fillRef>
          <a:effectRef idx="1">
            <a:schemeClr val="accent5"/>
          </a:effectRef>
          <a:fontRef idx="minor">
            <a:schemeClr val="dk1"/>
          </a:fontRef>
        </p:style>
        <p:txBody>
          <a:bodyPr lIns="10160" tIns="10160" rIns="10160" bIns="10160" spcCol="1270" anchor="ctr"/>
          <a:lstStyle/>
          <a:p>
            <a:pPr algn="ctr" defTabSz="711200" eaLnBrk="1" fontAlgn="auto" hangingPunct="1">
              <a:lnSpc>
                <a:spcPct val="90000"/>
              </a:lnSpc>
              <a:spcBef>
                <a:spcPts val="0"/>
              </a:spcBef>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Crew </a:t>
            </a:r>
          </a:p>
          <a:p>
            <a:pPr algn="ctr" defTabSz="711200" eaLnBrk="1" fontAlgn="auto" hangingPunct="1">
              <a:lnSpc>
                <a:spcPct val="90000"/>
              </a:lnSpc>
              <a:spcBef>
                <a:spcPts val="0"/>
              </a:spcBef>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Barrie John (Manuf)</a:t>
            </a:r>
            <a:endPar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endParaRPr>
          </a:p>
        </p:txBody>
      </p:sp>
      <p:sp>
        <p:nvSpPr>
          <p:cNvPr id="13" name="正方形/長方形 27"/>
          <p:cNvSpPr/>
          <p:nvPr/>
        </p:nvSpPr>
        <p:spPr>
          <a:xfrm>
            <a:off x="2650629" y="5032154"/>
            <a:ext cx="1660525" cy="652463"/>
          </a:xfrm>
          <a:prstGeom prst="rect">
            <a:avLst/>
          </a:prstGeom>
          <a:ln>
            <a:solidFill>
              <a:schemeClr val="accent4">
                <a:lumMod val="75000"/>
              </a:schemeClr>
            </a:solidFill>
          </a:ln>
        </p:spPr>
        <p:style>
          <a:lnRef idx="1">
            <a:schemeClr val="accent5"/>
          </a:lnRef>
          <a:fillRef idx="2">
            <a:schemeClr val="accent5"/>
          </a:fillRef>
          <a:effectRef idx="1">
            <a:schemeClr val="accent5"/>
          </a:effectRef>
          <a:fontRef idx="minor">
            <a:schemeClr val="dk1"/>
          </a:fontRef>
        </p:style>
        <p:txBody>
          <a:bodyPr lIns="10160" tIns="10160" rIns="10160" bIns="10160" spcCol="1270" anchor="ctr"/>
          <a:lstStyle/>
          <a:p>
            <a:pPr algn="ctr" defTabSz="711200" eaLnBrk="1" fontAlgn="auto" hangingPunct="1">
              <a:lnSpc>
                <a:spcPct val="90000"/>
              </a:lnSpc>
              <a:spcBef>
                <a:spcPts val="0"/>
              </a:spcBef>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Crew  </a:t>
            </a:r>
          </a:p>
          <a:p>
            <a:pPr algn="ctr" defTabSz="711200" eaLnBrk="1" fontAlgn="auto" hangingPunct="1">
              <a:lnSpc>
                <a:spcPct val="90000"/>
              </a:lnSpc>
              <a:spcBef>
                <a:spcPts val="0"/>
              </a:spcBef>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Neil Jones (ME)</a:t>
            </a:r>
            <a:endPar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endParaRPr>
          </a:p>
        </p:txBody>
      </p:sp>
      <p:sp>
        <p:nvSpPr>
          <p:cNvPr id="14" name="正方形/長方形 28"/>
          <p:cNvSpPr/>
          <p:nvPr/>
        </p:nvSpPr>
        <p:spPr>
          <a:xfrm>
            <a:off x="4814391" y="5032154"/>
            <a:ext cx="1660525" cy="1063846"/>
          </a:xfrm>
          <a:prstGeom prst="rect">
            <a:avLst/>
          </a:prstGeom>
          <a:ln>
            <a:solidFill>
              <a:schemeClr val="accent4">
                <a:lumMod val="75000"/>
              </a:schemeClr>
            </a:solidFill>
          </a:ln>
        </p:spPr>
        <p:style>
          <a:lnRef idx="1">
            <a:schemeClr val="accent5"/>
          </a:lnRef>
          <a:fillRef idx="2">
            <a:schemeClr val="accent5"/>
          </a:fillRef>
          <a:effectRef idx="1">
            <a:schemeClr val="accent5"/>
          </a:effectRef>
          <a:fontRef idx="minor">
            <a:schemeClr val="dk1"/>
          </a:fontRef>
        </p:style>
        <p:txBody>
          <a:bodyPr lIns="10160" tIns="10160" rIns="10160" bIns="10160" spcCol="1270" anchor="ctr"/>
          <a:lstStyle/>
          <a:p>
            <a:pPr algn="ctr" defTabSz="711200" eaLnBrk="1" fontAlgn="auto" hangingPunct="1">
              <a:lnSpc>
                <a:spcPct val="90000"/>
              </a:lnSpc>
              <a:spcBef>
                <a:spcPts val="0"/>
              </a:spcBef>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Crew </a:t>
            </a:r>
          </a:p>
          <a:p>
            <a:pPr algn="ctr" defTabSz="711200">
              <a:lnSpc>
                <a:spcPct val="90000"/>
              </a:lnSpc>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Nigel Price/ Mandy Kiley/ Mark Howells</a:t>
            </a:r>
            <a:endPar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endParaRPr>
          </a:p>
        </p:txBody>
      </p:sp>
      <p:sp>
        <p:nvSpPr>
          <p:cNvPr id="19" name="正方形/長方形 34"/>
          <p:cNvSpPr/>
          <p:nvPr/>
        </p:nvSpPr>
        <p:spPr>
          <a:xfrm>
            <a:off x="3697022" y="1033462"/>
            <a:ext cx="1662112" cy="652463"/>
          </a:xfrm>
          <a:prstGeom prst="rect">
            <a:avLst/>
          </a:prstGeom>
          <a:ln>
            <a:solidFill>
              <a:schemeClr val="accent4">
                <a:lumMod val="75000"/>
              </a:schemeClr>
            </a:solidFill>
          </a:ln>
        </p:spPr>
        <p:style>
          <a:lnRef idx="1">
            <a:schemeClr val="accent5"/>
          </a:lnRef>
          <a:fillRef idx="2">
            <a:schemeClr val="accent5"/>
          </a:fillRef>
          <a:effectRef idx="1">
            <a:schemeClr val="accent5"/>
          </a:effectRef>
          <a:fontRef idx="minor">
            <a:schemeClr val="dk1"/>
          </a:fontRef>
        </p:style>
        <p:txBody>
          <a:bodyPr lIns="10160" tIns="10160" rIns="10160" bIns="10160" spcCol="1270" anchor="ctr"/>
          <a:lstStyle/>
          <a:p>
            <a:pPr algn="ctr" defTabSz="711200" eaLnBrk="1" fontAlgn="auto" hangingPunct="1">
              <a:lnSpc>
                <a:spcPct val="90000"/>
              </a:lnSpc>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Leader</a:t>
            </a:r>
            <a:br>
              <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br>
            <a:r>
              <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Alan Norris</a:t>
            </a:r>
          </a:p>
        </p:txBody>
      </p:sp>
      <p:cxnSp>
        <p:nvCxnSpPr>
          <p:cNvPr id="27" name="直線コネクタ 112"/>
          <p:cNvCxnSpPr>
            <a:cxnSpLocks noChangeShapeType="1"/>
            <a:stCxn id="10" idx="3"/>
            <a:endCxn id="19" idx="2"/>
          </p:cNvCxnSpPr>
          <p:nvPr/>
        </p:nvCxnSpPr>
        <p:spPr bwMode="auto">
          <a:xfrm flipV="1">
            <a:off x="4188916" y="1685925"/>
            <a:ext cx="339162" cy="847106"/>
          </a:xfrm>
          <a:prstGeom prst="bentConnector2">
            <a:avLst/>
          </a:prstGeom>
          <a:noFill/>
          <a:ln w="28575" algn="ctr">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9" name="正方形/長方形 44"/>
          <p:cNvSpPr/>
          <p:nvPr/>
        </p:nvSpPr>
        <p:spPr>
          <a:xfrm>
            <a:off x="2778645" y="3355235"/>
            <a:ext cx="1662112" cy="652462"/>
          </a:xfrm>
          <a:prstGeom prst="rect">
            <a:avLst/>
          </a:prstGeom>
          <a:ln>
            <a:solidFill>
              <a:schemeClr val="accent4">
                <a:lumMod val="75000"/>
              </a:schemeClr>
            </a:solidFill>
          </a:ln>
        </p:spPr>
        <p:style>
          <a:lnRef idx="1">
            <a:schemeClr val="accent5"/>
          </a:lnRef>
          <a:fillRef idx="2">
            <a:schemeClr val="accent5"/>
          </a:fillRef>
          <a:effectRef idx="1">
            <a:schemeClr val="accent5"/>
          </a:effectRef>
          <a:fontRef idx="minor">
            <a:schemeClr val="dk1"/>
          </a:fontRef>
        </p:style>
        <p:txBody>
          <a:bodyPr lIns="10160" tIns="10160" rIns="10160" bIns="10160" spcCol="1270" anchor="ctr"/>
          <a:lstStyle/>
          <a:p>
            <a:pPr algn="ctr" defTabSz="711200">
              <a:lnSpc>
                <a:spcPct val="90000"/>
              </a:lnSpc>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Pilot </a:t>
            </a:r>
            <a:br>
              <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br>
            <a:r>
              <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Cerith Jones</a:t>
            </a:r>
          </a:p>
        </p:txBody>
      </p:sp>
      <p:sp>
        <p:nvSpPr>
          <p:cNvPr id="30" name="正方形/長方形 45"/>
          <p:cNvSpPr/>
          <p:nvPr/>
        </p:nvSpPr>
        <p:spPr>
          <a:xfrm>
            <a:off x="323528" y="1509490"/>
            <a:ext cx="1823863" cy="652462"/>
          </a:xfrm>
          <a:prstGeom prst="rect">
            <a:avLst/>
          </a:prstGeom>
        </p:spPr>
        <p:style>
          <a:lnRef idx="1">
            <a:schemeClr val="accent5"/>
          </a:lnRef>
          <a:fillRef idx="2">
            <a:schemeClr val="accent5"/>
          </a:fillRef>
          <a:effectRef idx="1">
            <a:schemeClr val="accent5"/>
          </a:effectRef>
          <a:fontRef idx="minor">
            <a:schemeClr val="dk1"/>
          </a:fontRef>
        </p:style>
        <p:txBody>
          <a:bodyPr lIns="10160" tIns="10160" rIns="10160" bIns="10160" spcCol="1270" anchor="ctr"/>
          <a:lstStyle/>
          <a:p>
            <a:pPr algn="ctr" defTabSz="711200" eaLnBrk="1" fontAlgn="auto" hangingPunct="1">
              <a:lnSpc>
                <a:spcPct val="90000"/>
              </a:lnSpc>
              <a:spcAft>
                <a:spcPts val="0"/>
              </a:spcAft>
              <a:defRPr/>
            </a:pPr>
            <a:r>
              <a:rPr kumimoji="1" lang="en-US" altLang="ja-JP" sz="1400" b="1" dirty="0">
                <a:solidFill>
                  <a:srgbClr val="333399">
                    <a:lumMod val="75000"/>
                  </a:srgbClr>
                </a:solidFill>
                <a:latin typeface="Segoe UI" pitchFamily="34" charset="0"/>
                <a:ea typeface="Meiryo UI" pitchFamily="50" charset="-128"/>
                <a:cs typeface="Segoe UI" pitchFamily="34" charset="0"/>
              </a:rPr>
              <a:t>Validator</a:t>
            </a:r>
            <a:r>
              <a:rPr kumimoji="1" lang="en-US" altLang="ja-JP" sz="1400" dirty="0">
                <a:solidFill>
                  <a:srgbClr val="333399">
                    <a:lumMod val="75000"/>
                  </a:srgbClr>
                </a:solidFill>
                <a:latin typeface="Segoe UI" pitchFamily="34" charset="0"/>
                <a:ea typeface="Segoe UI" pitchFamily="34" charset="0"/>
                <a:cs typeface="Segoe UI" pitchFamily="34" charset="0"/>
              </a:rPr>
              <a:t> </a:t>
            </a:r>
          </a:p>
          <a:p>
            <a:pPr algn="ctr" defTabSz="711200" eaLnBrk="1" fontAlgn="auto" hangingPunct="1">
              <a:lnSpc>
                <a:spcPct val="90000"/>
              </a:lnSpc>
              <a:spcAft>
                <a:spcPts val="0"/>
              </a:spcAft>
              <a:defRPr/>
            </a:pPr>
            <a:r>
              <a:rPr lang="en-US" altLang="ja-JP" sz="1400" dirty="0">
                <a:solidFill>
                  <a:srgbClr val="333399">
                    <a:lumMod val="75000"/>
                  </a:srgbClr>
                </a:solidFill>
                <a:latin typeface="Meiryo UI" panose="020B0604030504040204" pitchFamily="50" charset="-128"/>
                <a:ea typeface="Meiryo UI" panose="020B0604030504040204" pitchFamily="50" charset="-128"/>
                <a:cs typeface="Meiryo UI" panose="020B0604030504040204" pitchFamily="50" charset="-128"/>
              </a:rPr>
              <a:t>(Finance)</a:t>
            </a:r>
            <a:endParaRPr kumimoji="1" lang="en-US" altLang="ja-JP" sz="1400" dirty="0">
              <a:solidFill>
                <a:srgbClr val="333399">
                  <a:lumMod val="75000"/>
                </a:srgbClr>
              </a:solidFill>
              <a:latin typeface="Meiryo UI" panose="020B0604030504040204" pitchFamily="50" charset="-128"/>
              <a:ea typeface="Meiryo UI" panose="020B0604030504040204" pitchFamily="50" charset="-128"/>
              <a:cs typeface="Meiryo UI" panose="020B0604030504040204" pitchFamily="50" charset="-128"/>
            </a:endParaRPr>
          </a:p>
        </p:txBody>
      </p:sp>
      <p:sp>
        <p:nvSpPr>
          <p:cNvPr id="31" name="正方形/長方形 46"/>
          <p:cNvSpPr/>
          <p:nvPr/>
        </p:nvSpPr>
        <p:spPr>
          <a:xfrm>
            <a:off x="323528" y="2585815"/>
            <a:ext cx="1823863" cy="652462"/>
          </a:xfrm>
          <a:prstGeom prst="rect">
            <a:avLst/>
          </a:prstGeom>
        </p:spPr>
        <p:style>
          <a:lnRef idx="1">
            <a:schemeClr val="accent5"/>
          </a:lnRef>
          <a:fillRef idx="2">
            <a:schemeClr val="accent5"/>
          </a:fillRef>
          <a:effectRef idx="1">
            <a:schemeClr val="accent5"/>
          </a:effectRef>
          <a:fontRef idx="minor">
            <a:schemeClr val="dk1"/>
          </a:fontRef>
        </p:style>
        <p:txBody>
          <a:bodyPr lIns="10160" tIns="10160" rIns="10160" bIns="10160" spcCol="1270" anchor="ctr"/>
          <a:lstStyle/>
          <a:p>
            <a:pPr algn="ctr" defTabSz="711200" eaLnBrk="1" fontAlgn="auto" hangingPunct="1">
              <a:lnSpc>
                <a:spcPct val="90000"/>
              </a:lnSpc>
              <a:spcAft>
                <a:spcPts val="0"/>
              </a:spcAft>
              <a:defRPr/>
            </a:pPr>
            <a:r>
              <a:rPr kumimoji="1" lang="en-US" altLang="ja-JP" sz="1400" b="1" dirty="0">
                <a:solidFill>
                  <a:srgbClr val="333399">
                    <a:lumMod val="75000"/>
                  </a:srgbClr>
                </a:solidFill>
                <a:latin typeface="Segoe UI" pitchFamily="34" charset="0"/>
                <a:ea typeface="Segoe UI" pitchFamily="34" charset="0"/>
                <a:cs typeface="Segoe UI" pitchFamily="34" charset="0"/>
              </a:rPr>
              <a:t>Validator</a:t>
            </a:r>
            <a:r>
              <a:rPr kumimoji="1" lang="en-US" altLang="ja-JP" sz="1400" dirty="0">
                <a:solidFill>
                  <a:srgbClr val="333399">
                    <a:lumMod val="75000"/>
                  </a:srgbClr>
                </a:solidFill>
                <a:latin typeface="Segoe UI" pitchFamily="34" charset="0"/>
                <a:ea typeface="Segoe UI" pitchFamily="34" charset="0"/>
                <a:cs typeface="Segoe UI" pitchFamily="34" charset="0"/>
              </a:rPr>
              <a:t> </a:t>
            </a:r>
          </a:p>
          <a:p>
            <a:pPr algn="ctr" defTabSz="711200" eaLnBrk="1" fontAlgn="auto" hangingPunct="1">
              <a:lnSpc>
                <a:spcPct val="90000"/>
              </a:lnSpc>
              <a:spcAft>
                <a:spcPts val="0"/>
              </a:spcAft>
              <a:defRPr/>
            </a:pPr>
            <a:r>
              <a:rPr lang="en-US" altLang="ja-JP" sz="1400" dirty="0">
                <a:solidFill>
                  <a:srgbClr val="333399">
                    <a:lumMod val="75000"/>
                  </a:srgbClr>
                </a:solidFill>
                <a:latin typeface="Meiryo UI" panose="020B0604030504040204" pitchFamily="50" charset="-128"/>
                <a:ea typeface="Meiryo UI" panose="020B0604030504040204" pitchFamily="50" charset="-128"/>
                <a:cs typeface="Meiryo UI" panose="020B0604030504040204" pitchFamily="50" charset="-128"/>
              </a:rPr>
              <a:t>(Compliance)</a:t>
            </a:r>
            <a:endParaRPr kumimoji="1" lang="en-US" altLang="ja-JP" sz="1400" dirty="0">
              <a:solidFill>
                <a:srgbClr val="333399">
                  <a:lumMod val="75000"/>
                </a:srgbClr>
              </a:solidFill>
              <a:latin typeface="Meiryo UI" panose="020B0604030504040204" pitchFamily="50" charset="-128"/>
              <a:ea typeface="Meiryo UI" panose="020B0604030504040204" pitchFamily="50" charset="-128"/>
              <a:cs typeface="Meiryo UI" panose="020B0604030504040204" pitchFamily="50" charset="-128"/>
            </a:endParaRPr>
          </a:p>
        </p:txBody>
      </p:sp>
      <p:cxnSp>
        <p:nvCxnSpPr>
          <p:cNvPr id="32" name="直線コネクタ 112"/>
          <p:cNvCxnSpPr>
            <a:cxnSpLocks noChangeShapeType="1"/>
          </p:cNvCxnSpPr>
          <p:nvPr/>
        </p:nvCxnSpPr>
        <p:spPr bwMode="auto">
          <a:xfrm rot="5400000" flipH="1" flipV="1">
            <a:off x="3930714" y="2537571"/>
            <a:ext cx="1199907" cy="2"/>
          </a:xfrm>
          <a:prstGeom prst="bentConnector3">
            <a:avLst>
              <a:gd name="adj1" fmla="val 50000"/>
            </a:avLst>
          </a:prstGeom>
          <a:noFill/>
          <a:ln w="28575" algn="ctr">
            <a:solidFill>
              <a:schemeClr val="accent2"/>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9" name="正方形/長方形 44"/>
          <p:cNvSpPr/>
          <p:nvPr/>
        </p:nvSpPr>
        <p:spPr>
          <a:xfrm>
            <a:off x="4632575" y="3355234"/>
            <a:ext cx="1662112" cy="652462"/>
          </a:xfrm>
          <a:prstGeom prst="rect">
            <a:avLst/>
          </a:prstGeom>
          <a:ln>
            <a:solidFill>
              <a:schemeClr val="accent4">
                <a:lumMod val="75000"/>
              </a:schemeClr>
            </a:solidFill>
          </a:ln>
        </p:spPr>
        <p:style>
          <a:lnRef idx="1">
            <a:schemeClr val="accent5"/>
          </a:lnRef>
          <a:fillRef idx="2">
            <a:schemeClr val="accent5"/>
          </a:fillRef>
          <a:effectRef idx="1">
            <a:schemeClr val="accent5"/>
          </a:effectRef>
          <a:fontRef idx="minor">
            <a:schemeClr val="dk1"/>
          </a:fontRef>
        </p:style>
        <p:txBody>
          <a:bodyPr lIns="10160" tIns="10160" rIns="10160" bIns="10160" spcCol="1270" anchor="ctr"/>
          <a:lstStyle/>
          <a:p>
            <a:pPr algn="ctr" defTabSz="711200">
              <a:lnSpc>
                <a:spcPct val="90000"/>
              </a:lnSpc>
              <a:spcAft>
                <a:spcPct val="35000"/>
              </a:spcAft>
              <a:defRPr/>
            </a:pPr>
            <a:r>
              <a:rPr kumimoji="1" lang="en-US" altLang="ja-JP" sz="1400" b="1"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Pilot </a:t>
            </a:r>
            <a:br>
              <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br>
            <a:r>
              <a:rPr kumimoji="1" lang="en-US" altLang="ja-JP" sz="1400" dirty="0">
                <a:solidFill>
                  <a:srgbClr val="007CE0">
                    <a:lumMod val="50000"/>
                  </a:srgbClr>
                </a:solidFill>
                <a:latin typeface="Meiryo UI" panose="020B0604030504040204" pitchFamily="50" charset="-128"/>
                <a:ea typeface="Meiryo UI" panose="020B0604030504040204" pitchFamily="50" charset="-128"/>
                <a:cs typeface="Meiryo UI" panose="020B0604030504040204" pitchFamily="50" charset="-128"/>
              </a:rPr>
              <a:t>Lee Williams</a:t>
            </a:r>
          </a:p>
        </p:txBody>
      </p:sp>
      <p:cxnSp>
        <p:nvCxnSpPr>
          <p:cNvPr id="42" name="Elbow Connector 41"/>
          <p:cNvCxnSpPr>
            <a:endCxn id="12" idx="0"/>
          </p:cNvCxnSpPr>
          <p:nvPr/>
        </p:nvCxnSpPr>
        <p:spPr>
          <a:xfrm rot="10800000" flipV="1">
            <a:off x="1313744" y="4898572"/>
            <a:ext cx="3214334" cy="133582"/>
          </a:xfrm>
          <a:prstGeom prst="bentConnector2">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6" name="Elbow Connector 45"/>
          <p:cNvCxnSpPr>
            <a:stCxn id="11" idx="0"/>
          </p:cNvCxnSpPr>
          <p:nvPr/>
        </p:nvCxnSpPr>
        <p:spPr>
          <a:xfrm rot="16200000" flipV="1">
            <a:off x="6101854" y="3324797"/>
            <a:ext cx="133582" cy="3281132"/>
          </a:xfrm>
          <a:prstGeom prst="bentConnector2">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48" name="Straight Connector 47"/>
          <p:cNvCxnSpPr>
            <a:stCxn id="13" idx="0"/>
          </p:cNvCxnSpPr>
          <p:nvPr/>
        </p:nvCxnSpPr>
        <p:spPr>
          <a:xfrm flipV="1">
            <a:off x="3480892" y="4898571"/>
            <a:ext cx="0" cy="133583"/>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0" name="Straight Connector 49"/>
          <p:cNvCxnSpPr>
            <a:stCxn id="14" idx="0"/>
          </p:cNvCxnSpPr>
          <p:nvPr/>
        </p:nvCxnSpPr>
        <p:spPr>
          <a:xfrm flipH="1" flipV="1">
            <a:off x="5638800" y="4898572"/>
            <a:ext cx="5854" cy="133582"/>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3" name="Straight Connector 52"/>
          <p:cNvCxnSpPr/>
          <p:nvPr/>
        </p:nvCxnSpPr>
        <p:spPr>
          <a:xfrm>
            <a:off x="4528078" y="4365171"/>
            <a:ext cx="2591" cy="533401"/>
          </a:xfrm>
          <a:prstGeom prst="line">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58" name="Elbow Connector 57"/>
          <p:cNvCxnSpPr>
            <a:stCxn id="29" idx="2"/>
          </p:cNvCxnSpPr>
          <p:nvPr/>
        </p:nvCxnSpPr>
        <p:spPr>
          <a:xfrm rot="16200000" flipH="1">
            <a:off x="3891448" y="3725950"/>
            <a:ext cx="357474" cy="920968"/>
          </a:xfrm>
          <a:prstGeom prst="bentConnector2">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0" name="Elbow Connector 59"/>
          <p:cNvCxnSpPr>
            <a:stCxn id="39" idx="2"/>
          </p:cNvCxnSpPr>
          <p:nvPr/>
        </p:nvCxnSpPr>
        <p:spPr>
          <a:xfrm rot="5400000">
            <a:off x="4817118" y="3718657"/>
            <a:ext cx="357475" cy="935553"/>
          </a:xfrm>
          <a:prstGeom prst="bentConnector2">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2" name="Elbow Connector 61"/>
          <p:cNvCxnSpPr>
            <a:stCxn id="29" idx="0"/>
          </p:cNvCxnSpPr>
          <p:nvPr/>
        </p:nvCxnSpPr>
        <p:spPr>
          <a:xfrm rot="5400000" flipH="1" flipV="1">
            <a:off x="3961331" y="2785897"/>
            <a:ext cx="217709" cy="920968"/>
          </a:xfrm>
          <a:prstGeom prst="bentConnector2">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64" name="Elbow Connector 63"/>
          <p:cNvCxnSpPr>
            <a:endCxn id="39" idx="0"/>
          </p:cNvCxnSpPr>
          <p:nvPr/>
        </p:nvCxnSpPr>
        <p:spPr>
          <a:xfrm>
            <a:off x="4528078" y="3137526"/>
            <a:ext cx="935553" cy="217708"/>
          </a:xfrm>
          <a:prstGeom prst="bentConnector2">
            <a:avLst/>
          </a:prstGeom>
          <a:ln w="28575">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5730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9B0F03C-C644-5D47-B7B4-F6F84F3A4BA3}" type="slidenum">
              <a:rPr lang="it-IT" smtClean="0"/>
              <a:t>5</a:t>
            </a:fld>
            <a:endParaRPr lang="it-IT"/>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560578" y="2326233"/>
            <a:ext cx="2370503" cy="2418881"/>
          </a:xfrm>
          <a:prstGeom prst="rect">
            <a:avLst/>
          </a:prstGeom>
        </p:spPr>
      </p:pic>
      <p:sp>
        <p:nvSpPr>
          <p:cNvPr id="7" name="Rectangle 6"/>
          <p:cNvSpPr/>
          <p:nvPr/>
        </p:nvSpPr>
        <p:spPr>
          <a:xfrm>
            <a:off x="3936981" y="1392111"/>
            <a:ext cx="1722651" cy="769441"/>
          </a:xfrm>
          <a:prstGeom prst="rect">
            <a:avLst/>
          </a:prstGeom>
        </p:spPr>
        <p:txBody>
          <a:bodyPr wrap="none">
            <a:spAutoFit/>
          </a:bodyPr>
          <a:lstStyle/>
          <a:p>
            <a:r>
              <a:rPr lang="en-US" altLang="ja-JP" sz="4400" b="1" dirty="0">
                <a:solidFill>
                  <a:srgbClr val="009DDB"/>
                </a:solidFill>
              </a:rPr>
              <a:t>Define</a:t>
            </a:r>
            <a:endParaRPr lang="en-GB" sz="4400" b="1" dirty="0">
              <a:solidFill>
                <a:srgbClr val="009DDB"/>
              </a:solidFill>
            </a:endParaRPr>
          </a:p>
        </p:txBody>
      </p:sp>
    </p:spTree>
    <p:extLst>
      <p:ext uri="{BB962C8B-B14F-4D97-AF65-F5344CB8AC3E}">
        <p14:creationId xmlns:p14="http://schemas.microsoft.com/office/powerpoint/2010/main" val="27377787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Pareto Analysis of all MLB Scrap</a:t>
            </a:r>
          </a:p>
        </p:txBody>
      </p:sp>
      <p:pic>
        <p:nvPicPr>
          <p:cNvPr id="8" name="Content Placeholder 7"/>
          <p:cNvPicPr>
            <a:picLocks noGrp="1" noChangeAspect="1"/>
          </p:cNvPicPr>
          <p:nvPr>
            <p:ph sz="half" idx="1"/>
          </p:nvPr>
        </p:nvPicPr>
        <p:blipFill>
          <a:blip r:embed="rId2"/>
          <a:stretch>
            <a:fillRect/>
          </a:stretch>
        </p:blipFill>
        <p:spPr>
          <a:xfrm>
            <a:off x="4910342" y="1790029"/>
            <a:ext cx="3966958" cy="2749534"/>
          </a:xfrm>
          <a:prstGeom prst="rect">
            <a:avLst/>
          </a:prstGeom>
        </p:spPr>
      </p:pic>
      <p:sp>
        <p:nvSpPr>
          <p:cNvPr id="7" name="Slide Number Placeholder 6"/>
          <p:cNvSpPr>
            <a:spLocks noGrp="1"/>
          </p:cNvSpPr>
          <p:nvPr>
            <p:ph type="sldNum" sz="quarter" idx="12"/>
          </p:nvPr>
        </p:nvSpPr>
        <p:spPr/>
        <p:txBody>
          <a:bodyPr/>
          <a:lstStyle/>
          <a:p>
            <a:fld id="{89B0F03C-C644-5D47-B7B4-F6F84F3A4BA3}" type="slidenum">
              <a:rPr lang="it-IT" smtClean="0"/>
              <a:t>6</a:t>
            </a:fld>
            <a:endParaRPr lang="it-IT"/>
          </a:p>
        </p:txBody>
      </p:sp>
      <p:pic>
        <p:nvPicPr>
          <p:cNvPr id="9" name="Picture 8"/>
          <p:cNvPicPr>
            <a:picLocks noChangeAspect="1"/>
          </p:cNvPicPr>
          <p:nvPr/>
        </p:nvPicPr>
        <p:blipFill>
          <a:blip r:embed="rId3"/>
          <a:stretch>
            <a:fillRect/>
          </a:stretch>
        </p:blipFill>
        <p:spPr>
          <a:xfrm>
            <a:off x="152202" y="1790029"/>
            <a:ext cx="4572396" cy="2749534"/>
          </a:xfrm>
          <a:prstGeom prst="rect">
            <a:avLst/>
          </a:prstGeom>
        </p:spPr>
      </p:pic>
      <p:sp>
        <p:nvSpPr>
          <p:cNvPr id="10" name="TextBox 9"/>
          <p:cNvSpPr txBox="1"/>
          <p:nvPr/>
        </p:nvSpPr>
        <p:spPr>
          <a:xfrm>
            <a:off x="152202" y="4539563"/>
            <a:ext cx="8725098" cy="646331"/>
          </a:xfrm>
          <a:prstGeom prst="rect">
            <a:avLst/>
          </a:prstGeom>
          <a:noFill/>
        </p:spPr>
        <p:txBody>
          <a:bodyPr wrap="square" rtlCol="0">
            <a:spAutoFit/>
          </a:bodyPr>
          <a:lstStyle/>
          <a:p>
            <a:pPr marL="285750" indent="-285750">
              <a:buFont typeface="Arial" panose="020B0604020202020204" pitchFamily="34" charset="0"/>
              <a:buChar char="•"/>
            </a:pPr>
            <a:r>
              <a:rPr lang="en-GB" dirty="0"/>
              <a:t>Scrap rate has dramatically risen from week 42</a:t>
            </a:r>
          </a:p>
          <a:p>
            <a:pPr marL="285750" indent="-285750">
              <a:buFont typeface="Arial" panose="020B0604020202020204" pitchFamily="34" charset="0"/>
              <a:buChar char="•"/>
            </a:pPr>
            <a:r>
              <a:rPr lang="en-GB" dirty="0"/>
              <a:t>Pareto analysis of scrap highlights 50% derives from ‘Dry Joint’ failure mode</a:t>
            </a:r>
          </a:p>
        </p:txBody>
      </p:sp>
      <p:grpSp>
        <p:nvGrpSpPr>
          <p:cNvPr id="3" name="Group 2"/>
          <p:cNvGrpSpPr/>
          <p:nvPr/>
        </p:nvGrpSpPr>
        <p:grpSpPr>
          <a:xfrm>
            <a:off x="5858541" y="365128"/>
            <a:ext cx="1839432" cy="634334"/>
            <a:chOff x="5773479" y="269433"/>
            <a:chExt cx="1839432" cy="634334"/>
          </a:xfrm>
        </p:grpSpPr>
        <p:sp>
          <p:nvSpPr>
            <p:cNvPr id="11" name="Rectangle 10"/>
            <p:cNvSpPr/>
            <p:nvPr/>
          </p:nvSpPr>
          <p:spPr>
            <a:xfrm>
              <a:off x="5773479" y="365126"/>
              <a:ext cx="1839432" cy="461665"/>
            </a:xfrm>
            <a:prstGeom prst="rect">
              <a:avLst/>
            </a:prstGeom>
          </p:spPr>
          <p:txBody>
            <a:bodyPr wrap="square">
              <a:spAutoFit/>
            </a:bodyPr>
            <a:lstStyle/>
            <a:p>
              <a:r>
                <a:rPr lang="en-US" altLang="ja-JP" sz="2400" b="1" dirty="0">
                  <a:solidFill>
                    <a:srgbClr val="009DDB"/>
                  </a:solidFill>
                </a:rPr>
                <a:t>Define</a:t>
              </a:r>
              <a:endParaRPr lang="en-GB" sz="2400" b="1" dirty="0">
                <a:solidFill>
                  <a:srgbClr val="009DDB"/>
                </a:solidFill>
              </a:endParaRPr>
            </a:p>
          </p:txBody>
        </p:sp>
        <p:pic>
          <p:nvPicPr>
            <p:cNvPr id="12" name="Picture 11"/>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1282726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222" y="564599"/>
            <a:ext cx="6811810" cy="357888"/>
          </a:xfrm>
        </p:spPr>
        <p:txBody>
          <a:bodyPr/>
          <a:lstStyle/>
          <a:p>
            <a:r>
              <a:rPr lang="en-GB" dirty="0"/>
              <a:t>Total hidden costs for ‘Dry joint’ failure</a:t>
            </a:r>
          </a:p>
        </p:txBody>
      </p:sp>
      <p:pic>
        <p:nvPicPr>
          <p:cNvPr id="9" name="Content Placeholder 8"/>
          <p:cNvPicPr>
            <a:picLocks noGrp="1" noChangeAspect="1"/>
          </p:cNvPicPr>
          <p:nvPr>
            <p:ph sz="half" idx="1"/>
          </p:nvPr>
        </p:nvPicPr>
        <p:blipFill>
          <a:blip r:embed="rId2"/>
          <a:stretch>
            <a:fillRect/>
          </a:stretch>
        </p:blipFill>
        <p:spPr>
          <a:xfrm>
            <a:off x="2920421" y="2065186"/>
            <a:ext cx="3104117" cy="1978381"/>
          </a:xfrm>
          <a:prstGeom prst="rect">
            <a:avLst/>
          </a:prstGeom>
        </p:spPr>
      </p:pic>
      <p:pic>
        <p:nvPicPr>
          <p:cNvPr id="10" name="Content Placeholder 9"/>
          <p:cNvPicPr>
            <a:picLocks noGrp="1" noChangeAspect="1"/>
          </p:cNvPicPr>
          <p:nvPr>
            <p:ph sz="half" idx="2"/>
          </p:nvPr>
        </p:nvPicPr>
        <p:blipFill>
          <a:blip r:embed="rId3"/>
          <a:stretch>
            <a:fillRect/>
          </a:stretch>
        </p:blipFill>
        <p:spPr>
          <a:xfrm>
            <a:off x="6024538" y="2065186"/>
            <a:ext cx="3119462" cy="2028114"/>
          </a:xfrm>
          <a:prstGeom prst="rect">
            <a:avLst/>
          </a:prstGeom>
        </p:spPr>
      </p:pic>
      <p:sp>
        <p:nvSpPr>
          <p:cNvPr id="7" name="Slide Number Placeholder 6"/>
          <p:cNvSpPr>
            <a:spLocks noGrp="1"/>
          </p:cNvSpPr>
          <p:nvPr>
            <p:ph type="sldNum" sz="quarter" idx="12"/>
          </p:nvPr>
        </p:nvSpPr>
        <p:spPr>
          <a:xfrm>
            <a:off x="6457950" y="6342183"/>
            <a:ext cx="2057400" cy="365125"/>
          </a:xfrm>
        </p:spPr>
        <p:txBody>
          <a:bodyPr/>
          <a:lstStyle/>
          <a:p>
            <a:fld id="{89B0F03C-C644-5D47-B7B4-F6F84F3A4BA3}" type="slidenum">
              <a:rPr lang="it-IT" smtClean="0"/>
              <a:t>7</a:t>
            </a:fld>
            <a:endParaRPr lang="it-IT"/>
          </a:p>
        </p:txBody>
      </p:sp>
      <p:pic>
        <p:nvPicPr>
          <p:cNvPr id="11" name="Picture 10"/>
          <p:cNvPicPr>
            <a:picLocks noChangeAspect="1"/>
          </p:cNvPicPr>
          <p:nvPr/>
        </p:nvPicPr>
        <p:blipFill>
          <a:blip r:embed="rId4"/>
          <a:stretch>
            <a:fillRect/>
          </a:stretch>
        </p:blipFill>
        <p:spPr>
          <a:xfrm>
            <a:off x="1988325" y="4498896"/>
            <a:ext cx="5184000" cy="648000"/>
          </a:xfrm>
          <a:prstGeom prst="rect">
            <a:avLst/>
          </a:prstGeom>
        </p:spPr>
      </p:pic>
      <p:pic>
        <p:nvPicPr>
          <p:cNvPr id="12" name="Picture 11"/>
          <p:cNvPicPr>
            <a:picLocks noChangeAspect="1"/>
          </p:cNvPicPr>
          <p:nvPr/>
        </p:nvPicPr>
        <p:blipFill>
          <a:blip r:embed="rId5"/>
          <a:stretch>
            <a:fillRect/>
          </a:stretch>
        </p:blipFill>
        <p:spPr>
          <a:xfrm>
            <a:off x="446325" y="5470900"/>
            <a:ext cx="8268000" cy="648000"/>
          </a:xfrm>
          <a:prstGeom prst="rect">
            <a:avLst/>
          </a:prstGeom>
        </p:spPr>
      </p:pic>
      <p:sp>
        <p:nvSpPr>
          <p:cNvPr id="13" name="TextBox 6"/>
          <p:cNvSpPr txBox="1"/>
          <p:nvPr/>
        </p:nvSpPr>
        <p:spPr>
          <a:xfrm>
            <a:off x="2782197" y="2062056"/>
            <a:ext cx="2080648" cy="160150"/>
          </a:xfrm>
          <a:prstGeom prst="rect">
            <a:avLst/>
          </a:prstGeom>
          <a:solidFill>
            <a:schemeClr val="lt1"/>
          </a:solidFill>
          <a:ln w="9525" cmpd="sng">
            <a:solidFill>
              <a:schemeClr val="bg1"/>
            </a:solidFill>
          </a:ln>
        </p:spPr>
        <p:style>
          <a:lnRef idx="0">
            <a:scrgbClr r="0" g="0" b="0"/>
          </a:lnRef>
          <a:fillRef idx="0">
            <a:scrgbClr r="0" g="0" b="0"/>
          </a:fillRef>
          <a:effectRef idx="0">
            <a:scrgbClr r="0" g="0" b="0"/>
          </a:effectRef>
          <a:fontRef idx="minor">
            <a:schemeClr val="dk1"/>
          </a:fontRef>
        </p:style>
        <p:txBody>
          <a:bodyPr wrap="square" rtlCol="0" anchor="ctr"/>
          <a:lstStyle>
            <a:lvl1pPr marL="0" indent="0">
              <a:defRPr sz="1100">
                <a:solidFill>
                  <a:schemeClr val="dk1"/>
                </a:solidFill>
                <a:latin typeface="+mn-lt"/>
                <a:ea typeface="+mn-ea"/>
                <a:cs typeface="+mn-cs"/>
              </a:defRPr>
            </a:lvl1pPr>
            <a:lvl2pPr marL="457200" indent="0">
              <a:defRPr sz="1100">
                <a:solidFill>
                  <a:schemeClr val="dk1"/>
                </a:solidFill>
                <a:latin typeface="+mn-lt"/>
                <a:ea typeface="+mn-ea"/>
                <a:cs typeface="+mn-cs"/>
              </a:defRPr>
            </a:lvl2pPr>
            <a:lvl3pPr marL="914400" indent="0">
              <a:defRPr sz="1100">
                <a:solidFill>
                  <a:schemeClr val="dk1"/>
                </a:solidFill>
                <a:latin typeface="+mn-lt"/>
                <a:ea typeface="+mn-ea"/>
                <a:cs typeface="+mn-cs"/>
              </a:defRPr>
            </a:lvl3pPr>
            <a:lvl4pPr marL="1371600" indent="0">
              <a:defRPr sz="1100">
                <a:solidFill>
                  <a:schemeClr val="dk1"/>
                </a:solidFill>
                <a:latin typeface="+mn-lt"/>
                <a:ea typeface="+mn-ea"/>
                <a:cs typeface="+mn-cs"/>
              </a:defRPr>
            </a:lvl4pPr>
            <a:lvl5pPr marL="1828800" indent="0">
              <a:defRPr sz="1100">
                <a:solidFill>
                  <a:schemeClr val="dk1"/>
                </a:solidFill>
                <a:latin typeface="+mn-lt"/>
                <a:ea typeface="+mn-ea"/>
                <a:cs typeface="+mn-cs"/>
              </a:defRPr>
            </a:lvl5pPr>
            <a:lvl6pPr marL="2286000" indent="0">
              <a:defRPr sz="1100">
                <a:solidFill>
                  <a:schemeClr val="dk1"/>
                </a:solidFill>
                <a:latin typeface="+mn-lt"/>
                <a:ea typeface="+mn-ea"/>
                <a:cs typeface="+mn-cs"/>
              </a:defRPr>
            </a:lvl6pPr>
            <a:lvl7pPr marL="2743200" indent="0">
              <a:defRPr sz="1100">
                <a:solidFill>
                  <a:schemeClr val="dk1"/>
                </a:solidFill>
                <a:latin typeface="+mn-lt"/>
                <a:ea typeface="+mn-ea"/>
                <a:cs typeface="+mn-cs"/>
              </a:defRPr>
            </a:lvl7pPr>
            <a:lvl8pPr marL="3200400" indent="0">
              <a:defRPr sz="1100">
                <a:solidFill>
                  <a:schemeClr val="dk1"/>
                </a:solidFill>
                <a:latin typeface="+mn-lt"/>
                <a:ea typeface="+mn-ea"/>
                <a:cs typeface="+mn-cs"/>
              </a:defRPr>
            </a:lvl8pPr>
            <a:lvl9pPr marL="3657600" indent="0">
              <a:defRPr sz="1100">
                <a:solidFill>
                  <a:schemeClr val="dk1"/>
                </a:solidFill>
                <a:latin typeface="+mn-lt"/>
                <a:ea typeface="+mn-ea"/>
                <a:cs typeface="+mn-cs"/>
              </a:defRPr>
            </a:lvl9pPr>
          </a:lstStyle>
          <a:p>
            <a:pPr algn="ctr"/>
            <a:r>
              <a:rPr lang="en-GB" sz="800" dirty="0"/>
              <a:t>LABOUR COSTS TO PRODUCE 1469 RADS</a:t>
            </a:r>
          </a:p>
        </p:txBody>
      </p:sp>
      <p:grpSp>
        <p:nvGrpSpPr>
          <p:cNvPr id="17" name="Group 16"/>
          <p:cNvGrpSpPr/>
          <p:nvPr/>
        </p:nvGrpSpPr>
        <p:grpSpPr>
          <a:xfrm>
            <a:off x="5858541" y="365128"/>
            <a:ext cx="1839432" cy="634334"/>
            <a:chOff x="5773479" y="269433"/>
            <a:chExt cx="1839432" cy="634334"/>
          </a:xfrm>
        </p:grpSpPr>
        <p:sp>
          <p:nvSpPr>
            <p:cNvPr id="18" name="Rectangle 17"/>
            <p:cNvSpPr/>
            <p:nvPr/>
          </p:nvSpPr>
          <p:spPr>
            <a:xfrm>
              <a:off x="5773479" y="365126"/>
              <a:ext cx="1839432" cy="461665"/>
            </a:xfrm>
            <a:prstGeom prst="rect">
              <a:avLst/>
            </a:prstGeom>
          </p:spPr>
          <p:txBody>
            <a:bodyPr wrap="square">
              <a:spAutoFit/>
            </a:bodyPr>
            <a:lstStyle/>
            <a:p>
              <a:r>
                <a:rPr lang="en-US" altLang="ja-JP" sz="2400" b="1" dirty="0">
                  <a:solidFill>
                    <a:srgbClr val="009DDB"/>
                  </a:solidFill>
                </a:rPr>
                <a:t>Define</a:t>
              </a:r>
              <a:endParaRPr lang="en-GB" sz="2400" b="1" dirty="0">
                <a:solidFill>
                  <a:srgbClr val="009DDB"/>
                </a:solidFill>
              </a:endParaRPr>
            </a:p>
          </p:txBody>
        </p:sp>
        <p:pic>
          <p:nvPicPr>
            <p:cNvPr id="19" name="Picture 18"/>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pic>
        <p:nvPicPr>
          <p:cNvPr id="8" name="Picture 7"/>
          <p:cNvPicPr>
            <a:picLocks noChangeAspect="1"/>
          </p:cNvPicPr>
          <p:nvPr/>
        </p:nvPicPr>
        <p:blipFill>
          <a:blip r:embed="rId7"/>
          <a:stretch>
            <a:fillRect/>
          </a:stretch>
        </p:blipFill>
        <p:spPr>
          <a:xfrm>
            <a:off x="0" y="2065186"/>
            <a:ext cx="2920421" cy="2029124"/>
          </a:xfrm>
          <a:prstGeom prst="rect">
            <a:avLst/>
          </a:prstGeom>
        </p:spPr>
      </p:pic>
      <p:sp>
        <p:nvSpPr>
          <p:cNvPr id="20" name="TextBox 19"/>
          <p:cNvSpPr txBox="1"/>
          <p:nvPr/>
        </p:nvSpPr>
        <p:spPr>
          <a:xfrm>
            <a:off x="116958" y="1116419"/>
            <a:ext cx="8920716" cy="830997"/>
          </a:xfrm>
          <a:prstGeom prst="rect">
            <a:avLst/>
          </a:prstGeom>
          <a:noFill/>
        </p:spPr>
        <p:txBody>
          <a:bodyPr wrap="square" rtlCol="0">
            <a:spAutoFit/>
          </a:bodyPr>
          <a:lstStyle/>
          <a:p>
            <a:pPr algn="ctr"/>
            <a:r>
              <a:rPr lang="en-GB" sz="1600" dirty="0"/>
              <a:t>For the plant, only the material costs are tracked internally, but as is evident in the below charts, 41% of the total ‘hidden’ costs are labour costs, and this is only for the ‘Dry Joint’ failure mode. Total internal cost of process failure can be increased by 41% </a:t>
            </a:r>
          </a:p>
        </p:txBody>
      </p:sp>
    </p:spTree>
    <p:extLst>
      <p:ext uri="{BB962C8B-B14F-4D97-AF65-F5344CB8AC3E}">
        <p14:creationId xmlns:p14="http://schemas.microsoft.com/office/powerpoint/2010/main" val="4207244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9B0F03C-C644-5D47-B7B4-F6F84F3A4BA3}" type="slidenum">
              <a:rPr lang="it-IT" smtClean="0"/>
              <a:t>8</a:t>
            </a:fld>
            <a:endParaRPr lang="it-IT"/>
          </a:p>
        </p:txBody>
      </p:sp>
      <p:sp>
        <p:nvSpPr>
          <p:cNvPr id="5" name="Title 4"/>
          <p:cNvSpPr>
            <a:spLocks noGrp="1"/>
          </p:cNvSpPr>
          <p:nvPr>
            <p:ph type="title"/>
          </p:nvPr>
        </p:nvSpPr>
        <p:spPr/>
        <p:txBody>
          <a:bodyPr/>
          <a:lstStyle/>
          <a:p>
            <a:r>
              <a:rPr lang="en-GB" dirty="0"/>
              <a:t>Define: What is ‘Dry Joint’ Failure</a:t>
            </a:r>
          </a:p>
        </p:txBody>
      </p:sp>
      <p:sp>
        <p:nvSpPr>
          <p:cNvPr id="6" name="TextBox 5"/>
          <p:cNvSpPr txBox="1"/>
          <p:nvPr/>
        </p:nvSpPr>
        <p:spPr>
          <a:xfrm>
            <a:off x="554222" y="1095151"/>
            <a:ext cx="8207006" cy="3139321"/>
          </a:xfrm>
          <a:prstGeom prst="rect">
            <a:avLst/>
          </a:prstGeom>
          <a:noFill/>
        </p:spPr>
        <p:txBody>
          <a:bodyPr wrap="square" rtlCol="0">
            <a:spAutoFit/>
          </a:bodyPr>
          <a:lstStyle/>
          <a:p>
            <a:r>
              <a:rPr lang="en-GB" b="1" u="sng" dirty="0"/>
              <a:t>Team definition:</a:t>
            </a:r>
          </a:p>
          <a:p>
            <a:r>
              <a:rPr lang="en-GB" dirty="0"/>
              <a:t>A ‘Dry Joint’ is described as a Radiator core leaking from the tube to tubeplate joint, either single or multiple joints.</a:t>
            </a:r>
          </a:p>
          <a:p>
            <a:endParaRPr lang="en-GB" dirty="0"/>
          </a:p>
          <a:p>
            <a:r>
              <a:rPr lang="en-GB" b="1" u="sng" dirty="0"/>
              <a:t>Terminology:</a:t>
            </a:r>
          </a:p>
          <a:p>
            <a:r>
              <a:rPr lang="en-GB" dirty="0"/>
              <a:t>The terminology derives from an unsubstantiated comment of a lack of braze in the joint area. </a:t>
            </a:r>
          </a:p>
          <a:p>
            <a:r>
              <a:rPr lang="en-GB" dirty="0"/>
              <a:t>The cause of this failure mode might not be as a result of lack of flux but to keep the internally used terminology and not to create confusion by using a different name, the term ‘Dry Joint’ will be used to describe this failure mode. Once the true root cause is identified then a new term can be created.</a:t>
            </a:r>
          </a:p>
        </p:txBody>
      </p:sp>
      <p:pic>
        <p:nvPicPr>
          <p:cNvPr id="7" name="Picture 6"/>
          <p:cNvPicPr>
            <a:picLocks noChangeAspect="1"/>
          </p:cNvPicPr>
          <p:nvPr/>
        </p:nvPicPr>
        <p:blipFill>
          <a:blip r:embed="rId2"/>
          <a:stretch>
            <a:fillRect/>
          </a:stretch>
        </p:blipFill>
        <p:spPr>
          <a:xfrm>
            <a:off x="2809477" y="4234472"/>
            <a:ext cx="931854" cy="2092340"/>
          </a:xfrm>
          <a:prstGeom prst="rect">
            <a:avLst/>
          </a:prstGeom>
        </p:spPr>
      </p:pic>
      <p:pic>
        <p:nvPicPr>
          <p:cNvPr id="8" name="Picture 7"/>
          <p:cNvPicPr>
            <a:picLocks noChangeAspect="1"/>
          </p:cNvPicPr>
          <p:nvPr/>
        </p:nvPicPr>
        <p:blipFill>
          <a:blip r:embed="rId3"/>
          <a:stretch>
            <a:fillRect/>
          </a:stretch>
        </p:blipFill>
        <p:spPr>
          <a:xfrm>
            <a:off x="4591936" y="4234472"/>
            <a:ext cx="1723803" cy="2079961"/>
          </a:xfrm>
          <a:prstGeom prst="rect">
            <a:avLst/>
          </a:prstGeom>
        </p:spPr>
      </p:pic>
      <p:sp>
        <p:nvSpPr>
          <p:cNvPr id="9" name="TextBox 8"/>
          <p:cNvSpPr txBox="1"/>
          <p:nvPr/>
        </p:nvSpPr>
        <p:spPr>
          <a:xfrm>
            <a:off x="3327991" y="6326812"/>
            <a:ext cx="1924493" cy="253916"/>
          </a:xfrm>
          <a:prstGeom prst="rect">
            <a:avLst/>
          </a:prstGeom>
          <a:noFill/>
        </p:spPr>
        <p:txBody>
          <a:bodyPr wrap="square" rtlCol="0">
            <a:spAutoFit/>
          </a:bodyPr>
          <a:lstStyle/>
          <a:p>
            <a:r>
              <a:rPr lang="en-GB" sz="1000" dirty="0"/>
              <a:t>Example of a ‘Dry Joint’ Failure</a:t>
            </a:r>
          </a:p>
        </p:txBody>
      </p:sp>
    </p:spTree>
    <p:extLst>
      <p:ext uri="{BB962C8B-B14F-4D97-AF65-F5344CB8AC3E}">
        <p14:creationId xmlns:p14="http://schemas.microsoft.com/office/powerpoint/2010/main" val="1290309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626853"/>
            <a:ext cx="6811810" cy="295633"/>
          </a:xfrm>
        </p:spPr>
        <p:txBody>
          <a:bodyPr/>
          <a:lstStyle/>
          <a:p>
            <a:r>
              <a:rPr lang="en-GB" dirty="0"/>
              <a:t>Customer requirements- critical to quality</a:t>
            </a:r>
          </a:p>
        </p:txBody>
      </p:sp>
      <p:sp>
        <p:nvSpPr>
          <p:cNvPr id="7" name="Slide Number Placeholder 6"/>
          <p:cNvSpPr>
            <a:spLocks noGrp="1"/>
          </p:cNvSpPr>
          <p:nvPr>
            <p:ph type="sldNum" sz="quarter" idx="12"/>
          </p:nvPr>
        </p:nvSpPr>
        <p:spPr/>
        <p:txBody>
          <a:bodyPr/>
          <a:lstStyle/>
          <a:p>
            <a:fld id="{89B0F03C-C644-5D47-B7B4-F6F84F3A4BA3}" type="slidenum">
              <a:rPr lang="it-IT" smtClean="0"/>
              <a:t>9</a:t>
            </a:fld>
            <a:endParaRPr lang="it-IT"/>
          </a:p>
        </p:txBody>
      </p:sp>
      <p:sp>
        <p:nvSpPr>
          <p:cNvPr id="8" name="TextBox 7"/>
          <p:cNvSpPr txBox="1"/>
          <p:nvPr/>
        </p:nvSpPr>
        <p:spPr>
          <a:xfrm>
            <a:off x="1055610" y="1313121"/>
            <a:ext cx="5729620" cy="4527521"/>
          </a:xfrm>
          <a:prstGeom prst="rect">
            <a:avLst/>
          </a:prstGeom>
          <a:noFill/>
        </p:spPr>
        <p:txBody>
          <a:bodyPr wrap="square" rtlCol="0">
            <a:spAutoFit/>
          </a:bodyPr>
          <a:lstStyle/>
          <a:p>
            <a:pPr algn="just">
              <a:lnSpc>
                <a:spcPct val="150000"/>
              </a:lnSpc>
            </a:pPr>
            <a:r>
              <a:rPr lang="en-GB" dirty="0"/>
              <a:t>Customer critical requirement for MLB products:</a:t>
            </a:r>
          </a:p>
          <a:p>
            <a:pPr marL="800089" lvl="1" indent="-342900" algn="just">
              <a:lnSpc>
                <a:spcPct val="150000"/>
              </a:lnSpc>
              <a:buFont typeface="+mj-lt"/>
              <a:buAutoNum type="arabicPeriod"/>
            </a:pPr>
            <a:r>
              <a:rPr lang="en-GB" dirty="0"/>
              <a:t>100% non-leaking product</a:t>
            </a:r>
          </a:p>
          <a:p>
            <a:pPr marL="1257277" lvl="2" indent="-342900" algn="just">
              <a:lnSpc>
                <a:spcPct val="150000"/>
              </a:lnSpc>
              <a:buFont typeface="Wingdings" panose="05000000000000000000" pitchFamily="2" charset="2"/>
              <a:buChar char="Ø"/>
            </a:pPr>
            <a:r>
              <a:rPr lang="en-GB" sz="1600" dirty="0"/>
              <a:t>100% leak test of product after final assembly</a:t>
            </a:r>
          </a:p>
          <a:p>
            <a:pPr marL="800089" lvl="1" indent="-342900" algn="just">
              <a:lnSpc>
                <a:spcPct val="150000"/>
              </a:lnSpc>
              <a:buFont typeface="+mj-lt"/>
              <a:buAutoNum type="arabicPeriod"/>
            </a:pPr>
            <a:r>
              <a:rPr lang="en-GB" dirty="0"/>
              <a:t>Part internal cleanliness spec must be achieved</a:t>
            </a:r>
          </a:p>
          <a:p>
            <a:pPr marL="1200127" lvl="2" indent="-285750" algn="just">
              <a:lnSpc>
                <a:spcPct val="150000"/>
              </a:lnSpc>
              <a:buFont typeface="Wingdings" panose="05000000000000000000" pitchFamily="2" charset="2"/>
              <a:buChar char="Ø"/>
            </a:pPr>
            <a:r>
              <a:rPr lang="en-GB" sz="1600" dirty="0"/>
              <a:t>Flux covers added to prevent internal contamination</a:t>
            </a:r>
          </a:p>
          <a:p>
            <a:pPr marL="800089" lvl="1" indent="-342900" algn="just">
              <a:lnSpc>
                <a:spcPct val="150000"/>
              </a:lnSpc>
              <a:buFont typeface="+mj-lt"/>
              <a:buAutoNum type="arabicPeriod"/>
            </a:pPr>
            <a:endParaRPr lang="en-GB" dirty="0"/>
          </a:p>
          <a:p>
            <a:pPr algn="just">
              <a:lnSpc>
                <a:spcPct val="150000"/>
              </a:lnSpc>
            </a:pPr>
            <a:r>
              <a:rPr lang="en-GB" dirty="0"/>
              <a:t>Internal customer</a:t>
            </a:r>
          </a:p>
          <a:p>
            <a:pPr marL="800089" lvl="1" indent="-342900" algn="just">
              <a:lnSpc>
                <a:spcPct val="150000"/>
              </a:lnSpc>
              <a:buFont typeface="+mj-lt"/>
              <a:buAutoNum type="arabicPeriod"/>
            </a:pPr>
            <a:r>
              <a:rPr lang="en-GB" dirty="0"/>
              <a:t>No leaking cores at final assembly/leak test</a:t>
            </a:r>
          </a:p>
          <a:p>
            <a:pPr marL="800089" lvl="1" indent="-342900" algn="just">
              <a:lnSpc>
                <a:spcPct val="150000"/>
              </a:lnSpc>
              <a:buFont typeface="+mj-lt"/>
              <a:buAutoNum type="arabicPeriod"/>
            </a:pPr>
            <a:endParaRPr lang="en-GB" dirty="0"/>
          </a:p>
          <a:p>
            <a:pPr algn="just">
              <a:lnSpc>
                <a:spcPct val="150000"/>
              </a:lnSpc>
            </a:pPr>
            <a:r>
              <a:rPr lang="en-GB" dirty="0"/>
              <a:t>Company objectives:</a:t>
            </a:r>
          </a:p>
          <a:p>
            <a:pPr marL="800089" lvl="1" indent="-342900" algn="just">
              <a:lnSpc>
                <a:spcPct val="150000"/>
              </a:lnSpc>
              <a:buFont typeface="+mj-lt"/>
              <a:buAutoNum type="arabicPeriod"/>
            </a:pPr>
            <a:r>
              <a:rPr lang="en-GB" dirty="0"/>
              <a:t>2% scrap rate</a:t>
            </a:r>
          </a:p>
        </p:txBody>
      </p:sp>
      <p:grpSp>
        <p:nvGrpSpPr>
          <p:cNvPr id="12" name="Group 11"/>
          <p:cNvGrpSpPr/>
          <p:nvPr/>
        </p:nvGrpSpPr>
        <p:grpSpPr>
          <a:xfrm>
            <a:off x="5858541" y="365128"/>
            <a:ext cx="1839432" cy="634334"/>
            <a:chOff x="5773479" y="269433"/>
            <a:chExt cx="1839432" cy="634334"/>
          </a:xfrm>
        </p:grpSpPr>
        <p:sp>
          <p:nvSpPr>
            <p:cNvPr id="13" name="Rectangle 12"/>
            <p:cNvSpPr/>
            <p:nvPr/>
          </p:nvSpPr>
          <p:spPr>
            <a:xfrm>
              <a:off x="5773479" y="365126"/>
              <a:ext cx="1839432" cy="461665"/>
            </a:xfrm>
            <a:prstGeom prst="rect">
              <a:avLst/>
            </a:prstGeom>
          </p:spPr>
          <p:txBody>
            <a:bodyPr wrap="square">
              <a:spAutoFit/>
            </a:bodyPr>
            <a:lstStyle/>
            <a:p>
              <a:r>
                <a:rPr lang="en-US" altLang="ja-JP" sz="2400" b="1" dirty="0">
                  <a:solidFill>
                    <a:srgbClr val="009DDB"/>
                  </a:solidFill>
                </a:rPr>
                <a:t>Define</a:t>
              </a:r>
              <a:endParaRPr lang="en-GB" sz="2400" b="1" dirty="0">
                <a:solidFill>
                  <a:srgbClr val="009DDB"/>
                </a:solidFill>
              </a:endParaRPr>
            </a:p>
          </p:txBody>
        </p:sp>
        <p:pic>
          <p:nvPicPr>
            <p:cNvPr id="14" name="Picture 13"/>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6882243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dirty="0"/>
              <a:t>MLB Dry Joint Is-Is Not </a:t>
            </a:r>
          </a:p>
        </p:txBody>
      </p:sp>
      <p:graphicFrame>
        <p:nvGraphicFramePr>
          <p:cNvPr id="7" name="Table 6"/>
          <p:cNvGraphicFramePr>
            <a:graphicFrameLocks noGrp="1"/>
          </p:cNvGraphicFramePr>
          <p:nvPr>
            <p:extLst>
              <p:ext uri="{D42A27DB-BD31-4B8C-83A1-F6EECF244321}">
                <p14:modId xmlns:p14="http://schemas.microsoft.com/office/powerpoint/2010/main" val="2011482978"/>
              </p:ext>
            </p:extLst>
          </p:nvPr>
        </p:nvGraphicFramePr>
        <p:xfrm>
          <a:off x="204949" y="2650697"/>
          <a:ext cx="8801890" cy="2992120"/>
        </p:xfrm>
        <a:graphic>
          <a:graphicData uri="http://schemas.openxmlformats.org/drawingml/2006/table">
            <a:tbl>
              <a:tblPr firstRow="1" bandRow="1">
                <a:tableStyleId>{5C22544A-7EE6-4342-B048-85BDC9FD1C3A}</a:tableStyleId>
              </a:tblPr>
              <a:tblGrid>
                <a:gridCol w="4351285">
                  <a:extLst>
                    <a:ext uri="{9D8B030D-6E8A-4147-A177-3AD203B41FA5}">
                      <a16:colId xmlns:a16="http://schemas.microsoft.com/office/drawing/2014/main" val="20000"/>
                    </a:ext>
                  </a:extLst>
                </a:gridCol>
                <a:gridCol w="4450605">
                  <a:extLst>
                    <a:ext uri="{9D8B030D-6E8A-4147-A177-3AD203B41FA5}">
                      <a16:colId xmlns:a16="http://schemas.microsoft.com/office/drawing/2014/main" val="20001"/>
                    </a:ext>
                  </a:extLst>
                </a:gridCol>
              </a:tblGrid>
              <a:tr h="431800">
                <a:tc>
                  <a:txBody>
                    <a:bodyPr/>
                    <a:lstStyle/>
                    <a:p>
                      <a:pPr algn="ctr"/>
                      <a:r>
                        <a:rPr lang="en-GB" dirty="0"/>
                        <a:t>Is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DDB"/>
                    </a:solidFill>
                  </a:tcPr>
                </a:tc>
                <a:tc>
                  <a:txBody>
                    <a:bodyPr/>
                    <a:lstStyle/>
                    <a:p>
                      <a:pPr algn="ctr"/>
                      <a:r>
                        <a:rPr lang="en-GB" dirty="0"/>
                        <a:t>Is Not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9DDB"/>
                    </a:solidFill>
                  </a:tcPr>
                </a:tc>
                <a:extLst>
                  <a:ext uri="{0D108BD9-81ED-4DB2-BD59-A6C34878D82A}">
                    <a16:rowId xmlns:a16="http://schemas.microsoft.com/office/drawing/2014/main" val="10000"/>
                  </a:ext>
                </a:extLst>
              </a:tr>
              <a:tr h="2377209">
                <a:tc>
                  <a:txBody>
                    <a:bodyPr/>
                    <a:lstStyle/>
                    <a:p>
                      <a:pPr marL="285750" indent="-285750">
                        <a:lnSpc>
                          <a:spcPct val="150000"/>
                        </a:lnSpc>
                        <a:buFont typeface="Arial" panose="020B0604020202020204" pitchFamily="34" charset="0"/>
                        <a:buChar char="•"/>
                      </a:pPr>
                      <a:r>
                        <a:rPr lang="en-GB" dirty="0"/>
                        <a:t>Is MLB </a:t>
                      </a:r>
                    </a:p>
                    <a:p>
                      <a:pPr marL="285750" indent="-285750">
                        <a:lnSpc>
                          <a:spcPct val="150000"/>
                        </a:lnSpc>
                        <a:buFont typeface="Arial" panose="020B0604020202020204" pitchFamily="34" charset="0"/>
                        <a:buChar char="•"/>
                      </a:pPr>
                      <a:r>
                        <a:rPr lang="en-GB" dirty="0"/>
                        <a:t>Observed</a:t>
                      </a:r>
                      <a:r>
                        <a:rPr lang="en-GB" baseline="0" dirty="0"/>
                        <a:t> off both Core Build</a:t>
                      </a:r>
                    </a:p>
                    <a:p>
                      <a:pPr marL="285750" indent="-285750">
                        <a:lnSpc>
                          <a:spcPct val="150000"/>
                        </a:lnSpc>
                        <a:buFont typeface="Arial" panose="020B0604020202020204" pitchFamily="34" charset="0"/>
                        <a:buChar char="•"/>
                      </a:pPr>
                      <a:r>
                        <a:rPr lang="en-GB" baseline="0" dirty="0"/>
                        <a:t>Is observed with flux covers</a:t>
                      </a:r>
                    </a:p>
                    <a:p>
                      <a:pPr marL="285750" indent="-285750">
                        <a:lnSpc>
                          <a:spcPct val="150000"/>
                        </a:lnSpc>
                        <a:buFont typeface="Arial" panose="020B0604020202020204" pitchFamily="34" charset="0"/>
                        <a:buChar char="•"/>
                      </a:pPr>
                      <a:r>
                        <a:rPr lang="en-GB" baseline="0" dirty="0"/>
                        <a:t>Is clamp side up tubeplate corners</a:t>
                      </a:r>
                    </a:p>
                    <a:p>
                      <a:pPr marL="285750" indent="-285750">
                        <a:lnSpc>
                          <a:spcPct val="150000"/>
                        </a:lnSpc>
                        <a:buFont typeface="Arial" panose="020B0604020202020204" pitchFamily="34" charset="0"/>
                        <a:buChar char="•"/>
                      </a:pPr>
                      <a:r>
                        <a:rPr lang="en-GB" baseline="0" dirty="0"/>
                        <a:t>Is majority on one tubeplate (LH side)</a:t>
                      </a:r>
                    </a:p>
                    <a:p>
                      <a:pPr marL="285750" indent="-285750">
                        <a:lnSpc>
                          <a:spcPct val="150000"/>
                        </a:lnSpc>
                        <a:buFont typeface="Arial" panose="020B0604020202020204" pitchFamily="34" charset="0"/>
                        <a:buChar char="•"/>
                      </a:pPr>
                      <a:r>
                        <a:rPr lang="en-GB" baseline="0" dirty="0"/>
                        <a:t>Is happening on RH side of furnace(?)</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tc>
                  <a:txBody>
                    <a:bodyPr/>
                    <a:lstStyle/>
                    <a:p>
                      <a:pPr marL="285750" indent="-285750">
                        <a:lnSpc>
                          <a:spcPct val="150000"/>
                        </a:lnSpc>
                        <a:buFont typeface="Arial" panose="020B0604020202020204" pitchFamily="34" charset="0"/>
                        <a:buChar char="•"/>
                      </a:pPr>
                      <a:r>
                        <a:rPr lang="en-GB" dirty="0"/>
                        <a:t>Is Not JLR</a:t>
                      </a:r>
                    </a:p>
                    <a:p>
                      <a:pPr marL="285750" indent="-285750">
                        <a:lnSpc>
                          <a:spcPct val="150000"/>
                        </a:lnSpc>
                        <a:buFont typeface="Arial" panose="020B0604020202020204" pitchFamily="34" charset="0"/>
                        <a:buChar char="•"/>
                      </a:pPr>
                      <a:r>
                        <a:rPr lang="en-GB" dirty="0"/>
                        <a:t>Not a</a:t>
                      </a:r>
                      <a:r>
                        <a:rPr lang="en-GB" baseline="0" dirty="0"/>
                        <a:t> single core build machine</a:t>
                      </a:r>
                    </a:p>
                    <a:p>
                      <a:pPr marL="285750" indent="-285750">
                        <a:lnSpc>
                          <a:spcPct val="150000"/>
                        </a:lnSpc>
                        <a:buFont typeface="Arial" panose="020B0604020202020204" pitchFamily="34" charset="0"/>
                        <a:buChar char="•"/>
                      </a:pPr>
                      <a:r>
                        <a:rPr lang="en-GB" baseline="0" dirty="0"/>
                        <a:t>Is not observed without flux covers</a:t>
                      </a:r>
                    </a:p>
                    <a:p>
                      <a:pPr marL="285750" indent="-285750">
                        <a:lnSpc>
                          <a:spcPct val="150000"/>
                        </a:lnSpc>
                        <a:buFont typeface="Arial" panose="020B0604020202020204" pitchFamily="34" charset="0"/>
                        <a:buChar char="•"/>
                      </a:pPr>
                      <a:r>
                        <a:rPr lang="en-GB" baseline="0" dirty="0"/>
                        <a:t>Is not on the bottom of the tubeplate</a:t>
                      </a:r>
                    </a:p>
                    <a:p>
                      <a:pPr marL="285750" indent="-285750">
                        <a:lnSpc>
                          <a:spcPct val="150000"/>
                        </a:lnSpc>
                        <a:buFont typeface="Arial" panose="020B0604020202020204" pitchFamily="34" charset="0"/>
                        <a:buChar char="•"/>
                      </a:pPr>
                      <a:r>
                        <a:rPr lang="en-GB" baseline="0" dirty="0"/>
                        <a:t>Is Not equally observed on both tubeplate</a:t>
                      </a:r>
                    </a:p>
                    <a:p>
                      <a:pPr marL="285750" indent="-285750">
                        <a:lnSpc>
                          <a:spcPct val="150000"/>
                        </a:lnSpc>
                        <a:buFont typeface="Arial" panose="020B0604020202020204" pitchFamily="34" charset="0"/>
                        <a:buChar char="•"/>
                      </a:pPr>
                      <a:r>
                        <a:rPr lang="en-GB" baseline="0" dirty="0"/>
                        <a:t>Is Not observed on all sides of furnace (?)</a:t>
                      </a:r>
                      <a:endParaRPr lang="en-GB" dirty="0"/>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noFill/>
                  </a:tcPr>
                </a:tc>
                <a:extLst>
                  <a:ext uri="{0D108BD9-81ED-4DB2-BD59-A6C34878D82A}">
                    <a16:rowId xmlns:a16="http://schemas.microsoft.com/office/drawing/2014/main" val="10001"/>
                  </a:ext>
                </a:extLst>
              </a:tr>
            </a:tbl>
          </a:graphicData>
        </a:graphic>
      </p:graphicFrame>
      <p:sp>
        <p:nvSpPr>
          <p:cNvPr id="2" name="TextBox 1"/>
          <p:cNvSpPr txBox="1"/>
          <p:nvPr/>
        </p:nvSpPr>
        <p:spPr>
          <a:xfrm>
            <a:off x="120866" y="1510526"/>
            <a:ext cx="8801890" cy="923330"/>
          </a:xfrm>
          <a:prstGeom prst="rect">
            <a:avLst/>
          </a:prstGeom>
          <a:noFill/>
        </p:spPr>
        <p:txBody>
          <a:bodyPr wrap="square" rtlCol="0">
            <a:spAutoFit/>
          </a:bodyPr>
          <a:lstStyle/>
          <a:p>
            <a:r>
              <a:rPr lang="en-GB" dirty="0"/>
              <a:t>A simple Is-Is Not analysis was made to narrow down and to help lead the investigation into possible routes of investigation. The information that fuelled this analysis came from information gathering techniques, such as a ‘measles chart’. </a:t>
            </a:r>
          </a:p>
        </p:txBody>
      </p:sp>
      <p:grpSp>
        <p:nvGrpSpPr>
          <p:cNvPr id="10" name="Group 9"/>
          <p:cNvGrpSpPr/>
          <p:nvPr/>
        </p:nvGrpSpPr>
        <p:grpSpPr>
          <a:xfrm>
            <a:off x="5858541" y="365128"/>
            <a:ext cx="1839432" cy="634334"/>
            <a:chOff x="5773479" y="269433"/>
            <a:chExt cx="1839432" cy="634334"/>
          </a:xfrm>
        </p:grpSpPr>
        <p:sp>
          <p:nvSpPr>
            <p:cNvPr id="11" name="Rectangle 10"/>
            <p:cNvSpPr/>
            <p:nvPr/>
          </p:nvSpPr>
          <p:spPr>
            <a:xfrm>
              <a:off x="5773479" y="365126"/>
              <a:ext cx="1839432" cy="461665"/>
            </a:xfrm>
            <a:prstGeom prst="rect">
              <a:avLst/>
            </a:prstGeom>
          </p:spPr>
          <p:txBody>
            <a:bodyPr wrap="square">
              <a:spAutoFit/>
            </a:bodyPr>
            <a:lstStyle/>
            <a:p>
              <a:r>
                <a:rPr lang="en-US" altLang="ja-JP" sz="2400" b="1" dirty="0">
                  <a:solidFill>
                    <a:srgbClr val="009DDB"/>
                  </a:solidFill>
                </a:rPr>
                <a:t>Define</a:t>
              </a:r>
              <a:endParaRPr lang="en-GB" sz="2400" b="1" dirty="0">
                <a:solidFill>
                  <a:srgbClr val="009DDB"/>
                </a:solidFill>
              </a:endParaRPr>
            </a:p>
          </p:txBody>
        </p:sp>
        <p:pic>
          <p:nvPicPr>
            <p:cNvPr id="12" name="Picture 1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853144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9"/>
          <p:cNvPicPr>
            <a:picLocks noGrp="1" noChangeAspect="1"/>
          </p:cNvPicPr>
          <p:nvPr>
            <p:ph idx="1"/>
          </p:nvPr>
        </p:nvPicPr>
        <p:blipFill rotWithShape="1">
          <a:blip r:embed="rId2"/>
          <a:srcRect l="2147" r="3222" b="13496"/>
          <a:stretch/>
        </p:blipFill>
        <p:spPr>
          <a:xfrm>
            <a:off x="4191700" y="1196945"/>
            <a:ext cx="4145334" cy="2279987"/>
          </a:xfrm>
          <a:prstGeom prst="rect">
            <a:avLst/>
          </a:prstGeom>
          <a:ln>
            <a:solidFill>
              <a:schemeClr val="tx1"/>
            </a:solidFill>
          </a:ln>
        </p:spPr>
      </p:pic>
      <p:sp>
        <p:nvSpPr>
          <p:cNvPr id="3" name="Text Placeholder 2"/>
          <p:cNvSpPr>
            <a:spLocks noGrp="1"/>
          </p:cNvSpPr>
          <p:nvPr>
            <p:ph type="body" sz="half" idx="2"/>
          </p:nvPr>
        </p:nvSpPr>
        <p:spPr>
          <a:xfrm>
            <a:off x="628650" y="1862440"/>
            <a:ext cx="2949178" cy="3271344"/>
          </a:xfrm>
        </p:spPr>
        <p:txBody>
          <a:bodyPr>
            <a:normAutofit/>
          </a:bodyPr>
          <a:lstStyle/>
          <a:p>
            <a:r>
              <a:rPr lang="en-GB" sz="1400" dirty="0"/>
              <a:t>The rework/analysis operator inspects every failed parts and identifies any ‘Dry joint’ failure with a mark on a ‘measles’ chart. </a:t>
            </a:r>
          </a:p>
          <a:p>
            <a:pPr algn="just"/>
            <a:r>
              <a:rPr lang="en-GB" sz="1400" dirty="0"/>
              <a:t>From the data gathered here, we can immediately identify any common themes with the scrap parts.</a:t>
            </a:r>
          </a:p>
          <a:p>
            <a:pPr algn="just"/>
            <a:r>
              <a:rPr lang="en-GB" sz="1400" dirty="0"/>
              <a:t>It was identified that this measles chart did not provide a full image of the core thus an improved chart was made, showing both sides of the core, for greater focus on where specifically the failure mode was occurring (whether it was only on one face, one side etc.)</a:t>
            </a:r>
          </a:p>
        </p:txBody>
      </p:sp>
      <p:sp>
        <p:nvSpPr>
          <p:cNvPr id="6" name="Slide Number Placeholder 5"/>
          <p:cNvSpPr>
            <a:spLocks noGrp="1"/>
          </p:cNvSpPr>
          <p:nvPr>
            <p:ph type="sldNum" sz="quarter" idx="12"/>
          </p:nvPr>
        </p:nvSpPr>
        <p:spPr/>
        <p:txBody>
          <a:bodyPr/>
          <a:lstStyle/>
          <a:p>
            <a:fld id="{89B0F03C-C644-5D47-B7B4-F6F84F3A4BA3}" type="slidenum">
              <a:rPr lang="it-IT" smtClean="0"/>
              <a:t>11</a:t>
            </a:fld>
            <a:endParaRPr lang="it-IT"/>
          </a:p>
        </p:txBody>
      </p:sp>
      <p:sp>
        <p:nvSpPr>
          <p:cNvPr id="7" name="Title 6"/>
          <p:cNvSpPr>
            <a:spLocks noGrp="1"/>
          </p:cNvSpPr>
          <p:nvPr>
            <p:ph type="title"/>
          </p:nvPr>
        </p:nvSpPr>
        <p:spPr/>
        <p:txBody>
          <a:bodyPr/>
          <a:lstStyle/>
          <a:p>
            <a:r>
              <a:rPr lang="en-GB" dirty="0"/>
              <a:t>Measles chart</a:t>
            </a:r>
          </a:p>
        </p:txBody>
      </p:sp>
      <p:grpSp>
        <p:nvGrpSpPr>
          <p:cNvPr id="14" name="Group 13"/>
          <p:cNvGrpSpPr/>
          <p:nvPr/>
        </p:nvGrpSpPr>
        <p:grpSpPr>
          <a:xfrm>
            <a:off x="5858541" y="365128"/>
            <a:ext cx="1839432" cy="634334"/>
            <a:chOff x="5773479" y="269433"/>
            <a:chExt cx="1839432" cy="634334"/>
          </a:xfrm>
        </p:grpSpPr>
        <p:sp>
          <p:nvSpPr>
            <p:cNvPr id="15" name="Rectangle 14"/>
            <p:cNvSpPr/>
            <p:nvPr/>
          </p:nvSpPr>
          <p:spPr>
            <a:xfrm>
              <a:off x="5773479" y="365126"/>
              <a:ext cx="1839432" cy="461665"/>
            </a:xfrm>
            <a:prstGeom prst="rect">
              <a:avLst/>
            </a:prstGeom>
          </p:spPr>
          <p:txBody>
            <a:bodyPr wrap="square">
              <a:spAutoFit/>
            </a:bodyPr>
            <a:lstStyle/>
            <a:p>
              <a:r>
                <a:rPr lang="en-US" altLang="ja-JP" sz="2400" b="1" dirty="0">
                  <a:solidFill>
                    <a:srgbClr val="009DDB"/>
                  </a:solidFill>
                </a:rPr>
                <a:t>Define</a:t>
              </a:r>
              <a:endParaRPr lang="en-GB" sz="2400" b="1" dirty="0">
                <a:solidFill>
                  <a:srgbClr val="009DDB"/>
                </a:solidFill>
              </a:endParaRPr>
            </a:p>
          </p:txBody>
        </p:sp>
        <p:pic>
          <p:nvPicPr>
            <p:cNvPr id="16" name="Picture 15"/>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
        <p:nvSpPr>
          <p:cNvPr id="17" name="TextBox 16"/>
          <p:cNvSpPr txBox="1"/>
          <p:nvPr/>
        </p:nvSpPr>
        <p:spPr>
          <a:xfrm>
            <a:off x="4093535" y="3476932"/>
            <a:ext cx="2615609" cy="246221"/>
          </a:xfrm>
          <a:prstGeom prst="rect">
            <a:avLst/>
          </a:prstGeom>
          <a:noFill/>
        </p:spPr>
        <p:txBody>
          <a:bodyPr wrap="square" rtlCol="0">
            <a:spAutoFit/>
          </a:bodyPr>
          <a:lstStyle/>
          <a:p>
            <a:r>
              <a:rPr lang="en-GB" sz="1000" dirty="0"/>
              <a:t>Example of ‘old’ measles chart</a:t>
            </a:r>
          </a:p>
        </p:txBody>
      </p:sp>
      <p:pic>
        <p:nvPicPr>
          <p:cNvPr id="18" name="Picture 17"/>
          <p:cNvPicPr>
            <a:picLocks noChangeAspect="1"/>
          </p:cNvPicPr>
          <p:nvPr/>
        </p:nvPicPr>
        <p:blipFill>
          <a:blip r:embed="rId4"/>
          <a:stretch>
            <a:fillRect/>
          </a:stretch>
        </p:blipFill>
        <p:spPr>
          <a:xfrm>
            <a:off x="4191699" y="3849072"/>
            <a:ext cx="4145334" cy="2271712"/>
          </a:xfrm>
          <a:prstGeom prst="rect">
            <a:avLst/>
          </a:prstGeom>
          <a:ln>
            <a:solidFill>
              <a:schemeClr val="tx1"/>
            </a:solidFill>
          </a:ln>
        </p:spPr>
      </p:pic>
      <p:sp>
        <p:nvSpPr>
          <p:cNvPr id="19" name="TextBox 18"/>
          <p:cNvSpPr txBox="1"/>
          <p:nvPr/>
        </p:nvSpPr>
        <p:spPr>
          <a:xfrm>
            <a:off x="4093535" y="6081862"/>
            <a:ext cx="2615609" cy="246221"/>
          </a:xfrm>
          <a:prstGeom prst="rect">
            <a:avLst/>
          </a:prstGeom>
          <a:noFill/>
        </p:spPr>
        <p:txBody>
          <a:bodyPr wrap="square" rtlCol="0">
            <a:spAutoFit/>
          </a:bodyPr>
          <a:lstStyle/>
          <a:p>
            <a:r>
              <a:rPr lang="en-GB" sz="1000" dirty="0"/>
              <a:t>Example of ‘new’ measles chart</a:t>
            </a:r>
          </a:p>
        </p:txBody>
      </p:sp>
    </p:spTree>
    <p:extLst>
      <p:ext uri="{BB962C8B-B14F-4D97-AF65-F5344CB8AC3E}">
        <p14:creationId xmlns:p14="http://schemas.microsoft.com/office/powerpoint/2010/main" val="998508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Ishikawa diagram</a:t>
            </a:r>
          </a:p>
        </p:txBody>
      </p:sp>
      <p:pic>
        <p:nvPicPr>
          <p:cNvPr id="8" name="Content Placeholder 7"/>
          <p:cNvPicPr>
            <a:picLocks noGrp="1" noChangeAspect="1"/>
          </p:cNvPicPr>
          <p:nvPr>
            <p:ph sz="half" idx="1"/>
          </p:nvPr>
        </p:nvPicPr>
        <p:blipFill>
          <a:blip r:embed="rId2"/>
          <a:stretch>
            <a:fillRect/>
          </a:stretch>
        </p:blipFill>
        <p:spPr>
          <a:xfrm>
            <a:off x="0" y="1334813"/>
            <a:ext cx="3079949" cy="2062083"/>
          </a:xfrm>
          <a:prstGeom prst="rect">
            <a:avLst/>
          </a:prstGeom>
          <a:ln>
            <a:solidFill>
              <a:schemeClr val="tx1"/>
            </a:solidFill>
          </a:ln>
        </p:spPr>
      </p:pic>
      <p:pic>
        <p:nvPicPr>
          <p:cNvPr id="3" name="Content Placeholder 2"/>
          <p:cNvPicPr>
            <a:picLocks noGrp="1" noChangeAspect="1"/>
          </p:cNvPicPr>
          <p:nvPr>
            <p:ph sz="half" idx="2"/>
          </p:nvPr>
        </p:nvPicPr>
        <p:blipFill rotWithShape="1">
          <a:blip r:embed="rId3"/>
          <a:srcRect l="3057"/>
          <a:stretch/>
        </p:blipFill>
        <p:spPr>
          <a:xfrm>
            <a:off x="3021948" y="1334812"/>
            <a:ext cx="2985804" cy="2062083"/>
          </a:xfrm>
          <a:prstGeom prst="rect">
            <a:avLst/>
          </a:prstGeom>
          <a:ln>
            <a:solidFill>
              <a:schemeClr val="tx1"/>
            </a:solidFill>
          </a:ln>
        </p:spPr>
      </p:pic>
      <p:sp>
        <p:nvSpPr>
          <p:cNvPr id="7" name="Slide Number Placeholder 6"/>
          <p:cNvSpPr>
            <a:spLocks noGrp="1"/>
          </p:cNvSpPr>
          <p:nvPr>
            <p:ph type="sldNum" sz="quarter" idx="12"/>
          </p:nvPr>
        </p:nvSpPr>
        <p:spPr/>
        <p:txBody>
          <a:bodyPr/>
          <a:lstStyle/>
          <a:p>
            <a:fld id="{89B0F03C-C644-5D47-B7B4-F6F84F3A4BA3}" type="slidenum">
              <a:rPr lang="it-IT" smtClean="0"/>
              <a:t>12</a:t>
            </a:fld>
            <a:endParaRPr lang="it-IT"/>
          </a:p>
        </p:txBody>
      </p:sp>
      <p:sp>
        <p:nvSpPr>
          <p:cNvPr id="9" name="TextBox 8"/>
          <p:cNvSpPr txBox="1"/>
          <p:nvPr/>
        </p:nvSpPr>
        <p:spPr>
          <a:xfrm>
            <a:off x="628650" y="3749505"/>
            <a:ext cx="8157998" cy="2308324"/>
          </a:xfrm>
          <a:prstGeom prst="rect">
            <a:avLst/>
          </a:prstGeom>
          <a:noFill/>
        </p:spPr>
        <p:txBody>
          <a:bodyPr wrap="square" rtlCol="0">
            <a:spAutoFit/>
          </a:bodyPr>
          <a:lstStyle/>
          <a:p>
            <a:pPr algn="just"/>
            <a:r>
              <a:rPr lang="en-GB" dirty="0"/>
              <a:t>From studying the Pareto diagram, the cross functional team identified the various sub processes within the radiator assembly process to identify areas that could cause the problem statement (‘Dry Joints’).</a:t>
            </a:r>
          </a:p>
          <a:p>
            <a:pPr algn="just"/>
            <a:endParaRPr lang="en-GB" dirty="0"/>
          </a:p>
          <a:p>
            <a:pPr algn="just"/>
            <a:r>
              <a:rPr lang="en-GB" dirty="0"/>
              <a:t>Four sub-processes were identified and an Ishikawa diagram was created for each process. From this, an action plan was created for the team to investigate the causes, from most likely to least possible causes. Items were ranked in order for this to be carried out. </a:t>
            </a:r>
          </a:p>
        </p:txBody>
      </p:sp>
      <p:sp>
        <p:nvSpPr>
          <p:cNvPr id="10" name="TextBox 9"/>
          <p:cNvSpPr txBox="1"/>
          <p:nvPr/>
        </p:nvSpPr>
        <p:spPr>
          <a:xfrm>
            <a:off x="77499" y="3383129"/>
            <a:ext cx="3060481" cy="246221"/>
          </a:xfrm>
          <a:prstGeom prst="rect">
            <a:avLst/>
          </a:prstGeom>
          <a:noFill/>
        </p:spPr>
        <p:txBody>
          <a:bodyPr wrap="square" rtlCol="0">
            <a:spAutoFit/>
          </a:bodyPr>
          <a:lstStyle/>
          <a:p>
            <a:r>
              <a:rPr lang="en-GB" sz="1000" dirty="0"/>
              <a:t>Example of Core build process Fishbone Diagram</a:t>
            </a:r>
          </a:p>
        </p:txBody>
      </p:sp>
      <p:sp>
        <p:nvSpPr>
          <p:cNvPr id="11" name="TextBox 10"/>
          <p:cNvSpPr txBox="1"/>
          <p:nvPr/>
        </p:nvSpPr>
        <p:spPr>
          <a:xfrm>
            <a:off x="3021948" y="3383129"/>
            <a:ext cx="3060481" cy="246221"/>
          </a:xfrm>
          <a:prstGeom prst="rect">
            <a:avLst/>
          </a:prstGeom>
          <a:noFill/>
        </p:spPr>
        <p:txBody>
          <a:bodyPr wrap="square" rtlCol="0">
            <a:spAutoFit/>
          </a:bodyPr>
          <a:lstStyle/>
          <a:p>
            <a:r>
              <a:rPr lang="en-GB" sz="1000" dirty="0"/>
              <a:t>Example of </a:t>
            </a:r>
            <a:r>
              <a:rPr lang="en-GB" sz="1000" dirty="0" err="1"/>
              <a:t>Fluxer</a:t>
            </a:r>
            <a:r>
              <a:rPr lang="en-GB" sz="1000" dirty="0"/>
              <a:t> process Fishbone Diagram</a:t>
            </a:r>
          </a:p>
        </p:txBody>
      </p:sp>
      <p:pic>
        <p:nvPicPr>
          <p:cNvPr id="13" name="Picture 12"/>
          <p:cNvPicPr>
            <a:picLocks noChangeAspect="1"/>
          </p:cNvPicPr>
          <p:nvPr/>
        </p:nvPicPr>
        <p:blipFill>
          <a:blip r:embed="rId4"/>
          <a:stretch>
            <a:fillRect/>
          </a:stretch>
        </p:blipFill>
        <p:spPr>
          <a:xfrm>
            <a:off x="6052059" y="1334811"/>
            <a:ext cx="3070675" cy="2048317"/>
          </a:xfrm>
          <a:prstGeom prst="rect">
            <a:avLst/>
          </a:prstGeom>
          <a:ln>
            <a:solidFill>
              <a:schemeClr val="tx1"/>
            </a:solidFill>
          </a:ln>
        </p:spPr>
      </p:pic>
      <p:sp>
        <p:nvSpPr>
          <p:cNvPr id="14" name="TextBox 13"/>
          <p:cNvSpPr txBox="1"/>
          <p:nvPr/>
        </p:nvSpPr>
        <p:spPr>
          <a:xfrm>
            <a:off x="6007752" y="3383129"/>
            <a:ext cx="3060481" cy="246221"/>
          </a:xfrm>
          <a:prstGeom prst="rect">
            <a:avLst/>
          </a:prstGeom>
          <a:noFill/>
        </p:spPr>
        <p:txBody>
          <a:bodyPr wrap="square" rtlCol="0">
            <a:spAutoFit/>
          </a:bodyPr>
          <a:lstStyle/>
          <a:p>
            <a:r>
              <a:rPr lang="en-GB" sz="1000" dirty="0"/>
              <a:t>Example of Action plan list</a:t>
            </a:r>
          </a:p>
        </p:txBody>
      </p:sp>
      <p:grpSp>
        <p:nvGrpSpPr>
          <p:cNvPr id="18" name="Group 17"/>
          <p:cNvGrpSpPr/>
          <p:nvPr/>
        </p:nvGrpSpPr>
        <p:grpSpPr>
          <a:xfrm>
            <a:off x="5858541" y="365128"/>
            <a:ext cx="1839432" cy="634334"/>
            <a:chOff x="5773479" y="269433"/>
            <a:chExt cx="1839432" cy="634334"/>
          </a:xfrm>
        </p:grpSpPr>
        <p:sp>
          <p:nvSpPr>
            <p:cNvPr id="19" name="Rectangle 18"/>
            <p:cNvSpPr/>
            <p:nvPr/>
          </p:nvSpPr>
          <p:spPr>
            <a:xfrm>
              <a:off x="5773479" y="365126"/>
              <a:ext cx="1839432" cy="461665"/>
            </a:xfrm>
            <a:prstGeom prst="rect">
              <a:avLst/>
            </a:prstGeom>
          </p:spPr>
          <p:txBody>
            <a:bodyPr wrap="square">
              <a:spAutoFit/>
            </a:bodyPr>
            <a:lstStyle/>
            <a:p>
              <a:r>
                <a:rPr lang="en-US" altLang="ja-JP" sz="2400" b="1" dirty="0">
                  <a:solidFill>
                    <a:srgbClr val="009DDB"/>
                  </a:solidFill>
                </a:rPr>
                <a:t>Define</a:t>
              </a:r>
              <a:endParaRPr lang="en-GB" sz="2400" b="1" dirty="0">
                <a:solidFill>
                  <a:srgbClr val="009DDB"/>
                </a:solidFill>
              </a:endParaRPr>
            </a:p>
          </p:txBody>
        </p:sp>
        <p:pic>
          <p:nvPicPr>
            <p:cNvPr id="20" name="Picture 19"/>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1662055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9B0F03C-C644-5D47-B7B4-F6F84F3A4BA3}" type="slidenum">
              <a:rPr lang="it-IT" smtClean="0"/>
              <a:t>13</a:t>
            </a:fld>
            <a:endParaRPr lang="it-IT"/>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117760" y="2700021"/>
            <a:ext cx="2370503" cy="2418881"/>
          </a:xfrm>
          <a:prstGeom prst="rect">
            <a:avLst/>
          </a:prstGeom>
        </p:spPr>
      </p:pic>
      <p:sp>
        <p:nvSpPr>
          <p:cNvPr id="7" name="Rectangle 6"/>
          <p:cNvSpPr/>
          <p:nvPr/>
        </p:nvSpPr>
        <p:spPr>
          <a:xfrm>
            <a:off x="3224599" y="1556792"/>
            <a:ext cx="2475358" cy="769441"/>
          </a:xfrm>
          <a:prstGeom prst="rect">
            <a:avLst/>
          </a:prstGeom>
        </p:spPr>
        <p:txBody>
          <a:bodyPr wrap="none">
            <a:spAutoFit/>
          </a:bodyPr>
          <a:lstStyle/>
          <a:p>
            <a:r>
              <a:rPr lang="en-US" altLang="ja-JP" sz="4400" b="1" dirty="0">
                <a:solidFill>
                  <a:srgbClr val="FF0000"/>
                </a:solidFill>
              </a:rPr>
              <a:t>Measure</a:t>
            </a:r>
            <a:endParaRPr lang="en-GB" sz="4400" b="1" dirty="0"/>
          </a:p>
        </p:txBody>
      </p:sp>
    </p:spTree>
    <p:extLst>
      <p:ext uri="{BB962C8B-B14F-4D97-AF65-F5344CB8AC3E}">
        <p14:creationId xmlns:p14="http://schemas.microsoft.com/office/powerpoint/2010/main" val="355933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a:stretch>
            <a:fillRect/>
          </a:stretch>
        </p:blipFill>
        <p:spPr>
          <a:xfrm>
            <a:off x="338957" y="1730672"/>
            <a:ext cx="2707291" cy="1807485"/>
          </a:xfrm>
          <a:prstGeom prst="rect">
            <a:avLst/>
          </a:prstGeom>
          <a:ln>
            <a:solidFill>
              <a:schemeClr val="tx1"/>
            </a:solidFill>
          </a:ln>
        </p:spPr>
      </p:pic>
      <p:sp>
        <p:nvSpPr>
          <p:cNvPr id="3" name="Text Placeholder 2"/>
          <p:cNvSpPr>
            <a:spLocks noGrp="1"/>
          </p:cNvSpPr>
          <p:nvPr>
            <p:ph type="body" sz="half" idx="2"/>
          </p:nvPr>
        </p:nvSpPr>
        <p:spPr>
          <a:xfrm>
            <a:off x="408667" y="3953909"/>
            <a:ext cx="8318485" cy="1400502"/>
          </a:xfrm>
        </p:spPr>
        <p:txBody>
          <a:bodyPr>
            <a:normAutofit/>
          </a:bodyPr>
          <a:lstStyle/>
          <a:p>
            <a:pPr algn="ctr"/>
            <a:r>
              <a:rPr lang="en-GB" sz="1400" dirty="0"/>
              <a:t>As identified on the core build Fishbone diagram, tube dimensions can have a significant impact on the ‘dry joint’ failure mode.</a:t>
            </a:r>
          </a:p>
          <a:p>
            <a:pPr algn="ctr"/>
            <a:r>
              <a:rPr lang="en-GB" sz="1400" dirty="0"/>
              <a:t>SPC Analysis from data collated by operator regular (per shift) dimensional checks provide an image of the tube performance over the past 4 months.</a:t>
            </a:r>
          </a:p>
        </p:txBody>
      </p:sp>
      <p:sp>
        <p:nvSpPr>
          <p:cNvPr id="6" name="Slide Number Placeholder 5"/>
          <p:cNvSpPr>
            <a:spLocks noGrp="1"/>
          </p:cNvSpPr>
          <p:nvPr>
            <p:ph type="sldNum" sz="quarter" idx="12"/>
          </p:nvPr>
        </p:nvSpPr>
        <p:spPr/>
        <p:txBody>
          <a:bodyPr/>
          <a:lstStyle/>
          <a:p>
            <a:fld id="{89B0F03C-C644-5D47-B7B4-F6F84F3A4BA3}" type="slidenum">
              <a:rPr lang="it-IT" smtClean="0"/>
              <a:t>14</a:t>
            </a:fld>
            <a:endParaRPr lang="it-IT"/>
          </a:p>
        </p:txBody>
      </p:sp>
      <p:sp>
        <p:nvSpPr>
          <p:cNvPr id="7" name="Title 6"/>
          <p:cNvSpPr>
            <a:spLocks noGrp="1"/>
          </p:cNvSpPr>
          <p:nvPr>
            <p:ph type="title"/>
          </p:nvPr>
        </p:nvSpPr>
        <p:spPr>
          <a:xfrm>
            <a:off x="628650" y="365127"/>
            <a:ext cx="6351815" cy="315594"/>
          </a:xfrm>
        </p:spPr>
        <p:txBody>
          <a:bodyPr/>
          <a:lstStyle/>
          <a:p>
            <a:r>
              <a:rPr lang="en-GB" dirty="0"/>
              <a:t>Core build Tube SPC</a:t>
            </a:r>
          </a:p>
        </p:txBody>
      </p:sp>
      <p:pic>
        <p:nvPicPr>
          <p:cNvPr id="9" name="Picture 8"/>
          <p:cNvPicPr>
            <a:picLocks noChangeAspect="1"/>
          </p:cNvPicPr>
          <p:nvPr/>
        </p:nvPicPr>
        <p:blipFill>
          <a:blip r:embed="rId3"/>
          <a:stretch>
            <a:fillRect/>
          </a:stretch>
        </p:blipFill>
        <p:spPr>
          <a:xfrm>
            <a:off x="6019861" y="1718937"/>
            <a:ext cx="2707291" cy="1807485"/>
          </a:xfrm>
          <a:prstGeom prst="rect">
            <a:avLst/>
          </a:prstGeom>
          <a:ln>
            <a:solidFill>
              <a:schemeClr val="tx1"/>
            </a:solidFill>
          </a:ln>
        </p:spPr>
      </p:pic>
      <p:pic>
        <p:nvPicPr>
          <p:cNvPr id="10" name="Picture 9"/>
          <p:cNvPicPr>
            <a:picLocks noChangeAspect="1"/>
          </p:cNvPicPr>
          <p:nvPr/>
        </p:nvPicPr>
        <p:blipFill>
          <a:blip r:embed="rId4"/>
          <a:stretch>
            <a:fillRect/>
          </a:stretch>
        </p:blipFill>
        <p:spPr>
          <a:xfrm>
            <a:off x="3201792" y="1730672"/>
            <a:ext cx="2693321" cy="1798158"/>
          </a:xfrm>
          <a:prstGeom prst="rect">
            <a:avLst/>
          </a:prstGeom>
          <a:ln>
            <a:solidFill>
              <a:schemeClr val="tx1"/>
            </a:solidFill>
          </a:ln>
        </p:spPr>
      </p:pic>
      <p:grpSp>
        <p:nvGrpSpPr>
          <p:cNvPr id="13" name="Group 12"/>
          <p:cNvGrpSpPr/>
          <p:nvPr/>
        </p:nvGrpSpPr>
        <p:grpSpPr>
          <a:xfrm>
            <a:off x="5552028" y="269433"/>
            <a:ext cx="1896734" cy="634334"/>
            <a:chOff x="5552028" y="269433"/>
            <a:chExt cx="1896734" cy="634334"/>
          </a:xfrm>
        </p:grpSpPr>
        <p:sp>
          <p:nvSpPr>
            <p:cNvPr id="11" name="Rectangle 10"/>
            <p:cNvSpPr/>
            <p:nvPr/>
          </p:nvSpPr>
          <p:spPr>
            <a:xfrm>
              <a:off x="5552028" y="369566"/>
              <a:ext cx="1311321" cy="461665"/>
            </a:xfrm>
            <a:prstGeom prst="rect">
              <a:avLst/>
            </a:prstGeom>
          </p:spPr>
          <p:txBody>
            <a:bodyPr wrap="none">
              <a:spAutoFit/>
            </a:bodyPr>
            <a:lstStyle/>
            <a:p>
              <a:r>
                <a:rPr lang="en-US" altLang="ja-JP" sz="2400" b="1" dirty="0">
                  <a:solidFill>
                    <a:srgbClr val="FF0000"/>
                  </a:solidFill>
                </a:rPr>
                <a:t>Measure</a:t>
              </a:r>
              <a:endParaRPr lang="en-GB" sz="2400" b="1" dirty="0"/>
            </a:p>
          </p:txBody>
        </p:sp>
        <p:pic>
          <p:nvPicPr>
            <p:cNvPr id="12" name="Picture 11"/>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654811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Content Placeholder 17"/>
          <p:cNvPicPr>
            <a:picLocks noGrp="1" noChangeAspect="1"/>
          </p:cNvPicPr>
          <p:nvPr>
            <p:ph sz="quarter" idx="34"/>
          </p:nvPr>
        </p:nvPicPr>
        <p:blipFill>
          <a:blip r:embed="rId2"/>
          <a:stretch>
            <a:fillRect/>
          </a:stretch>
        </p:blipFill>
        <p:spPr>
          <a:xfrm>
            <a:off x="4796672" y="1326758"/>
            <a:ext cx="3967163" cy="1791517"/>
          </a:xfrm>
          <a:prstGeom prst="rect">
            <a:avLst/>
          </a:prstGeom>
        </p:spPr>
      </p:pic>
      <p:sp>
        <p:nvSpPr>
          <p:cNvPr id="3" name="Slide Number Placeholder 2"/>
          <p:cNvSpPr>
            <a:spLocks noGrp="1"/>
          </p:cNvSpPr>
          <p:nvPr>
            <p:ph type="sldNum" sz="quarter" idx="35"/>
          </p:nvPr>
        </p:nvSpPr>
        <p:spPr/>
        <p:txBody>
          <a:bodyPr/>
          <a:lstStyle/>
          <a:p>
            <a:fld id="{9C18EA95-C3D3-214C-9452-EF8527DBCD86}" type="slidenum">
              <a:rPr lang="it-IT" smtClean="0"/>
              <a:pPr/>
              <a:t>15</a:t>
            </a:fld>
            <a:endParaRPr lang="it-IT"/>
          </a:p>
        </p:txBody>
      </p:sp>
      <p:sp>
        <p:nvSpPr>
          <p:cNvPr id="13" name="Title 12"/>
          <p:cNvSpPr>
            <a:spLocks noGrp="1"/>
          </p:cNvSpPr>
          <p:nvPr>
            <p:ph type="title"/>
          </p:nvPr>
        </p:nvSpPr>
        <p:spPr/>
        <p:txBody>
          <a:bodyPr/>
          <a:lstStyle/>
          <a:p>
            <a:r>
              <a:rPr lang="en-GB" dirty="0"/>
              <a:t>Tube dimensions to failure</a:t>
            </a:r>
          </a:p>
        </p:txBody>
      </p:sp>
      <p:pic>
        <p:nvPicPr>
          <p:cNvPr id="17" name="Picture 16"/>
          <p:cNvPicPr>
            <a:picLocks noChangeAspect="1"/>
          </p:cNvPicPr>
          <p:nvPr/>
        </p:nvPicPr>
        <p:blipFill>
          <a:blip r:embed="rId3"/>
          <a:stretch>
            <a:fillRect/>
          </a:stretch>
        </p:blipFill>
        <p:spPr>
          <a:xfrm>
            <a:off x="143512" y="1091552"/>
            <a:ext cx="4667642" cy="1960735"/>
          </a:xfrm>
          <a:prstGeom prst="rect">
            <a:avLst/>
          </a:prstGeom>
        </p:spPr>
      </p:pic>
      <p:sp>
        <p:nvSpPr>
          <p:cNvPr id="19" name="TextBox 18"/>
          <p:cNvSpPr txBox="1"/>
          <p:nvPr/>
        </p:nvSpPr>
        <p:spPr>
          <a:xfrm>
            <a:off x="150016" y="3142902"/>
            <a:ext cx="8806249" cy="1908215"/>
          </a:xfrm>
          <a:prstGeom prst="rect">
            <a:avLst/>
          </a:prstGeom>
          <a:noFill/>
        </p:spPr>
        <p:txBody>
          <a:bodyPr wrap="square" rtlCol="0">
            <a:spAutoFit/>
          </a:bodyPr>
          <a:lstStyle/>
          <a:p>
            <a:pPr marL="285750" indent="-285750">
              <a:buFont typeface="Wingdings" panose="05000000000000000000" pitchFamily="2" charset="2"/>
              <a:buChar char="q"/>
            </a:pPr>
            <a:r>
              <a:rPr lang="en-GB" dirty="0"/>
              <a:t>Possible oscillating pattern to failures from week 42</a:t>
            </a:r>
          </a:p>
          <a:p>
            <a:pPr marL="285750" indent="-285750">
              <a:buFont typeface="Wingdings" panose="05000000000000000000" pitchFamily="2" charset="2"/>
              <a:buChar char="q"/>
            </a:pPr>
            <a:r>
              <a:rPr lang="en-GB" dirty="0"/>
              <a:t> Tube dimensions stable and within spec (top </a:t>
            </a:r>
            <a:r>
              <a:rPr lang="en-GB" dirty="0" err="1"/>
              <a:t>tol</a:t>
            </a:r>
            <a:r>
              <a:rPr lang="en-GB" dirty="0"/>
              <a:t>) over 12 week period</a:t>
            </a:r>
          </a:p>
          <a:p>
            <a:pPr marL="285750" indent="-285750">
              <a:buFont typeface="Wingdings" panose="05000000000000000000" pitchFamily="2" charset="2"/>
              <a:buChar char="q"/>
            </a:pPr>
            <a:r>
              <a:rPr lang="en-GB" dirty="0"/>
              <a:t>Drop in airway major in week 37 &amp; 44</a:t>
            </a:r>
          </a:p>
          <a:p>
            <a:pPr marL="285750" indent="-285750">
              <a:buFont typeface="Wingdings" panose="05000000000000000000" pitchFamily="2" charset="2"/>
              <a:buChar char="q"/>
            </a:pPr>
            <a:r>
              <a:rPr lang="en-GB" sz="1600" dirty="0"/>
              <a:t>Despite failures occurring on the corresponding days, this does not explain the raise in failures from week 42 nor the other occurrences of leaks. This might suggest that these two drops in tube major does not cause the concern.</a:t>
            </a:r>
          </a:p>
          <a:p>
            <a:pPr marL="285750" indent="-285750">
              <a:buFont typeface="Wingdings" panose="05000000000000000000" pitchFamily="2" charset="2"/>
              <a:buChar char="q"/>
            </a:pPr>
            <a:r>
              <a:rPr lang="en-GB" sz="1600" dirty="0"/>
              <a:t>Tube Length OK with </a:t>
            </a:r>
            <a:r>
              <a:rPr lang="en-GB" sz="1600" dirty="0" err="1"/>
              <a:t>Cpk</a:t>
            </a:r>
            <a:r>
              <a:rPr lang="en-GB" sz="1600" dirty="0"/>
              <a:t> &gt;1.33</a:t>
            </a:r>
          </a:p>
        </p:txBody>
      </p:sp>
      <p:sp>
        <p:nvSpPr>
          <p:cNvPr id="20" name="Rounded Rectangle 19"/>
          <p:cNvSpPr/>
          <p:nvPr/>
        </p:nvSpPr>
        <p:spPr>
          <a:xfrm>
            <a:off x="1558686" y="2632156"/>
            <a:ext cx="98854" cy="354227"/>
          </a:xfrm>
          <a:prstGeom prst="roundRect">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1" name="Rounded Rectangle 20"/>
          <p:cNvSpPr/>
          <p:nvPr/>
        </p:nvSpPr>
        <p:spPr>
          <a:xfrm>
            <a:off x="3770547" y="2203789"/>
            <a:ext cx="53545" cy="761999"/>
          </a:xfrm>
          <a:prstGeom prst="roundRect">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2" name="Oval 21"/>
          <p:cNvSpPr/>
          <p:nvPr/>
        </p:nvSpPr>
        <p:spPr>
          <a:xfrm>
            <a:off x="6353107" y="1857798"/>
            <a:ext cx="197708" cy="214184"/>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3" name="Oval 22"/>
          <p:cNvSpPr/>
          <p:nvPr/>
        </p:nvSpPr>
        <p:spPr>
          <a:xfrm>
            <a:off x="8029507" y="1853680"/>
            <a:ext cx="197708" cy="214184"/>
          </a:xfrm>
          <a:prstGeom prst="ellipse">
            <a:avLst/>
          </a:prstGeom>
          <a:no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cxnSp>
        <p:nvCxnSpPr>
          <p:cNvPr id="25" name="Straight Arrow Connector 24"/>
          <p:cNvCxnSpPr>
            <a:stCxn id="22" idx="2"/>
          </p:cNvCxnSpPr>
          <p:nvPr/>
        </p:nvCxnSpPr>
        <p:spPr>
          <a:xfrm flipH="1">
            <a:off x="1632827" y="1964891"/>
            <a:ext cx="4720281" cy="749643"/>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7" name="Straight Arrow Connector 26"/>
          <p:cNvCxnSpPr>
            <a:stCxn id="23" idx="2"/>
            <a:endCxn id="21" idx="3"/>
          </p:cNvCxnSpPr>
          <p:nvPr/>
        </p:nvCxnSpPr>
        <p:spPr>
          <a:xfrm flipH="1">
            <a:off x="3824091" y="1960772"/>
            <a:ext cx="4205416" cy="624016"/>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pic>
        <p:nvPicPr>
          <p:cNvPr id="2" name="Picture 1"/>
          <p:cNvPicPr>
            <a:picLocks noChangeAspect="1"/>
          </p:cNvPicPr>
          <p:nvPr/>
        </p:nvPicPr>
        <p:blipFill>
          <a:blip r:embed="rId4"/>
          <a:stretch>
            <a:fillRect/>
          </a:stretch>
        </p:blipFill>
        <p:spPr>
          <a:xfrm>
            <a:off x="5439354" y="4669731"/>
            <a:ext cx="2681797" cy="2012046"/>
          </a:xfrm>
          <a:prstGeom prst="rect">
            <a:avLst/>
          </a:prstGeom>
        </p:spPr>
      </p:pic>
      <p:grpSp>
        <p:nvGrpSpPr>
          <p:cNvPr id="14" name="Group 13"/>
          <p:cNvGrpSpPr/>
          <p:nvPr/>
        </p:nvGrpSpPr>
        <p:grpSpPr>
          <a:xfrm>
            <a:off x="5552028" y="269433"/>
            <a:ext cx="1896734" cy="634334"/>
            <a:chOff x="5552028" y="269433"/>
            <a:chExt cx="1896734" cy="634334"/>
          </a:xfrm>
        </p:grpSpPr>
        <p:sp>
          <p:nvSpPr>
            <p:cNvPr id="15" name="Rectangle 14"/>
            <p:cNvSpPr/>
            <p:nvPr/>
          </p:nvSpPr>
          <p:spPr>
            <a:xfrm>
              <a:off x="5552028" y="369566"/>
              <a:ext cx="1311321" cy="461665"/>
            </a:xfrm>
            <a:prstGeom prst="rect">
              <a:avLst/>
            </a:prstGeom>
          </p:spPr>
          <p:txBody>
            <a:bodyPr wrap="none">
              <a:spAutoFit/>
            </a:bodyPr>
            <a:lstStyle/>
            <a:p>
              <a:r>
                <a:rPr lang="en-US" altLang="ja-JP" sz="2400" b="1" dirty="0">
                  <a:solidFill>
                    <a:srgbClr val="FF0000"/>
                  </a:solidFill>
                </a:rPr>
                <a:t>Measure</a:t>
              </a:r>
              <a:endParaRPr lang="en-GB" sz="2400" b="1" dirty="0"/>
            </a:p>
          </p:txBody>
        </p:sp>
        <p:pic>
          <p:nvPicPr>
            <p:cNvPr id="16" name="Picture 15"/>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348051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16</a:t>
            </a:fld>
            <a:endParaRPr lang="it-IT"/>
          </a:p>
        </p:txBody>
      </p:sp>
      <p:sp>
        <p:nvSpPr>
          <p:cNvPr id="4" name="Title 3"/>
          <p:cNvSpPr>
            <a:spLocks noGrp="1"/>
          </p:cNvSpPr>
          <p:nvPr>
            <p:ph type="title"/>
          </p:nvPr>
        </p:nvSpPr>
        <p:spPr/>
        <p:txBody>
          <a:bodyPr/>
          <a:lstStyle/>
          <a:p>
            <a:r>
              <a:rPr lang="en-GB" sz="2800" dirty="0"/>
              <a:t>A</a:t>
            </a:r>
            <a:r>
              <a:rPr lang="en-GB" sz="2400" dirty="0"/>
              <a:t>nalyse</a:t>
            </a:r>
            <a:br>
              <a:rPr lang="en-GB" sz="2400" dirty="0"/>
            </a:br>
            <a:r>
              <a:rPr lang="en-GB" sz="2400" dirty="0"/>
              <a:t>Tube dimensions</a:t>
            </a:r>
          </a:p>
        </p:txBody>
      </p:sp>
      <p:pic>
        <p:nvPicPr>
          <p:cNvPr id="9" name="Picture 8"/>
          <p:cNvPicPr>
            <a:picLocks noChangeAspect="1"/>
          </p:cNvPicPr>
          <p:nvPr/>
        </p:nvPicPr>
        <p:blipFill rotWithShape="1">
          <a:blip r:embed="rId2"/>
          <a:srcRect l="16365" t="-554" r="-16365" b="554"/>
          <a:stretch/>
        </p:blipFill>
        <p:spPr>
          <a:xfrm rot="5400000">
            <a:off x="2545868" y="2239378"/>
            <a:ext cx="4572550" cy="2800102"/>
          </a:xfrm>
          <a:prstGeom prst="rect">
            <a:avLst/>
          </a:prstGeom>
        </p:spPr>
      </p:pic>
      <p:pic>
        <p:nvPicPr>
          <p:cNvPr id="10" name="Picture 9"/>
          <p:cNvPicPr>
            <a:picLocks noChangeAspect="1"/>
          </p:cNvPicPr>
          <p:nvPr/>
        </p:nvPicPr>
        <p:blipFill rotWithShape="1">
          <a:blip r:embed="rId3"/>
          <a:srcRect l="8569" r="5740"/>
          <a:stretch/>
        </p:blipFill>
        <p:spPr>
          <a:xfrm rot="5400000">
            <a:off x="5717162" y="1894508"/>
            <a:ext cx="3827721" cy="2745013"/>
          </a:xfrm>
          <a:prstGeom prst="rect">
            <a:avLst/>
          </a:prstGeom>
        </p:spPr>
      </p:pic>
      <p:sp>
        <p:nvSpPr>
          <p:cNvPr id="11" name="TextBox 10"/>
          <p:cNvSpPr txBox="1"/>
          <p:nvPr/>
        </p:nvSpPr>
        <p:spPr>
          <a:xfrm>
            <a:off x="297712" y="1353154"/>
            <a:ext cx="2743200" cy="369332"/>
          </a:xfrm>
          <a:prstGeom prst="rect">
            <a:avLst/>
          </a:prstGeom>
          <a:noFill/>
        </p:spPr>
        <p:txBody>
          <a:bodyPr wrap="square" rtlCol="0">
            <a:spAutoFit/>
          </a:bodyPr>
          <a:lstStyle/>
          <a:p>
            <a:r>
              <a:rPr lang="en-GB" dirty="0"/>
              <a:t>Tube dimensions analysed </a:t>
            </a:r>
          </a:p>
        </p:txBody>
      </p:sp>
      <p:sp>
        <p:nvSpPr>
          <p:cNvPr id="12" name="TextBox 11"/>
          <p:cNvSpPr txBox="1"/>
          <p:nvPr/>
        </p:nvSpPr>
        <p:spPr>
          <a:xfrm>
            <a:off x="191386" y="1914595"/>
            <a:ext cx="2955851" cy="1384995"/>
          </a:xfrm>
          <a:prstGeom prst="rect">
            <a:avLst/>
          </a:prstGeom>
          <a:noFill/>
        </p:spPr>
        <p:txBody>
          <a:bodyPr wrap="square" rtlCol="0">
            <a:spAutoFit/>
          </a:bodyPr>
          <a:lstStyle/>
          <a:p>
            <a:pPr marL="285750" indent="-285750">
              <a:buFont typeface="Arial" panose="020B0604020202020204" pitchFamily="34" charset="0"/>
              <a:buChar char="•"/>
            </a:pPr>
            <a:r>
              <a:rPr lang="en-GB" sz="1400" dirty="0"/>
              <a:t>No deviations were found</a:t>
            </a:r>
          </a:p>
          <a:p>
            <a:pPr marL="285750" indent="-285750">
              <a:buFont typeface="Arial" panose="020B0604020202020204" pitchFamily="34" charset="0"/>
              <a:buChar char="•"/>
            </a:pPr>
            <a:endParaRPr lang="en-GB" sz="1400" dirty="0"/>
          </a:p>
          <a:p>
            <a:pPr marL="285750" indent="-285750">
              <a:buFont typeface="Arial" panose="020B0604020202020204" pitchFamily="34" charset="0"/>
              <a:buChar char="•"/>
            </a:pPr>
            <a:r>
              <a:rPr lang="en-GB" sz="1400" dirty="0"/>
              <a:t>Minor spec of tube 1.50mm ±0.05mm </a:t>
            </a:r>
          </a:p>
          <a:p>
            <a:pPr marL="285750" indent="-285750">
              <a:buFont typeface="Arial" panose="020B0604020202020204" pitchFamily="34" charset="0"/>
              <a:buChar char="•"/>
            </a:pPr>
            <a:r>
              <a:rPr lang="en-GB" sz="1400" dirty="0"/>
              <a:t>Tube Minor </a:t>
            </a:r>
            <a:r>
              <a:rPr lang="en-GB" sz="1400" dirty="0" err="1"/>
              <a:t>Cpk</a:t>
            </a:r>
            <a:r>
              <a:rPr lang="en-GB" sz="1400" dirty="0"/>
              <a:t> OK</a:t>
            </a:r>
          </a:p>
          <a:p>
            <a:pPr marL="285750" indent="-285750">
              <a:buFont typeface="Arial" panose="020B0604020202020204" pitchFamily="34" charset="0"/>
              <a:buChar char="•"/>
            </a:pPr>
            <a:endParaRPr lang="en-GB" sz="1400" dirty="0"/>
          </a:p>
        </p:txBody>
      </p:sp>
      <p:grpSp>
        <p:nvGrpSpPr>
          <p:cNvPr id="5" name="Group 4"/>
          <p:cNvGrpSpPr/>
          <p:nvPr/>
        </p:nvGrpSpPr>
        <p:grpSpPr>
          <a:xfrm>
            <a:off x="4726020" y="4628057"/>
            <a:ext cx="1424764" cy="1612564"/>
            <a:chOff x="1669312" y="3282991"/>
            <a:chExt cx="1424764" cy="1612564"/>
          </a:xfrm>
        </p:grpSpPr>
        <p:pic>
          <p:nvPicPr>
            <p:cNvPr id="13" name="Picture 12"/>
            <p:cNvPicPr>
              <a:picLocks noChangeAspect="1"/>
            </p:cNvPicPr>
            <p:nvPr/>
          </p:nvPicPr>
          <p:blipFill rotWithShape="1">
            <a:blip r:embed="rId4"/>
            <a:srcRect l="10305" t="73360" r="31083" b="3301"/>
            <a:stretch/>
          </p:blipFill>
          <p:spPr>
            <a:xfrm rot="5400000">
              <a:off x="1575412" y="3376891"/>
              <a:ext cx="1612564" cy="1424764"/>
            </a:xfrm>
            <a:prstGeom prst="rect">
              <a:avLst/>
            </a:prstGeom>
            <a:ln w="25400">
              <a:solidFill>
                <a:srgbClr val="FF0000"/>
              </a:solidFill>
            </a:ln>
          </p:spPr>
        </p:pic>
        <p:cxnSp>
          <p:nvCxnSpPr>
            <p:cNvPr id="15" name="Straight Arrow Connector 14"/>
            <p:cNvCxnSpPr/>
            <p:nvPr/>
          </p:nvCxnSpPr>
          <p:spPr>
            <a:xfrm>
              <a:off x="1828800" y="3871368"/>
              <a:ext cx="988828" cy="0"/>
            </a:xfrm>
            <a:prstGeom prst="straightConnector1">
              <a:avLst/>
            </a:prstGeom>
            <a:ln w="38100">
              <a:solidFill>
                <a:srgbClr val="FFFF00"/>
              </a:solidFill>
              <a:headEnd type="triangle"/>
              <a:tailEnd type="triangle"/>
            </a:ln>
          </p:spPr>
          <p:style>
            <a:lnRef idx="2">
              <a:schemeClr val="accent1"/>
            </a:lnRef>
            <a:fillRef idx="0">
              <a:schemeClr val="accent1"/>
            </a:fillRef>
            <a:effectRef idx="1">
              <a:schemeClr val="accent1"/>
            </a:effectRef>
            <a:fontRef idx="minor">
              <a:schemeClr val="tx1"/>
            </a:fontRef>
          </p:style>
        </p:cxnSp>
      </p:grpSp>
      <p:pic>
        <p:nvPicPr>
          <p:cNvPr id="17" name="Picture 1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980241" y="2635036"/>
            <a:ext cx="1355600" cy="1050257"/>
          </a:xfrm>
          <a:prstGeom prst="rect">
            <a:avLst/>
          </a:prstGeom>
        </p:spPr>
      </p:pic>
      <p:pic>
        <p:nvPicPr>
          <p:cNvPr id="2" name="Picture 1"/>
          <p:cNvPicPr>
            <a:picLocks noChangeAspect="1"/>
          </p:cNvPicPr>
          <p:nvPr/>
        </p:nvPicPr>
        <p:blipFill>
          <a:blip r:embed="rId6"/>
          <a:stretch>
            <a:fillRect/>
          </a:stretch>
        </p:blipFill>
        <p:spPr>
          <a:xfrm>
            <a:off x="297713" y="3685293"/>
            <a:ext cx="3038128" cy="2279386"/>
          </a:xfrm>
          <a:prstGeom prst="rect">
            <a:avLst/>
          </a:prstGeom>
        </p:spPr>
      </p:pic>
      <p:grpSp>
        <p:nvGrpSpPr>
          <p:cNvPr id="19" name="Group 18"/>
          <p:cNvGrpSpPr/>
          <p:nvPr/>
        </p:nvGrpSpPr>
        <p:grpSpPr>
          <a:xfrm>
            <a:off x="5552028" y="269433"/>
            <a:ext cx="1896734" cy="634334"/>
            <a:chOff x="5552028" y="269433"/>
            <a:chExt cx="1896734" cy="634334"/>
          </a:xfrm>
        </p:grpSpPr>
        <p:sp>
          <p:nvSpPr>
            <p:cNvPr id="20" name="Rectangle 19"/>
            <p:cNvSpPr/>
            <p:nvPr/>
          </p:nvSpPr>
          <p:spPr>
            <a:xfrm>
              <a:off x="5552028" y="369566"/>
              <a:ext cx="1311321" cy="461665"/>
            </a:xfrm>
            <a:prstGeom prst="rect">
              <a:avLst/>
            </a:prstGeom>
          </p:spPr>
          <p:txBody>
            <a:bodyPr wrap="none">
              <a:spAutoFit/>
            </a:bodyPr>
            <a:lstStyle/>
            <a:p>
              <a:r>
                <a:rPr lang="en-US" altLang="ja-JP" sz="2400" b="1" dirty="0">
                  <a:solidFill>
                    <a:srgbClr val="FF0000"/>
                  </a:solidFill>
                </a:rPr>
                <a:t>Measure</a:t>
              </a:r>
              <a:endParaRPr lang="en-GB" sz="2400" b="1" dirty="0"/>
            </a:p>
          </p:txBody>
        </p:sp>
        <p:pic>
          <p:nvPicPr>
            <p:cNvPr id="21" name="Picture 20"/>
            <p:cNvPicPr>
              <a:picLocks noChangeAspect="1"/>
            </p:cNvPicPr>
            <p:nvPr/>
          </p:nvPicPr>
          <p:blipFill>
            <a:blip r:embed="rId7"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0198338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3"/>
          <a:stretch>
            <a:fillRect/>
          </a:stretch>
        </p:blipFill>
        <p:spPr>
          <a:xfrm>
            <a:off x="515005" y="2114107"/>
            <a:ext cx="2525907" cy="1907565"/>
          </a:xfrm>
          <a:prstGeom prst="rect">
            <a:avLst/>
          </a:prstGeom>
          <a:ln>
            <a:solidFill>
              <a:schemeClr val="tx1"/>
            </a:solidFill>
          </a:ln>
        </p:spPr>
      </p:pic>
      <p:sp>
        <p:nvSpPr>
          <p:cNvPr id="6" name="Slide Number Placeholder 5"/>
          <p:cNvSpPr>
            <a:spLocks noGrp="1"/>
          </p:cNvSpPr>
          <p:nvPr>
            <p:ph type="sldNum" sz="quarter" idx="12"/>
          </p:nvPr>
        </p:nvSpPr>
        <p:spPr/>
        <p:txBody>
          <a:bodyPr/>
          <a:lstStyle/>
          <a:p>
            <a:fld id="{89B0F03C-C644-5D47-B7B4-F6F84F3A4BA3}" type="slidenum">
              <a:rPr lang="it-IT" smtClean="0"/>
              <a:t>17</a:t>
            </a:fld>
            <a:endParaRPr lang="it-IT"/>
          </a:p>
        </p:txBody>
      </p:sp>
      <p:sp>
        <p:nvSpPr>
          <p:cNvPr id="7" name="Title 6"/>
          <p:cNvSpPr>
            <a:spLocks noGrp="1"/>
          </p:cNvSpPr>
          <p:nvPr>
            <p:ph type="title"/>
          </p:nvPr>
        </p:nvSpPr>
        <p:spPr>
          <a:xfrm>
            <a:off x="628650" y="365127"/>
            <a:ext cx="6351815" cy="360088"/>
          </a:xfrm>
        </p:spPr>
        <p:txBody>
          <a:bodyPr/>
          <a:lstStyle/>
          <a:p>
            <a:r>
              <a:rPr lang="en-GB" dirty="0"/>
              <a:t>MSA study on measurement equipment</a:t>
            </a:r>
          </a:p>
        </p:txBody>
      </p:sp>
      <p:pic>
        <p:nvPicPr>
          <p:cNvPr id="10" name="Picture 9"/>
          <p:cNvPicPr>
            <a:picLocks noChangeAspect="1"/>
          </p:cNvPicPr>
          <p:nvPr/>
        </p:nvPicPr>
        <p:blipFill>
          <a:blip r:embed="rId4"/>
          <a:stretch>
            <a:fillRect/>
          </a:stretch>
        </p:blipFill>
        <p:spPr>
          <a:xfrm>
            <a:off x="6001403" y="2114107"/>
            <a:ext cx="2513947" cy="1910750"/>
          </a:xfrm>
          <a:prstGeom prst="rect">
            <a:avLst/>
          </a:prstGeom>
          <a:ln>
            <a:solidFill>
              <a:schemeClr val="tx1"/>
            </a:solidFill>
          </a:ln>
        </p:spPr>
      </p:pic>
      <p:pic>
        <p:nvPicPr>
          <p:cNvPr id="12" name="Picture 11"/>
          <p:cNvPicPr>
            <a:picLocks noChangeAspect="1"/>
          </p:cNvPicPr>
          <p:nvPr/>
        </p:nvPicPr>
        <p:blipFill>
          <a:blip r:embed="rId5"/>
          <a:stretch>
            <a:fillRect/>
          </a:stretch>
        </p:blipFill>
        <p:spPr>
          <a:xfrm>
            <a:off x="3170496" y="2114107"/>
            <a:ext cx="2505088" cy="1900514"/>
          </a:xfrm>
          <a:prstGeom prst="rect">
            <a:avLst/>
          </a:prstGeom>
          <a:ln>
            <a:solidFill>
              <a:schemeClr val="tx1"/>
            </a:solidFill>
          </a:ln>
        </p:spPr>
      </p:pic>
      <p:sp>
        <p:nvSpPr>
          <p:cNvPr id="15" name="TextBox 14"/>
          <p:cNvSpPr txBox="1"/>
          <p:nvPr/>
        </p:nvSpPr>
        <p:spPr>
          <a:xfrm>
            <a:off x="515007" y="1176177"/>
            <a:ext cx="8000343" cy="830997"/>
          </a:xfrm>
          <a:prstGeom prst="rect">
            <a:avLst/>
          </a:prstGeom>
          <a:noFill/>
        </p:spPr>
        <p:txBody>
          <a:bodyPr wrap="square" rtlCol="0">
            <a:spAutoFit/>
          </a:bodyPr>
          <a:lstStyle/>
          <a:p>
            <a:pPr algn="just"/>
            <a:r>
              <a:rPr lang="en-GB" sz="1600" dirty="0"/>
              <a:t>Gauge R&amp;R studies have been conducted on measurement equipment to ensure that the measurement of components are accurate, as inaccurate measurement data is useless for controlling processes. These gauges are also calibrated on a yearly basis, or as recommended.</a:t>
            </a:r>
          </a:p>
        </p:txBody>
      </p:sp>
      <p:pic>
        <p:nvPicPr>
          <p:cNvPr id="16" name="Picture 15"/>
          <p:cNvPicPr>
            <a:picLocks noChangeAspect="1"/>
          </p:cNvPicPr>
          <p:nvPr/>
        </p:nvPicPr>
        <p:blipFill>
          <a:blip r:embed="rId6"/>
          <a:stretch>
            <a:fillRect/>
          </a:stretch>
        </p:blipFill>
        <p:spPr>
          <a:xfrm>
            <a:off x="2093438" y="4111229"/>
            <a:ext cx="2593735" cy="1974234"/>
          </a:xfrm>
          <a:prstGeom prst="rect">
            <a:avLst/>
          </a:prstGeom>
          <a:ln>
            <a:solidFill>
              <a:schemeClr val="tx1"/>
            </a:solidFill>
          </a:ln>
        </p:spPr>
      </p:pic>
      <p:pic>
        <p:nvPicPr>
          <p:cNvPr id="17" name="Picture 16"/>
          <p:cNvPicPr>
            <a:picLocks noChangeAspect="1"/>
          </p:cNvPicPr>
          <p:nvPr/>
        </p:nvPicPr>
        <p:blipFill>
          <a:blip r:embed="rId7"/>
          <a:stretch>
            <a:fillRect/>
          </a:stretch>
        </p:blipFill>
        <p:spPr>
          <a:xfrm>
            <a:off x="4890978" y="4111228"/>
            <a:ext cx="2562448" cy="1974235"/>
          </a:xfrm>
          <a:prstGeom prst="rect">
            <a:avLst/>
          </a:prstGeom>
          <a:ln>
            <a:solidFill>
              <a:schemeClr val="tx1"/>
            </a:solidFill>
          </a:ln>
        </p:spPr>
      </p:pic>
      <p:grpSp>
        <p:nvGrpSpPr>
          <p:cNvPr id="18" name="Group 17"/>
          <p:cNvGrpSpPr/>
          <p:nvPr/>
        </p:nvGrpSpPr>
        <p:grpSpPr>
          <a:xfrm>
            <a:off x="5552028" y="269433"/>
            <a:ext cx="1896734" cy="634334"/>
            <a:chOff x="5552028" y="269433"/>
            <a:chExt cx="1896734" cy="634334"/>
          </a:xfrm>
        </p:grpSpPr>
        <p:sp>
          <p:nvSpPr>
            <p:cNvPr id="19" name="Rectangle 18"/>
            <p:cNvSpPr/>
            <p:nvPr/>
          </p:nvSpPr>
          <p:spPr>
            <a:xfrm>
              <a:off x="5552028" y="369566"/>
              <a:ext cx="1311321" cy="461665"/>
            </a:xfrm>
            <a:prstGeom prst="rect">
              <a:avLst/>
            </a:prstGeom>
          </p:spPr>
          <p:txBody>
            <a:bodyPr wrap="none">
              <a:spAutoFit/>
            </a:bodyPr>
            <a:lstStyle/>
            <a:p>
              <a:r>
                <a:rPr lang="en-US" altLang="ja-JP" sz="2400" b="1" dirty="0">
                  <a:solidFill>
                    <a:srgbClr val="FF0000"/>
                  </a:solidFill>
                </a:rPr>
                <a:t>Measure</a:t>
              </a:r>
              <a:endParaRPr lang="en-GB" sz="2400" b="1" dirty="0"/>
            </a:p>
          </p:txBody>
        </p:sp>
        <p:pic>
          <p:nvPicPr>
            <p:cNvPr id="20" name="Picture 19"/>
            <p:cNvPicPr>
              <a:picLocks noChangeAspect="1"/>
            </p:cNvPicPr>
            <p:nvPr/>
          </p:nvPicPr>
          <p:blipFill>
            <a:blip r:embed="rId8"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30317378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18</a:t>
            </a:fld>
            <a:endParaRPr lang="it-IT"/>
          </a:p>
        </p:txBody>
      </p:sp>
      <p:sp>
        <p:nvSpPr>
          <p:cNvPr id="4" name="Title 3"/>
          <p:cNvSpPr>
            <a:spLocks noGrp="1"/>
          </p:cNvSpPr>
          <p:nvPr>
            <p:ph type="title"/>
          </p:nvPr>
        </p:nvSpPr>
        <p:spPr/>
        <p:txBody>
          <a:bodyPr/>
          <a:lstStyle/>
          <a:p>
            <a:r>
              <a:rPr lang="en-GB" sz="2800" dirty="0"/>
              <a:t>Braze Pattern</a:t>
            </a:r>
          </a:p>
        </p:txBody>
      </p:sp>
      <p:pic>
        <p:nvPicPr>
          <p:cNvPr id="9" name="Picture 8"/>
          <p:cNvPicPr>
            <a:picLocks noChangeAspect="1"/>
          </p:cNvPicPr>
          <p:nvPr/>
        </p:nvPicPr>
        <p:blipFill rotWithShape="1">
          <a:blip r:embed="rId2"/>
          <a:srcRect l="22685" t="42883" r="13751"/>
          <a:stretch/>
        </p:blipFill>
        <p:spPr>
          <a:xfrm rot="5400000">
            <a:off x="2341524" y="2421104"/>
            <a:ext cx="3871981" cy="2679405"/>
          </a:xfrm>
          <a:prstGeom prst="rect">
            <a:avLst/>
          </a:prstGeom>
        </p:spPr>
      </p:pic>
      <p:pic>
        <p:nvPicPr>
          <p:cNvPr id="10" name="Picture 9"/>
          <p:cNvPicPr>
            <a:picLocks noChangeAspect="1"/>
          </p:cNvPicPr>
          <p:nvPr/>
        </p:nvPicPr>
        <p:blipFill>
          <a:blip r:embed="rId3"/>
          <a:stretch>
            <a:fillRect/>
          </a:stretch>
        </p:blipFill>
        <p:spPr>
          <a:xfrm>
            <a:off x="5893664" y="1935936"/>
            <a:ext cx="2838893" cy="3760860"/>
          </a:xfrm>
          <a:prstGeom prst="rect">
            <a:avLst/>
          </a:prstGeom>
        </p:spPr>
      </p:pic>
      <p:sp>
        <p:nvSpPr>
          <p:cNvPr id="11" name="TextBox 10"/>
          <p:cNvSpPr txBox="1"/>
          <p:nvPr/>
        </p:nvSpPr>
        <p:spPr>
          <a:xfrm>
            <a:off x="175436" y="1718423"/>
            <a:ext cx="2881424" cy="923330"/>
          </a:xfrm>
          <a:prstGeom prst="rect">
            <a:avLst/>
          </a:prstGeom>
          <a:noFill/>
        </p:spPr>
        <p:txBody>
          <a:bodyPr wrap="square" rtlCol="0">
            <a:spAutoFit/>
          </a:bodyPr>
          <a:lstStyle/>
          <a:p>
            <a:r>
              <a:rPr lang="en-GB" dirty="0"/>
              <a:t>Braze patterns and temperature results collected</a:t>
            </a:r>
          </a:p>
        </p:txBody>
      </p:sp>
      <p:sp>
        <p:nvSpPr>
          <p:cNvPr id="12" name="TextBox 11"/>
          <p:cNvSpPr txBox="1"/>
          <p:nvPr/>
        </p:nvSpPr>
        <p:spPr>
          <a:xfrm>
            <a:off x="329610" y="2739214"/>
            <a:ext cx="2573079" cy="1384995"/>
          </a:xfrm>
          <a:prstGeom prst="rect">
            <a:avLst/>
          </a:prstGeom>
          <a:noFill/>
        </p:spPr>
        <p:txBody>
          <a:bodyPr wrap="square" rtlCol="0">
            <a:spAutoFit/>
          </a:bodyPr>
          <a:lstStyle/>
          <a:p>
            <a:pPr marL="285750" indent="-285750">
              <a:buFont typeface="Arial" panose="020B0604020202020204" pitchFamily="34" charset="0"/>
              <a:buChar char="•"/>
            </a:pPr>
            <a:r>
              <a:rPr lang="en-GB" sz="1200" dirty="0"/>
              <a:t>No bias to brazing pattern in relation to failures, failures occur all over.</a:t>
            </a:r>
          </a:p>
          <a:p>
            <a:pPr marL="285750" indent="-285750">
              <a:buFont typeface="Arial" panose="020B0604020202020204" pitchFamily="34" charset="0"/>
              <a:buChar char="•"/>
            </a:pPr>
            <a:endParaRPr lang="en-GB" sz="1200" dirty="0"/>
          </a:p>
          <a:p>
            <a:pPr marL="285750" indent="-285750">
              <a:buFont typeface="Arial" panose="020B0604020202020204" pitchFamily="34" charset="0"/>
              <a:buChar char="•"/>
            </a:pPr>
            <a:r>
              <a:rPr lang="en-GB" sz="1200" dirty="0" err="1"/>
              <a:t>Datapaq</a:t>
            </a:r>
            <a:r>
              <a:rPr lang="en-GB" sz="1200" dirty="0"/>
              <a:t> results show no deviation from required and set temperature range.</a:t>
            </a:r>
          </a:p>
        </p:txBody>
      </p:sp>
      <p:sp>
        <p:nvSpPr>
          <p:cNvPr id="13" name="TextBox 12"/>
          <p:cNvSpPr txBox="1"/>
          <p:nvPr/>
        </p:nvSpPr>
        <p:spPr>
          <a:xfrm>
            <a:off x="2990977" y="1548025"/>
            <a:ext cx="2559222" cy="276999"/>
          </a:xfrm>
          <a:prstGeom prst="rect">
            <a:avLst/>
          </a:prstGeom>
          <a:noFill/>
        </p:spPr>
        <p:txBody>
          <a:bodyPr wrap="square" rtlCol="0">
            <a:spAutoFit/>
          </a:bodyPr>
          <a:lstStyle/>
          <a:p>
            <a:pPr algn="ctr"/>
            <a:r>
              <a:rPr lang="en-GB" sz="1200" dirty="0"/>
              <a:t>Braze pattern / failure areas </a:t>
            </a:r>
          </a:p>
        </p:txBody>
      </p:sp>
      <p:sp>
        <p:nvSpPr>
          <p:cNvPr id="14" name="TextBox 13"/>
          <p:cNvSpPr txBox="1"/>
          <p:nvPr/>
        </p:nvSpPr>
        <p:spPr>
          <a:xfrm>
            <a:off x="5957460" y="1658938"/>
            <a:ext cx="2711305" cy="276999"/>
          </a:xfrm>
          <a:prstGeom prst="rect">
            <a:avLst/>
          </a:prstGeom>
          <a:noFill/>
        </p:spPr>
        <p:txBody>
          <a:bodyPr wrap="square" rtlCol="0">
            <a:spAutoFit/>
          </a:bodyPr>
          <a:lstStyle/>
          <a:p>
            <a:pPr algn="ctr"/>
            <a:r>
              <a:rPr lang="en-GB" sz="1200" dirty="0"/>
              <a:t>Temperature through run, analysed</a:t>
            </a:r>
          </a:p>
        </p:txBody>
      </p:sp>
      <p:pic>
        <p:nvPicPr>
          <p:cNvPr id="15" name="Picture 1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017725" y="4997558"/>
            <a:ext cx="749184" cy="699238"/>
          </a:xfrm>
          <a:prstGeom prst="rect">
            <a:avLst/>
          </a:prstGeom>
          <a:ln>
            <a:solidFill>
              <a:srgbClr val="0070C0"/>
            </a:solidFill>
          </a:ln>
        </p:spPr>
      </p:pic>
      <p:grpSp>
        <p:nvGrpSpPr>
          <p:cNvPr id="19" name="Group 18"/>
          <p:cNvGrpSpPr/>
          <p:nvPr/>
        </p:nvGrpSpPr>
        <p:grpSpPr>
          <a:xfrm>
            <a:off x="5552028" y="269433"/>
            <a:ext cx="1896734" cy="634334"/>
            <a:chOff x="5552028" y="269433"/>
            <a:chExt cx="1896734" cy="634334"/>
          </a:xfrm>
        </p:grpSpPr>
        <p:sp>
          <p:nvSpPr>
            <p:cNvPr id="20" name="Rectangle 19"/>
            <p:cNvSpPr/>
            <p:nvPr/>
          </p:nvSpPr>
          <p:spPr>
            <a:xfrm>
              <a:off x="5552028" y="369566"/>
              <a:ext cx="1311321" cy="461665"/>
            </a:xfrm>
            <a:prstGeom prst="rect">
              <a:avLst/>
            </a:prstGeom>
          </p:spPr>
          <p:txBody>
            <a:bodyPr wrap="none">
              <a:spAutoFit/>
            </a:bodyPr>
            <a:lstStyle/>
            <a:p>
              <a:r>
                <a:rPr lang="en-US" altLang="ja-JP" sz="2400" b="1" dirty="0">
                  <a:solidFill>
                    <a:srgbClr val="FF0000"/>
                  </a:solidFill>
                </a:rPr>
                <a:t>Measure</a:t>
              </a:r>
              <a:endParaRPr lang="en-GB" sz="2400" b="1" dirty="0"/>
            </a:p>
          </p:txBody>
        </p:sp>
        <p:pic>
          <p:nvPicPr>
            <p:cNvPr id="21" name="Picture 20"/>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31933155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p:cNvSpPr>
            <a:spLocks noGrp="1"/>
          </p:cNvSpPr>
          <p:nvPr>
            <p:ph type="sldNum" sz="quarter" idx="12"/>
          </p:nvPr>
        </p:nvSpPr>
        <p:spPr/>
        <p:txBody>
          <a:bodyPr/>
          <a:lstStyle/>
          <a:p>
            <a:fld id="{89B0F03C-C644-5D47-B7B4-F6F84F3A4BA3}" type="slidenum">
              <a:rPr lang="it-IT" smtClean="0"/>
              <a:t>19</a:t>
            </a:fld>
            <a:endParaRPr lang="it-IT"/>
          </a:p>
        </p:txBody>
      </p:sp>
      <p:sp>
        <p:nvSpPr>
          <p:cNvPr id="7" name="Title 6"/>
          <p:cNvSpPr>
            <a:spLocks noGrp="1"/>
          </p:cNvSpPr>
          <p:nvPr>
            <p:ph type="title"/>
          </p:nvPr>
        </p:nvSpPr>
        <p:spPr/>
        <p:txBody>
          <a:bodyPr/>
          <a:lstStyle/>
          <a:p>
            <a:r>
              <a:rPr lang="en-GB" dirty="0"/>
              <a:t>Other measurements identified</a:t>
            </a:r>
          </a:p>
        </p:txBody>
      </p:sp>
      <p:sp>
        <p:nvSpPr>
          <p:cNvPr id="8" name="TextBox 7"/>
          <p:cNvSpPr txBox="1"/>
          <p:nvPr/>
        </p:nvSpPr>
        <p:spPr>
          <a:xfrm>
            <a:off x="357352" y="1060624"/>
            <a:ext cx="8261131" cy="5909310"/>
          </a:xfrm>
          <a:prstGeom prst="rect">
            <a:avLst/>
          </a:prstGeom>
          <a:noFill/>
        </p:spPr>
        <p:txBody>
          <a:bodyPr wrap="square" rtlCol="0">
            <a:spAutoFit/>
          </a:bodyPr>
          <a:lstStyle/>
          <a:p>
            <a:r>
              <a:rPr lang="en-GB" dirty="0"/>
              <a:t>From the Ishikawa diagram, other measurements identified were:</a:t>
            </a:r>
          </a:p>
          <a:p>
            <a:endParaRPr lang="en-GB" dirty="0"/>
          </a:p>
          <a:p>
            <a:r>
              <a:rPr lang="en-GB" b="1" u="sng" dirty="0"/>
              <a:t>Core Build</a:t>
            </a:r>
          </a:p>
          <a:p>
            <a:pPr marL="285750" indent="-285750">
              <a:buFont typeface="Arial" panose="020B0604020202020204" pitchFamily="34" charset="0"/>
              <a:buChar char="•"/>
            </a:pPr>
            <a:r>
              <a:rPr lang="en-GB" dirty="0"/>
              <a:t>Tube plate plunge</a:t>
            </a:r>
          </a:p>
          <a:p>
            <a:pPr marL="285750" indent="-285750">
              <a:buFont typeface="Arial" panose="020B0604020202020204" pitchFamily="34" charset="0"/>
              <a:buChar char="•"/>
            </a:pPr>
            <a:r>
              <a:rPr lang="en-GB" dirty="0"/>
              <a:t>Bead Flux density</a:t>
            </a:r>
          </a:p>
          <a:p>
            <a:pPr marL="285750" indent="-285750">
              <a:buFont typeface="Arial" panose="020B0604020202020204" pitchFamily="34" charset="0"/>
              <a:buChar char="•"/>
            </a:pPr>
            <a:r>
              <a:rPr lang="en-GB" dirty="0"/>
              <a:t>Flare</a:t>
            </a:r>
          </a:p>
          <a:p>
            <a:r>
              <a:rPr lang="en-GB" b="1" u="sng" dirty="0"/>
              <a:t>Fluxing process</a:t>
            </a:r>
          </a:p>
          <a:p>
            <a:pPr marL="285750" indent="-285750">
              <a:buFont typeface="Arial" panose="020B0604020202020204" pitchFamily="34" charset="0"/>
              <a:buChar char="•"/>
            </a:pPr>
            <a:r>
              <a:rPr lang="en-GB" dirty="0"/>
              <a:t>Flux density</a:t>
            </a:r>
          </a:p>
          <a:p>
            <a:pPr marL="285750" indent="-285750">
              <a:buFont typeface="Arial" panose="020B0604020202020204" pitchFamily="34" charset="0"/>
              <a:buChar char="•"/>
            </a:pPr>
            <a:r>
              <a:rPr lang="en-GB" dirty="0"/>
              <a:t>Blower settings</a:t>
            </a:r>
          </a:p>
          <a:p>
            <a:pPr marL="285750" indent="-285750">
              <a:buFont typeface="Arial" panose="020B0604020202020204" pitchFamily="34" charset="0"/>
              <a:buChar char="•"/>
            </a:pPr>
            <a:r>
              <a:rPr lang="en-GB" dirty="0"/>
              <a:t>Flux pick-up</a:t>
            </a:r>
          </a:p>
          <a:p>
            <a:pPr marL="285750" indent="-285750">
              <a:buFont typeface="Arial" panose="020B0604020202020204" pitchFamily="34" charset="0"/>
              <a:buChar char="•"/>
            </a:pPr>
            <a:r>
              <a:rPr lang="en-GB" dirty="0"/>
              <a:t>Over Head spray</a:t>
            </a:r>
          </a:p>
          <a:p>
            <a:r>
              <a:rPr lang="en-GB" b="1" u="sng" dirty="0"/>
              <a:t>Braze process</a:t>
            </a:r>
          </a:p>
          <a:p>
            <a:pPr marL="285750" indent="-285750">
              <a:buFont typeface="Arial" panose="020B0604020202020204" pitchFamily="34" charset="0"/>
              <a:buChar char="•"/>
            </a:pPr>
            <a:r>
              <a:rPr lang="en-GB" dirty="0"/>
              <a:t>Temperature</a:t>
            </a:r>
          </a:p>
          <a:p>
            <a:pPr marL="285750" indent="-285750">
              <a:buFont typeface="Arial" panose="020B0604020202020204" pitchFamily="34" charset="0"/>
              <a:buChar char="•"/>
            </a:pPr>
            <a:r>
              <a:rPr lang="en-GB" dirty="0"/>
              <a:t>Time</a:t>
            </a:r>
          </a:p>
          <a:p>
            <a:pPr marL="285750" indent="-285750">
              <a:buFont typeface="Arial" panose="020B0604020202020204" pitchFamily="34" charset="0"/>
              <a:buChar char="•"/>
            </a:pPr>
            <a:r>
              <a:rPr lang="en-GB" dirty="0"/>
              <a:t>Belt Speed</a:t>
            </a:r>
          </a:p>
          <a:p>
            <a:pPr marL="285750" indent="-285750">
              <a:buFont typeface="Arial" panose="020B0604020202020204" pitchFamily="34" charset="0"/>
              <a:buChar char="•"/>
            </a:pPr>
            <a:r>
              <a:rPr lang="en-GB" dirty="0"/>
              <a:t>Braze pattern</a:t>
            </a:r>
          </a:p>
          <a:p>
            <a:endParaRPr lang="en-GB" dirty="0"/>
          </a:p>
          <a:p>
            <a:r>
              <a:rPr lang="en-GB" dirty="0"/>
              <a:t>For the most part, these data are collected frequently and are readily available on QMS documentation. Despite this, the documentation is only paper-based and an improvement activity could be made to digitise this data.</a:t>
            </a:r>
          </a:p>
          <a:p>
            <a:pPr marL="285750" indent="-285750">
              <a:buFont typeface="Arial" panose="020B0604020202020204" pitchFamily="34" charset="0"/>
              <a:buChar char="•"/>
            </a:pPr>
            <a:endParaRPr lang="en-GB" dirty="0"/>
          </a:p>
        </p:txBody>
      </p:sp>
      <p:grpSp>
        <p:nvGrpSpPr>
          <p:cNvPr id="9" name="Group 8"/>
          <p:cNvGrpSpPr/>
          <p:nvPr/>
        </p:nvGrpSpPr>
        <p:grpSpPr>
          <a:xfrm>
            <a:off x="5552028" y="269433"/>
            <a:ext cx="1896734" cy="634334"/>
            <a:chOff x="5552028" y="269433"/>
            <a:chExt cx="1896734" cy="634334"/>
          </a:xfrm>
        </p:grpSpPr>
        <p:sp>
          <p:nvSpPr>
            <p:cNvPr id="10" name="Rectangle 9"/>
            <p:cNvSpPr/>
            <p:nvPr/>
          </p:nvSpPr>
          <p:spPr>
            <a:xfrm>
              <a:off x="5552028" y="369566"/>
              <a:ext cx="1311321" cy="461665"/>
            </a:xfrm>
            <a:prstGeom prst="rect">
              <a:avLst/>
            </a:prstGeom>
          </p:spPr>
          <p:txBody>
            <a:bodyPr wrap="none">
              <a:spAutoFit/>
            </a:bodyPr>
            <a:lstStyle/>
            <a:p>
              <a:r>
                <a:rPr lang="en-US" altLang="ja-JP" sz="2400" b="1" dirty="0">
                  <a:solidFill>
                    <a:srgbClr val="FF0000"/>
                  </a:solidFill>
                </a:rPr>
                <a:t>Measure</a:t>
              </a:r>
              <a:endParaRPr lang="en-GB" sz="2400" b="1" dirty="0"/>
            </a:p>
          </p:txBody>
        </p:sp>
        <p:pic>
          <p:nvPicPr>
            <p:cNvPr id="11" name="Picture 10"/>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pic>
        <p:nvPicPr>
          <p:cNvPr id="2" name="Picture 1"/>
          <p:cNvPicPr>
            <a:picLocks noChangeAspect="1"/>
          </p:cNvPicPr>
          <p:nvPr/>
        </p:nvPicPr>
        <p:blipFill>
          <a:blip r:embed="rId3"/>
          <a:stretch>
            <a:fillRect/>
          </a:stretch>
        </p:blipFill>
        <p:spPr>
          <a:xfrm rot="5400000">
            <a:off x="5074133" y="1897997"/>
            <a:ext cx="3378878" cy="2509209"/>
          </a:xfrm>
          <a:prstGeom prst="rect">
            <a:avLst/>
          </a:prstGeom>
          <a:ln>
            <a:solidFill>
              <a:schemeClr val="tx1"/>
            </a:solidFill>
          </a:ln>
        </p:spPr>
      </p:pic>
      <p:sp>
        <p:nvSpPr>
          <p:cNvPr id="3" name="TextBox 2"/>
          <p:cNvSpPr txBox="1"/>
          <p:nvPr/>
        </p:nvSpPr>
        <p:spPr>
          <a:xfrm>
            <a:off x="5390633" y="4825052"/>
            <a:ext cx="2509210" cy="261610"/>
          </a:xfrm>
          <a:prstGeom prst="rect">
            <a:avLst/>
          </a:prstGeom>
          <a:noFill/>
        </p:spPr>
        <p:txBody>
          <a:bodyPr wrap="square" rtlCol="0">
            <a:spAutoFit/>
          </a:bodyPr>
          <a:lstStyle/>
          <a:p>
            <a:r>
              <a:rPr lang="en-GB" sz="1050" dirty="0"/>
              <a:t>Image of Braze pattern ‘measles’</a:t>
            </a:r>
          </a:p>
        </p:txBody>
      </p:sp>
    </p:spTree>
    <p:extLst>
      <p:ext uri="{BB962C8B-B14F-4D97-AF65-F5344CB8AC3E}">
        <p14:creationId xmlns:p14="http://schemas.microsoft.com/office/powerpoint/2010/main" val="8663423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9B0F03C-C644-5D47-B7B4-F6F84F3A4BA3}" type="slidenum">
              <a:rPr lang="it-IT" smtClean="0"/>
              <a:t>20</a:t>
            </a:fld>
            <a:endParaRPr lang="it-IT"/>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483520" y="2700021"/>
            <a:ext cx="2370503" cy="2418881"/>
          </a:xfrm>
          <a:prstGeom prst="rect">
            <a:avLst/>
          </a:prstGeom>
        </p:spPr>
      </p:pic>
      <p:sp>
        <p:nvSpPr>
          <p:cNvPr id="7" name="Rectangle 6"/>
          <p:cNvSpPr/>
          <p:nvPr/>
        </p:nvSpPr>
        <p:spPr>
          <a:xfrm>
            <a:off x="3659712" y="1556792"/>
            <a:ext cx="2018117" cy="769441"/>
          </a:xfrm>
          <a:prstGeom prst="rect">
            <a:avLst/>
          </a:prstGeom>
        </p:spPr>
        <p:txBody>
          <a:bodyPr wrap="none">
            <a:spAutoFit/>
          </a:bodyPr>
          <a:lstStyle/>
          <a:p>
            <a:r>
              <a:rPr lang="en-US" altLang="ja-JP" sz="4400" b="1" dirty="0" err="1">
                <a:solidFill>
                  <a:schemeClr val="accent2"/>
                </a:solidFill>
              </a:rPr>
              <a:t>Analyse</a:t>
            </a:r>
            <a:endParaRPr lang="en-GB" sz="4400" b="1" dirty="0">
              <a:solidFill>
                <a:schemeClr val="accent2"/>
              </a:solidFill>
            </a:endParaRPr>
          </a:p>
        </p:txBody>
      </p:sp>
    </p:spTree>
    <p:extLst>
      <p:ext uri="{BB962C8B-B14F-4D97-AF65-F5344CB8AC3E}">
        <p14:creationId xmlns:p14="http://schemas.microsoft.com/office/powerpoint/2010/main" val="34740303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BD0AD2-7939-0145-A347-4C48148F9D58}" type="datetime1">
              <a:rPr lang="it-IT" smtClean="0"/>
              <a:t>28/05/2021</a:t>
            </a:fld>
            <a:endParaRPr lang="it-IT"/>
          </a:p>
        </p:txBody>
      </p:sp>
      <p:sp>
        <p:nvSpPr>
          <p:cNvPr id="3" name="Footer Placeholder 2"/>
          <p:cNvSpPr>
            <a:spLocks noGrp="1"/>
          </p:cNvSpPr>
          <p:nvPr>
            <p:ph type="ftr" sz="quarter" idx="11"/>
          </p:nvPr>
        </p:nvSpPr>
        <p:spPr/>
        <p:txBody>
          <a:bodyPr/>
          <a:lstStyle/>
          <a:p>
            <a:r>
              <a:rPr lang="it-IT"/>
              <a:t>Presentation Title</a:t>
            </a:r>
          </a:p>
        </p:txBody>
      </p:sp>
      <p:sp>
        <p:nvSpPr>
          <p:cNvPr id="4" name="Slide Number Placeholder 3"/>
          <p:cNvSpPr>
            <a:spLocks noGrp="1"/>
          </p:cNvSpPr>
          <p:nvPr>
            <p:ph type="sldNum" sz="quarter" idx="12"/>
          </p:nvPr>
        </p:nvSpPr>
        <p:spPr/>
        <p:txBody>
          <a:bodyPr/>
          <a:lstStyle/>
          <a:p>
            <a:fld id="{89B0F03C-C644-5D47-B7B4-F6F84F3A4BA3}" type="slidenum">
              <a:rPr lang="it-IT" smtClean="0"/>
              <a:t>21</a:t>
            </a:fld>
            <a:endParaRPr lang="it-IT"/>
          </a:p>
        </p:txBody>
      </p:sp>
      <p:sp>
        <p:nvSpPr>
          <p:cNvPr id="5" name="Title 4"/>
          <p:cNvSpPr>
            <a:spLocks noGrp="1"/>
          </p:cNvSpPr>
          <p:nvPr>
            <p:ph type="title"/>
          </p:nvPr>
        </p:nvSpPr>
        <p:spPr>
          <a:xfrm>
            <a:off x="636952" y="365126"/>
            <a:ext cx="6811810" cy="745217"/>
          </a:xfrm>
        </p:spPr>
        <p:txBody>
          <a:bodyPr/>
          <a:lstStyle/>
          <a:p>
            <a:r>
              <a:rPr lang="en-GB" dirty="0"/>
              <a:t>Outcome of Ishikawa analysis</a:t>
            </a:r>
          </a:p>
        </p:txBody>
      </p:sp>
      <p:pic>
        <p:nvPicPr>
          <p:cNvPr id="6" name="Picture 5"/>
          <p:cNvPicPr>
            <a:picLocks noChangeAspect="1"/>
          </p:cNvPicPr>
          <p:nvPr/>
        </p:nvPicPr>
        <p:blipFill>
          <a:blip r:embed="rId2"/>
          <a:stretch>
            <a:fillRect/>
          </a:stretch>
        </p:blipFill>
        <p:spPr>
          <a:xfrm>
            <a:off x="201882" y="1426775"/>
            <a:ext cx="6915659" cy="4613143"/>
          </a:xfrm>
          <a:prstGeom prst="rect">
            <a:avLst/>
          </a:prstGeom>
          <a:ln>
            <a:solidFill>
              <a:schemeClr val="tx1"/>
            </a:solidFill>
          </a:ln>
        </p:spPr>
      </p:pic>
      <p:sp>
        <p:nvSpPr>
          <p:cNvPr id="7" name="Rectangle 6"/>
          <p:cNvSpPr/>
          <p:nvPr/>
        </p:nvSpPr>
        <p:spPr>
          <a:xfrm>
            <a:off x="200390" y="2020389"/>
            <a:ext cx="6915659" cy="409302"/>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p:cNvSpPr/>
          <p:nvPr/>
        </p:nvSpPr>
        <p:spPr>
          <a:xfrm>
            <a:off x="200389" y="4658181"/>
            <a:ext cx="6915659" cy="253453"/>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7236822" y="2429691"/>
            <a:ext cx="1820091" cy="2308324"/>
          </a:xfrm>
          <a:prstGeom prst="rect">
            <a:avLst/>
          </a:prstGeom>
          <a:noFill/>
          <a:ln>
            <a:solidFill>
              <a:schemeClr val="tx1"/>
            </a:solidFill>
          </a:ln>
        </p:spPr>
        <p:txBody>
          <a:bodyPr wrap="square" rtlCol="0">
            <a:spAutoFit/>
          </a:bodyPr>
          <a:lstStyle/>
          <a:p>
            <a:r>
              <a:rPr lang="en-GB" dirty="0"/>
              <a:t>In completing the actions, we narrowed down possible causes and the following slides are outcomes of the investigation.</a:t>
            </a:r>
          </a:p>
        </p:txBody>
      </p:sp>
      <p:grpSp>
        <p:nvGrpSpPr>
          <p:cNvPr id="12" name="Group 11"/>
          <p:cNvGrpSpPr/>
          <p:nvPr/>
        </p:nvGrpSpPr>
        <p:grpSpPr>
          <a:xfrm>
            <a:off x="5552028" y="269433"/>
            <a:ext cx="1896734" cy="634334"/>
            <a:chOff x="5552028" y="269433"/>
            <a:chExt cx="1896734" cy="634334"/>
          </a:xfrm>
        </p:grpSpPr>
        <p:sp>
          <p:nvSpPr>
            <p:cNvPr id="13" name="Rectangle 12"/>
            <p:cNvSpPr/>
            <p:nvPr/>
          </p:nvSpPr>
          <p:spPr>
            <a:xfrm>
              <a:off x="5552028" y="369566"/>
              <a:ext cx="1186222" cy="461665"/>
            </a:xfrm>
            <a:prstGeom prst="rect">
              <a:avLst/>
            </a:prstGeom>
          </p:spPr>
          <p:txBody>
            <a:bodyPr wrap="none">
              <a:spAutoFit/>
            </a:bodyPr>
            <a:lstStyle/>
            <a:p>
              <a:r>
                <a:rPr lang="en-US" altLang="ja-JP" sz="2400" b="1" dirty="0" err="1">
                  <a:solidFill>
                    <a:schemeClr val="accent2"/>
                  </a:solidFill>
                </a:rPr>
                <a:t>Analyse</a:t>
              </a:r>
              <a:endParaRPr lang="en-GB" sz="2400" b="1" dirty="0">
                <a:solidFill>
                  <a:schemeClr val="accent2"/>
                </a:solidFill>
              </a:endParaRPr>
            </a:p>
          </p:txBody>
        </p:sp>
        <p:pic>
          <p:nvPicPr>
            <p:cNvPr id="14" name="Picture 1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120545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22</a:t>
            </a:fld>
            <a:endParaRPr lang="it-IT"/>
          </a:p>
        </p:txBody>
      </p:sp>
      <p:sp>
        <p:nvSpPr>
          <p:cNvPr id="9" name="Title 3"/>
          <p:cNvSpPr>
            <a:spLocks noGrp="1"/>
          </p:cNvSpPr>
          <p:nvPr>
            <p:ph type="title"/>
          </p:nvPr>
        </p:nvSpPr>
        <p:spPr/>
        <p:txBody>
          <a:bodyPr/>
          <a:lstStyle/>
          <a:p>
            <a:r>
              <a:rPr lang="en-GB" sz="2800" dirty="0"/>
              <a:t>Action Plan item #2</a:t>
            </a:r>
            <a:br>
              <a:rPr lang="en-GB" sz="2400" dirty="0"/>
            </a:br>
            <a:r>
              <a:rPr lang="en-GB" sz="2400" dirty="0"/>
              <a:t>Tube Plate tool PM</a:t>
            </a:r>
          </a:p>
        </p:txBody>
      </p:sp>
      <p:sp>
        <p:nvSpPr>
          <p:cNvPr id="10" name="TextBox 9"/>
          <p:cNvSpPr txBox="1"/>
          <p:nvPr/>
        </p:nvSpPr>
        <p:spPr>
          <a:xfrm>
            <a:off x="152400" y="1867996"/>
            <a:ext cx="2743200" cy="707886"/>
          </a:xfrm>
          <a:prstGeom prst="rect">
            <a:avLst/>
          </a:prstGeom>
          <a:noFill/>
        </p:spPr>
        <p:txBody>
          <a:bodyPr wrap="square" rtlCol="0">
            <a:spAutoFit/>
          </a:bodyPr>
          <a:lstStyle/>
          <a:p>
            <a:r>
              <a:rPr lang="en-GB" sz="2000" dirty="0"/>
              <a:t>Tube Plate condition analysed </a:t>
            </a:r>
          </a:p>
        </p:txBody>
      </p:sp>
      <p:pic>
        <p:nvPicPr>
          <p:cNvPr id="11" name="Picture 10"/>
          <p:cNvPicPr>
            <a:picLocks noChangeAspect="1"/>
          </p:cNvPicPr>
          <p:nvPr/>
        </p:nvPicPr>
        <p:blipFill rotWithShape="1">
          <a:blip r:embed="rId2"/>
          <a:srcRect l="5238" t="24730" b="14924"/>
          <a:stretch/>
        </p:blipFill>
        <p:spPr>
          <a:xfrm>
            <a:off x="2991394" y="1109870"/>
            <a:ext cx="4986670" cy="1610677"/>
          </a:xfrm>
          <a:prstGeom prst="rect">
            <a:avLst/>
          </a:prstGeom>
        </p:spPr>
      </p:pic>
      <p:pic>
        <p:nvPicPr>
          <p:cNvPr id="12" name="Picture 11"/>
          <p:cNvPicPr>
            <a:picLocks noChangeAspect="1"/>
          </p:cNvPicPr>
          <p:nvPr/>
        </p:nvPicPr>
        <p:blipFill rotWithShape="1">
          <a:blip r:embed="rId3"/>
          <a:srcRect l="24397" r="20391" b="36267"/>
          <a:stretch/>
        </p:blipFill>
        <p:spPr>
          <a:xfrm rot="16200000">
            <a:off x="5994463" y="3072262"/>
            <a:ext cx="3074621" cy="2644710"/>
          </a:xfrm>
          <a:prstGeom prst="rect">
            <a:avLst/>
          </a:prstGeom>
        </p:spPr>
      </p:pic>
      <p:pic>
        <p:nvPicPr>
          <p:cNvPr id="13" name="Picture 12"/>
          <p:cNvPicPr>
            <a:picLocks noChangeAspect="1"/>
          </p:cNvPicPr>
          <p:nvPr/>
        </p:nvPicPr>
        <p:blipFill rotWithShape="1">
          <a:blip r:embed="rId4"/>
          <a:srcRect l="28229" t="21944" r="871" b="17477"/>
          <a:stretch/>
        </p:blipFill>
        <p:spPr>
          <a:xfrm rot="5400000">
            <a:off x="3411783" y="3363046"/>
            <a:ext cx="2999350" cy="1987870"/>
          </a:xfrm>
          <a:prstGeom prst="rect">
            <a:avLst/>
          </a:prstGeom>
        </p:spPr>
      </p:pic>
      <p:sp>
        <p:nvSpPr>
          <p:cNvPr id="14" name="TextBox 13"/>
          <p:cNvSpPr txBox="1"/>
          <p:nvPr/>
        </p:nvSpPr>
        <p:spPr>
          <a:xfrm>
            <a:off x="173665" y="3009622"/>
            <a:ext cx="2743200" cy="1384995"/>
          </a:xfrm>
          <a:prstGeom prst="rect">
            <a:avLst/>
          </a:prstGeom>
          <a:noFill/>
        </p:spPr>
        <p:txBody>
          <a:bodyPr wrap="square" rtlCol="0">
            <a:spAutoFit/>
          </a:bodyPr>
          <a:lstStyle/>
          <a:p>
            <a:r>
              <a:rPr lang="en-GB" sz="1400" dirty="0"/>
              <a:t>Findings:</a:t>
            </a:r>
          </a:p>
          <a:p>
            <a:pPr marL="285750" indent="-285750">
              <a:buFont typeface="Arial" panose="020B0604020202020204" pitchFamily="34" charset="0"/>
              <a:buChar char="•"/>
            </a:pPr>
            <a:r>
              <a:rPr lang="en-GB" sz="1400" dirty="0"/>
              <a:t>Burr condition found on plunging </a:t>
            </a:r>
          </a:p>
          <a:p>
            <a:pPr marL="285750" indent="-285750">
              <a:buFont typeface="Arial" panose="020B0604020202020204" pitchFamily="34" charset="0"/>
              <a:buChar char="•"/>
            </a:pPr>
            <a:r>
              <a:rPr lang="en-GB" sz="1400" dirty="0"/>
              <a:t>Burring can possibly cause tube damage during core build</a:t>
            </a:r>
          </a:p>
          <a:p>
            <a:pPr marL="285750" indent="-285750">
              <a:buFont typeface="Arial" panose="020B0604020202020204" pitchFamily="34" charset="0"/>
              <a:buChar char="•"/>
            </a:pPr>
            <a:endParaRPr lang="en-GB" sz="1400" dirty="0"/>
          </a:p>
        </p:txBody>
      </p:sp>
      <p:sp>
        <p:nvSpPr>
          <p:cNvPr id="15" name="Flowchart: Connector 14"/>
          <p:cNvSpPr/>
          <p:nvPr/>
        </p:nvSpPr>
        <p:spPr>
          <a:xfrm rot="21411432">
            <a:off x="4720856" y="3324645"/>
            <a:ext cx="531628" cy="1874437"/>
          </a:xfrm>
          <a:prstGeom prst="flowChartConnector">
            <a:avLst/>
          </a:prstGeom>
          <a:solidFill>
            <a:schemeClr val="bg1">
              <a:alpha val="3000"/>
            </a:schemeClr>
          </a:solidFill>
          <a:ln w="254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6" name="Flowchart: Connector 15"/>
          <p:cNvSpPr/>
          <p:nvPr/>
        </p:nvSpPr>
        <p:spPr>
          <a:xfrm rot="21411432">
            <a:off x="6489404" y="3574739"/>
            <a:ext cx="531628" cy="1874437"/>
          </a:xfrm>
          <a:prstGeom prst="flowChartConnector">
            <a:avLst/>
          </a:prstGeom>
          <a:solidFill>
            <a:schemeClr val="bg1">
              <a:alpha val="3000"/>
            </a:schemeClr>
          </a:solidFill>
          <a:ln w="254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7" name="Flowchart: Connector 16"/>
          <p:cNvSpPr/>
          <p:nvPr/>
        </p:nvSpPr>
        <p:spPr>
          <a:xfrm rot="21411432">
            <a:off x="7332101" y="3457400"/>
            <a:ext cx="531628" cy="1874437"/>
          </a:xfrm>
          <a:prstGeom prst="flowChartConnector">
            <a:avLst/>
          </a:prstGeom>
          <a:solidFill>
            <a:schemeClr val="bg1">
              <a:alpha val="3000"/>
            </a:schemeClr>
          </a:solidFill>
          <a:ln w="25400">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9" name="Picture 18"/>
          <p:cNvPicPr>
            <a:picLocks noChangeAspect="1"/>
          </p:cNvPicPr>
          <p:nvPr/>
        </p:nvPicPr>
        <p:blipFill rotWithShape="1">
          <a:blip r:embed="rId5">
            <a:extLst>
              <a:ext uri="{28A0092B-C50C-407E-A947-70E740481C1C}">
                <a14:useLocalDpi xmlns:a14="http://schemas.microsoft.com/office/drawing/2010/main" val="0"/>
              </a:ext>
            </a:extLst>
          </a:blip>
          <a:srcRect l="37055" t="2894" r="49999" b="82842"/>
          <a:stretch/>
        </p:blipFill>
        <p:spPr>
          <a:xfrm>
            <a:off x="2928838" y="2857306"/>
            <a:ext cx="955358" cy="1009130"/>
          </a:xfrm>
          <a:prstGeom prst="rect">
            <a:avLst/>
          </a:prstGeom>
        </p:spPr>
      </p:pic>
      <p:grpSp>
        <p:nvGrpSpPr>
          <p:cNvPr id="18" name="Group 17"/>
          <p:cNvGrpSpPr/>
          <p:nvPr/>
        </p:nvGrpSpPr>
        <p:grpSpPr>
          <a:xfrm>
            <a:off x="5552028" y="269433"/>
            <a:ext cx="1896734" cy="634334"/>
            <a:chOff x="5552028" y="269433"/>
            <a:chExt cx="1896734" cy="634334"/>
          </a:xfrm>
        </p:grpSpPr>
        <p:sp>
          <p:nvSpPr>
            <p:cNvPr id="20" name="Rectangle 19"/>
            <p:cNvSpPr/>
            <p:nvPr/>
          </p:nvSpPr>
          <p:spPr>
            <a:xfrm>
              <a:off x="5552028" y="369566"/>
              <a:ext cx="1186222" cy="461665"/>
            </a:xfrm>
            <a:prstGeom prst="rect">
              <a:avLst/>
            </a:prstGeom>
          </p:spPr>
          <p:txBody>
            <a:bodyPr wrap="none">
              <a:spAutoFit/>
            </a:bodyPr>
            <a:lstStyle/>
            <a:p>
              <a:r>
                <a:rPr lang="en-US" altLang="ja-JP" sz="2400" b="1" dirty="0" err="1">
                  <a:solidFill>
                    <a:schemeClr val="accent2"/>
                  </a:solidFill>
                </a:rPr>
                <a:t>Analyse</a:t>
              </a:r>
              <a:endParaRPr lang="en-GB" sz="2400" b="1" dirty="0">
                <a:solidFill>
                  <a:schemeClr val="accent2"/>
                </a:solidFill>
              </a:endParaRPr>
            </a:p>
          </p:txBody>
        </p:sp>
        <p:pic>
          <p:nvPicPr>
            <p:cNvPr id="21" name="Picture 20"/>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39576286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sz="2800" dirty="0"/>
              <a:t>A</a:t>
            </a:r>
            <a:r>
              <a:rPr lang="en-GB" sz="2400" dirty="0"/>
              <a:t>nalyse</a:t>
            </a:r>
            <a:br>
              <a:rPr lang="en-GB" sz="2400" dirty="0"/>
            </a:br>
            <a:endParaRPr lang="en-GB" sz="2400" dirty="0"/>
          </a:p>
        </p:txBody>
      </p:sp>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45921" y="1808647"/>
            <a:ext cx="5143500" cy="2433978"/>
          </a:xfrm>
          <a:prstGeom prst="rect">
            <a:avLst/>
          </a:prstGeom>
          <a:ln w="22225">
            <a:solidFill>
              <a:schemeClr val="tx1"/>
            </a:solidFill>
          </a:ln>
        </p:spPr>
      </p:pic>
      <p:grpSp>
        <p:nvGrpSpPr>
          <p:cNvPr id="19" name="Group 18"/>
          <p:cNvGrpSpPr/>
          <p:nvPr/>
        </p:nvGrpSpPr>
        <p:grpSpPr>
          <a:xfrm>
            <a:off x="5520365" y="3666143"/>
            <a:ext cx="2678142" cy="2061557"/>
            <a:chOff x="5706632" y="2918997"/>
            <a:chExt cx="2678142" cy="2061557"/>
          </a:xfrm>
        </p:grpSpPr>
        <p:pic>
          <p:nvPicPr>
            <p:cNvPr id="13" name="Picture 12"/>
            <p:cNvPicPr>
              <a:picLocks noChangeAspect="1"/>
            </p:cNvPicPr>
            <p:nvPr/>
          </p:nvPicPr>
          <p:blipFill rotWithShape="1">
            <a:blip r:embed="rId3"/>
            <a:srcRect l="14572" r="15983"/>
            <a:stretch/>
          </p:blipFill>
          <p:spPr>
            <a:xfrm rot="16200000">
              <a:off x="6014924" y="2610705"/>
              <a:ext cx="2061557" cy="2678142"/>
            </a:xfrm>
            <a:prstGeom prst="rect">
              <a:avLst/>
            </a:prstGeom>
            <a:ln w="31750">
              <a:solidFill>
                <a:srgbClr val="C00000"/>
              </a:solidFill>
            </a:ln>
          </p:spPr>
        </p:pic>
        <p:sp>
          <p:nvSpPr>
            <p:cNvPr id="14" name="Flowchart: Connector 13"/>
            <p:cNvSpPr/>
            <p:nvPr/>
          </p:nvSpPr>
          <p:spPr>
            <a:xfrm>
              <a:off x="5851286" y="3069243"/>
              <a:ext cx="932769" cy="880533"/>
            </a:xfrm>
            <a:prstGeom prst="flowChartConnector">
              <a:avLst/>
            </a:prstGeom>
            <a:solidFill>
              <a:schemeClr val="bg1">
                <a:alpha val="3000"/>
              </a:schemeClr>
            </a:solidFill>
            <a:ln w="254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5" name="Flowchart: Connector 14"/>
            <p:cNvSpPr/>
            <p:nvPr/>
          </p:nvSpPr>
          <p:spPr>
            <a:xfrm>
              <a:off x="7118030" y="3257512"/>
              <a:ext cx="932769" cy="880533"/>
            </a:xfrm>
            <a:prstGeom prst="flowChartConnector">
              <a:avLst/>
            </a:prstGeom>
            <a:solidFill>
              <a:schemeClr val="bg1">
                <a:alpha val="3000"/>
              </a:schemeClr>
            </a:solidFill>
            <a:ln w="254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grpSp>
      <p:sp>
        <p:nvSpPr>
          <p:cNvPr id="16" name="Flowchart: Connector 15"/>
          <p:cNvSpPr/>
          <p:nvPr/>
        </p:nvSpPr>
        <p:spPr>
          <a:xfrm>
            <a:off x="5382675" y="2481559"/>
            <a:ext cx="647913" cy="542018"/>
          </a:xfrm>
          <a:prstGeom prst="flowChartConnector">
            <a:avLst/>
          </a:prstGeom>
          <a:solidFill>
            <a:schemeClr val="bg1">
              <a:alpha val="3000"/>
            </a:schemeClr>
          </a:solidFill>
          <a:ln w="254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7" name="Flowchart: Connector 16"/>
          <p:cNvSpPr/>
          <p:nvPr/>
        </p:nvSpPr>
        <p:spPr>
          <a:xfrm>
            <a:off x="6317671" y="2474459"/>
            <a:ext cx="647913" cy="542018"/>
          </a:xfrm>
          <a:prstGeom prst="flowChartConnector">
            <a:avLst/>
          </a:prstGeom>
          <a:solidFill>
            <a:schemeClr val="bg1">
              <a:alpha val="3000"/>
            </a:schemeClr>
          </a:solidFill>
          <a:ln w="254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8" name="Flowchart: Connector 17"/>
          <p:cNvSpPr/>
          <p:nvPr/>
        </p:nvSpPr>
        <p:spPr>
          <a:xfrm>
            <a:off x="7303604" y="2481559"/>
            <a:ext cx="647913" cy="542018"/>
          </a:xfrm>
          <a:prstGeom prst="flowChartConnector">
            <a:avLst/>
          </a:prstGeom>
          <a:solidFill>
            <a:schemeClr val="bg1">
              <a:alpha val="3000"/>
            </a:schemeClr>
          </a:solidFill>
          <a:ln w="25400">
            <a:solidFill>
              <a:srgbClr val="FFC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0" name="TextBox 19"/>
          <p:cNvSpPr txBox="1"/>
          <p:nvPr/>
        </p:nvSpPr>
        <p:spPr>
          <a:xfrm>
            <a:off x="238804" y="1941059"/>
            <a:ext cx="3029330" cy="338554"/>
          </a:xfrm>
          <a:prstGeom prst="rect">
            <a:avLst/>
          </a:prstGeom>
          <a:noFill/>
        </p:spPr>
        <p:txBody>
          <a:bodyPr wrap="square" rtlCol="0">
            <a:spAutoFit/>
          </a:bodyPr>
          <a:lstStyle/>
          <a:p>
            <a:r>
              <a:rPr lang="en-GB" sz="1600" dirty="0"/>
              <a:t>Radiators failing helium test </a:t>
            </a:r>
          </a:p>
        </p:txBody>
      </p:sp>
      <p:sp>
        <p:nvSpPr>
          <p:cNvPr id="21" name="TextBox 20"/>
          <p:cNvSpPr txBox="1"/>
          <p:nvPr/>
        </p:nvSpPr>
        <p:spPr>
          <a:xfrm>
            <a:off x="238805" y="2745469"/>
            <a:ext cx="3257929" cy="1015663"/>
          </a:xfrm>
          <a:prstGeom prst="rect">
            <a:avLst/>
          </a:prstGeom>
          <a:noFill/>
        </p:spPr>
        <p:txBody>
          <a:bodyPr wrap="square" rtlCol="0">
            <a:spAutoFit/>
          </a:bodyPr>
          <a:lstStyle/>
          <a:p>
            <a:pPr marL="285750" indent="-285750">
              <a:buFont typeface="Arial" panose="020B0604020202020204" pitchFamily="34" charset="0"/>
              <a:buChar char="•"/>
            </a:pPr>
            <a:r>
              <a:rPr lang="en-GB" sz="1200" dirty="0"/>
              <a:t>Leak path between tube and tube plate.</a:t>
            </a:r>
          </a:p>
          <a:p>
            <a:endParaRPr lang="en-GB" sz="1200" dirty="0"/>
          </a:p>
          <a:p>
            <a:pPr marL="285750" indent="-285750">
              <a:buFont typeface="Arial" panose="020B0604020202020204" pitchFamily="34" charset="0"/>
              <a:buChar char="•"/>
            </a:pPr>
            <a:r>
              <a:rPr lang="en-GB" sz="1200" dirty="0"/>
              <a:t>Incomplete braze condition at various points.</a:t>
            </a:r>
          </a:p>
          <a:p>
            <a:endParaRPr lang="en-GB" sz="1200" dirty="0"/>
          </a:p>
          <a:p>
            <a:pPr marL="285750" indent="-285750">
              <a:buFont typeface="Arial" panose="020B0604020202020204" pitchFamily="34" charset="0"/>
              <a:buChar char="•"/>
            </a:pPr>
            <a:r>
              <a:rPr lang="en-GB" sz="1200" dirty="0"/>
              <a:t>No signs of damage  </a:t>
            </a:r>
          </a:p>
        </p:txBody>
      </p:sp>
      <p:sp>
        <p:nvSpPr>
          <p:cNvPr id="22" name="TextBox 21"/>
          <p:cNvSpPr txBox="1"/>
          <p:nvPr/>
        </p:nvSpPr>
        <p:spPr>
          <a:xfrm>
            <a:off x="5818920" y="1508244"/>
            <a:ext cx="1273016" cy="261610"/>
          </a:xfrm>
          <a:prstGeom prst="rect">
            <a:avLst/>
          </a:prstGeom>
          <a:noFill/>
          <a:ln w="19050">
            <a:solidFill>
              <a:srgbClr val="FF0000"/>
            </a:solidFill>
          </a:ln>
        </p:spPr>
        <p:txBody>
          <a:bodyPr wrap="square" rtlCol="0">
            <a:spAutoFit/>
          </a:bodyPr>
          <a:lstStyle/>
          <a:p>
            <a:pPr algn="ctr"/>
            <a:r>
              <a:rPr lang="en-GB" sz="1100" dirty="0"/>
              <a:t>LEAK PATH</a:t>
            </a:r>
          </a:p>
        </p:txBody>
      </p:sp>
      <p:cxnSp>
        <p:nvCxnSpPr>
          <p:cNvPr id="24" name="Straight Arrow Connector 23"/>
          <p:cNvCxnSpPr>
            <a:endCxn id="16" idx="7"/>
          </p:cNvCxnSpPr>
          <p:nvPr/>
        </p:nvCxnSpPr>
        <p:spPr>
          <a:xfrm flipH="1">
            <a:off x="5935703" y="1808648"/>
            <a:ext cx="519727" cy="752289"/>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p:cNvCxnSpPr/>
          <p:nvPr/>
        </p:nvCxnSpPr>
        <p:spPr>
          <a:xfrm>
            <a:off x="6508374" y="1808648"/>
            <a:ext cx="69160" cy="852741"/>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cxnSp>
        <p:nvCxnSpPr>
          <p:cNvPr id="28" name="Straight Arrow Connector 27"/>
          <p:cNvCxnSpPr/>
          <p:nvPr/>
        </p:nvCxnSpPr>
        <p:spPr>
          <a:xfrm>
            <a:off x="6597789" y="1838994"/>
            <a:ext cx="1121085" cy="854004"/>
          </a:xfrm>
          <a:prstGeom prst="straightConnector1">
            <a:avLst/>
          </a:prstGeom>
          <a:ln>
            <a:solidFill>
              <a:srgbClr val="FF0000"/>
            </a:solidFill>
            <a:tailEnd type="triangle"/>
          </a:ln>
        </p:spPr>
        <p:style>
          <a:lnRef idx="2">
            <a:schemeClr val="accent1"/>
          </a:lnRef>
          <a:fillRef idx="0">
            <a:schemeClr val="accent1"/>
          </a:fillRef>
          <a:effectRef idx="1">
            <a:schemeClr val="accent1"/>
          </a:effectRef>
          <a:fontRef idx="minor">
            <a:schemeClr val="tx1"/>
          </a:fontRef>
        </p:style>
      </p:cxnSp>
      <p:sp>
        <p:nvSpPr>
          <p:cNvPr id="30" name="Up Arrow 29"/>
          <p:cNvSpPr/>
          <p:nvPr/>
        </p:nvSpPr>
        <p:spPr>
          <a:xfrm>
            <a:off x="6641626" y="3328464"/>
            <a:ext cx="355600" cy="423333"/>
          </a:xfrm>
          <a:prstGeom prst="upArrow">
            <a:avLst/>
          </a:prstGeom>
          <a:solidFill>
            <a:srgbClr val="FFFF00"/>
          </a:solidFill>
          <a:ln>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grpSp>
        <p:nvGrpSpPr>
          <p:cNvPr id="23" name="Group 22"/>
          <p:cNvGrpSpPr/>
          <p:nvPr/>
        </p:nvGrpSpPr>
        <p:grpSpPr>
          <a:xfrm>
            <a:off x="5552028" y="269433"/>
            <a:ext cx="1896734" cy="634334"/>
            <a:chOff x="5552028" y="269433"/>
            <a:chExt cx="1896734" cy="634334"/>
          </a:xfrm>
        </p:grpSpPr>
        <p:sp>
          <p:nvSpPr>
            <p:cNvPr id="25" name="Rectangle 24"/>
            <p:cNvSpPr/>
            <p:nvPr/>
          </p:nvSpPr>
          <p:spPr>
            <a:xfrm>
              <a:off x="5552028" y="369566"/>
              <a:ext cx="1186222" cy="461665"/>
            </a:xfrm>
            <a:prstGeom prst="rect">
              <a:avLst/>
            </a:prstGeom>
          </p:spPr>
          <p:txBody>
            <a:bodyPr wrap="none">
              <a:spAutoFit/>
            </a:bodyPr>
            <a:lstStyle/>
            <a:p>
              <a:r>
                <a:rPr lang="en-US" altLang="ja-JP" sz="2400" b="1" dirty="0" err="1">
                  <a:solidFill>
                    <a:schemeClr val="accent2"/>
                  </a:solidFill>
                </a:rPr>
                <a:t>Analyse</a:t>
              </a:r>
              <a:endParaRPr lang="en-GB" sz="2400" b="1" dirty="0">
                <a:solidFill>
                  <a:schemeClr val="accent2"/>
                </a:solidFill>
              </a:endParaRPr>
            </a:p>
          </p:txBody>
        </p:sp>
        <p:pic>
          <p:nvPicPr>
            <p:cNvPr id="27" name="Picture 2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3792873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24</a:t>
            </a:fld>
            <a:endParaRPr lang="it-IT"/>
          </a:p>
        </p:txBody>
      </p:sp>
      <p:sp>
        <p:nvSpPr>
          <p:cNvPr id="4" name="Title 3"/>
          <p:cNvSpPr>
            <a:spLocks noGrp="1"/>
          </p:cNvSpPr>
          <p:nvPr>
            <p:ph type="title"/>
          </p:nvPr>
        </p:nvSpPr>
        <p:spPr/>
        <p:txBody>
          <a:bodyPr/>
          <a:lstStyle/>
          <a:p>
            <a:r>
              <a:rPr lang="en-GB" sz="2800" dirty="0"/>
              <a:t>A</a:t>
            </a:r>
            <a:r>
              <a:rPr lang="en-GB" sz="2400" dirty="0"/>
              <a:t>nalyse</a:t>
            </a:r>
            <a:br>
              <a:rPr lang="en-GB" sz="2400" dirty="0"/>
            </a:br>
            <a:r>
              <a:rPr lang="en-GB" sz="2400" dirty="0"/>
              <a:t>Additional observation</a:t>
            </a:r>
          </a:p>
        </p:txBody>
      </p:sp>
      <p:sp>
        <p:nvSpPr>
          <p:cNvPr id="9" name="TextBox 8"/>
          <p:cNvSpPr txBox="1"/>
          <p:nvPr/>
        </p:nvSpPr>
        <p:spPr>
          <a:xfrm>
            <a:off x="259196" y="1580263"/>
            <a:ext cx="2881424" cy="646331"/>
          </a:xfrm>
          <a:prstGeom prst="rect">
            <a:avLst/>
          </a:prstGeom>
          <a:noFill/>
        </p:spPr>
        <p:txBody>
          <a:bodyPr wrap="square" rtlCol="0">
            <a:spAutoFit/>
          </a:bodyPr>
          <a:lstStyle/>
          <a:p>
            <a:r>
              <a:rPr lang="en-GB" dirty="0"/>
              <a:t>Build machine checks analysed</a:t>
            </a:r>
          </a:p>
        </p:txBody>
      </p:sp>
      <p:pic>
        <p:nvPicPr>
          <p:cNvPr id="10" name="Picture 9"/>
          <p:cNvPicPr>
            <a:picLocks noChangeAspect="1"/>
          </p:cNvPicPr>
          <p:nvPr/>
        </p:nvPicPr>
        <p:blipFill rotWithShape="1">
          <a:blip r:embed="rId2"/>
          <a:srcRect t="17767" b="23511"/>
          <a:stretch/>
        </p:blipFill>
        <p:spPr>
          <a:xfrm>
            <a:off x="4316819" y="3652666"/>
            <a:ext cx="4250228" cy="2192039"/>
          </a:xfrm>
          <a:prstGeom prst="rect">
            <a:avLst/>
          </a:prstGeom>
        </p:spPr>
      </p:pic>
      <p:pic>
        <p:nvPicPr>
          <p:cNvPr id="11" name="Picture 10"/>
          <p:cNvPicPr>
            <a:picLocks noChangeAspect="1"/>
          </p:cNvPicPr>
          <p:nvPr/>
        </p:nvPicPr>
        <p:blipFill>
          <a:blip r:embed="rId3"/>
          <a:stretch>
            <a:fillRect/>
          </a:stretch>
        </p:blipFill>
        <p:spPr>
          <a:xfrm>
            <a:off x="4587440" y="1195369"/>
            <a:ext cx="3040121" cy="2276543"/>
          </a:xfrm>
          <a:prstGeom prst="rect">
            <a:avLst/>
          </a:prstGeom>
        </p:spPr>
      </p:pic>
      <p:sp>
        <p:nvSpPr>
          <p:cNvPr id="12" name="TextBox 11"/>
          <p:cNvSpPr txBox="1"/>
          <p:nvPr/>
        </p:nvSpPr>
        <p:spPr>
          <a:xfrm>
            <a:off x="433537" y="2505297"/>
            <a:ext cx="3128370" cy="523220"/>
          </a:xfrm>
          <a:prstGeom prst="rect">
            <a:avLst/>
          </a:prstGeom>
          <a:noFill/>
        </p:spPr>
        <p:txBody>
          <a:bodyPr wrap="square" rtlCol="0">
            <a:spAutoFit/>
          </a:bodyPr>
          <a:lstStyle/>
          <a:p>
            <a:pPr marL="285750" indent="-285750">
              <a:buFont typeface="Arial" panose="020B0604020202020204" pitchFamily="34" charset="0"/>
              <a:buChar char="•"/>
            </a:pPr>
            <a:r>
              <a:rPr lang="en-GB" sz="1400" dirty="0"/>
              <a:t>Oil settings checked and all within specifications</a:t>
            </a:r>
          </a:p>
        </p:txBody>
      </p:sp>
      <p:sp>
        <p:nvSpPr>
          <p:cNvPr id="13" name="TextBox 12"/>
          <p:cNvSpPr txBox="1"/>
          <p:nvPr/>
        </p:nvSpPr>
        <p:spPr>
          <a:xfrm>
            <a:off x="433537" y="3471911"/>
            <a:ext cx="3128370" cy="738664"/>
          </a:xfrm>
          <a:prstGeom prst="rect">
            <a:avLst/>
          </a:prstGeom>
          <a:noFill/>
        </p:spPr>
        <p:txBody>
          <a:bodyPr wrap="square" rtlCol="0">
            <a:spAutoFit/>
          </a:bodyPr>
          <a:lstStyle/>
          <a:p>
            <a:pPr marL="285750" indent="-285750">
              <a:buFont typeface="Arial" panose="020B0604020202020204" pitchFamily="34" charset="0"/>
              <a:buChar char="•"/>
            </a:pPr>
            <a:r>
              <a:rPr lang="en-GB" sz="1400" dirty="0"/>
              <a:t>Build bed condition checked – movement in bed detected</a:t>
            </a:r>
          </a:p>
          <a:p>
            <a:r>
              <a:rPr lang="en-GB" sz="1400" dirty="0"/>
              <a:t>      fixing bolts loose </a:t>
            </a:r>
          </a:p>
        </p:txBody>
      </p:sp>
      <p:sp>
        <p:nvSpPr>
          <p:cNvPr id="14" name="Flowchart: Connector 13"/>
          <p:cNvSpPr/>
          <p:nvPr/>
        </p:nvSpPr>
        <p:spPr>
          <a:xfrm>
            <a:off x="5785283" y="2146570"/>
            <a:ext cx="322217" cy="285256"/>
          </a:xfrm>
          <a:prstGeom prst="flowChartConnector">
            <a:avLst/>
          </a:prstGeom>
          <a:solidFill>
            <a:schemeClr val="bg1">
              <a:alpha val="0"/>
            </a:schemeClr>
          </a:solidFill>
          <a:ln w="158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5" name="Flowchart: Connector 14"/>
          <p:cNvSpPr/>
          <p:nvPr/>
        </p:nvSpPr>
        <p:spPr>
          <a:xfrm>
            <a:off x="6119717" y="2146570"/>
            <a:ext cx="322217" cy="285256"/>
          </a:xfrm>
          <a:prstGeom prst="flowChartConnector">
            <a:avLst/>
          </a:prstGeom>
          <a:solidFill>
            <a:schemeClr val="bg1">
              <a:alpha val="0"/>
            </a:schemeClr>
          </a:solidFill>
          <a:ln w="158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6" name="Picture 15"/>
          <p:cNvPicPr>
            <a:picLocks noChangeAspect="1"/>
          </p:cNvPicPr>
          <p:nvPr/>
        </p:nvPicPr>
        <p:blipFill rotWithShape="1">
          <a:blip r:embed="rId4">
            <a:extLst>
              <a:ext uri="{28A0092B-C50C-407E-A947-70E740481C1C}">
                <a14:useLocalDpi xmlns:a14="http://schemas.microsoft.com/office/drawing/2010/main" val="0"/>
              </a:ext>
            </a:extLst>
          </a:blip>
          <a:srcRect l="35981" t="1523" r="48742" b="82900"/>
          <a:stretch/>
        </p:blipFill>
        <p:spPr>
          <a:xfrm>
            <a:off x="4432663" y="1179669"/>
            <a:ext cx="740229" cy="801189"/>
          </a:xfrm>
          <a:prstGeom prst="rect">
            <a:avLst/>
          </a:prstGeom>
        </p:spPr>
      </p:pic>
      <p:grpSp>
        <p:nvGrpSpPr>
          <p:cNvPr id="17" name="Group 16"/>
          <p:cNvGrpSpPr/>
          <p:nvPr/>
        </p:nvGrpSpPr>
        <p:grpSpPr>
          <a:xfrm>
            <a:off x="5552028" y="269433"/>
            <a:ext cx="1896734" cy="634334"/>
            <a:chOff x="5552028" y="269433"/>
            <a:chExt cx="1896734" cy="634334"/>
          </a:xfrm>
        </p:grpSpPr>
        <p:sp>
          <p:nvSpPr>
            <p:cNvPr id="18" name="Rectangle 17"/>
            <p:cNvSpPr/>
            <p:nvPr/>
          </p:nvSpPr>
          <p:spPr>
            <a:xfrm>
              <a:off x="5552028" y="369566"/>
              <a:ext cx="1186222" cy="461665"/>
            </a:xfrm>
            <a:prstGeom prst="rect">
              <a:avLst/>
            </a:prstGeom>
          </p:spPr>
          <p:txBody>
            <a:bodyPr wrap="none">
              <a:spAutoFit/>
            </a:bodyPr>
            <a:lstStyle/>
            <a:p>
              <a:r>
                <a:rPr lang="en-US" altLang="ja-JP" sz="2400" b="1" dirty="0" err="1">
                  <a:solidFill>
                    <a:schemeClr val="accent2"/>
                  </a:solidFill>
                </a:rPr>
                <a:t>Analyse</a:t>
              </a:r>
              <a:endParaRPr lang="en-GB" sz="2400" b="1" dirty="0">
                <a:solidFill>
                  <a:schemeClr val="accent2"/>
                </a:solidFill>
              </a:endParaRPr>
            </a:p>
          </p:txBody>
        </p:sp>
        <p:pic>
          <p:nvPicPr>
            <p:cNvPr id="19" name="Picture 18"/>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6569364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9B0F03C-C644-5D47-B7B4-F6F84F3A4BA3}" type="slidenum">
              <a:rPr lang="it-IT" smtClean="0"/>
              <a:t>25</a:t>
            </a:fld>
            <a:endParaRPr lang="it-IT"/>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483520" y="2700021"/>
            <a:ext cx="2370503" cy="2418881"/>
          </a:xfrm>
          <a:prstGeom prst="rect">
            <a:avLst/>
          </a:prstGeom>
        </p:spPr>
      </p:pic>
      <p:sp>
        <p:nvSpPr>
          <p:cNvPr id="7" name="Rectangle 6"/>
          <p:cNvSpPr/>
          <p:nvPr/>
        </p:nvSpPr>
        <p:spPr>
          <a:xfrm>
            <a:off x="3659712" y="1556792"/>
            <a:ext cx="2137765" cy="769441"/>
          </a:xfrm>
          <a:prstGeom prst="rect">
            <a:avLst/>
          </a:prstGeom>
          <a:ln>
            <a:noFill/>
          </a:ln>
        </p:spPr>
        <p:txBody>
          <a:bodyPr wrap="none">
            <a:spAutoFit/>
          </a:bodyPr>
          <a:lstStyle/>
          <a:p>
            <a:r>
              <a:rPr lang="en-US" altLang="ja-JP" sz="4400" b="1" dirty="0">
                <a:solidFill>
                  <a:schemeClr val="accent4"/>
                </a:solidFill>
              </a:rPr>
              <a:t>Improve</a:t>
            </a:r>
            <a:endParaRPr lang="en-GB" sz="4400" b="1" dirty="0">
              <a:solidFill>
                <a:schemeClr val="accent4"/>
              </a:solidFill>
            </a:endParaRPr>
          </a:p>
        </p:txBody>
      </p:sp>
    </p:spTree>
    <p:extLst>
      <p:ext uri="{BB962C8B-B14F-4D97-AF65-F5344CB8AC3E}">
        <p14:creationId xmlns:p14="http://schemas.microsoft.com/office/powerpoint/2010/main" val="6308638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26</a:t>
            </a:fld>
            <a:endParaRPr lang="it-IT"/>
          </a:p>
        </p:txBody>
      </p:sp>
      <p:sp>
        <p:nvSpPr>
          <p:cNvPr id="4" name="Title 3"/>
          <p:cNvSpPr>
            <a:spLocks noGrp="1"/>
          </p:cNvSpPr>
          <p:nvPr>
            <p:ph type="title"/>
          </p:nvPr>
        </p:nvSpPr>
        <p:spPr/>
        <p:txBody>
          <a:bodyPr/>
          <a:lstStyle/>
          <a:p>
            <a:r>
              <a:rPr lang="en-GB" sz="2000" dirty="0"/>
              <a:t>Pay off matrix</a:t>
            </a:r>
            <a:endParaRPr lang="en-GB" dirty="0"/>
          </a:p>
        </p:txBody>
      </p:sp>
      <p:pic>
        <p:nvPicPr>
          <p:cNvPr id="9" name="Picture 8"/>
          <p:cNvPicPr>
            <a:picLocks noChangeAspect="1"/>
          </p:cNvPicPr>
          <p:nvPr/>
        </p:nvPicPr>
        <p:blipFill>
          <a:blip r:embed="rId2"/>
          <a:stretch>
            <a:fillRect/>
          </a:stretch>
        </p:blipFill>
        <p:spPr>
          <a:xfrm>
            <a:off x="3486714" y="1876426"/>
            <a:ext cx="5182051" cy="3571875"/>
          </a:xfrm>
          <a:prstGeom prst="rect">
            <a:avLst/>
          </a:prstGeom>
          <a:ln w="19050">
            <a:solidFill>
              <a:schemeClr val="accent1"/>
            </a:solidFill>
          </a:ln>
        </p:spPr>
      </p:pic>
      <p:sp>
        <p:nvSpPr>
          <p:cNvPr id="10" name="TextBox 9"/>
          <p:cNvSpPr txBox="1"/>
          <p:nvPr/>
        </p:nvSpPr>
        <p:spPr>
          <a:xfrm>
            <a:off x="247651" y="2286000"/>
            <a:ext cx="2905125" cy="738664"/>
          </a:xfrm>
          <a:prstGeom prst="rect">
            <a:avLst/>
          </a:prstGeom>
          <a:noFill/>
        </p:spPr>
        <p:txBody>
          <a:bodyPr wrap="square" rtlCol="0">
            <a:spAutoFit/>
          </a:bodyPr>
          <a:lstStyle/>
          <a:p>
            <a:pPr marL="285750" indent="-285750">
              <a:buFont typeface="Arial" panose="020B0604020202020204" pitchFamily="34" charset="0"/>
              <a:buChar char="•"/>
            </a:pPr>
            <a:r>
              <a:rPr lang="en-GB" sz="1400" dirty="0"/>
              <a:t>Pay off matrix carried out considering all improvement options.</a:t>
            </a:r>
          </a:p>
        </p:txBody>
      </p:sp>
      <p:sp>
        <p:nvSpPr>
          <p:cNvPr id="11" name="TextBox 10"/>
          <p:cNvSpPr txBox="1"/>
          <p:nvPr/>
        </p:nvSpPr>
        <p:spPr>
          <a:xfrm>
            <a:off x="171451" y="3543300"/>
            <a:ext cx="2905125" cy="738664"/>
          </a:xfrm>
          <a:prstGeom prst="rect">
            <a:avLst/>
          </a:prstGeom>
          <a:noFill/>
        </p:spPr>
        <p:txBody>
          <a:bodyPr wrap="square" rtlCol="0">
            <a:spAutoFit/>
          </a:bodyPr>
          <a:lstStyle/>
          <a:p>
            <a:pPr marL="285750" indent="-285750">
              <a:buFont typeface="Arial" panose="020B0604020202020204" pitchFamily="34" charset="0"/>
              <a:buChar char="•"/>
            </a:pPr>
            <a:r>
              <a:rPr lang="en-GB" sz="1400" dirty="0"/>
              <a:t>Low cost, with less difficultly  improvement options have been acted on first.</a:t>
            </a:r>
          </a:p>
        </p:txBody>
      </p:sp>
      <p:grpSp>
        <p:nvGrpSpPr>
          <p:cNvPr id="7" name="Group 6"/>
          <p:cNvGrpSpPr/>
          <p:nvPr/>
        </p:nvGrpSpPr>
        <p:grpSpPr>
          <a:xfrm>
            <a:off x="5552028" y="269433"/>
            <a:ext cx="1896734" cy="634334"/>
            <a:chOff x="5552028" y="269433"/>
            <a:chExt cx="1896734" cy="634334"/>
          </a:xfrm>
        </p:grpSpPr>
        <p:sp>
          <p:nvSpPr>
            <p:cNvPr id="8" name="Rectangle 7"/>
            <p:cNvSpPr/>
            <p:nvPr/>
          </p:nvSpPr>
          <p:spPr>
            <a:xfrm>
              <a:off x="5552028" y="369566"/>
              <a:ext cx="1249509" cy="461665"/>
            </a:xfrm>
            <a:prstGeom prst="rect">
              <a:avLst/>
            </a:prstGeom>
          </p:spPr>
          <p:txBody>
            <a:bodyPr wrap="none">
              <a:spAutoFit/>
            </a:bodyPr>
            <a:lstStyle/>
            <a:p>
              <a:r>
                <a:rPr lang="en-US" altLang="ja-JP" sz="2400" b="1" dirty="0">
                  <a:solidFill>
                    <a:schemeClr val="accent4"/>
                  </a:solidFill>
                </a:rPr>
                <a:t>Improve</a:t>
              </a:r>
              <a:endParaRPr lang="en-GB" sz="2400" b="1" dirty="0">
                <a:solidFill>
                  <a:schemeClr val="accent4"/>
                </a:solidFill>
              </a:endParaRPr>
            </a:p>
          </p:txBody>
        </p:sp>
        <p:pic>
          <p:nvPicPr>
            <p:cNvPr id="12" name="Picture 11"/>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345554487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27</a:t>
            </a:fld>
            <a:endParaRPr lang="it-IT"/>
          </a:p>
        </p:txBody>
      </p:sp>
      <p:sp>
        <p:nvSpPr>
          <p:cNvPr id="9" name="Title 3"/>
          <p:cNvSpPr>
            <a:spLocks noGrp="1"/>
          </p:cNvSpPr>
          <p:nvPr>
            <p:ph type="title"/>
          </p:nvPr>
        </p:nvSpPr>
        <p:spPr>
          <a:xfrm>
            <a:off x="628650" y="365126"/>
            <a:ext cx="6811810" cy="745217"/>
          </a:xfrm>
        </p:spPr>
        <p:txBody>
          <a:bodyPr/>
          <a:lstStyle/>
          <a:p>
            <a:r>
              <a:rPr lang="en-GB" sz="2000" dirty="0"/>
              <a:t>A</a:t>
            </a:r>
            <a:r>
              <a:rPr lang="en-GB" dirty="0"/>
              <a:t>nalyse</a:t>
            </a:r>
            <a:br>
              <a:rPr lang="en-GB" dirty="0"/>
            </a:br>
            <a:r>
              <a:rPr lang="en-GB" dirty="0"/>
              <a:t>Improvement 1- Flux tube plates</a:t>
            </a:r>
          </a:p>
        </p:txBody>
      </p:sp>
      <p:grpSp>
        <p:nvGrpSpPr>
          <p:cNvPr id="2" name="Group 1"/>
          <p:cNvGrpSpPr/>
          <p:nvPr/>
        </p:nvGrpSpPr>
        <p:grpSpPr>
          <a:xfrm>
            <a:off x="1053614" y="3247935"/>
            <a:ext cx="3422591" cy="2160088"/>
            <a:chOff x="5085684" y="64377"/>
            <a:chExt cx="2211200" cy="1524132"/>
          </a:xfrm>
        </p:grpSpPr>
        <p:pic>
          <p:nvPicPr>
            <p:cNvPr id="11" name="Picture 10"/>
            <p:cNvPicPr>
              <a:picLocks noChangeAspect="1"/>
            </p:cNvPicPr>
            <p:nvPr/>
          </p:nvPicPr>
          <p:blipFill>
            <a:blip r:embed="rId2"/>
            <a:stretch>
              <a:fillRect/>
            </a:stretch>
          </p:blipFill>
          <p:spPr>
            <a:xfrm>
              <a:off x="5085684" y="64377"/>
              <a:ext cx="2211200" cy="1524132"/>
            </a:xfrm>
            <a:prstGeom prst="rect">
              <a:avLst/>
            </a:prstGeom>
            <a:solidFill>
              <a:schemeClr val="bg1"/>
            </a:solidFill>
            <a:ln w="19050">
              <a:solidFill>
                <a:schemeClr val="accent1"/>
              </a:solidFill>
            </a:ln>
          </p:spPr>
        </p:pic>
        <p:sp>
          <p:nvSpPr>
            <p:cNvPr id="12" name="Oval 11"/>
            <p:cNvSpPr/>
            <p:nvPr/>
          </p:nvSpPr>
          <p:spPr>
            <a:xfrm>
              <a:off x="5271172" y="676005"/>
              <a:ext cx="243840" cy="3008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13" name="Picture 12"/>
          <p:cNvPicPr>
            <a:picLocks noChangeAspect="1"/>
          </p:cNvPicPr>
          <p:nvPr/>
        </p:nvPicPr>
        <p:blipFill>
          <a:blip r:embed="rId3"/>
          <a:stretch>
            <a:fillRect/>
          </a:stretch>
        </p:blipFill>
        <p:spPr>
          <a:xfrm>
            <a:off x="4684476" y="3247935"/>
            <a:ext cx="3830874" cy="2160088"/>
          </a:xfrm>
          <a:prstGeom prst="rect">
            <a:avLst/>
          </a:prstGeom>
        </p:spPr>
      </p:pic>
      <p:sp>
        <p:nvSpPr>
          <p:cNvPr id="14" name="TextBox 13"/>
          <p:cNvSpPr txBox="1"/>
          <p:nvPr/>
        </p:nvSpPr>
        <p:spPr>
          <a:xfrm>
            <a:off x="470263" y="1750423"/>
            <a:ext cx="8281851" cy="923330"/>
          </a:xfrm>
          <a:prstGeom prst="rect">
            <a:avLst/>
          </a:prstGeom>
          <a:noFill/>
        </p:spPr>
        <p:txBody>
          <a:bodyPr wrap="square" rtlCol="0">
            <a:spAutoFit/>
          </a:bodyPr>
          <a:lstStyle/>
          <a:p>
            <a:pPr algn="ctr"/>
            <a:r>
              <a:rPr lang="en-GB" dirty="0"/>
              <a:t>To meet customer demand, management decision was to paint flux the tube plate, which shown potential to ‘mask’ the failure as a short term countermeasure.</a:t>
            </a:r>
          </a:p>
          <a:p>
            <a:pPr algn="ctr"/>
            <a:r>
              <a:rPr lang="en-GB" dirty="0"/>
              <a:t>In the meantime, implementation of the other actions were carried out.</a:t>
            </a:r>
          </a:p>
        </p:txBody>
      </p:sp>
      <p:grpSp>
        <p:nvGrpSpPr>
          <p:cNvPr id="8" name="Group 7"/>
          <p:cNvGrpSpPr/>
          <p:nvPr/>
        </p:nvGrpSpPr>
        <p:grpSpPr>
          <a:xfrm>
            <a:off x="5552028" y="269433"/>
            <a:ext cx="1896734" cy="634334"/>
            <a:chOff x="5552028" y="269433"/>
            <a:chExt cx="1896734" cy="634334"/>
          </a:xfrm>
        </p:grpSpPr>
        <p:sp>
          <p:nvSpPr>
            <p:cNvPr id="10" name="Rectangle 9"/>
            <p:cNvSpPr/>
            <p:nvPr/>
          </p:nvSpPr>
          <p:spPr>
            <a:xfrm>
              <a:off x="5552028" y="369566"/>
              <a:ext cx="1249509" cy="461665"/>
            </a:xfrm>
            <a:prstGeom prst="rect">
              <a:avLst/>
            </a:prstGeom>
          </p:spPr>
          <p:txBody>
            <a:bodyPr wrap="none">
              <a:spAutoFit/>
            </a:bodyPr>
            <a:lstStyle/>
            <a:p>
              <a:r>
                <a:rPr lang="en-US" altLang="ja-JP" sz="2400" b="1" dirty="0">
                  <a:solidFill>
                    <a:schemeClr val="accent4"/>
                  </a:solidFill>
                </a:rPr>
                <a:t>Improve</a:t>
              </a:r>
              <a:endParaRPr lang="en-GB" sz="2400" b="1" dirty="0">
                <a:solidFill>
                  <a:schemeClr val="accent4"/>
                </a:solidFill>
              </a:endParaRPr>
            </a:p>
          </p:txBody>
        </p:sp>
        <p:pic>
          <p:nvPicPr>
            <p:cNvPr id="15" name="Picture 14"/>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39748701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28</a:t>
            </a:fld>
            <a:endParaRPr lang="it-IT"/>
          </a:p>
        </p:txBody>
      </p:sp>
      <p:sp>
        <p:nvSpPr>
          <p:cNvPr id="4" name="Title 3"/>
          <p:cNvSpPr>
            <a:spLocks noGrp="1"/>
          </p:cNvSpPr>
          <p:nvPr>
            <p:ph type="title"/>
          </p:nvPr>
        </p:nvSpPr>
        <p:spPr>
          <a:xfrm>
            <a:off x="311262" y="278139"/>
            <a:ext cx="3286155" cy="300875"/>
          </a:xfrm>
        </p:spPr>
        <p:txBody>
          <a:bodyPr>
            <a:normAutofit fontScale="90000"/>
          </a:bodyPr>
          <a:lstStyle/>
          <a:p>
            <a:r>
              <a:rPr lang="en-GB" sz="2400" dirty="0"/>
              <a:t>Improve</a:t>
            </a:r>
            <a:br>
              <a:rPr lang="en-GB" sz="2400" dirty="0"/>
            </a:br>
            <a:r>
              <a:rPr lang="en-GB" sz="2400" dirty="0"/>
              <a:t>Improvement 3- </a:t>
            </a:r>
            <a:br>
              <a:rPr lang="en-GB" sz="2400" dirty="0"/>
            </a:br>
            <a:r>
              <a:rPr lang="en-GB" sz="2400" dirty="0"/>
              <a:t>Press tool maintenance</a:t>
            </a:r>
          </a:p>
        </p:txBody>
      </p:sp>
      <p:sp>
        <p:nvSpPr>
          <p:cNvPr id="7" name="Text Placeholder 6"/>
          <p:cNvSpPr>
            <a:spLocks noGrp="1"/>
          </p:cNvSpPr>
          <p:nvPr>
            <p:ph type="body" sz="quarter" idx="38"/>
          </p:nvPr>
        </p:nvSpPr>
        <p:spPr/>
        <p:txBody>
          <a:bodyPr/>
          <a:lstStyle/>
          <a:p>
            <a:r>
              <a:rPr lang="en-GB" dirty="0"/>
              <a:t>     </a:t>
            </a:r>
          </a:p>
        </p:txBody>
      </p:sp>
      <p:pic>
        <p:nvPicPr>
          <p:cNvPr id="9" name="Picture 8"/>
          <p:cNvPicPr>
            <a:picLocks noChangeAspect="1"/>
          </p:cNvPicPr>
          <p:nvPr/>
        </p:nvPicPr>
        <p:blipFill rotWithShape="1">
          <a:blip r:embed="rId2"/>
          <a:srcRect l="13738" t="2447" r="35761" b="3749"/>
          <a:stretch/>
        </p:blipFill>
        <p:spPr>
          <a:xfrm rot="5400000">
            <a:off x="3917958" y="1543191"/>
            <a:ext cx="3859903" cy="5380078"/>
          </a:xfrm>
          <a:prstGeom prst="rect">
            <a:avLst/>
          </a:prstGeom>
        </p:spPr>
      </p:pic>
      <p:sp>
        <p:nvSpPr>
          <p:cNvPr id="11" name="TextBox 10"/>
          <p:cNvSpPr txBox="1"/>
          <p:nvPr/>
        </p:nvSpPr>
        <p:spPr>
          <a:xfrm>
            <a:off x="433834" y="3031940"/>
            <a:ext cx="2373458" cy="1384995"/>
          </a:xfrm>
          <a:prstGeom prst="rect">
            <a:avLst/>
          </a:prstGeom>
          <a:noFill/>
        </p:spPr>
        <p:txBody>
          <a:bodyPr wrap="square" rtlCol="0">
            <a:spAutoFit/>
          </a:bodyPr>
          <a:lstStyle/>
          <a:p>
            <a:pPr marL="285750" indent="-285750">
              <a:buFont typeface="Arial" panose="020B0604020202020204" pitchFamily="34" charset="0"/>
              <a:buChar char="•"/>
            </a:pPr>
            <a:r>
              <a:rPr lang="en-GB" sz="1400" dirty="0"/>
              <a:t>Maintenance on press tool carried out to improve condition of plunging. </a:t>
            </a:r>
            <a:r>
              <a:rPr lang="en-GB" sz="1400" dirty="0" err="1"/>
              <a:t>i.e</a:t>
            </a:r>
            <a:r>
              <a:rPr lang="en-GB" sz="1400" dirty="0"/>
              <a:t> remove burr on plunging's, replace punches </a:t>
            </a:r>
          </a:p>
        </p:txBody>
      </p:sp>
      <p:sp>
        <p:nvSpPr>
          <p:cNvPr id="12" name="TextBox 11"/>
          <p:cNvSpPr txBox="1"/>
          <p:nvPr/>
        </p:nvSpPr>
        <p:spPr>
          <a:xfrm>
            <a:off x="3246140" y="1780059"/>
            <a:ext cx="4848447" cy="307777"/>
          </a:xfrm>
          <a:prstGeom prst="rect">
            <a:avLst/>
          </a:prstGeom>
          <a:noFill/>
        </p:spPr>
        <p:txBody>
          <a:bodyPr wrap="square" rtlCol="0">
            <a:spAutoFit/>
          </a:bodyPr>
          <a:lstStyle/>
          <a:p>
            <a:r>
              <a:rPr lang="en-GB" sz="1400" dirty="0"/>
              <a:t>Maintenance recording system updated for work carried out. </a:t>
            </a:r>
          </a:p>
        </p:txBody>
      </p:sp>
      <p:sp>
        <p:nvSpPr>
          <p:cNvPr id="13" name="Oval 12"/>
          <p:cNvSpPr/>
          <p:nvPr/>
        </p:nvSpPr>
        <p:spPr>
          <a:xfrm>
            <a:off x="3246140" y="5776013"/>
            <a:ext cx="5291809" cy="435935"/>
          </a:xfrm>
          <a:prstGeom prst="ellipse">
            <a:avLst/>
          </a:prstGeom>
          <a:solidFill>
            <a:schemeClr val="bg1">
              <a:alpha val="1000"/>
            </a:schemeClr>
          </a:solidFill>
          <a:ln w="2222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grpSp>
        <p:nvGrpSpPr>
          <p:cNvPr id="5" name="Group 4"/>
          <p:cNvGrpSpPr/>
          <p:nvPr/>
        </p:nvGrpSpPr>
        <p:grpSpPr>
          <a:xfrm>
            <a:off x="433834" y="1325770"/>
            <a:ext cx="2211200" cy="1524132"/>
            <a:chOff x="5172770" y="63617"/>
            <a:chExt cx="2211200" cy="1524132"/>
          </a:xfrm>
        </p:grpSpPr>
        <p:pic>
          <p:nvPicPr>
            <p:cNvPr id="14" name="Picture 13"/>
            <p:cNvPicPr>
              <a:picLocks noChangeAspect="1"/>
            </p:cNvPicPr>
            <p:nvPr/>
          </p:nvPicPr>
          <p:blipFill>
            <a:blip r:embed="rId3"/>
            <a:stretch>
              <a:fillRect/>
            </a:stretch>
          </p:blipFill>
          <p:spPr>
            <a:xfrm>
              <a:off x="5172770" y="63617"/>
              <a:ext cx="2211200" cy="1524132"/>
            </a:xfrm>
            <a:prstGeom prst="rect">
              <a:avLst/>
            </a:prstGeom>
            <a:solidFill>
              <a:schemeClr val="bg1"/>
            </a:solidFill>
            <a:ln w="19050">
              <a:solidFill>
                <a:schemeClr val="accent1"/>
              </a:solidFill>
            </a:ln>
          </p:spPr>
        </p:pic>
        <p:sp>
          <p:nvSpPr>
            <p:cNvPr id="2" name="Oval 1"/>
            <p:cNvSpPr/>
            <p:nvPr/>
          </p:nvSpPr>
          <p:spPr>
            <a:xfrm>
              <a:off x="5564777" y="278139"/>
              <a:ext cx="243840" cy="30087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5" name="Group 14"/>
          <p:cNvGrpSpPr/>
          <p:nvPr/>
        </p:nvGrpSpPr>
        <p:grpSpPr>
          <a:xfrm>
            <a:off x="5552028" y="269433"/>
            <a:ext cx="1896734" cy="634334"/>
            <a:chOff x="5552028" y="269433"/>
            <a:chExt cx="1896734" cy="634334"/>
          </a:xfrm>
        </p:grpSpPr>
        <p:sp>
          <p:nvSpPr>
            <p:cNvPr id="16" name="Rectangle 15"/>
            <p:cNvSpPr/>
            <p:nvPr/>
          </p:nvSpPr>
          <p:spPr>
            <a:xfrm>
              <a:off x="5552028" y="369566"/>
              <a:ext cx="1249509" cy="461665"/>
            </a:xfrm>
            <a:prstGeom prst="rect">
              <a:avLst/>
            </a:prstGeom>
          </p:spPr>
          <p:txBody>
            <a:bodyPr wrap="none">
              <a:spAutoFit/>
            </a:bodyPr>
            <a:lstStyle/>
            <a:p>
              <a:r>
                <a:rPr lang="en-US" altLang="ja-JP" sz="2400" b="1" dirty="0">
                  <a:solidFill>
                    <a:schemeClr val="accent4"/>
                  </a:solidFill>
                </a:rPr>
                <a:t>Improve</a:t>
              </a:r>
              <a:endParaRPr lang="en-GB" sz="2400" b="1" dirty="0">
                <a:solidFill>
                  <a:schemeClr val="accent4"/>
                </a:solidFill>
              </a:endParaRPr>
            </a:p>
          </p:txBody>
        </p:sp>
        <p:pic>
          <p:nvPicPr>
            <p:cNvPr id="17" name="Picture 1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9936831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29</a:t>
            </a:fld>
            <a:endParaRPr lang="it-IT"/>
          </a:p>
        </p:txBody>
      </p:sp>
      <p:sp>
        <p:nvSpPr>
          <p:cNvPr id="9" name="TextBox 8"/>
          <p:cNvSpPr txBox="1"/>
          <p:nvPr/>
        </p:nvSpPr>
        <p:spPr>
          <a:xfrm>
            <a:off x="327212" y="2989331"/>
            <a:ext cx="2479784" cy="1477328"/>
          </a:xfrm>
          <a:prstGeom prst="rect">
            <a:avLst/>
          </a:prstGeom>
          <a:noFill/>
        </p:spPr>
        <p:txBody>
          <a:bodyPr wrap="square" rtlCol="0">
            <a:spAutoFit/>
          </a:bodyPr>
          <a:lstStyle/>
          <a:p>
            <a:pPr marL="285750" indent="-285750">
              <a:buFont typeface="Arial" panose="020B0604020202020204" pitchFamily="34" charset="0"/>
              <a:buChar char="•"/>
            </a:pPr>
            <a:r>
              <a:rPr lang="en-GB" dirty="0"/>
              <a:t>The loose bolts on the core build were removed with new bolts and fully tightened.</a:t>
            </a:r>
          </a:p>
        </p:txBody>
      </p:sp>
      <p:pic>
        <p:nvPicPr>
          <p:cNvPr id="10" name="Picture 9"/>
          <p:cNvPicPr>
            <a:picLocks noChangeAspect="1"/>
          </p:cNvPicPr>
          <p:nvPr/>
        </p:nvPicPr>
        <p:blipFill>
          <a:blip r:embed="rId2"/>
          <a:stretch>
            <a:fillRect/>
          </a:stretch>
        </p:blipFill>
        <p:spPr>
          <a:xfrm>
            <a:off x="3394206" y="1824814"/>
            <a:ext cx="4973617" cy="3413051"/>
          </a:xfrm>
          <a:prstGeom prst="rect">
            <a:avLst/>
          </a:prstGeom>
        </p:spPr>
      </p:pic>
      <p:sp>
        <p:nvSpPr>
          <p:cNvPr id="11" name="Flowchart: Connector 10"/>
          <p:cNvSpPr/>
          <p:nvPr/>
        </p:nvSpPr>
        <p:spPr>
          <a:xfrm>
            <a:off x="5296808" y="3356811"/>
            <a:ext cx="1168411" cy="285256"/>
          </a:xfrm>
          <a:prstGeom prst="flowChartConnector">
            <a:avLst/>
          </a:prstGeom>
          <a:solidFill>
            <a:schemeClr val="bg1">
              <a:alpha val="0"/>
            </a:schemeClr>
          </a:solidFill>
          <a:ln w="15875">
            <a:solidFill>
              <a:srgbClr val="FF0000"/>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2" name="TextBox 11"/>
          <p:cNvSpPr txBox="1"/>
          <p:nvPr/>
        </p:nvSpPr>
        <p:spPr>
          <a:xfrm>
            <a:off x="5156791" y="2619999"/>
            <a:ext cx="1648046" cy="369332"/>
          </a:xfrm>
          <a:prstGeom prst="rect">
            <a:avLst/>
          </a:prstGeom>
          <a:solidFill>
            <a:srgbClr val="FFFF00"/>
          </a:solidFill>
        </p:spPr>
        <p:txBody>
          <a:bodyPr wrap="square" rtlCol="0">
            <a:spAutoFit/>
          </a:bodyPr>
          <a:lstStyle/>
          <a:p>
            <a:r>
              <a:rPr lang="en-GB" dirty="0"/>
              <a:t>Bolts replaced</a:t>
            </a:r>
          </a:p>
        </p:txBody>
      </p:sp>
      <p:sp>
        <p:nvSpPr>
          <p:cNvPr id="14" name="Title 3"/>
          <p:cNvSpPr txBox="1">
            <a:spLocks/>
          </p:cNvSpPr>
          <p:nvPr/>
        </p:nvSpPr>
        <p:spPr>
          <a:xfrm>
            <a:off x="311263" y="278139"/>
            <a:ext cx="2724332" cy="300875"/>
          </a:xfrm>
          <a:prstGeom prst="rect">
            <a:avLst/>
          </a:prstGeom>
        </p:spPr>
        <p:txBody>
          <a:bodyPr vert="horz" lIns="0" tIns="0" rIns="0" bIns="0" rtlCol="0" anchor="t" anchorCtr="0">
            <a:noAutofit/>
          </a:bodyPr>
          <a:lstStyle>
            <a:lvl1pPr algn="l" defTabSz="914400" rtl="0" eaLnBrk="1" latinLnBrk="0" hangingPunct="1">
              <a:lnSpc>
                <a:spcPct val="90000"/>
              </a:lnSpc>
              <a:spcBef>
                <a:spcPct val="0"/>
              </a:spcBef>
              <a:buNone/>
              <a:defRPr sz="1800" b="1" kern="1200">
                <a:solidFill>
                  <a:schemeClr val="tx1"/>
                </a:solidFill>
                <a:latin typeface="Arial" panose="020B0604020202020204" pitchFamily="34" charset="0"/>
                <a:ea typeface="+mj-ea"/>
                <a:cs typeface="Arial" panose="020B0604020202020204" pitchFamily="34" charset="0"/>
              </a:defRPr>
            </a:lvl1pPr>
          </a:lstStyle>
          <a:p>
            <a:r>
              <a:rPr lang="en-GB" sz="2200" dirty="0"/>
              <a:t>Improve</a:t>
            </a:r>
            <a:br>
              <a:rPr lang="en-GB" sz="2200" dirty="0"/>
            </a:br>
            <a:r>
              <a:rPr lang="en-GB" sz="2200" dirty="0"/>
              <a:t>Improvement 4</a:t>
            </a:r>
          </a:p>
        </p:txBody>
      </p:sp>
      <p:grpSp>
        <p:nvGrpSpPr>
          <p:cNvPr id="2" name="Group 1"/>
          <p:cNvGrpSpPr/>
          <p:nvPr/>
        </p:nvGrpSpPr>
        <p:grpSpPr>
          <a:xfrm>
            <a:off x="461504" y="1095867"/>
            <a:ext cx="2211200" cy="1524132"/>
            <a:chOff x="3727147" y="63617"/>
            <a:chExt cx="2211200" cy="1524132"/>
          </a:xfrm>
        </p:grpSpPr>
        <p:pic>
          <p:nvPicPr>
            <p:cNvPr id="15" name="Picture 14"/>
            <p:cNvPicPr>
              <a:picLocks noChangeAspect="1"/>
            </p:cNvPicPr>
            <p:nvPr/>
          </p:nvPicPr>
          <p:blipFill>
            <a:blip r:embed="rId3"/>
            <a:stretch>
              <a:fillRect/>
            </a:stretch>
          </p:blipFill>
          <p:spPr>
            <a:xfrm>
              <a:off x="3727147" y="63617"/>
              <a:ext cx="2211200" cy="1524132"/>
            </a:xfrm>
            <a:prstGeom prst="rect">
              <a:avLst/>
            </a:prstGeom>
            <a:solidFill>
              <a:schemeClr val="bg1"/>
            </a:solidFill>
            <a:ln w="19050">
              <a:solidFill>
                <a:schemeClr val="accent1"/>
              </a:solidFill>
            </a:ln>
          </p:spPr>
        </p:pic>
        <p:sp>
          <p:nvSpPr>
            <p:cNvPr id="5" name="Oval 4"/>
            <p:cNvSpPr/>
            <p:nvPr/>
          </p:nvSpPr>
          <p:spPr>
            <a:xfrm>
              <a:off x="3936274" y="470263"/>
              <a:ext cx="200297" cy="26125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grpSp>
        <p:nvGrpSpPr>
          <p:cNvPr id="13" name="Group 12"/>
          <p:cNvGrpSpPr/>
          <p:nvPr/>
        </p:nvGrpSpPr>
        <p:grpSpPr>
          <a:xfrm>
            <a:off x="5552028" y="269433"/>
            <a:ext cx="1896734" cy="634334"/>
            <a:chOff x="5552028" y="269433"/>
            <a:chExt cx="1896734" cy="634334"/>
          </a:xfrm>
        </p:grpSpPr>
        <p:sp>
          <p:nvSpPr>
            <p:cNvPr id="16" name="Rectangle 15"/>
            <p:cNvSpPr/>
            <p:nvPr/>
          </p:nvSpPr>
          <p:spPr>
            <a:xfrm>
              <a:off x="5552028" y="369566"/>
              <a:ext cx="1249509" cy="461665"/>
            </a:xfrm>
            <a:prstGeom prst="rect">
              <a:avLst/>
            </a:prstGeom>
          </p:spPr>
          <p:txBody>
            <a:bodyPr wrap="none">
              <a:spAutoFit/>
            </a:bodyPr>
            <a:lstStyle/>
            <a:p>
              <a:r>
                <a:rPr lang="en-US" altLang="ja-JP" sz="2400" b="1" dirty="0">
                  <a:solidFill>
                    <a:schemeClr val="accent4"/>
                  </a:solidFill>
                </a:rPr>
                <a:t>Improve</a:t>
              </a:r>
              <a:endParaRPr lang="en-GB" sz="2400" b="1" dirty="0">
                <a:solidFill>
                  <a:schemeClr val="accent4"/>
                </a:solidFill>
              </a:endParaRPr>
            </a:p>
          </p:txBody>
        </p:sp>
        <p:pic>
          <p:nvPicPr>
            <p:cNvPr id="17" name="Picture 16"/>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07165775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30</a:t>
            </a:fld>
            <a:endParaRPr lang="it-IT"/>
          </a:p>
        </p:txBody>
      </p:sp>
      <p:pic>
        <p:nvPicPr>
          <p:cNvPr id="9" name="Picture 8"/>
          <p:cNvPicPr>
            <a:picLocks noChangeAspect="1"/>
          </p:cNvPicPr>
          <p:nvPr/>
        </p:nvPicPr>
        <p:blipFill>
          <a:blip r:embed="rId2"/>
          <a:stretch>
            <a:fillRect/>
          </a:stretch>
        </p:blipFill>
        <p:spPr>
          <a:xfrm>
            <a:off x="3486714" y="1876426"/>
            <a:ext cx="5182051" cy="3571875"/>
          </a:xfrm>
          <a:prstGeom prst="rect">
            <a:avLst/>
          </a:prstGeom>
          <a:ln w="19050">
            <a:solidFill>
              <a:schemeClr val="accent1"/>
            </a:solidFill>
          </a:ln>
        </p:spPr>
      </p:pic>
      <p:sp>
        <p:nvSpPr>
          <p:cNvPr id="10" name="Title 3"/>
          <p:cNvSpPr>
            <a:spLocks noGrp="1"/>
          </p:cNvSpPr>
          <p:nvPr>
            <p:ph type="title"/>
          </p:nvPr>
        </p:nvSpPr>
        <p:spPr>
          <a:xfrm>
            <a:off x="398022" y="280969"/>
            <a:ext cx="3590503" cy="300875"/>
          </a:xfrm>
        </p:spPr>
        <p:txBody>
          <a:bodyPr>
            <a:normAutofit fontScale="90000"/>
          </a:bodyPr>
          <a:lstStyle/>
          <a:p>
            <a:r>
              <a:rPr lang="en-GB" sz="2400" dirty="0"/>
              <a:t>Improve</a:t>
            </a:r>
            <a:br>
              <a:rPr lang="en-GB" sz="2400" dirty="0"/>
            </a:br>
            <a:r>
              <a:rPr lang="en-GB" sz="2400" dirty="0"/>
              <a:t>Review of Pay off matrix</a:t>
            </a:r>
          </a:p>
        </p:txBody>
      </p:sp>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30932" y="2380707"/>
            <a:ext cx="267788" cy="267788"/>
          </a:xfrm>
          <a:prstGeom prst="rect">
            <a:avLst/>
          </a:prstGeom>
        </p:spPr>
      </p:pic>
      <p:pic>
        <p:nvPicPr>
          <p:cNvPr id="14" name="Picture 1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86644" y="2810693"/>
            <a:ext cx="267788" cy="267788"/>
          </a:xfrm>
          <a:prstGeom prst="rect">
            <a:avLst/>
          </a:prstGeom>
        </p:spPr>
      </p:pic>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230189" y="3264718"/>
            <a:ext cx="267788" cy="267788"/>
          </a:xfrm>
          <a:prstGeom prst="rect">
            <a:avLst/>
          </a:prstGeom>
        </p:spPr>
      </p:pic>
      <p:sp>
        <p:nvSpPr>
          <p:cNvPr id="17" name="TextBox 16"/>
          <p:cNvSpPr txBox="1"/>
          <p:nvPr/>
        </p:nvSpPr>
        <p:spPr>
          <a:xfrm>
            <a:off x="5925761" y="3013166"/>
            <a:ext cx="201139" cy="369332"/>
          </a:xfrm>
          <a:prstGeom prst="rect">
            <a:avLst/>
          </a:prstGeom>
          <a:noFill/>
        </p:spPr>
        <p:txBody>
          <a:bodyPr wrap="square" rtlCol="0">
            <a:spAutoFit/>
          </a:bodyPr>
          <a:lstStyle/>
          <a:p>
            <a:r>
              <a:rPr lang="en-GB" b="1" dirty="0">
                <a:solidFill>
                  <a:srgbClr val="FFC000"/>
                </a:solidFill>
              </a:rPr>
              <a:t>?</a:t>
            </a:r>
          </a:p>
        </p:txBody>
      </p:sp>
      <p:sp>
        <p:nvSpPr>
          <p:cNvPr id="18" name="TextBox 17"/>
          <p:cNvSpPr txBox="1"/>
          <p:nvPr/>
        </p:nvSpPr>
        <p:spPr>
          <a:xfrm>
            <a:off x="5567770" y="3205935"/>
            <a:ext cx="201139" cy="369332"/>
          </a:xfrm>
          <a:prstGeom prst="rect">
            <a:avLst/>
          </a:prstGeom>
          <a:noFill/>
        </p:spPr>
        <p:txBody>
          <a:bodyPr wrap="square" rtlCol="0">
            <a:spAutoFit/>
          </a:bodyPr>
          <a:lstStyle/>
          <a:p>
            <a:r>
              <a:rPr lang="en-GB" b="1" dirty="0">
                <a:solidFill>
                  <a:srgbClr val="FFC000"/>
                </a:solidFill>
              </a:rPr>
              <a:t>?</a:t>
            </a:r>
          </a:p>
        </p:txBody>
      </p:sp>
      <p:sp>
        <p:nvSpPr>
          <p:cNvPr id="19" name="TextBox 18"/>
          <p:cNvSpPr txBox="1"/>
          <p:nvPr/>
        </p:nvSpPr>
        <p:spPr>
          <a:xfrm>
            <a:off x="212616" y="1235853"/>
            <a:ext cx="2995748" cy="5078313"/>
          </a:xfrm>
          <a:prstGeom prst="rect">
            <a:avLst/>
          </a:prstGeom>
          <a:noFill/>
          <a:ln>
            <a:solidFill>
              <a:schemeClr val="tx1"/>
            </a:solidFill>
          </a:ln>
        </p:spPr>
        <p:txBody>
          <a:bodyPr wrap="square" rtlCol="0">
            <a:spAutoFit/>
          </a:bodyPr>
          <a:lstStyle/>
          <a:p>
            <a:r>
              <a:rPr lang="en-GB" dirty="0"/>
              <a:t>Step 1:</a:t>
            </a:r>
          </a:p>
          <a:p>
            <a:r>
              <a:rPr lang="en-GB" dirty="0"/>
              <a:t>Improvement 1 (paint flush) was initially implemented to cover customer demand.</a:t>
            </a:r>
          </a:p>
          <a:p>
            <a:endParaRPr lang="en-GB" dirty="0"/>
          </a:p>
          <a:p>
            <a:r>
              <a:rPr lang="en-GB" dirty="0"/>
              <a:t>Step 2:</a:t>
            </a:r>
          </a:p>
          <a:p>
            <a:r>
              <a:rPr lang="en-GB" dirty="0"/>
              <a:t>Improvement 3 &amp; 4 were implemented as ‘quick fix’ options.</a:t>
            </a:r>
          </a:p>
          <a:p>
            <a:endParaRPr lang="en-GB" dirty="0"/>
          </a:p>
          <a:p>
            <a:r>
              <a:rPr lang="en-GB" dirty="0"/>
              <a:t>Step 3:</a:t>
            </a:r>
          </a:p>
          <a:p>
            <a:r>
              <a:rPr lang="en-GB" dirty="0"/>
              <a:t>After paint flux was terminated, scrap rate remained low putting a halt on improvement 2 &amp; 5. Management evaluation to follow if these improvements are needed.</a:t>
            </a:r>
          </a:p>
        </p:txBody>
      </p:sp>
      <p:grpSp>
        <p:nvGrpSpPr>
          <p:cNvPr id="11" name="Group 10"/>
          <p:cNvGrpSpPr/>
          <p:nvPr/>
        </p:nvGrpSpPr>
        <p:grpSpPr>
          <a:xfrm>
            <a:off x="5552028" y="269433"/>
            <a:ext cx="1896734" cy="634334"/>
            <a:chOff x="5552028" y="269433"/>
            <a:chExt cx="1896734" cy="634334"/>
          </a:xfrm>
        </p:grpSpPr>
        <p:sp>
          <p:nvSpPr>
            <p:cNvPr id="12" name="Rectangle 11"/>
            <p:cNvSpPr/>
            <p:nvPr/>
          </p:nvSpPr>
          <p:spPr>
            <a:xfrm>
              <a:off x="5552028" y="369566"/>
              <a:ext cx="1249509" cy="461665"/>
            </a:xfrm>
            <a:prstGeom prst="rect">
              <a:avLst/>
            </a:prstGeom>
          </p:spPr>
          <p:txBody>
            <a:bodyPr wrap="none">
              <a:spAutoFit/>
            </a:bodyPr>
            <a:lstStyle/>
            <a:p>
              <a:r>
                <a:rPr lang="en-US" altLang="ja-JP" sz="2400" b="1" dirty="0">
                  <a:solidFill>
                    <a:schemeClr val="accent4"/>
                  </a:solidFill>
                </a:rPr>
                <a:t>Improve</a:t>
              </a:r>
              <a:endParaRPr lang="en-GB" sz="2400" b="1" dirty="0">
                <a:solidFill>
                  <a:schemeClr val="accent4"/>
                </a:solidFill>
              </a:endParaRPr>
            </a:p>
          </p:txBody>
        </p:sp>
        <p:pic>
          <p:nvPicPr>
            <p:cNvPr id="16" name="Picture 15"/>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201469718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31</a:t>
            </a:fld>
            <a:endParaRPr lang="it-IT"/>
          </a:p>
        </p:txBody>
      </p:sp>
      <p:sp>
        <p:nvSpPr>
          <p:cNvPr id="9" name="Title 3"/>
          <p:cNvSpPr>
            <a:spLocks noGrp="1"/>
          </p:cNvSpPr>
          <p:nvPr>
            <p:ph type="title"/>
          </p:nvPr>
        </p:nvSpPr>
        <p:spPr>
          <a:xfrm>
            <a:off x="398022" y="280969"/>
            <a:ext cx="3590503" cy="300875"/>
          </a:xfrm>
        </p:spPr>
        <p:txBody>
          <a:bodyPr>
            <a:normAutofit fontScale="90000"/>
          </a:bodyPr>
          <a:lstStyle/>
          <a:p>
            <a:r>
              <a:rPr lang="en-GB" sz="2400" dirty="0"/>
              <a:t>Improve</a:t>
            </a:r>
            <a:br>
              <a:rPr lang="en-GB" sz="2400" dirty="0"/>
            </a:br>
            <a:r>
              <a:rPr lang="en-GB" sz="2400" dirty="0"/>
              <a:t>Scrap rate overview</a:t>
            </a:r>
          </a:p>
        </p:txBody>
      </p:sp>
      <p:sp>
        <p:nvSpPr>
          <p:cNvPr id="11" name="TextBox 10"/>
          <p:cNvSpPr txBox="1"/>
          <p:nvPr/>
        </p:nvSpPr>
        <p:spPr>
          <a:xfrm>
            <a:off x="1075968" y="1509819"/>
            <a:ext cx="2755231" cy="369332"/>
          </a:xfrm>
          <a:prstGeom prst="rect">
            <a:avLst/>
          </a:prstGeom>
          <a:noFill/>
        </p:spPr>
        <p:txBody>
          <a:bodyPr wrap="square" rtlCol="0">
            <a:spAutoFit/>
          </a:bodyPr>
          <a:lstStyle/>
          <a:p>
            <a:r>
              <a:rPr lang="en-GB" dirty="0"/>
              <a:t>Before DMAIC</a:t>
            </a:r>
          </a:p>
        </p:txBody>
      </p:sp>
      <p:sp>
        <p:nvSpPr>
          <p:cNvPr id="12" name="TextBox 11"/>
          <p:cNvSpPr txBox="1"/>
          <p:nvPr/>
        </p:nvSpPr>
        <p:spPr>
          <a:xfrm>
            <a:off x="737657" y="2021522"/>
            <a:ext cx="2755231" cy="923330"/>
          </a:xfrm>
          <a:prstGeom prst="rect">
            <a:avLst/>
          </a:prstGeom>
          <a:noFill/>
        </p:spPr>
        <p:txBody>
          <a:bodyPr wrap="square" rtlCol="0">
            <a:spAutoFit/>
          </a:bodyPr>
          <a:lstStyle/>
          <a:p>
            <a:pPr marL="285750" indent="-285750">
              <a:buFont typeface="Arial" panose="020B0604020202020204" pitchFamily="34" charset="0"/>
              <a:buChar char="•"/>
            </a:pPr>
            <a:r>
              <a:rPr lang="en-GB" dirty="0"/>
              <a:t>Average failure rate was running at 19%</a:t>
            </a:r>
          </a:p>
          <a:p>
            <a:pPr marL="285750" indent="-285750">
              <a:buFont typeface="Arial" panose="020B0604020202020204" pitchFamily="34" charset="0"/>
              <a:buChar char="•"/>
            </a:pPr>
            <a:r>
              <a:rPr lang="en-GB" dirty="0"/>
              <a:t>From week 42-48</a:t>
            </a:r>
          </a:p>
        </p:txBody>
      </p:sp>
      <p:sp>
        <p:nvSpPr>
          <p:cNvPr id="7" name="TextBox 6"/>
          <p:cNvSpPr txBox="1"/>
          <p:nvPr/>
        </p:nvSpPr>
        <p:spPr>
          <a:xfrm>
            <a:off x="6109034" y="1509819"/>
            <a:ext cx="2755231" cy="369332"/>
          </a:xfrm>
          <a:prstGeom prst="rect">
            <a:avLst/>
          </a:prstGeom>
          <a:noFill/>
        </p:spPr>
        <p:txBody>
          <a:bodyPr wrap="square" rtlCol="0">
            <a:spAutoFit/>
          </a:bodyPr>
          <a:lstStyle/>
          <a:p>
            <a:r>
              <a:rPr lang="en-GB" dirty="0"/>
              <a:t>After DMAIC</a:t>
            </a:r>
          </a:p>
        </p:txBody>
      </p:sp>
      <p:sp>
        <p:nvSpPr>
          <p:cNvPr id="8" name="TextBox 7"/>
          <p:cNvSpPr txBox="1"/>
          <p:nvPr/>
        </p:nvSpPr>
        <p:spPr>
          <a:xfrm>
            <a:off x="5536080" y="2021522"/>
            <a:ext cx="2755231" cy="923330"/>
          </a:xfrm>
          <a:prstGeom prst="rect">
            <a:avLst/>
          </a:prstGeom>
          <a:noFill/>
        </p:spPr>
        <p:txBody>
          <a:bodyPr wrap="square" rtlCol="0">
            <a:spAutoFit/>
          </a:bodyPr>
          <a:lstStyle/>
          <a:p>
            <a:pPr marL="285750" indent="-285750">
              <a:buFont typeface="Arial" panose="020B0604020202020204" pitchFamily="34" charset="0"/>
              <a:buChar char="•"/>
            </a:pPr>
            <a:r>
              <a:rPr lang="en-GB" dirty="0"/>
              <a:t>Average failure rate now</a:t>
            </a:r>
          </a:p>
          <a:p>
            <a:r>
              <a:rPr lang="en-GB" dirty="0"/>
              <a:t>    running at 4%</a:t>
            </a:r>
          </a:p>
          <a:p>
            <a:r>
              <a:rPr lang="en-GB" dirty="0"/>
              <a:t>    From week 50-15</a:t>
            </a:r>
          </a:p>
        </p:txBody>
      </p:sp>
      <p:pic>
        <p:nvPicPr>
          <p:cNvPr id="2" name="Picture 1"/>
          <p:cNvPicPr>
            <a:picLocks noChangeAspect="1"/>
          </p:cNvPicPr>
          <p:nvPr/>
        </p:nvPicPr>
        <p:blipFill>
          <a:blip r:embed="rId2"/>
          <a:stretch>
            <a:fillRect/>
          </a:stretch>
        </p:blipFill>
        <p:spPr>
          <a:xfrm>
            <a:off x="617810" y="2944852"/>
            <a:ext cx="8029801" cy="3432462"/>
          </a:xfrm>
          <a:prstGeom prst="rect">
            <a:avLst/>
          </a:prstGeom>
        </p:spPr>
      </p:pic>
      <p:sp>
        <p:nvSpPr>
          <p:cNvPr id="4" name="Rectangle 3"/>
          <p:cNvSpPr/>
          <p:nvPr/>
        </p:nvSpPr>
        <p:spPr>
          <a:xfrm>
            <a:off x="2542903" y="3230881"/>
            <a:ext cx="1576251" cy="3004457"/>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4119154" y="3230881"/>
            <a:ext cx="3640183" cy="3004457"/>
          </a:xfrm>
          <a:prstGeom prst="rect">
            <a:avLst/>
          </a:prstGeom>
          <a:no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p:cNvSpPr txBox="1"/>
          <p:nvPr/>
        </p:nvSpPr>
        <p:spPr>
          <a:xfrm>
            <a:off x="3691862" y="2600690"/>
            <a:ext cx="842165" cy="461665"/>
          </a:xfrm>
          <a:prstGeom prst="rect">
            <a:avLst/>
          </a:prstGeom>
          <a:solidFill>
            <a:schemeClr val="bg1"/>
          </a:solidFill>
          <a:ln>
            <a:solidFill>
              <a:schemeClr val="tx1"/>
            </a:solidFill>
          </a:ln>
        </p:spPr>
        <p:txBody>
          <a:bodyPr wrap="square" rtlCol="0">
            <a:spAutoFit/>
          </a:bodyPr>
          <a:lstStyle/>
          <a:p>
            <a:pPr algn="ctr"/>
            <a:r>
              <a:rPr lang="en-GB" sz="1200" dirty="0"/>
              <a:t>Paint flux added</a:t>
            </a:r>
          </a:p>
        </p:txBody>
      </p:sp>
      <p:cxnSp>
        <p:nvCxnSpPr>
          <p:cNvPr id="17" name="Straight Arrow Connector 16"/>
          <p:cNvCxnSpPr>
            <a:stCxn id="15" idx="2"/>
          </p:cNvCxnSpPr>
          <p:nvPr/>
        </p:nvCxnSpPr>
        <p:spPr>
          <a:xfrm>
            <a:off x="4112945" y="3062355"/>
            <a:ext cx="6209" cy="2981394"/>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18" name="TextBox 17"/>
          <p:cNvSpPr txBox="1"/>
          <p:nvPr/>
        </p:nvSpPr>
        <p:spPr>
          <a:xfrm>
            <a:off x="4890328" y="2600690"/>
            <a:ext cx="770244" cy="465537"/>
          </a:xfrm>
          <a:prstGeom prst="rect">
            <a:avLst/>
          </a:prstGeom>
          <a:solidFill>
            <a:schemeClr val="bg1"/>
          </a:solidFill>
          <a:ln>
            <a:solidFill>
              <a:schemeClr val="tx1"/>
            </a:solidFill>
          </a:ln>
        </p:spPr>
        <p:txBody>
          <a:bodyPr wrap="square" rtlCol="0">
            <a:spAutoFit/>
          </a:bodyPr>
          <a:lstStyle/>
          <a:p>
            <a:pPr algn="ctr"/>
            <a:r>
              <a:rPr lang="en-GB" sz="1200" dirty="0"/>
              <a:t>Paint flux removed</a:t>
            </a:r>
          </a:p>
        </p:txBody>
      </p:sp>
      <p:cxnSp>
        <p:nvCxnSpPr>
          <p:cNvPr id="21" name="Straight Arrow Connector 20"/>
          <p:cNvCxnSpPr>
            <a:stCxn id="18" idx="2"/>
          </p:cNvCxnSpPr>
          <p:nvPr/>
        </p:nvCxnSpPr>
        <p:spPr>
          <a:xfrm flipH="1">
            <a:off x="5164558" y="3066227"/>
            <a:ext cx="110892" cy="2996849"/>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sp>
        <p:nvSpPr>
          <p:cNvPr id="22" name="TextBox 21"/>
          <p:cNvSpPr txBox="1"/>
          <p:nvPr/>
        </p:nvSpPr>
        <p:spPr>
          <a:xfrm>
            <a:off x="4145281" y="3373565"/>
            <a:ext cx="1100850" cy="646331"/>
          </a:xfrm>
          <a:prstGeom prst="rect">
            <a:avLst/>
          </a:prstGeom>
          <a:noFill/>
          <a:ln>
            <a:solidFill>
              <a:schemeClr val="tx1"/>
            </a:solidFill>
          </a:ln>
        </p:spPr>
        <p:txBody>
          <a:bodyPr wrap="square" rtlCol="0">
            <a:spAutoFit/>
          </a:bodyPr>
          <a:lstStyle/>
          <a:p>
            <a:pPr algn="ctr"/>
            <a:r>
              <a:rPr lang="en-GB" sz="1200" dirty="0"/>
              <a:t>Improvement 3 &amp; 4 implemented</a:t>
            </a:r>
          </a:p>
        </p:txBody>
      </p:sp>
      <p:sp>
        <p:nvSpPr>
          <p:cNvPr id="23" name="TextBox 22"/>
          <p:cNvSpPr txBox="1"/>
          <p:nvPr/>
        </p:nvSpPr>
        <p:spPr>
          <a:xfrm>
            <a:off x="7359117" y="3271889"/>
            <a:ext cx="1419497" cy="738664"/>
          </a:xfrm>
          <a:prstGeom prst="rect">
            <a:avLst/>
          </a:prstGeom>
          <a:noFill/>
          <a:ln>
            <a:solidFill>
              <a:schemeClr val="tx1"/>
            </a:solidFill>
          </a:ln>
        </p:spPr>
        <p:txBody>
          <a:bodyPr wrap="square" rtlCol="0">
            <a:spAutoFit/>
          </a:bodyPr>
          <a:lstStyle/>
          <a:p>
            <a:r>
              <a:rPr lang="en-GB" sz="1400" dirty="0"/>
              <a:t>Catch up of failed cores from previous stock</a:t>
            </a:r>
          </a:p>
        </p:txBody>
      </p:sp>
      <p:cxnSp>
        <p:nvCxnSpPr>
          <p:cNvPr id="25" name="Straight Arrow Connector 24"/>
          <p:cNvCxnSpPr/>
          <p:nvPr/>
        </p:nvCxnSpPr>
        <p:spPr>
          <a:xfrm flipH="1">
            <a:off x="7486649" y="4019896"/>
            <a:ext cx="546918" cy="1152995"/>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grpSp>
        <p:nvGrpSpPr>
          <p:cNvPr id="19" name="Group 18"/>
          <p:cNvGrpSpPr/>
          <p:nvPr/>
        </p:nvGrpSpPr>
        <p:grpSpPr>
          <a:xfrm>
            <a:off x="5552028" y="269433"/>
            <a:ext cx="1896734" cy="634334"/>
            <a:chOff x="5552028" y="269433"/>
            <a:chExt cx="1896734" cy="634334"/>
          </a:xfrm>
        </p:grpSpPr>
        <p:sp>
          <p:nvSpPr>
            <p:cNvPr id="20" name="Rectangle 19"/>
            <p:cNvSpPr/>
            <p:nvPr/>
          </p:nvSpPr>
          <p:spPr>
            <a:xfrm>
              <a:off x="5552028" y="369566"/>
              <a:ext cx="1249509" cy="461665"/>
            </a:xfrm>
            <a:prstGeom prst="rect">
              <a:avLst/>
            </a:prstGeom>
          </p:spPr>
          <p:txBody>
            <a:bodyPr wrap="none">
              <a:spAutoFit/>
            </a:bodyPr>
            <a:lstStyle/>
            <a:p>
              <a:r>
                <a:rPr lang="en-US" altLang="ja-JP" sz="2400" b="1" dirty="0">
                  <a:solidFill>
                    <a:schemeClr val="accent4"/>
                  </a:solidFill>
                </a:rPr>
                <a:t>Improve</a:t>
              </a:r>
              <a:endParaRPr lang="en-GB" sz="2400" b="1" dirty="0">
                <a:solidFill>
                  <a:schemeClr val="accent4"/>
                </a:solidFill>
              </a:endParaRPr>
            </a:p>
          </p:txBody>
        </p:sp>
        <p:pic>
          <p:nvPicPr>
            <p:cNvPr id="24" name="Picture 23"/>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4587619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9B0F03C-C644-5D47-B7B4-F6F84F3A4BA3}" type="slidenum">
              <a:rPr lang="it-IT" smtClean="0"/>
              <a:t>32</a:t>
            </a:fld>
            <a:endParaRPr lang="it-IT"/>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483520" y="2700021"/>
            <a:ext cx="2370503" cy="2418881"/>
          </a:xfrm>
          <a:prstGeom prst="rect">
            <a:avLst/>
          </a:prstGeom>
        </p:spPr>
      </p:pic>
      <p:sp>
        <p:nvSpPr>
          <p:cNvPr id="7" name="Rectangle 6"/>
          <p:cNvSpPr/>
          <p:nvPr/>
        </p:nvSpPr>
        <p:spPr>
          <a:xfrm>
            <a:off x="3659712" y="1556792"/>
            <a:ext cx="1913409" cy="769441"/>
          </a:xfrm>
          <a:prstGeom prst="rect">
            <a:avLst/>
          </a:prstGeom>
          <a:ln>
            <a:noFill/>
          </a:ln>
        </p:spPr>
        <p:txBody>
          <a:bodyPr wrap="none">
            <a:spAutoFit/>
          </a:bodyPr>
          <a:lstStyle/>
          <a:p>
            <a:r>
              <a:rPr lang="en-US" altLang="ja-JP" sz="4400" b="1" dirty="0">
                <a:solidFill>
                  <a:srgbClr val="00B050"/>
                </a:solidFill>
              </a:rPr>
              <a:t>Control</a:t>
            </a:r>
            <a:endParaRPr lang="en-GB" sz="4400" b="1" dirty="0">
              <a:solidFill>
                <a:srgbClr val="00B050"/>
              </a:solidFill>
            </a:endParaRPr>
          </a:p>
        </p:txBody>
      </p:sp>
    </p:spTree>
    <p:extLst>
      <p:ext uri="{BB962C8B-B14F-4D97-AF65-F5344CB8AC3E}">
        <p14:creationId xmlns:p14="http://schemas.microsoft.com/office/powerpoint/2010/main" val="40527843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33</a:t>
            </a:fld>
            <a:endParaRPr lang="it-IT"/>
          </a:p>
        </p:txBody>
      </p:sp>
      <p:sp>
        <p:nvSpPr>
          <p:cNvPr id="9" name="Title 3"/>
          <p:cNvSpPr>
            <a:spLocks noGrp="1"/>
          </p:cNvSpPr>
          <p:nvPr>
            <p:ph type="title"/>
          </p:nvPr>
        </p:nvSpPr>
        <p:spPr>
          <a:xfrm>
            <a:off x="433538" y="385471"/>
            <a:ext cx="1342100" cy="300875"/>
          </a:xfrm>
        </p:spPr>
        <p:txBody>
          <a:bodyPr>
            <a:normAutofit fontScale="90000"/>
          </a:bodyPr>
          <a:lstStyle/>
          <a:p>
            <a:r>
              <a:rPr lang="en-GB" sz="2400" dirty="0"/>
              <a:t>Control</a:t>
            </a:r>
          </a:p>
        </p:txBody>
      </p:sp>
      <p:sp>
        <p:nvSpPr>
          <p:cNvPr id="10" name="Title 3"/>
          <p:cNvSpPr txBox="1">
            <a:spLocks/>
          </p:cNvSpPr>
          <p:nvPr/>
        </p:nvSpPr>
        <p:spPr>
          <a:xfrm>
            <a:off x="311996" y="1648558"/>
            <a:ext cx="2927284" cy="300875"/>
          </a:xfrm>
          <a:prstGeom prst="rect">
            <a:avLst/>
          </a:prstGeom>
        </p:spPr>
        <p:txBody>
          <a:bodyPr vert="horz" lIns="0" tIns="0" rIns="0" bIns="0" rtlCol="0" anchor="t" anchorCtr="0">
            <a:noAutofit/>
          </a:bodyPr>
          <a:lstStyle>
            <a:lvl1pPr algn="l" defTabSz="457200" rtl="0" eaLnBrk="1" latinLnBrk="0" hangingPunct="1">
              <a:lnSpc>
                <a:spcPts val="2100"/>
              </a:lnSpc>
              <a:spcBef>
                <a:spcPct val="0"/>
              </a:spcBef>
              <a:buNone/>
              <a:defRPr sz="1800" b="0" i="0" kern="0" spc="0" baseline="0">
                <a:solidFill>
                  <a:schemeClr val="tx2"/>
                </a:solidFill>
                <a:latin typeface="Noto Sans SemiBold"/>
                <a:ea typeface="+mj-ea"/>
                <a:cs typeface="+mj-cs"/>
              </a:defRPr>
            </a:lvl1pPr>
          </a:lstStyle>
          <a:p>
            <a:r>
              <a:rPr lang="en-GB" dirty="0"/>
              <a:t>Build bed fixing bolts.</a:t>
            </a:r>
            <a:r>
              <a:rPr lang="en-GB" b="1" dirty="0"/>
              <a:t> </a:t>
            </a:r>
            <a:endParaRPr lang="en-GB" dirty="0"/>
          </a:p>
        </p:txBody>
      </p:sp>
      <p:sp>
        <p:nvSpPr>
          <p:cNvPr id="11" name="Title 3"/>
          <p:cNvSpPr txBox="1">
            <a:spLocks/>
          </p:cNvSpPr>
          <p:nvPr/>
        </p:nvSpPr>
        <p:spPr>
          <a:xfrm>
            <a:off x="164008" y="2281950"/>
            <a:ext cx="3381699" cy="820925"/>
          </a:xfrm>
          <a:prstGeom prst="rect">
            <a:avLst/>
          </a:prstGeom>
        </p:spPr>
        <p:txBody>
          <a:bodyPr vert="horz" lIns="0" tIns="0" rIns="0" bIns="0" rtlCol="0" anchor="t" anchorCtr="0">
            <a:noAutofit/>
          </a:bodyPr>
          <a:lstStyle>
            <a:lvl1pPr algn="l" defTabSz="457200" rtl="0" eaLnBrk="1" latinLnBrk="0" hangingPunct="1">
              <a:lnSpc>
                <a:spcPts val="2100"/>
              </a:lnSpc>
              <a:spcBef>
                <a:spcPct val="0"/>
              </a:spcBef>
              <a:buNone/>
              <a:defRPr sz="1800" b="0" i="0" kern="0" spc="0" baseline="0">
                <a:solidFill>
                  <a:schemeClr val="tx2"/>
                </a:solidFill>
                <a:latin typeface="Noto Sans SemiBold"/>
                <a:ea typeface="+mj-ea"/>
                <a:cs typeface="+mj-cs"/>
              </a:defRPr>
            </a:lvl1pPr>
          </a:lstStyle>
          <a:p>
            <a:pPr marL="342900" indent="-342900">
              <a:buFont typeface="Arial" panose="020B0604020202020204" pitchFamily="34" charset="0"/>
              <a:buChar char="•"/>
            </a:pPr>
            <a:r>
              <a:rPr lang="en-GB" sz="1200" dirty="0"/>
              <a:t>SOS (Standard operating sheets) Documents have been updated to include a check of bed fit condition, during changeover.</a:t>
            </a:r>
          </a:p>
          <a:p>
            <a:pPr marL="342900" indent="-342900">
              <a:buFont typeface="Arial" panose="020B0604020202020204" pitchFamily="34" charset="0"/>
              <a:buChar char="•"/>
            </a:pPr>
            <a:endParaRPr lang="en-GB" sz="1400" dirty="0"/>
          </a:p>
          <a:p>
            <a:pPr marL="342900" indent="-342900">
              <a:buFont typeface="Arial" panose="020B0604020202020204" pitchFamily="34" charset="0"/>
              <a:buChar char="•"/>
            </a:pPr>
            <a:r>
              <a:rPr lang="en-GB" sz="1200" dirty="0"/>
              <a:t>Machine care to be updated to include</a:t>
            </a:r>
          </a:p>
          <a:p>
            <a:r>
              <a:rPr lang="en-GB" sz="1200" dirty="0"/>
              <a:t>a check of bed fit condition as daily check</a:t>
            </a:r>
            <a:r>
              <a:rPr lang="en-GB" sz="1400" dirty="0"/>
              <a:t>.</a:t>
            </a:r>
          </a:p>
        </p:txBody>
      </p:sp>
      <p:pic>
        <p:nvPicPr>
          <p:cNvPr id="2" name="Picture 1"/>
          <p:cNvPicPr>
            <a:picLocks noChangeAspect="1"/>
          </p:cNvPicPr>
          <p:nvPr/>
        </p:nvPicPr>
        <p:blipFill>
          <a:blip r:embed="rId2"/>
          <a:stretch>
            <a:fillRect/>
          </a:stretch>
        </p:blipFill>
        <p:spPr>
          <a:xfrm>
            <a:off x="3852134" y="1825463"/>
            <a:ext cx="2420613" cy="1293724"/>
          </a:xfrm>
          <a:prstGeom prst="rect">
            <a:avLst/>
          </a:prstGeom>
          <a:ln w="19050">
            <a:solidFill>
              <a:schemeClr val="accent1"/>
            </a:solidFill>
          </a:ln>
        </p:spPr>
      </p:pic>
      <p:pic>
        <p:nvPicPr>
          <p:cNvPr id="4" name="Picture 3"/>
          <p:cNvPicPr>
            <a:picLocks noChangeAspect="1"/>
          </p:cNvPicPr>
          <p:nvPr/>
        </p:nvPicPr>
        <p:blipFill rotWithShape="1">
          <a:blip r:embed="rId3"/>
          <a:srcRect l="14622" t="-4423" r="-277" b="4423"/>
          <a:stretch/>
        </p:blipFill>
        <p:spPr>
          <a:xfrm>
            <a:off x="6602164" y="2250637"/>
            <a:ext cx="2437324" cy="2296826"/>
          </a:xfrm>
          <a:prstGeom prst="rect">
            <a:avLst/>
          </a:prstGeom>
          <a:ln w="19050">
            <a:solidFill>
              <a:schemeClr val="accent1"/>
            </a:solidFill>
          </a:ln>
        </p:spPr>
      </p:pic>
      <p:sp>
        <p:nvSpPr>
          <p:cNvPr id="5" name="TextBox 4"/>
          <p:cNvSpPr txBox="1"/>
          <p:nvPr/>
        </p:nvSpPr>
        <p:spPr>
          <a:xfrm>
            <a:off x="6661444" y="1923732"/>
            <a:ext cx="2318764" cy="261610"/>
          </a:xfrm>
          <a:prstGeom prst="rect">
            <a:avLst/>
          </a:prstGeom>
          <a:noFill/>
          <a:ln>
            <a:solidFill>
              <a:schemeClr val="accent1"/>
            </a:solidFill>
          </a:ln>
        </p:spPr>
        <p:txBody>
          <a:bodyPr wrap="square" rtlCol="0">
            <a:spAutoFit/>
          </a:bodyPr>
          <a:lstStyle/>
          <a:p>
            <a:r>
              <a:rPr lang="en-GB" sz="1100" dirty="0"/>
              <a:t>Machine care daily checks at cell</a:t>
            </a:r>
          </a:p>
        </p:txBody>
      </p:sp>
      <p:sp>
        <p:nvSpPr>
          <p:cNvPr id="12" name="TextBox 11"/>
          <p:cNvSpPr txBox="1"/>
          <p:nvPr/>
        </p:nvSpPr>
        <p:spPr>
          <a:xfrm>
            <a:off x="3903057" y="1519152"/>
            <a:ext cx="2318764" cy="261610"/>
          </a:xfrm>
          <a:prstGeom prst="rect">
            <a:avLst/>
          </a:prstGeom>
          <a:noFill/>
          <a:ln>
            <a:solidFill>
              <a:schemeClr val="accent1"/>
            </a:solidFill>
          </a:ln>
        </p:spPr>
        <p:txBody>
          <a:bodyPr wrap="square" rtlCol="0">
            <a:spAutoFit/>
          </a:bodyPr>
          <a:lstStyle/>
          <a:p>
            <a:pPr algn="ctr"/>
            <a:r>
              <a:rPr lang="en-GB" sz="1100" dirty="0"/>
              <a:t>SOS at build cell</a:t>
            </a:r>
          </a:p>
        </p:txBody>
      </p:sp>
      <p:pic>
        <p:nvPicPr>
          <p:cNvPr id="6" name="Picture 5"/>
          <p:cNvPicPr>
            <a:picLocks noChangeAspect="1"/>
          </p:cNvPicPr>
          <p:nvPr/>
        </p:nvPicPr>
        <p:blipFill>
          <a:blip r:embed="rId4"/>
          <a:stretch>
            <a:fillRect/>
          </a:stretch>
        </p:blipFill>
        <p:spPr>
          <a:xfrm>
            <a:off x="3522429" y="3290350"/>
            <a:ext cx="2877099" cy="2406447"/>
          </a:xfrm>
          <a:prstGeom prst="rect">
            <a:avLst/>
          </a:prstGeom>
          <a:ln w="19050">
            <a:solidFill>
              <a:schemeClr val="accent1"/>
            </a:solidFill>
          </a:ln>
        </p:spPr>
      </p:pic>
      <p:grpSp>
        <p:nvGrpSpPr>
          <p:cNvPr id="13" name="Group 12"/>
          <p:cNvGrpSpPr/>
          <p:nvPr/>
        </p:nvGrpSpPr>
        <p:grpSpPr>
          <a:xfrm>
            <a:off x="5597353" y="218741"/>
            <a:ext cx="1896734" cy="634334"/>
            <a:chOff x="5552028" y="269433"/>
            <a:chExt cx="1896734" cy="634334"/>
          </a:xfrm>
        </p:grpSpPr>
        <p:sp>
          <p:nvSpPr>
            <p:cNvPr id="14" name="Rectangle 13"/>
            <p:cNvSpPr/>
            <p:nvPr/>
          </p:nvSpPr>
          <p:spPr>
            <a:xfrm>
              <a:off x="5552028" y="369566"/>
              <a:ext cx="1128579" cy="461665"/>
            </a:xfrm>
            <a:prstGeom prst="rect">
              <a:avLst/>
            </a:prstGeom>
          </p:spPr>
          <p:txBody>
            <a:bodyPr wrap="none">
              <a:spAutoFit/>
            </a:bodyPr>
            <a:lstStyle/>
            <a:p>
              <a:r>
                <a:rPr lang="en-US" altLang="ja-JP" sz="2400" b="1" dirty="0">
                  <a:solidFill>
                    <a:srgbClr val="00B050"/>
                  </a:solidFill>
                </a:rPr>
                <a:t>Control</a:t>
              </a:r>
              <a:endParaRPr lang="en-GB" sz="2400" b="1" dirty="0">
                <a:solidFill>
                  <a:srgbClr val="00B050"/>
                </a:solidFill>
              </a:endParaRPr>
            </a:p>
          </p:txBody>
        </p:sp>
        <p:pic>
          <p:nvPicPr>
            <p:cNvPr id="15" name="Picture 14"/>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11989184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34</a:t>
            </a:fld>
            <a:endParaRPr lang="it-IT"/>
          </a:p>
        </p:txBody>
      </p:sp>
      <p:sp>
        <p:nvSpPr>
          <p:cNvPr id="10" name="Title 3"/>
          <p:cNvSpPr txBox="1">
            <a:spLocks/>
          </p:cNvSpPr>
          <p:nvPr/>
        </p:nvSpPr>
        <p:spPr>
          <a:xfrm>
            <a:off x="321689" y="2073299"/>
            <a:ext cx="2927284" cy="300875"/>
          </a:xfrm>
          <a:prstGeom prst="rect">
            <a:avLst/>
          </a:prstGeom>
        </p:spPr>
        <p:txBody>
          <a:bodyPr vert="horz" lIns="0" tIns="0" rIns="0" bIns="0" rtlCol="0" anchor="t" anchorCtr="0">
            <a:noAutofit/>
          </a:bodyPr>
          <a:lstStyle>
            <a:lvl1pPr algn="l" defTabSz="457200" rtl="0" eaLnBrk="1" latinLnBrk="0" hangingPunct="1">
              <a:lnSpc>
                <a:spcPts val="2100"/>
              </a:lnSpc>
              <a:spcBef>
                <a:spcPct val="0"/>
              </a:spcBef>
              <a:buNone/>
              <a:defRPr sz="1800" b="0" i="0" kern="0" spc="0" baseline="0">
                <a:solidFill>
                  <a:schemeClr val="tx2"/>
                </a:solidFill>
                <a:latin typeface="Noto Sans SemiBold"/>
                <a:ea typeface="+mj-ea"/>
                <a:cs typeface="+mj-cs"/>
              </a:defRPr>
            </a:lvl1pPr>
          </a:lstStyle>
          <a:p>
            <a:r>
              <a:rPr lang="en-GB" dirty="0"/>
              <a:t>Tube plate condition</a:t>
            </a:r>
            <a:r>
              <a:rPr lang="en-GB" b="1" dirty="0"/>
              <a:t> </a:t>
            </a:r>
            <a:endParaRPr lang="en-GB" dirty="0"/>
          </a:p>
        </p:txBody>
      </p:sp>
      <p:sp>
        <p:nvSpPr>
          <p:cNvPr id="11" name="Title 3"/>
          <p:cNvSpPr txBox="1">
            <a:spLocks/>
          </p:cNvSpPr>
          <p:nvPr/>
        </p:nvSpPr>
        <p:spPr>
          <a:xfrm>
            <a:off x="164008" y="2798917"/>
            <a:ext cx="2997049" cy="820925"/>
          </a:xfrm>
          <a:prstGeom prst="rect">
            <a:avLst/>
          </a:prstGeom>
        </p:spPr>
        <p:txBody>
          <a:bodyPr vert="horz" lIns="0" tIns="0" rIns="0" bIns="0" rtlCol="0" anchor="t" anchorCtr="0">
            <a:noAutofit/>
          </a:bodyPr>
          <a:lstStyle>
            <a:lvl1pPr algn="l" defTabSz="457200" rtl="0" eaLnBrk="1" latinLnBrk="0" hangingPunct="1">
              <a:lnSpc>
                <a:spcPts val="2100"/>
              </a:lnSpc>
              <a:spcBef>
                <a:spcPct val="0"/>
              </a:spcBef>
              <a:buNone/>
              <a:defRPr sz="1800" b="0" i="0" kern="0" spc="0" baseline="0">
                <a:solidFill>
                  <a:schemeClr val="tx2"/>
                </a:solidFill>
                <a:latin typeface="Noto Sans SemiBold"/>
                <a:ea typeface="+mj-ea"/>
                <a:cs typeface="+mj-cs"/>
              </a:defRPr>
            </a:lvl1pPr>
          </a:lstStyle>
          <a:p>
            <a:pPr marL="285750" indent="-285750">
              <a:buFont typeface="Arial" panose="020B0604020202020204" pitchFamily="34" charset="0"/>
              <a:buChar char="•"/>
            </a:pPr>
            <a:r>
              <a:rPr lang="en-GB" sz="1100" dirty="0"/>
              <a:t>Operator check sheet at Press has been updated to Increase frequency of checks</a:t>
            </a:r>
          </a:p>
          <a:p>
            <a:r>
              <a:rPr lang="en-GB" sz="1100" dirty="0"/>
              <a:t>         during a run. </a:t>
            </a:r>
          </a:p>
          <a:p>
            <a:endParaRPr lang="en-GB" sz="1100" dirty="0"/>
          </a:p>
          <a:p>
            <a:pPr marL="171450" indent="-171450">
              <a:buFont typeface="Arial" panose="020B0604020202020204" pitchFamily="34" charset="0"/>
              <a:buChar char="•"/>
            </a:pPr>
            <a:r>
              <a:rPr lang="en-GB" sz="1100" dirty="0"/>
              <a:t>From start and end of a run, to start and end </a:t>
            </a:r>
          </a:p>
          <a:p>
            <a:r>
              <a:rPr lang="en-GB" sz="1100" dirty="0"/>
              <a:t>     of every box.</a:t>
            </a:r>
          </a:p>
        </p:txBody>
      </p:sp>
      <p:sp>
        <p:nvSpPr>
          <p:cNvPr id="12" name="TextBox 11"/>
          <p:cNvSpPr txBox="1"/>
          <p:nvPr/>
        </p:nvSpPr>
        <p:spPr>
          <a:xfrm>
            <a:off x="3516366" y="1575486"/>
            <a:ext cx="2318764" cy="261610"/>
          </a:xfrm>
          <a:prstGeom prst="rect">
            <a:avLst/>
          </a:prstGeom>
          <a:noFill/>
          <a:ln>
            <a:solidFill>
              <a:schemeClr val="accent1"/>
            </a:solidFill>
          </a:ln>
        </p:spPr>
        <p:txBody>
          <a:bodyPr wrap="square" rtlCol="0">
            <a:spAutoFit/>
          </a:bodyPr>
          <a:lstStyle/>
          <a:p>
            <a:pPr algn="ctr"/>
            <a:r>
              <a:rPr lang="en-GB" sz="1100" dirty="0"/>
              <a:t>Press run history card</a:t>
            </a:r>
          </a:p>
        </p:txBody>
      </p:sp>
      <p:graphicFrame>
        <p:nvGraphicFramePr>
          <p:cNvPr id="4" name="Object 3"/>
          <p:cNvGraphicFramePr>
            <a:graphicFrameLocks noChangeAspect="1"/>
          </p:cNvGraphicFramePr>
          <p:nvPr/>
        </p:nvGraphicFramePr>
        <p:xfrm>
          <a:off x="6190442" y="1949433"/>
          <a:ext cx="2663684" cy="3444983"/>
        </p:xfrm>
        <a:graphic>
          <a:graphicData uri="http://schemas.openxmlformats.org/presentationml/2006/ole">
            <mc:AlternateContent xmlns:mc="http://schemas.openxmlformats.org/markup-compatibility/2006">
              <mc:Choice xmlns:v="urn:schemas-microsoft-com:vml" Requires="v">
                <p:oleObj name="Worksheet" r:id="rId2" imgW="6743629" imgH="10601325" progId="Excel.Sheet.8">
                  <p:embed/>
                </p:oleObj>
              </mc:Choice>
              <mc:Fallback>
                <p:oleObj name="Worksheet" r:id="rId2" imgW="6743629" imgH="10601325" progId="Excel.Sheet.8">
                  <p:embed/>
                  <p:pic>
                    <p:nvPicPr>
                      <p:cNvPr id="4" name="Object 3"/>
                      <p:cNvPicPr/>
                      <p:nvPr/>
                    </p:nvPicPr>
                    <p:blipFill>
                      <a:blip r:embed="rId3"/>
                      <a:stretch>
                        <a:fillRect/>
                      </a:stretch>
                    </p:blipFill>
                    <p:spPr>
                      <a:xfrm>
                        <a:off x="6190442" y="1949433"/>
                        <a:ext cx="2663684" cy="3444983"/>
                      </a:xfrm>
                      <a:prstGeom prst="rect">
                        <a:avLst/>
                      </a:prstGeom>
                    </p:spPr>
                  </p:pic>
                </p:oleObj>
              </mc:Fallback>
            </mc:AlternateContent>
          </a:graphicData>
        </a:graphic>
      </p:graphicFrame>
      <p:graphicFrame>
        <p:nvGraphicFramePr>
          <p:cNvPr id="6" name="Object 5"/>
          <p:cNvGraphicFramePr>
            <a:graphicFrameLocks noChangeAspect="1"/>
          </p:cNvGraphicFramePr>
          <p:nvPr/>
        </p:nvGraphicFramePr>
        <p:xfrm>
          <a:off x="3161057" y="1949432"/>
          <a:ext cx="3029385" cy="3340820"/>
        </p:xfrm>
        <a:graphic>
          <a:graphicData uri="http://schemas.openxmlformats.org/presentationml/2006/ole">
            <mc:AlternateContent xmlns:mc="http://schemas.openxmlformats.org/markup-compatibility/2006">
              <mc:Choice xmlns:v="urn:schemas-microsoft-com:vml" Requires="v">
                <p:oleObj name="Worksheet" r:id="rId4" imgW="10848993" imgH="7943850" progId="Excel.Sheet.8">
                  <p:embed/>
                </p:oleObj>
              </mc:Choice>
              <mc:Fallback>
                <p:oleObj name="Worksheet" r:id="rId4" imgW="10848993" imgH="7943850" progId="Excel.Sheet.8">
                  <p:embed/>
                  <p:pic>
                    <p:nvPicPr>
                      <p:cNvPr id="6" name="Object 5"/>
                      <p:cNvPicPr/>
                      <p:nvPr/>
                    </p:nvPicPr>
                    <p:blipFill>
                      <a:blip r:embed="rId5"/>
                      <a:stretch>
                        <a:fillRect/>
                      </a:stretch>
                    </p:blipFill>
                    <p:spPr>
                      <a:xfrm>
                        <a:off x="3161057" y="1949432"/>
                        <a:ext cx="3029385" cy="3340820"/>
                      </a:xfrm>
                      <a:prstGeom prst="rect">
                        <a:avLst/>
                      </a:prstGeom>
                    </p:spPr>
                  </p:pic>
                </p:oleObj>
              </mc:Fallback>
            </mc:AlternateContent>
          </a:graphicData>
        </a:graphic>
      </p:graphicFrame>
      <p:sp>
        <p:nvSpPr>
          <p:cNvPr id="13" name="Title 3"/>
          <p:cNvSpPr txBox="1">
            <a:spLocks/>
          </p:cNvSpPr>
          <p:nvPr/>
        </p:nvSpPr>
        <p:spPr>
          <a:xfrm>
            <a:off x="433538" y="385471"/>
            <a:ext cx="1342100" cy="300875"/>
          </a:xfrm>
          <a:prstGeom prst="rect">
            <a:avLst/>
          </a:prstGeom>
        </p:spPr>
        <p:txBody>
          <a:bodyPr vert="horz" lIns="0" tIns="0" rIns="0" bIns="0" rtlCol="0" anchor="t" anchorCtr="0">
            <a:normAutofit fontScale="90000" lnSpcReduction="10000"/>
          </a:bodyPr>
          <a:lstStyle>
            <a:lvl1pPr algn="l" defTabSz="914400" rtl="0" eaLnBrk="1" latinLnBrk="0" hangingPunct="1">
              <a:lnSpc>
                <a:spcPct val="90000"/>
              </a:lnSpc>
              <a:spcBef>
                <a:spcPct val="0"/>
              </a:spcBef>
              <a:buNone/>
              <a:defRPr sz="1800" b="1" kern="1200">
                <a:solidFill>
                  <a:schemeClr val="tx1"/>
                </a:solidFill>
                <a:latin typeface="Arial" panose="020B0604020202020204" pitchFamily="34" charset="0"/>
                <a:ea typeface="+mj-ea"/>
                <a:cs typeface="Arial" panose="020B0604020202020204" pitchFamily="34" charset="0"/>
              </a:defRPr>
            </a:lvl1pPr>
          </a:lstStyle>
          <a:p>
            <a:r>
              <a:rPr lang="en-GB" sz="2400" dirty="0"/>
              <a:t>Control</a:t>
            </a:r>
          </a:p>
        </p:txBody>
      </p:sp>
      <p:grpSp>
        <p:nvGrpSpPr>
          <p:cNvPr id="9" name="Group 8"/>
          <p:cNvGrpSpPr/>
          <p:nvPr/>
        </p:nvGrpSpPr>
        <p:grpSpPr>
          <a:xfrm>
            <a:off x="5597353" y="218741"/>
            <a:ext cx="1896734" cy="634334"/>
            <a:chOff x="5552028" y="269433"/>
            <a:chExt cx="1896734" cy="634334"/>
          </a:xfrm>
        </p:grpSpPr>
        <p:sp>
          <p:nvSpPr>
            <p:cNvPr id="14" name="Rectangle 13"/>
            <p:cNvSpPr/>
            <p:nvPr/>
          </p:nvSpPr>
          <p:spPr>
            <a:xfrm>
              <a:off x="5552028" y="369566"/>
              <a:ext cx="1128579" cy="461665"/>
            </a:xfrm>
            <a:prstGeom prst="rect">
              <a:avLst/>
            </a:prstGeom>
          </p:spPr>
          <p:txBody>
            <a:bodyPr wrap="none">
              <a:spAutoFit/>
            </a:bodyPr>
            <a:lstStyle/>
            <a:p>
              <a:r>
                <a:rPr lang="en-US" altLang="ja-JP" sz="2400" b="1" dirty="0">
                  <a:solidFill>
                    <a:srgbClr val="00B050"/>
                  </a:solidFill>
                </a:rPr>
                <a:t>Control</a:t>
              </a:r>
              <a:endParaRPr lang="en-GB" sz="2400" b="1" dirty="0">
                <a:solidFill>
                  <a:srgbClr val="00B050"/>
                </a:solidFill>
              </a:endParaRPr>
            </a:p>
          </p:txBody>
        </p:sp>
        <p:pic>
          <p:nvPicPr>
            <p:cNvPr id="15" name="Picture 14"/>
            <p:cNvPicPr>
              <a:picLocks noChangeAspect="1"/>
            </p:cNvPicPr>
            <p:nvPr/>
          </p:nvPicPr>
          <p:blipFill>
            <a:blip r:embed="rId6" cstate="email">
              <a:extLst>
                <a:ext uri="{28A0092B-C50C-407E-A947-70E740481C1C}">
                  <a14:useLocalDpi xmlns:a14="http://schemas.microsoft.com/office/drawing/2010/main"/>
                </a:ext>
              </a:extLst>
            </a:blip>
            <a:stretch>
              <a:fillRect/>
            </a:stretch>
          </p:blipFill>
          <p:spPr>
            <a:xfrm>
              <a:off x="6827115" y="269433"/>
              <a:ext cx="621647" cy="634334"/>
            </a:xfrm>
            <a:prstGeom prst="rect">
              <a:avLst/>
            </a:prstGeom>
          </p:spPr>
        </p:pic>
      </p:grpSp>
    </p:spTree>
    <p:extLst>
      <p:ext uri="{BB962C8B-B14F-4D97-AF65-F5344CB8AC3E}">
        <p14:creationId xmlns:p14="http://schemas.microsoft.com/office/powerpoint/2010/main" val="19097810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12"/>
          </p:nvPr>
        </p:nvSpPr>
        <p:spPr/>
        <p:txBody>
          <a:bodyPr/>
          <a:lstStyle/>
          <a:p>
            <a:fld id="{89B0F03C-C644-5D47-B7B4-F6F84F3A4BA3}" type="slidenum">
              <a:rPr lang="it-IT" smtClean="0"/>
              <a:t>35</a:t>
            </a:fld>
            <a:endParaRPr lang="it-IT"/>
          </a:p>
        </p:txBody>
      </p:sp>
      <p:pic>
        <p:nvPicPr>
          <p:cNvPr id="6" name="Picture 5"/>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3483520" y="2700021"/>
            <a:ext cx="2370503" cy="2418881"/>
          </a:xfrm>
          <a:prstGeom prst="rect">
            <a:avLst/>
          </a:prstGeom>
        </p:spPr>
      </p:pic>
      <p:sp>
        <p:nvSpPr>
          <p:cNvPr id="7" name="Rectangle 6"/>
          <p:cNvSpPr/>
          <p:nvPr/>
        </p:nvSpPr>
        <p:spPr>
          <a:xfrm>
            <a:off x="3302050" y="1556792"/>
            <a:ext cx="2733441" cy="769441"/>
          </a:xfrm>
          <a:prstGeom prst="rect">
            <a:avLst/>
          </a:prstGeom>
        </p:spPr>
        <p:txBody>
          <a:bodyPr wrap="none">
            <a:spAutoFit/>
          </a:bodyPr>
          <a:lstStyle/>
          <a:p>
            <a:r>
              <a:rPr lang="en-US" altLang="ja-JP" sz="4400" b="1" dirty="0"/>
              <a:t>Conclusion</a:t>
            </a:r>
            <a:endParaRPr lang="en-GB" sz="4400" b="1" dirty="0"/>
          </a:p>
        </p:txBody>
      </p:sp>
    </p:spTree>
    <p:extLst>
      <p:ext uri="{BB962C8B-B14F-4D97-AF65-F5344CB8AC3E}">
        <p14:creationId xmlns:p14="http://schemas.microsoft.com/office/powerpoint/2010/main" val="32393761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35"/>
          </p:nvPr>
        </p:nvSpPr>
        <p:spPr/>
        <p:txBody>
          <a:bodyPr/>
          <a:lstStyle/>
          <a:p>
            <a:fld id="{9C18EA95-C3D3-214C-9452-EF8527DBCD86}" type="slidenum">
              <a:rPr lang="it-IT" smtClean="0"/>
              <a:pPr/>
              <a:t>36</a:t>
            </a:fld>
            <a:endParaRPr lang="it-IT"/>
          </a:p>
        </p:txBody>
      </p:sp>
      <p:sp>
        <p:nvSpPr>
          <p:cNvPr id="4" name="Title 3"/>
          <p:cNvSpPr>
            <a:spLocks noGrp="1"/>
          </p:cNvSpPr>
          <p:nvPr>
            <p:ph type="title"/>
          </p:nvPr>
        </p:nvSpPr>
        <p:spPr/>
        <p:txBody>
          <a:bodyPr/>
          <a:lstStyle/>
          <a:p>
            <a:r>
              <a:rPr lang="en-GB" dirty="0"/>
              <a:t>Review of Failure costs post improvement </a:t>
            </a:r>
          </a:p>
        </p:txBody>
      </p:sp>
      <p:pic>
        <p:nvPicPr>
          <p:cNvPr id="2" name="Picture 1"/>
          <p:cNvPicPr>
            <a:picLocks noChangeAspect="1"/>
          </p:cNvPicPr>
          <p:nvPr/>
        </p:nvPicPr>
        <p:blipFill>
          <a:blip r:embed="rId2"/>
          <a:stretch>
            <a:fillRect/>
          </a:stretch>
        </p:blipFill>
        <p:spPr>
          <a:xfrm>
            <a:off x="451381" y="1147542"/>
            <a:ext cx="2823040" cy="1928410"/>
          </a:xfrm>
          <a:prstGeom prst="rect">
            <a:avLst/>
          </a:prstGeom>
        </p:spPr>
      </p:pic>
      <p:pic>
        <p:nvPicPr>
          <p:cNvPr id="5" name="Picture 4"/>
          <p:cNvPicPr>
            <a:picLocks noChangeAspect="1"/>
          </p:cNvPicPr>
          <p:nvPr/>
        </p:nvPicPr>
        <p:blipFill>
          <a:blip r:embed="rId3"/>
          <a:stretch>
            <a:fillRect/>
          </a:stretch>
        </p:blipFill>
        <p:spPr>
          <a:xfrm>
            <a:off x="468207" y="3149436"/>
            <a:ext cx="2806214" cy="1870435"/>
          </a:xfrm>
          <a:prstGeom prst="rect">
            <a:avLst/>
          </a:prstGeom>
        </p:spPr>
      </p:pic>
      <p:sp>
        <p:nvSpPr>
          <p:cNvPr id="8" name="TextBox 7"/>
          <p:cNvSpPr txBox="1"/>
          <p:nvPr/>
        </p:nvSpPr>
        <p:spPr>
          <a:xfrm>
            <a:off x="3496490" y="2079819"/>
            <a:ext cx="2098765" cy="646331"/>
          </a:xfrm>
          <a:prstGeom prst="rect">
            <a:avLst/>
          </a:prstGeom>
          <a:noFill/>
        </p:spPr>
        <p:txBody>
          <a:bodyPr wrap="square" rtlCol="0">
            <a:spAutoFit/>
          </a:bodyPr>
          <a:lstStyle/>
          <a:p>
            <a:r>
              <a:rPr lang="en-GB" sz="1200" dirty="0"/>
              <a:t>From improvement we are seeing a 50% reduction in labour &amp; material costs</a:t>
            </a:r>
          </a:p>
        </p:txBody>
      </p:sp>
      <p:sp>
        <p:nvSpPr>
          <p:cNvPr id="9" name="Right Arrow 8"/>
          <p:cNvSpPr/>
          <p:nvPr/>
        </p:nvSpPr>
        <p:spPr>
          <a:xfrm>
            <a:off x="3346303" y="2971321"/>
            <a:ext cx="2162131" cy="37446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graphicFrame>
        <p:nvGraphicFramePr>
          <p:cNvPr id="10" name="Table 8"/>
          <p:cNvGraphicFramePr>
            <a:graphicFrameLocks noGrp="1"/>
          </p:cNvGraphicFramePr>
          <p:nvPr>
            <p:extLst>
              <p:ext uri="{D42A27DB-BD31-4B8C-83A1-F6EECF244321}">
                <p14:modId xmlns:p14="http://schemas.microsoft.com/office/powerpoint/2010/main" val="4020685067"/>
              </p:ext>
            </p:extLst>
          </p:nvPr>
        </p:nvGraphicFramePr>
        <p:xfrm>
          <a:off x="155165" y="5216209"/>
          <a:ext cx="8893172" cy="1565706"/>
        </p:xfrm>
        <a:graphic>
          <a:graphicData uri="http://schemas.openxmlformats.org/drawingml/2006/table">
            <a:tbl>
              <a:tblPr firstRow="1" bandRow="1">
                <a:tableStyleId>{5C22544A-7EE6-4342-B048-85BDC9FD1C3A}</a:tableStyleId>
              </a:tblPr>
              <a:tblGrid>
                <a:gridCol w="5055878">
                  <a:extLst>
                    <a:ext uri="{9D8B030D-6E8A-4147-A177-3AD203B41FA5}">
                      <a16:colId xmlns:a16="http://schemas.microsoft.com/office/drawing/2014/main" val="20000"/>
                    </a:ext>
                  </a:extLst>
                </a:gridCol>
                <a:gridCol w="1067898">
                  <a:extLst>
                    <a:ext uri="{9D8B030D-6E8A-4147-A177-3AD203B41FA5}">
                      <a16:colId xmlns:a16="http://schemas.microsoft.com/office/drawing/2014/main" val="20001"/>
                    </a:ext>
                  </a:extLst>
                </a:gridCol>
                <a:gridCol w="1001154">
                  <a:extLst>
                    <a:ext uri="{9D8B030D-6E8A-4147-A177-3AD203B41FA5}">
                      <a16:colId xmlns:a16="http://schemas.microsoft.com/office/drawing/2014/main" val="20002"/>
                    </a:ext>
                  </a:extLst>
                </a:gridCol>
                <a:gridCol w="884121">
                  <a:extLst>
                    <a:ext uri="{9D8B030D-6E8A-4147-A177-3AD203B41FA5}">
                      <a16:colId xmlns:a16="http://schemas.microsoft.com/office/drawing/2014/main" val="2115395062"/>
                    </a:ext>
                  </a:extLst>
                </a:gridCol>
                <a:gridCol w="884121">
                  <a:extLst>
                    <a:ext uri="{9D8B030D-6E8A-4147-A177-3AD203B41FA5}">
                      <a16:colId xmlns:a16="http://schemas.microsoft.com/office/drawing/2014/main" val="20003"/>
                    </a:ext>
                  </a:extLst>
                </a:gridCol>
              </a:tblGrid>
              <a:tr h="276632">
                <a:tc gridSpan="5">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altLang="zh-TW" sz="14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Target</a:t>
                      </a:r>
                      <a:r>
                        <a:rPr lang="en-US" altLang="zh-TW" sz="1400" b="1"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(KPI to measure the operation status after adopting solutions)</a:t>
                      </a:r>
                      <a:endParaRPr lang="zh-TW" altLang="en-US" sz="14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endParaRP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hMerge="1">
                  <a:txBody>
                    <a:bodyPr/>
                    <a:lstStyle/>
                    <a:p>
                      <a:pPr algn="ctr"/>
                      <a:endParaRPr lang="en-US" sz="1400" b="1" dirty="0">
                        <a:solidFill>
                          <a:schemeClr val="tx1"/>
                        </a:solidFill>
                        <a:latin typeface="Segoe UI" pitchFamily="34" charset="0"/>
                        <a:ea typeface="Segoe UI" pitchFamily="34" charset="0"/>
                        <a:cs typeface="Segoe UI" pitchFamily="34" charset="0"/>
                      </a:endParaRPr>
                    </a:p>
                  </a:txBody>
                  <a:tcPr marL="91448" marR="91448" marT="45725" marB="45725" anchor="ctr">
                    <a:lnL w="19050" cap="flat" cmpd="sng" algn="ctr">
                      <a:solidFill>
                        <a:schemeClr val="accent4">
                          <a:lumMod val="75000"/>
                        </a:schemeClr>
                      </a:solidFill>
                      <a:prstDash val="solid"/>
                      <a:round/>
                      <a:headEnd type="none" w="med" len="med"/>
                      <a:tailEnd type="none" w="med" len="med"/>
                    </a:lnL>
                    <a:lnR w="19050" cap="flat" cmpd="sng" algn="ctr">
                      <a:solidFill>
                        <a:schemeClr val="accent4">
                          <a:lumMod val="75000"/>
                        </a:schemeClr>
                      </a:solidFill>
                      <a:prstDash val="solid"/>
                      <a:round/>
                      <a:headEnd type="none" w="med" len="med"/>
                      <a:tailEnd type="none" w="med" len="med"/>
                    </a:lnR>
                    <a:lnT w="19050" cap="flat" cmpd="sng" algn="ctr">
                      <a:solidFill>
                        <a:schemeClr val="accent4">
                          <a:lumMod val="75000"/>
                        </a:schemeClr>
                      </a:solidFill>
                      <a:prstDash val="solid"/>
                      <a:round/>
                      <a:headEnd type="none" w="med" len="med"/>
                      <a:tailEnd type="none" w="med" len="med"/>
                    </a:lnT>
                    <a:lnB w="19050" cap="flat" cmpd="sng" algn="ctr">
                      <a:solidFill>
                        <a:schemeClr val="accent4">
                          <a:lumMod val="75000"/>
                        </a:schemeClr>
                      </a:solidFill>
                      <a:prstDash val="solid"/>
                      <a:round/>
                      <a:headEnd type="none" w="med" len="med"/>
                      <a:tailEnd type="none" w="med" len="med"/>
                    </a:lnB>
                    <a:lnTlToBr w="12700" cmpd="sng">
                      <a:noFill/>
                      <a:prstDash val="solid"/>
                    </a:lnTlToBr>
                    <a:lnBlToTr w="12700" cmpd="sng">
                      <a:noFill/>
                      <a:prstDash val="solid"/>
                    </a:lnBlToTr>
                    <a:solidFill>
                      <a:srgbClr val="CCFFFF"/>
                    </a:solidFill>
                  </a:tcPr>
                </a:tc>
                <a:tc hMerge="1">
                  <a:txBody>
                    <a:bodyPr/>
                    <a:lstStyle/>
                    <a:p>
                      <a:pPr algn="ctr"/>
                      <a:endParaRPr lang="en-US" sz="1400" b="1" dirty="0">
                        <a:solidFill>
                          <a:schemeClr val="tx1"/>
                        </a:solidFill>
                        <a:latin typeface="Segoe UI" pitchFamily="34" charset="0"/>
                        <a:ea typeface="Segoe UI" pitchFamily="34" charset="0"/>
                        <a:cs typeface="Segoe UI" pitchFamily="34" charset="0"/>
                      </a:endParaRPr>
                    </a:p>
                  </a:txBody>
                  <a:tcPr marL="91448" marR="91448" marT="45725" marB="45725" anchor="ctr">
                    <a:lnL w="19050" cap="flat" cmpd="sng" algn="ctr">
                      <a:solidFill>
                        <a:schemeClr val="accent4">
                          <a:lumMod val="75000"/>
                        </a:schemeClr>
                      </a:solidFill>
                      <a:prstDash val="solid"/>
                      <a:round/>
                      <a:headEnd type="none" w="med" len="med"/>
                      <a:tailEnd type="none" w="med" len="med"/>
                    </a:lnL>
                    <a:lnR w="19050" cap="flat" cmpd="sng" algn="ctr">
                      <a:solidFill>
                        <a:schemeClr val="accent4">
                          <a:lumMod val="75000"/>
                        </a:schemeClr>
                      </a:solidFill>
                      <a:prstDash val="solid"/>
                      <a:round/>
                      <a:headEnd type="none" w="med" len="med"/>
                      <a:tailEnd type="none" w="med" len="med"/>
                    </a:lnR>
                    <a:lnT w="19050" cap="flat" cmpd="sng" algn="ctr">
                      <a:solidFill>
                        <a:schemeClr val="accent4">
                          <a:lumMod val="75000"/>
                        </a:schemeClr>
                      </a:solidFill>
                      <a:prstDash val="solid"/>
                      <a:round/>
                      <a:headEnd type="none" w="med" len="med"/>
                      <a:tailEnd type="none" w="med" len="med"/>
                    </a:lnT>
                    <a:lnB w="19050" cap="flat" cmpd="sng" algn="ctr">
                      <a:solidFill>
                        <a:schemeClr val="accent4">
                          <a:lumMod val="75000"/>
                        </a:schemeClr>
                      </a:solidFill>
                      <a:prstDash val="solid"/>
                      <a:round/>
                      <a:headEnd type="none" w="med" len="med"/>
                      <a:tailEnd type="none" w="med" len="med"/>
                    </a:lnB>
                    <a:lnTlToBr w="12700" cmpd="sng">
                      <a:noFill/>
                      <a:prstDash val="solid"/>
                    </a:lnTlToBr>
                    <a:lnBlToTr w="12700" cmpd="sng">
                      <a:noFill/>
                      <a:prstDash val="solid"/>
                    </a:lnBlToTr>
                    <a:solidFill>
                      <a:srgbClr val="CCFFFF"/>
                    </a:solidFill>
                  </a:tcPr>
                </a:tc>
                <a:tc hMerge="1">
                  <a:txBody>
                    <a:bodyPr/>
                    <a:lstStyle/>
                    <a:p>
                      <a:endParaRPr lang="en-GB"/>
                    </a:p>
                  </a:txBody>
                  <a:tcPr/>
                </a:tc>
                <a:tc hMerge="1">
                  <a:txBody>
                    <a:bodyPr/>
                    <a:lstStyle/>
                    <a:p>
                      <a:pPr algn="ctr"/>
                      <a:endParaRPr lang="en-US" sz="1400" b="1" dirty="0">
                        <a:solidFill>
                          <a:schemeClr val="tx1"/>
                        </a:solidFill>
                        <a:latin typeface="Segoe UI" pitchFamily="34" charset="0"/>
                        <a:ea typeface="Segoe UI" pitchFamily="34" charset="0"/>
                        <a:cs typeface="Segoe UI" pitchFamily="34" charset="0"/>
                      </a:endParaRPr>
                    </a:p>
                  </a:txBody>
                  <a:tcPr marL="91448" marR="91448" marT="45725" marB="45725" anchor="ctr">
                    <a:lnL w="19050" cap="flat" cmpd="sng" algn="ctr">
                      <a:solidFill>
                        <a:schemeClr val="accent4">
                          <a:lumMod val="75000"/>
                        </a:schemeClr>
                      </a:solidFill>
                      <a:prstDash val="solid"/>
                      <a:round/>
                      <a:headEnd type="none" w="med" len="med"/>
                      <a:tailEnd type="none" w="med" len="med"/>
                    </a:lnL>
                    <a:lnR w="19050" cap="flat" cmpd="sng" algn="ctr">
                      <a:solidFill>
                        <a:schemeClr val="accent4">
                          <a:lumMod val="75000"/>
                        </a:schemeClr>
                      </a:solidFill>
                      <a:prstDash val="solid"/>
                      <a:round/>
                      <a:headEnd type="none" w="med" len="med"/>
                      <a:tailEnd type="none" w="med" len="med"/>
                    </a:lnR>
                    <a:lnT w="19050" cap="flat" cmpd="sng" algn="ctr">
                      <a:solidFill>
                        <a:schemeClr val="accent4">
                          <a:lumMod val="75000"/>
                        </a:schemeClr>
                      </a:solidFill>
                      <a:prstDash val="solid"/>
                      <a:round/>
                      <a:headEnd type="none" w="med" len="med"/>
                      <a:tailEnd type="none" w="med" len="med"/>
                    </a:lnT>
                    <a:lnB w="19050" cap="flat" cmpd="sng" algn="ctr">
                      <a:solidFill>
                        <a:schemeClr val="accent4">
                          <a:lumMod val="75000"/>
                        </a:schemeClr>
                      </a:solidFill>
                      <a:prstDash val="solid"/>
                      <a:round/>
                      <a:headEnd type="none" w="med" len="med"/>
                      <a:tailEnd type="none" w="med" len="med"/>
                    </a:lnB>
                    <a:lnTlToBr w="12700" cmpd="sng">
                      <a:noFill/>
                      <a:prstDash val="solid"/>
                    </a:lnTlToBr>
                    <a:lnBlToTr w="12700" cmpd="sng">
                      <a:noFill/>
                      <a:prstDash val="solid"/>
                    </a:lnBlToTr>
                    <a:solidFill>
                      <a:srgbClr val="CCFFFF"/>
                    </a:solidFill>
                  </a:tcPr>
                </a:tc>
                <a:extLst>
                  <a:ext uri="{0D108BD9-81ED-4DB2-BD59-A6C34878D82A}">
                    <a16:rowId xmlns:a16="http://schemas.microsoft.com/office/drawing/2014/main" val="10000"/>
                  </a:ext>
                </a:extLst>
              </a:tr>
              <a:tr h="248970">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Definitions</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Previous</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marL="0" marR="0" indent="0" algn="ctr" defTabSz="457200" rtl="0" eaLnBrk="1" fontAlgn="auto" latinLnBrk="0" hangingPunct="1">
                        <a:lnSpc>
                          <a:spcPct val="100000"/>
                        </a:lnSpc>
                        <a:spcBef>
                          <a:spcPts val="0"/>
                        </a:spcBef>
                        <a:spcAft>
                          <a:spcPts val="0"/>
                        </a:spcAft>
                        <a:buClrTx/>
                        <a:buSzTx/>
                        <a:buFontTx/>
                        <a:buNone/>
                        <a:tabLst/>
                        <a:defRPr/>
                      </a:pP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Target</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gn="ct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Actual</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tc>
                  <a:txBody>
                    <a:bodyPr/>
                    <a:lstStyle/>
                    <a:p>
                      <a:pPr algn="ctr"/>
                      <a:r>
                        <a:rPr lang="en-US" sz="1200" b="1"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Gap</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accent5">
                        <a:lumMod val="20000"/>
                        <a:lumOff val="80000"/>
                      </a:schemeClr>
                    </a:solidFill>
                  </a:tcPr>
                </a:tc>
                <a:extLst>
                  <a:ext uri="{0D108BD9-81ED-4DB2-BD59-A6C34878D82A}">
                    <a16:rowId xmlns:a16="http://schemas.microsoft.com/office/drawing/2014/main" val="10001"/>
                  </a:ext>
                </a:extLst>
              </a:tr>
              <a:tr h="986566">
                <a:tc>
                  <a:txBody>
                    <a:bodyPr/>
                    <a:lstStyle/>
                    <a:p>
                      <a:pPr marL="0" indent="0" algn="l">
                        <a:buNone/>
                      </a:pPr>
                      <a:r>
                        <a:rPr lang="en-US" altLang="ja-JP" sz="105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Scrap rate reduction from current to plant target</a:t>
                      </a:r>
                    </a:p>
                    <a:p>
                      <a:pPr marL="0" indent="0" algn="l">
                        <a:buNone/>
                      </a:pPr>
                      <a:r>
                        <a:rPr lang="en-US" altLang="ja-JP" sz="105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Eliminate additional </a:t>
                      </a:r>
                      <a:r>
                        <a:rPr lang="en-US" altLang="ja-JP" sz="1050" b="0" baseline="0" dirty="0" err="1">
                          <a:solidFill>
                            <a:srgbClr val="002060"/>
                          </a:solidFill>
                          <a:latin typeface="Meiryo UI" panose="020B0604030504040204" pitchFamily="50" charset="-128"/>
                          <a:ea typeface="Meiryo UI" panose="020B0604030504040204" pitchFamily="50" charset="-128"/>
                          <a:cs typeface="Meiryo UI" panose="020B0604030504040204" pitchFamily="50" charset="-128"/>
                        </a:rPr>
                        <a:t>labour</a:t>
                      </a:r>
                      <a:r>
                        <a:rPr lang="en-US" altLang="ja-JP" sz="105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 and material cost</a:t>
                      </a:r>
                    </a:p>
                    <a:p>
                      <a:pPr marL="0" indent="0" algn="l">
                        <a:buNone/>
                      </a:pPr>
                      <a:r>
                        <a:rPr lang="en-US" altLang="ja-JP" sz="1050" b="0" baseline="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Reduce extra build hours</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10%</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£24,633</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30hrs</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2%</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£4,930</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0hrs</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4%</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£10,483</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2%</a:t>
                      </a:r>
                    </a:p>
                    <a:p>
                      <a:pPr marL="0" marR="0" indent="0" algn="ctr" defTabSz="914400" rtl="0" eaLnBrk="1" fontAlgn="auto" latinLnBrk="0" hangingPunct="1">
                        <a:lnSpc>
                          <a:spcPct val="100000"/>
                        </a:lnSpc>
                        <a:spcBef>
                          <a:spcPts val="0"/>
                        </a:spcBef>
                        <a:spcAft>
                          <a:spcPts val="0"/>
                        </a:spcAft>
                        <a:buClrTx/>
                        <a:buSzTx/>
                        <a:buFontTx/>
                        <a:buNone/>
                        <a:tabLst/>
                        <a:defRPr/>
                      </a:pPr>
                      <a:r>
                        <a:rPr lang="en-US" altLang="ja-JP" sz="1200" b="0" dirty="0">
                          <a:solidFill>
                            <a:srgbClr val="002060"/>
                          </a:solidFill>
                          <a:latin typeface="Meiryo UI" panose="020B0604030504040204" pitchFamily="50" charset="-128"/>
                          <a:ea typeface="Meiryo UI" panose="020B0604030504040204" pitchFamily="50" charset="-128"/>
                          <a:cs typeface="Meiryo UI" panose="020B0604030504040204" pitchFamily="50" charset="-128"/>
                        </a:rPr>
                        <a:t>£9,990</a:t>
                      </a:r>
                    </a:p>
                  </a:txBody>
                  <a:tcPr marL="91448" marR="91448" marT="45725" marB="45725" anchor="ctr">
                    <a:lnL w="12700" cap="flat" cmpd="sng" algn="ctr">
                      <a:solidFill>
                        <a:srgbClr val="00B0F0"/>
                      </a:solidFill>
                      <a:prstDash val="solid"/>
                      <a:round/>
                      <a:headEnd type="none" w="med" len="med"/>
                      <a:tailEnd type="none" w="med" len="med"/>
                    </a:lnL>
                    <a:lnR w="12700" cap="flat" cmpd="sng" algn="ctr">
                      <a:solidFill>
                        <a:srgbClr val="00B0F0"/>
                      </a:solidFill>
                      <a:prstDash val="solid"/>
                      <a:round/>
                      <a:headEnd type="none" w="med" len="med"/>
                      <a:tailEnd type="none" w="med" len="med"/>
                    </a:lnR>
                    <a:lnT w="12700" cap="flat" cmpd="sng" algn="ctr">
                      <a:solidFill>
                        <a:srgbClr val="00B0F0"/>
                      </a:solidFill>
                      <a:prstDash val="solid"/>
                      <a:round/>
                      <a:headEnd type="none" w="med" len="med"/>
                      <a:tailEnd type="none" w="med" len="med"/>
                    </a:lnT>
                    <a:lnB w="12700" cap="flat" cmpd="sng" algn="ctr">
                      <a:solidFill>
                        <a:srgbClr val="00B0F0"/>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10002"/>
                  </a:ext>
                </a:extLst>
              </a:tr>
            </a:tbl>
          </a:graphicData>
        </a:graphic>
      </p:graphicFrame>
      <p:graphicFrame>
        <p:nvGraphicFramePr>
          <p:cNvPr id="11" name="Chart 10"/>
          <p:cNvGraphicFramePr>
            <a:graphicFrameLocks/>
          </p:cNvGraphicFramePr>
          <p:nvPr>
            <p:extLst>
              <p:ext uri="{D42A27DB-BD31-4B8C-83A1-F6EECF244321}">
                <p14:modId xmlns:p14="http://schemas.microsoft.com/office/powerpoint/2010/main" val="4214556439"/>
              </p:ext>
            </p:extLst>
          </p:nvPr>
        </p:nvGraphicFramePr>
        <p:xfrm>
          <a:off x="5630619" y="1064937"/>
          <a:ext cx="3347960" cy="2003327"/>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2" name="Chart 11"/>
          <p:cNvGraphicFramePr>
            <a:graphicFrameLocks/>
          </p:cNvGraphicFramePr>
          <p:nvPr>
            <p:extLst>
              <p:ext uri="{D42A27DB-BD31-4B8C-83A1-F6EECF244321}">
                <p14:modId xmlns:p14="http://schemas.microsoft.com/office/powerpoint/2010/main" val="1222203638"/>
              </p:ext>
            </p:extLst>
          </p:nvPr>
        </p:nvGraphicFramePr>
        <p:xfrm>
          <a:off x="5595255" y="3236316"/>
          <a:ext cx="3418689" cy="1783555"/>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3054814283"/>
      </p:ext>
    </p:extLst>
  </p:cSld>
  <p:clrMapOvr>
    <a:masterClrMapping/>
  </p:clrMapOvr>
</p:sld>
</file>

<file path=ppt/theme/theme1.xml><?xml version="1.0" encoding="utf-8"?>
<a:theme xmlns:a="http://schemas.openxmlformats.org/drawingml/2006/main" name="2_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i Office">
  <a:themeElements>
    <a:clrScheme name="Tema di 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Tema di 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Tema di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COVER">
  <a:themeElements>
    <a:clrScheme name="MARELLI">
      <a:dk1>
        <a:srgbClr val="000000"/>
      </a:dk1>
      <a:lt1>
        <a:srgbClr val="FFFFFF"/>
      </a:lt1>
      <a:dk2>
        <a:srgbClr val="000000"/>
      </a:dk2>
      <a:lt2>
        <a:srgbClr val="FFFFFF"/>
      </a:lt2>
      <a:accent1>
        <a:srgbClr val="002755"/>
      </a:accent1>
      <a:accent2>
        <a:srgbClr val="009ADF"/>
      </a:accent2>
      <a:accent3>
        <a:srgbClr val="323E48"/>
      </a:accent3>
      <a:accent4>
        <a:srgbClr val="B6C0C6"/>
      </a:accent4>
      <a:accent5>
        <a:srgbClr val="FFA400"/>
      </a:accent5>
      <a:accent6>
        <a:srgbClr val="68C3C8"/>
      </a:accent6>
      <a:hlink>
        <a:srgbClr val="009ADF"/>
      </a:hlink>
      <a:folHlink>
        <a:srgbClr val="002755"/>
      </a:folHlink>
    </a:clrScheme>
    <a:fontScheme name="Office classico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Tema di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ppt/theme/themeOverride2.xml><?xml version="1.0" encoding="utf-8"?>
<a:themeOverride xmlns:a="http://schemas.openxmlformats.org/drawingml/2006/main">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Tahoma"/>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Override>
</file>

<file path=docProps/app.xml><?xml version="1.0" encoding="utf-8"?>
<Properties xmlns="http://schemas.openxmlformats.org/officeDocument/2006/extended-properties" xmlns:vt="http://schemas.openxmlformats.org/officeDocument/2006/docPropsVTypes">
  <Template>Office Theme</Template>
  <TotalTime>11</TotalTime>
  <Words>1964</Words>
  <Application>Microsoft Office PowerPoint</Application>
  <PresentationFormat>On-screen Show (4:3)</PresentationFormat>
  <Paragraphs>342</Paragraphs>
  <Slides>36</Slides>
  <Notes>3</Notes>
  <HiddenSlides>0</HiddenSlides>
  <MMClips>0</MMClips>
  <ScaleCrop>false</ScaleCrop>
  <HeadingPairs>
    <vt:vector size="8" baseType="variant">
      <vt:variant>
        <vt:lpstr>Fonts Used</vt:lpstr>
      </vt:variant>
      <vt:variant>
        <vt:i4>8</vt:i4>
      </vt:variant>
      <vt:variant>
        <vt:lpstr>Theme</vt:lpstr>
      </vt:variant>
      <vt:variant>
        <vt:i4>4</vt:i4>
      </vt:variant>
      <vt:variant>
        <vt:lpstr>Embedded OLE Servers</vt:lpstr>
      </vt:variant>
      <vt:variant>
        <vt:i4>1</vt:i4>
      </vt:variant>
      <vt:variant>
        <vt:lpstr>Slide Titles</vt:lpstr>
      </vt:variant>
      <vt:variant>
        <vt:i4>36</vt:i4>
      </vt:variant>
    </vt:vector>
  </HeadingPairs>
  <TitlesOfParts>
    <vt:vector size="49" baseType="lpstr">
      <vt:lpstr>メイリオ</vt:lpstr>
      <vt:lpstr>Meiryo UI</vt:lpstr>
      <vt:lpstr>Arial</vt:lpstr>
      <vt:lpstr>Calibri</vt:lpstr>
      <vt:lpstr>Noto Sans Regular</vt:lpstr>
      <vt:lpstr>Noto Sans SemiBold</vt:lpstr>
      <vt:lpstr>Segoe UI</vt:lpstr>
      <vt:lpstr>Wingdings</vt:lpstr>
      <vt:lpstr>2_Tema di Office</vt:lpstr>
      <vt:lpstr>1_Tema di Office</vt:lpstr>
      <vt:lpstr>Tema di Office</vt:lpstr>
      <vt:lpstr>COVER</vt:lpstr>
      <vt:lpstr>Worksheet</vt:lpstr>
      <vt:lpstr>MADE Six Sigma Green Belt (ACMA5005) Cerith Jones &amp; Lee Williams </vt:lpstr>
      <vt:lpstr>PowerPoint Presentation</vt:lpstr>
      <vt:lpstr>PowerPoint Presentation</vt:lpstr>
      <vt:lpstr>PowerPoint Presentation</vt:lpstr>
      <vt:lpstr>PowerPoint Presentation</vt:lpstr>
      <vt:lpstr>Pareto Analysis of all MLB Scrap</vt:lpstr>
      <vt:lpstr>Total hidden costs for ‘Dry joint’ failure</vt:lpstr>
      <vt:lpstr>Define: What is ‘Dry Joint’ Failure</vt:lpstr>
      <vt:lpstr>Customer requirements- critical to quality</vt:lpstr>
      <vt:lpstr>MLB Dry Joint Is-Is Not </vt:lpstr>
      <vt:lpstr>Measles chart</vt:lpstr>
      <vt:lpstr>Ishikawa diagram</vt:lpstr>
      <vt:lpstr>PowerPoint Presentation</vt:lpstr>
      <vt:lpstr>Core build Tube SPC</vt:lpstr>
      <vt:lpstr>Tube dimensions to failure</vt:lpstr>
      <vt:lpstr>Analyse Tube dimensions</vt:lpstr>
      <vt:lpstr>MSA study on measurement equipment</vt:lpstr>
      <vt:lpstr>Braze Pattern</vt:lpstr>
      <vt:lpstr>Other measurements identified</vt:lpstr>
      <vt:lpstr>PowerPoint Presentation</vt:lpstr>
      <vt:lpstr>Outcome of Ishikawa analysis</vt:lpstr>
      <vt:lpstr>Action Plan item #2 Tube Plate tool PM</vt:lpstr>
      <vt:lpstr>Analyse </vt:lpstr>
      <vt:lpstr>Analyse Additional observation</vt:lpstr>
      <vt:lpstr>PowerPoint Presentation</vt:lpstr>
      <vt:lpstr>Pay off matrix</vt:lpstr>
      <vt:lpstr>Analyse Improvement 1- Flux tube plates</vt:lpstr>
      <vt:lpstr>Improve Improvement 3-  Press tool maintenance</vt:lpstr>
      <vt:lpstr>PowerPoint Presentation</vt:lpstr>
      <vt:lpstr>Improve Review of Pay off matrix</vt:lpstr>
      <vt:lpstr>Improve Scrap rate overview</vt:lpstr>
      <vt:lpstr>PowerPoint Presentation</vt:lpstr>
      <vt:lpstr>Control</vt:lpstr>
      <vt:lpstr>PowerPoint Presentation</vt:lpstr>
      <vt:lpstr>PowerPoint Presentation</vt:lpstr>
      <vt:lpstr>Review of Failure costs post improvement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Presentazione standard di PowerPoint</dc:title>
  <dc:creator>Rivolta, Stefano (MLN-FUB)</dc:creator>
  <cp:lastModifiedBy>Cerith Jones</cp:lastModifiedBy>
  <cp:revision>88</cp:revision>
  <cp:lastPrinted>2019-05-27T02:00:13Z</cp:lastPrinted>
  <dcterms:created xsi:type="dcterms:W3CDTF">2019-05-10T09:10:46Z</dcterms:created>
  <dcterms:modified xsi:type="dcterms:W3CDTF">2021-05-28T12:41:41Z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AdHocReviewCycleID">
    <vt:i4>1913235787</vt:i4>
  </property>
  <property fmtid="{D5CDD505-2E9C-101B-9397-08002B2CF9AE}" pid="3" name="_NewReviewCycle">
    <vt:lpwstr/>
  </property>
  <property fmtid="{D5CDD505-2E9C-101B-9397-08002B2CF9AE}" pid="4" name="_EmailSubject">
    <vt:lpwstr/>
  </property>
  <property fmtid="{D5CDD505-2E9C-101B-9397-08002B2CF9AE}" pid="5" name="_AuthorEmail">
    <vt:lpwstr>mike.davies@marelli.com</vt:lpwstr>
  </property>
  <property fmtid="{D5CDD505-2E9C-101B-9397-08002B2CF9AE}" pid="6" name="_AuthorEmailDisplayName">
    <vt:lpwstr>Davies Mike</vt:lpwstr>
  </property>
</Properties>
</file>