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3"/>
  </p:notesMasterIdLst>
  <p:sldIdLst>
    <p:sldId id="261" r:id="rId2"/>
    <p:sldId id="281" r:id="rId3"/>
    <p:sldId id="260" r:id="rId4"/>
    <p:sldId id="262" r:id="rId5"/>
    <p:sldId id="288" r:id="rId6"/>
    <p:sldId id="402" r:id="rId7"/>
    <p:sldId id="406" r:id="rId8"/>
    <p:sldId id="409" r:id="rId9"/>
    <p:sldId id="407" r:id="rId10"/>
    <p:sldId id="408" r:id="rId11"/>
    <p:sldId id="410" r:id="rId12"/>
    <p:sldId id="399" r:id="rId13"/>
    <p:sldId id="400" r:id="rId14"/>
    <p:sldId id="398" r:id="rId15"/>
    <p:sldId id="411" r:id="rId16"/>
    <p:sldId id="403" r:id="rId17"/>
    <p:sldId id="404" r:id="rId18"/>
    <p:sldId id="412" r:id="rId19"/>
    <p:sldId id="413" r:id="rId20"/>
    <p:sldId id="414" r:id="rId21"/>
    <p:sldId id="264" r:id="rId22"/>
    <p:sldId id="290" r:id="rId23"/>
    <p:sldId id="270" r:id="rId24"/>
    <p:sldId id="291" r:id="rId25"/>
    <p:sldId id="263" r:id="rId26"/>
    <p:sldId id="265" r:id="rId27"/>
    <p:sldId id="266" r:id="rId28"/>
    <p:sldId id="257" r:id="rId29"/>
    <p:sldId id="259" r:id="rId30"/>
    <p:sldId id="258" r:id="rId31"/>
    <p:sldId id="26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E6AD44-29BA-4107-8DC4-CD88F90C98D6}" v="8" dt="2023-12-06T13:31:33.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69" y="10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10959D-2514-4266-9EA7-E5C7163EAE4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77A3CFB-717F-4CB0-8865-9C13CE9D0887}">
      <dgm:prSet/>
      <dgm:spPr/>
      <dgm:t>
        <a:bodyPr/>
        <a:lstStyle/>
        <a:p>
          <a:r>
            <a:rPr lang="en-GB" dirty="0"/>
            <a:t>There are many laws, regulations and codes to consider before becoming a hotelier. </a:t>
          </a:r>
          <a:endParaRPr lang="en-US" dirty="0"/>
        </a:p>
      </dgm:t>
    </dgm:pt>
    <dgm:pt modelId="{1E3AAAB1-81A7-4078-9462-851F2E2275DC}" type="parTrans" cxnId="{07D715D0-AB8A-488C-9CAD-BA2E9A0E773B}">
      <dgm:prSet/>
      <dgm:spPr/>
      <dgm:t>
        <a:bodyPr/>
        <a:lstStyle/>
        <a:p>
          <a:endParaRPr lang="en-US"/>
        </a:p>
      </dgm:t>
    </dgm:pt>
    <dgm:pt modelId="{60DF3746-464A-4DEC-BDAE-FD3F2D4FEAC9}" type="sibTrans" cxnId="{07D715D0-AB8A-488C-9CAD-BA2E9A0E773B}">
      <dgm:prSet/>
      <dgm:spPr/>
      <dgm:t>
        <a:bodyPr/>
        <a:lstStyle/>
        <a:p>
          <a:endParaRPr lang="en-US"/>
        </a:p>
      </dgm:t>
    </dgm:pt>
    <dgm:pt modelId="{8A0E4DEB-5498-49D6-A97A-930C902A56A3}">
      <dgm:prSet/>
      <dgm:spPr/>
      <dgm:t>
        <a:bodyPr/>
        <a:lstStyle/>
        <a:p>
          <a:r>
            <a:rPr lang="en-GB" dirty="0"/>
            <a:t>There is a minefield of bureaucracy to consider ranging from </a:t>
          </a:r>
          <a:r>
            <a:rPr lang="en-GB" b="1" dirty="0"/>
            <a:t>licensing rules to food hygiene and fire regulations.</a:t>
          </a:r>
          <a:endParaRPr lang="en-US" dirty="0"/>
        </a:p>
      </dgm:t>
    </dgm:pt>
    <dgm:pt modelId="{CF613E7E-82F7-4264-8939-9194A74A4FC9}" type="parTrans" cxnId="{13EBDADF-5638-4D45-8A68-22561364E7D6}">
      <dgm:prSet/>
      <dgm:spPr/>
      <dgm:t>
        <a:bodyPr/>
        <a:lstStyle/>
        <a:p>
          <a:endParaRPr lang="en-US"/>
        </a:p>
      </dgm:t>
    </dgm:pt>
    <dgm:pt modelId="{866D4669-61DF-4EC9-A542-78FE4FE91799}" type="sibTrans" cxnId="{13EBDADF-5638-4D45-8A68-22561364E7D6}">
      <dgm:prSet/>
      <dgm:spPr/>
      <dgm:t>
        <a:bodyPr/>
        <a:lstStyle/>
        <a:p>
          <a:endParaRPr lang="en-US"/>
        </a:p>
      </dgm:t>
    </dgm:pt>
    <dgm:pt modelId="{AD98796C-8FFE-4E71-BE93-A4904040DE3E}">
      <dgm:prSet/>
      <dgm:spPr/>
      <dgm:t>
        <a:bodyPr/>
        <a:lstStyle/>
        <a:p>
          <a:r>
            <a:rPr lang="en-GB" dirty="0"/>
            <a:t>If something goes wrong in your hotel ignorance is </a:t>
          </a:r>
          <a:r>
            <a:rPr lang="en-GB" b="1" u="sng" dirty="0"/>
            <a:t>no excuse </a:t>
          </a:r>
          <a:r>
            <a:rPr lang="en-GB" dirty="0"/>
            <a:t>in the eyes of the law. </a:t>
          </a:r>
          <a:endParaRPr lang="en-US" dirty="0"/>
        </a:p>
      </dgm:t>
    </dgm:pt>
    <dgm:pt modelId="{85EA698E-0765-4627-9A88-8C3F3DA0F949}" type="parTrans" cxnId="{F501A130-648D-4E00-B0EB-84B307243E50}">
      <dgm:prSet/>
      <dgm:spPr/>
      <dgm:t>
        <a:bodyPr/>
        <a:lstStyle/>
        <a:p>
          <a:endParaRPr lang="en-US"/>
        </a:p>
      </dgm:t>
    </dgm:pt>
    <dgm:pt modelId="{6DE4C416-FF83-4B32-A4CA-D8D3D7F71414}" type="sibTrans" cxnId="{F501A130-648D-4E00-B0EB-84B307243E50}">
      <dgm:prSet/>
      <dgm:spPr/>
      <dgm:t>
        <a:bodyPr/>
        <a:lstStyle/>
        <a:p>
          <a:endParaRPr lang="en-US"/>
        </a:p>
      </dgm:t>
    </dgm:pt>
    <dgm:pt modelId="{4D9A5CE4-D913-4AB6-A4B2-3B4E63646BE3}">
      <dgm:prSet/>
      <dgm:spPr/>
      <dgm:t>
        <a:bodyPr/>
        <a:lstStyle/>
        <a:p>
          <a:r>
            <a:rPr lang="en-GB" dirty="0"/>
            <a:t>The cost to remedy breaches of the law range from </a:t>
          </a:r>
          <a:r>
            <a:rPr lang="en-GB" b="1" dirty="0"/>
            <a:t>criminal and civil actions against you, (including fines) </a:t>
          </a:r>
          <a:r>
            <a:rPr lang="en-GB" dirty="0"/>
            <a:t>and even imprisonment for more serious breaches. </a:t>
          </a:r>
          <a:endParaRPr lang="en-US" dirty="0"/>
        </a:p>
      </dgm:t>
    </dgm:pt>
    <dgm:pt modelId="{29FF7F89-B676-454B-A364-E0C51CBCA136}" type="parTrans" cxnId="{B09C2635-AA2D-4D88-8BF0-21404C227309}">
      <dgm:prSet/>
      <dgm:spPr/>
      <dgm:t>
        <a:bodyPr/>
        <a:lstStyle/>
        <a:p>
          <a:endParaRPr lang="en-US"/>
        </a:p>
      </dgm:t>
    </dgm:pt>
    <dgm:pt modelId="{5A658801-452C-4EA3-A233-D3B395E665DA}" type="sibTrans" cxnId="{B09C2635-AA2D-4D88-8BF0-21404C227309}">
      <dgm:prSet/>
      <dgm:spPr/>
      <dgm:t>
        <a:bodyPr/>
        <a:lstStyle/>
        <a:p>
          <a:endParaRPr lang="en-US"/>
        </a:p>
      </dgm:t>
    </dgm:pt>
    <dgm:pt modelId="{1971138F-B308-4BBF-B5AE-5CE29FF8574F}" type="pres">
      <dgm:prSet presAssocID="{D510959D-2514-4266-9EA7-E5C7163EAE49}" presName="vert0" presStyleCnt="0">
        <dgm:presLayoutVars>
          <dgm:dir/>
          <dgm:animOne val="branch"/>
          <dgm:animLvl val="lvl"/>
        </dgm:presLayoutVars>
      </dgm:prSet>
      <dgm:spPr/>
    </dgm:pt>
    <dgm:pt modelId="{F77DD098-2F7F-416A-9A6B-B797EDCA2719}" type="pres">
      <dgm:prSet presAssocID="{377A3CFB-717F-4CB0-8865-9C13CE9D0887}" presName="thickLine" presStyleLbl="alignNode1" presStyleIdx="0" presStyleCnt="4"/>
      <dgm:spPr/>
    </dgm:pt>
    <dgm:pt modelId="{7F9E4A03-1FDD-4ACB-A2CA-D9BB7AB73BFE}" type="pres">
      <dgm:prSet presAssocID="{377A3CFB-717F-4CB0-8865-9C13CE9D0887}" presName="horz1" presStyleCnt="0"/>
      <dgm:spPr/>
    </dgm:pt>
    <dgm:pt modelId="{4850C170-8601-4344-B079-CCFA82CD5B93}" type="pres">
      <dgm:prSet presAssocID="{377A3CFB-717F-4CB0-8865-9C13CE9D0887}" presName="tx1" presStyleLbl="revTx" presStyleIdx="0" presStyleCnt="4"/>
      <dgm:spPr/>
    </dgm:pt>
    <dgm:pt modelId="{E0668C87-8F50-4F9D-B968-1AFEC8A8D439}" type="pres">
      <dgm:prSet presAssocID="{377A3CFB-717F-4CB0-8865-9C13CE9D0887}" presName="vert1" presStyleCnt="0"/>
      <dgm:spPr/>
    </dgm:pt>
    <dgm:pt modelId="{4317B335-F0F8-4ED6-AE26-BDA28E3B4863}" type="pres">
      <dgm:prSet presAssocID="{8A0E4DEB-5498-49D6-A97A-930C902A56A3}" presName="thickLine" presStyleLbl="alignNode1" presStyleIdx="1" presStyleCnt="4"/>
      <dgm:spPr/>
    </dgm:pt>
    <dgm:pt modelId="{04E5DA6E-9FF4-473B-9B4B-6097F42EB327}" type="pres">
      <dgm:prSet presAssocID="{8A0E4DEB-5498-49D6-A97A-930C902A56A3}" presName="horz1" presStyleCnt="0"/>
      <dgm:spPr/>
    </dgm:pt>
    <dgm:pt modelId="{592265CC-DBD6-4871-A2FF-3EE35D264EA4}" type="pres">
      <dgm:prSet presAssocID="{8A0E4DEB-5498-49D6-A97A-930C902A56A3}" presName="tx1" presStyleLbl="revTx" presStyleIdx="1" presStyleCnt="4"/>
      <dgm:spPr/>
    </dgm:pt>
    <dgm:pt modelId="{B20ACEDC-3A30-4FEF-8ADA-C27194F87A39}" type="pres">
      <dgm:prSet presAssocID="{8A0E4DEB-5498-49D6-A97A-930C902A56A3}" presName="vert1" presStyleCnt="0"/>
      <dgm:spPr/>
    </dgm:pt>
    <dgm:pt modelId="{130A8A8C-E683-4ED1-8E36-C6A10AE49018}" type="pres">
      <dgm:prSet presAssocID="{AD98796C-8FFE-4E71-BE93-A4904040DE3E}" presName="thickLine" presStyleLbl="alignNode1" presStyleIdx="2" presStyleCnt="4"/>
      <dgm:spPr/>
    </dgm:pt>
    <dgm:pt modelId="{88C599A9-C89D-4E05-9870-99D3A2E733C9}" type="pres">
      <dgm:prSet presAssocID="{AD98796C-8FFE-4E71-BE93-A4904040DE3E}" presName="horz1" presStyleCnt="0"/>
      <dgm:spPr/>
    </dgm:pt>
    <dgm:pt modelId="{C0C1B0C7-E3E3-4278-BDDE-5F3AD253D87D}" type="pres">
      <dgm:prSet presAssocID="{AD98796C-8FFE-4E71-BE93-A4904040DE3E}" presName="tx1" presStyleLbl="revTx" presStyleIdx="2" presStyleCnt="4"/>
      <dgm:spPr/>
    </dgm:pt>
    <dgm:pt modelId="{0F655C6A-5891-403C-A77E-D2FEC2996B3D}" type="pres">
      <dgm:prSet presAssocID="{AD98796C-8FFE-4E71-BE93-A4904040DE3E}" presName="vert1" presStyleCnt="0"/>
      <dgm:spPr/>
    </dgm:pt>
    <dgm:pt modelId="{C76E53E8-B77A-4793-ABE5-CBB0003CC3C0}" type="pres">
      <dgm:prSet presAssocID="{4D9A5CE4-D913-4AB6-A4B2-3B4E63646BE3}" presName="thickLine" presStyleLbl="alignNode1" presStyleIdx="3" presStyleCnt="4"/>
      <dgm:spPr/>
    </dgm:pt>
    <dgm:pt modelId="{AAC272EC-0BAA-409C-B363-7F4BA198B90F}" type="pres">
      <dgm:prSet presAssocID="{4D9A5CE4-D913-4AB6-A4B2-3B4E63646BE3}" presName="horz1" presStyleCnt="0"/>
      <dgm:spPr/>
    </dgm:pt>
    <dgm:pt modelId="{20060F8D-B817-46D0-A9C1-A9F3A77171E6}" type="pres">
      <dgm:prSet presAssocID="{4D9A5CE4-D913-4AB6-A4B2-3B4E63646BE3}" presName="tx1" presStyleLbl="revTx" presStyleIdx="3" presStyleCnt="4"/>
      <dgm:spPr/>
    </dgm:pt>
    <dgm:pt modelId="{D44E86EF-C937-47C2-8DFA-9B477156EFB5}" type="pres">
      <dgm:prSet presAssocID="{4D9A5CE4-D913-4AB6-A4B2-3B4E63646BE3}" presName="vert1" presStyleCnt="0"/>
      <dgm:spPr/>
    </dgm:pt>
  </dgm:ptLst>
  <dgm:cxnLst>
    <dgm:cxn modelId="{F501A130-648D-4E00-B0EB-84B307243E50}" srcId="{D510959D-2514-4266-9EA7-E5C7163EAE49}" destId="{AD98796C-8FFE-4E71-BE93-A4904040DE3E}" srcOrd="2" destOrd="0" parTransId="{85EA698E-0765-4627-9A88-8C3F3DA0F949}" sibTransId="{6DE4C416-FF83-4B32-A4CA-D8D3D7F71414}"/>
    <dgm:cxn modelId="{B09C2635-AA2D-4D88-8BF0-21404C227309}" srcId="{D510959D-2514-4266-9EA7-E5C7163EAE49}" destId="{4D9A5CE4-D913-4AB6-A4B2-3B4E63646BE3}" srcOrd="3" destOrd="0" parTransId="{29FF7F89-B676-454B-A364-E0C51CBCA136}" sibTransId="{5A658801-452C-4EA3-A233-D3B395E665DA}"/>
    <dgm:cxn modelId="{E16B423C-FE9C-4988-90BC-9E3A9545E85B}" type="presOf" srcId="{D510959D-2514-4266-9EA7-E5C7163EAE49}" destId="{1971138F-B308-4BBF-B5AE-5CE29FF8574F}" srcOrd="0" destOrd="0" presId="urn:microsoft.com/office/officeart/2008/layout/LinedList"/>
    <dgm:cxn modelId="{CA733C89-3C94-4D2F-9864-D1864E048FD9}" type="presOf" srcId="{AD98796C-8FFE-4E71-BE93-A4904040DE3E}" destId="{C0C1B0C7-E3E3-4278-BDDE-5F3AD253D87D}" srcOrd="0" destOrd="0" presId="urn:microsoft.com/office/officeart/2008/layout/LinedList"/>
    <dgm:cxn modelId="{16B95B8A-1138-4346-9738-5B1094E83B5D}" type="presOf" srcId="{4D9A5CE4-D913-4AB6-A4B2-3B4E63646BE3}" destId="{20060F8D-B817-46D0-A9C1-A9F3A77171E6}" srcOrd="0" destOrd="0" presId="urn:microsoft.com/office/officeart/2008/layout/LinedList"/>
    <dgm:cxn modelId="{07D715D0-AB8A-488C-9CAD-BA2E9A0E773B}" srcId="{D510959D-2514-4266-9EA7-E5C7163EAE49}" destId="{377A3CFB-717F-4CB0-8865-9C13CE9D0887}" srcOrd="0" destOrd="0" parTransId="{1E3AAAB1-81A7-4078-9462-851F2E2275DC}" sibTransId="{60DF3746-464A-4DEC-BDAE-FD3F2D4FEAC9}"/>
    <dgm:cxn modelId="{7CAF78D8-FC05-44E7-8D36-325508A1DACA}" type="presOf" srcId="{377A3CFB-717F-4CB0-8865-9C13CE9D0887}" destId="{4850C170-8601-4344-B079-CCFA82CD5B93}" srcOrd="0" destOrd="0" presId="urn:microsoft.com/office/officeart/2008/layout/LinedList"/>
    <dgm:cxn modelId="{13EBDADF-5638-4D45-8A68-22561364E7D6}" srcId="{D510959D-2514-4266-9EA7-E5C7163EAE49}" destId="{8A0E4DEB-5498-49D6-A97A-930C902A56A3}" srcOrd="1" destOrd="0" parTransId="{CF613E7E-82F7-4264-8939-9194A74A4FC9}" sibTransId="{866D4669-61DF-4EC9-A542-78FE4FE91799}"/>
    <dgm:cxn modelId="{136DBDF6-7E8A-4891-BF72-1571FC746FE3}" type="presOf" srcId="{8A0E4DEB-5498-49D6-A97A-930C902A56A3}" destId="{592265CC-DBD6-4871-A2FF-3EE35D264EA4}" srcOrd="0" destOrd="0" presId="urn:microsoft.com/office/officeart/2008/layout/LinedList"/>
    <dgm:cxn modelId="{745B1143-C778-4458-AC44-FFFA2E0A8318}" type="presParOf" srcId="{1971138F-B308-4BBF-B5AE-5CE29FF8574F}" destId="{F77DD098-2F7F-416A-9A6B-B797EDCA2719}" srcOrd="0" destOrd="0" presId="urn:microsoft.com/office/officeart/2008/layout/LinedList"/>
    <dgm:cxn modelId="{3303618C-CF4A-450B-81FB-90D631CE0891}" type="presParOf" srcId="{1971138F-B308-4BBF-B5AE-5CE29FF8574F}" destId="{7F9E4A03-1FDD-4ACB-A2CA-D9BB7AB73BFE}" srcOrd="1" destOrd="0" presId="urn:microsoft.com/office/officeart/2008/layout/LinedList"/>
    <dgm:cxn modelId="{299A1590-8869-4377-A86D-CD621AC614DF}" type="presParOf" srcId="{7F9E4A03-1FDD-4ACB-A2CA-D9BB7AB73BFE}" destId="{4850C170-8601-4344-B079-CCFA82CD5B93}" srcOrd="0" destOrd="0" presId="urn:microsoft.com/office/officeart/2008/layout/LinedList"/>
    <dgm:cxn modelId="{E099B2B9-1C6D-4EBB-A8E7-FBA1D937E57C}" type="presParOf" srcId="{7F9E4A03-1FDD-4ACB-A2CA-D9BB7AB73BFE}" destId="{E0668C87-8F50-4F9D-B968-1AFEC8A8D439}" srcOrd="1" destOrd="0" presId="urn:microsoft.com/office/officeart/2008/layout/LinedList"/>
    <dgm:cxn modelId="{D20F6E8B-B537-49B4-94D9-83D0916A01A9}" type="presParOf" srcId="{1971138F-B308-4BBF-B5AE-5CE29FF8574F}" destId="{4317B335-F0F8-4ED6-AE26-BDA28E3B4863}" srcOrd="2" destOrd="0" presId="urn:microsoft.com/office/officeart/2008/layout/LinedList"/>
    <dgm:cxn modelId="{C0331754-D696-4BEA-95A6-7821D1929586}" type="presParOf" srcId="{1971138F-B308-4BBF-B5AE-5CE29FF8574F}" destId="{04E5DA6E-9FF4-473B-9B4B-6097F42EB327}" srcOrd="3" destOrd="0" presId="urn:microsoft.com/office/officeart/2008/layout/LinedList"/>
    <dgm:cxn modelId="{D9C70376-70BF-447F-B3A3-EDC3876A598A}" type="presParOf" srcId="{04E5DA6E-9FF4-473B-9B4B-6097F42EB327}" destId="{592265CC-DBD6-4871-A2FF-3EE35D264EA4}" srcOrd="0" destOrd="0" presId="urn:microsoft.com/office/officeart/2008/layout/LinedList"/>
    <dgm:cxn modelId="{0C379705-829E-4EBF-8AC5-EFF985A8191A}" type="presParOf" srcId="{04E5DA6E-9FF4-473B-9B4B-6097F42EB327}" destId="{B20ACEDC-3A30-4FEF-8ADA-C27194F87A39}" srcOrd="1" destOrd="0" presId="urn:microsoft.com/office/officeart/2008/layout/LinedList"/>
    <dgm:cxn modelId="{1D565370-3473-4D6D-9A2E-0EDBDC931F77}" type="presParOf" srcId="{1971138F-B308-4BBF-B5AE-5CE29FF8574F}" destId="{130A8A8C-E683-4ED1-8E36-C6A10AE49018}" srcOrd="4" destOrd="0" presId="urn:microsoft.com/office/officeart/2008/layout/LinedList"/>
    <dgm:cxn modelId="{27E16337-3E87-47D2-A83D-5CA51A972072}" type="presParOf" srcId="{1971138F-B308-4BBF-B5AE-5CE29FF8574F}" destId="{88C599A9-C89D-4E05-9870-99D3A2E733C9}" srcOrd="5" destOrd="0" presId="urn:microsoft.com/office/officeart/2008/layout/LinedList"/>
    <dgm:cxn modelId="{0D4CFF7A-CD5D-4051-BB30-7665C4353FD7}" type="presParOf" srcId="{88C599A9-C89D-4E05-9870-99D3A2E733C9}" destId="{C0C1B0C7-E3E3-4278-BDDE-5F3AD253D87D}" srcOrd="0" destOrd="0" presId="urn:microsoft.com/office/officeart/2008/layout/LinedList"/>
    <dgm:cxn modelId="{4164AE38-960E-4DC8-AD11-42C2AA518D31}" type="presParOf" srcId="{88C599A9-C89D-4E05-9870-99D3A2E733C9}" destId="{0F655C6A-5891-403C-A77E-D2FEC2996B3D}" srcOrd="1" destOrd="0" presId="urn:microsoft.com/office/officeart/2008/layout/LinedList"/>
    <dgm:cxn modelId="{793C705A-10FD-4D21-84B5-6AE663F4C5C1}" type="presParOf" srcId="{1971138F-B308-4BBF-B5AE-5CE29FF8574F}" destId="{C76E53E8-B77A-4793-ABE5-CBB0003CC3C0}" srcOrd="6" destOrd="0" presId="urn:microsoft.com/office/officeart/2008/layout/LinedList"/>
    <dgm:cxn modelId="{E8DBC6A0-3B52-42A3-9B8A-5BA8433B63BB}" type="presParOf" srcId="{1971138F-B308-4BBF-B5AE-5CE29FF8574F}" destId="{AAC272EC-0BAA-409C-B363-7F4BA198B90F}" srcOrd="7" destOrd="0" presId="urn:microsoft.com/office/officeart/2008/layout/LinedList"/>
    <dgm:cxn modelId="{7E33376A-B2D9-431A-AEF2-65A5E7FE22DF}" type="presParOf" srcId="{AAC272EC-0BAA-409C-B363-7F4BA198B90F}" destId="{20060F8D-B817-46D0-A9C1-A9F3A77171E6}" srcOrd="0" destOrd="0" presId="urn:microsoft.com/office/officeart/2008/layout/LinedList"/>
    <dgm:cxn modelId="{77197BA0-9826-4689-940D-62B5EEA5C492}" type="presParOf" srcId="{AAC272EC-0BAA-409C-B363-7F4BA198B90F}" destId="{D44E86EF-C937-47C2-8DFA-9B477156EF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3B7953-020F-4B6E-B875-89D2F0B55F8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8A741EE-FF75-466D-BD7C-2A661C2AE323}">
      <dgm:prSet custT="1"/>
      <dgm:spPr/>
      <dgm:t>
        <a:bodyPr/>
        <a:lstStyle/>
        <a:p>
          <a:r>
            <a:rPr lang="en-US" sz="2800" dirty="0"/>
            <a:t>Operational Risk</a:t>
          </a:r>
        </a:p>
      </dgm:t>
    </dgm:pt>
    <dgm:pt modelId="{8B3310B7-BFC3-4BE5-8F35-0D386F675BB1}" type="parTrans" cxnId="{AD673A4F-8AED-499E-8BC4-88411518A159}">
      <dgm:prSet/>
      <dgm:spPr/>
      <dgm:t>
        <a:bodyPr/>
        <a:lstStyle/>
        <a:p>
          <a:endParaRPr lang="en-US"/>
        </a:p>
      </dgm:t>
    </dgm:pt>
    <dgm:pt modelId="{42554440-9F18-4318-9F47-82F9FFF483A7}" type="sibTrans" cxnId="{AD673A4F-8AED-499E-8BC4-88411518A159}">
      <dgm:prSet/>
      <dgm:spPr/>
      <dgm:t>
        <a:bodyPr/>
        <a:lstStyle/>
        <a:p>
          <a:endParaRPr lang="en-US"/>
        </a:p>
      </dgm:t>
    </dgm:pt>
    <dgm:pt modelId="{505EE6A6-4BAD-41D7-9499-A4735790BE5B}">
      <dgm:prSet custT="1"/>
      <dgm:spPr/>
      <dgm:t>
        <a:bodyPr/>
        <a:lstStyle/>
        <a:p>
          <a:r>
            <a:rPr lang="en-US" sz="2800" dirty="0"/>
            <a:t>Financial Risk</a:t>
          </a:r>
        </a:p>
      </dgm:t>
    </dgm:pt>
    <dgm:pt modelId="{C9481FC4-8963-440D-AC7C-88E9C7E51E90}" type="parTrans" cxnId="{39414085-80D1-44F3-8A99-5297E3787855}">
      <dgm:prSet/>
      <dgm:spPr/>
      <dgm:t>
        <a:bodyPr/>
        <a:lstStyle/>
        <a:p>
          <a:endParaRPr lang="en-US"/>
        </a:p>
      </dgm:t>
    </dgm:pt>
    <dgm:pt modelId="{BAD4E90D-DA9E-45C4-8C14-B652C3D155C9}" type="sibTrans" cxnId="{39414085-80D1-44F3-8A99-5297E3787855}">
      <dgm:prSet/>
      <dgm:spPr/>
      <dgm:t>
        <a:bodyPr/>
        <a:lstStyle/>
        <a:p>
          <a:endParaRPr lang="en-US"/>
        </a:p>
      </dgm:t>
    </dgm:pt>
    <dgm:pt modelId="{26F2ABD5-7F23-4533-A02E-A19CE51D8C8F}">
      <dgm:prSet custT="1"/>
      <dgm:spPr/>
      <dgm:t>
        <a:bodyPr/>
        <a:lstStyle/>
        <a:p>
          <a:r>
            <a:rPr lang="en-US" sz="2800" dirty="0"/>
            <a:t>Environmental Risk </a:t>
          </a:r>
        </a:p>
      </dgm:t>
    </dgm:pt>
    <dgm:pt modelId="{08577687-39D8-4263-8B50-F2B7F02AE8F0}" type="parTrans" cxnId="{70431571-C823-42F5-9655-4CDDAE8202E5}">
      <dgm:prSet/>
      <dgm:spPr/>
      <dgm:t>
        <a:bodyPr/>
        <a:lstStyle/>
        <a:p>
          <a:endParaRPr lang="en-US"/>
        </a:p>
      </dgm:t>
    </dgm:pt>
    <dgm:pt modelId="{0D23FFC9-1D55-410A-BEB0-DCCE6D3006B7}" type="sibTrans" cxnId="{70431571-C823-42F5-9655-4CDDAE8202E5}">
      <dgm:prSet/>
      <dgm:spPr/>
      <dgm:t>
        <a:bodyPr/>
        <a:lstStyle/>
        <a:p>
          <a:endParaRPr lang="en-US"/>
        </a:p>
      </dgm:t>
    </dgm:pt>
    <dgm:pt modelId="{6913B24D-B0FA-441E-99B7-802A1FA65D30}">
      <dgm:prSet custT="1"/>
      <dgm:spPr/>
      <dgm:t>
        <a:bodyPr/>
        <a:lstStyle/>
        <a:p>
          <a:r>
            <a:rPr lang="en-US" sz="2800" dirty="0"/>
            <a:t>Reputational Risk</a:t>
          </a:r>
        </a:p>
      </dgm:t>
    </dgm:pt>
    <dgm:pt modelId="{056F7E6A-1302-4A12-A6F3-0D715DC4F1F8}" type="parTrans" cxnId="{2F410CDD-3F80-4228-B16E-3378691FDF19}">
      <dgm:prSet/>
      <dgm:spPr/>
      <dgm:t>
        <a:bodyPr/>
        <a:lstStyle/>
        <a:p>
          <a:endParaRPr lang="en-US"/>
        </a:p>
      </dgm:t>
    </dgm:pt>
    <dgm:pt modelId="{D7F77172-4A6A-4F02-A0AB-C5C552935E93}" type="sibTrans" cxnId="{2F410CDD-3F80-4228-B16E-3378691FDF19}">
      <dgm:prSet/>
      <dgm:spPr/>
      <dgm:t>
        <a:bodyPr/>
        <a:lstStyle/>
        <a:p>
          <a:endParaRPr lang="en-US"/>
        </a:p>
      </dgm:t>
    </dgm:pt>
    <dgm:pt modelId="{83A83AE9-F068-4A6C-935A-98C04D353064}" type="pres">
      <dgm:prSet presAssocID="{4A3B7953-020F-4B6E-B875-89D2F0B55F8C}" presName="vert0" presStyleCnt="0">
        <dgm:presLayoutVars>
          <dgm:dir/>
          <dgm:animOne val="branch"/>
          <dgm:animLvl val="lvl"/>
        </dgm:presLayoutVars>
      </dgm:prSet>
      <dgm:spPr/>
    </dgm:pt>
    <dgm:pt modelId="{5AFBF48D-2055-4ADE-A38E-EAACE1401633}" type="pres">
      <dgm:prSet presAssocID="{28A741EE-FF75-466D-BD7C-2A661C2AE323}" presName="thickLine" presStyleLbl="alignNode1" presStyleIdx="0" presStyleCnt="4"/>
      <dgm:spPr/>
    </dgm:pt>
    <dgm:pt modelId="{6D188DC2-884B-4F73-A3FE-4904445E8568}" type="pres">
      <dgm:prSet presAssocID="{28A741EE-FF75-466D-BD7C-2A661C2AE323}" presName="horz1" presStyleCnt="0"/>
      <dgm:spPr/>
    </dgm:pt>
    <dgm:pt modelId="{63015719-694E-4A1C-B40B-AC0DE031273E}" type="pres">
      <dgm:prSet presAssocID="{28A741EE-FF75-466D-BD7C-2A661C2AE323}" presName="tx1" presStyleLbl="revTx" presStyleIdx="0" presStyleCnt="4"/>
      <dgm:spPr/>
    </dgm:pt>
    <dgm:pt modelId="{9C065C1A-AB17-4768-8062-24B4E07832F4}" type="pres">
      <dgm:prSet presAssocID="{28A741EE-FF75-466D-BD7C-2A661C2AE323}" presName="vert1" presStyleCnt="0"/>
      <dgm:spPr/>
    </dgm:pt>
    <dgm:pt modelId="{7446B835-AB4C-479A-861C-4EED47FDBC71}" type="pres">
      <dgm:prSet presAssocID="{505EE6A6-4BAD-41D7-9499-A4735790BE5B}" presName="thickLine" presStyleLbl="alignNode1" presStyleIdx="1" presStyleCnt="4"/>
      <dgm:spPr/>
    </dgm:pt>
    <dgm:pt modelId="{F6B4C3AF-D474-4639-873F-227396D07B54}" type="pres">
      <dgm:prSet presAssocID="{505EE6A6-4BAD-41D7-9499-A4735790BE5B}" presName="horz1" presStyleCnt="0"/>
      <dgm:spPr/>
    </dgm:pt>
    <dgm:pt modelId="{9EE67AC2-955E-4CA0-BDF3-21CDE4C11164}" type="pres">
      <dgm:prSet presAssocID="{505EE6A6-4BAD-41D7-9499-A4735790BE5B}" presName="tx1" presStyleLbl="revTx" presStyleIdx="1" presStyleCnt="4"/>
      <dgm:spPr/>
    </dgm:pt>
    <dgm:pt modelId="{95140EEC-9923-49AF-AD29-D6C686590EE5}" type="pres">
      <dgm:prSet presAssocID="{505EE6A6-4BAD-41D7-9499-A4735790BE5B}" presName="vert1" presStyleCnt="0"/>
      <dgm:spPr/>
    </dgm:pt>
    <dgm:pt modelId="{4D330E25-C3E6-482B-8A26-99EFE0964204}" type="pres">
      <dgm:prSet presAssocID="{26F2ABD5-7F23-4533-A02E-A19CE51D8C8F}" presName="thickLine" presStyleLbl="alignNode1" presStyleIdx="2" presStyleCnt="4"/>
      <dgm:spPr/>
    </dgm:pt>
    <dgm:pt modelId="{2AF3E2DD-672E-44A0-A0DB-AC27358C27D2}" type="pres">
      <dgm:prSet presAssocID="{26F2ABD5-7F23-4533-A02E-A19CE51D8C8F}" presName="horz1" presStyleCnt="0"/>
      <dgm:spPr/>
    </dgm:pt>
    <dgm:pt modelId="{778F5200-AB26-4879-A407-98370365D68A}" type="pres">
      <dgm:prSet presAssocID="{26F2ABD5-7F23-4533-A02E-A19CE51D8C8F}" presName="tx1" presStyleLbl="revTx" presStyleIdx="2" presStyleCnt="4"/>
      <dgm:spPr/>
    </dgm:pt>
    <dgm:pt modelId="{C3238395-91DB-45E3-BE4D-F4BE6421270F}" type="pres">
      <dgm:prSet presAssocID="{26F2ABD5-7F23-4533-A02E-A19CE51D8C8F}" presName="vert1" presStyleCnt="0"/>
      <dgm:spPr/>
    </dgm:pt>
    <dgm:pt modelId="{B92737C4-24A6-4BD9-875F-373361EC1711}" type="pres">
      <dgm:prSet presAssocID="{6913B24D-B0FA-441E-99B7-802A1FA65D30}" presName="thickLine" presStyleLbl="alignNode1" presStyleIdx="3" presStyleCnt="4"/>
      <dgm:spPr/>
    </dgm:pt>
    <dgm:pt modelId="{B2589BE2-D139-416E-A731-1CEAEA15DC5D}" type="pres">
      <dgm:prSet presAssocID="{6913B24D-B0FA-441E-99B7-802A1FA65D30}" presName="horz1" presStyleCnt="0"/>
      <dgm:spPr/>
    </dgm:pt>
    <dgm:pt modelId="{7A704E75-45E6-4AB7-BAF6-3670F3C9737E}" type="pres">
      <dgm:prSet presAssocID="{6913B24D-B0FA-441E-99B7-802A1FA65D30}" presName="tx1" presStyleLbl="revTx" presStyleIdx="3" presStyleCnt="4"/>
      <dgm:spPr/>
    </dgm:pt>
    <dgm:pt modelId="{908CE3FE-D243-4DBC-A6B1-C4CEA5ABA50F}" type="pres">
      <dgm:prSet presAssocID="{6913B24D-B0FA-441E-99B7-802A1FA65D30}" presName="vert1" presStyleCnt="0"/>
      <dgm:spPr/>
    </dgm:pt>
  </dgm:ptLst>
  <dgm:cxnLst>
    <dgm:cxn modelId="{0E2FC467-C7AB-41B6-8D7A-783FE78E65AE}" type="presOf" srcId="{28A741EE-FF75-466D-BD7C-2A661C2AE323}" destId="{63015719-694E-4A1C-B40B-AC0DE031273E}" srcOrd="0" destOrd="0" presId="urn:microsoft.com/office/officeart/2008/layout/LinedList"/>
    <dgm:cxn modelId="{AD673A4F-8AED-499E-8BC4-88411518A159}" srcId="{4A3B7953-020F-4B6E-B875-89D2F0B55F8C}" destId="{28A741EE-FF75-466D-BD7C-2A661C2AE323}" srcOrd="0" destOrd="0" parTransId="{8B3310B7-BFC3-4BE5-8F35-0D386F675BB1}" sibTransId="{42554440-9F18-4318-9F47-82F9FFF483A7}"/>
    <dgm:cxn modelId="{70431571-C823-42F5-9655-4CDDAE8202E5}" srcId="{4A3B7953-020F-4B6E-B875-89D2F0B55F8C}" destId="{26F2ABD5-7F23-4533-A02E-A19CE51D8C8F}" srcOrd="2" destOrd="0" parTransId="{08577687-39D8-4263-8B50-F2B7F02AE8F0}" sibTransId="{0D23FFC9-1D55-410A-BEB0-DCCE6D3006B7}"/>
    <dgm:cxn modelId="{39414085-80D1-44F3-8A99-5297E3787855}" srcId="{4A3B7953-020F-4B6E-B875-89D2F0B55F8C}" destId="{505EE6A6-4BAD-41D7-9499-A4735790BE5B}" srcOrd="1" destOrd="0" parTransId="{C9481FC4-8963-440D-AC7C-88E9C7E51E90}" sibTransId="{BAD4E90D-DA9E-45C4-8C14-B652C3D155C9}"/>
    <dgm:cxn modelId="{0227128D-484B-474C-8625-1A461320AC4E}" type="presOf" srcId="{26F2ABD5-7F23-4533-A02E-A19CE51D8C8F}" destId="{778F5200-AB26-4879-A407-98370365D68A}" srcOrd="0" destOrd="0" presId="urn:microsoft.com/office/officeart/2008/layout/LinedList"/>
    <dgm:cxn modelId="{BD48F9C5-570D-4E2E-A20B-D6C6D09F1485}" type="presOf" srcId="{6913B24D-B0FA-441E-99B7-802A1FA65D30}" destId="{7A704E75-45E6-4AB7-BAF6-3670F3C9737E}" srcOrd="0" destOrd="0" presId="urn:microsoft.com/office/officeart/2008/layout/LinedList"/>
    <dgm:cxn modelId="{BD1CB7CD-1ED2-4705-AE9F-BFFF72ED41C1}" type="presOf" srcId="{4A3B7953-020F-4B6E-B875-89D2F0B55F8C}" destId="{83A83AE9-F068-4A6C-935A-98C04D353064}" srcOrd="0" destOrd="0" presId="urn:microsoft.com/office/officeart/2008/layout/LinedList"/>
    <dgm:cxn modelId="{42F2D5D3-FC67-4551-AA56-16BF80564A27}" type="presOf" srcId="{505EE6A6-4BAD-41D7-9499-A4735790BE5B}" destId="{9EE67AC2-955E-4CA0-BDF3-21CDE4C11164}" srcOrd="0" destOrd="0" presId="urn:microsoft.com/office/officeart/2008/layout/LinedList"/>
    <dgm:cxn modelId="{2F410CDD-3F80-4228-B16E-3378691FDF19}" srcId="{4A3B7953-020F-4B6E-B875-89D2F0B55F8C}" destId="{6913B24D-B0FA-441E-99B7-802A1FA65D30}" srcOrd="3" destOrd="0" parTransId="{056F7E6A-1302-4A12-A6F3-0D715DC4F1F8}" sibTransId="{D7F77172-4A6A-4F02-A0AB-C5C552935E93}"/>
    <dgm:cxn modelId="{840F284B-4A4E-43C9-AB76-335B9FFA0F65}" type="presParOf" srcId="{83A83AE9-F068-4A6C-935A-98C04D353064}" destId="{5AFBF48D-2055-4ADE-A38E-EAACE1401633}" srcOrd="0" destOrd="0" presId="urn:microsoft.com/office/officeart/2008/layout/LinedList"/>
    <dgm:cxn modelId="{B47EBA10-9651-4925-892E-AF1662B1B5D8}" type="presParOf" srcId="{83A83AE9-F068-4A6C-935A-98C04D353064}" destId="{6D188DC2-884B-4F73-A3FE-4904445E8568}" srcOrd="1" destOrd="0" presId="urn:microsoft.com/office/officeart/2008/layout/LinedList"/>
    <dgm:cxn modelId="{EAD17773-6CE6-4528-B7B6-A4EDA8E52FC8}" type="presParOf" srcId="{6D188DC2-884B-4F73-A3FE-4904445E8568}" destId="{63015719-694E-4A1C-B40B-AC0DE031273E}" srcOrd="0" destOrd="0" presId="urn:microsoft.com/office/officeart/2008/layout/LinedList"/>
    <dgm:cxn modelId="{FEEB0ADE-626E-4365-9BF9-1F3A5C673405}" type="presParOf" srcId="{6D188DC2-884B-4F73-A3FE-4904445E8568}" destId="{9C065C1A-AB17-4768-8062-24B4E07832F4}" srcOrd="1" destOrd="0" presId="urn:microsoft.com/office/officeart/2008/layout/LinedList"/>
    <dgm:cxn modelId="{15E69E14-9305-4A68-B35F-6DC19B3C780F}" type="presParOf" srcId="{83A83AE9-F068-4A6C-935A-98C04D353064}" destId="{7446B835-AB4C-479A-861C-4EED47FDBC71}" srcOrd="2" destOrd="0" presId="urn:microsoft.com/office/officeart/2008/layout/LinedList"/>
    <dgm:cxn modelId="{1FF8B18E-60BD-4396-A8BE-444D6465B4AD}" type="presParOf" srcId="{83A83AE9-F068-4A6C-935A-98C04D353064}" destId="{F6B4C3AF-D474-4639-873F-227396D07B54}" srcOrd="3" destOrd="0" presId="urn:microsoft.com/office/officeart/2008/layout/LinedList"/>
    <dgm:cxn modelId="{F5FEBC4A-B50F-4BB0-9E12-804915042631}" type="presParOf" srcId="{F6B4C3AF-D474-4639-873F-227396D07B54}" destId="{9EE67AC2-955E-4CA0-BDF3-21CDE4C11164}" srcOrd="0" destOrd="0" presId="urn:microsoft.com/office/officeart/2008/layout/LinedList"/>
    <dgm:cxn modelId="{E5B0B0C1-0B01-4272-85A0-6D7E64856C6B}" type="presParOf" srcId="{F6B4C3AF-D474-4639-873F-227396D07B54}" destId="{95140EEC-9923-49AF-AD29-D6C686590EE5}" srcOrd="1" destOrd="0" presId="urn:microsoft.com/office/officeart/2008/layout/LinedList"/>
    <dgm:cxn modelId="{CF815128-5D36-473A-9326-2810AE278F8D}" type="presParOf" srcId="{83A83AE9-F068-4A6C-935A-98C04D353064}" destId="{4D330E25-C3E6-482B-8A26-99EFE0964204}" srcOrd="4" destOrd="0" presId="urn:microsoft.com/office/officeart/2008/layout/LinedList"/>
    <dgm:cxn modelId="{C62230FC-6B2F-4C36-9D5F-AF8BD04464C1}" type="presParOf" srcId="{83A83AE9-F068-4A6C-935A-98C04D353064}" destId="{2AF3E2DD-672E-44A0-A0DB-AC27358C27D2}" srcOrd="5" destOrd="0" presId="urn:microsoft.com/office/officeart/2008/layout/LinedList"/>
    <dgm:cxn modelId="{69C86566-567F-4120-BC78-29B47A2872BB}" type="presParOf" srcId="{2AF3E2DD-672E-44A0-A0DB-AC27358C27D2}" destId="{778F5200-AB26-4879-A407-98370365D68A}" srcOrd="0" destOrd="0" presId="urn:microsoft.com/office/officeart/2008/layout/LinedList"/>
    <dgm:cxn modelId="{17069EBF-3A3D-46F2-9200-D707C67AB99D}" type="presParOf" srcId="{2AF3E2DD-672E-44A0-A0DB-AC27358C27D2}" destId="{C3238395-91DB-45E3-BE4D-F4BE6421270F}" srcOrd="1" destOrd="0" presId="urn:microsoft.com/office/officeart/2008/layout/LinedList"/>
    <dgm:cxn modelId="{9528C125-C6B1-4A9F-8FBC-4B801343DC54}" type="presParOf" srcId="{83A83AE9-F068-4A6C-935A-98C04D353064}" destId="{B92737C4-24A6-4BD9-875F-373361EC1711}" srcOrd="6" destOrd="0" presId="urn:microsoft.com/office/officeart/2008/layout/LinedList"/>
    <dgm:cxn modelId="{B3250F02-C519-4448-A3F5-2B349A1BE336}" type="presParOf" srcId="{83A83AE9-F068-4A6C-935A-98C04D353064}" destId="{B2589BE2-D139-416E-A731-1CEAEA15DC5D}" srcOrd="7" destOrd="0" presId="urn:microsoft.com/office/officeart/2008/layout/LinedList"/>
    <dgm:cxn modelId="{07E50B7D-C7F8-41ED-B02E-ED1C6ED60427}" type="presParOf" srcId="{B2589BE2-D139-416E-A731-1CEAEA15DC5D}" destId="{7A704E75-45E6-4AB7-BAF6-3670F3C9737E}" srcOrd="0" destOrd="0" presId="urn:microsoft.com/office/officeart/2008/layout/LinedList"/>
    <dgm:cxn modelId="{3A413CF3-7CD4-4CD1-8582-4692E32F6F99}" type="presParOf" srcId="{B2589BE2-D139-416E-A731-1CEAEA15DC5D}" destId="{908CE3FE-D243-4DBC-A6B1-C4CEA5ABA50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DD098-2F7F-416A-9A6B-B797EDCA2719}">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0C170-8601-4344-B079-CCFA82CD5B93}">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There are many laws, regulations and codes to consider before becoming a hotelier. </a:t>
          </a:r>
          <a:endParaRPr lang="en-US" sz="2100" kern="1200" dirty="0"/>
        </a:p>
      </dsp:txBody>
      <dsp:txXfrm>
        <a:off x="0" y="0"/>
        <a:ext cx="5175384" cy="1384035"/>
      </dsp:txXfrm>
    </dsp:sp>
    <dsp:sp modelId="{4317B335-F0F8-4ED6-AE26-BDA28E3B4863}">
      <dsp:nvSpPr>
        <dsp:cNvPr id="0" name=""/>
        <dsp:cNvSpPr/>
      </dsp:nvSpPr>
      <dsp:spPr>
        <a:xfrm>
          <a:off x="0" y="1384035"/>
          <a:ext cx="517538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265CC-DBD6-4871-A2FF-3EE35D264EA4}">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There is a minefield of bureaucracy to consider ranging from </a:t>
          </a:r>
          <a:r>
            <a:rPr lang="en-GB" sz="2100" b="1" kern="1200" dirty="0"/>
            <a:t>licensing rules to food hygiene and fire regulations.</a:t>
          </a:r>
          <a:endParaRPr lang="en-US" sz="2100" kern="1200" dirty="0"/>
        </a:p>
      </dsp:txBody>
      <dsp:txXfrm>
        <a:off x="0" y="1384035"/>
        <a:ext cx="5175384" cy="1384035"/>
      </dsp:txXfrm>
    </dsp:sp>
    <dsp:sp modelId="{130A8A8C-E683-4ED1-8E36-C6A10AE49018}">
      <dsp:nvSpPr>
        <dsp:cNvPr id="0" name=""/>
        <dsp:cNvSpPr/>
      </dsp:nvSpPr>
      <dsp:spPr>
        <a:xfrm>
          <a:off x="0" y="2768070"/>
          <a:ext cx="517538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1B0C7-E3E3-4278-BDDE-5F3AD253D87D}">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If something goes wrong in your hotel ignorance is </a:t>
          </a:r>
          <a:r>
            <a:rPr lang="en-GB" sz="2100" b="1" u="sng" kern="1200" dirty="0"/>
            <a:t>no excuse </a:t>
          </a:r>
          <a:r>
            <a:rPr lang="en-GB" sz="2100" kern="1200" dirty="0"/>
            <a:t>in the eyes of the law. </a:t>
          </a:r>
          <a:endParaRPr lang="en-US" sz="2100" kern="1200" dirty="0"/>
        </a:p>
      </dsp:txBody>
      <dsp:txXfrm>
        <a:off x="0" y="2768070"/>
        <a:ext cx="5175384" cy="1384035"/>
      </dsp:txXfrm>
    </dsp:sp>
    <dsp:sp modelId="{C76E53E8-B77A-4793-ABE5-CBB0003CC3C0}">
      <dsp:nvSpPr>
        <dsp:cNvPr id="0" name=""/>
        <dsp:cNvSpPr/>
      </dsp:nvSpPr>
      <dsp:spPr>
        <a:xfrm>
          <a:off x="0" y="4152105"/>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060F8D-B817-46D0-A9C1-A9F3A77171E6}">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cost to remedy breaches of the law range from </a:t>
          </a:r>
          <a:r>
            <a:rPr lang="en-GB" sz="2100" b="1" kern="1200" dirty="0"/>
            <a:t>criminal and civil actions against you, (including fines) </a:t>
          </a:r>
          <a:r>
            <a:rPr lang="en-GB" sz="2100" kern="1200" dirty="0"/>
            <a:t>and even imprisonment for more serious breaches. </a:t>
          </a:r>
          <a:endParaRPr lang="en-US" sz="2100" kern="1200" dirty="0"/>
        </a:p>
      </dsp:txBody>
      <dsp:txXfrm>
        <a:off x="0" y="4152105"/>
        <a:ext cx="5175384"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BF48D-2055-4ADE-A38E-EAACE1401633}">
      <dsp:nvSpPr>
        <dsp:cNvPr id="0" name=""/>
        <dsp:cNvSpPr/>
      </dsp:nvSpPr>
      <dsp:spPr>
        <a:xfrm>
          <a:off x="0" y="0"/>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015719-694E-4A1C-B40B-AC0DE031273E}">
      <dsp:nvSpPr>
        <dsp:cNvPr id="0" name=""/>
        <dsp:cNvSpPr/>
      </dsp:nvSpPr>
      <dsp:spPr>
        <a:xfrm>
          <a:off x="0" y="0"/>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Operational Risk</a:t>
          </a:r>
        </a:p>
      </dsp:txBody>
      <dsp:txXfrm>
        <a:off x="0" y="0"/>
        <a:ext cx="4111640" cy="1025128"/>
      </dsp:txXfrm>
    </dsp:sp>
    <dsp:sp modelId="{7446B835-AB4C-479A-861C-4EED47FDBC71}">
      <dsp:nvSpPr>
        <dsp:cNvPr id="0" name=""/>
        <dsp:cNvSpPr/>
      </dsp:nvSpPr>
      <dsp:spPr>
        <a:xfrm>
          <a:off x="0" y="1025128"/>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E67AC2-955E-4CA0-BDF3-21CDE4C11164}">
      <dsp:nvSpPr>
        <dsp:cNvPr id="0" name=""/>
        <dsp:cNvSpPr/>
      </dsp:nvSpPr>
      <dsp:spPr>
        <a:xfrm>
          <a:off x="0" y="1025128"/>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Financial Risk</a:t>
          </a:r>
        </a:p>
      </dsp:txBody>
      <dsp:txXfrm>
        <a:off x="0" y="1025128"/>
        <a:ext cx="4111640" cy="1025128"/>
      </dsp:txXfrm>
    </dsp:sp>
    <dsp:sp modelId="{4D330E25-C3E6-482B-8A26-99EFE0964204}">
      <dsp:nvSpPr>
        <dsp:cNvPr id="0" name=""/>
        <dsp:cNvSpPr/>
      </dsp:nvSpPr>
      <dsp:spPr>
        <a:xfrm>
          <a:off x="0" y="2050256"/>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F5200-AB26-4879-A407-98370365D68A}">
      <dsp:nvSpPr>
        <dsp:cNvPr id="0" name=""/>
        <dsp:cNvSpPr/>
      </dsp:nvSpPr>
      <dsp:spPr>
        <a:xfrm>
          <a:off x="0" y="2050256"/>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Environmental Risk </a:t>
          </a:r>
        </a:p>
      </dsp:txBody>
      <dsp:txXfrm>
        <a:off x="0" y="2050256"/>
        <a:ext cx="4111640" cy="1025128"/>
      </dsp:txXfrm>
    </dsp:sp>
    <dsp:sp modelId="{B92737C4-24A6-4BD9-875F-373361EC1711}">
      <dsp:nvSpPr>
        <dsp:cNvPr id="0" name=""/>
        <dsp:cNvSpPr/>
      </dsp:nvSpPr>
      <dsp:spPr>
        <a:xfrm>
          <a:off x="0" y="3075383"/>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704E75-45E6-4AB7-BAF6-3670F3C9737E}">
      <dsp:nvSpPr>
        <dsp:cNvPr id="0" name=""/>
        <dsp:cNvSpPr/>
      </dsp:nvSpPr>
      <dsp:spPr>
        <a:xfrm>
          <a:off x="0" y="3075384"/>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Reputational Risk</a:t>
          </a:r>
        </a:p>
      </dsp:txBody>
      <dsp:txXfrm>
        <a:off x="0" y="3075384"/>
        <a:ext cx="4111640" cy="10251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49E28-58D8-4519-8CC6-C68A21EC4425}"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45CAFC-FBCB-41E7-B497-119B2E49EE53}" type="slidenum">
              <a:rPr lang="en-GB" smtClean="0"/>
              <a:t>‹#›</a:t>
            </a:fld>
            <a:endParaRPr lang="en-GB"/>
          </a:p>
        </p:txBody>
      </p:sp>
    </p:spTree>
    <p:extLst>
      <p:ext uri="{BB962C8B-B14F-4D97-AF65-F5344CB8AC3E}">
        <p14:creationId xmlns:p14="http://schemas.microsoft.com/office/powerpoint/2010/main" val="3718210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CBE9E1-4556-427E-A4AE-B8CE1DFE3207}" type="slidenum">
              <a:rPr lang="en-GB" smtClean="0"/>
              <a:t>21</a:t>
            </a:fld>
            <a:endParaRPr lang="en-GB"/>
          </a:p>
        </p:txBody>
      </p:sp>
    </p:spTree>
    <p:extLst>
      <p:ext uri="{BB962C8B-B14F-4D97-AF65-F5344CB8AC3E}">
        <p14:creationId xmlns:p14="http://schemas.microsoft.com/office/powerpoint/2010/main" val="1277978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103634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661695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500030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3140592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2731865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35098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115206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2369519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3418680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2265633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EF5AAD2C-B261-415A-9321-3AD07AB21A27}" type="datetimeFigureOut">
              <a:rPr lang="en-GB" smtClean="0"/>
              <a:t>24/03/2025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479897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99791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xfrm>
            <a:off x="5917310" y="6500812"/>
            <a:ext cx="345473" cy="267891"/>
          </a:xfrm>
          <a:prstGeom prst="rect">
            <a:avLst/>
          </a:prstGeom>
        </p:spPr>
        <p:txBody>
          <a:bodyPr anchor="t"/>
          <a:lstStyle/>
          <a:p>
            <a:fld id="{86CB4B4D-7CA3-9044-876B-883B54F8677D}" type="slidenum">
              <a:t>‹#›</a:t>
            </a:fld>
            <a:endParaRPr/>
          </a:p>
        </p:txBody>
      </p:sp>
    </p:spTree>
    <p:extLst>
      <p:ext uri="{BB962C8B-B14F-4D97-AF65-F5344CB8AC3E}">
        <p14:creationId xmlns:p14="http://schemas.microsoft.com/office/powerpoint/2010/main" val="153802005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5AAD2C-B261-415A-9321-3AD07AB21A27}" type="datetimeFigureOut">
              <a:rPr lang="en-GB" smtClean="0"/>
              <a:t>24/03/2025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4DE2BB-C597-4330-8155-2E1D2EB4516E}" type="slidenum">
              <a:rPr lang="en-GB" smtClean="0"/>
              <a:t>‹#›</a:t>
            </a:fld>
            <a:endParaRPr lang="en-GB"/>
          </a:p>
        </p:txBody>
      </p:sp>
    </p:spTree>
    <p:extLst>
      <p:ext uri="{BB962C8B-B14F-4D97-AF65-F5344CB8AC3E}">
        <p14:creationId xmlns:p14="http://schemas.microsoft.com/office/powerpoint/2010/main" val="48749482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pressbooks.bccampus.ca/esm1/chapter/chapter-1/"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uidance/alcohol-licensi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barmitzvahzilla.blogspot.com/2010_01_01_archive.html"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hyperlink" Target="https://www.theguardian.com/uk-news/2025/jan/08/edinburgh-to-introduce-tourist-tax-for-overnight-stays?utm_source=chatgpt.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insentmasons.com/out-law/analysis/uk-hospitality-sector-faces-further-regulatory-changes-2025?utm_source=chatgpt.com" TargetMode="External"/><Relationship Id="rId2" Type="http://schemas.openxmlformats.org/officeDocument/2006/relationships/hyperlink" Target="https://www.theguardian.com/uk-news/2025/jan/08/edinburgh-to-introduce-tourist-tax-for-overnight-stays?utm_source=chatgpt.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gsinneedofspace.com/2013/04/19/our-rights-and-responsibilities-dog-law-qa-with-attorney-heidi-meinzer/"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thebluediamondgallery.com/legal/civil-case.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visitbritain.org/business-advice/luggage-and-belonging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visitbritainshop.com/gb/en/pink-book"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xhere.com/en/photo/910161"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rawpixel.com/image/103232/waiter-alcohol-beverage-bottle-chardonnay-cheerful-classy-customer-drink-food-friends-fun-gather"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ceremonyceremony.blogspot.com/2010/05/info-southern-california-beach-weddings.html" TargetMode="External"/><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gov.uk/guidance/entertainment-licensing-changes-under-the-live-music-act"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www.food.gov.uk/business-guidance/getting-ready-to-start-your-food-busines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v.uk/guidance/equality-act-2010-guidance#:~:text=The%20Equality%20Act%202010%20legally,strengthening%20protection%20in%20some%20situation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publicdomainpictures.net/en/view-image.php?image=257279&amp;picture=laborlawlawyerlegaltechnology" TargetMode="External"/><Relationship Id="rId2" Type="http://schemas.openxmlformats.org/officeDocument/2006/relationships/image" Target="../media/image1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9657D6-978C-C901-B013-136431D11050}"/>
              </a:ext>
            </a:extLst>
          </p:cNvPr>
          <p:cNvPicPr>
            <a:picLocks noChangeAspect="1"/>
          </p:cNvPicPr>
          <p:nvPr/>
        </p:nvPicPr>
        <p:blipFill>
          <a:blip r:embed="rId2"/>
          <a:stretch>
            <a:fillRect/>
          </a:stretch>
        </p:blipFill>
        <p:spPr>
          <a:xfrm>
            <a:off x="2845675" y="697468"/>
            <a:ext cx="5708854" cy="4532131"/>
          </a:xfrm>
          <a:prstGeom prst="rect">
            <a:avLst/>
          </a:prstGeom>
        </p:spPr>
      </p:pic>
      <p:sp>
        <p:nvSpPr>
          <p:cNvPr id="3" name="Subtitle 2">
            <a:extLst>
              <a:ext uri="{FF2B5EF4-FFF2-40B4-BE49-F238E27FC236}">
                <a16:creationId xmlns:a16="http://schemas.microsoft.com/office/drawing/2014/main" id="{B1F634EF-D156-190E-EE53-A100EA3741CA}"/>
              </a:ext>
            </a:extLst>
          </p:cNvPr>
          <p:cNvSpPr>
            <a:spLocks noGrp="1"/>
          </p:cNvSpPr>
          <p:nvPr>
            <p:ph type="subTitle" idx="1"/>
          </p:nvPr>
        </p:nvSpPr>
        <p:spPr>
          <a:xfrm>
            <a:off x="0" y="2963534"/>
            <a:ext cx="3381703" cy="1655762"/>
          </a:xfrm>
        </p:spPr>
        <p:txBody>
          <a:bodyPr/>
          <a:lstStyle/>
          <a:p>
            <a:r>
              <a:rPr lang="en-GB" dirty="0"/>
              <a:t>Week 11</a:t>
            </a:r>
          </a:p>
          <a:p>
            <a:r>
              <a:rPr lang="en-GB" dirty="0"/>
              <a:t>7/12/2023</a:t>
            </a:r>
          </a:p>
        </p:txBody>
      </p:sp>
    </p:spTree>
    <p:extLst>
      <p:ext uri="{BB962C8B-B14F-4D97-AF65-F5344CB8AC3E}">
        <p14:creationId xmlns:p14="http://schemas.microsoft.com/office/powerpoint/2010/main" val="2051294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90066"/>
          </a:xfrm>
        </p:spPr>
        <p:txBody>
          <a:bodyPr anchor="ctr">
            <a:normAutofit fontScale="90000"/>
          </a:bodyPr>
          <a:lstStyle/>
          <a:p>
            <a:pPr>
              <a:lnSpc>
                <a:spcPct val="90000"/>
              </a:lnSpc>
            </a:pPr>
            <a:r>
              <a:rPr lang="en-GB" sz="3700" dirty="0"/>
              <a:t>What is Hospitality  law?</a:t>
            </a:r>
            <a:br>
              <a:rPr lang="en-GB" sz="3700" dirty="0"/>
            </a:br>
            <a:endParaRPr lang="en-GB" sz="3700" dirty="0"/>
          </a:p>
        </p:txBody>
      </p:sp>
      <p:sp>
        <p:nvSpPr>
          <p:cNvPr id="3" name="Content Placeholder 2"/>
          <p:cNvSpPr>
            <a:spLocks noGrp="1"/>
          </p:cNvSpPr>
          <p:nvPr>
            <p:ph sz="half" idx="1"/>
          </p:nvPr>
        </p:nvSpPr>
        <p:spPr>
          <a:xfrm>
            <a:off x="1703512" y="908720"/>
            <a:ext cx="4618856" cy="4824536"/>
          </a:xfrm>
        </p:spPr>
        <p:txBody>
          <a:bodyPr>
            <a:normAutofit fontScale="92500" lnSpcReduction="10000"/>
          </a:bodyPr>
          <a:lstStyle/>
          <a:p>
            <a:pPr>
              <a:lnSpc>
                <a:spcPct val="110000"/>
              </a:lnSpc>
            </a:pPr>
            <a:r>
              <a:rPr lang="en-GB" sz="2200" dirty="0"/>
              <a:t>Hospitality </a:t>
            </a:r>
            <a:r>
              <a:rPr lang="en-GB" sz="2200" b="1" dirty="0"/>
              <a:t>law</a:t>
            </a:r>
            <a:r>
              <a:rPr lang="en-GB" sz="2200" dirty="0"/>
              <a:t> is a </a:t>
            </a:r>
            <a:r>
              <a:rPr lang="en-GB" sz="2200" b="1" dirty="0"/>
              <a:t>legal</a:t>
            </a:r>
            <a:r>
              <a:rPr lang="en-GB" sz="2200" dirty="0"/>
              <a:t> and social practice related to the treatment of a person's guests or those who patronize a place of business. </a:t>
            </a:r>
          </a:p>
          <a:p>
            <a:pPr>
              <a:lnSpc>
                <a:spcPct val="110000"/>
              </a:lnSpc>
            </a:pPr>
            <a:r>
              <a:rPr lang="en-GB" sz="2200" dirty="0"/>
              <a:t>Related to the concept of </a:t>
            </a:r>
            <a:r>
              <a:rPr lang="en-GB" sz="2200" b="1" dirty="0"/>
              <a:t>legal</a:t>
            </a:r>
            <a:r>
              <a:rPr lang="en-GB" sz="2200" dirty="0"/>
              <a:t> liability, hospitality </a:t>
            </a:r>
            <a:r>
              <a:rPr lang="en-GB" sz="2200" b="1" dirty="0"/>
              <a:t>laws</a:t>
            </a:r>
            <a:r>
              <a:rPr lang="en-GB" sz="2200" dirty="0"/>
              <a:t> are intended to protect both hosts and guests against injury, whether accidental or intentional.</a:t>
            </a:r>
          </a:p>
          <a:p>
            <a:pPr>
              <a:lnSpc>
                <a:spcPct val="110000"/>
              </a:lnSpc>
            </a:pPr>
            <a:r>
              <a:rPr lang="en-GB" sz="2200" dirty="0"/>
              <a:t>Industry laws relate to guests and employees, and include legislation on employee health and safety, labour laws, environmental protection, hygiene, alcohol licensing regulations, negligence, privacy and contracts</a:t>
            </a:r>
          </a:p>
          <a:p>
            <a:pPr>
              <a:lnSpc>
                <a:spcPct val="90000"/>
              </a:lnSpc>
            </a:pPr>
            <a:endParaRPr lang="en-GB" sz="2200" dirty="0"/>
          </a:p>
        </p:txBody>
      </p:sp>
      <p:pic>
        <p:nvPicPr>
          <p:cNvPr id="4" name="Picture 3" descr="Pennsylvania Hotel to Pay for Discrimination"/>
          <p:cNvPicPr>
            <a:picLocks noChangeAspect="1"/>
          </p:cNvPicPr>
          <p:nvPr/>
        </p:nvPicPr>
        <p:blipFill rotWithShape="1">
          <a:blip r:embed="rId2">
            <a:extLst>
              <a:ext uri="{28A0092B-C50C-407E-A947-70E740481C1C}">
                <a14:useLocalDpi xmlns:a14="http://schemas.microsoft.com/office/drawing/2010/main" val="0"/>
              </a:ext>
            </a:extLst>
          </a:blip>
          <a:srcRect r="27683" b="-2"/>
          <a:stretch/>
        </p:blipFill>
        <p:spPr>
          <a:xfrm>
            <a:off x="6816080" y="1600202"/>
            <a:ext cx="3394720" cy="3353061"/>
          </a:xfrm>
          <a:prstGeom prst="rect">
            <a:avLst/>
          </a:prstGeom>
          <a:noFill/>
        </p:spPr>
      </p:pic>
    </p:spTree>
    <p:extLst>
      <p:ext uri="{BB962C8B-B14F-4D97-AF65-F5344CB8AC3E}">
        <p14:creationId xmlns:p14="http://schemas.microsoft.com/office/powerpoint/2010/main" val="1332941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50EC1-5A2D-B7D5-2AA0-651A490F358E}"/>
              </a:ext>
            </a:extLst>
          </p:cNvPr>
          <p:cNvSpPr>
            <a:spLocks noGrp="1"/>
          </p:cNvSpPr>
          <p:nvPr>
            <p:ph type="title"/>
          </p:nvPr>
        </p:nvSpPr>
        <p:spPr>
          <a:xfrm>
            <a:off x="54665" y="-22980"/>
            <a:ext cx="10515600" cy="658332"/>
          </a:xfrm>
        </p:spPr>
        <p:txBody>
          <a:bodyPr>
            <a:normAutofit/>
          </a:bodyPr>
          <a:lstStyle/>
          <a:p>
            <a:r>
              <a:rPr lang="en-GB" sz="3200" b="1" dirty="0">
                <a:solidFill>
                  <a:srgbClr val="000000"/>
                </a:solidFill>
                <a:effectLst/>
                <a:ea typeface="Arial" panose="020B0604020202020204" pitchFamily="34" charset="0"/>
                <a:cs typeface="Calibri Light" panose="020F0302020204030204" pitchFamily="34" charset="0"/>
              </a:rPr>
              <a:t>Operational Law -</a:t>
            </a:r>
            <a:endParaRPr lang="en-GB" sz="6600" b="1" dirty="0">
              <a:cs typeface="Calibri Light" panose="020F0302020204030204" pitchFamily="34" charset="0"/>
            </a:endParaRPr>
          </a:p>
        </p:txBody>
      </p:sp>
      <p:sp>
        <p:nvSpPr>
          <p:cNvPr id="3" name="Content Placeholder 2">
            <a:extLst>
              <a:ext uri="{FF2B5EF4-FFF2-40B4-BE49-F238E27FC236}">
                <a16:creationId xmlns:a16="http://schemas.microsoft.com/office/drawing/2014/main" id="{547E5DF2-27D4-1C7A-7EB1-717ACDB21960}"/>
              </a:ext>
            </a:extLst>
          </p:cNvPr>
          <p:cNvSpPr>
            <a:spLocks noGrp="1"/>
          </p:cNvSpPr>
          <p:nvPr>
            <p:ph idx="1"/>
          </p:nvPr>
        </p:nvSpPr>
        <p:spPr>
          <a:xfrm>
            <a:off x="54665" y="635352"/>
            <a:ext cx="10515600" cy="5505619"/>
          </a:xfrm>
        </p:spPr>
        <p:txBody>
          <a:bodyPr>
            <a:normAutofit lnSpcReduction="10000"/>
          </a:bodyPr>
          <a:lstStyle/>
          <a:p>
            <a:pPr marL="0" indent="0">
              <a:buNone/>
            </a:pPr>
            <a:r>
              <a:rPr lang="en-GB" sz="1600" dirty="0">
                <a:solidFill>
                  <a:srgbClr val="000000"/>
                </a:solidFill>
                <a:effectLst/>
                <a:ea typeface="Arial" panose="020B0604020202020204" pitchFamily="34" charset="0"/>
                <a:cs typeface="Times New Roman" panose="02020603050405020304" pitchFamily="18" charset="0"/>
              </a:rPr>
              <a:t>Sale of Goods Act, alcohol licencing, public entertainment, food standards, Disability Discrimination Act. etc</a:t>
            </a:r>
          </a:p>
          <a:p>
            <a:pPr marL="0" indent="0">
              <a:buNone/>
            </a:pPr>
            <a:r>
              <a:rPr lang="en-GB" sz="1600" b="1" dirty="0">
                <a:solidFill>
                  <a:srgbClr val="000000"/>
                </a:solidFill>
                <a:effectLst/>
                <a:ea typeface="Times New Roman" panose="02020603050405020304" pitchFamily="18" charset="0"/>
                <a:cs typeface="Times New Roman" panose="02020603050405020304" pitchFamily="18" charset="0"/>
              </a:rPr>
              <a:t>Sale of Goods Act 1979 – </a:t>
            </a:r>
          </a:p>
          <a:p>
            <a:pPr marL="0" indent="0">
              <a:buNone/>
            </a:pPr>
            <a:r>
              <a:rPr lang="en-GB" sz="1600" b="1" i="0" dirty="0">
                <a:solidFill>
                  <a:srgbClr val="4D5156"/>
                </a:solidFill>
                <a:effectLst/>
              </a:rPr>
              <a:t>The Consumer Rights Act 2015</a:t>
            </a:r>
            <a:r>
              <a:rPr lang="en-GB" sz="1600" b="0" i="0" dirty="0">
                <a:solidFill>
                  <a:srgbClr val="4D5156"/>
                </a:solidFill>
                <a:effectLst/>
              </a:rPr>
              <a:t> </a:t>
            </a:r>
            <a:r>
              <a:rPr lang="en-GB" sz="1600" b="0" i="0" dirty="0">
                <a:solidFill>
                  <a:srgbClr val="040C28"/>
                </a:solidFill>
                <a:effectLst/>
              </a:rPr>
              <a:t>sets out rules relating to the supply of goods to consumers</a:t>
            </a:r>
            <a:r>
              <a:rPr lang="en-GB" sz="1600" b="0" i="0" dirty="0">
                <a:solidFill>
                  <a:srgbClr val="4D5156"/>
                </a:solidFill>
                <a:effectLst/>
              </a:rPr>
              <a:t>. A single set of rules applies to all contracts where goods are supplied, whether by way of sale, hire, hire-purchase or work / materials contracts. The Act also governs the supply of services and digital content.</a:t>
            </a:r>
          </a:p>
          <a:p>
            <a:pPr marL="342900" indent="-342900" algn="l">
              <a:buFont typeface="+mj-lt"/>
              <a:buAutoNum type="arabicPeriod"/>
            </a:pPr>
            <a:r>
              <a:rPr lang="en-GB" sz="1600" b="1" i="0" dirty="0">
                <a:solidFill>
                  <a:srgbClr val="374151"/>
                </a:solidFill>
                <a:effectLst/>
              </a:rPr>
              <a:t>Goods Must Be of Satisfactory Quality:</a:t>
            </a:r>
            <a:r>
              <a:rPr lang="en-GB" sz="1600" b="0" i="0" dirty="0">
                <a:solidFill>
                  <a:srgbClr val="374151"/>
                </a:solidFill>
                <a:effectLst/>
              </a:rPr>
              <a:t>, considering their description, price, and other relevant factors.</a:t>
            </a:r>
          </a:p>
          <a:p>
            <a:pPr marL="342900" indent="-342900" algn="l">
              <a:buFont typeface="+mj-lt"/>
              <a:buAutoNum type="arabicPeriod"/>
            </a:pPr>
            <a:r>
              <a:rPr lang="en-GB" sz="1600" b="1" i="0" dirty="0">
                <a:solidFill>
                  <a:srgbClr val="374151"/>
                </a:solidFill>
                <a:effectLst/>
              </a:rPr>
              <a:t>Fitness for Purpose: </a:t>
            </a:r>
            <a:r>
              <a:rPr lang="en-GB" sz="1600" b="0" i="0" dirty="0">
                <a:solidFill>
                  <a:srgbClr val="374151"/>
                </a:solidFill>
                <a:effectLst/>
              </a:rPr>
              <a:t>for which they are commonly supplied, as well as any specific purpose communicated to the seller.</a:t>
            </a:r>
          </a:p>
          <a:p>
            <a:pPr marL="342900" indent="-342900" algn="l">
              <a:buFont typeface="+mj-lt"/>
              <a:buAutoNum type="arabicPeriod"/>
            </a:pPr>
            <a:r>
              <a:rPr lang="en-GB" sz="1600" b="1" i="0" dirty="0">
                <a:solidFill>
                  <a:srgbClr val="374151"/>
                </a:solidFill>
                <a:effectLst/>
              </a:rPr>
              <a:t>As Described: </a:t>
            </a:r>
            <a:r>
              <a:rPr lang="en-GB" sz="1600" b="0" i="0" dirty="0">
                <a:solidFill>
                  <a:srgbClr val="374151"/>
                </a:solidFill>
                <a:effectLst/>
              </a:rPr>
              <a:t>Goods must match the description provided by the seller, whether verbally, in writing, or through any other means.</a:t>
            </a:r>
          </a:p>
          <a:p>
            <a:pPr marL="342900" indent="-342900" algn="l">
              <a:buFont typeface="+mj-lt"/>
              <a:buAutoNum type="arabicPeriod"/>
            </a:pPr>
            <a:r>
              <a:rPr lang="en-GB" sz="1600" b="1" i="0" dirty="0">
                <a:solidFill>
                  <a:srgbClr val="374151"/>
                </a:solidFill>
                <a:effectLst/>
              </a:rPr>
              <a:t>Satisfactory Quality: </a:t>
            </a:r>
            <a:r>
              <a:rPr lang="en-GB" sz="1600" b="0" i="0" dirty="0">
                <a:solidFill>
                  <a:srgbClr val="374151"/>
                </a:solidFill>
                <a:effectLst/>
              </a:rPr>
              <a:t>Goods should be free from defects and meet the standard that a reasonable person would consider satisfactory.</a:t>
            </a:r>
          </a:p>
          <a:p>
            <a:pPr marL="342900" indent="-342900" algn="l">
              <a:buFont typeface="+mj-lt"/>
              <a:buAutoNum type="arabicPeriod"/>
            </a:pPr>
            <a:r>
              <a:rPr lang="en-GB" sz="1600" b="1" i="0" dirty="0">
                <a:solidFill>
                  <a:srgbClr val="374151"/>
                </a:solidFill>
                <a:effectLst/>
              </a:rPr>
              <a:t>Remedies for Consumers: </a:t>
            </a:r>
            <a:r>
              <a:rPr lang="en-GB" sz="1600" b="0" i="0" dirty="0">
                <a:solidFill>
                  <a:srgbClr val="374151"/>
                </a:solidFill>
                <a:effectLst/>
              </a:rPr>
              <a:t>If goods are faulty or do not meet the consumer's expectations,  provides remedies, including the right to a repair, replacement, or refund.</a:t>
            </a:r>
          </a:p>
          <a:p>
            <a:pPr marL="342900" indent="-342900" algn="l">
              <a:buFont typeface="+mj-lt"/>
              <a:buAutoNum type="arabicPeriod"/>
            </a:pPr>
            <a:r>
              <a:rPr lang="en-GB" sz="1600" b="1" i="0" dirty="0">
                <a:solidFill>
                  <a:srgbClr val="374151"/>
                </a:solidFill>
                <a:effectLst/>
              </a:rPr>
              <a:t>Short-Term Right to Reject: </a:t>
            </a:r>
            <a:r>
              <a:rPr lang="en-GB" sz="1600" b="0" i="0" dirty="0">
                <a:solidFill>
                  <a:srgbClr val="374151"/>
                </a:solidFill>
                <a:effectLst/>
              </a:rPr>
              <a:t>Within 30 days of purchase, consumers have the right to reject faulty goods and receive a full refund.</a:t>
            </a:r>
          </a:p>
          <a:p>
            <a:pPr marL="342900" indent="-342900" algn="l">
              <a:buFont typeface="+mj-lt"/>
              <a:buAutoNum type="arabicPeriod"/>
            </a:pPr>
            <a:r>
              <a:rPr lang="en-GB" sz="1600" b="1" i="0" dirty="0">
                <a:solidFill>
                  <a:srgbClr val="374151"/>
                </a:solidFill>
                <a:effectLst/>
              </a:rPr>
              <a:t>Long-Term Right to Reject: </a:t>
            </a:r>
            <a:r>
              <a:rPr lang="en-GB" sz="1600" b="0" i="0" dirty="0">
                <a:solidFill>
                  <a:srgbClr val="374151"/>
                </a:solidFill>
                <a:effectLst/>
              </a:rPr>
              <a:t>After the initial 30 days, consumers have the right to a repair or replacement, and if these remedies fail, they can still potentially claim a refund.</a:t>
            </a:r>
          </a:p>
          <a:p>
            <a:pPr marL="342900" indent="-342900" algn="l">
              <a:buFont typeface="+mj-lt"/>
              <a:buAutoNum type="arabicPeriod"/>
            </a:pPr>
            <a:r>
              <a:rPr lang="en-GB" sz="1600" b="1" i="0" dirty="0">
                <a:solidFill>
                  <a:srgbClr val="374151"/>
                </a:solidFill>
                <a:effectLst/>
              </a:rPr>
              <a:t>Digital Content and Services:  </a:t>
            </a:r>
            <a:r>
              <a:rPr lang="en-GB" sz="1600" b="0" i="0" dirty="0">
                <a:solidFill>
                  <a:srgbClr val="374151"/>
                </a:solidFill>
                <a:effectLst/>
              </a:rPr>
              <a:t>covers digital content and services, providing similar rights and remedies for consumers.</a:t>
            </a:r>
            <a:br>
              <a:rPr lang="en-GB" sz="1600" dirty="0">
                <a:effectLst/>
                <a:ea typeface="Times New Roman" panose="02020603050405020304" pitchFamily="18" charset="0"/>
                <a:cs typeface="Times New Roman" panose="02020603050405020304" pitchFamily="18" charset="0"/>
              </a:rPr>
            </a:br>
            <a:endParaRPr lang="en-GB" sz="1600" dirty="0"/>
          </a:p>
        </p:txBody>
      </p:sp>
      <p:pic>
        <p:nvPicPr>
          <p:cNvPr id="8" name="Picture 7" descr="A close-up of a sign&#10;&#10;Description automatically generated">
            <a:extLst>
              <a:ext uri="{FF2B5EF4-FFF2-40B4-BE49-F238E27FC236}">
                <a16:creationId xmlns:a16="http://schemas.microsoft.com/office/drawing/2014/main" id="{8C2F1E8F-7F1C-DBFF-7D8E-93F744A943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74307" y="76174"/>
            <a:ext cx="2267778" cy="1118356"/>
          </a:xfrm>
          <a:prstGeom prst="rect">
            <a:avLst/>
          </a:prstGeom>
        </p:spPr>
      </p:pic>
    </p:spTree>
    <p:extLst>
      <p:ext uri="{BB962C8B-B14F-4D97-AF65-F5344CB8AC3E}">
        <p14:creationId xmlns:p14="http://schemas.microsoft.com/office/powerpoint/2010/main" val="281942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361B97-381C-AA8A-E9D7-3806690550C0}"/>
              </a:ext>
            </a:extLst>
          </p:cNvPr>
          <p:cNvPicPr>
            <a:picLocks noChangeAspect="1"/>
          </p:cNvPicPr>
          <p:nvPr/>
        </p:nvPicPr>
        <p:blipFill>
          <a:blip r:embed="rId2"/>
          <a:stretch>
            <a:fillRect/>
          </a:stretch>
        </p:blipFill>
        <p:spPr>
          <a:xfrm>
            <a:off x="9896475" y="5063557"/>
            <a:ext cx="2095499" cy="1496785"/>
          </a:xfrm>
          <a:prstGeom prst="rect">
            <a:avLst/>
          </a:prstGeom>
        </p:spPr>
      </p:pic>
      <p:sp>
        <p:nvSpPr>
          <p:cNvPr id="2" name="Title 1">
            <a:extLst>
              <a:ext uri="{FF2B5EF4-FFF2-40B4-BE49-F238E27FC236}">
                <a16:creationId xmlns:a16="http://schemas.microsoft.com/office/drawing/2014/main" id="{982E1551-587C-18F8-49C1-DC5E572D5CDB}"/>
              </a:ext>
            </a:extLst>
          </p:cNvPr>
          <p:cNvSpPr>
            <a:spLocks noGrp="1"/>
          </p:cNvSpPr>
          <p:nvPr>
            <p:ph type="title"/>
          </p:nvPr>
        </p:nvSpPr>
        <p:spPr>
          <a:xfrm>
            <a:off x="95250" y="117476"/>
            <a:ext cx="10515600" cy="635000"/>
          </a:xfrm>
        </p:spPr>
        <p:txBody>
          <a:bodyPr>
            <a:noAutofit/>
          </a:bodyPr>
          <a:lstStyle/>
          <a:p>
            <a:r>
              <a:rPr lang="en-GB" sz="3600" dirty="0"/>
              <a:t>Alcohol Licensing UK -</a:t>
            </a:r>
            <a:r>
              <a:rPr lang="en-GB" sz="3600" b="1" dirty="0">
                <a:solidFill>
                  <a:srgbClr val="374151"/>
                </a:solidFill>
              </a:rPr>
              <a:t>Licensing Act 2003</a:t>
            </a:r>
            <a:endParaRPr lang="en-GB" sz="3600" dirty="0"/>
          </a:p>
        </p:txBody>
      </p:sp>
      <p:sp>
        <p:nvSpPr>
          <p:cNvPr id="3" name="Content Placeholder 2">
            <a:extLst>
              <a:ext uri="{FF2B5EF4-FFF2-40B4-BE49-F238E27FC236}">
                <a16:creationId xmlns:a16="http://schemas.microsoft.com/office/drawing/2014/main" id="{A4F009BE-E1A4-6907-9DBD-BC58053C333E}"/>
              </a:ext>
            </a:extLst>
          </p:cNvPr>
          <p:cNvSpPr>
            <a:spLocks noGrp="1"/>
          </p:cNvSpPr>
          <p:nvPr>
            <p:ph idx="1"/>
          </p:nvPr>
        </p:nvSpPr>
        <p:spPr>
          <a:xfrm>
            <a:off x="95250" y="778668"/>
            <a:ext cx="10477500" cy="5755482"/>
          </a:xfrm>
        </p:spPr>
        <p:txBody>
          <a:bodyPr>
            <a:normAutofit fontScale="25000" lnSpcReduction="20000"/>
          </a:bodyPr>
          <a:lstStyle/>
          <a:p>
            <a:pPr algn="l">
              <a:lnSpc>
                <a:spcPct val="120000"/>
              </a:lnSpc>
              <a:buFont typeface="+mj-lt"/>
              <a:buAutoNum type="arabicPeriod"/>
            </a:pPr>
            <a:r>
              <a:rPr lang="en-GB" sz="5600" b="1" i="0" dirty="0">
                <a:solidFill>
                  <a:srgbClr val="374151"/>
                </a:solidFill>
                <a:effectLst/>
              </a:rPr>
              <a:t>Premises License: </a:t>
            </a:r>
            <a:r>
              <a:rPr lang="en-GB" sz="5600" b="0" i="0" dirty="0">
                <a:solidFill>
                  <a:srgbClr val="374151"/>
                </a:solidFill>
                <a:effectLst/>
              </a:rPr>
              <a:t>Businesses that want to sell or supply alcohol, provide regulated entertainment, or serve hot food or drinks between 11 pm and 5 am need to obtain a premises license.</a:t>
            </a:r>
          </a:p>
          <a:p>
            <a:pPr algn="l">
              <a:lnSpc>
                <a:spcPct val="120000"/>
              </a:lnSpc>
              <a:buFont typeface="+mj-lt"/>
              <a:buAutoNum type="arabicPeriod"/>
            </a:pPr>
            <a:r>
              <a:rPr lang="en-GB" sz="5600" b="1" i="0" dirty="0">
                <a:solidFill>
                  <a:srgbClr val="374151"/>
                </a:solidFill>
                <a:effectLst/>
              </a:rPr>
              <a:t>Personal License: </a:t>
            </a:r>
            <a:r>
              <a:rPr lang="en-GB" sz="5600" b="0" i="0" dirty="0">
                <a:solidFill>
                  <a:srgbClr val="374151"/>
                </a:solidFill>
                <a:effectLst/>
              </a:rPr>
              <a:t>Individuals responsible for the sale of alcohol on licensed premises must hold a personal license. This includes the designated premises supervisor.</a:t>
            </a:r>
          </a:p>
          <a:p>
            <a:pPr algn="l">
              <a:lnSpc>
                <a:spcPct val="120000"/>
              </a:lnSpc>
              <a:buFont typeface="+mj-lt"/>
              <a:buAutoNum type="arabicPeriod"/>
            </a:pPr>
            <a:r>
              <a:rPr lang="en-GB" sz="5600" b="1" i="0" dirty="0">
                <a:solidFill>
                  <a:srgbClr val="374151"/>
                </a:solidFill>
                <a:effectLst/>
              </a:rPr>
              <a:t>Operating Hours: </a:t>
            </a:r>
            <a:r>
              <a:rPr lang="en-GB" sz="5600" b="0" i="0" dirty="0">
                <a:solidFill>
                  <a:srgbClr val="374151"/>
                </a:solidFill>
                <a:effectLst/>
              </a:rPr>
              <a:t>Licensing hours for the sale of alcohol are generally between 5 am and 11 pm, though local authorities have the discretion to set different hours. Extended hours may be allowed for special occasions or by obtaining a license variation.</a:t>
            </a:r>
          </a:p>
          <a:p>
            <a:pPr algn="l">
              <a:lnSpc>
                <a:spcPct val="120000"/>
              </a:lnSpc>
              <a:buFont typeface="+mj-lt"/>
              <a:buAutoNum type="arabicPeriod"/>
            </a:pPr>
            <a:r>
              <a:rPr lang="en-GB" sz="5600" b="1" i="0" dirty="0">
                <a:solidFill>
                  <a:srgbClr val="374151"/>
                </a:solidFill>
                <a:effectLst/>
              </a:rPr>
              <a:t>Conditions and Responsibilities: </a:t>
            </a:r>
            <a:r>
              <a:rPr lang="en-GB" sz="5600" b="0" i="0" dirty="0">
                <a:solidFill>
                  <a:srgbClr val="374151"/>
                </a:solidFill>
                <a:effectLst/>
              </a:rPr>
              <a:t>License holders must comply with the conditions outlined in their license. These may include specific requirements related to the prevention of crime and disorder, public safety, the prevention of public nuisance, and the protection of children from harm.</a:t>
            </a:r>
          </a:p>
          <a:p>
            <a:pPr algn="l">
              <a:lnSpc>
                <a:spcPct val="120000"/>
              </a:lnSpc>
              <a:buFont typeface="+mj-lt"/>
              <a:buAutoNum type="arabicPeriod"/>
            </a:pPr>
            <a:r>
              <a:rPr lang="en-GB" sz="5600" b="1" i="0" dirty="0">
                <a:solidFill>
                  <a:srgbClr val="374151"/>
                </a:solidFill>
                <a:effectLst/>
              </a:rPr>
              <a:t>Application Process: </a:t>
            </a:r>
            <a:r>
              <a:rPr lang="en-GB" sz="5600" b="0" i="0" dirty="0">
                <a:solidFill>
                  <a:srgbClr val="374151"/>
                </a:solidFill>
                <a:effectLst/>
              </a:rPr>
              <a:t>Obtaining a premises license involves an application process that includes public consultation and notification of relevant authorities. The applicant must demonstrate how they will promote the licensing objectives.</a:t>
            </a:r>
          </a:p>
          <a:p>
            <a:pPr algn="l">
              <a:lnSpc>
                <a:spcPct val="120000"/>
              </a:lnSpc>
              <a:buFont typeface="+mj-lt"/>
              <a:buAutoNum type="arabicPeriod"/>
            </a:pPr>
            <a:r>
              <a:rPr lang="en-GB" sz="5600" b="1" i="0" dirty="0">
                <a:solidFill>
                  <a:srgbClr val="374151"/>
                </a:solidFill>
                <a:effectLst/>
              </a:rPr>
              <a:t>Licensing Objectives: </a:t>
            </a:r>
            <a:r>
              <a:rPr lang="en-GB" sz="5600" b="0" i="0" dirty="0">
                <a:solidFill>
                  <a:srgbClr val="374151"/>
                </a:solidFill>
                <a:effectLst/>
              </a:rPr>
              <a:t>outlines </a:t>
            </a:r>
            <a:r>
              <a:rPr lang="en-GB" sz="5600" b="1" i="0" dirty="0">
                <a:solidFill>
                  <a:srgbClr val="374151"/>
                </a:solidFill>
                <a:effectLst/>
              </a:rPr>
              <a:t>four licensing objectives</a:t>
            </a:r>
            <a:r>
              <a:rPr lang="en-GB" sz="5600" b="0" i="0" dirty="0">
                <a:solidFill>
                  <a:srgbClr val="374151"/>
                </a:solidFill>
                <a:effectLst/>
              </a:rPr>
              <a:t>: the prevention of crime and disorder, public safety, the prevention of public nuisance, and the protection of children from harm. Licensing decisions are made with these objectives in mind.</a:t>
            </a:r>
          </a:p>
          <a:p>
            <a:pPr algn="l">
              <a:lnSpc>
                <a:spcPct val="120000"/>
              </a:lnSpc>
              <a:buFont typeface="+mj-lt"/>
              <a:buAutoNum type="arabicPeriod"/>
            </a:pPr>
            <a:r>
              <a:rPr lang="en-GB" sz="5600" b="1" i="0" dirty="0">
                <a:solidFill>
                  <a:srgbClr val="374151"/>
                </a:solidFill>
                <a:effectLst/>
              </a:rPr>
              <a:t>Temporary Event Notice (TEN): </a:t>
            </a:r>
            <a:r>
              <a:rPr lang="en-GB" sz="5600" b="0" i="0" dirty="0">
                <a:solidFill>
                  <a:srgbClr val="374151"/>
                </a:solidFill>
                <a:effectLst/>
              </a:rPr>
              <a:t>can be used to authorise licensable activities on a temporary basis, typically for events such as festivals or weddings.</a:t>
            </a:r>
          </a:p>
          <a:p>
            <a:pPr algn="l">
              <a:lnSpc>
                <a:spcPct val="120000"/>
              </a:lnSpc>
              <a:buFont typeface="+mj-lt"/>
              <a:buAutoNum type="arabicPeriod"/>
            </a:pPr>
            <a:r>
              <a:rPr lang="en-GB" sz="5600" b="1" i="0" dirty="0">
                <a:solidFill>
                  <a:srgbClr val="374151"/>
                </a:solidFill>
                <a:effectLst/>
              </a:rPr>
              <a:t>Reviews and Appeals: </a:t>
            </a:r>
            <a:r>
              <a:rPr lang="en-GB" sz="5600" b="0" i="0" dirty="0">
                <a:solidFill>
                  <a:srgbClr val="374151"/>
                </a:solidFill>
                <a:effectLst/>
              </a:rPr>
              <a:t>Local authorities have the power to review licenses if there are concerns about the promotion of the licensing objectives. License holders also have the right to appeal licensing decisions.</a:t>
            </a:r>
          </a:p>
          <a:p>
            <a:pPr>
              <a:lnSpc>
                <a:spcPct val="120000"/>
              </a:lnSpc>
              <a:buFont typeface="+mj-lt"/>
              <a:buAutoNum type="arabicPeriod"/>
            </a:pPr>
            <a:r>
              <a:rPr lang="en-GB" sz="5600" dirty="0">
                <a:hlinkClick r:id="rId3"/>
              </a:rPr>
              <a:t>https://www.gov.uk/guidance/alcohol-licensing</a:t>
            </a:r>
            <a:endParaRPr lang="en-GB" sz="5600" dirty="0"/>
          </a:p>
          <a:p>
            <a:pPr marL="0" indent="0" algn="l">
              <a:lnSpc>
                <a:spcPct val="120000"/>
              </a:lnSpc>
              <a:buNone/>
            </a:pPr>
            <a:endParaRPr lang="en-GB" sz="4800" b="0" i="0" dirty="0">
              <a:solidFill>
                <a:srgbClr val="374151"/>
              </a:solidFill>
              <a:effectLst/>
            </a:endParaRPr>
          </a:p>
          <a:p>
            <a:pPr>
              <a:lnSpc>
                <a:spcPct val="120000"/>
              </a:lnSpc>
            </a:pPr>
            <a:endParaRPr lang="en-GB" sz="4800" dirty="0"/>
          </a:p>
          <a:p>
            <a:endParaRPr lang="en-GB" dirty="0"/>
          </a:p>
        </p:txBody>
      </p:sp>
    </p:spTree>
    <p:extLst>
      <p:ext uri="{BB962C8B-B14F-4D97-AF65-F5344CB8AC3E}">
        <p14:creationId xmlns:p14="http://schemas.microsoft.com/office/powerpoint/2010/main" val="33053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48" y="90257"/>
            <a:ext cx="5619378" cy="662782"/>
          </a:xfrm>
        </p:spPr>
        <p:txBody>
          <a:bodyPr vert="horz" lIns="91440" tIns="45720" rIns="91440" bIns="45720" rtlCol="0" anchor="ctr">
            <a:normAutofit fontScale="90000"/>
          </a:bodyPr>
          <a:lstStyle/>
          <a:p>
            <a:br>
              <a:rPr lang="en-US" sz="2100" b="1" dirty="0"/>
            </a:br>
            <a:r>
              <a:rPr lang="en-US" sz="3100" b="1" dirty="0"/>
              <a:t>Hospitality Laws, regulations &amp; codes</a:t>
            </a:r>
            <a:br>
              <a:rPr lang="en-US" sz="2700" b="1" dirty="0"/>
            </a:br>
            <a:endParaRPr lang="en-US" sz="2100" b="1" dirty="0"/>
          </a:p>
        </p:txBody>
      </p:sp>
      <p:sp>
        <p:nvSpPr>
          <p:cNvPr id="3" name="Content Placeholder 2"/>
          <p:cNvSpPr>
            <a:spLocks noGrp="1"/>
          </p:cNvSpPr>
          <p:nvPr>
            <p:ph sz="half" idx="1"/>
          </p:nvPr>
        </p:nvSpPr>
        <p:spPr>
          <a:xfrm>
            <a:off x="180510" y="692809"/>
            <a:ext cx="9357722" cy="5190767"/>
          </a:xfrm>
        </p:spPr>
        <p:txBody>
          <a:bodyPr vert="horz" lIns="91440" tIns="45720" rIns="91440" bIns="45720" rtlCol="0">
            <a:noAutofit/>
          </a:bodyPr>
          <a:lstStyle/>
          <a:p>
            <a:pPr>
              <a:lnSpc>
                <a:spcPct val="100000"/>
              </a:lnSpc>
            </a:pPr>
            <a:r>
              <a:rPr lang="en-US" sz="1800" b="1" dirty="0"/>
              <a:t>Hospitality laws</a:t>
            </a:r>
            <a:r>
              <a:rPr lang="en-US" sz="1800" dirty="0"/>
              <a:t> were created to ensure that restaurants, hotels, motels, and other public accommodations are providing safety measures within their establishments to ensure </a:t>
            </a:r>
            <a:r>
              <a:rPr lang="en-US" sz="1800" b="1" dirty="0"/>
              <a:t>the well-being of their patrons</a:t>
            </a:r>
            <a:r>
              <a:rPr lang="en-US" sz="1800" dirty="0"/>
              <a:t>.</a:t>
            </a:r>
          </a:p>
          <a:p>
            <a:pPr>
              <a:lnSpc>
                <a:spcPct val="100000"/>
              </a:lnSpc>
            </a:pPr>
            <a:r>
              <a:rPr lang="en-US" sz="1800" dirty="0"/>
              <a:t> People are expecting to </a:t>
            </a:r>
            <a:r>
              <a:rPr lang="en-US" sz="1800" b="1" dirty="0"/>
              <a:t>eat good foods </a:t>
            </a:r>
            <a:r>
              <a:rPr lang="en-US" sz="1800" dirty="0"/>
              <a:t>when they visit a restaurant.</a:t>
            </a:r>
          </a:p>
          <a:p>
            <a:pPr>
              <a:lnSpc>
                <a:spcPct val="100000"/>
              </a:lnSpc>
            </a:pPr>
            <a:r>
              <a:rPr lang="en-US" sz="1800" dirty="0"/>
              <a:t> When lodging at a hotel or motel, people are expecting a good night's stay </a:t>
            </a:r>
            <a:r>
              <a:rPr lang="en-US" sz="1800" b="1" dirty="0"/>
              <a:t>free from any type of harm</a:t>
            </a:r>
            <a:r>
              <a:rPr lang="en-US" sz="1800" dirty="0"/>
              <a:t>. </a:t>
            </a:r>
          </a:p>
          <a:p>
            <a:pPr>
              <a:lnSpc>
                <a:spcPct val="100000"/>
              </a:lnSpc>
            </a:pPr>
            <a:r>
              <a:rPr lang="en-US" sz="1800" dirty="0"/>
              <a:t>They should </a:t>
            </a:r>
            <a:r>
              <a:rPr lang="en-US" sz="1800" b="1" dirty="0"/>
              <a:t>be protected </a:t>
            </a:r>
            <a:r>
              <a:rPr lang="en-US" sz="1800" dirty="0"/>
              <a:t>from any type of criminal activity, such as robbery or assault. </a:t>
            </a:r>
          </a:p>
          <a:p>
            <a:pPr marL="0">
              <a:lnSpc>
                <a:spcPct val="100000"/>
              </a:lnSpc>
            </a:pPr>
            <a:r>
              <a:rPr lang="en-US" sz="1800" dirty="0"/>
              <a:t>What protects us from harm are the laws in place to lessen the chances of these things occurring. </a:t>
            </a:r>
          </a:p>
          <a:p>
            <a:pPr>
              <a:lnSpc>
                <a:spcPct val="100000"/>
              </a:lnSpc>
            </a:pPr>
            <a:r>
              <a:rPr lang="en-US" sz="1800" dirty="0"/>
              <a:t>There are many different types of hospitality laws, but one thing they all have in common is the </a:t>
            </a:r>
            <a:r>
              <a:rPr lang="en-US" sz="1800" b="1" u="sng" dirty="0"/>
              <a:t>protection of the customer's rights and safety</a:t>
            </a:r>
            <a:r>
              <a:rPr lang="en-US" sz="1800" dirty="0"/>
              <a:t>.</a:t>
            </a:r>
          </a:p>
          <a:p>
            <a:pPr marL="0">
              <a:lnSpc>
                <a:spcPct val="100000"/>
              </a:lnSpc>
            </a:pPr>
            <a:r>
              <a:rPr lang="en-US" sz="1800" dirty="0"/>
              <a:t> They also protect customers from being misguided, deceived, or duped by any public establishment. </a:t>
            </a:r>
          </a:p>
        </p:txBody>
      </p:sp>
      <p:pic>
        <p:nvPicPr>
          <p:cNvPr id="5" name="Picture 4">
            <a:extLst>
              <a:ext uri="{FF2B5EF4-FFF2-40B4-BE49-F238E27FC236}">
                <a16:creationId xmlns:a16="http://schemas.microsoft.com/office/drawing/2014/main" id="{A089D873-41E7-41D3-8DF0-73A1159EF4A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891" r="11217" b="1"/>
          <a:stretch/>
        </p:blipFill>
        <p:spPr>
          <a:xfrm>
            <a:off x="9433052" y="296300"/>
            <a:ext cx="2758948" cy="367859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Tree>
    <p:extLst>
      <p:ext uri="{BB962C8B-B14F-4D97-AF65-F5344CB8AC3E}">
        <p14:creationId xmlns:p14="http://schemas.microsoft.com/office/powerpoint/2010/main" val="258161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18" y="175410"/>
            <a:ext cx="2563994" cy="5583148"/>
          </a:xfrm>
        </p:spPr>
        <p:txBody>
          <a:bodyPr vert="horz" lIns="91440" tIns="45720" rIns="91440" bIns="45720" rtlCol="0" anchor="ctr">
            <a:normAutofit fontScale="90000"/>
          </a:bodyPr>
          <a:lstStyle/>
          <a:p>
            <a:pPr fontAlgn="base"/>
            <a:br>
              <a:rPr lang="en-US" b="1" kern="1200" dirty="0">
                <a:solidFill>
                  <a:schemeClr val="tx1"/>
                </a:solidFill>
                <a:latin typeface="+mj-lt"/>
                <a:ea typeface="+mj-ea"/>
                <a:cs typeface="+mj-cs"/>
              </a:rPr>
            </a:br>
            <a:r>
              <a:rPr lang="en-US" sz="3600" b="1" kern="1200" dirty="0">
                <a:solidFill>
                  <a:schemeClr val="tx1"/>
                </a:solidFill>
                <a:latin typeface="+mj-lt"/>
                <a:ea typeface="+mj-ea"/>
                <a:cs typeface="+mj-cs"/>
              </a:rPr>
              <a:t>United Kingdom Law relating to the Hospitality Industry</a:t>
            </a: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General Regulations, Laws &amp; Industry Practice</a:t>
            </a: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endParaRPr lang="en-US" kern="1200" dirty="0">
              <a:solidFill>
                <a:schemeClr val="tx1"/>
              </a:solidFill>
              <a:latin typeface="+mj-lt"/>
              <a:ea typeface="+mj-ea"/>
              <a:cs typeface="+mj-cs"/>
            </a:endParaRPr>
          </a:p>
        </p:txBody>
      </p:sp>
      <p:graphicFrame>
        <p:nvGraphicFramePr>
          <p:cNvPr id="12" name="Content Placeholder 2">
            <a:extLst>
              <a:ext uri="{FF2B5EF4-FFF2-40B4-BE49-F238E27FC236}">
                <a16:creationId xmlns:a16="http://schemas.microsoft.com/office/drawing/2014/main" id="{82280F14-A0BD-3D37-BE05-567214884B9E}"/>
              </a:ext>
            </a:extLst>
          </p:cNvPr>
          <p:cNvGraphicFramePr>
            <a:graphicFrameLocks noGrp="1"/>
          </p:cNvGraphicFramePr>
          <p:nvPr>
            <p:ph sz="half" idx="1"/>
            <p:extLst>
              <p:ext uri="{D42A27DB-BD31-4B8C-83A1-F6EECF244321}">
                <p14:modId xmlns:p14="http://schemas.microsoft.com/office/powerpoint/2010/main" val="3683312594"/>
              </p:ext>
            </p:extLst>
          </p:nvPr>
        </p:nvGraphicFramePr>
        <p:xfrm>
          <a:off x="4659584" y="222417"/>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071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85EE2-9FC6-68E3-0948-29136DE51F04}"/>
              </a:ext>
            </a:extLst>
          </p:cNvPr>
          <p:cNvSpPr>
            <a:spLocks noGrp="1"/>
          </p:cNvSpPr>
          <p:nvPr>
            <p:ph type="title"/>
          </p:nvPr>
        </p:nvSpPr>
        <p:spPr>
          <a:xfrm>
            <a:off x="1552508" y="1"/>
            <a:ext cx="7886700" cy="1325563"/>
          </a:xfrm>
        </p:spPr>
        <p:txBody>
          <a:bodyPr/>
          <a:lstStyle/>
          <a:p>
            <a:r>
              <a:rPr lang="en-GB" b="1" dirty="0"/>
              <a:t>Licensing &amp; Business Regulations</a:t>
            </a:r>
            <a:br>
              <a:rPr lang="en-GB" b="1" dirty="0"/>
            </a:br>
            <a:endParaRPr lang="en-GB" dirty="0"/>
          </a:p>
        </p:txBody>
      </p:sp>
      <p:sp>
        <p:nvSpPr>
          <p:cNvPr id="3" name="Content Placeholder 2">
            <a:extLst>
              <a:ext uri="{FF2B5EF4-FFF2-40B4-BE49-F238E27FC236}">
                <a16:creationId xmlns:a16="http://schemas.microsoft.com/office/drawing/2014/main" id="{438F4951-1979-7299-B1F8-3187C332B708}"/>
              </a:ext>
            </a:extLst>
          </p:cNvPr>
          <p:cNvSpPr>
            <a:spLocks noGrp="1"/>
          </p:cNvSpPr>
          <p:nvPr>
            <p:ph idx="1"/>
          </p:nvPr>
        </p:nvSpPr>
        <p:spPr>
          <a:xfrm>
            <a:off x="1631504" y="908721"/>
            <a:ext cx="8407846" cy="5184575"/>
          </a:xfrm>
        </p:spPr>
        <p:txBody>
          <a:bodyPr>
            <a:normAutofit fontScale="85000" lnSpcReduction="10000"/>
          </a:bodyPr>
          <a:lstStyle/>
          <a:p>
            <a:pPr>
              <a:lnSpc>
                <a:spcPct val="120000"/>
              </a:lnSpc>
              <a:buFont typeface="Arial" panose="020B0604020202020204" pitchFamily="34" charset="0"/>
              <a:buChar char="•"/>
            </a:pPr>
            <a:r>
              <a:rPr lang="en-GB" b="1" dirty="0"/>
              <a:t>Hotel Business License</a:t>
            </a:r>
            <a:r>
              <a:rPr lang="en-GB" dirty="0"/>
              <a:t> – Required to legally operate a hotel. Hotel Proprietors Act 1956.</a:t>
            </a:r>
          </a:p>
          <a:p>
            <a:pPr>
              <a:lnSpc>
                <a:spcPct val="120000"/>
              </a:lnSpc>
              <a:buFont typeface="Arial" panose="020B0604020202020204" pitchFamily="34" charset="0"/>
              <a:buChar char="•"/>
            </a:pPr>
            <a:r>
              <a:rPr lang="en-GB" b="1" dirty="0"/>
              <a:t>Zoning Laws</a:t>
            </a:r>
            <a:r>
              <a:rPr lang="en-GB" dirty="0"/>
              <a:t> – Ensures the hotel is built in an approved area.</a:t>
            </a:r>
          </a:p>
          <a:p>
            <a:pPr>
              <a:lnSpc>
                <a:spcPct val="120000"/>
              </a:lnSpc>
              <a:buFont typeface="Arial" panose="020B0604020202020204" pitchFamily="34" charset="0"/>
              <a:buChar char="•"/>
            </a:pPr>
            <a:r>
              <a:rPr lang="en-GB" b="1" dirty="0"/>
              <a:t>Liquor License</a:t>
            </a:r>
            <a:r>
              <a:rPr lang="en-GB" dirty="0"/>
              <a:t> – Necessary if alcohol is served on the premises.</a:t>
            </a:r>
          </a:p>
          <a:p>
            <a:pPr>
              <a:lnSpc>
                <a:spcPct val="120000"/>
              </a:lnSpc>
              <a:buFont typeface="Arial" panose="020B0604020202020204" pitchFamily="34" charset="0"/>
              <a:buChar char="•"/>
            </a:pPr>
            <a:r>
              <a:rPr lang="en-GB" b="1" dirty="0"/>
              <a:t>Tourism Tax &amp; Fees</a:t>
            </a:r>
            <a:r>
              <a:rPr lang="en-GB" dirty="0"/>
              <a:t> – Some regions require hotels to charge occupancy or tourism taxes :Edinburgh plans to implement a 5% surcharge on overnight stays starting May 2025 to fund local infrastructure and services.</a:t>
            </a:r>
          </a:p>
          <a:p>
            <a:pPr>
              <a:lnSpc>
                <a:spcPct val="120000"/>
              </a:lnSpc>
              <a:buFont typeface="Arial" panose="020B0604020202020204" pitchFamily="34" charset="0"/>
              <a:buChar char="•"/>
            </a:pPr>
            <a:r>
              <a:rPr lang="en-GB" dirty="0">
                <a:hlinkClick r:id="rId2"/>
              </a:rPr>
              <a:t>Edinburgh to introduce tourist tax for overnight stays | Scotland | The Guardian</a:t>
            </a:r>
            <a:endParaRPr lang="en-GB" dirty="0"/>
          </a:p>
          <a:p>
            <a:endParaRPr lang="en-GB" dirty="0"/>
          </a:p>
        </p:txBody>
      </p:sp>
    </p:spTree>
    <p:extLst>
      <p:ext uri="{BB962C8B-B14F-4D97-AF65-F5344CB8AC3E}">
        <p14:creationId xmlns:p14="http://schemas.microsoft.com/office/powerpoint/2010/main" val="1851633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26412-4EDB-6C72-9D25-1D83E32FF9C1}"/>
              </a:ext>
            </a:extLst>
          </p:cNvPr>
          <p:cNvSpPr>
            <a:spLocks noGrp="1"/>
          </p:cNvSpPr>
          <p:nvPr>
            <p:ph type="title"/>
          </p:nvPr>
        </p:nvSpPr>
        <p:spPr>
          <a:xfrm>
            <a:off x="1559496" y="149104"/>
            <a:ext cx="7886700" cy="759617"/>
          </a:xfrm>
        </p:spPr>
        <p:txBody>
          <a:bodyPr>
            <a:normAutofit fontScale="90000"/>
          </a:bodyPr>
          <a:lstStyle/>
          <a:p>
            <a:r>
              <a:rPr lang="en-GB" sz="3600" b="1" dirty="0"/>
              <a:t>Employment &amp; Labor Laws</a:t>
            </a:r>
            <a:br>
              <a:rPr lang="en-GB" sz="3600" b="1" dirty="0"/>
            </a:br>
            <a:endParaRPr lang="en-GB" dirty="0"/>
          </a:p>
        </p:txBody>
      </p:sp>
      <p:sp>
        <p:nvSpPr>
          <p:cNvPr id="3" name="Content Placeholder 2">
            <a:extLst>
              <a:ext uri="{FF2B5EF4-FFF2-40B4-BE49-F238E27FC236}">
                <a16:creationId xmlns:a16="http://schemas.microsoft.com/office/drawing/2014/main" id="{BA6DA560-E139-2692-E35A-E776CC978E3E}"/>
              </a:ext>
            </a:extLst>
          </p:cNvPr>
          <p:cNvSpPr>
            <a:spLocks noGrp="1"/>
          </p:cNvSpPr>
          <p:nvPr>
            <p:ph idx="1"/>
          </p:nvPr>
        </p:nvSpPr>
        <p:spPr>
          <a:xfrm>
            <a:off x="229969" y="764705"/>
            <a:ext cx="11060407" cy="5256583"/>
          </a:xfrm>
        </p:spPr>
        <p:txBody>
          <a:bodyPr>
            <a:normAutofit fontScale="92500" lnSpcReduction="20000"/>
          </a:bodyPr>
          <a:lstStyle/>
          <a:p>
            <a:pPr>
              <a:lnSpc>
                <a:spcPct val="120000"/>
              </a:lnSpc>
            </a:pPr>
            <a:r>
              <a:rPr lang="en-GB" sz="2300" b="1" dirty="0"/>
              <a:t>Health and Safety at Work etc. Act 1974</a:t>
            </a:r>
            <a:r>
              <a:rPr lang="en-GB" sz="2300" dirty="0"/>
              <a:t>: Obligates employers to ensure the health and safety of employees and guests. </a:t>
            </a:r>
            <a:endParaRPr lang="en-GB" sz="2600" b="1" dirty="0"/>
          </a:p>
          <a:p>
            <a:pPr>
              <a:lnSpc>
                <a:spcPct val="120000"/>
              </a:lnSpc>
              <a:buFont typeface="Arial" panose="020B0604020202020204" pitchFamily="34" charset="0"/>
              <a:buChar char="•"/>
            </a:pPr>
            <a:r>
              <a:rPr lang="en-GB" sz="2300" b="1" dirty="0"/>
              <a:t>Minimum Wage &amp; Overtime Laws</a:t>
            </a:r>
            <a:r>
              <a:rPr lang="en-GB" sz="2300" dirty="0"/>
              <a:t> – Hotels must comply with national and regional wage laws. National Minimum Wage Act 1998. </a:t>
            </a:r>
          </a:p>
          <a:p>
            <a:pPr>
              <a:lnSpc>
                <a:spcPct val="120000"/>
              </a:lnSpc>
              <a:buFont typeface="Arial" panose="020B0604020202020204" pitchFamily="34" charset="0"/>
              <a:buChar char="•"/>
            </a:pPr>
            <a:r>
              <a:rPr lang="en-GB" sz="2300" b="1" dirty="0"/>
              <a:t>Working Hours &amp; Rest Breaks</a:t>
            </a:r>
            <a:r>
              <a:rPr lang="en-GB" sz="2300" dirty="0"/>
              <a:t> – Regulates how long employees can work and required breaks. </a:t>
            </a:r>
            <a:r>
              <a:rPr lang="en-GB" sz="2300" b="1" dirty="0"/>
              <a:t>Working Time Regulations</a:t>
            </a:r>
            <a:r>
              <a:rPr lang="en-GB" sz="2300" dirty="0"/>
              <a:t>: Limits average weekly working hours to 48 and mandates 5.6 weeks of paid leave annually. ​</a:t>
            </a:r>
          </a:p>
          <a:p>
            <a:pPr>
              <a:lnSpc>
                <a:spcPct val="120000"/>
              </a:lnSpc>
              <a:buFont typeface="Arial" panose="020B0604020202020204" pitchFamily="34" charset="0"/>
              <a:buChar char="•"/>
            </a:pPr>
            <a:r>
              <a:rPr lang="en-GB" sz="2300" b="1" dirty="0"/>
              <a:t>Anti-Discrimination &amp; Equal Employment Laws</a:t>
            </a:r>
            <a:r>
              <a:rPr lang="en-GB" sz="2300" dirty="0"/>
              <a:t> – Protects employees from discrimination based on race, gender, disability, etc.</a:t>
            </a:r>
          </a:p>
          <a:p>
            <a:pPr>
              <a:lnSpc>
                <a:spcPct val="120000"/>
              </a:lnSpc>
              <a:buFont typeface="Arial" panose="020B0604020202020204" pitchFamily="34" charset="0"/>
              <a:buChar char="•"/>
            </a:pPr>
            <a:r>
              <a:rPr lang="en-GB" sz="2300" b="1" dirty="0"/>
              <a:t>Workers' Compensation Laws</a:t>
            </a:r>
            <a:r>
              <a:rPr lang="en-GB" sz="2300" dirty="0"/>
              <a:t> – Requires coverage for employees injured on the job.</a:t>
            </a:r>
          </a:p>
          <a:p>
            <a:pPr>
              <a:lnSpc>
                <a:spcPct val="120000"/>
              </a:lnSpc>
              <a:buFont typeface="Arial" panose="020B0604020202020204" pitchFamily="34" charset="0"/>
              <a:buChar char="•"/>
            </a:pPr>
            <a:r>
              <a:rPr lang="en-GB" sz="2300" b="1" dirty="0"/>
              <a:t>Union &amp; Collective Bargaining Laws</a:t>
            </a:r>
            <a:r>
              <a:rPr lang="en-GB" sz="2300" dirty="0"/>
              <a:t> – Applies if employees are part of a </a:t>
            </a:r>
            <a:r>
              <a:rPr lang="en-GB" sz="2300" dirty="0" err="1"/>
              <a:t>labor</a:t>
            </a:r>
            <a:r>
              <a:rPr lang="en-GB" sz="2300" dirty="0"/>
              <a:t> union.</a:t>
            </a:r>
          </a:p>
          <a:p>
            <a:pPr>
              <a:lnSpc>
                <a:spcPct val="120000"/>
              </a:lnSpc>
            </a:pPr>
            <a:r>
              <a:rPr lang="en-GB" sz="2300" b="1" dirty="0"/>
              <a:t>Equality Act 2010: </a:t>
            </a:r>
            <a:r>
              <a:rPr lang="en-GB" sz="2300" dirty="0"/>
              <a:t>Prohibits discrimination based on protected characteristics, promoting equal treatment in the workplace.</a:t>
            </a:r>
          </a:p>
          <a:p>
            <a:pPr>
              <a:lnSpc>
                <a:spcPct val="120000"/>
              </a:lnSpc>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4933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4A801-4004-C3EC-689D-FE696CB1CC64}"/>
              </a:ext>
            </a:extLst>
          </p:cNvPr>
          <p:cNvSpPr>
            <a:spLocks noGrp="1"/>
          </p:cNvSpPr>
          <p:nvPr>
            <p:ph type="title"/>
          </p:nvPr>
        </p:nvSpPr>
        <p:spPr>
          <a:xfrm>
            <a:off x="1631504" y="35337"/>
            <a:ext cx="7886700" cy="1325563"/>
          </a:xfrm>
        </p:spPr>
        <p:txBody>
          <a:bodyPr/>
          <a:lstStyle/>
          <a:p>
            <a:r>
              <a:rPr lang="en-GB" b="1" dirty="0"/>
              <a:t>Health &amp; Safety Laws</a:t>
            </a:r>
            <a:br>
              <a:rPr lang="en-GB" b="1" dirty="0"/>
            </a:br>
            <a:endParaRPr lang="en-GB" dirty="0"/>
          </a:p>
        </p:txBody>
      </p:sp>
      <p:sp>
        <p:nvSpPr>
          <p:cNvPr id="3" name="Content Placeholder 2">
            <a:extLst>
              <a:ext uri="{FF2B5EF4-FFF2-40B4-BE49-F238E27FC236}">
                <a16:creationId xmlns:a16="http://schemas.microsoft.com/office/drawing/2014/main" id="{2B9C5172-68DF-1BF9-7CB0-F15EACAA25F6}"/>
              </a:ext>
            </a:extLst>
          </p:cNvPr>
          <p:cNvSpPr>
            <a:spLocks noGrp="1"/>
          </p:cNvSpPr>
          <p:nvPr>
            <p:ph idx="1"/>
          </p:nvPr>
        </p:nvSpPr>
        <p:spPr>
          <a:xfrm>
            <a:off x="98558" y="980728"/>
            <a:ext cx="9940792" cy="4968552"/>
          </a:xfrm>
        </p:spPr>
        <p:txBody>
          <a:bodyPr>
            <a:normAutofit fontScale="62500" lnSpcReduction="20000"/>
          </a:bodyPr>
          <a:lstStyle/>
          <a:p>
            <a:pPr>
              <a:lnSpc>
                <a:spcPct val="110000"/>
              </a:lnSpc>
              <a:buFont typeface="Arial" panose="020B0604020202020204" pitchFamily="34" charset="0"/>
              <a:buChar char="•"/>
            </a:pPr>
            <a:r>
              <a:rPr lang="en-GB" sz="3200" b="1" dirty="0"/>
              <a:t>Occupational Safety and Health Administration (OSHA) Compliance</a:t>
            </a:r>
            <a:r>
              <a:rPr lang="en-GB" sz="3200" dirty="0"/>
              <a:t> (U.S.) – Ensures employee safety in the workplace.</a:t>
            </a:r>
          </a:p>
          <a:p>
            <a:pPr>
              <a:lnSpc>
                <a:spcPct val="110000"/>
              </a:lnSpc>
              <a:buFont typeface="Arial" panose="020B0604020202020204" pitchFamily="34" charset="0"/>
              <a:buChar char="•"/>
            </a:pPr>
            <a:r>
              <a:rPr lang="en-GB" sz="3200" b="1" dirty="0"/>
              <a:t>Fire Safety Codes</a:t>
            </a:r>
            <a:r>
              <a:rPr lang="en-GB" sz="3200" dirty="0"/>
              <a:t> – Regulations on smoke alarms, fire extinguishers, emergency exits, and evacuation plans.</a:t>
            </a:r>
          </a:p>
          <a:p>
            <a:pPr>
              <a:lnSpc>
                <a:spcPct val="110000"/>
              </a:lnSpc>
              <a:buFont typeface="Arial" panose="020B0604020202020204" pitchFamily="34" charset="0"/>
              <a:buChar char="•"/>
            </a:pPr>
            <a:r>
              <a:rPr lang="en-GB" sz="3200" b="1" dirty="0"/>
              <a:t>Food Safety &amp; Hygiene Laws</a:t>
            </a:r>
            <a:r>
              <a:rPr lang="en-GB" sz="3200" dirty="0"/>
              <a:t> – Hotels with restaurants must follow strict food handling regulations. Food Safety Act 1990.</a:t>
            </a:r>
          </a:p>
          <a:p>
            <a:pPr>
              <a:lnSpc>
                <a:spcPct val="110000"/>
              </a:lnSpc>
              <a:buFont typeface="Arial" panose="020B0604020202020204" pitchFamily="34" charset="0"/>
              <a:buChar char="•"/>
            </a:pPr>
            <a:r>
              <a:rPr lang="en-GB" sz="3200" b="1" dirty="0"/>
              <a:t>Sanitation &amp; Pest Control Regulations</a:t>
            </a:r>
            <a:r>
              <a:rPr lang="en-GB" sz="3200" dirty="0"/>
              <a:t> – Ensures cleanliness in rooms, kitchens, and common areas.</a:t>
            </a:r>
          </a:p>
          <a:p>
            <a:pPr>
              <a:lnSpc>
                <a:spcPct val="110000"/>
              </a:lnSpc>
            </a:pPr>
            <a:r>
              <a:rPr lang="en-GB" sz="3200" b="1" u="sng" dirty="0"/>
              <a:t>Environmental &amp; Sustainability Laws</a:t>
            </a:r>
          </a:p>
          <a:p>
            <a:pPr>
              <a:lnSpc>
                <a:spcPct val="110000"/>
              </a:lnSpc>
              <a:buFont typeface="Arial" panose="020B0604020202020204" pitchFamily="34" charset="0"/>
              <a:buChar char="•"/>
            </a:pPr>
            <a:r>
              <a:rPr lang="en-GB" sz="3200" b="1" dirty="0"/>
              <a:t>Waste Management Regulations</a:t>
            </a:r>
            <a:r>
              <a:rPr lang="en-GB" sz="3200" dirty="0"/>
              <a:t> – Proper disposal of food waste, plastics, and hazardous materials.</a:t>
            </a:r>
          </a:p>
          <a:p>
            <a:pPr>
              <a:lnSpc>
                <a:spcPct val="110000"/>
              </a:lnSpc>
              <a:buFont typeface="Arial" panose="020B0604020202020204" pitchFamily="34" charset="0"/>
              <a:buChar char="•"/>
            </a:pPr>
            <a:r>
              <a:rPr lang="en-GB" sz="3200" b="1" dirty="0"/>
              <a:t>Energy &amp; Water Conservation Laws</a:t>
            </a:r>
            <a:r>
              <a:rPr lang="en-GB" sz="3200" dirty="0"/>
              <a:t> – Regulations on energy efficiency and water use.</a:t>
            </a:r>
          </a:p>
          <a:p>
            <a:pPr>
              <a:lnSpc>
                <a:spcPct val="110000"/>
              </a:lnSpc>
              <a:buFont typeface="Arial" panose="020B0604020202020204" pitchFamily="34" charset="0"/>
              <a:buChar char="•"/>
            </a:pPr>
            <a:r>
              <a:rPr lang="en-GB" sz="3200" b="1" dirty="0"/>
              <a:t>Green Building Codes</a:t>
            </a:r>
            <a:r>
              <a:rPr lang="en-GB" sz="3200" dirty="0"/>
              <a:t> – Some regions require eco-friendly building materials and practices.</a:t>
            </a:r>
          </a:p>
          <a:p>
            <a:pPr marL="0" indent="0">
              <a:buNone/>
            </a:pPr>
            <a:endParaRPr lang="en-GB" dirty="0"/>
          </a:p>
        </p:txBody>
      </p:sp>
    </p:spTree>
    <p:extLst>
      <p:ext uri="{BB962C8B-B14F-4D97-AF65-F5344CB8AC3E}">
        <p14:creationId xmlns:p14="http://schemas.microsoft.com/office/powerpoint/2010/main" val="376132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FE086-1840-F661-415F-D082E6C3F7E6}"/>
              </a:ext>
            </a:extLst>
          </p:cNvPr>
          <p:cNvSpPr>
            <a:spLocks noGrp="1"/>
          </p:cNvSpPr>
          <p:nvPr>
            <p:ph type="title"/>
          </p:nvPr>
        </p:nvSpPr>
        <p:spPr>
          <a:xfrm>
            <a:off x="137533" y="286285"/>
            <a:ext cx="7886700" cy="615601"/>
          </a:xfrm>
        </p:spPr>
        <p:txBody>
          <a:bodyPr>
            <a:normAutofit fontScale="90000"/>
          </a:bodyPr>
          <a:lstStyle/>
          <a:p>
            <a:r>
              <a:rPr lang="en-GB" b="1" dirty="0"/>
              <a:t>Consumer Protection Laws</a:t>
            </a:r>
            <a:br>
              <a:rPr lang="en-GB" b="1" dirty="0"/>
            </a:br>
            <a:endParaRPr lang="en-GB" dirty="0"/>
          </a:p>
        </p:txBody>
      </p:sp>
      <p:sp>
        <p:nvSpPr>
          <p:cNvPr id="3" name="Content Placeholder 2">
            <a:extLst>
              <a:ext uri="{FF2B5EF4-FFF2-40B4-BE49-F238E27FC236}">
                <a16:creationId xmlns:a16="http://schemas.microsoft.com/office/drawing/2014/main" id="{C4A670C0-803D-5701-B197-54AA252225F0}"/>
              </a:ext>
            </a:extLst>
          </p:cNvPr>
          <p:cNvSpPr>
            <a:spLocks noGrp="1"/>
          </p:cNvSpPr>
          <p:nvPr>
            <p:ph idx="1"/>
          </p:nvPr>
        </p:nvSpPr>
        <p:spPr>
          <a:xfrm>
            <a:off x="186165" y="764706"/>
            <a:ext cx="9476055" cy="5499208"/>
          </a:xfrm>
        </p:spPr>
        <p:txBody>
          <a:bodyPr>
            <a:normAutofit fontScale="32500" lnSpcReduction="20000"/>
          </a:bodyPr>
          <a:lstStyle/>
          <a:p>
            <a:pPr>
              <a:lnSpc>
                <a:spcPct val="120000"/>
              </a:lnSpc>
              <a:buFont typeface="Arial" panose="020B0604020202020204" pitchFamily="34" charset="0"/>
              <a:buChar char="•"/>
            </a:pPr>
            <a:r>
              <a:rPr lang="en-GB" sz="5500" b="1" dirty="0"/>
              <a:t>Truth in Advertising</a:t>
            </a:r>
            <a:r>
              <a:rPr lang="en-GB" sz="5500" dirty="0"/>
              <a:t> – Prevents false advertising about hotel amenities and services.</a:t>
            </a:r>
          </a:p>
          <a:p>
            <a:pPr>
              <a:lnSpc>
                <a:spcPct val="120000"/>
              </a:lnSpc>
              <a:buFont typeface="Arial" panose="020B0604020202020204" pitchFamily="34" charset="0"/>
              <a:buChar char="•"/>
            </a:pPr>
            <a:r>
              <a:rPr lang="en-GB" sz="5500" b="1" dirty="0"/>
              <a:t>Guest Rights &amp; Responsibilities</a:t>
            </a:r>
            <a:r>
              <a:rPr lang="en-GB" sz="5500" dirty="0"/>
              <a:t> – Defines the rights of hotel guests (e.g., refund policies, service guarantees).</a:t>
            </a:r>
          </a:p>
          <a:p>
            <a:pPr>
              <a:lnSpc>
                <a:spcPct val="120000"/>
              </a:lnSpc>
              <a:buFont typeface="Arial" panose="020B0604020202020204" pitchFamily="34" charset="0"/>
              <a:buChar char="•"/>
            </a:pPr>
            <a:r>
              <a:rPr lang="en-GB" sz="5500" b="1" dirty="0"/>
              <a:t>Refund &amp; Cancellation Policies</a:t>
            </a:r>
            <a:r>
              <a:rPr lang="en-GB" sz="5500" dirty="0"/>
              <a:t> – Hotels must clearly communicate refund policies.</a:t>
            </a:r>
          </a:p>
          <a:p>
            <a:pPr>
              <a:lnSpc>
                <a:spcPct val="120000"/>
              </a:lnSpc>
              <a:buFont typeface="Arial" panose="020B0604020202020204" pitchFamily="34" charset="0"/>
              <a:buChar char="•"/>
            </a:pPr>
            <a:r>
              <a:rPr lang="en-GB" sz="5500" b="1" dirty="0"/>
              <a:t>Pricing Transparency Laws</a:t>
            </a:r>
            <a:r>
              <a:rPr lang="en-GB" sz="5500" dirty="0"/>
              <a:t> – Requires hotels to disclose all fees upfront (e.g., resort fees).</a:t>
            </a:r>
          </a:p>
          <a:p>
            <a:pPr>
              <a:lnSpc>
                <a:spcPct val="120000"/>
              </a:lnSpc>
            </a:pPr>
            <a:r>
              <a:rPr lang="en-GB" sz="5500" b="1" u="sng" dirty="0"/>
              <a:t>Privacy &amp; Data Protection Laws</a:t>
            </a:r>
          </a:p>
          <a:p>
            <a:pPr>
              <a:lnSpc>
                <a:spcPct val="120000"/>
              </a:lnSpc>
              <a:buFont typeface="Arial" panose="020B0604020202020204" pitchFamily="34" charset="0"/>
              <a:buChar char="•"/>
            </a:pPr>
            <a:r>
              <a:rPr lang="en-GB" sz="5500" b="1" dirty="0"/>
              <a:t>General Data Protection Regulation (GDPR)</a:t>
            </a:r>
            <a:r>
              <a:rPr lang="en-GB" sz="5500" dirty="0"/>
              <a:t> (EU) – Protects guest data and privacy.</a:t>
            </a:r>
          </a:p>
          <a:p>
            <a:pPr>
              <a:lnSpc>
                <a:spcPct val="120000"/>
              </a:lnSpc>
              <a:buFont typeface="Arial" panose="020B0604020202020204" pitchFamily="34" charset="0"/>
              <a:buChar char="•"/>
            </a:pPr>
            <a:r>
              <a:rPr lang="en-GB" sz="5500" b="1" dirty="0"/>
              <a:t>California Consumer Privacy Act (CCPA)</a:t>
            </a:r>
            <a:r>
              <a:rPr lang="en-GB" sz="5500" dirty="0"/>
              <a:t> (USA) – Applies to hotels collecting personal data in California.</a:t>
            </a:r>
          </a:p>
          <a:p>
            <a:pPr>
              <a:lnSpc>
                <a:spcPct val="120000"/>
              </a:lnSpc>
              <a:buFont typeface="Arial" panose="020B0604020202020204" pitchFamily="34" charset="0"/>
              <a:buChar char="•"/>
            </a:pPr>
            <a:r>
              <a:rPr lang="en-GB" sz="5500" b="1" dirty="0"/>
              <a:t>Payment Card Industry Data Security Standard (PCI DSS)</a:t>
            </a:r>
            <a:r>
              <a:rPr lang="en-GB" sz="5500" dirty="0"/>
              <a:t> – Ensures secure credit card transactions.</a:t>
            </a:r>
          </a:p>
          <a:p>
            <a:pPr>
              <a:lnSpc>
                <a:spcPct val="120000"/>
              </a:lnSpc>
              <a:buFont typeface="Arial" panose="020B0604020202020204" pitchFamily="34" charset="0"/>
              <a:buChar char="•"/>
            </a:pPr>
            <a:r>
              <a:rPr lang="en-GB" sz="5500" b="1" dirty="0"/>
              <a:t>Hotel Guest Privacy Rights</a:t>
            </a:r>
            <a:r>
              <a:rPr lang="en-GB" sz="5500" dirty="0"/>
              <a:t> – Laws that protect guests from unlawful surveillance or intrusion.</a:t>
            </a:r>
          </a:p>
          <a:p>
            <a:endParaRPr lang="en-GB" dirty="0"/>
          </a:p>
        </p:txBody>
      </p:sp>
    </p:spTree>
    <p:extLst>
      <p:ext uri="{BB962C8B-B14F-4D97-AF65-F5344CB8AC3E}">
        <p14:creationId xmlns:p14="http://schemas.microsoft.com/office/powerpoint/2010/main" val="331856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3FD98-F197-9A05-8E4B-4848E676E367}"/>
              </a:ext>
            </a:extLst>
          </p:cNvPr>
          <p:cNvSpPr>
            <a:spLocks noGrp="1"/>
          </p:cNvSpPr>
          <p:nvPr>
            <p:ph type="title"/>
          </p:nvPr>
        </p:nvSpPr>
        <p:spPr/>
        <p:txBody>
          <a:bodyPr/>
          <a:lstStyle/>
          <a:p>
            <a:r>
              <a:rPr lang="en-GB" b="1" dirty="0"/>
              <a:t>Recent and Upcoming Changes</a:t>
            </a:r>
            <a:br>
              <a:rPr lang="en-GB" b="1" dirty="0"/>
            </a:br>
            <a:endParaRPr lang="en-GB" dirty="0"/>
          </a:p>
        </p:txBody>
      </p:sp>
      <p:sp>
        <p:nvSpPr>
          <p:cNvPr id="3" name="Content Placeholder 2">
            <a:extLst>
              <a:ext uri="{FF2B5EF4-FFF2-40B4-BE49-F238E27FC236}">
                <a16:creationId xmlns:a16="http://schemas.microsoft.com/office/drawing/2014/main" id="{79D39C64-0C5B-343F-EBDD-14799F09B11E}"/>
              </a:ext>
            </a:extLst>
          </p:cNvPr>
          <p:cNvSpPr>
            <a:spLocks noGrp="1"/>
          </p:cNvSpPr>
          <p:nvPr>
            <p:ph idx="1"/>
          </p:nvPr>
        </p:nvSpPr>
        <p:spPr/>
        <p:txBody>
          <a:bodyPr/>
          <a:lstStyle/>
          <a:p>
            <a:pPr>
              <a:lnSpc>
                <a:spcPct val="100000"/>
              </a:lnSpc>
              <a:buFont typeface="Arial" panose="020B0604020202020204" pitchFamily="34" charset="0"/>
              <a:buChar char="•"/>
            </a:pPr>
            <a:r>
              <a:rPr lang="en-GB" sz="2400" b="1" dirty="0"/>
              <a:t>Tourist Taxes</a:t>
            </a:r>
            <a:r>
              <a:rPr lang="en-GB" sz="2400" dirty="0"/>
              <a:t>: Cities like Edinburgh are introducing tourist taxes to fund local infrastructure, with a phased implementation starting May 2025. ​</a:t>
            </a:r>
            <a:r>
              <a:rPr lang="en-GB" sz="2400" dirty="0">
                <a:hlinkClick r:id="rId2"/>
              </a:rPr>
              <a:t>thescottishsun.co.uk+2The Guardian+2the-sun.com+2</a:t>
            </a:r>
            <a:endParaRPr lang="en-GB" sz="2400" dirty="0"/>
          </a:p>
          <a:p>
            <a:pPr>
              <a:lnSpc>
                <a:spcPct val="100000"/>
              </a:lnSpc>
              <a:buFont typeface="Arial" panose="020B0604020202020204" pitchFamily="34" charset="0"/>
              <a:buChar char="•"/>
            </a:pPr>
            <a:r>
              <a:rPr lang="en-GB" sz="2400" b="1" dirty="0"/>
              <a:t>Martyn's Law</a:t>
            </a:r>
            <a:r>
              <a:rPr lang="en-GB" sz="2400" dirty="0"/>
              <a:t>: Proposed legislation aiming to enhance security measures in public venues, including hotels, to protect against terrorist threats.</a:t>
            </a:r>
          </a:p>
          <a:p>
            <a:r>
              <a:rPr lang="en-GB" dirty="0">
                <a:hlinkClick r:id="rId3"/>
              </a:rPr>
              <a:t>UK hospitality sector faces further regulatory changes in 2025</a:t>
            </a:r>
            <a:endParaRPr lang="en-GB" dirty="0"/>
          </a:p>
          <a:p>
            <a:endParaRPr lang="en-GB" dirty="0"/>
          </a:p>
        </p:txBody>
      </p:sp>
    </p:spTree>
    <p:extLst>
      <p:ext uri="{BB962C8B-B14F-4D97-AF65-F5344CB8AC3E}">
        <p14:creationId xmlns:p14="http://schemas.microsoft.com/office/powerpoint/2010/main" val="1652424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6C5D55FE-AA98-4CF2-8847-00387E634C46}"/>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46" r="13023" b="-3"/>
          <a:stretch/>
        </p:blipFill>
        <p:spPr>
          <a:xfrm>
            <a:off x="10249998" y="0"/>
            <a:ext cx="1886839" cy="2615016"/>
          </a:xfrm>
          <a:prstGeom prst="rect">
            <a:avLst/>
          </a:prstGeom>
          <a:noFill/>
        </p:spPr>
      </p:pic>
      <p:sp>
        <p:nvSpPr>
          <p:cNvPr id="2" name="Title 1">
            <a:extLst>
              <a:ext uri="{FF2B5EF4-FFF2-40B4-BE49-F238E27FC236}">
                <a16:creationId xmlns:a16="http://schemas.microsoft.com/office/drawing/2014/main" id="{1810F355-210D-43E8-9ABE-29E8FC35EF7E}"/>
              </a:ext>
            </a:extLst>
          </p:cNvPr>
          <p:cNvSpPr>
            <a:spLocks noGrp="1"/>
          </p:cNvSpPr>
          <p:nvPr>
            <p:ph type="title"/>
          </p:nvPr>
        </p:nvSpPr>
        <p:spPr>
          <a:xfrm>
            <a:off x="130524" y="117484"/>
            <a:ext cx="8263890" cy="791113"/>
          </a:xfrm>
        </p:spPr>
        <p:txBody>
          <a:bodyPr vert="horz" lIns="91440" tIns="45720" rIns="91440" bIns="45720" rtlCol="0" anchor="b">
            <a:normAutofit fontScale="90000"/>
          </a:bodyPr>
          <a:lstStyle/>
          <a:p>
            <a:br>
              <a:rPr lang="en-US" sz="3200" dirty="0"/>
            </a:br>
            <a:br>
              <a:rPr lang="en-US" sz="3200" dirty="0"/>
            </a:br>
            <a:br>
              <a:rPr lang="en-US" sz="3200" dirty="0"/>
            </a:br>
            <a:br>
              <a:rPr lang="en-US" sz="3200" dirty="0"/>
            </a:br>
            <a:br>
              <a:rPr lang="en-US" sz="3200" dirty="0"/>
            </a:br>
            <a:br>
              <a:rPr lang="en-US" sz="3200" dirty="0"/>
            </a:br>
            <a:r>
              <a:rPr lang="en-US" sz="3200" b="1" dirty="0"/>
              <a:t>How is the UK Law Classified? </a:t>
            </a:r>
            <a:br>
              <a:rPr lang="en-US" sz="3200" dirty="0"/>
            </a:br>
            <a:endParaRPr lang="en-US" sz="3200" dirty="0"/>
          </a:p>
        </p:txBody>
      </p:sp>
      <p:sp>
        <p:nvSpPr>
          <p:cNvPr id="3" name="Content Placeholder 2">
            <a:extLst>
              <a:ext uri="{FF2B5EF4-FFF2-40B4-BE49-F238E27FC236}">
                <a16:creationId xmlns:a16="http://schemas.microsoft.com/office/drawing/2014/main" id="{1B6274F2-9242-49CF-983B-C9C16B2D34E3}"/>
              </a:ext>
            </a:extLst>
          </p:cNvPr>
          <p:cNvSpPr>
            <a:spLocks noGrp="1"/>
          </p:cNvSpPr>
          <p:nvPr>
            <p:ph sz="half" idx="1"/>
          </p:nvPr>
        </p:nvSpPr>
        <p:spPr>
          <a:xfrm>
            <a:off x="-92436" y="513041"/>
            <a:ext cx="11114515" cy="5307361"/>
          </a:xfrm>
        </p:spPr>
        <p:txBody>
          <a:bodyPr vert="horz" lIns="91440" tIns="45720" rIns="91440" bIns="45720" rtlCol="0" anchor="t">
            <a:normAutofit fontScale="47500" lnSpcReduction="20000"/>
          </a:bodyPr>
          <a:lstStyle/>
          <a:p>
            <a:pPr>
              <a:lnSpc>
                <a:spcPct val="120000"/>
              </a:lnSpc>
            </a:pPr>
            <a:r>
              <a:rPr lang="en-US" sz="4000" dirty="0"/>
              <a:t>UK law is two parts: </a:t>
            </a:r>
            <a:r>
              <a:rPr lang="en-US" sz="4000" b="1" dirty="0"/>
              <a:t>Public law and Private law</a:t>
            </a:r>
            <a:r>
              <a:rPr lang="en-US" sz="4000" dirty="0"/>
              <a:t>. </a:t>
            </a:r>
          </a:p>
          <a:p>
            <a:pPr>
              <a:lnSpc>
                <a:spcPct val="120000"/>
              </a:lnSpc>
            </a:pPr>
            <a:r>
              <a:rPr lang="en-US" sz="4000" dirty="0"/>
              <a:t>Public law governs the relationship between an individual citizen and the state, private law governs the relationships between an individual and private organisation.</a:t>
            </a:r>
          </a:p>
          <a:p>
            <a:pPr>
              <a:lnSpc>
                <a:spcPct val="120000"/>
              </a:lnSpc>
            </a:pPr>
            <a:r>
              <a:rPr lang="en-US" sz="4000" b="1" dirty="0"/>
              <a:t>Three major classifications</a:t>
            </a:r>
            <a:r>
              <a:rPr lang="en-US" sz="4000" dirty="0"/>
              <a:t>: </a:t>
            </a:r>
          </a:p>
          <a:p>
            <a:pPr>
              <a:lnSpc>
                <a:spcPct val="120000"/>
              </a:lnSpc>
            </a:pPr>
            <a:r>
              <a:rPr lang="en-US" sz="4000" dirty="0"/>
              <a:t>civil, criminal, or international.</a:t>
            </a:r>
          </a:p>
          <a:p>
            <a:pPr>
              <a:lnSpc>
                <a:spcPct val="120000"/>
              </a:lnSpc>
            </a:pPr>
            <a:r>
              <a:rPr lang="en-US" sz="4000" dirty="0"/>
              <a:t> Most complaints filed against hotels are </a:t>
            </a:r>
            <a:r>
              <a:rPr lang="en-US" sz="4000" b="1" dirty="0"/>
              <a:t>civil suits </a:t>
            </a:r>
            <a:r>
              <a:rPr lang="en-US" sz="4000" dirty="0"/>
              <a:t>in which an individual has been wronged by another individual or by a corporation.</a:t>
            </a:r>
          </a:p>
          <a:p>
            <a:pPr>
              <a:lnSpc>
                <a:spcPct val="120000"/>
              </a:lnSpc>
            </a:pPr>
            <a:r>
              <a:rPr lang="en-US" sz="4000" dirty="0"/>
              <a:t> The injured party—the plaintiff—files a lawsuit that describes the </a:t>
            </a:r>
            <a:r>
              <a:rPr lang="en-US" sz="4000" b="1" dirty="0"/>
              <a:t>facts of the situation and asks for damages. </a:t>
            </a:r>
            <a:r>
              <a:rPr lang="en-US" sz="4000" dirty="0"/>
              <a:t>These damages may be </a:t>
            </a:r>
            <a:r>
              <a:rPr lang="en-US" sz="4000" b="1" dirty="0"/>
              <a:t>compensatory or punitive or both</a:t>
            </a:r>
            <a:r>
              <a:rPr lang="en-US" sz="4000" dirty="0"/>
              <a:t>. </a:t>
            </a:r>
          </a:p>
          <a:p>
            <a:pPr>
              <a:lnSpc>
                <a:spcPct val="120000"/>
              </a:lnSpc>
            </a:pPr>
            <a:r>
              <a:rPr lang="en-US" sz="4000" b="1" dirty="0"/>
              <a:t>Compensatory damages </a:t>
            </a:r>
            <a:r>
              <a:rPr lang="en-US" sz="4000" dirty="0"/>
              <a:t>are meant to restore to original condition and include monetary judgments for actual damages such as lost and future wages, medical costs, pain and suffering, and breach of contract. </a:t>
            </a:r>
          </a:p>
          <a:p>
            <a:pPr>
              <a:lnSpc>
                <a:spcPct val="120000"/>
              </a:lnSpc>
            </a:pPr>
            <a:r>
              <a:rPr lang="en-US" sz="4000" b="1" dirty="0"/>
              <a:t>Punitive damages -</a:t>
            </a:r>
            <a:r>
              <a:rPr lang="en-US" sz="4000" dirty="0"/>
              <a:t>awarded to punish the wrongdoer. Damages in civil suits are awarded in the case of violence, malice, or fraud, they are relatively uncommon. </a:t>
            </a:r>
          </a:p>
          <a:p>
            <a:pPr>
              <a:lnSpc>
                <a:spcPct val="120000"/>
              </a:lnSpc>
            </a:pPr>
            <a:endParaRPr lang="en-US" sz="2900" dirty="0"/>
          </a:p>
        </p:txBody>
      </p:sp>
      <p:sp>
        <p:nvSpPr>
          <p:cNvPr id="6" name="TextBox 5">
            <a:extLst>
              <a:ext uri="{FF2B5EF4-FFF2-40B4-BE49-F238E27FC236}">
                <a16:creationId xmlns:a16="http://schemas.microsoft.com/office/drawing/2014/main" id="{AC5659DA-BE3C-427C-A5D0-130D6FE17126}"/>
              </a:ext>
            </a:extLst>
          </p:cNvPr>
          <p:cNvSpPr txBox="1"/>
          <p:nvPr/>
        </p:nvSpPr>
        <p:spPr>
          <a:xfrm>
            <a:off x="10600105" y="2733904"/>
            <a:ext cx="1591895" cy="1600438"/>
          </a:xfrm>
          <a:prstGeom prst="rect">
            <a:avLst/>
          </a:prstGeom>
          <a:noFill/>
        </p:spPr>
        <p:txBody>
          <a:bodyPr wrap="square">
            <a:spAutoFit/>
          </a:bodyPr>
          <a:lstStyle/>
          <a:p>
            <a:r>
              <a:rPr lang="en-GB" sz="1400" dirty="0"/>
              <a:t>(THE LEGAL ENVIRONMENT OF LODGING OPERATIONS in Hotel Management and Operations, 2019)</a:t>
            </a:r>
          </a:p>
        </p:txBody>
      </p:sp>
    </p:spTree>
    <p:extLst>
      <p:ext uri="{BB962C8B-B14F-4D97-AF65-F5344CB8AC3E}">
        <p14:creationId xmlns:p14="http://schemas.microsoft.com/office/powerpoint/2010/main" val="397948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DF4EF-BC0C-40C5-9BD8-B9C404074D59}"/>
              </a:ext>
            </a:extLst>
          </p:cNvPr>
          <p:cNvSpPr>
            <a:spLocks noGrp="1"/>
          </p:cNvSpPr>
          <p:nvPr>
            <p:ph type="title"/>
          </p:nvPr>
        </p:nvSpPr>
        <p:spPr>
          <a:xfrm>
            <a:off x="38976" y="95827"/>
            <a:ext cx="3938487" cy="615603"/>
          </a:xfrm>
        </p:spPr>
        <p:txBody>
          <a:bodyPr>
            <a:normAutofit fontScale="90000"/>
          </a:bodyPr>
          <a:lstStyle/>
          <a:p>
            <a:r>
              <a:rPr lang="en-GB" dirty="0"/>
              <a:t>Civil suits </a:t>
            </a:r>
          </a:p>
        </p:txBody>
      </p:sp>
      <p:sp>
        <p:nvSpPr>
          <p:cNvPr id="3" name="Content Placeholder 2">
            <a:extLst>
              <a:ext uri="{FF2B5EF4-FFF2-40B4-BE49-F238E27FC236}">
                <a16:creationId xmlns:a16="http://schemas.microsoft.com/office/drawing/2014/main" id="{85EFFBFF-7900-43AA-945E-DFC542FEF4E2}"/>
              </a:ext>
            </a:extLst>
          </p:cNvPr>
          <p:cNvSpPr>
            <a:spLocks noGrp="1"/>
          </p:cNvSpPr>
          <p:nvPr>
            <p:ph idx="1"/>
          </p:nvPr>
        </p:nvSpPr>
        <p:spPr>
          <a:xfrm>
            <a:off x="137407" y="807245"/>
            <a:ext cx="8595934" cy="6485805"/>
          </a:xfrm>
        </p:spPr>
        <p:txBody>
          <a:bodyPr>
            <a:noAutofit/>
          </a:bodyPr>
          <a:lstStyle/>
          <a:p>
            <a:pPr>
              <a:lnSpc>
                <a:spcPct val="100000"/>
              </a:lnSpc>
            </a:pPr>
            <a:r>
              <a:rPr lang="en-GB" sz="1800" dirty="0"/>
              <a:t>Most filed against hotels involve claims of </a:t>
            </a:r>
            <a:r>
              <a:rPr lang="en-GB" sz="1800" b="1" dirty="0"/>
              <a:t>negligence.</a:t>
            </a:r>
          </a:p>
          <a:p>
            <a:pPr>
              <a:lnSpc>
                <a:spcPct val="100000"/>
              </a:lnSpc>
            </a:pPr>
            <a:r>
              <a:rPr lang="en-GB" sz="1800" dirty="0"/>
              <a:t>To be successful must prove </a:t>
            </a:r>
            <a:r>
              <a:rPr lang="en-GB" sz="1800" b="1" dirty="0"/>
              <a:t>four elements</a:t>
            </a:r>
            <a:r>
              <a:rPr lang="en-GB" sz="1800" dirty="0"/>
              <a:t>:</a:t>
            </a:r>
          </a:p>
          <a:p>
            <a:pPr marL="0" indent="0">
              <a:lnSpc>
                <a:spcPct val="100000"/>
              </a:lnSpc>
              <a:buNone/>
            </a:pPr>
            <a:r>
              <a:rPr lang="en-GB" sz="1800" dirty="0"/>
              <a:t>1. Must prove the hotel had a duty to them. </a:t>
            </a:r>
          </a:p>
          <a:p>
            <a:pPr marL="0" indent="0">
              <a:lnSpc>
                <a:spcPct val="100000"/>
              </a:lnSpc>
              <a:buNone/>
            </a:pPr>
            <a:r>
              <a:rPr lang="en-GB" sz="1800" dirty="0"/>
              <a:t>2. Must prove the hotel breached that duty. </a:t>
            </a:r>
          </a:p>
          <a:p>
            <a:pPr marL="0" indent="0">
              <a:lnSpc>
                <a:spcPct val="100000"/>
              </a:lnSpc>
              <a:buNone/>
            </a:pPr>
            <a:r>
              <a:rPr lang="en-GB" sz="1800" dirty="0"/>
              <a:t>3. Must show the breach was the reason for the incident occurring in the first place, and the hotel should have been able to foresee injuries. </a:t>
            </a:r>
          </a:p>
          <a:p>
            <a:pPr marL="0" indent="0">
              <a:lnSpc>
                <a:spcPct val="100000"/>
              </a:lnSpc>
              <a:buNone/>
            </a:pPr>
            <a:r>
              <a:rPr lang="en-GB" sz="1800" dirty="0"/>
              <a:t>4. Must have been injured in some way so they can collect damages. </a:t>
            </a:r>
          </a:p>
          <a:p>
            <a:pPr>
              <a:lnSpc>
                <a:spcPct val="100000"/>
              </a:lnSpc>
            </a:pPr>
            <a:r>
              <a:rPr lang="en-GB" sz="1800" dirty="0"/>
              <a:t>The </a:t>
            </a:r>
            <a:r>
              <a:rPr lang="en-GB" sz="1800" b="1" dirty="0"/>
              <a:t>theory of negligence </a:t>
            </a:r>
            <a:r>
              <a:rPr lang="en-GB" sz="1800" dirty="0"/>
              <a:t>requires a hotel to act reasonably to prevent foreseeable injuries to guests and visitors. </a:t>
            </a:r>
          </a:p>
          <a:p>
            <a:pPr>
              <a:lnSpc>
                <a:spcPct val="100000"/>
              </a:lnSpc>
            </a:pPr>
            <a:r>
              <a:rPr lang="en-GB" sz="1800" dirty="0"/>
              <a:t>The hotel would likely </a:t>
            </a:r>
            <a:r>
              <a:rPr lang="en-GB" sz="1800" b="1" dirty="0"/>
              <a:t>be found negligent </a:t>
            </a:r>
            <a:r>
              <a:rPr lang="en-GB" sz="1800" dirty="0"/>
              <a:t>because it breached its duty to keep guests safe by not practicing proper key control. The intrusion and resulting injury would not have happened but for the employee issuing a duplicate key without requesting identification, and this omission resulted in injuries to the guest</a:t>
            </a:r>
          </a:p>
        </p:txBody>
      </p:sp>
      <p:pic>
        <p:nvPicPr>
          <p:cNvPr id="8" name="Picture 7" descr="A picture containing text, close&#10;&#10;Description automatically generated">
            <a:extLst>
              <a:ext uri="{FF2B5EF4-FFF2-40B4-BE49-F238E27FC236}">
                <a16:creationId xmlns:a16="http://schemas.microsoft.com/office/drawing/2014/main" id="{8B7FC0C7-1BFB-486C-8646-E29B241764B3}"/>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93" r="21376"/>
          <a:stretch/>
        </p:blipFill>
        <p:spPr>
          <a:xfrm>
            <a:off x="8700120" y="43814"/>
            <a:ext cx="3491880" cy="624238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7399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3B19-3358-4A7C-A9C0-774A27F1ADBB}"/>
              </a:ext>
            </a:extLst>
          </p:cNvPr>
          <p:cNvSpPr>
            <a:spLocks noGrp="1"/>
          </p:cNvSpPr>
          <p:nvPr>
            <p:ph type="title"/>
          </p:nvPr>
        </p:nvSpPr>
        <p:spPr>
          <a:xfrm>
            <a:off x="56580" y="86834"/>
            <a:ext cx="8229600" cy="490066"/>
          </a:xfrm>
        </p:spPr>
        <p:txBody>
          <a:bodyPr anchor="ctr">
            <a:normAutofit fontScale="90000"/>
          </a:bodyPr>
          <a:lstStyle/>
          <a:p>
            <a:pPr algn="l"/>
            <a:r>
              <a:rPr lang="en-GB" sz="3600" dirty="0"/>
              <a:t>Criminal Law</a:t>
            </a:r>
          </a:p>
        </p:txBody>
      </p:sp>
      <p:sp>
        <p:nvSpPr>
          <p:cNvPr id="4" name="Content Placeholder 3">
            <a:extLst>
              <a:ext uri="{FF2B5EF4-FFF2-40B4-BE49-F238E27FC236}">
                <a16:creationId xmlns:a16="http://schemas.microsoft.com/office/drawing/2014/main" id="{67D9188C-DACD-4161-BBDC-90DA9367BB31}"/>
              </a:ext>
            </a:extLst>
          </p:cNvPr>
          <p:cNvSpPr>
            <a:spLocks noGrp="1"/>
          </p:cNvSpPr>
          <p:nvPr>
            <p:ph sz="half" idx="1"/>
          </p:nvPr>
        </p:nvSpPr>
        <p:spPr>
          <a:xfrm>
            <a:off x="114804" y="706129"/>
            <a:ext cx="10299499" cy="5904656"/>
          </a:xfrm>
        </p:spPr>
        <p:txBody>
          <a:bodyPr>
            <a:noAutofit/>
          </a:bodyPr>
          <a:lstStyle/>
          <a:p>
            <a:pPr>
              <a:lnSpc>
                <a:spcPct val="100000"/>
              </a:lnSpc>
            </a:pPr>
            <a:r>
              <a:rPr lang="en-GB" sz="1800" dirty="0"/>
              <a:t>To be criminal prosecuted must be charged with committing a wrong against society as a whole. Crimes require </a:t>
            </a:r>
            <a:r>
              <a:rPr lang="en-GB" sz="1800" b="1" dirty="0"/>
              <a:t>intent </a:t>
            </a:r>
            <a:r>
              <a:rPr lang="en-GB" sz="1800" dirty="0"/>
              <a:t>on the part of the defendant; if found guilty, the defendant may be charged </a:t>
            </a:r>
            <a:r>
              <a:rPr lang="en-GB" sz="1800" b="1" dirty="0"/>
              <a:t>a fine, imprisoned, or both</a:t>
            </a:r>
            <a:r>
              <a:rPr lang="en-GB" sz="1800" dirty="0"/>
              <a:t>. </a:t>
            </a:r>
          </a:p>
          <a:p>
            <a:pPr>
              <a:lnSpc>
                <a:spcPct val="100000"/>
              </a:lnSpc>
            </a:pPr>
            <a:r>
              <a:rPr lang="en-GB" sz="1800" dirty="0"/>
              <a:t>Crimes most often affecting </a:t>
            </a:r>
            <a:r>
              <a:rPr lang="en-GB" sz="1800" b="1" dirty="0"/>
              <a:t>hotel operations include </a:t>
            </a:r>
            <a:r>
              <a:rPr lang="en-GB" sz="1800" dirty="0"/>
              <a:t>theft, assault, and battery. Theft, of course, can relate to goods, services, or both. Assault is defined as the imminent threat of bodily harm, and battery is the actual harmful physical contact. </a:t>
            </a:r>
          </a:p>
          <a:p>
            <a:pPr>
              <a:lnSpc>
                <a:spcPct val="100000"/>
              </a:lnSpc>
            </a:pPr>
            <a:r>
              <a:rPr lang="en-GB" sz="1800" dirty="0"/>
              <a:t>Example of an assault: is a bouncer in a nightclub wrongfully threatening a patron and running toward the patron with his arms raised. Battery is the bouncer picking up the patron and wrongfully throwing him down the steps and out the door of the club.</a:t>
            </a:r>
          </a:p>
          <a:p>
            <a:pPr>
              <a:lnSpc>
                <a:spcPct val="100000"/>
              </a:lnSpc>
            </a:pPr>
            <a:r>
              <a:rPr lang="en-GB" sz="1800" dirty="0"/>
              <a:t>Although the hotel industry is becoming increasingly global, </a:t>
            </a:r>
            <a:r>
              <a:rPr lang="en-GB" sz="1800" b="1" dirty="0"/>
              <a:t>international law </a:t>
            </a:r>
            <a:r>
              <a:rPr lang="en-GB" sz="1800" dirty="0"/>
              <a:t>that is actually enforceable against an individual or a hotel company is rare.</a:t>
            </a:r>
          </a:p>
          <a:p>
            <a:pPr>
              <a:lnSpc>
                <a:spcPct val="100000"/>
              </a:lnSpc>
            </a:pPr>
            <a:r>
              <a:rPr lang="en-GB" sz="1800" dirty="0"/>
              <a:t> Most international laws are in </a:t>
            </a:r>
            <a:r>
              <a:rPr lang="en-GB" sz="1800" b="1" dirty="0"/>
              <a:t>the form of treaties</a:t>
            </a:r>
            <a:r>
              <a:rPr lang="en-GB" sz="1800" dirty="0"/>
              <a:t>, while others are </a:t>
            </a:r>
            <a:r>
              <a:rPr lang="en-GB" sz="1800" b="1" dirty="0"/>
              <a:t>customary laws followed by nations </a:t>
            </a:r>
            <a:r>
              <a:rPr lang="en-GB" sz="1800" dirty="0"/>
              <a:t>over time.</a:t>
            </a:r>
          </a:p>
        </p:txBody>
      </p:sp>
      <p:sp>
        <p:nvSpPr>
          <p:cNvPr id="8" name="Rectangle 7">
            <a:extLst>
              <a:ext uri="{FF2B5EF4-FFF2-40B4-BE49-F238E27FC236}">
                <a16:creationId xmlns:a16="http://schemas.microsoft.com/office/drawing/2014/main" id="{A5741AA0-6194-4E6F-BAC3-15FCC2734327}"/>
              </a:ext>
            </a:extLst>
          </p:cNvPr>
          <p:cNvSpPr/>
          <p:nvPr/>
        </p:nvSpPr>
        <p:spPr>
          <a:xfrm>
            <a:off x="8688289" y="5260557"/>
            <a:ext cx="1507657" cy="369332"/>
          </a:xfrm>
          <a:prstGeom prst="rect">
            <a:avLst/>
          </a:prstGeom>
        </p:spPr>
        <p:txBody>
          <a:bodyPr wrap="none">
            <a:spAutoFit/>
          </a:bodyPr>
          <a:lstStyle/>
          <a:p>
            <a:r>
              <a:rPr lang="en-GB" dirty="0"/>
              <a:t>(Hogan, 2012)</a:t>
            </a:r>
          </a:p>
        </p:txBody>
      </p:sp>
    </p:spTree>
    <p:extLst>
      <p:ext uri="{BB962C8B-B14F-4D97-AF65-F5344CB8AC3E}">
        <p14:creationId xmlns:p14="http://schemas.microsoft.com/office/powerpoint/2010/main" val="289819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233" y="1"/>
            <a:ext cx="5103752" cy="1113595"/>
          </a:xfrm>
        </p:spPr>
        <p:txBody>
          <a:bodyPr vert="horz" lIns="91440" tIns="45720" rIns="91440" bIns="45720" rtlCol="0" anchor="ctr">
            <a:normAutofit/>
          </a:bodyPr>
          <a:lstStyle/>
          <a:p>
            <a:r>
              <a:rPr lang="en-US" sz="3200" dirty="0"/>
              <a:t>Business Names Act 1985</a:t>
            </a:r>
          </a:p>
        </p:txBody>
      </p:sp>
      <p:sp>
        <p:nvSpPr>
          <p:cNvPr id="3" name="Content Placeholder 2"/>
          <p:cNvSpPr>
            <a:spLocks noGrp="1"/>
          </p:cNvSpPr>
          <p:nvPr>
            <p:ph sz="half" idx="1"/>
          </p:nvPr>
        </p:nvSpPr>
        <p:spPr>
          <a:xfrm>
            <a:off x="196656" y="980217"/>
            <a:ext cx="4646294" cy="4764187"/>
          </a:xfrm>
        </p:spPr>
        <p:txBody>
          <a:bodyPr vert="horz" lIns="91440" tIns="45720" rIns="91440" bIns="45720" rtlCol="0">
            <a:normAutofit/>
          </a:bodyPr>
          <a:lstStyle/>
          <a:p>
            <a:pPr fontAlgn="base">
              <a:lnSpc>
                <a:spcPct val="100000"/>
              </a:lnSpc>
            </a:pPr>
            <a:r>
              <a:rPr lang="en-US" sz="2000" dirty="0"/>
              <a:t>Even the simple process of naming a new hotel does have regulatory implications. </a:t>
            </a:r>
          </a:p>
          <a:p>
            <a:pPr fontAlgn="base">
              <a:lnSpc>
                <a:spcPct val="100000"/>
              </a:lnSpc>
            </a:pPr>
            <a:r>
              <a:rPr lang="en-US" sz="2000" dirty="0"/>
              <a:t>Under the </a:t>
            </a:r>
            <a:r>
              <a:rPr lang="en-US" sz="2000" u="sng" dirty="0"/>
              <a:t>Business Names Act 1985 </a:t>
            </a:r>
            <a:r>
              <a:rPr lang="en-US" sz="2000" dirty="0"/>
              <a:t>owners of hotels must display a notice showing the owner’s name where it is not the same as the business name. </a:t>
            </a:r>
          </a:p>
          <a:p>
            <a:pPr fontAlgn="base">
              <a:lnSpc>
                <a:spcPct val="100000"/>
              </a:lnSpc>
            </a:pPr>
            <a:r>
              <a:rPr lang="en-US" sz="2000" dirty="0"/>
              <a:t>Any stationary produced for a new hotel must also have the </a:t>
            </a:r>
            <a:r>
              <a:rPr lang="en-US" sz="2000" u="sng" dirty="0"/>
              <a:t>owners’ name, address and any other relevant contact information</a:t>
            </a:r>
            <a:r>
              <a:rPr lang="en-US" sz="2000" dirty="0"/>
              <a:t>. This also applies to any invoices for goods and services, business letters, receipts, purchase orders and accounting information. </a:t>
            </a:r>
          </a:p>
        </p:txBody>
      </p:sp>
      <p:pic>
        <p:nvPicPr>
          <p:cNvPr id="4" name="Picture 3" descr="Crowne Plaza Belgrade hotel **** - Belgrade my way"/>
          <p:cNvPicPr>
            <a:picLocks noChangeAspect="1"/>
          </p:cNvPicPr>
          <p:nvPr/>
        </p:nvPicPr>
        <p:blipFill rotWithShape="1">
          <a:blip r:embed="rId2" cstate="print">
            <a:extLst>
              <a:ext uri="{28A0092B-C50C-407E-A947-70E740481C1C}">
                <a14:useLocalDpi xmlns:a14="http://schemas.microsoft.com/office/drawing/2010/main" val="0"/>
              </a:ext>
            </a:extLst>
          </a:blip>
          <a:srcRect l="36997" r="27300"/>
          <a:stretch/>
        </p:blipFill>
        <p:spPr>
          <a:xfrm>
            <a:off x="6195912"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extLst>
      <p:ext uri="{BB962C8B-B14F-4D97-AF65-F5344CB8AC3E}">
        <p14:creationId xmlns:p14="http://schemas.microsoft.com/office/powerpoint/2010/main" val="119589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79" y="51403"/>
            <a:ext cx="3264837" cy="905305"/>
          </a:xfrm>
        </p:spPr>
        <p:txBody>
          <a:bodyPr vert="horz" lIns="91440" tIns="45720" rIns="91440" bIns="45720" rtlCol="0" anchor="b">
            <a:normAutofit/>
          </a:bodyPr>
          <a:lstStyle/>
          <a:p>
            <a:pPr algn="ctr"/>
            <a:r>
              <a:rPr lang="en-US" sz="2800" b="1" dirty="0">
                <a:solidFill>
                  <a:srgbClr val="595959"/>
                </a:solidFill>
              </a:rPr>
              <a:t>The Trade Descriptions Act 1968</a:t>
            </a:r>
          </a:p>
        </p:txBody>
      </p:sp>
      <p:sp>
        <p:nvSpPr>
          <p:cNvPr id="3" name="Content Placeholder 2"/>
          <p:cNvSpPr>
            <a:spLocks noGrp="1"/>
          </p:cNvSpPr>
          <p:nvPr>
            <p:ph sz="half" idx="1"/>
          </p:nvPr>
        </p:nvSpPr>
        <p:spPr>
          <a:xfrm>
            <a:off x="159865" y="1025358"/>
            <a:ext cx="5994539" cy="5301208"/>
          </a:xfrm>
        </p:spPr>
        <p:txBody>
          <a:bodyPr vert="horz" lIns="91440" tIns="45720" rIns="91440" bIns="45720" rtlCol="0" anchor="t">
            <a:normAutofit/>
          </a:bodyPr>
          <a:lstStyle/>
          <a:p>
            <a:endParaRPr lang="en-US" sz="1400" dirty="0">
              <a:solidFill>
                <a:srgbClr val="595959"/>
              </a:solidFill>
            </a:endParaRPr>
          </a:p>
          <a:p>
            <a:pPr>
              <a:lnSpc>
                <a:spcPct val="110000"/>
              </a:lnSpc>
            </a:pPr>
            <a:r>
              <a:rPr lang="en-US" sz="2000" dirty="0">
                <a:solidFill>
                  <a:srgbClr val="595959"/>
                </a:solidFill>
              </a:rPr>
              <a:t>When producing advertising literature, marketing pamphlets and updating website must ensure that you </a:t>
            </a:r>
            <a:r>
              <a:rPr lang="en-US" sz="2000" b="1" dirty="0">
                <a:solidFill>
                  <a:srgbClr val="595959"/>
                </a:solidFill>
              </a:rPr>
              <a:t>do not mislead </a:t>
            </a:r>
            <a:r>
              <a:rPr lang="en-US" sz="2000" dirty="0">
                <a:solidFill>
                  <a:srgbClr val="595959"/>
                </a:solidFill>
              </a:rPr>
              <a:t>potential guests with pricing by advertising at a different price after it has already been quoted. </a:t>
            </a:r>
          </a:p>
          <a:p>
            <a:pPr>
              <a:lnSpc>
                <a:spcPct val="110000"/>
              </a:lnSpc>
            </a:pPr>
            <a:r>
              <a:rPr lang="en-US" sz="2000" dirty="0">
                <a:solidFill>
                  <a:srgbClr val="595959"/>
                </a:solidFill>
              </a:rPr>
              <a:t>It is an offence to </a:t>
            </a:r>
            <a:r>
              <a:rPr lang="en-US" sz="2000" b="1" dirty="0">
                <a:solidFill>
                  <a:srgbClr val="595959"/>
                </a:solidFill>
              </a:rPr>
              <a:t>raise the price after quoting </a:t>
            </a:r>
            <a:r>
              <a:rPr lang="en-US" sz="2000" dirty="0">
                <a:solidFill>
                  <a:srgbClr val="595959"/>
                </a:solidFill>
              </a:rPr>
              <a:t>it to a prospective guest (and then failing to inform customer).</a:t>
            </a:r>
          </a:p>
          <a:p>
            <a:pPr>
              <a:lnSpc>
                <a:spcPct val="110000"/>
              </a:lnSpc>
            </a:pPr>
            <a:r>
              <a:rPr lang="en-US" sz="2000" dirty="0">
                <a:solidFill>
                  <a:srgbClr val="595959"/>
                </a:solidFill>
              </a:rPr>
              <a:t>must provide </a:t>
            </a:r>
            <a:r>
              <a:rPr lang="en-US" sz="2000" b="1" dirty="0">
                <a:solidFill>
                  <a:srgbClr val="595959"/>
                </a:solidFill>
              </a:rPr>
              <a:t>accurate descriptions </a:t>
            </a:r>
            <a:r>
              <a:rPr lang="en-US" sz="2000" dirty="0">
                <a:solidFill>
                  <a:srgbClr val="595959"/>
                </a:solidFill>
              </a:rPr>
              <a:t>of hotel facilities that is a true and fair reflection and is not misleading in any way. </a:t>
            </a:r>
          </a:p>
          <a:p>
            <a:endParaRPr lang="en-US" sz="1400" dirty="0">
              <a:solidFill>
                <a:srgbClr val="595959"/>
              </a:solidFill>
            </a:endParaRPr>
          </a:p>
        </p:txBody>
      </p:sp>
      <p:pic>
        <p:nvPicPr>
          <p:cNvPr id="4" name="Picture 3" descr="Consumer Right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6329" y="2361060"/>
            <a:ext cx="3597792" cy="1962432"/>
          </a:xfrm>
          <a:prstGeom prst="rect">
            <a:avLst/>
          </a:prstGeom>
          <a:noFill/>
        </p:spPr>
      </p:pic>
    </p:spTree>
    <p:extLst>
      <p:ext uri="{BB962C8B-B14F-4D97-AF65-F5344CB8AC3E}">
        <p14:creationId xmlns:p14="http://schemas.microsoft.com/office/powerpoint/2010/main" val="154043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857"/>
            <a:ext cx="7937576" cy="1124510"/>
          </a:xfrm>
        </p:spPr>
        <p:txBody>
          <a:bodyPr vert="horz" lIns="91440" tIns="45720" rIns="91440" bIns="45720" rtlCol="0" anchor="b">
            <a:normAutofit/>
          </a:bodyPr>
          <a:lstStyle/>
          <a:p>
            <a:pPr algn="ctr"/>
            <a:r>
              <a:rPr lang="en-US" sz="2800" b="1" dirty="0">
                <a:solidFill>
                  <a:schemeClr val="tx1">
                    <a:lumMod val="85000"/>
                    <a:lumOff val="15000"/>
                    <a:alpha val="60000"/>
                  </a:schemeClr>
                </a:solidFill>
              </a:rPr>
              <a:t>Credit Card Order 1990 &amp;the Data Protection Act 1998.</a:t>
            </a:r>
          </a:p>
        </p:txBody>
      </p:sp>
      <p:sp>
        <p:nvSpPr>
          <p:cNvPr id="3" name="Content Placeholder 2"/>
          <p:cNvSpPr>
            <a:spLocks noGrp="1"/>
          </p:cNvSpPr>
          <p:nvPr>
            <p:ph sz="half" idx="1"/>
          </p:nvPr>
        </p:nvSpPr>
        <p:spPr>
          <a:xfrm>
            <a:off x="106010" y="1225784"/>
            <a:ext cx="5184576" cy="5494875"/>
          </a:xfrm>
        </p:spPr>
        <p:txBody>
          <a:bodyPr vert="horz" lIns="91440" tIns="45720" rIns="91440" bIns="45720" rtlCol="0" anchor="t">
            <a:normAutofit/>
          </a:bodyPr>
          <a:lstStyle/>
          <a:p>
            <a:pPr marL="0" indent="0" algn="ctr">
              <a:lnSpc>
                <a:spcPct val="100000"/>
              </a:lnSpc>
              <a:buNone/>
            </a:pPr>
            <a:r>
              <a:rPr lang="en-US" sz="2000" dirty="0">
                <a:solidFill>
                  <a:schemeClr val="tx1">
                    <a:lumMod val="65000"/>
                    <a:lumOff val="35000"/>
                  </a:schemeClr>
                </a:solidFill>
              </a:rPr>
              <a:t>When implementing a booking process for taking bookings need to be compliant with both </a:t>
            </a:r>
            <a:r>
              <a:rPr lang="en-US" sz="2000" b="1" dirty="0">
                <a:solidFill>
                  <a:schemeClr val="tx1">
                    <a:lumMod val="65000"/>
                    <a:lumOff val="35000"/>
                  </a:schemeClr>
                </a:solidFill>
              </a:rPr>
              <a:t>the Credit Card Order 1990 as well as the Data Protection Act 1998 this was superseded by the Data protection Act 2018 - GDPR</a:t>
            </a:r>
          </a:p>
          <a:p>
            <a:pPr marL="0" indent="0" algn="ctr">
              <a:lnSpc>
                <a:spcPct val="100000"/>
              </a:lnSpc>
              <a:buNone/>
            </a:pPr>
            <a:r>
              <a:rPr lang="en-US" sz="2000" dirty="0">
                <a:solidFill>
                  <a:schemeClr val="tx1">
                    <a:lumMod val="65000"/>
                    <a:lumOff val="35000"/>
                  </a:schemeClr>
                </a:solidFill>
              </a:rPr>
              <a:t>Specifically, any </a:t>
            </a:r>
            <a:r>
              <a:rPr lang="en-US" sz="2000" b="1" dirty="0">
                <a:solidFill>
                  <a:schemeClr val="tx1">
                    <a:lumMod val="65000"/>
                    <a:lumOff val="35000"/>
                  </a:schemeClr>
                </a:solidFill>
              </a:rPr>
              <a:t>surcharges</a:t>
            </a:r>
            <a:r>
              <a:rPr lang="en-US" sz="2000" dirty="0">
                <a:solidFill>
                  <a:schemeClr val="tx1">
                    <a:lumMod val="65000"/>
                    <a:lumOff val="35000"/>
                  </a:schemeClr>
                </a:solidFill>
              </a:rPr>
              <a:t> that credit card companies asked to hotelier for payments made by credit card must be </a:t>
            </a:r>
            <a:r>
              <a:rPr lang="en-US" sz="2000" b="1" dirty="0">
                <a:solidFill>
                  <a:schemeClr val="tx1">
                    <a:lumMod val="65000"/>
                    <a:lumOff val="35000"/>
                  </a:schemeClr>
                </a:solidFill>
              </a:rPr>
              <a:t>identified </a:t>
            </a:r>
            <a:r>
              <a:rPr lang="en-US" sz="2000" dirty="0">
                <a:solidFill>
                  <a:schemeClr val="tx1">
                    <a:lumMod val="65000"/>
                    <a:lumOff val="35000"/>
                  </a:schemeClr>
                </a:solidFill>
              </a:rPr>
              <a:t>on the guests’ bill.</a:t>
            </a:r>
          </a:p>
          <a:p>
            <a:pPr marL="0" indent="0" algn="ctr">
              <a:lnSpc>
                <a:spcPct val="100000"/>
              </a:lnSpc>
              <a:buNone/>
            </a:pPr>
            <a:r>
              <a:rPr lang="en-US" sz="2000" dirty="0">
                <a:solidFill>
                  <a:schemeClr val="tx1">
                    <a:lumMod val="65000"/>
                    <a:lumOff val="35000"/>
                  </a:schemeClr>
                </a:solidFill>
              </a:rPr>
              <a:t> When processing the bill and any </a:t>
            </a:r>
            <a:r>
              <a:rPr lang="en-US" sz="2000" b="1" dirty="0">
                <a:solidFill>
                  <a:schemeClr val="tx1">
                    <a:lumMod val="65000"/>
                    <a:lumOff val="35000"/>
                  </a:schemeClr>
                </a:solidFill>
              </a:rPr>
              <a:t>personal data </a:t>
            </a:r>
            <a:r>
              <a:rPr lang="en-US" sz="2000" dirty="0">
                <a:solidFill>
                  <a:schemeClr val="tx1">
                    <a:lumMod val="65000"/>
                    <a:lumOff val="35000"/>
                  </a:schemeClr>
                </a:solidFill>
              </a:rPr>
              <a:t>is stored such as credit card information, must adhere to data protection regulations  </a:t>
            </a:r>
            <a:r>
              <a:rPr lang="en-US" sz="2000" b="1" dirty="0">
                <a:solidFill>
                  <a:schemeClr val="tx1">
                    <a:lumMod val="65000"/>
                    <a:lumOff val="35000"/>
                  </a:schemeClr>
                </a:solidFill>
              </a:rPr>
              <a:t>protect guests’ information privacy. </a:t>
            </a:r>
          </a:p>
          <a:p>
            <a:pPr marL="0" indent="0" algn="ctr">
              <a:lnSpc>
                <a:spcPct val="100000"/>
              </a:lnSpc>
              <a:buNone/>
            </a:pPr>
            <a:endParaRPr lang="en-US" sz="2000" u="sng" dirty="0">
              <a:solidFill>
                <a:schemeClr val="tx1">
                  <a:lumMod val="65000"/>
                  <a:lumOff val="35000"/>
                </a:schemeClr>
              </a:solidFill>
            </a:endParaRPr>
          </a:p>
          <a:p>
            <a:pPr algn="ctr"/>
            <a:endParaRPr lang="en-US" sz="1400" dirty="0">
              <a:solidFill>
                <a:schemeClr val="tx1">
                  <a:lumMod val="65000"/>
                  <a:lumOff val="35000"/>
                </a:schemeClr>
              </a:solidFill>
            </a:endParaRPr>
          </a:p>
        </p:txBody>
      </p:sp>
      <p:pic>
        <p:nvPicPr>
          <p:cNvPr id="4" name="Picture 3" descr="File:Credit-cards.jpg - Simple English Wikipedia, the free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88145" y="1965687"/>
            <a:ext cx="3581808" cy="2686356"/>
          </a:xfrm>
          <a:prstGeom prst="rect">
            <a:avLst/>
          </a:prstGeom>
          <a:noFill/>
        </p:spPr>
      </p:pic>
      <p:sp>
        <p:nvSpPr>
          <p:cNvPr id="6" name="TextBox 5">
            <a:extLst>
              <a:ext uri="{FF2B5EF4-FFF2-40B4-BE49-F238E27FC236}">
                <a16:creationId xmlns:a16="http://schemas.microsoft.com/office/drawing/2014/main" id="{673CBA48-24B5-4F8F-B62D-9ECA1982A98B}"/>
              </a:ext>
            </a:extLst>
          </p:cNvPr>
          <p:cNvSpPr txBox="1"/>
          <p:nvPr/>
        </p:nvSpPr>
        <p:spPr>
          <a:xfrm>
            <a:off x="6240016" y="5733256"/>
            <a:ext cx="4580164" cy="369332"/>
          </a:xfrm>
          <a:prstGeom prst="rect">
            <a:avLst/>
          </a:prstGeom>
          <a:noFill/>
        </p:spPr>
        <p:txBody>
          <a:bodyPr wrap="square">
            <a:spAutoFit/>
          </a:bodyPr>
          <a:lstStyle/>
          <a:p>
            <a:r>
              <a:rPr lang="en-GB" dirty="0"/>
              <a:t>https://www.gov.uk/data-protection</a:t>
            </a:r>
          </a:p>
        </p:txBody>
      </p:sp>
    </p:spTree>
    <p:extLst>
      <p:ext uri="{BB962C8B-B14F-4D97-AF65-F5344CB8AC3E}">
        <p14:creationId xmlns:p14="http://schemas.microsoft.com/office/powerpoint/2010/main" val="1933171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35" y="1153573"/>
            <a:ext cx="4313490" cy="4461163"/>
          </a:xfrm>
        </p:spPr>
        <p:txBody>
          <a:bodyPr>
            <a:normAutofit/>
          </a:bodyPr>
          <a:lstStyle/>
          <a:p>
            <a:r>
              <a:rPr lang="en-GB" b="1" dirty="0"/>
              <a:t>Hotel Proprietors Act 1956</a:t>
            </a:r>
          </a:p>
        </p:txBody>
      </p:sp>
      <p:sp>
        <p:nvSpPr>
          <p:cNvPr id="3" name="Content Placeholder 2"/>
          <p:cNvSpPr>
            <a:spLocks noGrp="1"/>
          </p:cNvSpPr>
          <p:nvPr>
            <p:ph idx="1"/>
          </p:nvPr>
        </p:nvSpPr>
        <p:spPr>
          <a:xfrm>
            <a:off x="4994542" y="421606"/>
            <a:ext cx="7071523" cy="5585619"/>
          </a:xfrm>
        </p:spPr>
        <p:txBody>
          <a:bodyPr anchor="ctr">
            <a:normAutofit/>
          </a:bodyPr>
          <a:lstStyle/>
          <a:p>
            <a:pPr>
              <a:lnSpc>
                <a:spcPct val="110000"/>
              </a:lnSpc>
            </a:pPr>
            <a:r>
              <a:rPr lang="en-GB" dirty="0"/>
              <a:t>Replaced The Innkeepers Liability Act 1863</a:t>
            </a:r>
          </a:p>
          <a:p>
            <a:pPr>
              <a:lnSpc>
                <a:spcPct val="110000"/>
              </a:lnSpc>
            </a:pPr>
            <a:r>
              <a:rPr lang="en-GB" dirty="0"/>
              <a:t>A hotel and any other establishment will not be deemed an inn</a:t>
            </a:r>
          </a:p>
          <a:p>
            <a:pPr>
              <a:lnSpc>
                <a:spcPct val="110000"/>
              </a:lnSpc>
            </a:pPr>
            <a:r>
              <a:rPr lang="en-GB" dirty="0"/>
              <a:t>Under the Hotel Proprietors Act 1956, </a:t>
            </a:r>
            <a:r>
              <a:rPr lang="en-GB" b="1" dirty="0"/>
              <a:t>an hotel proprietor may in certain circumstances be liable to make good any loss of or damage to a guest's property even though it was not due to any fault of the proprietor or staff of the hotel</a:t>
            </a:r>
            <a:r>
              <a:rPr lang="en-GB" dirty="0"/>
              <a:t>.</a:t>
            </a:r>
          </a:p>
          <a:p>
            <a:pPr>
              <a:lnSpc>
                <a:spcPct val="100000"/>
              </a:lnSpc>
            </a:pPr>
            <a:r>
              <a:rPr lang="en-GB" dirty="0">
                <a:hlinkClick r:id="rId2"/>
              </a:rPr>
              <a:t>https://www.visitbritain.org/business-advice/luggage-and-belongings</a:t>
            </a:r>
            <a:endParaRPr lang="en-GB" dirty="0"/>
          </a:p>
          <a:p>
            <a:pPr>
              <a:lnSpc>
                <a:spcPct val="100000"/>
              </a:lnSpc>
            </a:pPr>
            <a:endParaRPr lang="en-GB" dirty="0"/>
          </a:p>
        </p:txBody>
      </p:sp>
    </p:spTree>
    <p:extLst>
      <p:ext uri="{BB962C8B-B14F-4D97-AF65-F5344CB8AC3E}">
        <p14:creationId xmlns:p14="http://schemas.microsoft.com/office/powerpoint/2010/main" val="1063653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5" y="164794"/>
            <a:ext cx="4094129" cy="1325563"/>
          </a:xfrm>
        </p:spPr>
        <p:txBody>
          <a:bodyPr>
            <a:normAutofit/>
          </a:bodyPr>
          <a:lstStyle/>
          <a:p>
            <a:r>
              <a:rPr lang="en-GB" sz="4000" b="1" dirty="0"/>
              <a:t>Pink Book</a:t>
            </a:r>
          </a:p>
        </p:txBody>
      </p:sp>
      <p:sp>
        <p:nvSpPr>
          <p:cNvPr id="3" name="Content Placeholder 2"/>
          <p:cNvSpPr>
            <a:spLocks noGrp="1"/>
          </p:cNvSpPr>
          <p:nvPr>
            <p:ph idx="1"/>
          </p:nvPr>
        </p:nvSpPr>
        <p:spPr>
          <a:xfrm>
            <a:off x="6499754" y="164794"/>
            <a:ext cx="5184854" cy="5844307"/>
          </a:xfrm>
        </p:spPr>
        <p:txBody>
          <a:bodyPr>
            <a:normAutofit fontScale="92500" lnSpcReduction="10000"/>
          </a:bodyPr>
          <a:lstStyle/>
          <a:p>
            <a:pPr>
              <a:lnSpc>
                <a:spcPct val="110000"/>
              </a:lnSpc>
            </a:pPr>
            <a:r>
              <a:rPr lang="en-GB" dirty="0"/>
              <a:t>Statutory obligation</a:t>
            </a:r>
          </a:p>
          <a:p>
            <a:pPr>
              <a:lnSpc>
                <a:spcPct val="110000"/>
              </a:lnSpc>
            </a:pPr>
            <a:r>
              <a:rPr lang="en-GB" dirty="0"/>
              <a:t>Health and Safety</a:t>
            </a:r>
          </a:p>
          <a:p>
            <a:pPr>
              <a:lnSpc>
                <a:spcPct val="110000"/>
              </a:lnSpc>
            </a:pPr>
            <a:r>
              <a:rPr lang="en-GB" dirty="0"/>
              <a:t>Legal Requirements</a:t>
            </a:r>
          </a:p>
          <a:p>
            <a:pPr>
              <a:lnSpc>
                <a:spcPct val="110000"/>
              </a:lnSpc>
            </a:pPr>
            <a:r>
              <a:rPr lang="en-GB" dirty="0"/>
              <a:t>Fire Risk Assessment</a:t>
            </a:r>
          </a:p>
          <a:p>
            <a:pPr>
              <a:lnSpc>
                <a:spcPct val="110000"/>
              </a:lnSpc>
            </a:pPr>
            <a:r>
              <a:rPr lang="en-GB" dirty="0"/>
              <a:t>Alcohol Licences</a:t>
            </a:r>
          </a:p>
          <a:p>
            <a:pPr>
              <a:lnSpc>
                <a:spcPct val="110000"/>
              </a:lnSpc>
            </a:pPr>
            <a:r>
              <a:rPr lang="en-GB" dirty="0"/>
              <a:t>Entertainment and Events</a:t>
            </a:r>
          </a:p>
          <a:p>
            <a:pPr>
              <a:lnSpc>
                <a:spcPct val="110000"/>
              </a:lnSpc>
            </a:pPr>
            <a:r>
              <a:rPr lang="en-GB" dirty="0"/>
              <a:t>Package Travel Directives</a:t>
            </a:r>
          </a:p>
          <a:p>
            <a:pPr>
              <a:lnSpc>
                <a:spcPct val="110000"/>
              </a:lnSpc>
            </a:pPr>
            <a:r>
              <a:rPr lang="en-GB" dirty="0"/>
              <a:t>National minimum Wage</a:t>
            </a:r>
          </a:p>
          <a:p>
            <a:pPr>
              <a:lnSpc>
                <a:spcPct val="110000"/>
              </a:lnSpc>
            </a:pPr>
            <a:r>
              <a:rPr lang="en-GB" dirty="0"/>
              <a:t>Include licenced premises </a:t>
            </a:r>
            <a:r>
              <a:rPr lang="en-GB" dirty="0" err="1"/>
              <a:t>ie</a:t>
            </a:r>
            <a:r>
              <a:rPr lang="en-GB" dirty="0"/>
              <a:t> hotels, clubs, pubs </a:t>
            </a:r>
          </a:p>
          <a:p>
            <a:pPr marL="0" indent="0">
              <a:lnSpc>
                <a:spcPct val="110000"/>
              </a:lnSpc>
              <a:buNone/>
            </a:pPr>
            <a:r>
              <a:rPr lang="en-GB" dirty="0"/>
              <a:t>and Holiday Parks</a:t>
            </a:r>
          </a:p>
          <a:p>
            <a:pPr marL="0" indent="0">
              <a:buNone/>
            </a:pPr>
            <a:endParaRPr lang="en-GB" sz="1600" dirty="0"/>
          </a:p>
        </p:txBody>
      </p:sp>
      <p:pic>
        <p:nvPicPr>
          <p:cNvPr id="4" name="Picture 3">
            <a:extLst>
              <a:ext uri="{FF2B5EF4-FFF2-40B4-BE49-F238E27FC236}">
                <a16:creationId xmlns:a16="http://schemas.microsoft.com/office/drawing/2014/main" id="{FE8D36CA-5050-5994-A117-7B5875ABD201}"/>
              </a:ext>
            </a:extLst>
          </p:cNvPr>
          <p:cNvPicPr>
            <a:picLocks noChangeAspect="1"/>
          </p:cNvPicPr>
          <p:nvPr/>
        </p:nvPicPr>
        <p:blipFill>
          <a:blip r:embed="rId2"/>
          <a:stretch>
            <a:fillRect/>
          </a:stretch>
        </p:blipFill>
        <p:spPr>
          <a:xfrm>
            <a:off x="372978" y="1580018"/>
            <a:ext cx="3583036" cy="20383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F953F2AF-2F19-7885-480F-325650AD39E8}"/>
              </a:ext>
            </a:extLst>
          </p:cNvPr>
          <p:cNvSpPr txBox="1"/>
          <p:nvPr/>
        </p:nvSpPr>
        <p:spPr>
          <a:xfrm>
            <a:off x="1709003" y="4293097"/>
            <a:ext cx="4963061" cy="984885"/>
          </a:xfrm>
          <a:prstGeom prst="rect">
            <a:avLst/>
          </a:prstGeom>
          <a:noFill/>
        </p:spPr>
        <p:txBody>
          <a:bodyPr wrap="square">
            <a:spAutoFit/>
          </a:bodyPr>
          <a:lstStyle/>
          <a:p>
            <a:r>
              <a:rPr lang="en-GB" sz="2000" dirty="0">
                <a:hlinkClick r:id="rId3"/>
              </a:rPr>
              <a:t>https://www.visitbritainshop.com/gb/en/pink-book</a:t>
            </a:r>
            <a:endParaRPr lang="en-GB" sz="2000" dirty="0"/>
          </a:p>
          <a:p>
            <a:endParaRPr lang="en-GB" dirty="0"/>
          </a:p>
        </p:txBody>
      </p:sp>
    </p:spTree>
    <p:extLst>
      <p:ext uri="{BB962C8B-B14F-4D97-AF65-F5344CB8AC3E}">
        <p14:creationId xmlns:p14="http://schemas.microsoft.com/office/powerpoint/2010/main" val="296420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762" y="100207"/>
            <a:ext cx="7886700" cy="1325563"/>
          </a:xfrm>
        </p:spPr>
        <p:txBody>
          <a:bodyPr/>
          <a:lstStyle/>
          <a:p>
            <a:r>
              <a:rPr lang="en-GB" dirty="0"/>
              <a:t>Licences</a:t>
            </a:r>
          </a:p>
        </p:txBody>
      </p:sp>
      <p:sp>
        <p:nvSpPr>
          <p:cNvPr id="3" name="Content Placeholder 2"/>
          <p:cNvSpPr>
            <a:spLocks noGrp="1"/>
          </p:cNvSpPr>
          <p:nvPr>
            <p:ph idx="1"/>
          </p:nvPr>
        </p:nvSpPr>
        <p:spPr>
          <a:xfrm>
            <a:off x="389404" y="1506686"/>
            <a:ext cx="7886700" cy="3640897"/>
          </a:xfrm>
        </p:spPr>
        <p:txBody>
          <a:bodyPr>
            <a:normAutofit fontScale="92500" lnSpcReduction="20000"/>
          </a:bodyPr>
          <a:lstStyle/>
          <a:p>
            <a:pPr lvl="0">
              <a:lnSpc>
                <a:spcPct val="110000"/>
              </a:lnSpc>
            </a:pPr>
            <a:r>
              <a:rPr lang="en-GB" dirty="0">
                <a:solidFill>
                  <a:prstClr val="black"/>
                </a:solidFill>
              </a:rPr>
              <a:t>Premises Licence</a:t>
            </a:r>
          </a:p>
          <a:p>
            <a:pPr lvl="0">
              <a:lnSpc>
                <a:spcPct val="110000"/>
              </a:lnSpc>
            </a:pPr>
            <a:r>
              <a:rPr lang="en-GB" dirty="0">
                <a:solidFill>
                  <a:prstClr val="black"/>
                </a:solidFill>
              </a:rPr>
              <a:t>Personal Licence - </a:t>
            </a:r>
            <a:r>
              <a:rPr lang="en-GB" dirty="0"/>
              <a:t>Required if a staff member is responsible for selling alcohol. The </a:t>
            </a:r>
            <a:r>
              <a:rPr lang="en-GB" b="1" dirty="0"/>
              <a:t>Designated Premises Supervisor (DPS)</a:t>
            </a:r>
            <a:r>
              <a:rPr lang="en-GB" dirty="0"/>
              <a:t> in a hotel must hold this licence.</a:t>
            </a:r>
            <a:endParaRPr lang="en-GB" dirty="0">
              <a:solidFill>
                <a:prstClr val="black"/>
              </a:solidFill>
            </a:endParaRPr>
          </a:p>
          <a:p>
            <a:pPr lvl="0">
              <a:lnSpc>
                <a:spcPct val="110000"/>
              </a:lnSpc>
            </a:pPr>
            <a:r>
              <a:rPr lang="en-GB" dirty="0">
                <a:solidFill>
                  <a:prstClr val="black"/>
                </a:solidFill>
              </a:rPr>
              <a:t>TV and copyright Licences</a:t>
            </a:r>
          </a:p>
          <a:p>
            <a:pPr lvl="0">
              <a:lnSpc>
                <a:spcPct val="110000"/>
              </a:lnSpc>
            </a:pPr>
            <a:r>
              <a:rPr lang="en-GB" dirty="0">
                <a:solidFill>
                  <a:prstClr val="black"/>
                </a:solidFill>
              </a:rPr>
              <a:t>Building and planning</a:t>
            </a:r>
          </a:p>
          <a:p>
            <a:pPr lvl="0">
              <a:lnSpc>
                <a:spcPct val="110000"/>
              </a:lnSpc>
            </a:pPr>
            <a:r>
              <a:rPr lang="en-GB" dirty="0">
                <a:solidFill>
                  <a:prstClr val="black"/>
                </a:solidFill>
              </a:rPr>
              <a:t>Signage</a:t>
            </a:r>
          </a:p>
          <a:p>
            <a:pPr lvl="0"/>
            <a:endParaRPr lang="en-GB" dirty="0">
              <a:solidFill>
                <a:prstClr val="black"/>
              </a:solidFill>
            </a:endParaRPr>
          </a:p>
          <a:p>
            <a:endParaRPr lang="en-GB" dirty="0"/>
          </a:p>
        </p:txBody>
      </p:sp>
    </p:spTree>
    <p:extLst>
      <p:ext uri="{BB962C8B-B14F-4D97-AF65-F5344CB8AC3E}">
        <p14:creationId xmlns:p14="http://schemas.microsoft.com/office/powerpoint/2010/main" val="3818418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9574" y="93530"/>
            <a:ext cx="4735025" cy="875421"/>
          </a:xfrm>
        </p:spPr>
        <p:txBody>
          <a:bodyPr>
            <a:normAutofit fontScale="90000"/>
          </a:bodyPr>
          <a:lstStyle/>
          <a:p>
            <a:r>
              <a:rPr lang="en-GB" dirty="0"/>
              <a:t>            </a:t>
            </a:r>
            <a:r>
              <a:rPr lang="en-GB" b="1" dirty="0"/>
              <a:t>Entertainment</a:t>
            </a:r>
          </a:p>
        </p:txBody>
      </p:sp>
      <p:sp>
        <p:nvSpPr>
          <p:cNvPr id="3" name="Content Placeholder 2"/>
          <p:cNvSpPr>
            <a:spLocks noGrp="1"/>
          </p:cNvSpPr>
          <p:nvPr>
            <p:ph idx="1"/>
          </p:nvPr>
        </p:nvSpPr>
        <p:spPr>
          <a:xfrm>
            <a:off x="227401" y="470806"/>
            <a:ext cx="8856984" cy="5616624"/>
          </a:xfrm>
        </p:spPr>
        <p:txBody>
          <a:bodyPr>
            <a:normAutofit/>
          </a:bodyPr>
          <a:lstStyle/>
          <a:p>
            <a:pPr lvl="0"/>
            <a:endParaRPr lang="en-GB" sz="2200" dirty="0">
              <a:solidFill>
                <a:prstClr val="black"/>
              </a:solidFill>
            </a:endParaRPr>
          </a:p>
          <a:p>
            <a:pPr lvl="0">
              <a:lnSpc>
                <a:spcPct val="100000"/>
              </a:lnSpc>
            </a:pPr>
            <a:r>
              <a:rPr lang="en-GB" sz="2400" dirty="0">
                <a:solidFill>
                  <a:prstClr val="black"/>
                </a:solidFill>
              </a:rPr>
              <a:t>Entertainment Licences</a:t>
            </a:r>
          </a:p>
          <a:p>
            <a:pPr lvl="0">
              <a:lnSpc>
                <a:spcPct val="100000"/>
              </a:lnSpc>
            </a:pPr>
            <a:r>
              <a:rPr lang="en-GB" sz="2400" dirty="0">
                <a:solidFill>
                  <a:prstClr val="black"/>
                </a:solidFill>
              </a:rPr>
              <a:t>Live Music Licence Act 2012</a:t>
            </a:r>
          </a:p>
          <a:p>
            <a:pPr lvl="0">
              <a:lnSpc>
                <a:spcPct val="100000"/>
              </a:lnSpc>
            </a:pPr>
            <a:r>
              <a:rPr lang="en-GB" sz="2400" dirty="0">
                <a:solidFill>
                  <a:prstClr val="black"/>
                </a:solidFill>
              </a:rPr>
              <a:t>Dancing as show or as an activity for customers to take part in</a:t>
            </a:r>
          </a:p>
          <a:p>
            <a:pPr lvl="0">
              <a:lnSpc>
                <a:spcPct val="100000"/>
              </a:lnSpc>
            </a:pPr>
            <a:r>
              <a:rPr lang="en-GB" sz="2400" dirty="0">
                <a:solidFill>
                  <a:prstClr val="black"/>
                </a:solidFill>
              </a:rPr>
              <a:t>Films</a:t>
            </a:r>
          </a:p>
          <a:p>
            <a:pPr lvl="0">
              <a:lnSpc>
                <a:spcPct val="100000"/>
              </a:lnSpc>
            </a:pPr>
            <a:r>
              <a:rPr lang="en-GB" sz="2400" dirty="0">
                <a:solidFill>
                  <a:prstClr val="black"/>
                </a:solidFill>
              </a:rPr>
              <a:t>Plays</a:t>
            </a:r>
          </a:p>
          <a:p>
            <a:pPr lvl="0">
              <a:lnSpc>
                <a:spcPct val="100000"/>
              </a:lnSpc>
            </a:pPr>
            <a:r>
              <a:rPr lang="en-GB" sz="2400" dirty="0">
                <a:solidFill>
                  <a:prstClr val="black"/>
                </a:solidFill>
              </a:rPr>
              <a:t>Indoor Sporting Events</a:t>
            </a:r>
          </a:p>
          <a:p>
            <a:pPr lvl="0">
              <a:lnSpc>
                <a:spcPct val="100000"/>
              </a:lnSpc>
            </a:pPr>
            <a:r>
              <a:rPr lang="en-GB" sz="2400" dirty="0">
                <a:solidFill>
                  <a:prstClr val="black"/>
                </a:solidFill>
              </a:rPr>
              <a:t>Music</a:t>
            </a:r>
          </a:p>
          <a:p>
            <a:pPr lvl="0">
              <a:lnSpc>
                <a:spcPct val="100000"/>
              </a:lnSpc>
            </a:pPr>
            <a:r>
              <a:rPr lang="en-GB" sz="2400" dirty="0">
                <a:solidFill>
                  <a:prstClr val="black"/>
                </a:solidFill>
              </a:rPr>
              <a:t>Live Music Act 2012</a:t>
            </a:r>
          </a:p>
          <a:p>
            <a:pPr lvl="0">
              <a:lnSpc>
                <a:spcPct val="100000"/>
              </a:lnSpc>
            </a:pPr>
            <a:r>
              <a:rPr lang="en-GB" sz="2400" dirty="0">
                <a:solidFill>
                  <a:prstClr val="black"/>
                </a:solidFill>
              </a:rPr>
              <a:t>Late night refreshments  (11pm-5pm) has to be a licenced activity</a:t>
            </a:r>
          </a:p>
          <a:p>
            <a:pPr lvl="0">
              <a:lnSpc>
                <a:spcPct val="100000"/>
              </a:lnSpc>
            </a:pPr>
            <a:r>
              <a:rPr lang="en-GB" sz="2400" dirty="0">
                <a:solidFill>
                  <a:prstClr val="black"/>
                </a:solidFill>
              </a:rPr>
              <a:t>50 people plus need door staff with licences</a:t>
            </a:r>
          </a:p>
          <a:p>
            <a:endParaRPr lang="en-GB" dirty="0"/>
          </a:p>
        </p:txBody>
      </p:sp>
    </p:spTree>
    <p:extLst>
      <p:ext uri="{BB962C8B-B14F-4D97-AF65-F5344CB8AC3E}">
        <p14:creationId xmlns:p14="http://schemas.microsoft.com/office/powerpoint/2010/main" val="590509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able, indoor, glass, beverage&#10;&#10;Description automatically generated">
            <a:extLst>
              <a:ext uri="{FF2B5EF4-FFF2-40B4-BE49-F238E27FC236}">
                <a16:creationId xmlns:a16="http://schemas.microsoft.com/office/drawing/2014/main" id="{5D6F6776-24A1-4F97-8067-4BE49962B5E5}"/>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71" r="14048"/>
          <a:stretch/>
        </p:blipFill>
        <p:spPr>
          <a:xfrm>
            <a:off x="47796" y="0"/>
            <a:ext cx="2816049" cy="5260355"/>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Title 1">
            <a:extLst>
              <a:ext uri="{FF2B5EF4-FFF2-40B4-BE49-F238E27FC236}">
                <a16:creationId xmlns:a16="http://schemas.microsoft.com/office/drawing/2014/main" id="{83DF4F98-5779-C643-AE40-9B45A197A572}"/>
              </a:ext>
            </a:extLst>
          </p:cNvPr>
          <p:cNvSpPr>
            <a:spLocks noGrp="1"/>
          </p:cNvSpPr>
          <p:nvPr>
            <p:ph type="title"/>
          </p:nvPr>
        </p:nvSpPr>
        <p:spPr>
          <a:xfrm>
            <a:off x="2785520" y="82132"/>
            <a:ext cx="3002962" cy="1290709"/>
          </a:xfrm>
        </p:spPr>
        <p:txBody>
          <a:bodyPr>
            <a:normAutofit fontScale="90000"/>
          </a:bodyPr>
          <a:lstStyle/>
          <a:p>
            <a:r>
              <a:rPr lang="en-GB" b="1" dirty="0"/>
              <a:t>Licensing Act 2003</a:t>
            </a:r>
            <a:endParaRPr lang="en-US" b="1" dirty="0"/>
          </a:p>
        </p:txBody>
      </p:sp>
      <p:sp>
        <p:nvSpPr>
          <p:cNvPr id="3" name="Content Placeholder 2">
            <a:extLst>
              <a:ext uri="{FF2B5EF4-FFF2-40B4-BE49-F238E27FC236}">
                <a16:creationId xmlns:a16="http://schemas.microsoft.com/office/drawing/2014/main" id="{07975821-176A-F943-B024-31C302304522}"/>
              </a:ext>
            </a:extLst>
          </p:cNvPr>
          <p:cNvSpPr>
            <a:spLocks noGrp="1"/>
          </p:cNvSpPr>
          <p:nvPr>
            <p:ph idx="1"/>
          </p:nvPr>
        </p:nvSpPr>
        <p:spPr>
          <a:xfrm>
            <a:off x="5570387" y="0"/>
            <a:ext cx="6516216" cy="6552728"/>
          </a:xfrm>
        </p:spPr>
        <p:txBody>
          <a:bodyPr anchor="t">
            <a:noAutofit/>
          </a:bodyPr>
          <a:lstStyle/>
          <a:p>
            <a:pPr>
              <a:lnSpc>
                <a:spcPct val="100000"/>
              </a:lnSpc>
            </a:pPr>
            <a:r>
              <a:rPr lang="en-GB" sz="1800" dirty="0"/>
              <a:t>Regulation of the sale and supply of alcohol, the provision of entertainment and the provision of late-night refreshment, about offences relating to alcohol and for connected purposes.</a:t>
            </a:r>
          </a:p>
          <a:p>
            <a:pPr>
              <a:lnSpc>
                <a:spcPct val="100000"/>
              </a:lnSpc>
            </a:pPr>
            <a:r>
              <a:rPr lang="en-GB" sz="1800" dirty="0"/>
              <a:t>The </a:t>
            </a:r>
            <a:r>
              <a:rPr lang="en-GB" sz="1800" b="1" dirty="0"/>
              <a:t>Licensing Act 2003 is an Act of the Parliament </a:t>
            </a:r>
            <a:r>
              <a:rPr lang="en-GB" sz="1800" dirty="0"/>
              <a:t>of the UK. </a:t>
            </a:r>
          </a:p>
          <a:p>
            <a:pPr>
              <a:lnSpc>
                <a:spcPct val="100000"/>
              </a:lnSpc>
            </a:pPr>
            <a:r>
              <a:rPr lang="en-GB" sz="1800" dirty="0"/>
              <a:t>It has brought new regulations, new powers for the police, new flexible hours for licensees, and it </a:t>
            </a:r>
            <a:r>
              <a:rPr lang="en-GB" sz="1800" b="1" dirty="0"/>
              <a:t>modernises some quite historic old licensing acts.</a:t>
            </a:r>
          </a:p>
          <a:p>
            <a:pPr>
              <a:lnSpc>
                <a:spcPct val="100000"/>
              </a:lnSpc>
            </a:pPr>
            <a:r>
              <a:rPr lang="en-GB" sz="1800" dirty="0"/>
              <a:t>With this new legislation there are </a:t>
            </a:r>
            <a:r>
              <a:rPr lang="en-GB" sz="1800" b="1" dirty="0"/>
              <a:t>four main objectives </a:t>
            </a:r>
            <a:r>
              <a:rPr lang="en-GB" sz="1800" dirty="0"/>
              <a:t>that licensees have to support. </a:t>
            </a:r>
          </a:p>
          <a:p>
            <a:pPr>
              <a:lnSpc>
                <a:spcPct val="100000"/>
              </a:lnSpc>
            </a:pPr>
            <a:r>
              <a:rPr lang="en-GB" sz="1800" dirty="0"/>
              <a:t>prevention of crime and disorder, </a:t>
            </a:r>
          </a:p>
          <a:p>
            <a:pPr>
              <a:lnSpc>
                <a:spcPct val="100000"/>
              </a:lnSpc>
            </a:pPr>
            <a:r>
              <a:rPr lang="en-GB" sz="1800" dirty="0"/>
              <a:t>public safety, </a:t>
            </a:r>
          </a:p>
          <a:p>
            <a:pPr>
              <a:lnSpc>
                <a:spcPct val="100000"/>
              </a:lnSpc>
            </a:pPr>
            <a:r>
              <a:rPr lang="en-GB" sz="1800" dirty="0"/>
              <a:t>prevention of public nuisance, </a:t>
            </a:r>
          </a:p>
          <a:p>
            <a:pPr>
              <a:lnSpc>
                <a:spcPct val="100000"/>
              </a:lnSpc>
            </a:pPr>
            <a:r>
              <a:rPr lang="en-GB" sz="1800" dirty="0"/>
              <a:t>and the fourth one is protection of children from harm. </a:t>
            </a:r>
          </a:p>
          <a:p>
            <a:pPr>
              <a:lnSpc>
                <a:spcPct val="100000"/>
              </a:lnSpc>
            </a:pPr>
            <a:r>
              <a:rPr lang="en-GB" sz="1800" dirty="0"/>
              <a:t>example, a licensee allows noisy behaviour, the police can ask for a review of that licence on the grounds of the </a:t>
            </a:r>
            <a:r>
              <a:rPr lang="en-GB" sz="1800" b="1" dirty="0"/>
              <a:t>applicant not supporting the crime and disorder initiative</a:t>
            </a:r>
            <a:endParaRPr lang="en-US" sz="1800" b="1" dirty="0"/>
          </a:p>
        </p:txBody>
      </p:sp>
    </p:spTree>
    <p:extLst>
      <p:ext uri="{BB962C8B-B14F-4D97-AF65-F5344CB8AC3E}">
        <p14:creationId xmlns:p14="http://schemas.microsoft.com/office/powerpoint/2010/main" val="90476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3754" y="5475"/>
            <a:ext cx="3469177" cy="772039"/>
          </a:xfrm>
        </p:spPr>
        <p:txBody>
          <a:bodyPr vert="horz" lIns="91440" tIns="45720" rIns="91440" bIns="45720" rtlCol="0" anchor="ctr">
            <a:normAutofit fontScale="90000"/>
          </a:bodyPr>
          <a:lstStyle/>
          <a:p>
            <a:br>
              <a:rPr lang="en-US" sz="2800" dirty="0"/>
            </a:br>
            <a:r>
              <a:rPr lang="en-US" sz="3200" b="1" dirty="0"/>
              <a:t>Licensing Act 2003</a:t>
            </a:r>
            <a:br>
              <a:rPr lang="en-US" sz="3200" dirty="0"/>
            </a:br>
            <a:endParaRPr lang="en-US" sz="2800" dirty="0"/>
          </a:p>
        </p:txBody>
      </p:sp>
      <p:sp>
        <p:nvSpPr>
          <p:cNvPr id="3" name="Content Placeholder 2"/>
          <p:cNvSpPr>
            <a:spLocks noGrp="1"/>
          </p:cNvSpPr>
          <p:nvPr>
            <p:ph sz="half" idx="1"/>
          </p:nvPr>
        </p:nvSpPr>
        <p:spPr>
          <a:xfrm>
            <a:off x="4403262" y="980728"/>
            <a:ext cx="7089705" cy="5256584"/>
          </a:xfrm>
        </p:spPr>
        <p:txBody>
          <a:bodyPr vert="horz" lIns="91440" tIns="45720" rIns="91440" bIns="45720" rtlCol="0" anchor="t">
            <a:normAutofit/>
          </a:bodyPr>
          <a:lstStyle/>
          <a:p>
            <a:pPr fontAlgn="base">
              <a:lnSpc>
                <a:spcPct val="100000"/>
              </a:lnSpc>
            </a:pPr>
            <a:r>
              <a:rPr lang="en-US" sz="2400" dirty="0"/>
              <a:t>Most hotels also like to provide guests with alcohol as well as food. </a:t>
            </a:r>
          </a:p>
          <a:p>
            <a:pPr fontAlgn="base">
              <a:lnSpc>
                <a:spcPct val="100000"/>
              </a:lnSpc>
            </a:pPr>
            <a:r>
              <a:rPr lang="en-US" sz="2400" dirty="0"/>
              <a:t>The </a:t>
            </a:r>
            <a:r>
              <a:rPr lang="en-US" sz="2400" b="1" dirty="0"/>
              <a:t>Act dictates all aspects of serving </a:t>
            </a:r>
            <a:r>
              <a:rPr lang="en-US" sz="2400" dirty="0"/>
              <a:t>alcohol such as the cleanliness of optics, pipes and glasses as well as the unit measures which you can advertise and sell at. </a:t>
            </a:r>
          </a:p>
          <a:p>
            <a:pPr fontAlgn="base">
              <a:lnSpc>
                <a:spcPct val="100000"/>
              </a:lnSpc>
            </a:pPr>
            <a:r>
              <a:rPr lang="en-US" sz="2400" dirty="0"/>
              <a:t>need a ‘public room’ to be converted into a bar to serve alcoholic beverages.</a:t>
            </a:r>
          </a:p>
          <a:p>
            <a:pPr fontAlgn="base">
              <a:lnSpc>
                <a:spcPct val="100000"/>
              </a:lnSpc>
            </a:pPr>
            <a:r>
              <a:rPr lang="en-US" sz="2400" dirty="0"/>
              <a:t>planning to serve alcohol </a:t>
            </a:r>
            <a:r>
              <a:rPr lang="en-US" sz="2400" u="sng" dirty="0"/>
              <a:t>during mealtimes </a:t>
            </a:r>
            <a:r>
              <a:rPr lang="en-US" sz="2400" dirty="0"/>
              <a:t>you will need </a:t>
            </a:r>
            <a:r>
              <a:rPr lang="en-US" sz="2400" b="1" dirty="0"/>
              <a:t>a residential and restaurant </a:t>
            </a:r>
            <a:r>
              <a:rPr lang="en-US" sz="2400" b="1" dirty="0" err="1"/>
              <a:t>licence</a:t>
            </a:r>
            <a:r>
              <a:rPr lang="en-US" sz="2400" dirty="0"/>
              <a:t> which is sometimes known as a </a:t>
            </a:r>
            <a:r>
              <a:rPr lang="en-US" sz="2400" b="1" dirty="0"/>
              <a:t>Function’s </a:t>
            </a:r>
            <a:r>
              <a:rPr lang="en-US" sz="2400" b="1" dirty="0" err="1"/>
              <a:t>Licence</a:t>
            </a:r>
            <a:r>
              <a:rPr lang="en-US" sz="2400" b="1" dirty="0"/>
              <a:t>. </a:t>
            </a:r>
          </a:p>
          <a:p>
            <a:endParaRPr lang="en-US" sz="1700" dirty="0"/>
          </a:p>
        </p:txBody>
      </p:sp>
      <p:pic>
        <p:nvPicPr>
          <p:cNvPr id="11" name="Picture 10" descr="A person sitting at a table with wine glasses&#10;&#10;Description automatically generated">
            <a:extLst>
              <a:ext uri="{FF2B5EF4-FFF2-40B4-BE49-F238E27FC236}">
                <a16:creationId xmlns:a16="http://schemas.microsoft.com/office/drawing/2014/main" id="{E0B34797-2FD1-4FD3-A5A8-A705414FDEE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176" r="43361" b="-2"/>
          <a:stretch/>
        </p:blipFill>
        <p:spPr>
          <a:xfrm>
            <a:off x="0" y="0"/>
            <a:ext cx="2816049" cy="5929911"/>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p:spPr>
      </p:pic>
    </p:spTree>
    <p:extLst>
      <p:ext uri="{BB962C8B-B14F-4D97-AF65-F5344CB8AC3E}">
        <p14:creationId xmlns:p14="http://schemas.microsoft.com/office/powerpoint/2010/main" val="50471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9BF4C-2BF0-6E45-9D08-44DAF7659218}"/>
              </a:ext>
            </a:extLst>
          </p:cNvPr>
          <p:cNvSpPr>
            <a:spLocks noGrp="1"/>
          </p:cNvSpPr>
          <p:nvPr>
            <p:ph type="title"/>
          </p:nvPr>
        </p:nvSpPr>
        <p:spPr>
          <a:xfrm>
            <a:off x="135520" y="0"/>
            <a:ext cx="8263890" cy="512129"/>
          </a:xfrm>
        </p:spPr>
        <p:txBody>
          <a:bodyPr vert="horz" lIns="91440" tIns="45720" rIns="91440" bIns="45720" rtlCol="0" anchor="b">
            <a:normAutofit fontScale="90000"/>
          </a:bodyPr>
          <a:lstStyle/>
          <a:p>
            <a:r>
              <a:rPr lang="en-US" sz="3600" dirty="0"/>
              <a:t>Other Licensing </a:t>
            </a:r>
          </a:p>
        </p:txBody>
      </p:sp>
      <p:sp>
        <p:nvSpPr>
          <p:cNvPr id="3" name="Content Placeholder 2">
            <a:extLst>
              <a:ext uri="{FF2B5EF4-FFF2-40B4-BE49-F238E27FC236}">
                <a16:creationId xmlns:a16="http://schemas.microsoft.com/office/drawing/2014/main" id="{E1A6DBD0-ECFA-F843-A3FF-B6AD3148EAB4}"/>
              </a:ext>
            </a:extLst>
          </p:cNvPr>
          <p:cNvSpPr>
            <a:spLocks noGrp="1"/>
          </p:cNvSpPr>
          <p:nvPr>
            <p:ph sz="half" idx="1"/>
          </p:nvPr>
        </p:nvSpPr>
        <p:spPr>
          <a:xfrm>
            <a:off x="349062" y="762793"/>
            <a:ext cx="6884005" cy="5332413"/>
          </a:xfrm>
        </p:spPr>
        <p:txBody>
          <a:bodyPr vert="horz" lIns="91440" tIns="45720" rIns="91440" bIns="45720" rtlCol="0" anchor="t">
            <a:normAutofit fontScale="92500" lnSpcReduction="20000"/>
          </a:bodyPr>
          <a:lstStyle/>
          <a:p>
            <a:pPr>
              <a:lnSpc>
                <a:spcPct val="110000"/>
              </a:lnSpc>
            </a:pPr>
            <a:r>
              <a:rPr lang="en-US" sz="2400" dirty="0"/>
              <a:t>Hotels may need licenses such as:</a:t>
            </a:r>
          </a:p>
          <a:p>
            <a:pPr marL="285750">
              <a:lnSpc>
                <a:spcPct val="110000"/>
              </a:lnSpc>
            </a:pPr>
            <a:r>
              <a:rPr lang="en-US" sz="2400" b="1" dirty="0"/>
              <a:t>TV </a:t>
            </a:r>
            <a:r>
              <a:rPr lang="en-US" sz="2400" dirty="0"/>
              <a:t>- One TV license of £145.50 will cover up to 15 accommodation units on each site. There is then an additional fee of £145.50 for every 5 extra units.</a:t>
            </a:r>
          </a:p>
          <a:p>
            <a:pPr marL="285750">
              <a:lnSpc>
                <a:spcPct val="110000"/>
              </a:lnSpc>
            </a:pPr>
            <a:r>
              <a:rPr lang="en-US" sz="2400" b="1" dirty="0"/>
              <a:t>music licenses </a:t>
            </a:r>
            <a:r>
              <a:rPr lang="en-US" sz="2400" dirty="0"/>
              <a:t>- At least two licenses are required to play recorded music in public (whether live, via CDs, tapes, records, radio, TV, background music or other sources) under the Copyright, Designs and Patents Act 1988. Failure to obtain a license for playing music in public amounts to copyright infringement and may result in civil action being taken.</a:t>
            </a:r>
          </a:p>
          <a:p>
            <a:pPr marL="285750">
              <a:lnSpc>
                <a:spcPct val="110000"/>
              </a:lnSpc>
            </a:pPr>
            <a:r>
              <a:rPr lang="en-US" sz="2400" b="1" dirty="0"/>
              <a:t>Marriage licenses </a:t>
            </a:r>
            <a:r>
              <a:rPr lang="en-US" sz="2400" dirty="0"/>
              <a:t>/ civil ceremonies</a:t>
            </a:r>
          </a:p>
          <a:p>
            <a:pPr marL="285750">
              <a:lnSpc>
                <a:spcPct val="110000"/>
              </a:lnSpc>
            </a:pPr>
            <a:r>
              <a:rPr lang="en-US" sz="2400" b="1" dirty="0"/>
              <a:t>Live music </a:t>
            </a:r>
            <a:r>
              <a:rPr lang="en-US" sz="2400" dirty="0"/>
              <a:t>/ entertainment license</a:t>
            </a:r>
          </a:p>
          <a:p>
            <a:pPr marL="285750">
              <a:lnSpc>
                <a:spcPct val="110000"/>
              </a:lnSpc>
            </a:pPr>
            <a:r>
              <a:rPr lang="en-US" sz="2400" b="1" dirty="0"/>
              <a:t>Sporting activities</a:t>
            </a:r>
            <a:r>
              <a:rPr lang="en-US" sz="2400" dirty="0"/>
              <a:t>, trekking, snorkeling etc.</a:t>
            </a:r>
          </a:p>
          <a:p>
            <a:pPr marL="285750">
              <a:lnSpc>
                <a:spcPct val="110000"/>
              </a:lnSpc>
            </a:pPr>
            <a:endParaRPr lang="en-US" sz="1600" dirty="0"/>
          </a:p>
          <a:p>
            <a:endParaRPr lang="en-US" sz="1600" dirty="0"/>
          </a:p>
        </p:txBody>
      </p:sp>
      <p:pic>
        <p:nvPicPr>
          <p:cNvPr id="5" name="Picture 4">
            <a:extLst>
              <a:ext uri="{FF2B5EF4-FFF2-40B4-BE49-F238E27FC236}">
                <a16:creationId xmlns:a16="http://schemas.microsoft.com/office/drawing/2014/main" id="{DBACAA73-E255-0642-99D8-8663A315E1B6}"/>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168" r="24670" b="2"/>
          <a:stretch/>
        </p:blipFill>
        <p:spPr>
          <a:xfrm>
            <a:off x="9073107" y="699143"/>
            <a:ext cx="2955798" cy="4096512"/>
          </a:xfrm>
          <a:prstGeom prst="rect">
            <a:avLst/>
          </a:prstGeom>
          <a:noFill/>
        </p:spPr>
      </p:pic>
    </p:spTree>
    <p:extLst>
      <p:ext uri="{BB962C8B-B14F-4D97-AF65-F5344CB8AC3E}">
        <p14:creationId xmlns:p14="http://schemas.microsoft.com/office/powerpoint/2010/main" val="215790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EF2F-EDCE-C1B4-A62C-967F412D822B}"/>
              </a:ext>
            </a:extLst>
          </p:cNvPr>
          <p:cNvSpPr>
            <a:spLocks noGrp="1"/>
          </p:cNvSpPr>
          <p:nvPr>
            <p:ph type="title"/>
          </p:nvPr>
        </p:nvSpPr>
        <p:spPr>
          <a:xfrm>
            <a:off x="838200" y="365125"/>
            <a:ext cx="10515600" cy="1325563"/>
          </a:xfrm>
        </p:spPr>
        <p:txBody>
          <a:bodyPr anchor="ctr">
            <a:normAutofit/>
          </a:bodyPr>
          <a:lstStyle/>
          <a:p>
            <a:r>
              <a:rPr lang="en-GB" dirty="0"/>
              <a:t>Public entertainment is covered by the licensing Act 2003</a:t>
            </a:r>
          </a:p>
        </p:txBody>
      </p:sp>
      <p:sp>
        <p:nvSpPr>
          <p:cNvPr id="3" name="Content Placeholder 2">
            <a:extLst>
              <a:ext uri="{FF2B5EF4-FFF2-40B4-BE49-F238E27FC236}">
                <a16:creationId xmlns:a16="http://schemas.microsoft.com/office/drawing/2014/main" id="{07B8E420-8682-525A-FC47-19C822F0BD3F}"/>
              </a:ext>
            </a:extLst>
          </p:cNvPr>
          <p:cNvSpPr>
            <a:spLocks noGrp="1"/>
          </p:cNvSpPr>
          <p:nvPr>
            <p:ph sz="half" idx="1"/>
          </p:nvPr>
        </p:nvSpPr>
        <p:spPr>
          <a:xfrm>
            <a:off x="838200" y="1825625"/>
            <a:ext cx="5181600" cy="4351338"/>
          </a:xfrm>
        </p:spPr>
        <p:txBody>
          <a:bodyPr>
            <a:normAutofit/>
          </a:bodyPr>
          <a:lstStyle/>
          <a:p>
            <a:r>
              <a:rPr lang="en-GB" dirty="0">
                <a:hlinkClick r:id="rId2"/>
              </a:rPr>
              <a:t>https://www.gov.uk/guidance/entertainment-licensing-changes-under-the-live-music-act</a:t>
            </a:r>
            <a:endParaRPr lang="en-GB" dirty="0"/>
          </a:p>
          <a:p>
            <a:endParaRPr lang="en-GB" dirty="0"/>
          </a:p>
        </p:txBody>
      </p:sp>
      <p:pic>
        <p:nvPicPr>
          <p:cNvPr id="4" name="Picture 3" descr="A microphone in front of a red curtain&#10;&#10;Description automatically generated">
            <a:extLst>
              <a:ext uri="{FF2B5EF4-FFF2-40B4-BE49-F238E27FC236}">
                <a16:creationId xmlns:a16="http://schemas.microsoft.com/office/drawing/2014/main" id="{3AF2B9D2-7CA9-CEB8-EAC3-BCC6549841D4}"/>
              </a:ext>
            </a:extLst>
          </p:cNvPr>
          <p:cNvPicPr>
            <a:picLocks noChangeAspect="1"/>
          </p:cNvPicPr>
          <p:nvPr/>
        </p:nvPicPr>
        <p:blipFill>
          <a:blip r:embed="rId3"/>
          <a:stretch>
            <a:fillRect/>
          </a:stretch>
        </p:blipFill>
        <p:spPr>
          <a:xfrm>
            <a:off x="6172200" y="2705894"/>
            <a:ext cx="5181600" cy="2590800"/>
          </a:xfrm>
          <a:prstGeom prst="rect">
            <a:avLst/>
          </a:prstGeom>
          <a:noFill/>
        </p:spPr>
      </p:pic>
    </p:spTree>
    <p:extLst>
      <p:ext uri="{BB962C8B-B14F-4D97-AF65-F5344CB8AC3E}">
        <p14:creationId xmlns:p14="http://schemas.microsoft.com/office/powerpoint/2010/main" val="2521927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5D029-72EE-464D-F55C-254A09CBA28D}"/>
              </a:ext>
            </a:extLst>
          </p:cNvPr>
          <p:cNvSpPr>
            <a:spLocks noGrp="1"/>
          </p:cNvSpPr>
          <p:nvPr>
            <p:ph type="title"/>
          </p:nvPr>
        </p:nvSpPr>
        <p:spPr>
          <a:xfrm>
            <a:off x="76200" y="18255"/>
            <a:ext cx="10515600" cy="743745"/>
          </a:xfrm>
        </p:spPr>
        <p:txBody>
          <a:bodyPr>
            <a:normAutofit/>
          </a:bodyPr>
          <a:lstStyle/>
          <a:p>
            <a:r>
              <a:rPr lang="en-GB" sz="3600" dirty="0"/>
              <a:t>Food Standards UK</a:t>
            </a:r>
          </a:p>
        </p:txBody>
      </p:sp>
      <p:sp>
        <p:nvSpPr>
          <p:cNvPr id="3" name="Content Placeholder 2">
            <a:extLst>
              <a:ext uri="{FF2B5EF4-FFF2-40B4-BE49-F238E27FC236}">
                <a16:creationId xmlns:a16="http://schemas.microsoft.com/office/drawing/2014/main" id="{C2A78C92-EFE1-5984-553D-9D739B518FD0}"/>
              </a:ext>
            </a:extLst>
          </p:cNvPr>
          <p:cNvSpPr>
            <a:spLocks noGrp="1"/>
          </p:cNvSpPr>
          <p:nvPr>
            <p:ph idx="1"/>
          </p:nvPr>
        </p:nvSpPr>
        <p:spPr>
          <a:xfrm>
            <a:off x="76200" y="762000"/>
            <a:ext cx="12115800" cy="5153025"/>
          </a:xfrm>
        </p:spPr>
        <p:txBody>
          <a:bodyPr>
            <a:normAutofit fontScale="25000" lnSpcReduction="20000"/>
          </a:bodyPr>
          <a:lstStyle/>
          <a:p>
            <a:pPr marL="0" indent="0" algn="l">
              <a:buNone/>
            </a:pPr>
            <a:r>
              <a:rPr lang="en-GB" sz="7200" b="1" dirty="0">
                <a:solidFill>
                  <a:srgbClr val="374151"/>
                </a:solidFill>
              </a:rPr>
              <a:t>KEY ELEMENTS : </a:t>
            </a:r>
            <a:endParaRPr lang="en-GB" sz="7200" b="1" i="0" dirty="0">
              <a:solidFill>
                <a:srgbClr val="374151"/>
              </a:solidFill>
              <a:effectLst/>
            </a:endParaRPr>
          </a:p>
          <a:p>
            <a:pPr algn="l">
              <a:lnSpc>
                <a:spcPct val="120000"/>
              </a:lnSpc>
              <a:buFont typeface="+mj-lt"/>
              <a:buAutoNum type="arabicPeriod"/>
            </a:pPr>
            <a:r>
              <a:rPr lang="en-GB" sz="5600" b="1" i="0" dirty="0">
                <a:solidFill>
                  <a:srgbClr val="374151"/>
                </a:solidFill>
                <a:effectLst/>
              </a:rPr>
              <a:t>Food Standards Agency (FSA): </a:t>
            </a:r>
            <a:r>
              <a:rPr lang="en-GB" sz="5600" b="0" i="0" dirty="0">
                <a:solidFill>
                  <a:srgbClr val="374151"/>
                </a:solidFill>
                <a:effectLst/>
              </a:rPr>
              <a:t>the main public body responsible for overseeing and regulating food safety in the UK. It provides guidance to businesses, enforces food safety laws, and conducts inspections to ensure compliance.</a:t>
            </a:r>
          </a:p>
          <a:p>
            <a:pPr algn="l">
              <a:lnSpc>
                <a:spcPct val="120000"/>
              </a:lnSpc>
              <a:buFont typeface="+mj-lt"/>
              <a:buAutoNum type="arabicPeriod"/>
            </a:pPr>
            <a:r>
              <a:rPr lang="en-GB" sz="5600" b="1" i="0" dirty="0">
                <a:solidFill>
                  <a:srgbClr val="374151"/>
                </a:solidFill>
                <a:effectLst/>
              </a:rPr>
              <a:t>Food Safety Act 1990: </a:t>
            </a:r>
            <a:r>
              <a:rPr lang="en-GB" sz="5600" b="0" i="0" dirty="0">
                <a:solidFill>
                  <a:srgbClr val="374151"/>
                </a:solidFill>
                <a:effectLst/>
              </a:rPr>
              <a:t>a fundamental piece of legislation that sets out the framework for food safety in the UK. It covers aspects such as the handling, preparation, and storage of food to ensure that it is safe for consumption.</a:t>
            </a:r>
          </a:p>
          <a:p>
            <a:pPr algn="l">
              <a:lnSpc>
                <a:spcPct val="120000"/>
              </a:lnSpc>
              <a:buFont typeface="+mj-lt"/>
              <a:buAutoNum type="arabicPeriod"/>
            </a:pPr>
            <a:r>
              <a:rPr lang="en-GB" sz="5600" b="1" i="0" dirty="0">
                <a:solidFill>
                  <a:srgbClr val="374151"/>
                </a:solidFill>
                <a:effectLst/>
              </a:rPr>
              <a:t>General Food Law Regulation (EC) No 178/2002: </a:t>
            </a:r>
            <a:r>
              <a:rPr lang="en-GB" sz="5600" b="0" i="0" dirty="0">
                <a:solidFill>
                  <a:srgbClr val="374151"/>
                </a:solidFill>
                <a:effectLst/>
              </a:rPr>
              <a:t>While the UK was part of the European Union, food safety standards were influenced by EU regulations. The General Food Law Regulation (EC) No 178/2002 established the principles and requirements of food law, including responsibilities for food business operators, traceability, and the precautionary principle.</a:t>
            </a:r>
          </a:p>
          <a:p>
            <a:pPr algn="l">
              <a:lnSpc>
                <a:spcPct val="120000"/>
              </a:lnSpc>
              <a:buFont typeface="+mj-lt"/>
              <a:buAutoNum type="arabicPeriod"/>
            </a:pPr>
            <a:r>
              <a:rPr lang="en-GB" sz="5600" b="1" i="0" dirty="0">
                <a:solidFill>
                  <a:srgbClr val="374151"/>
                </a:solidFill>
                <a:effectLst/>
              </a:rPr>
              <a:t>Food Hygiene Regulations: </a:t>
            </a:r>
            <a:r>
              <a:rPr lang="en-GB" sz="5600" b="0" i="0" dirty="0">
                <a:solidFill>
                  <a:srgbClr val="374151"/>
                </a:solidFill>
                <a:effectLst/>
              </a:rPr>
              <a:t>Food business operators are required to comply with food hygiene regulations, which include guidelines for handling, preparation, storage, and transportation of food. These regulations are aimed at preventing contamination and ensuring the safety of food.</a:t>
            </a:r>
          </a:p>
          <a:p>
            <a:pPr algn="l">
              <a:lnSpc>
                <a:spcPct val="120000"/>
              </a:lnSpc>
              <a:buFont typeface="+mj-lt"/>
              <a:buAutoNum type="arabicPeriod"/>
            </a:pPr>
            <a:r>
              <a:rPr lang="en-GB" sz="5600" b="1" i="0" dirty="0">
                <a:solidFill>
                  <a:srgbClr val="374151"/>
                </a:solidFill>
                <a:effectLst/>
              </a:rPr>
              <a:t>Hazard Analysis and Critical Control Points (HACCP): </a:t>
            </a:r>
            <a:r>
              <a:rPr lang="en-GB" sz="5600" b="0" i="0" dirty="0">
                <a:solidFill>
                  <a:srgbClr val="374151"/>
                </a:solidFill>
                <a:effectLst/>
              </a:rPr>
              <a:t>Many food businesses are required to implement a Hazard Analysis and Critical Control Points (HACCP) system. HACCP is a systematic approach to identifying and controlling potential hazards at critical points in the food production process.</a:t>
            </a:r>
          </a:p>
          <a:p>
            <a:pPr algn="l">
              <a:lnSpc>
                <a:spcPct val="120000"/>
              </a:lnSpc>
              <a:buFont typeface="+mj-lt"/>
              <a:buAutoNum type="arabicPeriod"/>
            </a:pPr>
            <a:r>
              <a:rPr lang="en-GB" sz="5600" b="1" i="0" dirty="0">
                <a:solidFill>
                  <a:srgbClr val="374151"/>
                </a:solidFill>
                <a:effectLst/>
              </a:rPr>
              <a:t>Food Safety Management Systems (FSMS): </a:t>
            </a:r>
            <a:r>
              <a:rPr lang="en-GB" sz="5600" b="0" i="0" dirty="0">
                <a:solidFill>
                  <a:srgbClr val="374151"/>
                </a:solidFill>
                <a:effectLst/>
              </a:rPr>
              <a:t>Businesses in the food industry are often encouraged to implement Food Safety Management Systems (FSMS) to ensure that they meet legal requirements and adhere to best practices in food safety.</a:t>
            </a:r>
          </a:p>
          <a:p>
            <a:pPr algn="l">
              <a:lnSpc>
                <a:spcPct val="120000"/>
              </a:lnSpc>
              <a:buFont typeface="+mj-lt"/>
              <a:buAutoNum type="arabicPeriod"/>
            </a:pPr>
            <a:r>
              <a:rPr lang="en-GB" sz="5600" b="1" i="0" dirty="0">
                <a:solidFill>
                  <a:srgbClr val="374151"/>
                </a:solidFill>
                <a:effectLst/>
              </a:rPr>
              <a:t>Food Standards and Labelling: </a:t>
            </a:r>
            <a:r>
              <a:rPr lang="en-GB" sz="5600" b="0" i="0" dirty="0">
                <a:solidFill>
                  <a:srgbClr val="374151"/>
                </a:solidFill>
                <a:effectLst/>
              </a:rPr>
              <a:t>The UK has regulations governing food standards and labelling, including information that must be provided to consumers regarding ingredients, nutritional content, allergens, and other relevant details.</a:t>
            </a:r>
          </a:p>
          <a:p>
            <a:pPr algn="l">
              <a:lnSpc>
                <a:spcPct val="120000"/>
              </a:lnSpc>
              <a:buFont typeface="+mj-lt"/>
              <a:buAutoNum type="arabicPeriod"/>
            </a:pPr>
            <a:r>
              <a:rPr lang="en-GB" sz="5600" b="1" i="0" dirty="0">
                <a:solidFill>
                  <a:srgbClr val="374151"/>
                </a:solidFill>
                <a:effectLst/>
              </a:rPr>
              <a:t>Local Authority Enforcement: </a:t>
            </a:r>
            <a:r>
              <a:rPr lang="en-GB" sz="5600" b="0" i="0" dirty="0">
                <a:solidFill>
                  <a:srgbClr val="374151"/>
                </a:solidFill>
                <a:effectLst/>
              </a:rPr>
              <a:t>Local authorities play a crucial role in enforcing food safety standards. They conduct inspections of food businesses, issue hygiene ratings, and take enforcement actions when necessary. </a:t>
            </a:r>
            <a:r>
              <a:rPr lang="en-GB" sz="5500" dirty="0">
                <a:hlinkClick r:id="rId2"/>
              </a:rPr>
              <a:t>https://www.food.gov.uk/business-guidance/getting-ready-to-start-your-food-business</a:t>
            </a:r>
            <a:endParaRPr lang="en-GB" sz="5500" dirty="0"/>
          </a:p>
          <a:p>
            <a:endParaRPr lang="en-GB" dirty="0"/>
          </a:p>
        </p:txBody>
      </p:sp>
    </p:spTree>
    <p:extLst>
      <p:ext uri="{BB962C8B-B14F-4D97-AF65-F5344CB8AC3E}">
        <p14:creationId xmlns:p14="http://schemas.microsoft.com/office/powerpoint/2010/main" val="339737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E109-8C52-84D9-96BF-70A7B085038C}"/>
              </a:ext>
            </a:extLst>
          </p:cNvPr>
          <p:cNvSpPr>
            <a:spLocks noGrp="1"/>
          </p:cNvSpPr>
          <p:nvPr>
            <p:ph type="title"/>
          </p:nvPr>
        </p:nvSpPr>
        <p:spPr>
          <a:xfrm>
            <a:off x="0" y="97113"/>
            <a:ext cx="10515600" cy="596572"/>
          </a:xfrm>
        </p:spPr>
        <p:txBody>
          <a:bodyPr>
            <a:normAutofit/>
          </a:bodyPr>
          <a:lstStyle/>
          <a:p>
            <a:r>
              <a:rPr lang="en-GB" sz="3200" b="0" i="0" dirty="0">
                <a:solidFill>
                  <a:srgbClr val="202124"/>
                </a:solidFill>
                <a:effectLst/>
              </a:rPr>
              <a:t>The Equality Act 2010 </a:t>
            </a:r>
            <a:endParaRPr lang="en-GB" sz="3200" dirty="0"/>
          </a:p>
        </p:txBody>
      </p:sp>
      <p:sp>
        <p:nvSpPr>
          <p:cNvPr id="3" name="Content Placeholder 2">
            <a:extLst>
              <a:ext uri="{FF2B5EF4-FFF2-40B4-BE49-F238E27FC236}">
                <a16:creationId xmlns:a16="http://schemas.microsoft.com/office/drawing/2014/main" id="{7C674F2A-CE4D-47ED-A2ED-742077A3CF7A}"/>
              </a:ext>
            </a:extLst>
          </p:cNvPr>
          <p:cNvSpPr>
            <a:spLocks noGrp="1"/>
          </p:cNvSpPr>
          <p:nvPr>
            <p:ph idx="1"/>
          </p:nvPr>
        </p:nvSpPr>
        <p:spPr>
          <a:xfrm>
            <a:off x="349468" y="764628"/>
            <a:ext cx="11687503" cy="5277398"/>
          </a:xfrm>
        </p:spPr>
        <p:txBody>
          <a:bodyPr>
            <a:normAutofit fontScale="55000" lnSpcReduction="20000"/>
          </a:bodyPr>
          <a:lstStyle/>
          <a:p>
            <a:r>
              <a:rPr lang="en-GB" b="0" i="0" dirty="0">
                <a:solidFill>
                  <a:srgbClr val="040C28"/>
                </a:solidFill>
                <a:effectLst/>
                <a:latin typeface="Google Sans"/>
              </a:rPr>
              <a:t>Legally protects people from discrimination in the workplace and in wider society</a:t>
            </a:r>
            <a:r>
              <a:rPr lang="en-GB" b="0" i="0" dirty="0">
                <a:solidFill>
                  <a:srgbClr val="202124"/>
                </a:solidFill>
                <a:effectLst/>
                <a:latin typeface="Google Sans"/>
              </a:rPr>
              <a:t>. It replaced previous anti-discrimination laws with a single Act, making the law easier to understand and strengthening protection in some situations.</a:t>
            </a:r>
          </a:p>
          <a:p>
            <a:pPr algn="l">
              <a:buFont typeface="+mj-lt"/>
              <a:buAutoNum type="arabicPeriod"/>
            </a:pPr>
            <a:r>
              <a:rPr lang="en-GB" b="1" i="0" dirty="0">
                <a:solidFill>
                  <a:srgbClr val="374151"/>
                </a:solidFill>
                <a:effectLst/>
                <a:latin typeface="Söhne"/>
              </a:rPr>
              <a:t>Definition of Disability: </a:t>
            </a:r>
            <a:r>
              <a:rPr lang="en-GB" b="0" i="0" dirty="0">
                <a:solidFill>
                  <a:srgbClr val="374151"/>
                </a:solidFill>
                <a:effectLst/>
                <a:latin typeface="Söhne"/>
              </a:rPr>
              <a:t>as a physical or mental impairment that has a substantial and long-term adverse effect on a person's ability to carry out normal day-to-day activities.</a:t>
            </a:r>
          </a:p>
          <a:p>
            <a:pPr algn="l">
              <a:buFont typeface="+mj-lt"/>
              <a:buAutoNum type="arabicPeriod"/>
            </a:pPr>
            <a:r>
              <a:rPr lang="en-GB" b="1" i="0" dirty="0">
                <a:solidFill>
                  <a:srgbClr val="374151"/>
                </a:solidFill>
                <a:effectLst/>
                <a:latin typeface="Söhne"/>
              </a:rPr>
              <a:t>Prohibited Conduct </a:t>
            </a:r>
            <a:r>
              <a:rPr lang="en-GB" b="0" i="0" dirty="0">
                <a:solidFill>
                  <a:srgbClr val="374151"/>
                </a:solidFill>
                <a:effectLst/>
                <a:latin typeface="Söhne"/>
              </a:rPr>
              <a:t>makes it unlawful to discriminate against individuals with disabilities in various areas, including employment, education, provision of goods and services, and public functions.</a:t>
            </a:r>
          </a:p>
          <a:p>
            <a:pPr algn="l">
              <a:buFont typeface="+mj-lt"/>
              <a:buAutoNum type="arabicPeriod"/>
            </a:pPr>
            <a:r>
              <a:rPr lang="en-GB" b="1" i="0" dirty="0">
                <a:solidFill>
                  <a:srgbClr val="374151"/>
                </a:solidFill>
                <a:effectLst/>
                <a:latin typeface="Söhne"/>
              </a:rPr>
              <a:t>Types of Discrimination </a:t>
            </a:r>
            <a:r>
              <a:rPr lang="en-GB" b="0" i="0" dirty="0">
                <a:solidFill>
                  <a:srgbClr val="374151"/>
                </a:solidFill>
                <a:effectLst/>
                <a:latin typeface="Söhne"/>
              </a:rPr>
              <a:t> identifies several types of discrimination, including direct discrimination, indirect discrimination, discrimination arising from disability, and failure to make reasonable adjustments.</a:t>
            </a:r>
          </a:p>
          <a:p>
            <a:pPr algn="l">
              <a:buFont typeface="+mj-lt"/>
              <a:buAutoNum type="arabicPeriod"/>
            </a:pPr>
            <a:r>
              <a:rPr lang="en-GB" b="1" i="0" dirty="0">
                <a:solidFill>
                  <a:srgbClr val="374151"/>
                </a:solidFill>
                <a:effectLst/>
                <a:latin typeface="Söhne"/>
              </a:rPr>
              <a:t>Reasonable Adjustments:  One </a:t>
            </a:r>
            <a:r>
              <a:rPr lang="en-GB" b="0" i="0" dirty="0">
                <a:solidFill>
                  <a:srgbClr val="374151"/>
                </a:solidFill>
                <a:effectLst/>
                <a:latin typeface="Söhne"/>
              </a:rPr>
              <a:t>of the key provisions is the requirement for employers, service providers, and public authorities to make reasonable adjustments to accommodate individuals with disabilities. This includes adjustments to premises, policies, procedures, and practices.</a:t>
            </a:r>
          </a:p>
          <a:p>
            <a:pPr algn="l">
              <a:buFont typeface="+mj-lt"/>
              <a:buAutoNum type="arabicPeriod"/>
            </a:pPr>
            <a:r>
              <a:rPr lang="en-GB" b="1" i="0" dirty="0">
                <a:solidFill>
                  <a:srgbClr val="374151"/>
                </a:solidFill>
                <a:effectLst/>
                <a:latin typeface="Söhne"/>
              </a:rPr>
              <a:t>Employment: </a:t>
            </a:r>
            <a:r>
              <a:rPr lang="en-GB" b="0" i="0" dirty="0">
                <a:solidFill>
                  <a:srgbClr val="374151"/>
                </a:solidFill>
                <a:effectLst/>
                <a:latin typeface="Söhne"/>
              </a:rPr>
              <a:t> prohibits discrimination in the workplace, covering areas such as recruitment, terms and conditions of employment, promotions, and dismissals. Employers are also required to make reasonable adjustments to support employees with disabilities.</a:t>
            </a:r>
          </a:p>
          <a:p>
            <a:pPr algn="l">
              <a:buFont typeface="+mj-lt"/>
              <a:buAutoNum type="arabicPeriod"/>
            </a:pPr>
            <a:r>
              <a:rPr lang="en-GB" b="1" i="0" dirty="0">
                <a:solidFill>
                  <a:srgbClr val="374151"/>
                </a:solidFill>
                <a:effectLst/>
                <a:latin typeface="Söhne"/>
              </a:rPr>
              <a:t>Goods, Services, and Facilities: </a:t>
            </a:r>
            <a:r>
              <a:rPr lang="en-GB" b="0" i="0" dirty="0">
                <a:solidFill>
                  <a:srgbClr val="374151"/>
                </a:solidFill>
                <a:effectLst/>
                <a:latin typeface="Söhne"/>
              </a:rPr>
              <a:t>Service providers are prohibited from discriminating against individuals with disabilities when providing goods, services, or facilities. This applies to a wide range of services, including those provided by shops, restaurants, transportation providers, and others.</a:t>
            </a:r>
          </a:p>
          <a:p>
            <a:pPr algn="l">
              <a:buFont typeface="+mj-lt"/>
              <a:buAutoNum type="arabicPeriod"/>
            </a:pPr>
            <a:r>
              <a:rPr lang="en-GB" b="1" i="0" dirty="0">
                <a:solidFill>
                  <a:srgbClr val="374151"/>
                </a:solidFill>
                <a:effectLst/>
                <a:latin typeface="Söhne"/>
              </a:rPr>
              <a:t>Education: A</a:t>
            </a:r>
            <a:r>
              <a:rPr lang="en-GB" b="0" i="0" dirty="0">
                <a:solidFill>
                  <a:srgbClr val="374151"/>
                </a:solidFill>
                <a:effectLst/>
                <a:latin typeface="Söhne"/>
              </a:rPr>
              <a:t>ddresses discrimination in educational settings, ensuring that students with disabilities have equal access to education and related services.</a:t>
            </a:r>
          </a:p>
          <a:p>
            <a:pPr algn="l">
              <a:buFont typeface="+mj-lt"/>
              <a:buAutoNum type="arabicPeriod"/>
            </a:pPr>
            <a:r>
              <a:rPr lang="en-GB" b="1" i="0" dirty="0">
                <a:solidFill>
                  <a:srgbClr val="374151"/>
                </a:solidFill>
                <a:effectLst/>
                <a:latin typeface="Söhne"/>
              </a:rPr>
              <a:t>Public Sector Equality Duty: </a:t>
            </a:r>
            <a:r>
              <a:rPr lang="en-GB" b="0" i="0" dirty="0">
                <a:solidFill>
                  <a:srgbClr val="374151"/>
                </a:solidFill>
                <a:effectLst/>
                <a:latin typeface="Söhne"/>
              </a:rPr>
              <a:t>Public authorities have a duty under the Act to actively promote equality and eliminate discrimination, including discrimination against individuals with disabilities. This is known as the Public Sector Equality Duty.</a:t>
            </a:r>
          </a:p>
          <a:p>
            <a:pPr algn="l"/>
            <a:r>
              <a:rPr lang="en-GB" b="0" i="0" dirty="0">
                <a:solidFill>
                  <a:srgbClr val="374151"/>
                </a:solidFill>
                <a:effectLst/>
                <a:latin typeface="Söhne"/>
              </a:rPr>
              <a:t>The Equality Act 2010 provides a more unified and robust framework for addressing discrimination on various grounds, including disability. It consolidates and builds upon the principles of the Disability Discrimination Act</a:t>
            </a:r>
          </a:p>
          <a:p>
            <a:r>
              <a:rPr lang="en-GB" dirty="0">
                <a:hlinkClick r:id="rId2"/>
              </a:rPr>
              <a:t>https://www.gov.uk/guidance/equality-act-2010-guidance#:~:text=The%20Equality%20Act%202010%20legally,strengthening%20protection%20in%20some%20situations</a:t>
            </a:r>
            <a:r>
              <a:rPr lang="en-GB" dirty="0"/>
              <a:t>.</a:t>
            </a:r>
            <a:endParaRPr lang="en-GB" dirty="0">
              <a:solidFill>
                <a:srgbClr val="202124"/>
              </a:solidFill>
              <a:latin typeface="Google Sans"/>
            </a:endParaRPr>
          </a:p>
          <a:p>
            <a:pPr marL="0" indent="0" algn="l">
              <a:buNone/>
            </a:pPr>
            <a:endParaRPr lang="en-GB" b="0" i="0" dirty="0">
              <a:solidFill>
                <a:srgbClr val="374151"/>
              </a:solidFill>
              <a:effectLst/>
              <a:latin typeface="Söhne"/>
            </a:endParaRPr>
          </a:p>
          <a:p>
            <a:endParaRPr lang="en-GB" dirty="0"/>
          </a:p>
        </p:txBody>
      </p:sp>
    </p:spTree>
    <p:extLst>
      <p:ext uri="{BB962C8B-B14F-4D97-AF65-F5344CB8AC3E}">
        <p14:creationId xmlns:p14="http://schemas.microsoft.com/office/powerpoint/2010/main" val="419019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9235F-2F15-F1AD-C2AC-04E3AD38FE64}"/>
              </a:ext>
            </a:extLst>
          </p:cNvPr>
          <p:cNvSpPr>
            <a:spLocks noGrp="1"/>
          </p:cNvSpPr>
          <p:nvPr>
            <p:ph type="title"/>
          </p:nvPr>
        </p:nvSpPr>
        <p:spPr>
          <a:xfrm>
            <a:off x="86710" y="68700"/>
            <a:ext cx="10515600" cy="612337"/>
          </a:xfrm>
        </p:spPr>
        <p:txBody>
          <a:bodyPr anchor="ctr">
            <a:normAutofit/>
          </a:bodyPr>
          <a:lstStyle/>
          <a:p>
            <a:r>
              <a:rPr lang="en-GB" sz="3200" dirty="0"/>
              <a:t>Let’s discuss – </a:t>
            </a:r>
            <a:r>
              <a:rPr lang="en-GB" sz="3200" b="1" dirty="0"/>
              <a:t>Celtic Resorts </a:t>
            </a:r>
          </a:p>
        </p:txBody>
      </p:sp>
      <p:sp>
        <p:nvSpPr>
          <p:cNvPr id="3" name="Content Placeholder 2">
            <a:extLst>
              <a:ext uri="{FF2B5EF4-FFF2-40B4-BE49-F238E27FC236}">
                <a16:creationId xmlns:a16="http://schemas.microsoft.com/office/drawing/2014/main" id="{FBA7757C-BBE1-2BC3-D209-B38382A14930}"/>
              </a:ext>
            </a:extLst>
          </p:cNvPr>
          <p:cNvSpPr>
            <a:spLocks noGrp="1"/>
          </p:cNvSpPr>
          <p:nvPr>
            <p:ph sz="half" idx="1"/>
          </p:nvPr>
        </p:nvSpPr>
        <p:spPr>
          <a:xfrm>
            <a:off x="86710" y="1079938"/>
            <a:ext cx="7725104" cy="5097025"/>
          </a:xfrm>
        </p:spPr>
        <p:txBody>
          <a:bodyPr>
            <a:normAutofit/>
          </a:bodyPr>
          <a:lstStyle/>
          <a:p>
            <a:r>
              <a:rPr lang="en-GB" sz="1800" dirty="0"/>
              <a:t>Using some of the information from last week's lesson and this week in groups discuss the following:</a:t>
            </a:r>
          </a:p>
          <a:p>
            <a:pPr>
              <a:buFont typeface="Arial" panose="020B0604020202020204" pitchFamily="34" charset="0"/>
              <a:buChar char="•"/>
            </a:pPr>
            <a:r>
              <a:rPr lang="en-GB" sz="1800" b="0" i="0" dirty="0">
                <a:effectLst/>
              </a:rPr>
              <a:t>Identify important goals, milestones, or objectives for this business?</a:t>
            </a:r>
          </a:p>
          <a:p>
            <a:pPr>
              <a:buFont typeface="Arial" panose="020B0604020202020204" pitchFamily="34" charset="0"/>
              <a:buChar char="•"/>
            </a:pPr>
            <a:r>
              <a:rPr lang="en-GB" sz="1800" b="0" i="0" dirty="0">
                <a:effectLst/>
              </a:rPr>
              <a:t>Determine key initiatives to help achieve those goals?</a:t>
            </a:r>
          </a:p>
          <a:p>
            <a:pPr>
              <a:buFont typeface="Arial" panose="020B0604020202020204" pitchFamily="34" charset="0"/>
              <a:buChar char="•"/>
            </a:pPr>
            <a:r>
              <a:rPr lang="en-GB" sz="1800" b="0" i="0" dirty="0">
                <a:effectLst/>
              </a:rPr>
              <a:t>Define key assumptions you’re making about challenges?</a:t>
            </a:r>
          </a:p>
          <a:p>
            <a:pPr>
              <a:buFont typeface="Arial" panose="020B0604020202020204" pitchFamily="34" charset="0"/>
              <a:buChar char="•"/>
            </a:pPr>
            <a:r>
              <a:rPr lang="en-GB" sz="1800" b="0" i="0" dirty="0">
                <a:effectLst/>
              </a:rPr>
              <a:t>Decide how to measure success (KPI’s) where would they be? How would you measure?</a:t>
            </a:r>
          </a:p>
          <a:p>
            <a:pPr>
              <a:buFont typeface="Arial" panose="020B0604020202020204" pitchFamily="34" charset="0"/>
              <a:buChar char="•"/>
            </a:pPr>
            <a:r>
              <a:rPr lang="en-GB" sz="1800" b="0" i="0" dirty="0">
                <a:effectLst/>
              </a:rPr>
              <a:t>Clearly outline responsibilities and tasks by assign responsibilities and tasks to team members based on the business</a:t>
            </a:r>
          </a:p>
          <a:p>
            <a:pPr>
              <a:buFont typeface="Arial" panose="020B0604020202020204" pitchFamily="34" charset="0"/>
              <a:buChar char="•"/>
            </a:pPr>
            <a:r>
              <a:rPr lang="en-GB" sz="1800" b="0" i="0" dirty="0">
                <a:effectLst/>
              </a:rPr>
              <a:t>Define necessary resources to accomplish tasks such as training as necessary</a:t>
            </a:r>
          </a:p>
          <a:p>
            <a:r>
              <a:rPr lang="en-GB" sz="1800" dirty="0"/>
              <a:t>Identify some operating expenses : Operating expenses are any costs that a business incurs in its day-to-day business.  These costs may be fixed or variable and often depend on the nature of the business.  Some of the most common operating expenses include rent, insurance, marketing, and payroll, </a:t>
            </a:r>
            <a:r>
              <a:rPr lang="en-GB" sz="1800" b="0" i="0" dirty="0">
                <a:effectLst/>
              </a:rPr>
              <a:t>expenses directly associated with the core activities and day-to-day functioning .</a:t>
            </a:r>
          </a:p>
          <a:p>
            <a:pPr>
              <a:buFont typeface="Arial" panose="020B0604020202020204" pitchFamily="34" charset="0"/>
              <a:buChar char="•"/>
            </a:pPr>
            <a:endParaRPr lang="en-GB" sz="1800" b="0" i="0" dirty="0">
              <a:effectLst/>
            </a:endParaRPr>
          </a:p>
          <a:p>
            <a:endParaRPr lang="en-GB" sz="1300" dirty="0"/>
          </a:p>
        </p:txBody>
      </p:sp>
      <p:pic>
        <p:nvPicPr>
          <p:cNvPr id="4" name="Picture 3">
            <a:extLst>
              <a:ext uri="{FF2B5EF4-FFF2-40B4-BE49-F238E27FC236}">
                <a16:creationId xmlns:a16="http://schemas.microsoft.com/office/drawing/2014/main" id="{864FDB5F-D243-D98D-67C7-F4E40D179728}"/>
              </a:ext>
            </a:extLst>
          </p:cNvPr>
          <p:cNvPicPr>
            <a:picLocks noChangeAspect="1"/>
          </p:cNvPicPr>
          <p:nvPr/>
        </p:nvPicPr>
        <p:blipFill>
          <a:blip r:embed="rId2"/>
          <a:stretch>
            <a:fillRect/>
          </a:stretch>
        </p:blipFill>
        <p:spPr>
          <a:xfrm>
            <a:off x="8334704" y="1389333"/>
            <a:ext cx="3770586" cy="3142155"/>
          </a:xfrm>
          <a:prstGeom prst="rect">
            <a:avLst/>
          </a:prstGeom>
          <a:noFill/>
        </p:spPr>
      </p:pic>
    </p:spTree>
    <p:extLst>
      <p:ext uri="{BB962C8B-B14F-4D97-AF65-F5344CB8AC3E}">
        <p14:creationId xmlns:p14="http://schemas.microsoft.com/office/powerpoint/2010/main" val="2188555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Risk Frameworks"/>
          <p:cNvSpPr txBox="1">
            <a:spLocks noGrp="1"/>
          </p:cNvSpPr>
          <p:nvPr>
            <p:ph type="title"/>
          </p:nvPr>
        </p:nvSpPr>
        <p:spPr>
          <a:xfrm>
            <a:off x="153049" y="91754"/>
            <a:ext cx="2856201" cy="1229840"/>
          </a:xfrm>
          <a:prstGeom prst="rect">
            <a:avLst/>
          </a:prstGeom>
        </p:spPr>
        <p:txBody>
          <a:bodyPr vert="horz" lIns="64294" tIns="32147" rIns="64294" bIns="32147" rtlCol="0" anchor="ctr">
            <a:normAutofit/>
          </a:bodyPr>
          <a:lstStyle/>
          <a:p>
            <a:pPr defTabSz="642915"/>
            <a:r>
              <a:rPr lang="en-US" sz="4008" b="1" dirty="0"/>
              <a:t>Risk Frameworks</a:t>
            </a:r>
          </a:p>
        </p:txBody>
      </p:sp>
      <p:graphicFrame>
        <p:nvGraphicFramePr>
          <p:cNvPr id="128" name="Operational Risk…">
            <a:extLst>
              <a:ext uri="{FF2B5EF4-FFF2-40B4-BE49-F238E27FC236}">
                <a16:creationId xmlns:a16="http://schemas.microsoft.com/office/drawing/2014/main" id="{F52619D5-905C-8462-8BD6-74A9E6BF8271}"/>
              </a:ext>
            </a:extLst>
          </p:cNvPr>
          <p:cNvGraphicFramePr/>
          <p:nvPr/>
        </p:nvGraphicFramePr>
        <p:xfrm>
          <a:off x="317485" y="1635919"/>
          <a:ext cx="4111640" cy="4100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2876DCF4-2BE4-D157-715E-38D2710376AB}"/>
              </a:ext>
            </a:extLst>
          </p:cNvPr>
          <p:cNvSpPr txBox="1"/>
          <p:nvPr/>
        </p:nvSpPr>
        <p:spPr>
          <a:xfrm>
            <a:off x="4429125" y="3529012"/>
            <a:ext cx="7762875" cy="1754326"/>
          </a:xfrm>
          <a:prstGeom prst="rect">
            <a:avLst/>
          </a:prstGeom>
          <a:noFill/>
        </p:spPr>
        <p:txBody>
          <a:bodyPr wrap="square" rtlCol="0">
            <a:spAutoFit/>
          </a:bodyPr>
          <a:lstStyle/>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Environmental risks: </a:t>
            </a:r>
            <a:r>
              <a:rPr lang="en-GB" b="0" i="0" dirty="0">
                <a:solidFill>
                  <a:srgbClr val="374151"/>
                </a:solidFill>
                <a:effectLst/>
                <a:latin typeface="Calibri" panose="020F0502020204030204" pitchFamily="34" charset="0"/>
                <a:cs typeface="Calibri" panose="020F0502020204030204" pitchFamily="34" charset="0"/>
              </a:rPr>
              <a:t>related to environmental factors, - climate change, natural disasters, and ecological impacts.</a:t>
            </a:r>
          </a:p>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Sustainability risks:</a:t>
            </a:r>
            <a:r>
              <a:rPr lang="en-GB" b="0" i="0" dirty="0">
                <a:solidFill>
                  <a:srgbClr val="374151"/>
                </a:solidFill>
                <a:effectLst/>
                <a:latin typeface="Calibri" panose="020F0502020204030204" pitchFamily="34" charset="0"/>
                <a:cs typeface="Calibri" panose="020F0502020204030204" pitchFamily="34" charset="0"/>
              </a:rPr>
              <a:t> associated with an organization's ability to maintain sustainable practices and meet environmental, social, and governance (ESG) goals.</a:t>
            </a:r>
          </a:p>
          <a:p>
            <a:endParaRPr lang="en-GB" dirty="0"/>
          </a:p>
        </p:txBody>
      </p:sp>
      <p:sp>
        <p:nvSpPr>
          <p:cNvPr id="3" name="TextBox 2">
            <a:extLst>
              <a:ext uri="{FF2B5EF4-FFF2-40B4-BE49-F238E27FC236}">
                <a16:creationId xmlns:a16="http://schemas.microsoft.com/office/drawing/2014/main" id="{C8B26BE4-9DE1-42C3-DB58-17FD283CDC5B}"/>
              </a:ext>
            </a:extLst>
          </p:cNvPr>
          <p:cNvSpPr txBox="1"/>
          <p:nvPr/>
        </p:nvSpPr>
        <p:spPr>
          <a:xfrm>
            <a:off x="4429125" y="1764506"/>
            <a:ext cx="7536656" cy="2031325"/>
          </a:xfrm>
          <a:prstGeom prst="rect">
            <a:avLst/>
          </a:prstGeom>
          <a:noFill/>
        </p:spPr>
        <p:txBody>
          <a:bodyPr wrap="square" rtlCol="0">
            <a:spAutoFit/>
          </a:bodyPr>
          <a:lstStyle/>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Market risks</a:t>
            </a:r>
            <a:r>
              <a:rPr lang="en-GB" b="0" i="0" dirty="0">
                <a:solidFill>
                  <a:srgbClr val="374151"/>
                </a:solidFill>
                <a:effectLst/>
                <a:latin typeface="Calibri" panose="020F0502020204030204" pitchFamily="34" charset="0"/>
                <a:cs typeface="Calibri" panose="020F0502020204030204" pitchFamily="34" charset="0"/>
              </a:rPr>
              <a:t>: associated with changes in market conditions, - interest rates, exchange rates, and commodity prices.</a:t>
            </a:r>
          </a:p>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Credit risks</a:t>
            </a:r>
            <a:r>
              <a:rPr lang="en-GB" b="0" i="0" dirty="0">
                <a:solidFill>
                  <a:srgbClr val="374151"/>
                </a:solidFill>
                <a:effectLst/>
                <a:latin typeface="Calibri" panose="020F0502020204030204" pitchFamily="34" charset="0"/>
                <a:cs typeface="Calibri" panose="020F0502020204030204" pitchFamily="34" charset="0"/>
              </a:rPr>
              <a:t>: related to the potential for financial loss due to the default of borrowers or counterparties.</a:t>
            </a:r>
          </a:p>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Liquidity risks</a:t>
            </a:r>
            <a:r>
              <a:rPr lang="en-GB" b="0" i="0" dirty="0">
                <a:solidFill>
                  <a:srgbClr val="374151"/>
                </a:solidFill>
                <a:effectLst/>
                <a:latin typeface="Calibri" panose="020F0502020204030204" pitchFamily="34" charset="0"/>
                <a:cs typeface="Calibri" panose="020F0502020204030204" pitchFamily="34" charset="0"/>
              </a:rPr>
              <a:t>: associated with the availability of funds to meet short-term obligations.</a:t>
            </a:r>
          </a:p>
          <a:p>
            <a:endParaRPr lang="en-GB" dirty="0"/>
          </a:p>
        </p:txBody>
      </p:sp>
      <p:sp>
        <p:nvSpPr>
          <p:cNvPr id="4" name="TextBox 3">
            <a:extLst>
              <a:ext uri="{FF2B5EF4-FFF2-40B4-BE49-F238E27FC236}">
                <a16:creationId xmlns:a16="http://schemas.microsoft.com/office/drawing/2014/main" id="{7EF7C672-7C22-90F4-6C89-8EA0A060ABC5}"/>
              </a:ext>
            </a:extLst>
          </p:cNvPr>
          <p:cNvSpPr txBox="1"/>
          <p:nvPr/>
        </p:nvSpPr>
        <p:spPr>
          <a:xfrm>
            <a:off x="4429125" y="0"/>
            <a:ext cx="7536656" cy="2031325"/>
          </a:xfrm>
          <a:prstGeom prst="rect">
            <a:avLst/>
          </a:prstGeom>
          <a:noFill/>
        </p:spPr>
        <p:txBody>
          <a:bodyPr wrap="square" rtlCol="0">
            <a:spAutoFit/>
          </a:bodyPr>
          <a:lstStyle/>
          <a:p>
            <a:pPr algn="l">
              <a:buFont typeface="Arial" panose="020B0604020202020204" pitchFamily="34" charset="0"/>
              <a:buChar char="•"/>
            </a:pPr>
            <a:r>
              <a:rPr lang="en-GB" b="1" i="0" dirty="0">
                <a:solidFill>
                  <a:srgbClr val="374151"/>
                </a:solidFill>
                <a:effectLst/>
                <a:latin typeface="Söhne"/>
              </a:rPr>
              <a:t>Process risks</a:t>
            </a:r>
            <a:r>
              <a:rPr lang="en-GB" b="0" i="0" dirty="0">
                <a:solidFill>
                  <a:srgbClr val="374151"/>
                </a:solidFill>
                <a:effectLst/>
                <a:latin typeface="Söhne"/>
              </a:rPr>
              <a:t>: stemming from inefficiencies, errors, or breakdowns in operational processes.</a:t>
            </a:r>
          </a:p>
          <a:p>
            <a:pPr algn="l">
              <a:buFont typeface="Arial" panose="020B0604020202020204" pitchFamily="34" charset="0"/>
              <a:buChar char="•"/>
            </a:pPr>
            <a:r>
              <a:rPr lang="en-GB" b="1" i="0" dirty="0">
                <a:solidFill>
                  <a:srgbClr val="374151"/>
                </a:solidFill>
                <a:effectLst/>
                <a:latin typeface="Söhne"/>
              </a:rPr>
              <a:t>Technology risks</a:t>
            </a:r>
            <a:r>
              <a:rPr lang="en-GB" b="0" i="0" dirty="0">
                <a:solidFill>
                  <a:srgbClr val="374151"/>
                </a:solidFill>
                <a:effectLst/>
                <a:latin typeface="Söhne"/>
              </a:rPr>
              <a:t>: related to the failure or inadequacy of technology systems, data breaches, or cyberattacks.</a:t>
            </a:r>
          </a:p>
          <a:p>
            <a:pPr algn="l">
              <a:buFont typeface="Arial" panose="020B0604020202020204" pitchFamily="34" charset="0"/>
              <a:buChar char="•"/>
            </a:pPr>
            <a:r>
              <a:rPr lang="en-GB" b="1" i="0" dirty="0">
                <a:solidFill>
                  <a:srgbClr val="374151"/>
                </a:solidFill>
                <a:effectLst/>
                <a:latin typeface="Söhne"/>
              </a:rPr>
              <a:t>Supply chain risks</a:t>
            </a:r>
            <a:r>
              <a:rPr lang="en-GB" b="0" i="0" dirty="0">
                <a:solidFill>
                  <a:srgbClr val="374151"/>
                </a:solidFill>
                <a:effectLst/>
                <a:latin typeface="Söhne"/>
              </a:rPr>
              <a:t>: associated with disruptions in the supply chain, such as supplier issues or logistics problems.</a:t>
            </a:r>
          </a:p>
          <a:p>
            <a:endParaRPr lang="en-GB" dirty="0"/>
          </a:p>
        </p:txBody>
      </p:sp>
      <p:sp>
        <p:nvSpPr>
          <p:cNvPr id="5" name="TextBox 4">
            <a:extLst>
              <a:ext uri="{FF2B5EF4-FFF2-40B4-BE49-F238E27FC236}">
                <a16:creationId xmlns:a16="http://schemas.microsoft.com/office/drawing/2014/main" id="{0DBCE06B-E285-0D4E-81C0-59E9E2E57822}"/>
              </a:ext>
            </a:extLst>
          </p:cNvPr>
          <p:cNvSpPr txBox="1"/>
          <p:nvPr/>
        </p:nvSpPr>
        <p:spPr>
          <a:xfrm>
            <a:off x="4376736" y="4924722"/>
            <a:ext cx="7762875" cy="923330"/>
          </a:xfrm>
          <a:prstGeom prst="rect">
            <a:avLst/>
          </a:prstGeom>
          <a:noFill/>
        </p:spPr>
        <p:txBody>
          <a:bodyPr wrap="square" rtlCol="0">
            <a:spAutoFit/>
          </a:bodyPr>
          <a:lstStyle/>
          <a:p>
            <a:r>
              <a:rPr lang="en-GB" b="0" i="0" dirty="0">
                <a:solidFill>
                  <a:srgbClr val="374151"/>
                </a:solidFill>
                <a:effectLst/>
              </a:rPr>
              <a:t>The potential damage to an organisation's reputation if the risk event were to occur. This factor is especially important in industries where </a:t>
            </a:r>
            <a:r>
              <a:rPr lang="en-GB" b="1" i="0" dirty="0">
                <a:solidFill>
                  <a:srgbClr val="374151"/>
                </a:solidFill>
                <a:effectLst/>
              </a:rPr>
              <a:t>reputation is a significant asset.</a:t>
            </a:r>
            <a:endParaRPr lang="en-GB" b="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8" grpId="0">
        <p:bldAsOne/>
      </p:bldGraphic>
      <p:bldP spid="2" grpId="0"/>
      <p:bldP spid="3" grpId="0"/>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D615-0922-ADF1-B4E9-EE6EF095FD32}"/>
              </a:ext>
            </a:extLst>
          </p:cNvPr>
          <p:cNvSpPr>
            <a:spLocks noGrp="1"/>
          </p:cNvSpPr>
          <p:nvPr>
            <p:ph type="title"/>
          </p:nvPr>
        </p:nvSpPr>
        <p:spPr>
          <a:xfrm>
            <a:off x="150303" y="88288"/>
            <a:ext cx="10515600" cy="1325563"/>
          </a:xfrm>
        </p:spPr>
        <p:txBody>
          <a:bodyPr/>
          <a:lstStyle/>
          <a:p>
            <a:r>
              <a:rPr lang="en-GB" dirty="0"/>
              <a:t>Risk assessment </a:t>
            </a:r>
          </a:p>
        </p:txBody>
      </p:sp>
      <p:sp>
        <p:nvSpPr>
          <p:cNvPr id="3" name="Content Placeholder 2">
            <a:extLst>
              <a:ext uri="{FF2B5EF4-FFF2-40B4-BE49-F238E27FC236}">
                <a16:creationId xmlns:a16="http://schemas.microsoft.com/office/drawing/2014/main" id="{6F190D83-7099-5C44-DBE1-DDECD97A0CB2}"/>
              </a:ext>
            </a:extLst>
          </p:cNvPr>
          <p:cNvSpPr>
            <a:spLocks noGrp="1"/>
          </p:cNvSpPr>
          <p:nvPr>
            <p:ph idx="1"/>
          </p:nvPr>
        </p:nvSpPr>
        <p:spPr>
          <a:xfrm>
            <a:off x="326472" y="1253331"/>
            <a:ext cx="10515600" cy="4351338"/>
          </a:xfrm>
        </p:spPr>
        <p:txBody>
          <a:bodyPr>
            <a:normAutofit lnSpcReduction="10000"/>
          </a:bodyPr>
          <a:lstStyle/>
          <a:p>
            <a:r>
              <a:rPr lang="en-GB" dirty="0"/>
              <a:t>Now discuss how this would relate to this business and this attraction. </a:t>
            </a:r>
          </a:p>
          <a:p>
            <a:pPr marL="205732" indent="-160729" defTabSz="642915">
              <a:spcBef>
                <a:spcPts val="1828"/>
              </a:spcBef>
              <a:defRPr sz="2432"/>
            </a:pPr>
            <a:r>
              <a:rPr lang="en-US" sz="2800" dirty="0"/>
              <a:t>By looking at the operational risks – Internal, External, People, Processes &amp; Procedures, Technology, Risk Framework - Short Term / Long term, </a:t>
            </a:r>
          </a:p>
          <a:p>
            <a:pPr marL="205732" indent="-160729" defTabSz="642915">
              <a:spcBef>
                <a:spcPts val="1828"/>
              </a:spcBef>
              <a:defRPr sz="2432"/>
            </a:pPr>
            <a:r>
              <a:rPr lang="en-US" sz="2800" dirty="0"/>
              <a:t>Risk Audit </a:t>
            </a:r>
            <a:r>
              <a:rPr lang="en-US" dirty="0"/>
              <a:t>- </a:t>
            </a:r>
            <a:r>
              <a:rPr lang="en-US" sz="2800" dirty="0"/>
              <a:t>think about the inherent risks, the residual risks and the risk scoring factors for those identified. </a:t>
            </a:r>
          </a:p>
          <a:p>
            <a:pPr marL="205732" indent="-160729" defTabSz="642915">
              <a:spcBef>
                <a:spcPts val="1828"/>
              </a:spcBef>
              <a:defRPr sz="2432"/>
            </a:pPr>
            <a:r>
              <a:rPr lang="en-US" dirty="0"/>
              <a:t>Consider the 6 areas of critical dependencies for this business: </a:t>
            </a:r>
            <a:r>
              <a:rPr lang="en-US" dirty="0" err="1"/>
              <a:t>people,processes</a:t>
            </a:r>
            <a:r>
              <a:rPr lang="en-US" dirty="0"/>
              <a:t>, events operations, management, inspections </a:t>
            </a:r>
          </a:p>
          <a:p>
            <a:pPr marL="205732" indent="-160729" defTabSz="642915">
              <a:spcBef>
                <a:spcPts val="1828"/>
              </a:spcBef>
              <a:defRPr sz="2432"/>
            </a:pPr>
            <a:r>
              <a:rPr lang="en-US" sz="2800" dirty="0"/>
              <a:t>Emergency procedures? Consider what these are likely or should be . </a:t>
            </a:r>
          </a:p>
          <a:p>
            <a:endParaRPr lang="en-GB" dirty="0"/>
          </a:p>
        </p:txBody>
      </p:sp>
    </p:spTree>
    <p:extLst>
      <p:ext uri="{BB962C8B-B14F-4D97-AF65-F5344CB8AC3E}">
        <p14:creationId xmlns:p14="http://schemas.microsoft.com/office/powerpoint/2010/main" val="3228883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E0924-DDFB-CA5C-11A6-073F3E8F5FDC}"/>
              </a:ext>
            </a:extLst>
          </p:cNvPr>
          <p:cNvSpPr>
            <a:spLocks noGrp="1"/>
          </p:cNvSpPr>
          <p:nvPr>
            <p:ph type="title"/>
          </p:nvPr>
        </p:nvSpPr>
        <p:spPr>
          <a:xfrm>
            <a:off x="105104" y="161104"/>
            <a:ext cx="10515600" cy="1325563"/>
          </a:xfrm>
        </p:spPr>
        <p:txBody>
          <a:bodyPr anchor="ctr">
            <a:normAutofit/>
          </a:bodyPr>
          <a:lstStyle/>
          <a:p>
            <a:r>
              <a:rPr lang="en-GB" dirty="0"/>
              <a:t>Legal </a:t>
            </a:r>
          </a:p>
        </p:txBody>
      </p:sp>
      <p:sp>
        <p:nvSpPr>
          <p:cNvPr id="3" name="Content Placeholder 2">
            <a:extLst>
              <a:ext uri="{FF2B5EF4-FFF2-40B4-BE49-F238E27FC236}">
                <a16:creationId xmlns:a16="http://schemas.microsoft.com/office/drawing/2014/main" id="{F788A5E7-35E9-FF9E-097A-08CAA16E193B}"/>
              </a:ext>
            </a:extLst>
          </p:cNvPr>
          <p:cNvSpPr>
            <a:spLocks noGrp="1"/>
          </p:cNvSpPr>
          <p:nvPr>
            <p:ph sz="half" idx="1"/>
          </p:nvPr>
        </p:nvSpPr>
        <p:spPr>
          <a:xfrm>
            <a:off x="0" y="1486667"/>
            <a:ext cx="5181600" cy="4351338"/>
          </a:xfrm>
        </p:spPr>
        <p:txBody>
          <a:bodyPr>
            <a:normAutofit/>
          </a:bodyPr>
          <a:lstStyle/>
          <a:p>
            <a:r>
              <a:rPr lang="en-GB" dirty="0"/>
              <a:t>What legal licenses would be needed?</a:t>
            </a:r>
          </a:p>
          <a:p>
            <a:r>
              <a:rPr lang="en-GB" dirty="0"/>
              <a:t>What policies and procedures would need to be followed?</a:t>
            </a:r>
          </a:p>
          <a:p>
            <a:r>
              <a:rPr lang="en-GB" dirty="0"/>
              <a:t>Discuss all areas of the business</a:t>
            </a:r>
          </a:p>
          <a:p>
            <a:r>
              <a:rPr lang="en-GB" dirty="0"/>
              <a:t>Finally produce an operation plan, contingency plan or strategy plan in the marketing of this new attraction </a:t>
            </a:r>
          </a:p>
          <a:p>
            <a:endParaRPr lang="en-GB" dirty="0"/>
          </a:p>
        </p:txBody>
      </p:sp>
      <p:pic>
        <p:nvPicPr>
          <p:cNvPr id="5" name="Picture 4" descr="A hand holding a phone&#10;&#10;Description automatically generated">
            <a:extLst>
              <a:ext uri="{FF2B5EF4-FFF2-40B4-BE49-F238E27FC236}">
                <a16:creationId xmlns:a16="http://schemas.microsoft.com/office/drawing/2014/main" id="{AB343AE6-02A6-5E48-01A8-8B010BB2E3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251394"/>
            <a:ext cx="5181600" cy="3497580"/>
          </a:xfrm>
          <a:prstGeom prst="rect">
            <a:avLst/>
          </a:prstGeom>
          <a:noFill/>
        </p:spPr>
      </p:pic>
    </p:spTree>
    <p:extLst>
      <p:ext uri="{BB962C8B-B14F-4D97-AF65-F5344CB8AC3E}">
        <p14:creationId xmlns:p14="http://schemas.microsoft.com/office/powerpoint/2010/main" val="4046004100"/>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4233</Words>
  <Application>Microsoft Office PowerPoint</Application>
  <PresentationFormat>Widescreen</PresentationFormat>
  <Paragraphs>235</Paragraphs>
  <Slides>31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Google Sans</vt:lpstr>
      <vt:lpstr>Söhne</vt:lpstr>
      <vt:lpstr>Aptos</vt:lpstr>
      <vt:lpstr>Arial</vt:lpstr>
      <vt:lpstr>Calibri</vt:lpstr>
      <vt:lpstr>Calibri Light</vt:lpstr>
      <vt:lpstr>Times New Roman</vt:lpstr>
      <vt:lpstr>HATM 23-24 PPT Template_</vt:lpstr>
      <vt:lpstr>PowerPoint Presentation</vt:lpstr>
      <vt:lpstr>What is Hospitality  law? </vt:lpstr>
      <vt:lpstr>Operational Law -</vt:lpstr>
      <vt:lpstr>Alcohol Licensing UK -Licensing Act 2003</vt:lpstr>
      <vt:lpstr> Hospitality Laws, regulations &amp; codes </vt:lpstr>
      <vt:lpstr> United Kingdom Law relating to the Hospitality Industry  General Regulations, Laws &amp; Industry Practice  </vt:lpstr>
      <vt:lpstr>Licensing &amp; Business Regulations </vt:lpstr>
      <vt:lpstr>Employment &amp; Labor Laws </vt:lpstr>
      <vt:lpstr>Health &amp; Safety Laws </vt:lpstr>
      <vt:lpstr>Consumer Protection Laws </vt:lpstr>
      <vt:lpstr>Recent and Upcoming Changes </vt:lpstr>
      <vt:lpstr>      How is the UK Law Classified?  </vt:lpstr>
      <vt:lpstr>Civil suits </vt:lpstr>
      <vt:lpstr>Criminal Law</vt:lpstr>
      <vt:lpstr>Business Names Act 1985</vt:lpstr>
      <vt:lpstr>The Trade Descriptions Act 1968</vt:lpstr>
      <vt:lpstr>Credit Card Order 1990 &amp;the Data Protection Act 1998.</vt:lpstr>
      <vt:lpstr>Hotel Proprietors Act 1956</vt:lpstr>
      <vt:lpstr>Pink Book</vt:lpstr>
      <vt:lpstr>Licences</vt:lpstr>
      <vt:lpstr>            Entertainment</vt:lpstr>
      <vt:lpstr>Licensing Act 2003</vt:lpstr>
      <vt:lpstr> Licensing Act 2003 </vt:lpstr>
      <vt:lpstr>Other Licensing </vt:lpstr>
      <vt:lpstr>Public entertainment is covered by the licensing Act 2003</vt:lpstr>
      <vt:lpstr>Food Standards UK</vt:lpstr>
      <vt:lpstr>The Equality Act 2010 </vt:lpstr>
      <vt:lpstr>Let’s discuss – Celtic Resorts </vt:lpstr>
      <vt:lpstr>Risk Frameworks</vt:lpstr>
      <vt:lpstr>Risk assessment </vt:lpstr>
      <vt:lpstr>Legal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2</cp:revision>
  <dcterms:created xsi:type="dcterms:W3CDTF">2023-12-06T11:16:56Z</dcterms:created>
  <dcterms:modified xsi:type="dcterms:W3CDTF">2025-03-24T18:03:35Z</dcterms:modified>
</cp:coreProperties>
</file>