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15"/>
  </p:notesMasterIdLst>
  <p:handoutMasterIdLst>
    <p:handoutMasterId r:id="rId16"/>
  </p:handoutMasterIdLst>
  <p:sldIdLst>
    <p:sldId id="265" r:id="rId5"/>
    <p:sldId id="264" r:id="rId6"/>
    <p:sldId id="266" r:id="rId7"/>
    <p:sldId id="267" r:id="rId8"/>
    <p:sldId id="268" r:id="rId9"/>
    <p:sldId id="270" r:id="rId10"/>
    <p:sldId id="271" r:id="rId11"/>
    <p:sldId id="269" r:id="rId12"/>
    <p:sldId id="260"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0" d="100"/>
          <a:sy n="60" d="100"/>
        </p:scale>
        <p:origin x="1642"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robson" userId="46307e128fa671fb" providerId="LiveId" clId="{4AB1991B-76BD-41E0-BBC7-FFD7ABC1871C}"/>
    <pc:docChg chg="modSld">
      <pc:chgData name="andrew robson" userId="46307e128fa671fb" providerId="LiveId" clId="{4AB1991B-76BD-41E0-BBC7-FFD7ABC1871C}" dt="2022-12-07T02:58:32.268" v="387" actId="20577"/>
      <pc:docMkLst>
        <pc:docMk/>
      </pc:docMkLst>
      <pc:sldChg chg="modSp mod">
        <pc:chgData name="andrew robson" userId="46307e128fa671fb" providerId="LiveId" clId="{4AB1991B-76BD-41E0-BBC7-FFD7ABC1871C}" dt="2022-12-07T02:58:32.268" v="387" actId="20577"/>
        <pc:sldMkLst>
          <pc:docMk/>
          <pc:sldMk cId="860775098" sldId="271"/>
        </pc:sldMkLst>
        <pc:spChg chg="mod">
          <ac:chgData name="andrew robson" userId="46307e128fa671fb" providerId="LiveId" clId="{4AB1991B-76BD-41E0-BBC7-FFD7ABC1871C}" dt="2022-12-07T02:58:32.268" v="387" actId="20577"/>
          <ac:spMkLst>
            <pc:docMk/>
            <pc:sldMk cId="860775098" sldId="271"/>
            <ac:spMk id="8" creationId="{5F83D51B-F1A5-3AB3-872A-0EB98928A75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BD51A4-E5BB-4EE4-A531-2AE16504B0A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478D0CB6-7AFC-4331-9971-E1DCCB71F19E}">
      <dgm:prSet/>
      <dgm:spPr/>
      <dgm:t>
        <a:bodyPr/>
        <a:lstStyle/>
        <a:p>
          <a:r>
            <a:rPr lang="en-GB"/>
            <a:t>Career Development</a:t>
          </a:r>
          <a:endParaRPr lang="en-US"/>
        </a:p>
      </dgm:t>
    </dgm:pt>
    <dgm:pt modelId="{353C8BC7-F592-49F7-8332-89F766E7B45A}" type="parTrans" cxnId="{9712B9A4-9C9C-4922-9335-CC4CDD9A624E}">
      <dgm:prSet/>
      <dgm:spPr/>
      <dgm:t>
        <a:bodyPr/>
        <a:lstStyle/>
        <a:p>
          <a:endParaRPr lang="en-US"/>
        </a:p>
      </dgm:t>
    </dgm:pt>
    <dgm:pt modelId="{41065BAC-D725-4FCB-B014-869ACB38FD90}" type="sibTrans" cxnId="{9712B9A4-9C9C-4922-9335-CC4CDD9A624E}">
      <dgm:prSet/>
      <dgm:spPr/>
      <dgm:t>
        <a:bodyPr/>
        <a:lstStyle/>
        <a:p>
          <a:endParaRPr lang="en-US"/>
        </a:p>
      </dgm:t>
    </dgm:pt>
    <dgm:pt modelId="{FFA677DD-4587-4742-B379-DF330594F306}">
      <dgm:prSet/>
      <dgm:spPr/>
      <dgm:t>
        <a:bodyPr/>
        <a:lstStyle/>
        <a:p>
          <a:r>
            <a:rPr lang="en-GB"/>
            <a:t>Effective management of talent</a:t>
          </a:r>
          <a:endParaRPr lang="en-US"/>
        </a:p>
      </dgm:t>
    </dgm:pt>
    <dgm:pt modelId="{69423FD8-2CF8-46D5-803F-49541A930200}" type="parTrans" cxnId="{CD7EEAA0-AB21-4771-9FB6-0D223F46B2D0}">
      <dgm:prSet/>
      <dgm:spPr/>
      <dgm:t>
        <a:bodyPr/>
        <a:lstStyle/>
        <a:p>
          <a:endParaRPr lang="en-US"/>
        </a:p>
      </dgm:t>
    </dgm:pt>
    <dgm:pt modelId="{AADEA81C-472D-46CF-A1F5-9742934BF562}" type="sibTrans" cxnId="{CD7EEAA0-AB21-4771-9FB6-0D223F46B2D0}">
      <dgm:prSet/>
      <dgm:spPr/>
      <dgm:t>
        <a:bodyPr/>
        <a:lstStyle/>
        <a:p>
          <a:endParaRPr lang="en-US"/>
        </a:p>
      </dgm:t>
    </dgm:pt>
    <dgm:pt modelId="{26A4408B-DBDA-496C-B058-16903259F5CE}">
      <dgm:prSet/>
      <dgm:spPr/>
      <dgm:t>
        <a:bodyPr/>
        <a:lstStyle/>
        <a:p>
          <a:r>
            <a:rPr lang="en-GB"/>
            <a:t>Leadership</a:t>
          </a:r>
          <a:endParaRPr lang="en-US"/>
        </a:p>
      </dgm:t>
    </dgm:pt>
    <dgm:pt modelId="{FFFA14A0-AE87-4CF6-B31E-AE0DEECE18AC}" type="parTrans" cxnId="{FDE570F9-BF1C-4C3F-90D2-EF0F2B0268F9}">
      <dgm:prSet/>
      <dgm:spPr/>
      <dgm:t>
        <a:bodyPr/>
        <a:lstStyle/>
        <a:p>
          <a:endParaRPr lang="en-US"/>
        </a:p>
      </dgm:t>
    </dgm:pt>
    <dgm:pt modelId="{1CBA857F-D5A8-4E8D-8995-7258DE20C4AF}" type="sibTrans" cxnId="{FDE570F9-BF1C-4C3F-90D2-EF0F2B0268F9}">
      <dgm:prSet/>
      <dgm:spPr/>
      <dgm:t>
        <a:bodyPr/>
        <a:lstStyle/>
        <a:p>
          <a:endParaRPr lang="en-US"/>
        </a:p>
      </dgm:t>
    </dgm:pt>
    <dgm:pt modelId="{DB2EB0C6-D224-4A88-ACE4-B0BDC95DC200}">
      <dgm:prSet/>
      <dgm:spPr/>
      <dgm:t>
        <a:bodyPr/>
        <a:lstStyle/>
        <a:p>
          <a:r>
            <a:rPr lang="en-GB" dirty="0"/>
            <a:t>Clarity of companies values, policies and practices</a:t>
          </a:r>
          <a:endParaRPr lang="en-US" dirty="0"/>
        </a:p>
      </dgm:t>
    </dgm:pt>
    <dgm:pt modelId="{F9599764-C50C-48F8-8DA6-47BAE4EC08CD}" type="parTrans" cxnId="{C38AAB4E-94AC-41FA-946E-AF9A591B3DF8}">
      <dgm:prSet/>
      <dgm:spPr/>
      <dgm:t>
        <a:bodyPr/>
        <a:lstStyle/>
        <a:p>
          <a:endParaRPr lang="en-US"/>
        </a:p>
      </dgm:t>
    </dgm:pt>
    <dgm:pt modelId="{5BF9BE03-0C0A-43AC-87EE-92F90FF7DE32}" type="sibTrans" cxnId="{C38AAB4E-94AC-41FA-946E-AF9A591B3DF8}">
      <dgm:prSet/>
      <dgm:spPr/>
      <dgm:t>
        <a:bodyPr/>
        <a:lstStyle/>
        <a:p>
          <a:endParaRPr lang="en-US"/>
        </a:p>
      </dgm:t>
    </dgm:pt>
    <dgm:pt modelId="{BACE2C93-64E7-4667-872A-5DF9E313C97E}" type="pres">
      <dgm:prSet presAssocID="{EABD51A4-E5BB-4EE4-A531-2AE16504B0AD}" presName="outerComposite" presStyleCnt="0">
        <dgm:presLayoutVars>
          <dgm:chMax val="5"/>
          <dgm:dir/>
          <dgm:resizeHandles val="exact"/>
        </dgm:presLayoutVars>
      </dgm:prSet>
      <dgm:spPr/>
    </dgm:pt>
    <dgm:pt modelId="{0E8BD3F0-85FB-4D6F-84BE-E6F46CB53D60}" type="pres">
      <dgm:prSet presAssocID="{EABD51A4-E5BB-4EE4-A531-2AE16504B0AD}" presName="dummyMaxCanvas" presStyleCnt="0">
        <dgm:presLayoutVars/>
      </dgm:prSet>
      <dgm:spPr/>
    </dgm:pt>
    <dgm:pt modelId="{154343A5-5DFB-4864-9EAE-F8CE2F7F94B8}" type="pres">
      <dgm:prSet presAssocID="{EABD51A4-E5BB-4EE4-A531-2AE16504B0AD}" presName="FourNodes_1" presStyleLbl="node1" presStyleIdx="0" presStyleCnt="4">
        <dgm:presLayoutVars>
          <dgm:bulletEnabled val="1"/>
        </dgm:presLayoutVars>
      </dgm:prSet>
      <dgm:spPr/>
    </dgm:pt>
    <dgm:pt modelId="{239EFD04-DC98-4EC2-ACBF-214FD727DAE7}" type="pres">
      <dgm:prSet presAssocID="{EABD51A4-E5BB-4EE4-A531-2AE16504B0AD}" presName="FourNodes_2" presStyleLbl="node1" presStyleIdx="1" presStyleCnt="4">
        <dgm:presLayoutVars>
          <dgm:bulletEnabled val="1"/>
        </dgm:presLayoutVars>
      </dgm:prSet>
      <dgm:spPr/>
    </dgm:pt>
    <dgm:pt modelId="{1ECDC11B-66D3-44EA-90C7-0BF0F4A4C269}" type="pres">
      <dgm:prSet presAssocID="{EABD51A4-E5BB-4EE4-A531-2AE16504B0AD}" presName="FourNodes_3" presStyleLbl="node1" presStyleIdx="2" presStyleCnt="4">
        <dgm:presLayoutVars>
          <dgm:bulletEnabled val="1"/>
        </dgm:presLayoutVars>
      </dgm:prSet>
      <dgm:spPr/>
    </dgm:pt>
    <dgm:pt modelId="{E3C5B2E9-C0CA-48A6-9063-BCCB4824FCCB}" type="pres">
      <dgm:prSet presAssocID="{EABD51A4-E5BB-4EE4-A531-2AE16504B0AD}" presName="FourNodes_4" presStyleLbl="node1" presStyleIdx="3" presStyleCnt="4">
        <dgm:presLayoutVars>
          <dgm:bulletEnabled val="1"/>
        </dgm:presLayoutVars>
      </dgm:prSet>
      <dgm:spPr/>
    </dgm:pt>
    <dgm:pt modelId="{55C7983A-4CE7-4BB8-9388-9A9B1826D2C5}" type="pres">
      <dgm:prSet presAssocID="{EABD51A4-E5BB-4EE4-A531-2AE16504B0AD}" presName="FourConn_1-2" presStyleLbl="fgAccFollowNode1" presStyleIdx="0" presStyleCnt="3">
        <dgm:presLayoutVars>
          <dgm:bulletEnabled val="1"/>
        </dgm:presLayoutVars>
      </dgm:prSet>
      <dgm:spPr/>
    </dgm:pt>
    <dgm:pt modelId="{CA4F41C1-1B15-4F03-8992-9541E0040117}" type="pres">
      <dgm:prSet presAssocID="{EABD51A4-E5BB-4EE4-A531-2AE16504B0AD}" presName="FourConn_2-3" presStyleLbl="fgAccFollowNode1" presStyleIdx="1" presStyleCnt="3">
        <dgm:presLayoutVars>
          <dgm:bulletEnabled val="1"/>
        </dgm:presLayoutVars>
      </dgm:prSet>
      <dgm:spPr/>
    </dgm:pt>
    <dgm:pt modelId="{082AD399-E44A-4C9E-B942-6F2C95B515F3}" type="pres">
      <dgm:prSet presAssocID="{EABD51A4-E5BB-4EE4-A531-2AE16504B0AD}" presName="FourConn_3-4" presStyleLbl="fgAccFollowNode1" presStyleIdx="2" presStyleCnt="3">
        <dgm:presLayoutVars>
          <dgm:bulletEnabled val="1"/>
        </dgm:presLayoutVars>
      </dgm:prSet>
      <dgm:spPr/>
    </dgm:pt>
    <dgm:pt modelId="{4D95BE73-019F-493D-9FF1-CE5E20A21686}" type="pres">
      <dgm:prSet presAssocID="{EABD51A4-E5BB-4EE4-A531-2AE16504B0AD}" presName="FourNodes_1_text" presStyleLbl="node1" presStyleIdx="3" presStyleCnt="4">
        <dgm:presLayoutVars>
          <dgm:bulletEnabled val="1"/>
        </dgm:presLayoutVars>
      </dgm:prSet>
      <dgm:spPr/>
    </dgm:pt>
    <dgm:pt modelId="{8C9B688B-2813-4145-AC08-FAA6F176F9DC}" type="pres">
      <dgm:prSet presAssocID="{EABD51A4-E5BB-4EE4-A531-2AE16504B0AD}" presName="FourNodes_2_text" presStyleLbl="node1" presStyleIdx="3" presStyleCnt="4">
        <dgm:presLayoutVars>
          <dgm:bulletEnabled val="1"/>
        </dgm:presLayoutVars>
      </dgm:prSet>
      <dgm:spPr/>
    </dgm:pt>
    <dgm:pt modelId="{961DF2F9-B43E-4A1F-A030-1133D5ECE3D2}" type="pres">
      <dgm:prSet presAssocID="{EABD51A4-E5BB-4EE4-A531-2AE16504B0AD}" presName="FourNodes_3_text" presStyleLbl="node1" presStyleIdx="3" presStyleCnt="4">
        <dgm:presLayoutVars>
          <dgm:bulletEnabled val="1"/>
        </dgm:presLayoutVars>
      </dgm:prSet>
      <dgm:spPr/>
    </dgm:pt>
    <dgm:pt modelId="{66985669-C470-4100-A8EA-37287931C306}" type="pres">
      <dgm:prSet presAssocID="{EABD51A4-E5BB-4EE4-A531-2AE16504B0AD}" presName="FourNodes_4_text" presStyleLbl="node1" presStyleIdx="3" presStyleCnt="4">
        <dgm:presLayoutVars>
          <dgm:bulletEnabled val="1"/>
        </dgm:presLayoutVars>
      </dgm:prSet>
      <dgm:spPr/>
    </dgm:pt>
  </dgm:ptLst>
  <dgm:cxnLst>
    <dgm:cxn modelId="{DDCC973D-DFA9-418E-BF71-9548F9E1F314}" type="presOf" srcId="{478D0CB6-7AFC-4331-9971-E1DCCB71F19E}" destId="{154343A5-5DFB-4864-9EAE-F8CE2F7F94B8}" srcOrd="0" destOrd="0" presId="urn:microsoft.com/office/officeart/2005/8/layout/vProcess5"/>
    <dgm:cxn modelId="{6F13A462-EE37-4B21-85C6-1A98BC094B74}" type="presOf" srcId="{26A4408B-DBDA-496C-B058-16903259F5CE}" destId="{961DF2F9-B43E-4A1F-A030-1133D5ECE3D2}" srcOrd="1" destOrd="0" presId="urn:microsoft.com/office/officeart/2005/8/layout/vProcess5"/>
    <dgm:cxn modelId="{C3797244-28C5-4E6F-A2E8-27E31FC18FAF}" type="presOf" srcId="{FFA677DD-4587-4742-B379-DF330594F306}" destId="{8C9B688B-2813-4145-AC08-FAA6F176F9DC}" srcOrd="1" destOrd="0" presId="urn:microsoft.com/office/officeart/2005/8/layout/vProcess5"/>
    <dgm:cxn modelId="{BA99C947-C324-4B90-B0AE-A39EFC3986F9}" type="presOf" srcId="{DB2EB0C6-D224-4A88-ACE4-B0BDC95DC200}" destId="{66985669-C470-4100-A8EA-37287931C306}" srcOrd="1" destOrd="0" presId="urn:microsoft.com/office/officeart/2005/8/layout/vProcess5"/>
    <dgm:cxn modelId="{C38AAB4E-94AC-41FA-946E-AF9A591B3DF8}" srcId="{EABD51A4-E5BB-4EE4-A531-2AE16504B0AD}" destId="{DB2EB0C6-D224-4A88-ACE4-B0BDC95DC200}" srcOrd="3" destOrd="0" parTransId="{F9599764-C50C-48F8-8DA6-47BAE4EC08CD}" sibTransId="{5BF9BE03-0C0A-43AC-87EE-92F90FF7DE32}"/>
    <dgm:cxn modelId="{99A6F27B-C752-4F97-A3D9-C3B82D7E9F65}" type="presOf" srcId="{FFA677DD-4587-4742-B379-DF330594F306}" destId="{239EFD04-DC98-4EC2-ACBF-214FD727DAE7}" srcOrd="0" destOrd="0" presId="urn:microsoft.com/office/officeart/2005/8/layout/vProcess5"/>
    <dgm:cxn modelId="{CD7EEAA0-AB21-4771-9FB6-0D223F46B2D0}" srcId="{EABD51A4-E5BB-4EE4-A531-2AE16504B0AD}" destId="{FFA677DD-4587-4742-B379-DF330594F306}" srcOrd="1" destOrd="0" parTransId="{69423FD8-2CF8-46D5-803F-49541A930200}" sibTransId="{AADEA81C-472D-46CF-A1F5-9742934BF562}"/>
    <dgm:cxn modelId="{9975C9A1-1493-4C67-A80F-16A1309D0303}" type="presOf" srcId="{1CBA857F-D5A8-4E8D-8995-7258DE20C4AF}" destId="{082AD399-E44A-4C9E-B942-6F2C95B515F3}" srcOrd="0" destOrd="0" presId="urn:microsoft.com/office/officeart/2005/8/layout/vProcess5"/>
    <dgm:cxn modelId="{9712B9A4-9C9C-4922-9335-CC4CDD9A624E}" srcId="{EABD51A4-E5BB-4EE4-A531-2AE16504B0AD}" destId="{478D0CB6-7AFC-4331-9971-E1DCCB71F19E}" srcOrd="0" destOrd="0" parTransId="{353C8BC7-F592-49F7-8332-89F766E7B45A}" sibTransId="{41065BAC-D725-4FCB-B014-869ACB38FD90}"/>
    <dgm:cxn modelId="{A94095C1-1905-472E-BD12-0F54EDAAF806}" type="presOf" srcId="{478D0CB6-7AFC-4331-9971-E1DCCB71F19E}" destId="{4D95BE73-019F-493D-9FF1-CE5E20A21686}" srcOrd="1" destOrd="0" presId="urn:microsoft.com/office/officeart/2005/8/layout/vProcess5"/>
    <dgm:cxn modelId="{196169C6-47DE-403B-B475-1924CC6C2B58}" type="presOf" srcId="{EABD51A4-E5BB-4EE4-A531-2AE16504B0AD}" destId="{BACE2C93-64E7-4667-872A-5DF9E313C97E}" srcOrd="0" destOrd="0" presId="urn:microsoft.com/office/officeart/2005/8/layout/vProcess5"/>
    <dgm:cxn modelId="{DF3F9BD3-5A31-4954-A60F-9D490EB6C3DF}" type="presOf" srcId="{DB2EB0C6-D224-4A88-ACE4-B0BDC95DC200}" destId="{E3C5B2E9-C0CA-48A6-9063-BCCB4824FCCB}" srcOrd="0" destOrd="0" presId="urn:microsoft.com/office/officeart/2005/8/layout/vProcess5"/>
    <dgm:cxn modelId="{FB8EBEE4-3EC2-4DCE-B52E-C5EBE0D68513}" type="presOf" srcId="{41065BAC-D725-4FCB-B014-869ACB38FD90}" destId="{55C7983A-4CE7-4BB8-9388-9A9B1826D2C5}" srcOrd="0" destOrd="0" presId="urn:microsoft.com/office/officeart/2005/8/layout/vProcess5"/>
    <dgm:cxn modelId="{B57406EB-501E-492E-B08C-CFC04186B7EA}" type="presOf" srcId="{26A4408B-DBDA-496C-B058-16903259F5CE}" destId="{1ECDC11B-66D3-44EA-90C7-0BF0F4A4C269}" srcOrd="0" destOrd="0" presId="urn:microsoft.com/office/officeart/2005/8/layout/vProcess5"/>
    <dgm:cxn modelId="{DACF0CF6-58D7-400B-8664-209F9D10F7A3}" type="presOf" srcId="{AADEA81C-472D-46CF-A1F5-9742934BF562}" destId="{CA4F41C1-1B15-4F03-8992-9541E0040117}" srcOrd="0" destOrd="0" presId="urn:microsoft.com/office/officeart/2005/8/layout/vProcess5"/>
    <dgm:cxn modelId="{FDE570F9-BF1C-4C3F-90D2-EF0F2B0268F9}" srcId="{EABD51A4-E5BB-4EE4-A531-2AE16504B0AD}" destId="{26A4408B-DBDA-496C-B058-16903259F5CE}" srcOrd="2" destOrd="0" parTransId="{FFFA14A0-AE87-4CF6-B31E-AE0DEECE18AC}" sibTransId="{1CBA857F-D5A8-4E8D-8995-7258DE20C4AF}"/>
    <dgm:cxn modelId="{3B4DD07B-9C96-403B-83DA-9D6061F6B6B7}" type="presParOf" srcId="{BACE2C93-64E7-4667-872A-5DF9E313C97E}" destId="{0E8BD3F0-85FB-4D6F-84BE-E6F46CB53D60}" srcOrd="0" destOrd="0" presId="urn:microsoft.com/office/officeart/2005/8/layout/vProcess5"/>
    <dgm:cxn modelId="{70A85C06-96F5-4E39-8A26-99752BAF3AF8}" type="presParOf" srcId="{BACE2C93-64E7-4667-872A-5DF9E313C97E}" destId="{154343A5-5DFB-4864-9EAE-F8CE2F7F94B8}" srcOrd="1" destOrd="0" presId="urn:microsoft.com/office/officeart/2005/8/layout/vProcess5"/>
    <dgm:cxn modelId="{1C535561-6FA7-443A-B74C-CB8ECC7F0861}" type="presParOf" srcId="{BACE2C93-64E7-4667-872A-5DF9E313C97E}" destId="{239EFD04-DC98-4EC2-ACBF-214FD727DAE7}" srcOrd="2" destOrd="0" presId="urn:microsoft.com/office/officeart/2005/8/layout/vProcess5"/>
    <dgm:cxn modelId="{48623724-B2CF-4B46-A9C1-79AAC4D10928}" type="presParOf" srcId="{BACE2C93-64E7-4667-872A-5DF9E313C97E}" destId="{1ECDC11B-66D3-44EA-90C7-0BF0F4A4C269}" srcOrd="3" destOrd="0" presId="urn:microsoft.com/office/officeart/2005/8/layout/vProcess5"/>
    <dgm:cxn modelId="{1BC52E51-9B80-4D88-8082-DE81090EF4D9}" type="presParOf" srcId="{BACE2C93-64E7-4667-872A-5DF9E313C97E}" destId="{E3C5B2E9-C0CA-48A6-9063-BCCB4824FCCB}" srcOrd="4" destOrd="0" presId="urn:microsoft.com/office/officeart/2005/8/layout/vProcess5"/>
    <dgm:cxn modelId="{69BCB7AC-AD41-4D19-A424-47CC2394D110}" type="presParOf" srcId="{BACE2C93-64E7-4667-872A-5DF9E313C97E}" destId="{55C7983A-4CE7-4BB8-9388-9A9B1826D2C5}" srcOrd="5" destOrd="0" presId="urn:microsoft.com/office/officeart/2005/8/layout/vProcess5"/>
    <dgm:cxn modelId="{9020DEE0-EFCF-428B-8279-83F4A530AE28}" type="presParOf" srcId="{BACE2C93-64E7-4667-872A-5DF9E313C97E}" destId="{CA4F41C1-1B15-4F03-8992-9541E0040117}" srcOrd="6" destOrd="0" presId="urn:microsoft.com/office/officeart/2005/8/layout/vProcess5"/>
    <dgm:cxn modelId="{2100F86B-846C-4611-9DDB-E9AD6C3CF581}" type="presParOf" srcId="{BACE2C93-64E7-4667-872A-5DF9E313C97E}" destId="{082AD399-E44A-4C9E-B942-6F2C95B515F3}" srcOrd="7" destOrd="0" presId="urn:microsoft.com/office/officeart/2005/8/layout/vProcess5"/>
    <dgm:cxn modelId="{836B5288-1569-4590-9992-AE2BB8BB8C7D}" type="presParOf" srcId="{BACE2C93-64E7-4667-872A-5DF9E313C97E}" destId="{4D95BE73-019F-493D-9FF1-CE5E20A21686}" srcOrd="8" destOrd="0" presId="urn:microsoft.com/office/officeart/2005/8/layout/vProcess5"/>
    <dgm:cxn modelId="{5704BE52-53E4-4826-BBEB-02F8BBF7B202}" type="presParOf" srcId="{BACE2C93-64E7-4667-872A-5DF9E313C97E}" destId="{8C9B688B-2813-4145-AC08-FAA6F176F9DC}" srcOrd="9" destOrd="0" presId="urn:microsoft.com/office/officeart/2005/8/layout/vProcess5"/>
    <dgm:cxn modelId="{4DD10A51-FFCC-4A6A-B0DB-F4E0F1E0F289}" type="presParOf" srcId="{BACE2C93-64E7-4667-872A-5DF9E313C97E}" destId="{961DF2F9-B43E-4A1F-A030-1133D5ECE3D2}" srcOrd="10" destOrd="0" presId="urn:microsoft.com/office/officeart/2005/8/layout/vProcess5"/>
    <dgm:cxn modelId="{F36F7036-B454-4730-8CBB-5091A69FE38D}" type="presParOf" srcId="{BACE2C93-64E7-4667-872A-5DF9E313C97E}" destId="{66985669-C470-4100-A8EA-37287931C306}"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343A5-5DFB-4864-9EAE-F8CE2F7F94B8}">
      <dsp:nvSpPr>
        <dsp:cNvPr id="0" name=""/>
        <dsp:cNvSpPr/>
      </dsp:nvSpPr>
      <dsp:spPr>
        <a:xfrm>
          <a:off x="0" y="0"/>
          <a:ext cx="4082353" cy="87346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Career Development</a:t>
          </a:r>
          <a:endParaRPr lang="en-US" sz="2000" kern="1200"/>
        </a:p>
      </dsp:txBody>
      <dsp:txXfrm>
        <a:off x="25583" y="25583"/>
        <a:ext cx="3066003" cy="822303"/>
      </dsp:txXfrm>
    </dsp:sp>
    <dsp:sp modelId="{239EFD04-DC98-4EC2-ACBF-214FD727DAE7}">
      <dsp:nvSpPr>
        <dsp:cNvPr id="0" name=""/>
        <dsp:cNvSpPr/>
      </dsp:nvSpPr>
      <dsp:spPr>
        <a:xfrm>
          <a:off x="341897" y="1032282"/>
          <a:ext cx="4082353" cy="87346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Effective management of talent</a:t>
          </a:r>
          <a:endParaRPr lang="en-US" sz="2000" kern="1200"/>
        </a:p>
      </dsp:txBody>
      <dsp:txXfrm>
        <a:off x="367480" y="1057865"/>
        <a:ext cx="3121535" cy="822303"/>
      </dsp:txXfrm>
    </dsp:sp>
    <dsp:sp modelId="{1ECDC11B-66D3-44EA-90C7-0BF0F4A4C269}">
      <dsp:nvSpPr>
        <dsp:cNvPr id="0" name=""/>
        <dsp:cNvSpPr/>
      </dsp:nvSpPr>
      <dsp:spPr>
        <a:xfrm>
          <a:off x="678691" y="2064565"/>
          <a:ext cx="4082353" cy="87346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Leadership</a:t>
          </a:r>
          <a:endParaRPr lang="en-US" sz="2000" kern="1200"/>
        </a:p>
      </dsp:txBody>
      <dsp:txXfrm>
        <a:off x="704274" y="2090148"/>
        <a:ext cx="3126637" cy="822303"/>
      </dsp:txXfrm>
    </dsp:sp>
    <dsp:sp modelId="{E3C5B2E9-C0CA-48A6-9063-BCCB4824FCCB}">
      <dsp:nvSpPr>
        <dsp:cNvPr id="0" name=""/>
        <dsp:cNvSpPr/>
      </dsp:nvSpPr>
      <dsp:spPr>
        <a:xfrm>
          <a:off x="1020588" y="3096848"/>
          <a:ext cx="4082353" cy="87346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Clarity of companies values, policies and practices</a:t>
          </a:r>
          <a:endParaRPr lang="en-US" sz="2000" kern="1200" dirty="0"/>
        </a:p>
      </dsp:txBody>
      <dsp:txXfrm>
        <a:off x="1046171" y="3122431"/>
        <a:ext cx="3121535" cy="822303"/>
      </dsp:txXfrm>
    </dsp:sp>
    <dsp:sp modelId="{55C7983A-4CE7-4BB8-9388-9A9B1826D2C5}">
      <dsp:nvSpPr>
        <dsp:cNvPr id="0" name=""/>
        <dsp:cNvSpPr/>
      </dsp:nvSpPr>
      <dsp:spPr>
        <a:xfrm>
          <a:off x="3514598" y="668998"/>
          <a:ext cx="567755" cy="567755"/>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642343" y="668998"/>
        <a:ext cx="312265" cy="427236"/>
      </dsp:txXfrm>
    </dsp:sp>
    <dsp:sp modelId="{CA4F41C1-1B15-4F03-8992-9541E0040117}">
      <dsp:nvSpPr>
        <dsp:cNvPr id="0" name=""/>
        <dsp:cNvSpPr/>
      </dsp:nvSpPr>
      <dsp:spPr>
        <a:xfrm>
          <a:off x="3856495" y="1701281"/>
          <a:ext cx="567755" cy="567755"/>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984240" y="1701281"/>
        <a:ext cx="312265" cy="427236"/>
      </dsp:txXfrm>
    </dsp:sp>
    <dsp:sp modelId="{082AD399-E44A-4C9E-B942-6F2C95B515F3}">
      <dsp:nvSpPr>
        <dsp:cNvPr id="0" name=""/>
        <dsp:cNvSpPr/>
      </dsp:nvSpPr>
      <dsp:spPr>
        <a:xfrm>
          <a:off x="4193289" y="2733563"/>
          <a:ext cx="567755" cy="567755"/>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321034" y="2733563"/>
        <a:ext cx="312265" cy="4272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93CD36-562E-4EEA-8B96-DB5FE3AB0DC1}" type="datetimeFigureOut">
              <a:rPr lang="en-US" smtClean="0"/>
              <a:t>12/7/2022</a:t>
            </a:fld>
            <a:endParaRPr lang="en-US"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9C5148-8ED6-434E-BA59-EF48324382B2}" type="slidenum">
              <a:rPr lang="en-US" smtClean="0"/>
              <a:t>‹#›</a:t>
            </a:fld>
            <a:endParaRPr lang="en-US"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0FA4AB-31E7-4D1C-A552-BCF9442B3075}" type="datetimeFigureOut">
              <a:rPr lang="en-US" smtClean="0"/>
              <a:t>12/7/2022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33291-C0D9-4415-AEC4-F67D377A5ADC}" type="slidenum">
              <a:rPr lang="en-US" smtClean="0"/>
              <a:t>‹#›</a:t>
            </a:fld>
            <a:endParaRPr lang="en-US"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661507-A533-4F2E-B984-305D4E4F5CE4}" type="datetime1">
              <a:rPr lang="en-US" smtClean="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FBB71-6DE2-4937-8AEC-8B1AE0DB59CF}" type="datetime1">
              <a:rPr lang="en-US" smtClean="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3ADD7-A3CC-46CA-B4EE-B20DC19C65C4}" type="datetime1">
              <a:rPr lang="en-US" smtClean="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C6B7653-8290-49FD-9716-A2C1CB6DA8FD}" type="datetime1">
              <a:rPr lang="en-US" smtClean="0"/>
              <a:t>12/7/2022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5FF2AA5-9729-4046-B4EA-C2E953FA8206}" type="datetime1">
              <a:rPr lang="en-US" smtClean="0"/>
              <a:t>12/7/2022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E207096B-8B9A-4F98-8A4A-7B031A299951}" type="datetime1">
              <a:rPr lang="en-US" smtClean="0"/>
              <a:t>12/7/2022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8858B70-756A-47BE-81CE-FA952E7560EC}" type="datetime1">
              <a:rPr lang="en-US" smtClean="0"/>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10D19E4-4707-4D4C-84BE-F88B0E767A80}" type="datetime1">
              <a:rPr lang="en-US" smtClean="0"/>
              <a:t>12/7/2022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B5A93A0-19E1-47AC-8700-509B6BECB2CF}" type="datetime1">
              <a:rPr lang="en-US" smtClean="0"/>
              <a:t>12/7/2022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34DDD7-3FE8-4583-81CB-632D5267A8B4}" type="datetime1">
              <a:rPr lang="en-US" smtClean="0"/>
              <a:t>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A22273-1190-47FC-BA5A-981185797AF1}" type="datetime1">
              <a:rPr lang="en-US" smtClean="0"/>
              <a:t>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13CA45DD-0F6B-4F7F-AE06-73BBDCC76E66}" type="datetime1">
              <a:rPr lang="en-US" smtClean="0"/>
              <a:t>12/7/2022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pixabay.com/illustrations/question-question-mark-grid-web-1093884/"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3.jpg"/><Relationship Id="rId7" Type="http://schemas.openxmlformats.org/officeDocument/2006/relationships/hyperlink" Target="http://www.seminarium.com/expositores/william-kahn/"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www.seminarium.com/expositores/" TargetMode="External"/><Relationship Id="rId5" Type="http://schemas.openxmlformats.org/officeDocument/2006/relationships/hyperlink" Target="http://www.seminarium.com/" TargetMode="External"/><Relationship Id="rId4" Type="http://schemas.openxmlformats.org/officeDocument/2006/relationships/hyperlink" Target="https://wellcomecollection.org/works/hhrjuuc3" TargetMode="Externa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gif"/><Relationship Id="rId7" Type="http://schemas.openxmlformats.org/officeDocument/2006/relationships/diagramQuickStyle" Target="../diagrams/quickStyle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www.thepuchiherald.com/2016/12/06/maslow-hierarchy-of-needs-applied-to-employee-engagement/" TargetMode="Externa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courses.lumenlearning.com/wmopen-humanresourcesmgmt/chapter/results-and-employee-engagement/" TargetMode="External"/><Relationship Id="rId5" Type="http://schemas.openxmlformats.org/officeDocument/2006/relationships/image" Target="../media/image7.png"/><Relationship Id="rId4" Type="http://schemas.openxmlformats.org/officeDocument/2006/relationships/hyperlink" Target="https://www.frontiersin.org/articles/10.3389/fpsyg.2018.01304/ful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www.hrbartender.com/2019/employee-engagement/trust-proces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ourses.lumenlearning.com/boundless-management/chapter/business-stakeholder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pexels.com/photo/business-charts-presentation-project-2399033/"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75D891-6E41-D5C5-0950-E04471FEC9E3}"/>
              </a:ext>
            </a:extLst>
          </p:cNvPr>
          <p:cNvSpPr txBox="1"/>
          <p:nvPr/>
        </p:nvSpPr>
        <p:spPr>
          <a:xfrm>
            <a:off x="914400" y="1385455"/>
            <a:ext cx="6691745" cy="3693319"/>
          </a:xfrm>
          <a:prstGeom prst="rect">
            <a:avLst/>
          </a:prstGeom>
          <a:noFill/>
        </p:spPr>
        <p:txBody>
          <a:bodyPr wrap="square" rtlCol="0">
            <a:spAutoFit/>
          </a:bodyPr>
          <a:lstStyle/>
          <a:p>
            <a:r>
              <a:rPr lang="en-GB" dirty="0"/>
              <a:t>Andrew William Robson</a:t>
            </a:r>
          </a:p>
          <a:p>
            <a:endParaRPr lang="en-GB" dirty="0"/>
          </a:p>
          <a:p>
            <a:endParaRPr lang="en-GB" dirty="0"/>
          </a:p>
          <a:p>
            <a:r>
              <a:rPr lang="en-GB" dirty="0"/>
              <a:t>2118063</a:t>
            </a:r>
          </a:p>
          <a:p>
            <a:endParaRPr lang="en-GB" dirty="0"/>
          </a:p>
          <a:p>
            <a:endParaRPr lang="en-GB" dirty="0"/>
          </a:p>
          <a:p>
            <a:r>
              <a:rPr lang="en-GB" dirty="0"/>
              <a:t>BMIH4006</a:t>
            </a:r>
          </a:p>
          <a:p>
            <a:endParaRPr lang="en-GB" dirty="0"/>
          </a:p>
          <a:p>
            <a:endParaRPr lang="en-GB" dirty="0"/>
          </a:p>
          <a:p>
            <a:r>
              <a:rPr lang="en-GB" dirty="0"/>
              <a:t>Operating hotel facilities</a:t>
            </a:r>
          </a:p>
          <a:p>
            <a:endParaRPr lang="en-GB" dirty="0"/>
          </a:p>
          <a:p>
            <a:endParaRPr lang="en-GB" dirty="0"/>
          </a:p>
          <a:p>
            <a:r>
              <a:rPr lang="en-GB" dirty="0"/>
              <a:t>The importance of Employee Engagement</a:t>
            </a:r>
          </a:p>
        </p:txBody>
      </p:sp>
    </p:spTree>
    <p:extLst>
      <p:ext uri="{BB962C8B-B14F-4D97-AF65-F5344CB8AC3E}">
        <p14:creationId xmlns:p14="http://schemas.microsoft.com/office/powerpoint/2010/main" val="4264162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1"/>
              </a:ext>
            </a:extLst>
          </p:cNvPr>
          <p:cNvPicPr>
            <a:picLocks noChangeAspect="1"/>
          </p:cNvPicPr>
          <p:nvPr/>
        </p:nvPicPr>
        <p:blipFill rotWithShape="1">
          <a:blip r:embed="rId2"/>
          <a:srcRect t="2926" r="9092" b="20447"/>
          <a:stretch/>
        </p:blipFill>
        <p:spPr>
          <a:xfrm>
            <a:off x="-581871" y="-166255"/>
            <a:ext cx="12188932" cy="6858000"/>
          </a:xfrm>
          <a:prstGeom prst="rect">
            <a:avLst/>
          </a:prstGeom>
        </p:spPr>
      </p:pic>
      <p:sp>
        <p:nvSpPr>
          <p:cNvPr id="21" name="Rectangle 20">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a:extLst>
              <a:ext uri="{FF2B5EF4-FFF2-40B4-BE49-F238E27FC236}">
                <a16:creationId xmlns:a16="http://schemas.microsoft.com/office/drawing/2014/main" id="{0FC1E288-195C-CB3B-FD32-44936008A31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 y="755905"/>
            <a:ext cx="4642227" cy="5334000"/>
          </a:xfrm>
          <a:prstGeom prst="rect">
            <a:avLst/>
          </a:prstGeom>
        </p:spPr>
      </p:pic>
      <p:sp>
        <p:nvSpPr>
          <p:cNvPr id="8" name="TextBox 7">
            <a:extLst>
              <a:ext uri="{FF2B5EF4-FFF2-40B4-BE49-F238E27FC236}">
                <a16:creationId xmlns:a16="http://schemas.microsoft.com/office/drawing/2014/main" id="{4E6ADC16-DA3D-82BB-20A7-720D161D5B31}"/>
              </a:ext>
            </a:extLst>
          </p:cNvPr>
          <p:cNvSpPr txBox="1"/>
          <p:nvPr/>
        </p:nvSpPr>
        <p:spPr>
          <a:xfrm>
            <a:off x="5224097" y="957943"/>
            <a:ext cx="5196114" cy="523220"/>
          </a:xfrm>
          <a:prstGeom prst="rect">
            <a:avLst/>
          </a:prstGeom>
          <a:noFill/>
        </p:spPr>
        <p:txBody>
          <a:bodyPr wrap="square" rtlCol="0">
            <a:spAutoFit/>
          </a:bodyPr>
          <a:lstStyle/>
          <a:p>
            <a:r>
              <a:rPr lang="en-GB" sz="2800" dirty="0">
                <a:solidFill>
                  <a:schemeClr val="bg1"/>
                </a:solidFill>
              </a:rPr>
              <a:t>What is Employee Engagement?</a:t>
            </a:r>
          </a:p>
        </p:txBody>
      </p:sp>
      <p:sp>
        <p:nvSpPr>
          <p:cNvPr id="9" name="TextBox 8">
            <a:extLst>
              <a:ext uri="{FF2B5EF4-FFF2-40B4-BE49-F238E27FC236}">
                <a16:creationId xmlns:a16="http://schemas.microsoft.com/office/drawing/2014/main" id="{14DFC663-0FD0-ED11-B951-D6B03C56B5FC}"/>
              </a:ext>
            </a:extLst>
          </p:cNvPr>
          <p:cNvSpPr txBox="1"/>
          <p:nvPr/>
        </p:nvSpPr>
        <p:spPr>
          <a:xfrm>
            <a:off x="5341257" y="2206171"/>
            <a:ext cx="4642228" cy="3970318"/>
          </a:xfrm>
          <a:prstGeom prst="rect">
            <a:avLst/>
          </a:prstGeom>
          <a:noFill/>
        </p:spPr>
        <p:txBody>
          <a:bodyPr wrap="square" rtlCol="0">
            <a:spAutoFit/>
          </a:bodyPr>
          <a:lstStyle/>
          <a:p>
            <a:r>
              <a:rPr lang="en-GB" b="0" i="0" dirty="0">
                <a:solidFill>
                  <a:schemeClr val="bg1"/>
                </a:solidFill>
                <a:effectLst/>
              </a:rPr>
              <a:t>An engaged workforce is critical to the high performance and success of any organization. Employee Engagement offers a complete, practical resource for understanding and creating an effective engagement strategy that is aligned to wider business objectives.(</a:t>
            </a:r>
            <a:r>
              <a:rPr lang="en-GB" dirty="0">
                <a:solidFill>
                  <a:schemeClr val="bg1"/>
                </a:solidFill>
              </a:rPr>
              <a:t>B</a:t>
            </a:r>
            <a:r>
              <a:rPr lang="en-GB" b="0" i="0" dirty="0">
                <a:solidFill>
                  <a:schemeClr val="bg1"/>
                </a:solidFill>
                <a:effectLst/>
              </a:rPr>
              <a:t>ridger.E2018).</a:t>
            </a:r>
            <a:r>
              <a:rPr lang="en-GB" dirty="0">
                <a:solidFill>
                  <a:schemeClr val="bg1"/>
                </a:solidFill>
              </a:rPr>
              <a:t>This is a trick question as currently there is no single, universally accepted definition of employee engagement.</a:t>
            </a:r>
          </a:p>
          <a:p>
            <a:r>
              <a:rPr lang="en-GB" dirty="0">
                <a:solidFill>
                  <a:schemeClr val="bg1"/>
                </a:solidFill>
              </a:rPr>
              <a:t>In a report for the united kingdom government in 2009 done by David Macleod and Nita Clarke, identified over 50 different definitions of employee engagement</a:t>
            </a:r>
          </a:p>
        </p:txBody>
      </p:sp>
    </p:spTree>
    <p:extLst>
      <p:ext uri="{BB962C8B-B14F-4D97-AF65-F5344CB8AC3E}">
        <p14:creationId xmlns:p14="http://schemas.microsoft.com/office/powerpoint/2010/main" val="3550316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1"/>
              </a:ext>
            </a:extLst>
          </p:cNvPr>
          <p:cNvPicPr>
            <a:picLocks noChangeAspect="1"/>
          </p:cNvPicPr>
          <p:nvPr/>
        </p:nvPicPr>
        <p:blipFill rotWithShape="1">
          <a:blip r:embed="rId2"/>
          <a:srcRect t="2926" r="9092" b="20447"/>
          <a:stretch/>
        </p:blipFill>
        <p:spPr>
          <a:xfrm>
            <a:off x="-287877" y="0"/>
            <a:ext cx="12188932" cy="7219530"/>
          </a:xfrm>
          <a:prstGeom prst="rect">
            <a:avLst/>
          </a:prstGeom>
        </p:spPr>
      </p:pic>
      <p:sp>
        <p:nvSpPr>
          <p:cNvPr id="21" name="Rectangle 20">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descr="A picture containing outdoor, sky, mountain">
            <a:extLst>
              <a:ext uri="{FF2B5EF4-FFF2-40B4-BE49-F238E27FC236}">
                <a16:creationId xmlns:a16="http://schemas.microsoft.com/office/drawing/2014/main" id="{37C380AB-4E24-0ECF-3BE5-7B0CEC46888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665" y="766207"/>
            <a:ext cx="4791560" cy="5330952"/>
          </a:xfrm>
          <a:prstGeom prst="rect">
            <a:avLst/>
          </a:prstGeom>
        </p:spPr>
      </p:pic>
      <p:sp>
        <p:nvSpPr>
          <p:cNvPr id="13" name="TextBox 12">
            <a:extLst>
              <a:ext uri="{FF2B5EF4-FFF2-40B4-BE49-F238E27FC236}">
                <a16:creationId xmlns:a16="http://schemas.microsoft.com/office/drawing/2014/main" id="{CFA538C3-E5F7-95C3-1928-F15172FDD0D0}"/>
              </a:ext>
            </a:extLst>
          </p:cNvPr>
          <p:cNvSpPr txBox="1"/>
          <p:nvPr/>
        </p:nvSpPr>
        <p:spPr>
          <a:xfrm>
            <a:off x="5631543" y="972457"/>
            <a:ext cx="4630057" cy="523220"/>
          </a:xfrm>
          <a:prstGeom prst="rect">
            <a:avLst/>
          </a:prstGeom>
          <a:noFill/>
        </p:spPr>
        <p:txBody>
          <a:bodyPr wrap="square" rtlCol="0">
            <a:spAutoFit/>
          </a:bodyPr>
          <a:lstStyle/>
          <a:p>
            <a:r>
              <a:rPr lang="en-GB" sz="2800" dirty="0">
                <a:solidFill>
                  <a:schemeClr val="bg1"/>
                </a:solidFill>
              </a:rPr>
              <a:t>The History </a:t>
            </a:r>
          </a:p>
        </p:txBody>
      </p:sp>
      <p:sp>
        <p:nvSpPr>
          <p:cNvPr id="14" name="TextBox 13">
            <a:extLst>
              <a:ext uri="{FF2B5EF4-FFF2-40B4-BE49-F238E27FC236}">
                <a16:creationId xmlns:a16="http://schemas.microsoft.com/office/drawing/2014/main" id="{A1D43A4B-C403-DEEC-E9B0-99083EC85C82}"/>
              </a:ext>
            </a:extLst>
          </p:cNvPr>
          <p:cNvSpPr txBox="1"/>
          <p:nvPr/>
        </p:nvSpPr>
        <p:spPr>
          <a:xfrm>
            <a:off x="5660571" y="1799771"/>
            <a:ext cx="4572000" cy="1200329"/>
          </a:xfrm>
          <a:prstGeom prst="rect">
            <a:avLst/>
          </a:prstGeom>
          <a:noFill/>
        </p:spPr>
        <p:txBody>
          <a:bodyPr wrap="square" rtlCol="0">
            <a:spAutoFit/>
          </a:bodyPr>
          <a:lstStyle/>
          <a:p>
            <a:r>
              <a:rPr lang="en-GB" dirty="0">
                <a:solidFill>
                  <a:schemeClr val="bg1"/>
                </a:solidFill>
              </a:rPr>
              <a:t>The term employee engagement was first coined in 1990 in an article by Willian Kahn although he talks about personal disengagement and engagement at work</a:t>
            </a:r>
          </a:p>
        </p:txBody>
      </p:sp>
      <p:sp>
        <p:nvSpPr>
          <p:cNvPr id="17" name="Rectangle 2">
            <a:extLst>
              <a:ext uri="{FF2B5EF4-FFF2-40B4-BE49-F238E27FC236}">
                <a16:creationId xmlns:a16="http://schemas.microsoft.com/office/drawing/2014/main" id="{C9F27EB5-7233-4FA1-338F-BE90C5F3B69A}"/>
              </a:ext>
            </a:extLst>
          </p:cNvPr>
          <p:cNvSpPr>
            <a:spLocks noChangeArrowheads="1"/>
          </p:cNvSpPr>
          <p:nvPr/>
        </p:nvSpPr>
        <p:spPr bwMode="auto">
          <a:xfrm>
            <a:off x="238401" y="-1160"/>
            <a:ext cx="9907588"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a:ln>
                <a:noFill/>
              </a:ln>
              <a:solidFill>
                <a:srgbClr val="212529"/>
              </a:solidFill>
              <a:effectLst/>
              <a:latin typeface="Yantramanav"/>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900" b="0" i="0" u="none" strike="noStrike" cap="none" normalizeH="0" baseline="0">
                <a:ln>
                  <a:noFill/>
                </a:ln>
                <a:solidFill>
                  <a:srgbClr val="212529"/>
                </a:solidFill>
                <a:effectLst/>
                <a:latin typeface="Yantramanav"/>
              </a:rPr>
              <a:t>You are in:</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900" b="0" i="0" u="none" strike="noStrike" cap="none" normalizeH="0" baseline="0">
                <a:ln>
                  <a:noFill/>
                </a:ln>
                <a:solidFill>
                  <a:srgbClr val="666666"/>
                </a:solidFill>
                <a:effectLst/>
                <a:latin typeface="Yantramanav"/>
                <a:hlinkClick r:id="rId5"/>
              </a:rPr>
              <a:t>Beginning</a:t>
            </a:r>
            <a:endParaRPr kumimoji="0" lang="en-US" altLang="en-US" sz="900" b="0" i="0" u="none" strike="noStrike" cap="none" normalizeH="0" baseline="0">
              <a:ln>
                <a:noFill/>
              </a:ln>
              <a:solidFill>
                <a:srgbClr val="212529"/>
              </a:solidFill>
              <a:effectLst/>
              <a:latin typeface="Yantramanav"/>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900" b="0" i="0" u="none" strike="noStrike" cap="none" normalizeH="0" baseline="0">
                <a:ln>
                  <a:noFill/>
                </a:ln>
                <a:solidFill>
                  <a:srgbClr val="666666"/>
                </a:solidFill>
                <a:effectLst/>
                <a:latin typeface="Yantramanav"/>
                <a:hlinkClick r:id="rId6"/>
              </a:rPr>
              <a:t>Exhibitors</a:t>
            </a:r>
            <a:endParaRPr kumimoji="0" lang="en-US" altLang="en-US" sz="900" b="0" i="0" u="none" strike="noStrike" cap="none" normalizeH="0" baseline="0">
              <a:ln>
                <a:noFill/>
              </a:ln>
              <a:solidFill>
                <a:srgbClr val="212529"/>
              </a:solidFill>
              <a:effectLst/>
              <a:latin typeface="Yantramanav"/>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900" b="0" i="0" u="none" strike="noStrike" cap="none" normalizeH="0" baseline="0">
                <a:ln>
                  <a:noFill/>
                </a:ln>
                <a:solidFill>
                  <a:srgbClr val="C22A22"/>
                </a:solidFill>
                <a:effectLst/>
                <a:latin typeface="Yantramanav"/>
                <a:hlinkClick r:id="rId7"/>
              </a:rPr>
              <a:t>William Kahn</a:t>
            </a:r>
            <a:endParaRPr kumimoji="0" lang="en-US" altLang="en-US" sz="900" b="0" i="0" u="none" strike="noStrike" cap="none" normalizeH="0" baseline="0">
              <a:ln>
                <a:noFill/>
              </a:ln>
              <a:solidFill>
                <a:srgbClr val="212529"/>
              </a:solidFill>
              <a:effectLst/>
              <a:latin typeface="Yantramanav"/>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212529"/>
              </a:solidFill>
              <a:effectLst/>
              <a:latin typeface="Open Sans Condensed"/>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212529"/>
                </a:solidFill>
                <a:effectLst/>
                <a:latin typeface="Open Sans Condensed"/>
              </a:rPr>
              <a:t>Exhibitors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000" b="0" i="0" u="none" strike="noStrike" cap="none" normalizeH="0" baseline="0">
              <a:ln>
                <a:noFill/>
              </a:ln>
              <a:solidFill>
                <a:srgbClr val="212529"/>
              </a:solidFill>
              <a:effectLst/>
              <a:latin typeface="Open Sans Condensed"/>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000" b="0" i="0" u="none" strike="noStrike" cap="none" normalizeH="0" baseline="0">
                <a:ln>
                  <a:noFill/>
                </a:ln>
                <a:solidFill>
                  <a:srgbClr val="212529"/>
                </a:solidFill>
                <a:effectLst/>
                <a:latin typeface="Open Sans Condensed"/>
              </a:rPr>
              <a:t>WILLIAM KAHN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212529"/>
                </a:solidFill>
                <a:effectLst/>
                <a:latin typeface="Yantramanav"/>
              </a:rPr>
              <a:t>  </a:t>
            </a:r>
            <a:r>
              <a:rPr kumimoji="0" lang="en-US" altLang="en-US" sz="9000" b="0" i="0" u="none" strike="noStrike" cap="none" normalizeH="0" baseline="0">
                <a:ln>
                  <a:noFill/>
                </a:ln>
                <a:solidFill>
                  <a:srgbClr val="212529"/>
                </a:solidFill>
                <a:effectLst/>
                <a:latin typeface="Yantramanav"/>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27" name="Picture 3">
            <a:extLst>
              <a:ext uri="{FF2B5EF4-FFF2-40B4-BE49-F238E27FC236}">
                <a16:creationId xmlns:a16="http://schemas.microsoft.com/office/drawing/2014/main" id="{0513E26E-18E2-13B5-B10B-86189B7660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9201" y="295703"/>
            <a:ext cx="1428750" cy="1504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875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1"/>
              </a:ext>
            </a:extLst>
          </p:cNvPr>
          <p:cNvPicPr>
            <a:picLocks noChangeAspect="1"/>
          </p:cNvPicPr>
          <p:nvPr/>
        </p:nvPicPr>
        <p:blipFill rotWithShape="1">
          <a:blip r:embed="rId2"/>
          <a:srcRect t="2926" r="9092" b="20447"/>
          <a:stretch/>
        </p:blipFill>
        <p:spPr>
          <a:xfrm>
            <a:off x="-149332" y="1160"/>
            <a:ext cx="12188932" cy="6858000"/>
          </a:xfrm>
          <a:prstGeom prst="rect">
            <a:avLst/>
          </a:prstGeom>
        </p:spPr>
      </p:pic>
      <p:sp>
        <p:nvSpPr>
          <p:cNvPr id="21" name="Rectangle 20">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descr="Diagram&#10;&#10;Description automatically generated">
            <a:extLst>
              <a:ext uri="{FF2B5EF4-FFF2-40B4-BE49-F238E27FC236}">
                <a16:creationId xmlns:a16="http://schemas.microsoft.com/office/drawing/2014/main" id="{F230C7CA-A785-FB1A-7F71-C102749F1ED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755903"/>
            <a:ext cx="4642228" cy="5334001"/>
          </a:xfrm>
          <a:prstGeom prst="rect">
            <a:avLst/>
          </a:prstGeom>
        </p:spPr>
      </p:pic>
      <p:sp>
        <p:nvSpPr>
          <p:cNvPr id="15" name="TextBox 14">
            <a:extLst>
              <a:ext uri="{FF2B5EF4-FFF2-40B4-BE49-F238E27FC236}">
                <a16:creationId xmlns:a16="http://schemas.microsoft.com/office/drawing/2014/main" id="{785DAD56-B028-E084-50F1-E096A801ABE2}"/>
              </a:ext>
            </a:extLst>
          </p:cNvPr>
          <p:cNvSpPr txBox="1"/>
          <p:nvPr/>
        </p:nvSpPr>
        <p:spPr>
          <a:xfrm>
            <a:off x="5257261" y="839497"/>
            <a:ext cx="5220929" cy="954107"/>
          </a:xfrm>
          <a:prstGeom prst="rect">
            <a:avLst/>
          </a:prstGeom>
          <a:noFill/>
        </p:spPr>
        <p:txBody>
          <a:bodyPr wrap="square" rtlCol="0">
            <a:spAutoFit/>
          </a:bodyPr>
          <a:lstStyle/>
          <a:p>
            <a:r>
              <a:rPr lang="en-GB" sz="2800" dirty="0"/>
              <a:t>Factors affect Employee Engagement</a:t>
            </a:r>
          </a:p>
        </p:txBody>
      </p:sp>
      <p:graphicFrame>
        <p:nvGraphicFramePr>
          <p:cNvPr id="26" name="TextBox 15">
            <a:extLst>
              <a:ext uri="{FF2B5EF4-FFF2-40B4-BE49-F238E27FC236}">
                <a16:creationId xmlns:a16="http://schemas.microsoft.com/office/drawing/2014/main" id="{06DC64C1-FBEB-344D-9980-7CC0CC0E0972}"/>
              </a:ext>
            </a:extLst>
          </p:cNvPr>
          <p:cNvGraphicFramePr/>
          <p:nvPr/>
        </p:nvGraphicFramePr>
        <p:xfrm>
          <a:off x="5309419" y="2271252"/>
          <a:ext cx="5102942" cy="3970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30671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1"/>
              </a:ext>
            </a:extLst>
          </p:cNvPr>
          <p:cNvPicPr>
            <a:picLocks noChangeAspect="1"/>
          </p:cNvPicPr>
          <p:nvPr/>
        </p:nvPicPr>
        <p:blipFill rotWithShape="1">
          <a:blip r:embed="rId2"/>
          <a:srcRect t="2926" r="9092" b="20447"/>
          <a:stretch/>
        </p:blipFill>
        <p:spPr>
          <a:xfrm>
            <a:off x="10980" y="0"/>
            <a:ext cx="12188932" cy="6858000"/>
          </a:xfrm>
          <a:prstGeom prst="rect">
            <a:avLst/>
          </a:prstGeom>
        </p:spPr>
      </p:pic>
      <p:sp>
        <p:nvSpPr>
          <p:cNvPr id="21" name="Rectangle 20">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extBox 14">
            <a:extLst>
              <a:ext uri="{FF2B5EF4-FFF2-40B4-BE49-F238E27FC236}">
                <a16:creationId xmlns:a16="http://schemas.microsoft.com/office/drawing/2014/main" id="{785DAD56-B028-E084-50F1-E096A801ABE2}"/>
              </a:ext>
            </a:extLst>
          </p:cNvPr>
          <p:cNvSpPr txBox="1"/>
          <p:nvPr/>
        </p:nvSpPr>
        <p:spPr>
          <a:xfrm>
            <a:off x="5257261" y="839497"/>
            <a:ext cx="5220929" cy="954107"/>
          </a:xfrm>
          <a:prstGeom prst="rect">
            <a:avLst/>
          </a:prstGeom>
          <a:noFill/>
        </p:spPr>
        <p:txBody>
          <a:bodyPr wrap="square" rtlCol="0">
            <a:spAutoFit/>
          </a:bodyPr>
          <a:lstStyle/>
          <a:p>
            <a:r>
              <a:rPr lang="en-GB" sz="2800" dirty="0">
                <a:solidFill>
                  <a:schemeClr val="bg1"/>
                </a:solidFill>
              </a:rPr>
              <a:t>Factors affect Employee Engagement</a:t>
            </a:r>
          </a:p>
        </p:txBody>
      </p:sp>
      <p:pic>
        <p:nvPicPr>
          <p:cNvPr id="3" name="Picture 2" descr="Diagram">
            <a:extLst>
              <a:ext uri="{FF2B5EF4-FFF2-40B4-BE49-F238E27FC236}">
                <a16:creationId xmlns:a16="http://schemas.microsoft.com/office/drawing/2014/main" id="{41248CD7-8187-B1F3-9290-365E981A7B4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758953"/>
            <a:ext cx="4642228" cy="2518452"/>
          </a:xfrm>
          <a:prstGeom prst="rect">
            <a:avLst/>
          </a:prstGeom>
        </p:spPr>
      </p:pic>
      <p:pic>
        <p:nvPicPr>
          <p:cNvPr id="7" name="Picture 6" descr="A picture containing text, vector graphics&#10;&#10;Description automatically generated">
            <a:extLst>
              <a:ext uri="{FF2B5EF4-FFF2-40B4-BE49-F238E27FC236}">
                <a16:creationId xmlns:a16="http://schemas.microsoft.com/office/drawing/2014/main" id="{41FF1104-0B04-4BD6-309F-E380036823B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913" y="894873"/>
            <a:ext cx="4642228" cy="4765063"/>
          </a:xfrm>
          <a:prstGeom prst="rect">
            <a:avLst/>
          </a:prstGeom>
        </p:spPr>
      </p:pic>
      <p:sp>
        <p:nvSpPr>
          <p:cNvPr id="9" name="TextBox 8">
            <a:extLst>
              <a:ext uri="{FF2B5EF4-FFF2-40B4-BE49-F238E27FC236}">
                <a16:creationId xmlns:a16="http://schemas.microsoft.com/office/drawing/2014/main" id="{D4D28448-5916-DDBE-690F-54A5FBEDFE55}"/>
              </a:ext>
            </a:extLst>
          </p:cNvPr>
          <p:cNvSpPr txBox="1"/>
          <p:nvPr/>
        </p:nvSpPr>
        <p:spPr>
          <a:xfrm>
            <a:off x="5896309" y="2359742"/>
            <a:ext cx="5545393" cy="2862322"/>
          </a:xfrm>
          <a:prstGeom prst="rect">
            <a:avLst/>
          </a:prstGeom>
          <a:noFill/>
        </p:spPr>
        <p:txBody>
          <a:bodyPr wrap="square" rtlCol="0">
            <a:spAutoFit/>
          </a:bodyPr>
          <a:lstStyle/>
          <a:p>
            <a:pPr marL="342900" indent="-342900">
              <a:buFont typeface="+mj-lt"/>
              <a:buAutoNum type="arabicPeriod"/>
            </a:pPr>
            <a:r>
              <a:rPr lang="en-GB" dirty="0">
                <a:solidFill>
                  <a:schemeClr val="bg1"/>
                </a:solidFill>
              </a:rPr>
              <a:t> Respectful treatment of employees</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Companies standards of ethical </a:t>
            </a:r>
            <a:r>
              <a:rPr lang="en-GB" dirty="0" err="1">
                <a:solidFill>
                  <a:schemeClr val="bg1"/>
                </a:solidFill>
              </a:rPr>
              <a:t>behavior</a:t>
            </a: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Empowerment</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Fair treatment of employees</a:t>
            </a:r>
          </a:p>
        </p:txBody>
      </p:sp>
    </p:spTree>
    <p:extLst>
      <p:ext uri="{BB962C8B-B14F-4D97-AF65-F5344CB8AC3E}">
        <p14:creationId xmlns:p14="http://schemas.microsoft.com/office/powerpoint/2010/main" val="2263536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1"/>
              </a:ext>
            </a:extLst>
          </p:cNvPr>
          <p:cNvPicPr>
            <a:picLocks noChangeAspect="1"/>
          </p:cNvPicPr>
          <p:nvPr/>
        </p:nvPicPr>
        <p:blipFill rotWithShape="1">
          <a:blip r:embed="rId2"/>
          <a:srcRect t="2926" r="9092" b="20447"/>
          <a:stretch/>
        </p:blipFill>
        <p:spPr>
          <a:xfrm>
            <a:off x="10980" y="0"/>
            <a:ext cx="12188932" cy="6858000"/>
          </a:xfrm>
          <a:prstGeom prst="rect">
            <a:avLst/>
          </a:prstGeom>
        </p:spPr>
      </p:pic>
      <p:sp>
        <p:nvSpPr>
          <p:cNvPr id="21" name="Rectangle 20">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extBox 14">
            <a:extLst>
              <a:ext uri="{FF2B5EF4-FFF2-40B4-BE49-F238E27FC236}">
                <a16:creationId xmlns:a16="http://schemas.microsoft.com/office/drawing/2014/main" id="{785DAD56-B028-E084-50F1-E096A801ABE2}"/>
              </a:ext>
            </a:extLst>
          </p:cNvPr>
          <p:cNvSpPr txBox="1"/>
          <p:nvPr/>
        </p:nvSpPr>
        <p:spPr>
          <a:xfrm>
            <a:off x="5257261" y="839497"/>
            <a:ext cx="5220929" cy="954107"/>
          </a:xfrm>
          <a:prstGeom prst="rect">
            <a:avLst/>
          </a:prstGeom>
          <a:noFill/>
        </p:spPr>
        <p:txBody>
          <a:bodyPr wrap="square" rtlCol="0">
            <a:spAutoFit/>
          </a:bodyPr>
          <a:lstStyle/>
          <a:p>
            <a:r>
              <a:rPr lang="en-GB" sz="2800" dirty="0">
                <a:solidFill>
                  <a:schemeClr val="bg1"/>
                </a:solidFill>
              </a:rPr>
              <a:t>Factors affect Employee Engagement</a:t>
            </a:r>
          </a:p>
        </p:txBody>
      </p:sp>
      <p:pic>
        <p:nvPicPr>
          <p:cNvPr id="4" name="Picture 3" descr="Text&#10;&#10;Description automatically generated">
            <a:extLst>
              <a:ext uri="{FF2B5EF4-FFF2-40B4-BE49-F238E27FC236}">
                <a16:creationId xmlns:a16="http://schemas.microsoft.com/office/drawing/2014/main" id="{48DF02DF-755B-9E64-C319-3385815CE61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979" y="755903"/>
            <a:ext cx="4631250" cy="5334001"/>
          </a:xfrm>
          <a:prstGeom prst="rect">
            <a:avLst/>
          </a:prstGeom>
        </p:spPr>
      </p:pic>
      <p:sp>
        <p:nvSpPr>
          <p:cNvPr id="10" name="TextBox 9">
            <a:extLst>
              <a:ext uri="{FF2B5EF4-FFF2-40B4-BE49-F238E27FC236}">
                <a16:creationId xmlns:a16="http://schemas.microsoft.com/office/drawing/2014/main" id="{4D3956F2-7B64-CAAB-A8B0-B802CF4A3A8A}"/>
              </a:ext>
            </a:extLst>
          </p:cNvPr>
          <p:cNvSpPr txBox="1"/>
          <p:nvPr/>
        </p:nvSpPr>
        <p:spPr>
          <a:xfrm>
            <a:off x="5540922" y="1808118"/>
            <a:ext cx="4948247" cy="4247317"/>
          </a:xfrm>
          <a:prstGeom prst="rect">
            <a:avLst/>
          </a:prstGeom>
          <a:noFill/>
        </p:spPr>
        <p:txBody>
          <a:bodyPr wrap="square" rtlCol="0">
            <a:spAutoFit/>
          </a:bodyPr>
          <a:lstStyle/>
          <a:p>
            <a:pPr marL="342900" indent="-342900">
              <a:buFont typeface="+mj-lt"/>
              <a:buAutoNum type="arabicPeriod"/>
            </a:pPr>
            <a:r>
              <a:rPr lang="en-GB" dirty="0">
                <a:solidFill>
                  <a:schemeClr val="bg1"/>
                </a:solidFill>
              </a:rPr>
              <a:t>Performance Appraisal</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Pay and benefits</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Health and safety</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Satisfaction</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Family friendliness </a:t>
            </a:r>
          </a:p>
        </p:txBody>
      </p:sp>
    </p:spTree>
    <p:extLst>
      <p:ext uri="{BB962C8B-B14F-4D97-AF65-F5344CB8AC3E}">
        <p14:creationId xmlns:p14="http://schemas.microsoft.com/office/powerpoint/2010/main" val="190890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0"/>
              </a:ext>
            </a:extLst>
          </p:cNvPr>
          <p:cNvPicPr>
            <a:picLocks noChangeAspect="1"/>
          </p:cNvPicPr>
          <p:nvPr/>
        </p:nvPicPr>
        <p:blipFill rotWithShape="1">
          <a:blip r:embed="rId2"/>
          <a:srcRect t="2926" r="9092" b="20447"/>
          <a:stretch/>
        </p:blipFill>
        <p:spPr>
          <a:xfrm>
            <a:off x="10980" y="0"/>
            <a:ext cx="12188932" cy="6858000"/>
          </a:xfrm>
          <a:prstGeom prst="rect">
            <a:avLst/>
          </a:prstGeom>
        </p:spPr>
      </p:pic>
      <p:sp>
        <p:nvSpPr>
          <p:cNvPr id="21" name="Rectangle 20">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descr="Diagram">
            <a:extLst>
              <a:ext uri="{FF2B5EF4-FFF2-40B4-BE49-F238E27FC236}">
                <a16:creationId xmlns:a16="http://schemas.microsoft.com/office/drawing/2014/main" id="{4BC8773B-B4C7-EE70-5375-03F02490CD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979" y="755903"/>
            <a:ext cx="4631250" cy="5334001"/>
          </a:xfrm>
          <a:prstGeom prst="rect">
            <a:avLst/>
          </a:prstGeom>
        </p:spPr>
      </p:pic>
      <p:sp>
        <p:nvSpPr>
          <p:cNvPr id="7" name="TextBox 6">
            <a:extLst>
              <a:ext uri="{FF2B5EF4-FFF2-40B4-BE49-F238E27FC236}">
                <a16:creationId xmlns:a16="http://schemas.microsoft.com/office/drawing/2014/main" id="{63EC9757-E3A8-340F-BDB1-56E1FFF4C118}"/>
              </a:ext>
            </a:extLst>
          </p:cNvPr>
          <p:cNvSpPr txBox="1"/>
          <p:nvPr/>
        </p:nvSpPr>
        <p:spPr>
          <a:xfrm>
            <a:off x="5265683" y="755903"/>
            <a:ext cx="6456218" cy="523220"/>
          </a:xfrm>
          <a:prstGeom prst="rect">
            <a:avLst/>
          </a:prstGeom>
          <a:noFill/>
        </p:spPr>
        <p:txBody>
          <a:bodyPr wrap="square" rtlCol="0">
            <a:spAutoFit/>
          </a:bodyPr>
          <a:lstStyle/>
          <a:p>
            <a:r>
              <a:rPr lang="en-GB" sz="2800" dirty="0">
                <a:solidFill>
                  <a:schemeClr val="bg1"/>
                </a:solidFill>
              </a:rPr>
              <a:t>Factors affecting Employee Engagement</a:t>
            </a:r>
          </a:p>
        </p:txBody>
      </p:sp>
      <p:sp>
        <p:nvSpPr>
          <p:cNvPr id="8" name="TextBox 7">
            <a:extLst>
              <a:ext uri="{FF2B5EF4-FFF2-40B4-BE49-F238E27FC236}">
                <a16:creationId xmlns:a16="http://schemas.microsoft.com/office/drawing/2014/main" id="{5F83D51B-F1A5-3AB3-872A-0EB98928A75E}"/>
              </a:ext>
            </a:extLst>
          </p:cNvPr>
          <p:cNvSpPr txBox="1"/>
          <p:nvPr/>
        </p:nvSpPr>
        <p:spPr>
          <a:xfrm>
            <a:off x="5389419" y="1870364"/>
            <a:ext cx="6426446" cy="3970318"/>
          </a:xfrm>
          <a:prstGeom prst="rect">
            <a:avLst/>
          </a:prstGeom>
          <a:noFill/>
        </p:spPr>
        <p:txBody>
          <a:bodyPr wrap="square" rtlCol="0">
            <a:spAutoFit/>
          </a:bodyPr>
          <a:lstStyle/>
          <a:p>
            <a:pPr marL="342900" indent="-342900">
              <a:buFont typeface="+mj-lt"/>
              <a:buAutoNum type="arabicPeriod"/>
            </a:pPr>
            <a:r>
              <a:rPr lang="en-GB" dirty="0">
                <a:solidFill>
                  <a:schemeClr val="bg1"/>
                </a:solidFill>
              </a:rPr>
              <a:t>Communication </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Nature of job </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Organisational politics</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Emotional factors</a:t>
            </a:r>
          </a:p>
          <a:p>
            <a:pPr marL="342900" indent="-342900">
              <a:buFont typeface="+mj-lt"/>
              <a:buAutoNum type="arabicPeriod"/>
            </a:pPr>
            <a:endParaRPr lang="en-GB" dirty="0">
              <a:solidFill>
                <a:schemeClr val="bg1"/>
              </a:solidFill>
            </a:endParaRP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err="1">
                <a:solidFill>
                  <a:schemeClr val="bg1"/>
                </a:solidFill>
              </a:rPr>
              <a:t>Prodctivity</a:t>
            </a:r>
            <a:r>
              <a:rPr lang="en-GB" dirty="0">
                <a:solidFill>
                  <a:schemeClr val="bg1"/>
                </a:solidFill>
              </a:rPr>
              <a:t>                                                                                  </a:t>
            </a:r>
          </a:p>
          <a:p>
            <a:r>
              <a:rPr lang="en-GB" dirty="0"/>
              <a:t>                                                                                        (</a:t>
            </a:r>
            <a:r>
              <a:rPr lang="en-GB" dirty="0" err="1"/>
              <a:t>Chandani</a:t>
            </a:r>
            <a:r>
              <a:rPr lang="en-GB"/>
              <a:t>, A 2016)</a:t>
            </a:r>
            <a:endParaRPr lang="en-GB" dirty="0"/>
          </a:p>
        </p:txBody>
      </p:sp>
    </p:spTree>
    <p:extLst>
      <p:ext uri="{BB962C8B-B14F-4D97-AF65-F5344CB8AC3E}">
        <p14:creationId xmlns:p14="http://schemas.microsoft.com/office/powerpoint/2010/main" val="860775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C56B44-BA43-5118-85DA-C05ECFF12C4F}"/>
              </a:ext>
            </a:extLst>
          </p:cNvPr>
          <p:cNvSpPr txBox="1"/>
          <p:nvPr/>
        </p:nvSpPr>
        <p:spPr>
          <a:xfrm>
            <a:off x="4122057" y="725715"/>
            <a:ext cx="7547429" cy="523220"/>
          </a:xfrm>
          <a:prstGeom prst="rect">
            <a:avLst/>
          </a:prstGeom>
          <a:noFill/>
        </p:spPr>
        <p:txBody>
          <a:bodyPr wrap="square" rtlCol="0">
            <a:spAutoFit/>
          </a:bodyPr>
          <a:lstStyle/>
          <a:p>
            <a:r>
              <a:rPr lang="en-GB" sz="2800" dirty="0"/>
              <a:t>In Conclusion</a:t>
            </a:r>
          </a:p>
        </p:txBody>
      </p:sp>
      <p:pic>
        <p:nvPicPr>
          <p:cNvPr id="9" name="Picture 8" descr="A picture containing text, person&#10;&#10;Description automatically generated">
            <a:extLst>
              <a:ext uri="{FF2B5EF4-FFF2-40B4-BE49-F238E27FC236}">
                <a16:creationId xmlns:a16="http://schemas.microsoft.com/office/drawing/2014/main" id="{7E437070-028A-93C2-97F9-B416749AEE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725714"/>
            <a:ext cx="3454400" cy="5370285"/>
          </a:xfrm>
          <a:prstGeom prst="rect">
            <a:avLst/>
          </a:prstGeom>
        </p:spPr>
      </p:pic>
      <p:sp>
        <p:nvSpPr>
          <p:cNvPr id="10" name="TextBox 9">
            <a:extLst>
              <a:ext uri="{FF2B5EF4-FFF2-40B4-BE49-F238E27FC236}">
                <a16:creationId xmlns:a16="http://schemas.microsoft.com/office/drawing/2014/main" id="{606B13F3-FFC3-AA9A-2EF3-E575B5DF3C30}"/>
              </a:ext>
            </a:extLst>
          </p:cNvPr>
          <p:cNvSpPr txBox="1"/>
          <p:nvPr/>
        </p:nvSpPr>
        <p:spPr>
          <a:xfrm>
            <a:off x="4136571" y="1814286"/>
            <a:ext cx="7968343" cy="3693319"/>
          </a:xfrm>
          <a:prstGeom prst="rect">
            <a:avLst/>
          </a:prstGeom>
          <a:noFill/>
        </p:spPr>
        <p:txBody>
          <a:bodyPr wrap="square" rtlCol="0">
            <a:spAutoFit/>
          </a:bodyPr>
          <a:lstStyle/>
          <a:p>
            <a:r>
              <a:rPr lang="en-GB" dirty="0"/>
              <a:t>Most often employee engagement has been defined as a emotional and intellectual commitment to a organisation. (S.kular2008) this is probably the most accurate and explanation for the question what is Employee Engagement. </a:t>
            </a:r>
          </a:p>
          <a:p>
            <a:r>
              <a:rPr lang="en-GB" dirty="0"/>
              <a:t>(</a:t>
            </a:r>
            <a:r>
              <a:rPr lang="en-GB" dirty="0" err="1"/>
              <a:t>N.Sharma</a:t>
            </a:r>
            <a:r>
              <a:rPr lang="en-GB" dirty="0"/>
              <a:t> 2019) states “internal stakeholders especially the role of employees take on added importance in this as they are force behind an organisations production and drives quests for achieving customer satisfaction” further underlines the importance of employee engagement as in the hospitality and hotel industry your employee is your first line of defence, point of contact and are usually at the forefront of all services delivered, while also being a public representation of the organisation. This why it is important to have a highly engaged workforce as numerous studies have linked engaged employees to engaged customers, it also essential that organisations encourage this type of culture as highly motivated employees has better talent retention.</a:t>
            </a:r>
          </a:p>
        </p:txBody>
      </p:sp>
    </p:spTree>
    <p:extLst>
      <p:ext uri="{BB962C8B-B14F-4D97-AF65-F5344CB8AC3E}">
        <p14:creationId xmlns:p14="http://schemas.microsoft.com/office/powerpoint/2010/main" val="61022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7A97B7F-B024-AFA6-5773-3B1B8892CD7B}"/>
              </a:ext>
            </a:extLst>
          </p:cNvPr>
          <p:cNvSpPr txBox="1"/>
          <p:nvPr/>
        </p:nvSpPr>
        <p:spPr>
          <a:xfrm>
            <a:off x="3768437" y="335845"/>
            <a:ext cx="7772400" cy="7571303"/>
          </a:xfrm>
          <a:prstGeom prst="rect">
            <a:avLst/>
          </a:prstGeom>
          <a:noFill/>
        </p:spPr>
        <p:txBody>
          <a:bodyPr wrap="square" rtlCol="0">
            <a:spAutoFit/>
          </a:bodyPr>
          <a:lstStyle/>
          <a:p>
            <a:r>
              <a:rPr lang="en-GB" dirty="0"/>
              <a:t>Reference list</a:t>
            </a:r>
          </a:p>
          <a:p>
            <a:pPr marL="285750" indent="-285750">
              <a:buFont typeface="Arial" panose="020B0604020202020204" pitchFamily="34" charset="0"/>
              <a:buChar char="•"/>
            </a:pPr>
            <a:r>
              <a:rPr lang="en-GB" dirty="0"/>
              <a:t>Bing images accessed 27/11/2022</a:t>
            </a:r>
          </a:p>
          <a:p>
            <a:endParaRPr lang="en-GB" dirty="0"/>
          </a:p>
          <a:p>
            <a:pPr marL="285750" indent="-285750">
              <a:buFont typeface="Arial" panose="020B0604020202020204" pitchFamily="34" charset="0"/>
              <a:buChar char="•"/>
            </a:pPr>
            <a:r>
              <a:rPr lang="en-GB" dirty="0" err="1"/>
              <a:t>Chandani</a:t>
            </a:r>
            <a:r>
              <a:rPr lang="en-GB" dirty="0"/>
              <a:t>, A., Mehta, M., Mall, A. and Khokhar, V., 2016. Employee engagement: A review paper on factors affecting employee engagement. Indian Journal of Science and Technology, 9(15), pp.1-7.</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Emma Bridger (2018) Employee Engagement : A Practical Introduction. London: Kogan Page (HR Fundamentals). Available at: https://search-ebscohost-com.ezproxy.uwtsd.ac.uk/login.aspx?direct=true&amp;db=nlebk&amp;AN=1857078&amp;site=ehost-live (Accessed: 1 December 2022).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Google images : https://www.google.co.uk/search?q=william+kahn+1990&amp;tbm=isch&amp;ved=2ahUKEwjXo7Ptueb7AhUJRhoKHVsmAZgQ2-cCegQIABAA&amp;oq=william+kahn+1990&amp;gs_lcp=CgNpbWcQDFAAWABgAGgAcAB4AIABAIgBAJIBAJgBAKoBC2d3cy13aXotaW1n&amp;sclient=img&amp;ei=S_mPY5fSEImMadvMhMAJ&amp;bih=649&amp;biw=1366#imgrc=wx0fVUfk6nJw3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a:t>Kular</a:t>
            </a:r>
            <a:r>
              <a:rPr lang="en-GB" dirty="0"/>
              <a:t>, S., </a:t>
            </a:r>
            <a:r>
              <a:rPr lang="en-GB" dirty="0" err="1"/>
              <a:t>Gatenby</a:t>
            </a:r>
            <a:r>
              <a:rPr lang="en-GB" dirty="0"/>
              <a:t>, M., Rees, C., Soane, E. and Truss, K., 2008. Employee engagement: A literature review.</a:t>
            </a:r>
          </a:p>
          <a:p>
            <a:pPr marL="285750" indent="-285750">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4034271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1EE9C6-C3AA-B211-3C3C-9EDEB7A522E6}"/>
              </a:ext>
            </a:extLst>
          </p:cNvPr>
          <p:cNvSpPr txBox="1"/>
          <p:nvPr/>
        </p:nvSpPr>
        <p:spPr>
          <a:xfrm>
            <a:off x="3893127" y="734291"/>
            <a:ext cx="5749637"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Sharma, N., Chaudhary, N., &amp; Singh, V. K. (Eds.). (2019). Management Techniques for Employee Engagement in Contemporary Organizations. IGI Global. https://doi-org.ezproxy.uwtsd.ac.uk/10.4018/978-1-5225-7799-7</a:t>
            </a:r>
          </a:p>
          <a:p>
            <a:r>
              <a:rPr lang="en-GB" dirty="0"/>
              <a:t>       Chicago</a:t>
            </a:r>
          </a:p>
          <a:p>
            <a:endParaRPr lang="en-GB" dirty="0"/>
          </a:p>
        </p:txBody>
      </p:sp>
    </p:spTree>
    <p:extLst>
      <p:ext uri="{BB962C8B-B14F-4D97-AF65-F5344CB8AC3E}">
        <p14:creationId xmlns:p14="http://schemas.microsoft.com/office/powerpoint/2010/main" val="139088329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0BD8AF61-0EFE-4B67-AC63-165AA360F9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EA0254-3646-4633-AE89-92733C2D6975}">
  <ds:schemaRefs>
    <ds:schemaRef ds:uri="http://schemas.microsoft.com/sharepoint/v3/contenttype/forms"/>
  </ds:schemaRefs>
</ds:datastoreItem>
</file>

<file path=customXml/itemProps3.xml><?xml version="1.0" encoding="utf-8"?>
<ds:datastoreItem xmlns:ds="http://schemas.openxmlformats.org/officeDocument/2006/customXml" ds:itemID="{D5A9C098-A058-4A59-AA77-E2402053F60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Frame design</Template>
  <TotalTime>253</TotalTime>
  <Words>638</Words>
  <Application>Microsoft Office PowerPoint</Application>
  <PresentationFormat>Widescreen</PresentationFormat>
  <Paragraphs>92</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Corbel</vt:lpstr>
      <vt:lpstr>Open Sans Condensed</vt:lpstr>
      <vt:lpstr>Wingdings 2</vt:lpstr>
      <vt:lpstr>Yantramanav</vt:lpstr>
      <vt:lpstr>Frame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robson</dc:creator>
  <cp:lastModifiedBy>andrew robson</cp:lastModifiedBy>
  <cp:revision>13</cp:revision>
  <dcterms:created xsi:type="dcterms:W3CDTF">2022-12-06T22:38:45Z</dcterms:created>
  <dcterms:modified xsi:type="dcterms:W3CDTF">2022-12-07T02:58:37Z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