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8"/>
  </p:notesMasterIdLst>
  <p:sldIdLst>
    <p:sldId id="294" r:id="rId2"/>
    <p:sldId id="301" r:id="rId3"/>
    <p:sldId id="277" r:id="rId4"/>
    <p:sldId id="311" r:id="rId5"/>
    <p:sldId id="312" r:id="rId6"/>
    <p:sldId id="313" r:id="rId7"/>
    <p:sldId id="315" r:id="rId8"/>
    <p:sldId id="302" r:id="rId9"/>
    <p:sldId id="303" r:id="rId10"/>
    <p:sldId id="304" r:id="rId11"/>
    <p:sldId id="307" r:id="rId12"/>
    <p:sldId id="305" r:id="rId13"/>
    <p:sldId id="306" r:id="rId14"/>
    <p:sldId id="314" r:id="rId15"/>
    <p:sldId id="309" r:id="rId16"/>
    <p:sldId id="31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17" autoAdjust="0"/>
    <p:restoredTop sz="94255" autoAdjust="0"/>
  </p:normalViewPr>
  <p:slideViewPr>
    <p:cSldViewPr>
      <p:cViewPr>
        <p:scale>
          <a:sx n="100" d="100"/>
          <a:sy n="100" d="100"/>
        </p:scale>
        <p:origin x="576" y="-21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smtClean="0">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C171C0A-326B-4BAC-8D4C-CD9A33E84532}" type="slidenum">
              <a:rPr lang="en-GB" smtClean="0"/>
              <a:pPr/>
              <a:t>3</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8</a:t>
            </a:fld>
            <a:endParaRPr lang="en-GB"/>
          </a:p>
        </p:txBody>
      </p:sp>
    </p:spTree>
    <p:extLst>
      <p:ext uri="{BB962C8B-B14F-4D97-AF65-F5344CB8AC3E}">
        <p14:creationId xmlns:p14="http://schemas.microsoft.com/office/powerpoint/2010/main" val="84790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9</a:t>
            </a:fld>
            <a:endParaRPr lang="en-GB"/>
          </a:p>
        </p:txBody>
      </p:sp>
    </p:spTree>
    <p:extLst>
      <p:ext uri="{BB962C8B-B14F-4D97-AF65-F5344CB8AC3E}">
        <p14:creationId xmlns:p14="http://schemas.microsoft.com/office/powerpoint/2010/main" val="2433551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10</a:t>
            </a:fld>
            <a:endParaRPr lang="en-GB"/>
          </a:p>
        </p:txBody>
      </p:sp>
    </p:spTree>
    <p:extLst>
      <p:ext uri="{BB962C8B-B14F-4D97-AF65-F5344CB8AC3E}">
        <p14:creationId xmlns:p14="http://schemas.microsoft.com/office/powerpoint/2010/main" val="310719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11</a:t>
            </a:fld>
            <a:endParaRPr lang="en-GB"/>
          </a:p>
        </p:txBody>
      </p:sp>
    </p:spTree>
    <p:extLst>
      <p:ext uri="{BB962C8B-B14F-4D97-AF65-F5344CB8AC3E}">
        <p14:creationId xmlns:p14="http://schemas.microsoft.com/office/powerpoint/2010/main" val="797051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12</a:t>
            </a:fld>
            <a:endParaRPr lang="en-GB"/>
          </a:p>
        </p:txBody>
      </p:sp>
    </p:spTree>
    <p:extLst>
      <p:ext uri="{BB962C8B-B14F-4D97-AF65-F5344CB8AC3E}">
        <p14:creationId xmlns:p14="http://schemas.microsoft.com/office/powerpoint/2010/main" val="2985976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13</a:t>
            </a:fld>
            <a:endParaRPr lang="en-GB"/>
          </a:p>
        </p:txBody>
      </p:sp>
    </p:spTree>
    <p:extLst>
      <p:ext uri="{BB962C8B-B14F-4D97-AF65-F5344CB8AC3E}">
        <p14:creationId xmlns:p14="http://schemas.microsoft.com/office/powerpoint/2010/main" val="1521744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15</a:t>
            </a:fld>
            <a:endParaRPr lang="en-GB"/>
          </a:p>
        </p:txBody>
      </p:sp>
    </p:spTree>
    <p:extLst>
      <p:ext uri="{BB962C8B-B14F-4D97-AF65-F5344CB8AC3E}">
        <p14:creationId xmlns:p14="http://schemas.microsoft.com/office/powerpoint/2010/main" val="3779880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16</a:t>
            </a:fld>
            <a:endParaRPr lang="en-GB"/>
          </a:p>
        </p:txBody>
      </p:sp>
    </p:spTree>
    <p:extLst>
      <p:ext uri="{BB962C8B-B14F-4D97-AF65-F5344CB8AC3E}">
        <p14:creationId xmlns:p14="http://schemas.microsoft.com/office/powerpoint/2010/main" val="1053619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28/02/2017</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bie-paris.org/site/en/1992-sevill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etd.fcla.edu/CF/CFE0001629/kock_gerald_200705_mast.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eaLnBrk="1" fontAlgn="auto" hangingPunct="1">
              <a:spcAft>
                <a:spcPts val="0"/>
              </a:spcAft>
              <a:defRPr/>
            </a:pPr>
            <a:r>
              <a:rPr lang="en-GB" dirty="0" smtClean="0"/>
              <a:t/>
            </a:r>
            <a:br>
              <a:rPr lang="en-GB" dirty="0" smtClean="0"/>
            </a:br>
            <a:r>
              <a:rPr lang="en-GB" dirty="0" smtClean="0"/>
              <a:t>Strategic Events Management</a:t>
            </a:r>
            <a:endParaRPr lang="en-GB" dirty="0"/>
          </a:p>
        </p:txBody>
      </p:sp>
      <p:sp>
        <p:nvSpPr>
          <p:cNvPr id="3" name="Subtitle 2"/>
          <p:cNvSpPr>
            <a:spLocks noGrp="1"/>
          </p:cNvSpPr>
          <p:nvPr>
            <p:ph type="subTitle" idx="1"/>
          </p:nvPr>
        </p:nvSpPr>
        <p:spPr>
          <a:xfrm>
            <a:off x="685800" y="4572000"/>
            <a:ext cx="6461125" cy="1066800"/>
          </a:xfrm>
        </p:spPr>
        <p:txBody>
          <a:bodyPr rtlCol="0"/>
          <a:lstStyle/>
          <a:p>
            <a:pPr eaLnBrk="1" fontAlgn="auto" hangingPunct="1">
              <a:spcAft>
                <a:spcPts val="0"/>
              </a:spcAft>
              <a:buFont typeface="Arial" pitchFamily="34" charset="0"/>
              <a:buNone/>
              <a:defRPr/>
            </a:pPr>
            <a:r>
              <a:rPr lang="en-GB" dirty="0" smtClean="0"/>
              <a:t>Suzanne Wells</a:t>
            </a:r>
          </a:p>
          <a:p>
            <a:pPr eaLnBrk="1" fontAlgn="auto" hangingPunct="1">
              <a:spcAft>
                <a:spcPts val="0"/>
              </a:spcAft>
              <a:buFont typeface="Arial" pitchFamily="34" charset="0"/>
              <a:buNone/>
              <a:defRPr/>
            </a:pPr>
            <a:r>
              <a:rPr lang="en-GB" dirty="0" smtClean="0"/>
              <a:t>Assignment Briefing – content of a feasibility study</a:t>
            </a:r>
            <a:endParaRPr lang="en-GB" dirty="0"/>
          </a:p>
        </p:txBody>
      </p:sp>
    </p:spTree>
    <p:extLst>
      <p:ext uri="{BB962C8B-B14F-4D97-AF65-F5344CB8AC3E}">
        <p14:creationId xmlns:p14="http://schemas.microsoft.com/office/powerpoint/2010/main" val="1211097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far we have considered…</a:t>
            </a:r>
            <a:endParaRPr lang="en-GB" dirty="0"/>
          </a:p>
        </p:txBody>
      </p:sp>
      <p:sp>
        <p:nvSpPr>
          <p:cNvPr id="3" name="Content Placeholder 2"/>
          <p:cNvSpPr>
            <a:spLocks noGrp="1"/>
          </p:cNvSpPr>
          <p:nvPr>
            <p:ph idx="1"/>
          </p:nvPr>
        </p:nvSpPr>
        <p:spPr>
          <a:xfrm>
            <a:off x="683568" y="1417638"/>
            <a:ext cx="7620000" cy="4800600"/>
          </a:xfrm>
        </p:spPr>
        <p:txBody>
          <a:bodyPr>
            <a:normAutofit lnSpcReduction="10000"/>
          </a:bodyPr>
          <a:lstStyle/>
          <a:p>
            <a:r>
              <a:rPr lang="en-GB" sz="3200" dirty="0" smtClean="0"/>
              <a:t>The language of sustainability (triple bottom line economics) </a:t>
            </a:r>
          </a:p>
          <a:p>
            <a:r>
              <a:rPr lang="en-GB" sz="3200" dirty="0" smtClean="0"/>
              <a:t>Event research </a:t>
            </a:r>
          </a:p>
          <a:p>
            <a:r>
              <a:rPr lang="en-GB" sz="3200" dirty="0" smtClean="0"/>
              <a:t>Social Impacts of events – community pride, image, participation, young people, developmental impact, volunteering and skills, culture, experience, authenticity</a:t>
            </a:r>
          </a:p>
          <a:p>
            <a:r>
              <a:rPr lang="en-GB" sz="3200" dirty="0" smtClean="0"/>
              <a:t>Economic Impact of events – key drivers; conditions; pre, during and post event studies, multipliers</a:t>
            </a:r>
          </a:p>
          <a:p>
            <a:endParaRPr lang="en-GB" dirty="0"/>
          </a:p>
        </p:txBody>
      </p:sp>
    </p:spTree>
    <p:extLst>
      <p:ext uri="{BB962C8B-B14F-4D97-AF65-F5344CB8AC3E}">
        <p14:creationId xmlns:p14="http://schemas.microsoft.com/office/powerpoint/2010/main" val="2819784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normAutofit/>
          </a:bodyPr>
          <a:lstStyle/>
          <a:p>
            <a:r>
              <a:rPr lang="en-GB" sz="3200" dirty="0" smtClean="0"/>
              <a:t>Assignment </a:t>
            </a:r>
            <a:r>
              <a:rPr lang="en-GB" sz="3200" dirty="0"/>
              <a:t>briefing</a:t>
            </a:r>
          </a:p>
          <a:p>
            <a:endParaRPr lang="en-GB" sz="3200" b="1" i="1" dirty="0" smtClean="0"/>
          </a:p>
          <a:p>
            <a:r>
              <a:rPr lang="en-GB" sz="3200" b="1" i="1" dirty="0" smtClean="0"/>
              <a:t>Defining </a:t>
            </a:r>
            <a:r>
              <a:rPr lang="en-GB" sz="3200" b="1" i="1" dirty="0"/>
              <a:t>a feasibility </a:t>
            </a:r>
            <a:r>
              <a:rPr lang="en-GB" sz="3200" b="1" i="1" dirty="0" smtClean="0"/>
              <a:t>study</a:t>
            </a:r>
            <a:endParaRPr lang="en-GB" sz="3200" b="1" i="1" dirty="0"/>
          </a:p>
          <a:p>
            <a:r>
              <a:rPr lang="en-GB" sz="3200" b="1" i="1" dirty="0" smtClean="0"/>
              <a:t>Next week – feasibility studies part 2. The context</a:t>
            </a:r>
            <a:endParaRPr lang="en-GB" sz="3200" b="1" i="1" dirty="0"/>
          </a:p>
        </p:txBody>
      </p:sp>
    </p:spTree>
    <p:extLst>
      <p:ext uri="{BB962C8B-B14F-4D97-AF65-F5344CB8AC3E}">
        <p14:creationId xmlns:p14="http://schemas.microsoft.com/office/powerpoint/2010/main" val="3500337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 70%</a:t>
            </a:r>
            <a:endParaRPr lang="en-GB" dirty="0"/>
          </a:p>
        </p:txBody>
      </p:sp>
      <p:sp>
        <p:nvSpPr>
          <p:cNvPr id="3" name="Content Placeholder 2"/>
          <p:cNvSpPr>
            <a:spLocks noGrp="1"/>
          </p:cNvSpPr>
          <p:nvPr>
            <p:ph idx="1"/>
          </p:nvPr>
        </p:nvSpPr>
        <p:spPr/>
        <p:txBody>
          <a:bodyPr>
            <a:normAutofit fontScale="92500" lnSpcReduction="20000"/>
          </a:bodyPr>
          <a:lstStyle/>
          <a:p>
            <a:pPr marL="114300" indent="0">
              <a:buNone/>
            </a:pPr>
            <a:r>
              <a:rPr lang="en-GB" dirty="0" smtClean="0"/>
              <a:t>The </a:t>
            </a:r>
            <a:r>
              <a:rPr lang="en-GB" dirty="0"/>
              <a:t>Special Events Team at City and County of Swansea are aspiring to host a major </a:t>
            </a:r>
            <a:r>
              <a:rPr lang="en-GB" dirty="0" smtClean="0"/>
              <a:t>music and cultural festival </a:t>
            </a:r>
            <a:r>
              <a:rPr lang="en-GB" dirty="0"/>
              <a:t>across the city </a:t>
            </a:r>
            <a:r>
              <a:rPr lang="en-GB" b="1" i="1" dirty="0" smtClean="0"/>
              <a:t>See Edinburgh Festivals as an example.</a:t>
            </a:r>
            <a:r>
              <a:rPr lang="en-GB" dirty="0" smtClean="0"/>
              <a:t> </a:t>
            </a:r>
            <a:r>
              <a:rPr lang="en-GB" dirty="0"/>
              <a:t>As a member of the special events team, you have been asked to lead investigations into the feasibility of the event and ultimately produce an event feasibility report to enable the senior events officer to gain funding and support from the Head of Cultural Services and other key stakeholder groups.  </a:t>
            </a:r>
            <a:endParaRPr lang="en-GB" dirty="0" smtClean="0"/>
          </a:p>
          <a:p>
            <a:pPr marL="114300" indent="0">
              <a:buNone/>
            </a:pPr>
            <a:endParaRPr lang="en-GB" dirty="0"/>
          </a:p>
          <a:p>
            <a:pPr marL="114300" indent="0">
              <a:buNone/>
            </a:pPr>
            <a:r>
              <a:rPr lang="en-GB" dirty="0" smtClean="0"/>
              <a:t>The </a:t>
            </a:r>
            <a:r>
              <a:rPr lang="en-GB" dirty="0"/>
              <a:t>feasibility study (pre-event) should provide a critical evaluation of the operational and strategic issues which could arise from the staging of such an event. The report should also consider the potential impacts of the event (post-event) and how these can be leveraged for future sustainability.  </a:t>
            </a:r>
            <a:endParaRPr lang="en-GB" dirty="0" smtClean="0"/>
          </a:p>
          <a:p>
            <a:pPr marL="114300" indent="0">
              <a:buNone/>
            </a:pPr>
            <a:endParaRPr lang="en-GB" dirty="0"/>
          </a:p>
          <a:p>
            <a:pPr marL="114300" indent="0">
              <a:buNone/>
            </a:pPr>
            <a:r>
              <a:rPr lang="en-GB" dirty="0"/>
              <a:t>Discussion should be based on a range of event management and other contemporary literature which demonstrates clear understanding of the issues and principles of feasibility and strategic event planning</a:t>
            </a:r>
          </a:p>
          <a:p>
            <a:endParaRPr lang="en-GB" dirty="0"/>
          </a:p>
        </p:txBody>
      </p:sp>
    </p:spTree>
    <p:extLst>
      <p:ext uri="{BB962C8B-B14F-4D97-AF65-F5344CB8AC3E}">
        <p14:creationId xmlns:p14="http://schemas.microsoft.com/office/powerpoint/2010/main" val="4510237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 70%</a:t>
            </a:r>
            <a:endParaRPr lang="en-GB" dirty="0"/>
          </a:p>
        </p:txBody>
      </p:sp>
      <p:sp>
        <p:nvSpPr>
          <p:cNvPr id="3" name="Content Placeholder 2"/>
          <p:cNvSpPr>
            <a:spLocks noGrp="1"/>
          </p:cNvSpPr>
          <p:nvPr>
            <p:ph idx="1"/>
          </p:nvPr>
        </p:nvSpPr>
        <p:spPr/>
        <p:txBody>
          <a:bodyPr/>
          <a:lstStyle/>
          <a:p>
            <a:r>
              <a:rPr lang="en-GB" dirty="0"/>
              <a:t>The report should therefore consider the following:</a:t>
            </a:r>
          </a:p>
          <a:p>
            <a:pPr lvl="0"/>
            <a:r>
              <a:rPr lang="en-GB" dirty="0"/>
              <a:t>A clear introduction to the event and its rationale/context</a:t>
            </a:r>
          </a:p>
          <a:p>
            <a:pPr lvl="0"/>
            <a:r>
              <a:rPr lang="en-GB" dirty="0"/>
              <a:t>Analysis of operational factors to include timing, venues, staging capability and key operational tasks</a:t>
            </a:r>
          </a:p>
          <a:p>
            <a:pPr lvl="0"/>
            <a:r>
              <a:rPr lang="en-GB" dirty="0"/>
              <a:t>Stakeholder analysis</a:t>
            </a:r>
          </a:p>
          <a:p>
            <a:pPr lvl="0"/>
            <a:r>
              <a:rPr lang="en-GB" dirty="0"/>
              <a:t>Market analysis and </a:t>
            </a:r>
            <a:r>
              <a:rPr lang="en-GB" dirty="0" smtClean="0"/>
              <a:t>demand </a:t>
            </a:r>
            <a:r>
              <a:rPr lang="en-GB" b="1" i="1" dirty="0" smtClean="0"/>
              <a:t>The wider environment</a:t>
            </a:r>
            <a:endParaRPr lang="en-GB" dirty="0"/>
          </a:p>
          <a:p>
            <a:pPr lvl="0"/>
            <a:r>
              <a:rPr lang="en-GB" dirty="0"/>
              <a:t>A strategic impact analysis to include the potential for social/cultural, economic/developmental political and environmental management and leverage</a:t>
            </a:r>
          </a:p>
          <a:p>
            <a:pPr lvl="0"/>
            <a:r>
              <a:rPr lang="en-GB" dirty="0"/>
              <a:t>Concluding recommendations</a:t>
            </a:r>
          </a:p>
          <a:p>
            <a:endParaRPr lang="en-GB" dirty="0"/>
          </a:p>
        </p:txBody>
      </p:sp>
    </p:spTree>
    <p:extLst>
      <p:ext uri="{BB962C8B-B14F-4D97-AF65-F5344CB8AC3E}">
        <p14:creationId xmlns:p14="http://schemas.microsoft.com/office/powerpoint/2010/main" val="20477123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t>
            </a:r>
            <a:r>
              <a:rPr lang="en-GB" dirty="0" smtClean="0"/>
              <a:t>ey questions</a:t>
            </a:r>
            <a:endParaRPr lang="en-GB" dirty="0"/>
          </a:p>
        </p:txBody>
      </p:sp>
      <p:sp>
        <p:nvSpPr>
          <p:cNvPr id="3" name="Content Placeholder 2"/>
          <p:cNvSpPr>
            <a:spLocks noGrp="1"/>
          </p:cNvSpPr>
          <p:nvPr>
            <p:ph idx="1"/>
          </p:nvPr>
        </p:nvSpPr>
        <p:spPr/>
        <p:txBody>
          <a:bodyPr/>
          <a:lstStyle/>
          <a:p>
            <a:r>
              <a:rPr lang="en-GB" dirty="0" smtClean="0"/>
              <a:t>What’s happening in tourism and events development in Swansea?</a:t>
            </a:r>
          </a:p>
          <a:p>
            <a:r>
              <a:rPr lang="en-GB" dirty="0" smtClean="0"/>
              <a:t>What’s the context?</a:t>
            </a:r>
          </a:p>
          <a:p>
            <a:r>
              <a:rPr lang="en-GB" dirty="0" smtClean="0"/>
              <a:t>Can we link to tourism – year of legends?</a:t>
            </a:r>
          </a:p>
          <a:p>
            <a:r>
              <a:rPr lang="en-GB" dirty="0" smtClean="0"/>
              <a:t>What do City and County of Swansea say?</a:t>
            </a:r>
          </a:p>
          <a:p>
            <a:r>
              <a:rPr lang="en-GB" dirty="0" smtClean="0"/>
              <a:t>What information (data) will be useful?</a:t>
            </a:r>
          </a:p>
          <a:p>
            <a:endParaRPr lang="en-GB" dirty="0"/>
          </a:p>
          <a:p>
            <a:r>
              <a:rPr lang="en-GB" dirty="0" smtClean="0"/>
              <a:t>What does this have to do with the strategic plan (Event Wales strategy?)</a:t>
            </a:r>
          </a:p>
          <a:p>
            <a:endParaRPr lang="en-GB" dirty="0"/>
          </a:p>
          <a:p>
            <a:r>
              <a:rPr lang="en-GB" dirty="0" smtClean="0"/>
              <a:t>What is a feasibility study?</a:t>
            </a:r>
          </a:p>
          <a:p>
            <a:endParaRPr lang="en-GB" dirty="0"/>
          </a:p>
        </p:txBody>
      </p:sp>
    </p:spTree>
    <p:extLst>
      <p:ext uri="{BB962C8B-B14F-4D97-AF65-F5344CB8AC3E}">
        <p14:creationId xmlns:p14="http://schemas.microsoft.com/office/powerpoint/2010/main" val="4033020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event</a:t>
            </a:r>
            <a:endParaRPr lang="en-GB" dirty="0"/>
          </a:p>
        </p:txBody>
      </p:sp>
      <p:sp>
        <p:nvSpPr>
          <p:cNvPr id="3" name="Content Placeholder 2"/>
          <p:cNvSpPr>
            <a:spLocks noGrp="1"/>
          </p:cNvSpPr>
          <p:nvPr>
            <p:ph idx="1"/>
          </p:nvPr>
        </p:nvSpPr>
        <p:spPr/>
        <p:txBody>
          <a:bodyPr/>
          <a:lstStyle/>
          <a:p>
            <a:r>
              <a:rPr lang="en-GB" dirty="0" smtClean="0"/>
              <a:t>Literature festival?</a:t>
            </a:r>
          </a:p>
          <a:p>
            <a:r>
              <a:rPr lang="en-GB" dirty="0" smtClean="0"/>
              <a:t>Science?</a:t>
            </a:r>
          </a:p>
          <a:p>
            <a:r>
              <a:rPr lang="en-GB" dirty="0" smtClean="0"/>
              <a:t>Food festival?</a:t>
            </a:r>
          </a:p>
          <a:p>
            <a:r>
              <a:rPr lang="en-GB" dirty="0" smtClean="0"/>
              <a:t>Opening and closing theme?</a:t>
            </a:r>
          </a:p>
          <a:p>
            <a:r>
              <a:rPr lang="en-GB" dirty="0" smtClean="0"/>
              <a:t>Music – what type?</a:t>
            </a:r>
          </a:p>
          <a:p>
            <a:r>
              <a:rPr lang="en-GB" dirty="0" smtClean="0"/>
              <a:t>Audience? Variety of Audiences?</a:t>
            </a:r>
          </a:p>
          <a:p>
            <a:r>
              <a:rPr lang="en-GB" dirty="0" smtClean="0"/>
              <a:t>What venues</a:t>
            </a:r>
            <a:endParaRPr lang="en-GB" dirty="0"/>
          </a:p>
        </p:txBody>
      </p:sp>
    </p:spTree>
    <p:extLst>
      <p:ext uri="{BB962C8B-B14F-4D97-AF65-F5344CB8AC3E}">
        <p14:creationId xmlns:p14="http://schemas.microsoft.com/office/powerpoint/2010/main" val="37876401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Defining Feasibility Analysis</a:t>
            </a:r>
          </a:p>
        </p:txBody>
      </p:sp>
      <p:sp>
        <p:nvSpPr>
          <p:cNvPr id="8" name="TextBox 7"/>
          <p:cNvSpPr txBox="1"/>
          <p:nvPr/>
        </p:nvSpPr>
        <p:spPr>
          <a:xfrm>
            <a:off x="323528" y="1412776"/>
            <a:ext cx="7072362" cy="5078313"/>
          </a:xfrm>
          <a:prstGeom prst="rect">
            <a:avLst/>
          </a:prstGeom>
          <a:noFill/>
        </p:spPr>
        <p:txBody>
          <a:bodyPr wrap="square" rtlCol="0">
            <a:spAutoFit/>
          </a:bodyPr>
          <a:lstStyle/>
          <a:p>
            <a:pPr marL="173038" indent="-173038">
              <a:buFont typeface="Arial" pitchFamily="34" charset="0"/>
              <a:buChar char="•"/>
            </a:pPr>
            <a:r>
              <a:rPr lang="en-GB" sz="1600" dirty="0" smtClean="0"/>
              <a:t>Traditional feasibility studies have been used to estimate </a:t>
            </a:r>
            <a:r>
              <a:rPr lang="en-GB" sz="1600" b="1" dirty="0" smtClean="0"/>
              <a:t>economic</a:t>
            </a:r>
            <a:r>
              <a:rPr lang="en-GB" sz="1600" dirty="0" smtClean="0"/>
              <a:t> </a:t>
            </a:r>
            <a:r>
              <a:rPr lang="en-GB" sz="1600" b="1" dirty="0" smtClean="0"/>
              <a:t>viability</a:t>
            </a:r>
            <a:r>
              <a:rPr lang="en-GB" sz="1600" dirty="0" smtClean="0"/>
              <a:t> of (</a:t>
            </a:r>
            <a:r>
              <a:rPr lang="en-GB" sz="1600" dirty="0" err="1" smtClean="0"/>
              <a:t>Kock</a:t>
            </a:r>
            <a:r>
              <a:rPr lang="en-GB" sz="1600" dirty="0" smtClean="0"/>
              <a:t> et al. 2008, p.311) </a:t>
            </a:r>
          </a:p>
          <a:p>
            <a:pPr marL="173038" indent="-173038">
              <a:buFont typeface="Arial" pitchFamily="34" charset="0"/>
              <a:buChar char="•"/>
            </a:pPr>
            <a:endParaRPr lang="en-GB" sz="1600" dirty="0" smtClean="0"/>
          </a:p>
          <a:p>
            <a:pPr marL="173038" indent="-173038">
              <a:buFont typeface="Arial" pitchFamily="34" charset="0"/>
              <a:buChar char="•"/>
            </a:pPr>
            <a:r>
              <a:rPr lang="en-GB" sz="1600" dirty="0" smtClean="0"/>
              <a:t>‘Feasibility analysis’ offers a potential </a:t>
            </a:r>
            <a:r>
              <a:rPr lang="en-GB" sz="1600" b="1" dirty="0" smtClean="0"/>
              <a:t>framework</a:t>
            </a:r>
            <a:r>
              <a:rPr lang="en-GB" sz="1600" dirty="0" smtClean="0"/>
              <a:t> for planning and assessing a proposed development including identifying stakeholders (Currie et al. 2009)</a:t>
            </a:r>
          </a:p>
          <a:p>
            <a:pPr marL="173038" indent="-173038">
              <a:buFont typeface="Arial" pitchFamily="34" charset="0"/>
              <a:buChar char="•"/>
            </a:pPr>
            <a:endParaRPr lang="en-GB" sz="1600" dirty="0"/>
          </a:p>
          <a:p>
            <a:pPr marL="173038" indent="-173038">
              <a:buFont typeface="Arial" pitchFamily="34" charset="0"/>
              <a:buChar char="•"/>
            </a:pPr>
            <a:r>
              <a:rPr lang="en-GB" sz="1600" dirty="0" smtClean="0"/>
              <a:t>As Currie and Wesley (2010) further explain:</a:t>
            </a:r>
          </a:p>
          <a:p>
            <a:pPr marL="173038" indent="-173038">
              <a:buFont typeface="Arial" pitchFamily="34" charset="0"/>
              <a:buChar char="•"/>
            </a:pPr>
            <a:endParaRPr lang="en-GB" sz="1600" dirty="0" smtClean="0"/>
          </a:p>
          <a:p>
            <a:pPr marL="630238" lvl="1" indent="-173038">
              <a:buFont typeface="Arial" pitchFamily="34" charset="0"/>
              <a:buChar char="•"/>
            </a:pPr>
            <a:r>
              <a:rPr lang="en-GB" sz="1600" dirty="0" smtClean="0"/>
              <a:t>It involves a process of collecting and analysing data prior to the development start-up, evaluating the development’s feasibility and then using knowledge gained to formulate the business plan itself</a:t>
            </a:r>
          </a:p>
          <a:p>
            <a:pPr marL="630238" lvl="1" indent="-173038">
              <a:buFont typeface="Arial" pitchFamily="34" charset="0"/>
              <a:buChar char="•"/>
            </a:pPr>
            <a:endParaRPr lang="en-GB" sz="1600" dirty="0"/>
          </a:p>
          <a:p>
            <a:pPr marL="630238" lvl="1" indent="-173038">
              <a:buFont typeface="Arial" pitchFamily="34" charset="0"/>
              <a:buChar char="•"/>
            </a:pPr>
            <a:r>
              <a:rPr lang="en-GB" sz="1600" dirty="0" smtClean="0"/>
              <a:t>Many templates for feasibility analysis emphasise the evaluative phase – the end result of analysis being a go / no-go decision…however, it is a </a:t>
            </a:r>
            <a:r>
              <a:rPr lang="en-GB" sz="1600" b="1" dirty="0" smtClean="0"/>
              <a:t>formalised and detailed plan</a:t>
            </a:r>
            <a:r>
              <a:rPr lang="en-GB" sz="1600" dirty="0" smtClean="0"/>
              <a:t>, the implementation of which demonstrates how the tourism development will operate under a specific </a:t>
            </a:r>
            <a:r>
              <a:rPr lang="en-GB" sz="1600" b="1" dirty="0" smtClean="0"/>
              <a:t>set of assumptions</a:t>
            </a:r>
            <a:r>
              <a:rPr lang="en-GB" sz="1600" dirty="0" smtClean="0"/>
              <a:t>, considering </a:t>
            </a:r>
            <a:r>
              <a:rPr lang="en-GB" sz="1600" b="1" dirty="0" smtClean="0"/>
              <a:t>all economic and non-economic factors </a:t>
            </a:r>
            <a:r>
              <a:rPr lang="en-GB" sz="1600" dirty="0" smtClean="0"/>
              <a:t>before considerable investment is made.</a:t>
            </a:r>
          </a:p>
          <a:p>
            <a:pPr marL="173038" indent="-173038">
              <a:buFont typeface="Arial" pitchFamily="34" charset="0"/>
              <a:buChar char="•"/>
            </a:pPr>
            <a:endParaRPr lang="en-GB" sz="1600" dirty="0"/>
          </a:p>
          <a:p>
            <a:pPr marL="173038" indent="-173038">
              <a:buFont typeface="Arial" pitchFamily="34" charset="0"/>
              <a:buChar char="•"/>
            </a:pPr>
            <a:endParaRPr lang="en-GB" sz="1600" dirty="0"/>
          </a:p>
        </p:txBody>
      </p:sp>
    </p:spTree>
    <p:extLst>
      <p:ext uri="{BB962C8B-B14F-4D97-AF65-F5344CB8AC3E}">
        <p14:creationId xmlns:p14="http://schemas.microsoft.com/office/powerpoint/2010/main" val="12019538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What is a Feasibility Study?</a:t>
            </a:r>
          </a:p>
        </p:txBody>
      </p:sp>
      <p:sp>
        <p:nvSpPr>
          <p:cNvPr id="6" name="TextBox 5"/>
          <p:cNvSpPr txBox="1"/>
          <p:nvPr/>
        </p:nvSpPr>
        <p:spPr>
          <a:xfrm>
            <a:off x="3881765" y="5085184"/>
            <a:ext cx="4176464" cy="369332"/>
          </a:xfrm>
          <a:prstGeom prst="rect">
            <a:avLst/>
          </a:prstGeom>
          <a:noFill/>
        </p:spPr>
        <p:txBody>
          <a:bodyPr wrap="square" rtlCol="0">
            <a:spAutoFit/>
          </a:bodyPr>
          <a:lstStyle/>
          <a:p>
            <a:pPr algn="r"/>
            <a:r>
              <a:rPr lang="en-GB" b="1" dirty="0">
                <a:solidFill>
                  <a:srgbClr val="666633"/>
                </a:solidFill>
              </a:rPr>
              <a:t>(</a:t>
            </a:r>
            <a:r>
              <a:rPr lang="en-GB" b="1" dirty="0" err="1">
                <a:solidFill>
                  <a:srgbClr val="666633"/>
                </a:solidFill>
              </a:rPr>
              <a:t>Mallen</a:t>
            </a:r>
            <a:r>
              <a:rPr lang="en-GB" b="1" dirty="0">
                <a:solidFill>
                  <a:srgbClr val="666633"/>
                </a:solidFill>
              </a:rPr>
              <a:t> and Adams, 2013, p.199)</a:t>
            </a:r>
          </a:p>
        </p:txBody>
      </p:sp>
      <p:sp>
        <p:nvSpPr>
          <p:cNvPr id="8" name="TextBox 7"/>
          <p:cNvSpPr txBox="1"/>
          <p:nvPr/>
        </p:nvSpPr>
        <p:spPr>
          <a:xfrm>
            <a:off x="357158" y="1571612"/>
            <a:ext cx="7720042" cy="3139321"/>
          </a:xfrm>
          <a:prstGeom prst="rect">
            <a:avLst/>
          </a:prstGeom>
          <a:noFill/>
        </p:spPr>
        <p:txBody>
          <a:bodyPr wrap="square" rtlCol="0">
            <a:spAutoFit/>
          </a:bodyPr>
          <a:lstStyle/>
          <a:p>
            <a:pPr marL="173038" indent="-173038">
              <a:buFont typeface="Arial" pitchFamily="34" charset="0"/>
              <a:buChar char="•"/>
            </a:pPr>
            <a:r>
              <a:rPr lang="en-GB" dirty="0" smtClean="0"/>
              <a:t>A feasibility study is the first key document in a bid process, which outlines an assessment and opinion on the </a:t>
            </a:r>
            <a:r>
              <a:rPr lang="en-GB" b="1" dirty="0" smtClean="0"/>
              <a:t>capability</a:t>
            </a:r>
            <a:r>
              <a:rPr lang="en-GB" dirty="0" smtClean="0"/>
              <a:t> of a group to stage or host a particular event.  </a:t>
            </a:r>
          </a:p>
          <a:p>
            <a:pPr marL="173038" indent="-173038">
              <a:buFont typeface="Arial" pitchFamily="34" charset="0"/>
              <a:buChar char="•"/>
            </a:pPr>
            <a:endParaRPr lang="en-GB" dirty="0" smtClean="0"/>
          </a:p>
          <a:p>
            <a:pPr marL="173038" indent="-173038">
              <a:buFont typeface="Arial" pitchFamily="34" charset="0"/>
              <a:buChar char="•"/>
            </a:pPr>
            <a:r>
              <a:rPr lang="en-GB" dirty="0" smtClean="0"/>
              <a:t>An ability to host involves determining the availability of the necessary </a:t>
            </a:r>
            <a:r>
              <a:rPr lang="en-GB" b="1" dirty="0" smtClean="0"/>
              <a:t>resources required </a:t>
            </a:r>
            <a:r>
              <a:rPr lang="en-GB" dirty="0" smtClean="0"/>
              <a:t>to host the event sought, as well as determining whether pursuing the event bid is a practicable and reasonable initiative.</a:t>
            </a:r>
          </a:p>
          <a:p>
            <a:pPr marL="173038" indent="-173038">
              <a:buFont typeface="Arial" pitchFamily="34" charset="0"/>
              <a:buChar char="•"/>
            </a:pPr>
            <a:endParaRPr lang="en-GB" dirty="0" smtClean="0"/>
          </a:p>
          <a:p>
            <a:pPr marL="173038" indent="-173038">
              <a:buFont typeface="Arial" pitchFamily="34" charset="0"/>
              <a:buChar char="•"/>
            </a:pPr>
            <a:r>
              <a:rPr lang="en-GB" dirty="0" smtClean="0"/>
              <a:t>The feasibility study outlines the plausibility of meeting the bid requirements with the resources available and is central to supporting decision making methodology i.e. whether or not to proceed with the event bid or project.</a:t>
            </a:r>
            <a:endParaRPr lang="en-GB" dirty="0"/>
          </a:p>
        </p:txBody>
      </p:sp>
    </p:spTree>
    <p:extLst>
      <p:ext uri="{BB962C8B-B14F-4D97-AF65-F5344CB8AC3E}">
        <p14:creationId xmlns:p14="http://schemas.microsoft.com/office/powerpoint/2010/main" val="41777726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7620000" cy="1143000"/>
          </a:xfrm>
        </p:spPr>
        <p:txBody>
          <a:bodyPr/>
          <a:lstStyle/>
          <a:p>
            <a:r>
              <a:rPr lang="en-GB" sz="4400" b="1" dirty="0"/>
              <a:t>Feasibility Studies</a:t>
            </a:r>
          </a:p>
        </p:txBody>
      </p:sp>
      <p:sp>
        <p:nvSpPr>
          <p:cNvPr id="3" name="Content Placeholder 2"/>
          <p:cNvSpPr>
            <a:spLocks noGrp="1"/>
          </p:cNvSpPr>
          <p:nvPr>
            <p:ph idx="1"/>
          </p:nvPr>
        </p:nvSpPr>
        <p:spPr>
          <a:xfrm>
            <a:off x="142844" y="1285860"/>
            <a:ext cx="7620000" cy="4800600"/>
          </a:xfrm>
        </p:spPr>
        <p:txBody>
          <a:bodyPr>
            <a:normAutofit fontScale="85000" lnSpcReduction="20000"/>
          </a:bodyPr>
          <a:lstStyle/>
          <a:p>
            <a:r>
              <a:rPr lang="en-GB" dirty="0" smtClean="0"/>
              <a:t>All event planners and organisers face two fundamental questions: “how do I justify this event to the client?” and “why are we spending money on this event?” (Hudson et al. 2014, pp.182-183). </a:t>
            </a:r>
          </a:p>
          <a:p>
            <a:endParaRPr lang="en-GB" dirty="0" smtClean="0"/>
          </a:p>
          <a:p>
            <a:r>
              <a:rPr lang="en-GB" dirty="0" smtClean="0"/>
              <a:t>The central question of feasibility is ‘will it work?’ which in the case of events is an operational issue (O’Toole, 2011).</a:t>
            </a:r>
          </a:p>
          <a:p>
            <a:endParaRPr lang="en-GB" dirty="0" smtClean="0"/>
          </a:p>
          <a:p>
            <a:r>
              <a:rPr lang="en-GB" dirty="0" smtClean="0"/>
              <a:t>Generally, a feasibility study will establish the best ‘fit’  between the event and venue, host destination and organisational track record (</a:t>
            </a:r>
            <a:r>
              <a:rPr lang="en-GB" dirty="0" err="1" smtClean="0"/>
              <a:t>Derrett</a:t>
            </a:r>
            <a:r>
              <a:rPr lang="en-GB" dirty="0" smtClean="0"/>
              <a:t>, 2004, cited in Yeoman et al. 2004, p.34)</a:t>
            </a:r>
          </a:p>
          <a:p>
            <a:endParaRPr lang="en-GB" dirty="0" smtClean="0"/>
          </a:p>
          <a:p>
            <a:r>
              <a:rPr lang="en-GB" dirty="0" smtClean="0"/>
              <a:t>“Feasibility studies should ideally precede or at least accompany project planning.  In a rational planning process, we do not commit to an event unless we know it is affordable, desirable, environmentally sound, marketable and manageable.  All too often however, events are bid on and planned </a:t>
            </a:r>
            <a:r>
              <a:rPr lang="en-GB" dirty="0"/>
              <a:t>w</a:t>
            </a:r>
            <a:r>
              <a:rPr lang="en-GB" dirty="0" smtClean="0"/>
              <a:t>ithout full feasibility studies or cost benefit forecasts, generally arising from corporate and political influences rather than public input” (Getz, 2012, p.285).</a:t>
            </a:r>
            <a:endParaRPr lang="en-GB" dirty="0"/>
          </a:p>
        </p:txBody>
      </p:sp>
    </p:spTree>
    <p:extLst>
      <p:ext uri="{BB962C8B-B14F-4D97-AF65-F5344CB8AC3E}">
        <p14:creationId xmlns:p14="http://schemas.microsoft.com/office/powerpoint/2010/main" val="22128140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00430" y="6000768"/>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a:t>
            </a:r>
            <a:endParaRPr lang="en-GB" b="1" dirty="0">
              <a:solidFill>
                <a:srgbClr val="666633"/>
              </a:solidFill>
            </a:endParaRPr>
          </a:p>
        </p:txBody>
      </p:sp>
      <p:sp>
        <p:nvSpPr>
          <p:cNvPr id="7" name="Title 1"/>
          <p:cNvSpPr>
            <a:spLocks noGrp="1"/>
          </p:cNvSpPr>
          <p:nvPr>
            <p:ph type="title"/>
          </p:nvPr>
        </p:nvSpPr>
        <p:spPr>
          <a:xfrm>
            <a:off x="428596" y="189535"/>
            <a:ext cx="7620000" cy="1291803"/>
          </a:xfrm>
        </p:spPr>
        <p:txBody>
          <a:bodyPr/>
          <a:lstStyle/>
          <a:p>
            <a:pPr>
              <a:spcAft>
                <a:spcPts val="1200"/>
              </a:spcAft>
            </a:pPr>
            <a:r>
              <a:rPr lang="en-GB" sz="3200" b="1" dirty="0">
                <a:solidFill>
                  <a:srgbClr val="0070C0"/>
                </a:solidFill>
              </a:rPr>
              <a:t>Global Forces Impacting Feasibility Studies   </a:t>
            </a:r>
            <a:br>
              <a:rPr lang="en-GB" sz="3200" b="1" dirty="0">
                <a:solidFill>
                  <a:srgbClr val="0070C0"/>
                </a:solidFill>
              </a:rPr>
            </a:br>
            <a:r>
              <a:rPr lang="en-GB" sz="3200" b="1" dirty="0">
                <a:solidFill>
                  <a:srgbClr val="0070C0"/>
                </a:solidFill>
              </a:rPr>
              <a:t>Key Questions:</a:t>
            </a:r>
          </a:p>
        </p:txBody>
      </p:sp>
      <p:sp>
        <p:nvSpPr>
          <p:cNvPr id="5" name="TextBox 4"/>
          <p:cNvSpPr txBox="1"/>
          <p:nvPr/>
        </p:nvSpPr>
        <p:spPr>
          <a:xfrm>
            <a:off x="428596" y="1577539"/>
            <a:ext cx="7215238" cy="4708981"/>
          </a:xfrm>
          <a:prstGeom prst="rect">
            <a:avLst/>
          </a:prstGeom>
          <a:noFill/>
        </p:spPr>
        <p:txBody>
          <a:bodyPr wrap="square" rtlCol="0">
            <a:spAutoFit/>
          </a:bodyPr>
          <a:lstStyle/>
          <a:p>
            <a:pPr marL="266700" indent="-266700">
              <a:spcBef>
                <a:spcPts val="600"/>
              </a:spcBef>
              <a:buFont typeface="Arial" pitchFamily="34" charset="0"/>
              <a:buChar char="•"/>
            </a:pPr>
            <a:r>
              <a:rPr lang="en-GB" dirty="0" smtClean="0"/>
              <a:t>Have there been any recent changes in global politics that can impact events?</a:t>
            </a:r>
          </a:p>
          <a:p>
            <a:pPr marL="266700" indent="-266700">
              <a:spcBef>
                <a:spcPts val="600"/>
              </a:spcBef>
              <a:buFont typeface="Arial" pitchFamily="34" charset="0"/>
              <a:buChar char="•"/>
            </a:pPr>
            <a:r>
              <a:rPr lang="en-GB" dirty="0" smtClean="0"/>
              <a:t>What new international laws and regulations have recently been introduced  that event managers should be aware of?</a:t>
            </a:r>
          </a:p>
          <a:p>
            <a:pPr marL="266700" indent="-266700">
              <a:spcBef>
                <a:spcPts val="600"/>
              </a:spcBef>
              <a:buFont typeface="Arial" pitchFamily="34" charset="0"/>
              <a:buChar char="•"/>
            </a:pPr>
            <a:r>
              <a:rPr lang="en-GB" dirty="0" smtClean="0"/>
              <a:t>What are current economic conditions like?</a:t>
            </a:r>
          </a:p>
          <a:p>
            <a:pPr marL="266700" indent="-266700">
              <a:spcBef>
                <a:spcPts val="600"/>
              </a:spcBef>
              <a:buFont typeface="Arial" pitchFamily="34" charset="0"/>
              <a:buChar char="•"/>
            </a:pPr>
            <a:r>
              <a:rPr lang="en-GB" dirty="0" smtClean="0"/>
              <a:t>Have there been any critical events affecting global financial markets?</a:t>
            </a:r>
          </a:p>
          <a:p>
            <a:pPr marL="266700" indent="-266700">
              <a:spcBef>
                <a:spcPts val="600"/>
              </a:spcBef>
              <a:buFont typeface="Arial" pitchFamily="34" charset="0"/>
              <a:buChar char="•"/>
            </a:pPr>
            <a:r>
              <a:rPr lang="en-GB" dirty="0" smtClean="0"/>
              <a:t>What are the key global socio-demographic trends impacting event audiences?</a:t>
            </a:r>
          </a:p>
          <a:p>
            <a:pPr marL="266700" indent="-266700">
              <a:spcBef>
                <a:spcPts val="600"/>
              </a:spcBef>
              <a:buFont typeface="Arial" pitchFamily="34" charset="0"/>
              <a:buChar char="•"/>
            </a:pPr>
            <a:r>
              <a:rPr lang="en-GB" dirty="0" smtClean="0"/>
              <a:t>Are there any other trends that event managers can take advantage of when designing event activities (e.g. popular music trends and sporting activities)?</a:t>
            </a:r>
          </a:p>
          <a:p>
            <a:pPr marL="266700" indent="-266700">
              <a:spcBef>
                <a:spcPts val="600"/>
              </a:spcBef>
              <a:buFont typeface="Arial" pitchFamily="34" charset="0"/>
              <a:buChar char="•"/>
            </a:pPr>
            <a:r>
              <a:rPr lang="en-GB" dirty="0" smtClean="0"/>
              <a:t>What new technological developments can event managers take advantage of to improve the quality, efficiency and or lower the costs of events?</a:t>
            </a:r>
          </a:p>
          <a:p>
            <a:endParaRPr lang="en-GB" dirty="0"/>
          </a:p>
        </p:txBody>
      </p:sp>
    </p:spTree>
    <p:extLst>
      <p:ext uri="{BB962C8B-B14F-4D97-AF65-F5344CB8AC3E}">
        <p14:creationId xmlns:p14="http://schemas.microsoft.com/office/powerpoint/2010/main" val="35079649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4408" y="125760"/>
            <a:ext cx="7620000" cy="1143000"/>
          </a:xfrm>
        </p:spPr>
        <p:txBody>
          <a:bodyPr/>
          <a:lstStyle/>
          <a:p>
            <a:pPr algn="ctr"/>
            <a:r>
              <a:rPr lang="en-GB" sz="3600" b="1" dirty="0">
                <a:solidFill>
                  <a:srgbClr val="0070C0"/>
                </a:solidFill>
              </a:rPr>
              <a:t>The International </a:t>
            </a:r>
            <a:br>
              <a:rPr lang="en-GB" sz="3600" b="1" dirty="0">
                <a:solidFill>
                  <a:srgbClr val="0070C0"/>
                </a:solidFill>
              </a:rPr>
            </a:br>
            <a:r>
              <a:rPr lang="en-GB" sz="3600" b="1" dirty="0">
                <a:solidFill>
                  <a:srgbClr val="0070C0"/>
                </a:solidFill>
              </a:rPr>
              <a:t>Events Environment</a:t>
            </a:r>
          </a:p>
        </p:txBody>
      </p:sp>
      <p:sp>
        <p:nvSpPr>
          <p:cNvPr id="3" name="TextBox 2"/>
          <p:cNvSpPr txBox="1"/>
          <p:nvPr/>
        </p:nvSpPr>
        <p:spPr>
          <a:xfrm>
            <a:off x="4357686" y="640080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 p.27)</a:t>
            </a:r>
            <a:endParaRPr lang="en-GB" b="1" dirty="0">
              <a:solidFill>
                <a:srgbClr val="666633"/>
              </a:solidFill>
            </a:endParaRPr>
          </a:p>
        </p:txBody>
      </p:sp>
      <p:pic>
        <p:nvPicPr>
          <p:cNvPr id="2" name="Picture 1"/>
          <p:cNvPicPr>
            <a:picLocks noChangeAspect="1"/>
          </p:cNvPicPr>
          <p:nvPr/>
        </p:nvPicPr>
        <p:blipFill rotWithShape="1">
          <a:blip r:embed="rId3"/>
          <a:srcRect l="44093" t="26901" r="28738" b="28300"/>
          <a:stretch/>
        </p:blipFill>
        <p:spPr>
          <a:xfrm>
            <a:off x="1782924" y="1268760"/>
            <a:ext cx="5453372" cy="5058200"/>
          </a:xfrm>
          <a:prstGeom prst="rect">
            <a:avLst/>
          </a:prstGeom>
        </p:spPr>
      </p:pic>
    </p:spTree>
    <p:extLst>
      <p:ext uri="{BB962C8B-B14F-4D97-AF65-F5344CB8AC3E}">
        <p14:creationId xmlns:p14="http://schemas.microsoft.com/office/powerpoint/2010/main" val="42181079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29058" y="450912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a:t>
            </a:r>
            <a:endParaRPr lang="en-GB" b="1" dirty="0">
              <a:solidFill>
                <a:srgbClr val="666633"/>
              </a:solidFill>
            </a:endParaRPr>
          </a:p>
        </p:txBody>
      </p:sp>
      <p:sp>
        <p:nvSpPr>
          <p:cNvPr id="7" name="Title 1"/>
          <p:cNvSpPr>
            <a:spLocks noGrp="1"/>
          </p:cNvSpPr>
          <p:nvPr>
            <p:ph type="title"/>
          </p:nvPr>
        </p:nvSpPr>
        <p:spPr>
          <a:xfrm>
            <a:off x="357158" y="-71454"/>
            <a:ext cx="7620000" cy="1143000"/>
          </a:xfrm>
        </p:spPr>
        <p:txBody>
          <a:bodyPr/>
          <a:lstStyle/>
          <a:p>
            <a:r>
              <a:rPr lang="en-GB" sz="3200" b="1" dirty="0">
                <a:solidFill>
                  <a:srgbClr val="0070C0"/>
                </a:solidFill>
              </a:rPr>
              <a:t>Global Forces Impacting Feasibility Studies</a:t>
            </a:r>
          </a:p>
        </p:txBody>
      </p:sp>
      <p:sp>
        <p:nvSpPr>
          <p:cNvPr id="6" name="TextBox 5"/>
          <p:cNvSpPr txBox="1"/>
          <p:nvPr/>
        </p:nvSpPr>
        <p:spPr>
          <a:xfrm>
            <a:off x="142844" y="908720"/>
            <a:ext cx="7572428" cy="3693319"/>
          </a:xfrm>
          <a:prstGeom prst="rect">
            <a:avLst/>
          </a:prstGeom>
          <a:noFill/>
        </p:spPr>
        <p:txBody>
          <a:bodyPr wrap="square" rtlCol="0">
            <a:spAutoFit/>
          </a:bodyPr>
          <a:lstStyle/>
          <a:p>
            <a:pPr marL="273050" indent="-273050">
              <a:buFont typeface="Arial" pitchFamily="34" charset="0"/>
              <a:buChar char="•"/>
            </a:pPr>
            <a:r>
              <a:rPr lang="en-GB" dirty="0" smtClean="0"/>
              <a:t>Within the international events environment, Event Managers not only need to be aware of  global forces but also the particular local situations in which they find themselves. </a:t>
            </a:r>
            <a:r>
              <a:rPr lang="en-GB" b="1" dirty="0" smtClean="0"/>
              <a:t>‘</a:t>
            </a:r>
            <a:r>
              <a:rPr lang="en-GB" b="1" dirty="0" err="1" smtClean="0"/>
              <a:t>Glocalization</a:t>
            </a:r>
            <a:r>
              <a:rPr lang="en-GB" b="1" dirty="0" smtClean="0"/>
              <a:t>’ (</a:t>
            </a:r>
            <a:r>
              <a:rPr lang="en-GB" b="1" dirty="0" err="1" smtClean="0"/>
              <a:t>Svensson</a:t>
            </a:r>
            <a:r>
              <a:rPr lang="en-GB" b="1" dirty="0" smtClean="0"/>
              <a:t>, 2001)</a:t>
            </a:r>
          </a:p>
          <a:p>
            <a:pPr marL="273050" indent="-273050">
              <a:buFont typeface="Arial" pitchFamily="34" charset="0"/>
              <a:buChar char="•"/>
            </a:pPr>
            <a:endParaRPr lang="en-GB" dirty="0" smtClean="0"/>
          </a:p>
          <a:p>
            <a:pPr marL="273050" indent="-273050">
              <a:buFont typeface="Arial" pitchFamily="34" charset="0"/>
              <a:buChar char="•"/>
            </a:pPr>
            <a:r>
              <a:rPr lang="en-GB" dirty="0" smtClean="0"/>
              <a:t>It is important to recognise the specific requirements of IEM whilst showing due consideration of the differences in EVM practices that occur country to country and amongst different cultures within countries.</a:t>
            </a:r>
          </a:p>
          <a:p>
            <a:pPr marL="273050" indent="-273050">
              <a:buFont typeface="Arial" pitchFamily="34" charset="0"/>
              <a:buChar char="•"/>
            </a:pPr>
            <a:endParaRPr lang="en-GB" dirty="0" smtClean="0"/>
          </a:p>
          <a:p>
            <a:pPr marL="273050" indent="-273050">
              <a:buFont typeface="Arial" pitchFamily="34" charset="0"/>
              <a:buChar char="•"/>
            </a:pPr>
            <a:r>
              <a:rPr lang="en-GB" dirty="0" smtClean="0"/>
              <a:t>Global forces can be studied using Strategic Planning Tools such as </a:t>
            </a:r>
            <a:r>
              <a:rPr lang="en-GB" b="1" dirty="0" smtClean="0"/>
              <a:t>PEST / PESTEL Analysis</a:t>
            </a:r>
            <a:r>
              <a:rPr lang="en-GB" dirty="0" smtClean="0"/>
              <a:t>, which enable Event Managers to continually scan the global environment and make adjustments to their events and or organisational plans to either avoid or minimise threats and capitalise on opportunities.</a:t>
            </a:r>
            <a:endParaRPr lang="en-GB" b="1" dirty="0"/>
          </a:p>
        </p:txBody>
      </p:sp>
      <p:pic>
        <p:nvPicPr>
          <p:cNvPr id="1026" name="Picture 2" descr="http://cdn.slidemodel.com/wp-content/uploads/6284-01-pestel-analysi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259"/>
          <a:stretch/>
        </p:blipFill>
        <p:spPr bwMode="auto">
          <a:xfrm>
            <a:off x="1973500" y="4878452"/>
            <a:ext cx="4087288" cy="1835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8282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Still to come</a:t>
            </a:r>
            <a:endParaRPr lang="en-GB" dirty="0"/>
          </a:p>
        </p:txBody>
      </p:sp>
      <p:sp>
        <p:nvSpPr>
          <p:cNvPr id="3" name="Content Placeholder 2"/>
          <p:cNvSpPr>
            <a:spLocks noGrp="1"/>
          </p:cNvSpPr>
          <p:nvPr>
            <p:ph idx="1"/>
          </p:nvPr>
        </p:nvSpPr>
        <p:spPr/>
        <p:txBody>
          <a:bodyPr/>
          <a:lstStyle/>
          <a:p>
            <a:r>
              <a:rPr lang="en-GB" sz="2800" dirty="0" smtClean="0"/>
              <a:t>Next week (7</a:t>
            </a:r>
            <a:r>
              <a:rPr lang="en-GB" sz="2800" baseline="30000" dirty="0" smtClean="0"/>
              <a:t>th</a:t>
            </a:r>
            <a:r>
              <a:rPr lang="en-GB" sz="2800" dirty="0" smtClean="0"/>
              <a:t> March) - Feasibility studies part two. Event strategies and The Political environment</a:t>
            </a:r>
          </a:p>
          <a:p>
            <a:r>
              <a:rPr lang="en-GB" sz="2800" dirty="0" smtClean="0"/>
              <a:t>14</a:t>
            </a:r>
            <a:r>
              <a:rPr lang="en-GB" sz="2800" baseline="30000" dirty="0" smtClean="0"/>
              <a:t>th</a:t>
            </a:r>
            <a:r>
              <a:rPr lang="en-GB" sz="2800" dirty="0" smtClean="0"/>
              <a:t> March – Stakeholder theory </a:t>
            </a:r>
          </a:p>
          <a:p>
            <a:r>
              <a:rPr lang="en-GB" sz="2800" dirty="0" smtClean="0"/>
              <a:t>21</a:t>
            </a:r>
            <a:r>
              <a:rPr lang="en-GB" sz="2800" baseline="30000" dirty="0" smtClean="0"/>
              <a:t>st</a:t>
            </a:r>
            <a:r>
              <a:rPr lang="en-GB" sz="2800" dirty="0" smtClean="0"/>
              <a:t> March – Environmental analysis and review of draft assignments </a:t>
            </a:r>
          </a:p>
          <a:p>
            <a:r>
              <a:rPr lang="en-GB" sz="2800" dirty="0" smtClean="0"/>
              <a:t>27</a:t>
            </a:r>
            <a:r>
              <a:rPr lang="en-GB" sz="2800" baseline="30000" dirty="0" smtClean="0"/>
              <a:t>th</a:t>
            </a:r>
            <a:r>
              <a:rPr lang="en-GB" sz="2800" dirty="0" smtClean="0"/>
              <a:t> March – Assignment hand in and organisation of seminar groups for assignment two.</a:t>
            </a:r>
          </a:p>
          <a:p>
            <a:endParaRPr lang="en-GB" dirty="0" smtClean="0"/>
          </a:p>
          <a:p>
            <a:endParaRPr lang="en-GB" dirty="0"/>
          </a:p>
        </p:txBody>
      </p:sp>
    </p:spTree>
    <p:extLst>
      <p:ext uri="{BB962C8B-B14F-4D97-AF65-F5344CB8AC3E}">
        <p14:creationId xmlns:p14="http://schemas.microsoft.com/office/powerpoint/2010/main" val="3023552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sz="1800" dirty="0">
              <a:solidFill>
                <a:schemeClr val="accent6">
                  <a:lumMod val="75000"/>
                </a:schemeClr>
              </a:solidFill>
            </a:endParaRPr>
          </a:p>
        </p:txBody>
      </p:sp>
      <p:sp>
        <p:nvSpPr>
          <p:cNvPr id="4" name="Rectangle 3"/>
          <p:cNvSpPr/>
          <p:nvPr/>
        </p:nvSpPr>
        <p:spPr>
          <a:xfrm>
            <a:off x="323528" y="1047502"/>
            <a:ext cx="7789735" cy="5693866"/>
          </a:xfrm>
          <a:prstGeom prst="rect">
            <a:avLst/>
          </a:prstGeom>
        </p:spPr>
        <p:txBody>
          <a:bodyPr wrap="square">
            <a:spAutoFit/>
          </a:bodyPr>
          <a:lstStyle/>
          <a:p>
            <a:r>
              <a:rPr lang="en-GB" sz="1400" dirty="0" smtClean="0">
                <a:solidFill>
                  <a:schemeClr val="accent6">
                    <a:lumMod val="75000"/>
                  </a:schemeClr>
                </a:solidFill>
              </a:rPr>
              <a:t>Bureau International des Expositions (BIE) (2016) </a:t>
            </a:r>
            <a:r>
              <a:rPr lang="en-GB" sz="1400" dirty="0">
                <a:solidFill>
                  <a:schemeClr val="accent6">
                    <a:lumMod val="75000"/>
                  </a:schemeClr>
                </a:solidFill>
              </a:rPr>
              <a:t>1992 Seville </a:t>
            </a:r>
            <a:r>
              <a:rPr lang="en-GB" sz="1400" dirty="0">
                <a:solidFill>
                  <a:schemeClr val="accent6">
                    <a:lumMod val="75000"/>
                  </a:schemeClr>
                </a:solidFill>
                <a:hlinkClick r:id="rId3"/>
              </a:rPr>
              <a:t>http://</a:t>
            </a:r>
            <a:r>
              <a:rPr lang="en-GB" sz="1400" dirty="0" smtClean="0">
                <a:solidFill>
                  <a:schemeClr val="accent6">
                    <a:lumMod val="75000"/>
                  </a:schemeClr>
                </a:solidFill>
                <a:hlinkClick r:id="rId3"/>
              </a:rPr>
              <a:t>www.bie-paris.org/site/en/1992-seville</a:t>
            </a:r>
            <a:r>
              <a:rPr lang="en-GB" sz="1400" dirty="0" smtClean="0">
                <a:solidFill>
                  <a:schemeClr val="accent6">
                    <a:lumMod val="75000"/>
                  </a:schemeClr>
                </a:solidFill>
              </a:rPr>
              <a:t> - accessed 13 September 2016</a:t>
            </a:r>
          </a:p>
          <a:p>
            <a:endParaRPr lang="en-GB" sz="1400" dirty="0">
              <a:solidFill>
                <a:schemeClr val="accent6">
                  <a:lumMod val="75000"/>
                </a:schemeClr>
              </a:solidFill>
            </a:endParaRPr>
          </a:p>
          <a:p>
            <a:r>
              <a:rPr lang="en-GB" sz="1400" dirty="0" smtClean="0">
                <a:solidFill>
                  <a:schemeClr val="accent6">
                    <a:lumMod val="75000"/>
                  </a:schemeClr>
                </a:solidFill>
              </a:rPr>
              <a:t>Carter, L. (2007) </a:t>
            </a:r>
            <a:r>
              <a:rPr lang="en-GB" sz="1400" i="1" dirty="0" smtClean="0">
                <a:solidFill>
                  <a:schemeClr val="accent6">
                    <a:lumMod val="75000"/>
                  </a:schemeClr>
                </a:solidFill>
              </a:rPr>
              <a:t>Event Planning </a:t>
            </a:r>
            <a:r>
              <a:rPr lang="en-GB" sz="1400" dirty="0" err="1" smtClean="0">
                <a:solidFill>
                  <a:schemeClr val="accent6">
                    <a:lumMod val="75000"/>
                  </a:schemeClr>
                </a:solidFill>
              </a:rPr>
              <a:t>Authorhouse</a:t>
            </a:r>
            <a:r>
              <a:rPr lang="en-GB" sz="1400" dirty="0" smtClean="0">
                <a:solidFill>
                  <a:schemeClr val="accent6">
                    <a:lumMod val="75000"/>
                  </a:schemeClr>
                </a:solidFill>
              </a:rPr>
              <a:t> USA</a:t>
            </a:r>
          </a:p>
          <a:p>
            <a:endParaRPr lang="en-GB" sz="1400" dirty="0" smtClean="0">
              <a:solidFill>
                <a:schemeClr val="accent6">
                  <a:lumMod val="75000"/>
                </a:schemeClr>
              </a:solidFill>
            </a:endParaRPr>
          </a:p>
          <a:p>
            <a:r>
              <a:rPr lang="en-GB" sz="1400" dirty="0" smtClean="0">
                <a:solidFill>
                  <a:schemeClr val="accent6">
                    <a:lumMod val="75000"/>
                  </a:schemeClr>
                </a:solidFill>
              </a:rPr>
              <a:t>Currie, R.R. and Wesley, F. (2010) Is it Feasible?  Positioning Feasibility Analysis as a Valuable Tool for Assessing a Potential Tourism Development. </a:t>
            </a:r>
            <a:r>
              <a:rPr lang="en-GB" sz="1400" i="1" dirty="0" smtClean="0">
                <a:solidFill>
                  <a:schemeClr val="accent6">
                    <a:lumMod val="75000"/>
                  </a:schemeClr>
                </a:solidFill>
              </a:rPr>
              <a:t>Tourism and Hospitality Planning &amp; Development.</a:t>
            </a:r>
            <a:r>
              <a:rPr lang="en-GB" sz="1400" dirty="0" smtClean="0">
                <a:solidFill>
                  <a:schemeClr val="accent6">
                    <a:lumMod val="75000"/>
                  </a:schemeClr>
                </a:solidFill>
              </a:rPr>
              <a:t> Vol. 7, No. 4, pp.379-394, Taylor &amp; Francis</a:t>
            </a:r>
          </a:p>
          <a:p>
            <a:endParaRPr lang="en-GB" sz="1400" dirty="0" smtClean="0">
              <a:solidFill>
                <a:schemeClr val="accent6">
                  <a:lumMod val="75000"/>
                </a:schemeClr>
              </a:solidFill>
            </a:endParaRPr>
          </a:p>
          <a:p>
            <a:r>
              <a:rPr lang="en-GB" sz="1400" dirty="0" err="1" smtClean="0">
                <a:solidFill>
                  <a:schemeClr val="accent6">
                    <a:lumMod val="75000"/>
                  </a:schemeClr>
                </a:solidFill>
              </a:rPr>
              <a:t>Derrett</a:t>
            </a:r>
            <a:r>
              <a:rPr lang="en-GB" sz="1400" dirty="0" smtClean="0">
                <a:solidFill>
                  <a:schemeClr val="accent6">
                    <a:lumMod val="75000"/>
                  </a:schemeClr>
                </a:solidFill>
              </a:rPr>
              <a:t>, R. (2004) – cited in Yeoman, I., Robertson, M., Ali-Knight, J., Drummond, S. and McMahon-Beattie, U. (2004) </a:t>
            </a:r>
            <a:r>
              <a:rPr lang="en-GB" sz="1400" i="1" dirty="0" smtClean="0">
                <a:solidFill>
                  <a:schemeClr val="accent6">
                    <a:lumMod val="75000"/>
                  </a:schemeClr>
                </a:solidFill>
              </a:rPr>
              <a:t>Festival and Events Management. An International Arts and Culture Perspective. </a:t>
            </a:r>
            <a:r>
              <a:rPr lang="en-GB" sz="1400" dirty="0" smtClean="0">
                <a:solidFill>
                  <a:schemeClr val="accent6">
                    <a:lumMod val="75000"/>
                  </a:schemeClr>
                </a:solidFill>
              </a:rPr>
              <a:t>Butterworth Heinemann, UK</a:t>
            </a:r>
          </a:p>
          <a:p>
            <a:endParaRPr lang="en-GB" sz="1400" dirty="0" smtClean="0">
              <a:solidFill>
                <a:schemeClr val="accent6">
                  <a:lumMod val="75000"/>
                </a:schemeClr>
              </a:solidFill>
            </a:endParaRPr>
          </a:p>
          <a:p>
            <a:r>
              <a:rPr lang="en-GB" sz="1400" dirty="0" smtClean="0">
                <a:solidFill>
                  <a:schemeClr val="accent6">
                    <a:lumMod val="75000"/>
                  </a:schemeClr>
                </a:solidFill>
              </a:rPr>
              <a:t>Ferdinand</a:t>
            </a:r>
            <a:r>
              <a:rPr lang="en-GB" sz="1400" dirty="0">
                <a:solidFill>
                  <a:schemeClr val="accent6">
                    <a:lumMod val="75000"/>
                  </a:schemeClr>
                </a:solidFill>
              </a:rPr>
              <a:t>, N. and </a:t>
            </a:r>
            <a:r>
              <a:rPr lang="en-GB" sz="1400" dirty="0" err="1">
                <a:solidFill>
                  <a:schemeClr val="accent6">
                    <a:lumMod val="75000"/>
                  </a:schemeClr>
                </a:solidFill>
              </a:rPr>
              <a:t>Kitchin</a:t>
            </a:r>
            <a:r>
              <a:rPr lang="en-GB" sz="1400" dirty="0">
                <a:solidFill>
                  <a:schemeClr val="accent6">
                    <a:lumMod val="75000"/>
                  </a:schemeClr>
                </a:solidFill>
              </a:rPr>
              <a:t>, P.J. (2012) </a:t>
            </a:r>
            <a:r>
              <a:rPr lang="en-GB" sz="1400" i="1" dirty="0">
                <a:solidFill>
                  <a:schemeClr val="accent6">
                    <a:lumMod val="75000"/>
                  </a:schemeClr>
                </a:solidFill>
              </a:rPr>
              <a:t>Events Management An International </a:t>
            </a:r>
            <a:r>
              <a:rPr lang="en-GB" sz="1400" i="1" dirty="0" smtClean="0">
                <a:solidFill>
                  <a:schemeClr val="accent6">
                    <a:lumMod val="75000"/>
                  </a:schemeClr>
                </a:solidFill>
              </a:rPr>
              <a:t>Approach.</a:t>
            </a:r>
            <a:r>
              <a:rPr lang="en-GB" sz="1400" dirty="0" smtClean="0">
                <a:solidFill>
                  <a:schemeClr val="accent6">
                    <a:lumMod val="75000"/>
                  </a:schemeClr>
                </a:solidFill>
              </a:rPr>
              <a:t> </a:t>
            </a:r>
            <a:r>
              <a:rPr lang="en-GB" sz="1400" dirty="0">
                <a:solidFill>
                  <a:schemeClr val="accent6">
                    <a:lumMod val="75000"/>
                  </a:schemeClr>
                </a:solidFill>
              </a:rPr>
              <a:t>Sage Publications </a:t>
            </a:r>
            <a:r>
              <a:rPr lang="en-GB" sz="1400" dirty="0" smtClean="0">
                <a:solidFill>
                  <a:schemeClr val="accent6">
                    <a:lumMod val="75000"/>
                  </a:schemeClr>
                </a:solidFill>
              </a:rPr>
              <a:t>Ltd</a:t>
            </a:r>
          </a:p>
          <a:p>
            <a:endParaRPr lang="en-GB" sz="1400" dirty="0" smtClean="0">
              <a:solidFill>
                <a:schemeClr val="accent6">
                  <a:lumMod val="75000"/>
                </a:schemeClr>
              </a:solidFill>
            </a:endParaRPr>
          </a:p>
          <a:p>
            <a:r>
              <a:rPr lang="en-GB" sz="1400" dirty="0" smtClean="0">
                <a:solidFill>
                  <a:schemeClr val="accent6">
                    <a:lumMod val="75000"/>
                  </a:schemeClr>
                </a:solidFill>
              </a:rPr>
              <a:t>Ford, R.C. and </a:t>
            </a:r>
            <a:r>
              <a:rPr lang="en-GB" sz="1400" dirty="0" err="1" smtClean="0">
                <a:solidFill>
                  <a:schemeClr val="accent6">
                    <a:lumMod val="75000"/>
                  </a:schemeClr>
                </a:solidFill>
              </a:rPr>
              <a:t>Peeper</a:t>
            </a:r>
            <a:r>
              <a:rPr lang="en-GB" sz="1400" dirty="0" smtClean="0">
                <a:solidFill>
                  <a:schemeClr val="accent6">
                    <a:lumMod val="75000"/>
                  </a:schemeClr>
                </a:solidFill>
              </a:rPr>
              <a:t>, W.C. (2007) The past as prologue: Predicting the future of convention and visitor bureau industry on the basis of its history. </a:t>
            </a:r>
            <a:r>
              <a:rPr lang="en-GB" sz="1400" i="1" dirty="0" smtClean="0">
                <a:solidFill>
                  <a:schemeClr val="accent6">
                    <a:lumMod val="75000"/>
                  </a:schemeClr>
                </a:solidFill>
              </a:rPr>
              <a:t>Tourism Management. </a:t>
            </a:r>
            <a:r>
              <a:rPr lang="en-GB" sz="1400" dirty="0" smtClean="0">
                <a:solidFill>
                  <a:schemeClr val="accent6">
                    <a:lumMod val="75000"/>
                  </a:schemeClr>
                </a:solidFill>
              </a:rPr>
              <a:t>Vol.28, pp.1104-1114, Science Direct</a:t>
            </a:r>
          </a:p>
          <a:p>
            <a:endParaRPr lang="en-GB" sz="1400" dirty="0" smtClean="0">
              <a:solidFill>
                <a:schemeClr val="accent6">
                  <a:lumMod val="75000"/>
                </a:schemeClr>
              </a:solidFill>
            </a:endParaRPr>
          </a:p>
          <a:p>
            <a:pPr lvl="0"/>
            <a:r>
              <a:rPr lang="en-GB" sz="1400" dirty="0" smtClean="0">
                <a:solidFill>
                  <a:schemeClr val="accent6">
                    <a:lumMod val="75000"/>
                  </a:schemeClr>
                </a:solidFill>
              </a:rPr>
              <a:t>Getz, D. (2012) </a:t>
            </a:r>
            <a:r>
              <a:rPr lang="en-GB" sz="1400" i="1" dirty="0" smtClean="0">
                <a:solidFill>
                  <a:schemeClr val="accent6">
                    <a:lumMod val="75000"/>
                  </a:schemeClr>
                </a:solidFill>
              </a:rPr>
              <a:t>Event Studies Theory, Research and Policy for Planned Events. </a:t>
            </a:r>
            <a:r>
              <a:rPr lang="en-GB" sz="1400" dirty="0" err="1" smtClean="0">
                <a:solidFill>
                  <a:schemeClr val="accent6">
                    <a:lumMod val="75000"/>
                  </a:schemeClr>
                </a:solidFill>
              </a:rPr>
              <a:t>Routledge</a:t>
            </a:r>
            <a:r>
              <a:rPr lang="en-GB" sz="1400" dirty="0" smtClean="0">
                <a:solidFill>
                  <a:schemeClr val="accent6">
                    <a:lumMod val="75000"/>
                  </a:schemeClr>
                </a:solidFill>
              </a:rPr>
              <a:t>, UK</a:t>
            </a:r>
          </a:p>
          <a:p>
            <a:endParaRPr lang="en-GB" sz="1400" dirty="0"/>
          </a:p>
          <a:p>
            <a:r>
              <a:rPr lang="en-GB" sz="1400" dirty="0" smtClean="0">
                <a:solidFill>
                  <a:schemeClr val="accent6">
                    <a:lumMod val="75000"/>
                  </a:schemeClr>
                </a:solidFill>
              </a:rPr>
              <a:t>Hudson</a:t>
            </a:r>
            <a:r>
              <a:rPr lang="en-GB" sz="1400" dirty="0">
                <a:solidFill>
                  <a:schemeClr val="accent6">
                    <a:lumMod val="75000"/>
                  </a:schemeClr>
                </a:solidFill>
              </a:rPr>
              <a:t>, S., </a:t>
            </a:r>
            <a:r>
              <a:rPr lang="en-GB" sz="1400" dirty="0" err="1">
                <a:solidFill>
                  <a:schemeClr val="accent6">
                    <a:lumMod val="75000"/>
                  </a:schemeClr>
                </a:solidFill>
              </a:rPr>
              <a:t>Meng</a:t>
            </a:r>
            <a:r>
              <a:rPr lang="en-GB" sz="1400" dirty="0">
                <a:solidFill>
                  <a:schemeClr val="accent6">
                    <a:lumMod val="75000"/>
                  </a:schemeClr>
                </a:solidFill>
              </a:rPr>
              <a:t>, F. and Cárdenas, D. (2014) Gauging potential demand for new </a:t>
            </a:r>
            <a:r>
              <a:rPr lang="en-GB" sz="1400" dirty="0" smtClean="0">
                <a:solidFill>
                  <a:schemeClr val="accent6">
                    <a:lumMod val="75000"/>
                  </a:schemeClr>
                </a:solidFill>
              </a:rPr>
              <a:t>events. </a:t>
            </a:r>
            <a:r>
              <a:rPr lang="en-GB" sz="1400" dirty="0">
                <a:solidFill>
                  <a:schemeClr val="accent6">
                    <a:lumMod val="75000"/>
                  </a:schemeClr>
                </a:solidFill>
              </a:rPr>
              <a:t>A case study with a multi-stage, mixed method </a:t>
            </a:r>
            <a:r>
              <a:rPr lang="en-GB" sz="1400" dirty="0" smtClean="0">
                <a:solidFill>
                  <a:schemeClr val="accent6">
                    <a:lumMod val="75000"/>
                  </a:schemeClr>
                </a:solidFill>
              </a:rPr>
              <a:t>approach. </a:t>
            </a:r>
            <a:r>
              <a:rPr lang="en-GB" sz="1400" i="1" dirty="0">
                <a:solidFill>
                  <a:schemeClr val="accent6">
                    <a:lumMod val="75000"/>
                  </a:schemeClr>
                </a:solidFill>
              </a:rPr>
              <a:t>International Journal of Event and Festival </a:t>
            </a:r>
            <a:r>
              <a:rPr lang="en-GB" sz="1400" i="1" dirty="0" smtClean="0">
                <a:solidFill>
                  <a:schemeClr val="accent6">
                    <a:lumMod val="75000"/>
                  </a:schemeClr>
                </a:solidFill>
              </a:rPr>
              <a:t>Management. </a:t>
            </a:r>
            <a:r>
              <a:rPr lang="en-GB" sz="1400" dirty="0">
                <a:solidFill>
                  <a:schemeClr val="accent6">
                    <a:lumMod val="75000"/>
                  </a:schemeClr>
                </a:solidFill>
              </a:rPr>
              <a:t>Vol. 5 No. 2, 2014, </a:t>
            </a:r>
            <a:r>
              <a:rPr lang="en-GB" sz="1400" dirty="0" smtClean="0">
                <a:solidFill>
                  <a:schemeClr val="accent6">
                    <a:lumMod val="75000"/>
                  </a:schemeClr>
                </a:solidFill>
              </a:rPr>
              <a:t>pp.180-192</a:t>
            </a:r>
          </a:p>
          <a:p>
            <a:endParaRPr lang="en-GB" sz="1400" dirty="0" smtClean="0">
              <a:solidFill>
                <a:schemeClr val="accent6">
                  <a:lumMod val="75000"/>
                </a:schemeClr>
              </a:solidFill>
            </a:endParaRPr>
          </a:p>
          <a:p>
            <a:endParaRPr lang="en-GB" sz="1400" dirty="0" smtClean="0">
              <a:solidFill>
                <a:schemeClr val="accent6">
                  <a:lumMod val="75000"/>
                </a:schemeClr>
              </a:solidFill>
            </a:endParaRPr>
          </a:p>
        </p:txBody>
      </p:sp>
    </p:spTree>
    <p:extLst>
      <p:ext uri="{BB962C8B-B14F-4D97-AF65-F5344CB8AC3E}">
        <p14:creationId xmlns:p14="http://schemas.microsoft.com/office/powerpoint/2010/main" val="28922941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dirty="0"/>
          </a:p>
        </p:txBody>
      </p:sp>
      <p:sp>
        <p:nvSpPr>
          <p:cNvPr id="4" name="Rectangle 3"/>
          <p:cNvSpPr/>
          <p:nvPr/>
        </p:nvSpPr>
        <p:spPr>
          <a:xfrm>
            <a:off x="323528" y="928670"/>
            <a:ext cx="7789735" cy="5262979"/>
          </a:xfrm>
          <a:prstGeom prst="rect">
            <a:avLst/>
          </a:prstGeom>
        </p:spPr>
        <p:txBody>
          <a:bodyPr wrap="square">
            <a:spAutoFit/>
          </a:bodyPr>
          <a:lstStyle/>
          <a:p>
            <a:r>
              <a:rPr lang="en-GB" sz="1400" dirty="0" err="1">
                <a:solidFill>
                  <a:schemeClr val="accent6">
                    <a:lumMod val="75000"/>
                  </a:schemeClr>
                </a:solidFill>
              </a:rPr>
              <a:t>Kock</a:t>
            </a:r>
            <a:r>
              <a:rPr lang="en-GB" sz="1400" dirty="0">
                <a:solidFill>
                  <a:schemeClr val="accent6">
                    <a:lumMod val="75000"/>
                  </a:schemeClr>
                </a:solidFill>
              </a:rPr>
              <a:t>, G., </a:t>
            </a:r>
            <a:r>
              <a:rPr lang="en-GB" sz="1400" dirty="0" err="1">
                <a:solidFill>
                  <a:schemeClr val="accent6">
                    <a:lumMod val="75000"/>
                  </a:schemeClr>
                </a:solidFill>
              </a:rPr>
              <a:t>Breiter</a:t>
            </a:r>
            <a:r>
              <a:rPr lang="en-GB" sz="1400" dirty="0">
                <a:solidFill>
                  <a:schemeClr val="accent6">
                    <a:lumMod val="75000"/>
                  </a:schemeClr>
                </a:solidFill>
              </a:rPr>
              <a:t>, D., Hara, T. and </a:t>
            </a:r>
            <a:r>
              <a:rPr lang="en-GB" sz="1400" dirty="0" err="1">
                <a:solidFill>
                  <a:schemeClr val="accent6">
                    <a:lumMod val="75000"/>
                  </a:schemeClr>
                </a:solidFill>
              </a:rPr>
              <a:t>DiPietro</a:t>
            </a:r>
            <a:r>
              <a:rPr lang="en-GB" sz="1400" dirty="0">
                <a:solidFill>
                  <a:schemeClr val="accent6">
                    <a:lumMod val="75000"/>
                  </a:schemeClr>
                </a:solidFill>
              </a:rPr>
              <a:t>, R.B. (2008) Proposing  a Regional Impact Based Feasibility Studies Framework for Convention Centres: A Quantitative Analysis of the Orange County Convention Centre (OCCC). </a:t>
            </a:r>
            <a:r>
              <a:rPr lang="en-GB" sz="1400" i="1" dirty="0">
                <a:solidFill>
                  <a:schemeClr val="accent6">
                    <a:lumMod val="75000"/>
                  </a:schemeClr>
                </a:solidFill>
              </a:rPr>
              <a:t>Journal of Convention &amp; Event Tourism.</a:t>
            </a:r>
            <a:r>
              <a:rPr lang="en-GB" sz="1400" dirty="0">
                <a:solidFill>
                  <a:schemeClr val="accent6">
                    <a:lumMod val="75000"/>
                  </a:schemeClr>
                </a:solidFill>
              </a:rPr>
              <a:t> Vol. 9, Issue 4, pp.309-340</a:t>
            </a:r>
          </a:p>
          <a:p>
            <a:endParaRPr lang="en-GB" sz="1400" dirty="0">
              <a:solidFill>
                <a:schemeClr val="accent6">
                  <a:lumMod val="75000"/>
                </a:schemeClr>
              </a:solidFill>
            </a:endParaRPr>
          </a:p>
          <a:p>
            <a:r>
              <a:rPr lang="en-GB" sz="1400" dirty="0" err="1" smtClean="0">
                <a:solidFill>
                  <a:schemeClr val="accent6">
                    <a:lumMod val="75000"/>
                  </a:schemeClr>
                </a:solidFill>
              </a:rPr>
              <a:t>Kock</a:t>
            </a:r>
            <a:r>
              <a:rPr lang="en-GB" sz="1400" dirty="0" smtClean="0">
                <a:solidFill>
                  <a:schemeClr val="accent6">
                    <a:lumMod val="75000"/>
                  </a:schemeClr>
                </a:solidFill>
              </a:rPr>
              <a:t>, G.M. (2007) </a:t>
            </a:r>
            <a:r>
              <a:rPr lang="en-GB" sz="1400" u="sng" dirty="0" smtClean="0">
                <a:solidFill>
                  <a:schemeClr val="accent6">
                    <a:lumMod val="75000"/>
                  </a:schemeClr>
                </a:solidFill>
              </a:rPr>
              <a:t>Proposing  an Alternative Framework  for  Feasibility Studies for Large Public Tourism Investments: A Quantitative Analysis of the Orange County Convention Centre </a:t>
            </a:r>
            <a:r>
              <a:rPr lang="en-GB" sz="1400" dirty="0" smtClean="0">
                <a:solidFill>
                  <a:schemeClr val="accent6">
                    <a:lumMod val="75000"/>
                  </a:schemeClr>
                </a:solidFill>
              </a:rPr>
              <a:t>- </a:t>
            </a:r>
            <a:r>
              <a:rPr lang="en-GB" sz="1400" u="sng" dirty="0" smtClean="0">
                <a:solidFill>
                  <a:schemeClr val="accent6">
                    <a:lumMod val="75000"/>
                  </a:schemeClr>
                </a:solidFill>
                <a:hlinkClick r:id="rId3"/>
              </a:rPr>
              <a:t>http://etd.fcla.edu/CF/CFE0001629/kock_gerald_200705_mast.pdf</a:t>
            </a:r>
            <a:r>
              <a:rPr lang="en-GB" sz="1400" dirty="0" smtClean="0">
                <a:solidFill>
                  <a:schemeClr val="accent6">
                    <a:lumMod val="75000"/>
                  </a:schemeClr>
                </a:solidFill>
              </a:rPr>
              <a:t> - accessed 15 September 2016 </a:t>
            </a:r>
          </a:p>
          <a:p>
            <a:endParaRPr lang="en-GB" sz="1400" dirty="0" smtClean="0">
              <a:solidFill>
                <a:schemeClr val="accent6">
                  <a:lumMod val="75000"/>
                </a:schemeClr>
              </a:solidFill>
            </a:endParaRPr>
          </a:p>
          <a:p>
            <a:r>
              <a:rPr lang="en-GB" sz="1400" dirty="0" err="1" smtClean="0">
                <a:solidFill>
                  <a:schemeClr val="accent6">
                    <a:lumMod val="75000"/>
                  </a:schemeClr>
                </a:solidFill>
              </a:rPr>
              <a:t>Mallen</a:t>
            </a:r>
            <a:r>
              <a:rPr lang="en-GB" sz="1400" dirty="0" smtClean="0">
                <a:solidFill>
                  <a:schemeClr val="accent6">
                    <a:lumMod val="75000"/>
                  </a:schemeClr>
                </a:solidFill>
              </a:rPr>
              <a:t>, C. and Adams, L. (2013) </a:t>
            </a:r>
            <a:r>
              <a:rPr lang="en-GB" sz="1400" i="1" dirty="0" smtClean="0">
                <a:solidFill>
                  <a:schemeClr val="accent6">
                    <a:lumMod val="75000"/>
                  </a:schemeClr>
                </a:solidFill>
              </a:rPr>
              <a:t>Event Management in Sport, Recreation and Tourism: Theoretical and Practical Dimensions.</a:t>
            </a:r>
            <a:r>
              <a:rPr lang="en-GB" sz="1400" dirty="0" smtClean="0">
                <a:solidFill>
                  <a:schemeClr val="accent6">
                    <a:lumMod val="75000"/>
                  </a:schemeClr>
                </a:solidFill>
              </a:rPr>
              <a:t> 2nd Edition. UK, </a:t>
            </a:r>
            <a:r>
              <a:rPr lang="en-GB" sz="1400" dirty="0" err="1" smtClean="0">
                <a:solidFill>
                  <a:schemeClr val="accent6">
                    <a:lumMod val="75000"/>
                  </a:schemeClr>
                </a:solidFill>
              </a:rPr>
              <a:t>Routledge</a:t>
            </a:r>
            <a:r>
              <a:rPr lang="en-GB" sz="1400" dirty="0">
                <a:solidFill>
                  <a:schemeClr val="accent6">
                    <a:lumMod val="75000"/>
                  </a:schemeClr>
                </a:solidFill>
              </a:rPr>
              <a:t>.</a:t>
            </a:r>
            <a:endParaRPr lang="en-GB" sz="1400" dirty="0" smtClean="0">
              <a:solidFill>
                <a:schemeClr val="accent6">
                  <a:lumMod val="75000"/>
                </a:schemeClr>
              </a:solidFill>
            </a:endParaRPr>
          </a:p>
          <a:p>
            <a:pPr lvl="0"/>
            <a:endParaRPr lang="en-GB" sz="1400" dirty="0" smtClean="0">
              <a:solidFill>
                <a:schemeClr val="accent6">
                  <a:lumMod val="75000"/>
                </a:schemeClr>
              </a:solidFill>
            </a:endParaRPr>
          </a:p>
          <a:p>
            <a:r>
              <a:rPr lang="en-GB" sz="1400" dirty="0" smtClean="0">
                <a:solidFill>
                  <a:schemeClr val="accent6">
                    <a:lumMod val="75000"/>
                  </a:schemeClr>
                </a:solidFill>
              </a:rPr>
              <a:t>O’Toole, W. (2011) </a:t>
            </a:r>
            <a:r>
              <a:rPr lang="en-GB" sz="1400" i="1" dirty="0" smtClean="0">
                <a:solidFill>
                  <a:schemeClr val="accent6">
                    <a:lumMod val="75000"/>
                  </a:schemeClr>
                </a:solidFill>
              </a:rPr>
              <a:t>Events Feasibility and Development, From Strategy to Operations</a:t>
            </a:r>
            <a:r>
              <a:rPr lang="en-GB" sz="1400" dirty="0" smtClean="0">
                <a:solidFill>
                  <a:schemeClr val="accent6">
                    <a:lumMod val="75000"/>
                  </a:schemeClr>
                </a:solidFill>
              </a:rPr>
              <a:t>. Oxford, Butterworth-Heinemann.</a:t>
            </a:r>
          </a:p>
          <a:p>
            <a:endParaRPr lang="en-GB" sz="1400" dirty="0" smtClean="0">
              <a:solidFill>
                <a:schemeClr val="accent6">
                  <a:lumMod val="75000"/>
                </a:schemeClr>
              </a:solidFill>
            </a:endParaRPr>
          </a:p>
          <a:p>
            <a:r>
              <a:rPr lang="en-GB" sz="1400" dirty="0" smtClean="0">
                <a:solidFill>
                  <a:schemeClr val="accent6">
                    <a:lumMod val="75000"/>
                  </a:schemeClr>
                </a:solidFill>
              </a:rPr>
              <a:t>Rogers, T. (2013) </a:t>
            </a:r>
            <a:r>
              <a:rPr lang="en-GB" sz="1400" i="1" dirty="0" smtClean="0">
                <a:solidFill>
                  <a:schemeClr val="accent6">
                    <a:lumMod val="75000"/>
                  </a:schemeClr>
                </a:solidFill>
              </a:rPr>
              <a:t>Conferences and Conventions: A Global Industry.</a:t>
            </a:r>
            <a:r>
              <a:rPr lang="en-GB" sz="1400" dirty="0" smtClean="0">
                <a:solidFill>
                  <a:schemeClr val="accent6">
                    <a:lumMod val="75000"/>
                  </a:schemeClr>
                </a:solidFill>
              </a:rPr>
              <a:t> Third Edition.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smtClean="0">
                <a:solidFill>
                  <a:schemeClr val="accent6">
                    <a:lumMod val="75000"/>
                  </a:schemeClr>
                </a:solidFill>
              </a:rPr>
              <a:t>Smith</a:t>
            </a:r>
            <a:r>
              <a:rPr lang="en-GB" sz="1400" dirty="0">
                <a:solidFill>
                  <a:schemeClr val="accent6">
                    <a:lumMod val="75000"/>
                  </a:schemeClr>
                </a:solidFill>
              </a:rPr>
              <a:t>, A. (2012) </a:t>
            </a:r>
            <a:r>
              <a:rPr lang="en-GB" sz="1400" i="1" dirty="0">
                <a:solidFill>
                  <a:schemeClr val="accent6">
                    <a:lumMod val="75000"/>
                  </a:schemeClr>
                </a:solidFill>
              </a:rPr>
              <a:t>Events and Urban Regeneration The Strategic Use of Events to Revitalise </a:t>
            </a:r>
            <a:r>
              <a:rPr lang="en-GB" sz="1400" i="1" dirty="0" smtClean="0">
                <a:solidFill>
                  <a:schemeClr val="accent6">
                    <a:lumMod val="75000"/>
                  </a:schemeClr>
                </a:solidFill>
              </a:rPr>
              <a:t>Cities</a:t>
            </a:r>
            <a:r>
              <a:rPr lang="en-GB" sz="1400" dirty="0" smtClean="0">
                <a:solidFill>
                  <a:schemeClr val="accent6">
                    <a:lumMod val="75000"/>
                  </a:schemeClr>
                </a:solidFill>
              </a:rPr>
              <a:t>.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err="1" smtClean="0">
                <a:solidFill>
                  <a:schemeClr val="accent6">
                    <a:lumMod val="75000"/>
                  </a:schemeClr>
                </a:solidFill>
              </a:rPr>
              <a:t>Svensson</a:t>
            </a:r>
            <a:r>
              <a:rPr lang="en-GB" sz="1400" dirty="0" smtClean="0">
                <a:solidFill>
                  <a:schemeClr val="accent6">
                    <a:lumMod val="75000"/>
                  </a:schemeClr>
                </a:solidFill>
              </a:rPr>
              <a:t>, G. (2001) “</a:t>
            </a:r>
            <a:r>
              <a:rPr lang="en-GB" sz="1400" dirty="0" err="1" smtClean="0">
                <a:solidFill>
                  <a:schemeClr val="accent6">
                    <a:lumMod val="75000"/>
                  </a:schemeClr>
                </a:solidFill>
              </a:rPr>
              <a:t>Glocalization</a:t>
            </a:r>
            <a:r>
              <a:rPr lang="en-GB" sz="1400" dirty="0" smtClean="0">
                <a:solidFill>
                  <a:schemeClr val="accent6">
                    <a:lumMod val="75000"/>
                  </a:schemeClr>
                </a:solidFill>
              </a:rPr>
              <a:t>” of Business Activities: A “</a:t>
            </a:r>
            <a:r>
              <a:rPr lang="en-GB" sz="1400" dirty="0" err="1" smtClean="0">
                <a:solidFill>
                  <a:schemeClr val="accent6">
                    <a:lumMod val="75000"/>
                  </a:schemeClr>
                </a:solidFill>
              </a:rPr>
              <a:t>glocal</a:t>
            </a:r>
            <a:endParaRPr lang="en-GB" sz="1400" dirty="0" smtClean="0">
              <a:solidFill>
                <a:schemeClr val="accent6">
                  <a:lumMod val="75000"/>
                </a:schemeClr>
              </a:solidFill>
            </a:endParaRPr>
          </a:p>
          <a:p>
            <a:r>
              <a:rPr lang="en-GB" sz="1400" dirty="0" smtClean="0">
                <a:solidFill>
                  <a:schemeClr val="accent6">
                    <a:lumMod val="75000"/>
                  </a:schemeClr>
                </a:solidFill>
              </a:rPr>
              <a:t>Strategy” Approach. </a:t>
            </a:r>
            <a:r>
              <a:rPr lang="en-GB" sz="1400" i="1" dirty="0" smtClean="0">
                <a:solidFill>
                  <a:schemeClr val="accent6">
                    <a:lumMod val="75000"/>
                  </a:schemeClr>
                </a:solidFill>
              </a:rPr>
              <a:t>Management Decision. </a:t>
            </a:r>
            <a:r>
              <a:rPr lang="en-GB" sz="1400" dirty="0" smtClean="0">
                <a:solidFill>
                  <a:schemeClr val="accent6">
                    <a:lumMod val="75000"/>
                  </a:schemeClr>
                </a:solidFill>
              </a:rPr>
              <a:t>Vol.39, Issue 1 pp.6-18, MCB University Press</a:t>
            </a:r>
          </a:p>
          <a:p>
            <a:endParaRPr lang="en-GB" sz="1400" u="sng" dirty="0" smtClean="0">
              <a:solidFill>
                <a:schemeClr val="accent6">
                  <a:lumMod val="75000"/>
                </a:schemeClr>
              </a:solidFill>
            </a:endParaRPr>
          </a:p>
          <a:p>
            <a:r>
              <a:rPr lang="en-GB" sz="1400" dirty="0" err="1" smtClean="0">
                <a:solidFill>
                  <a:schemeClr val="accent6">
                    <a:lumMod val="75000"/>
                  </a:schemeClr>
                </a:solidFill>
              </a:rPr>
              <a:t>Swarbrooke</a:t>
            </a:r>
            <a:r>
              <a:rPr lang="en-GB" sz="1400" dirty="0" smtClean="0">
                <a:solidFill>
                  <a:schemeClr val="accent6">
                    <a:lumMod val="75000"/>
                  </a:schemeClr>
                </a:solidFill>
              </a:rPr>
              <a:t>, J. (2006) </a:t>
            </a:r>
            <a:r>
              <a:rPr lang="en-GB" sz="1400" i="1" dirty="0" smtClean="0">
                <a:solidFill>
                  <a:schemeClr val="accent6">
                    <a:lumMod val="75000"/>
                  </a:schemeClr>
                </a:solidFill>
              </a:rPr>
              <a:t>The Development and Management of Visitor Attractions.  </a:t>
            </a:r>
            <a:r>
              <a:rPr lang="en-GB" sz="1400" dirty="0" smtClean="0">
                <a:solidFill>
                  <a:schemeClr val="accent6">
                    <a:lumMod val="75000"/>
                  </a:schemeClr>
                </a:solidFill>
              </a:rPr>
              <a:t>Second Edition. </a:t>
            </a:r>
            <a:r>
              <a:rPr lang="en-GB" sz="1400" dirty="0">
                <a:solidFill>
                  <a:schemeClr val="accent6">
                    <a:lumMod val="75000"/>
                  </a:schemeClr>
                </a:solidFill>
              </a:rPr>
              <a:t>E</a:t>
            </a:r>
            <a:r>
              <a:rPr lang="en-GB" sz="1400" dirty="0" smtClean="0">
                <a:solidFill>
                  <a:schemeClr val="accent6">
                    <a:lumMod val="75000"/>
                  </a:schemeClr>
                </a:solidFill>
              </a:rPr>
              <a:t>lsevier – Chapter 6</a:t>
            </a:r>
            <a:endParaRPr lang="en-GB" sz="1400" dirty="0"/>
          </a:p>
        </p:txBody>
      </p:sp>
      <p:sp>
        <p:nvSpPr>
          <p:cNvPr id="6" name="Title 1"/>
          <p:cNvSpPr>
            <a:spLocks noGrp="1"/>
          </p:cNvSpPr>
          <p:nvPr>
            <p:ph type="title"/>
          </p:nvPr>
        </p:nvSpPr>
        <p:spPr>
          <a:xfrm>
            <a:off x="285720"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Tree>
    <p:extLst>
      <p:ext uri="{BB962C8B-B14F-4D97-AF65-F5344CB8AC3E}">
        <p14:creationId xmlns:p14="http://schemas.microsoft.com/office/powerpoint/2010/main" val="11758564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2470</TotalTime>
  <Words>1720</Words>
  <Application>Microsoft Office PowerPoint</Application>
  <PresentationFormat>On-screen Show (4:3)</PresentationFormat>
  <Paragraphs>142</Paragraphs>
  <Slides>16</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Adjacency</vt:lpstr>
      <vt:lpstr> Strategic Events Management</vt:lpstr>
      <vt:lpstr>So far we have considered…</vt:lpstr>
      <vt:lpstr>Today</vt:lpstr>
      <vt:lpstr>Assignment one – 70%</vt:lpstr>
      <vt:lpstr>Assignment one – 70%</vt:lpstr>
      <vt:lpstr>Key questions</vt:lpstr>
      <vt:lpstr>The event</vt:lpstr>
      <vt:lpstr>Defining Feasibility Analysis</vt:lpstr>
      <vt:lpstr>What is a Feasibility Study?</vt:lpstr>
      <vt:lpstr>Feasibility Studies</vt:lpstr>
      <vt:lpstr>Global Forces Impacting Feasibility Studies    Key Questions:</vt:lpstr>
      <vt:lpstr>The International  Events Environment</vt:lpstr>
      <vt:lpstr>Global Forces Impacting Feasibility Studies</vt:lpstr>
      <vt:lpstr>Still to come</vt:lpstr>
      <vt:lpstr>Useful References</vt:lpstr>
      <vt:lpstr>Useful References</vt:lpstr>
    </vt:vector>
  </TitlesOfParts>
  <Company>University of Worcester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81</cp:revision>
  <dcterms:created xsi:type="dcterms:W3CDTF">2011-01-31T13:31:54Z</dcterms:created>
  <dcterms:modified xsi:type="dcterms:W3CDTF">2017-02-28T16:27:18Z</dcterms:modified>
</cp:coreProperties>
</file>