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68" r:id="rId3"/>
    <p:sldId id="269" r:id="rId4"/>
    <p:sldId id="258" r:id="rId5"/>
    <p:sldId id="259" r:id="rId6"/>
    <p:sldId id="260" r:id="rId7"/>
    <p:sldId id="261" r:id="rId8"/>
    <p:sldId id="264" r:id="rId9"/>
    <p:sldId id="266"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209A8C-AD6F-4D37-92DB-96AE62BB2D65}" type="doc">
      <dgm:prSet loTypeId="urn:microsoft.com/office/officeart/2005/8/layout/matrix2" loCatId="matrix" qsTypeId="urn:microsoft.com/office/officeart/2005/8/quickstyle/simple1" qsCatId="simple" csTypeId="urn:microsoft.com/office/officeart/2005/8/colors/colorful1" csCatId="colorful"/>
      <dgm:spPr/>
      <dgm:t>
        <a:bodyPr/>
        <a:lstStyle/>
        <a:p>
          <a:endParaRPr lang="en-US"/>
        </a:p>
      </dgm:t>
    </dgm:pt>
    <dgm:pt modelId="{A73306B9-2E78-4F64-9E2C-6F3BDFB3DC23}">
      <dgm:prSet/>
      <dgm:spPr/>
      <dgm:t>
        <a:bodyPr/>
        <a:lstStyle/>
        <a:p>
          <a:r>
            <a:rPr lang="en-IN"/>
            <a:t>Guest happiness requires excellent guest services and facilities. DoubleTree by Hilton strives to create enduring relationships with guests by exceeding expectations.</a:t>
          </a:r>
          <a:endParaRPr lang="en-US"/>
        </a:p>
      </dgm:t>
    </dgm:pt>
    <dgm:pt modelId="{4B137B75-5CE9-4B1D-8A31-2188D98FC416}" type="parTrans" cxnId="{28AF967D-0D7B-4A75-A6CD-29F246A7B94A}">
      <dgm:prSet/>
      <dgm:spPr/>
      <dgm:t>
        <a:bodyPr/>
        <a:lstStyle/>
        <a:p>
          <a:endParaRPr lang="en-US"/>
        </a:p>
      </dgm:t>
    </dgm:pt>
    <dgm:pt modelId="{8ABC609C-FB1D-4F40-A88B-92DE72AE0ED2}" type="sibTrans" cxnId="{28AF967D-0D7B-4A75-A6CD-29F246A7B94A}">
      <dgm:prSet/>
      <dgm:spPr/>
      <dgm:t>
        <a:bodyPr/>
        <a:lstStyle/>
        <a:p>
          <a:endParaRPr lang="en-US"/>
        </a:p>
      </dgm:t>
    </dgm:pt>
    <dgm:pt modelId="{5733A3F5-9E32-4CA9-B868-4F30F0C25E7B}">
      <dgm:prSet/>
      <dgm:spPr/>
      <dgm:t>
        <a:bodyPr/>
        <a:lstStyle/>
        <a:p>
          <a:r>
            <a:rPr lang="en-IN"/>
            <a:t>Brand Differentiation: DoubleTree by Hilton's guest services and facilities set it apart. The hotel brand differentiates apart with distinctive amenities and personalised experiences.</a:t>
          </a:r>
          <a:endParaRPr lang="en-US"/>
        </a:p>
      </dgm:t>
    </dgm:pt>
    <dgm:pt modelId="{4D842544-84E2-448B-B478-C93FD7CC2C14}" type="parTrans" cxnId="{A313E880-B9F7-40E9-A44D-6148C4E25379}">
      <dgm:prSet/>
      <dgm:spPr/>
      <dgm:t>
        <a:bodyPr/>
        <a:lstStyle/>
        <a:p>
          <a:endParaRPr lang="en-US"/>
        </a:p>
      </dgm:t>
    </dgm:pt>
    <dgm:pt modelId="{DE0F03B4-AF3F-4D26-A7FC-ADB24A7E12FE}" type="sibTrans" cxnId="{A313E880-B9F7-40E9-A44D-6148C4E25379}">
      <dgm:prSet/>
      <dgm:spPr/>
      <dgm:t>
        <a:bodyPr/>
        <a:lstStyle/>
        <a:p>
          <a:endParaRPr lang="en-US"/>
        </a:p>
      </dgm:t>
    </dgm:pt>
    <dgm:pt modelId="{6C645E90-7829-41A5-9872-E0F0D43C6D0C}">
      <dgm:prSet/>
      <dgm:spPr/>
      <dgm:t>
        <a:bodyPr/>
        <a:lstStyle/>
        <a:p>
          <a:r>
            <a:rPr lang="en-IN"/>
            <a:t>Return Business and Loyalty: Excellent guest services and facilities encourage return business. Satisfied guests are more likely to return and refer DoubleTree by Hilton.</a:t>
          </a:r>
          <a:endParaRPr lang="en-US"/>
        </a:p>
      </dgm:t>
    </dgm:pt>
    <dgm:pt modelId="{A7F6244A-E33C-45ED-B213-9FA2F2E76725}" type="parTrans" cxnId="{7471B65D-9FF7-4BB1-A70B-210C7D145272}">
      <dgm:prSet/>
      <dgm:spPr/>
      <dgm:t>
        <a:bodyPr/>
        <a:lstStyle/>
        <a:p>
          <a:endParaRPr lang="en-US"/>
        </a:p>
      </dgm:t>
    </dgm:pt>
    <dgm:pt modelId="{62904E5F-91FE-44B1-A33A-49F72E2DE1E0}" type="sibTrans" cxnId="{7471B65D-9FF7-4BB1-A70B-210C7D145272}">
      <dgm:prSet/>
      <dgm:spPr/>
      <dgm:t>
        <a:bodyPr/>
        <a:lstStyle/>
        <a:p>
          <a:endParaRPr lang="en-US"/>
        </a:p>
      </dgm:t>
    </dgm:pt>
    <dgm:pt modelId="{EE633482-6E38-439C-8E56-ACAA0C89C0E4}">
      <dgm:prSet/>
      <dgm:spPr/>
      <dgm:t>
        <a:bodyPr/>
        <a:lstStyle/>
        <a:p>
          <a:r>
            <a:rPr lang="en-IN"/>
            <a:t>Positive Reviews and Reputation: DoubleTree by Hilton attracts new guests and retains loyal customers by providing excellent guest services and facilities.</a:t>
          </a:r>
          <a:endParaRPr lang="en-US"/>
        </a:p>
      </dgm:t>
    </dgm:pt>
    <dgm:pt modelId="{9B6C3FB6-4786-4BC8-8026-BF41C796137F}" type="parTrans" cxnId="{69BC362C-C26A-4AE4-BF02-33837DDF52A1}">
      <dgm:prSet/>
      <dgm:spPr/>
      <dgm:t>
        <a:bodyPr/>
        <a:lstStyle/>
        <a:p>
          <a:endParaRPr lang="en-US"/>
        </a:p>
      </dgm:t>
    </dgm:pt>
    <dgm:pt modelId="{5C8D3D9E-A5CE-433A-BC59-A2098A14896C}" type="sibTrans" cxnId="{69BC362C-C26A-4AE4-BF02-33837DDF52A1}">
      <dgm:prSet/>
      <dgm:spPr/>
      <dgm:t>
        <a:bodyPr/>
        <a:lstStyle/>
        <a:p>
          <a:endParaRPr lang="en-US"/>
        </a:p>
      </dgm:t>
    </dgm:pt>
    <dgm:pt modelId="{6DA58FC1-10AD-4393-8F8B-D5A31B557860}" type="pres">
      <dgm:prSet presAssocID="{47209A8C-AD6F-4D37-92DB-96AE62BB2D65}" presName="matrix" presStyleCnt="0">
        <dgm:presLayoutVars>
          <dgm:chMax val="1"/>
          <dgm:dir/>
          <dgm:resizeHandles val="exact"/>
        </dgm:presLayoutVars>
      </dgm:prSet>
      <dgm:spPr/>
    </dgm:pt>
    <dgm:pt modelId="{7D842426-F023-4453-9CC5-641FA3C6C488}" type="pres">
      <dgm:prSet presAssocID="{47209A8C-AD6F-4D37-92DB-96AE62BB2D65}" presName="axisShape" presStyleLbl="bgShp" presStyleIdx="0" presStyleCnt="1"/>
      <dgm:spPr/>
    </dgm:pt>
    <dgm:pt modelId="{2240DC76-304A-4308-BF0C-C18E886083AA}" type="pres">
      <dgm:prSet presAssocID="{47209A8C-AD6F-4D37-92DB-96AE62BB2D65}" presName="rect1" presStyleLbl="node1" presStyleIdx="0" presStyleCnt="4">
        <dgm:presLayoutVars>
          <dgm:chMax val="0"/>
          <dgm:chPref val="0"/>
          <dgm:bulletEnabled val="1"/>
        </dgm:presLayoutVars>
      </dgm:prSet>
      <dgm:spPr/>
    </dgm:pt>
    <dgm:pt modelId="{147031CF-8059-41A2-9FF2-43707BE92567}" type="pres">
      <dgm:prSet presAssocID="{47209A8C-AD6F-4D37-92DB-96AE62BB2D65}" presName="rect2" presStyleLbl="node1" presStyleIdx="1" presStyleCnt="4">
        <dgm:presLayoutVars>
          <dgm:chMax val="0"/>
          <dgm:chPref val="0"/>
          <dgm:bulletEnabled val="1"/>
        </dgm:presLayoutVars>
      </dgm:prSet>
      <dgm:spPr/>
    </dgm:pt>
    <dgm:pt modelId="{4BAA3680-E4B1-4ED3-BE42-0171C8BDB5BD}" type="pres">
      <dgm:prSet presAssocID="{47209A8C-AD6F-4D37-92DB-96AE62BB2D65}" presName="rect3" presStyleLbl="node1" presStyleIdx="2" presStyleCnt="4">
        <dgm:presLayoutVars>
          <dgm:chMax val="0"/>
          <dgm:chPref val="0"/>
          <dgm:bulletEnabled val="1"/>
        </dgm:presLayoutVars>
      </dgm:prSet>
      <dgm:spPr/>
    </dgm:pt>
    <dgm:pt modelId="{E624E078-4AC9-41F3-BBDD-1D9DAC20E488}" type="pres">
      <dgm:prSet presAssocID="{47209A8C-AD6F-4D37-92DB-96AE62BB2D65}" presName="rect4" presStyleLbl="node1" presStyleIdx="3" presStyleCnt="4">
        <dgm:presLayoutVars>
          <dgm:chMax val="0"/>
          <dgm:chPref val="0"/>
          <dgm:bulletEnabled val="1"/>
        </dgm:presLayoutVars>
      </dgm:prSet>
      <dgm:spPr/>
    </dgm:pt>
  </dgm:ptLst>
  <dgm:cxnLst>
    <dgm:cxn modelId="{8D69AA1A-1076-4C18-A260-98A6FDE7A280}" type="presOf" srcId="{47209A8C-AD6F-4D37-92DB-96AE62BB2D65}" destId="{6DA58FC1-10AD-4393-8F8B-D5A31B557860}" srcOrd="0" destOrd="0" presId="urn:microsoft.com/office/officeart/2005/8/layout/matrix2"/>
    <dgm:cxn modelId="{69BC362C-C26A-4AE4-BF02-33837DDF52A1}" srcId="{47209A8C-AD6F-4D37-92DB-96AE62BB2D65}" destId="{EE633482-6E38-439C-8E56-ACAA0C89C0E4}" srcOrd="3" destOrd="0" parTransId="{9B6C3FB6-4786-4BC8-8026-BF41C796137F}" sibTransId="{5C8D3D9E-A5CE-433A-BC59-A2098A14896C}"/>
    <dgm:cxn modelId="{EDEEFF2C-A041-4C70-8522-C24AB7CEED4D}" type="presOf" srcId="{EE633482-6E38-439C-8E56-ACAA0C89C0E4}" destId="{E624E078-4AC9-41F3-BBDD-1D9DAC20E488}" srcOrd="0" destOrd="0" presId="urn:microsoft.com/office/officeart/2005/8/layout/matrix2"/>
    <dgm:cxn modelId="{C994E03B-F647-4B49-9C94-905CAEADDDF6}" type="presOf" srcId="{A73306B9-2E78-4F64-9E2C-6F3BDFB3DC23}" destId="{2240DC76-304A-4308-BF0C-C18E886083AA}" srcOrd="0" destOrd="0" presId="urn:microsoft.com/office/officeart/2005/8/layout/matrix2"/>
    <dgm:cxn modelId="{7471B65D-9FF7-4BB1-A70B-210C7D145272}" srcId="{47209A8C-AD6F-4D37-92DB-96AE62BB2D65}" destId="{6C645E90-7829-41A5-9872-E0F0D43C6D0C}" srcOrd="2" destOrd="0" parTransId="{A7F6244A-E33C-45ED-B213-9FA2F2E76725}" sibTransId="{62904E5F-91FE-44B1-A33A-49F72E2DE1E0}"/>
    <dgm:cxn modelId="{7BC61355-E464-4842-904D-A20203C4AFBC}" type="presOf" srcId="{5733A3F5-9E32-4CA9-B868-4F30F0C25E7B}" destId="{147031CF-8059-41A2-9FF2-43707BE92567}" srcOrd="0" destOrd="0" presId="urn:microsoft.com/office/officeart/2005/8/layout/matrix2"/>
    <dgm:cxn modelId="{28AF967D-0D7B-4A75-A6CD-29F246A7B94A}" srcId="{47209A8C-AD6F-4D37-92DB-96AE62BB2D65}" destId="{A73306B9-2E78-4F64-9E2C-6F3BDFB3DC23}" srcOrd="0" destOrd="0" parTransId="{4B137B75-5CE9-4B1D-8A31-2188D98FC416}" sibTransId="{8ABC609C-FB1D-4F40-A88B-92DE72AE0ED2}"/>
    <dgm:cxn modelId="{A313E880-B9F7-40E9-A44D-6148C4E25379}" srcId="{47209A8C-AD6F-4D37-92DB-96AE62BB2D65}" destId="{5733A3F5-9E32-4CA9-B868-4F30F0C25E7B}" srcOrd="1" destOrd="0" parTransId="{4D842544-84E2-448B-B478-C93FD7CC2C14}" sibTransId="{DE0F03B4-AF3F-4D26-A7FC-ADB24A7E12FE}"/>
    <dgm:cxn modelId="{EA9604D9-D126-442B-ABAC-FAB1A44CF923}" type="presOf" srcId="{6C645E90-7829-41A5-9872-E0F0D43C6D0C}" destId="{4BAA3680-E4B1-4ED3-BE42-0171C8BDB5BD}" srcOrd="0" destOrd="0" presId="urn:microsoft.com/office/officeart/2005/8/layout/matrix2"/>
    <dgm:cxn modelId="{D0FC25B4-0BB3-4D39-9163-E43266B10105}" type="presParOf" srcId="{6DA58FC1-10AD-4393-8F8B-D5A31B557860}" destId="{7D842426-F023-4453-9CC5-641FA3C6C488}" srcOrd="0" destOrd="0" presId="urn:microsoft.com/office/officeart/2005/8/layout/matrix2"/>
    <dgm:cxn modelId="{EB82077A-7F70-4258-AD6B-766F54C08C12}" type="presParOf" srcId="{6DA58FC1-10AD-4393-8F8B-D5A31B557860}" destId="{2240DC76-304A-4308-BF0C-C18E886083AA}" srcOrd="1" destOrd="0" presId="urn:microsoft.com/office/officeart/2005/8/layout/matrix2"/>
    <dgm:cxn modelId="{68E6A2A0-88A3-43B0-886A-C30326B3B877}" type="presParOf" srcId="{6DA58FC1-10AD-4393-8F8B-D5A31B557860}" destId="{147031CF-8059-41A2-9FF2-43707BE92567}" srcOrd="2" destOrd="0" presId="urn:microsoft.com/office/officeart/2005/8/layout/matrix2"/>
    <dgm:cxn modelId="{E4DED41B-59A9-488A-9A1A-5D63AC8AF3DC}" type="presParOf" srcId="{6DA58FC1-10AD-4393-8F8B-D5A31B557860}" destId="{4BAA3680-E4B1-4ED3-BE42-0171C8BDB5BD}" srcOrd="3" destOrd="0" presId="urn:microsoft.com/office/officeart/2005/8/layout/matrix2"/>
    <dgm:cxn modelId="{4A75E530-47CB-46FD-AA36-7F541C85A2B1}" type="presParOf" srcId="{6DA58FC1-10AD-4393-8F8B-D5A31B557860}" destId="{E624E078-4AC9-41F3-BBDD-1D9DAC20E488}"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842426-F023-4453-9CC5-641FA3C6C488}">
      <dsp:nvSpPr>
        <dsp:cNvPr id="0" name=""/>
        <dsp:cNvSpPr/>
      </dsp:nvSpPr>
      <dsp:spPr>
        <a:xfrm>
          <a:off x="66454" y="0"/>
          <a:ext cx="5678219" cy="5678219"/>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40DC76-304A-4308-BF0C-C18E886083AA}">
      <dsp:nvSpPr>
        <dsp:cNvPr id="0" name=""/>
        <dsp:cNvSpPr/>
      </dsp:nvSpPr>
      <dsp:spPr>
        <a:xfrm>
          <a:off x="435538" y="369084"/>
          <a:ext cx="2271287" cy="227128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a:t>Guest happiness requires excellent guest services and facilities. DoubleTree by Hilton strives to create enduring relationships with guests by exceeding expectations.</a:t>
          </a:r>
          <a:endParaRPr lang="en-US" sz="1500" kern="1200"/>
        </a:p>
      </dsp:txBody>
      <dsp:txXfrm>
        <a:off x="546413" y="479959"/>
        <a:ext cx="2049537" cy="2049537"/>
      </dsp:txXfrm>
    </dsp:sp>
    <dsp:sp modelId="{147031CF-8059-41A2-9FF2-43707BE92567}">
      <dsp:nvSpPr>
        <dsp:cNvPr id="0" name=""/>
        <dsp:cNvSpPr/>
      </dsp:nvSpPr>
      <dsp:spPr>
        <a:xfrm>
          <a:off x="3104301" y="369084"/>
          <a:ext cx="2271287" cy="227128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a:t>Brand Differentiation: DoubleTree by Hilton's guest services and facilities set it apart. The hotel brand differentiates apart with distinctive amenities and personalised experiences.</a:t>
          </a:r>
          <a:endParaRPr lang="en-US" sz="1500" kern="1200"/>
        </a:p>
      </dsp:txBody>
      <dsp:txXfrm>
        <a:off x="3215176" y="479959"/>
        <a:ext cx="2049537" cy="2049537"/>
      </dsp:txXfrm>
    </dsp:sp>
    <dsp:sp modelId="{4BAA3680-E4B1-4ED3-BE42-0171C8BDB5BD}">
      <dsp:nvSpPr>
        <dsp:cNvPr id="0" name=""/>
        <dsp:cNvSpPr/>
      </dsp:nvSpPr>
      <dsp:spPr>
        <a:xfrm>
          <a:off x="435538" y="3037847"/>
          <a:ext cx="2271287" cy="227128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a:t>Return Business and Loyalty: Excellent guest services and facilities encourage return business. Satisfied guests are more likely to return and refer DoubleTree by Hilton.</a:t>
          </a:r>
          <a:endParaRPr lang="en-US" sz="1500" kern="1200"/>
        </a:p>
      </dsp:txBody>
      <dsp:txXfrm>
        <a:off x="546413" y="3148722"/>
        <a:ext cx="2049537" cy="2049537"/>
      </dsp:txXfrm>
    </dsp:sp>
    <dsp:sp modelId="{E624E078-4AC9-41F3-BBDD-1D9DAC20E488}">
      <dsp:nvSpPr>
        <dsp:cNvPr id="0" name=""/>
        <dsp:cNvSpPr/>
      </dsp:nvSpPr>
      <dsp:spPr>
        <a:xfrm>
          <a:off x="3104301" y="3037847"/>
          <a:ext cx="2271287" cy="227128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a:t>Positive Reviews and Reputation: DoubleTree by Hilton attracts new guests and retains loyal customers by providing excellent guest services and facilities.</a:t>
          </a:r>
          <a:endParaRPr lang="en-US" sz="1500" kern="1200"/>
        </a:p>
      </dsp:txBody>
      <dsp:txXfrm>
        <a:off x="3215176" y="3148722"/>
        <a:ext cx="2049537" cy="2049537"/>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16C46F-DB52-4710-B122-B95D8AF05068}" type="datetimeFigureOut">
              <a:rPr lang="en-GB" smtClean="0"/>
              <a:t>23/05/2023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264BAF-2725-4FDD-9B19-0A92C53CEB67}" type="slidenum">
              <a:rPr lang="en-GB" smtClean="0"/>
              <a:t>‹#›</a:t>
            </a:fld>
            <a:endParaRPr lang="en-GB"/>
          </a:p>
        </p:txBody>
      </p:sp>
    </p:spTree>
    <p:extLst>
      <p:ext uri="{BB962C8B-B14F-4D97-AF65-F5344CB8AC3E}">
        <p14:creationId xmlns:p14="http://schemas.microsoft.com/office/powerpoint/2010/main" val="2493196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1</a:t>
            </a:fld>
            <a:endParaRPr lang="en-IN"/>
          </a:p>
        </p:txBody>
      </p:sp>
    </p:spTree>
    <p:extLst>
      <p:ext uri="{BB962C8B-B14F-4D97-AF65-F5344CB8AC3E}">
        <p14:creationId xmlns:p14="http://schemas.microsoft.com/office/powerpoint/2010/main" val="266900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D5AA336-0952-4B3C-9BAE-8722B3147479}" type="slidenum">
              <a:rPr lang="en-IN" smtClean="0"/>
              <a:t>2</a:t>
            </a:fld>
            <a:endParaRPr lang="en-IN"/>
          </a:p>
        </p:txBody>
      </p:sp>
    </p:spTree>
    <p:extLst>
      <p:ext uri="{BB962C8B-B14F-4D97-AF65-F5344CB8AC3E}">
        <p14:creationId xmlns:p14="http://schemas.microsoft.com/office/powerpoint/2010/main" val="26598372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Hilton Conrad Hotels and Resorts presentation. The presentation shows that Conrad is a luxury hotel brand known for its hospitality and modern elegance. Conrad hotels, located in some of the world's most desirable locations, offer unique experiences. This presentation will highlight Conrad's elegance, superb service, and unique options. Let's explore Hilton Conrad Hotels and Resorts' sophisticated luxury.</a:t>
            </a:r>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3</a:t>
            </a:fld>
            <a:endParaRPr lang="en-IN"/>
          </a:p>
        </p:txBody>
      </p:sp>
    </p:spTree>
    <p:extLst>
      <p:ext uri="{BB962C8B-B14F-4D97-AF65-F5344CB8AC3E}">
        <p14:creationId xmlns:p14="http://schemas.microsoft.com/office/powerpoint/2010/main" val="208767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DoubleTree by Hilton serves many markets. The hotel network offers business </a:t>
            </a:r>
            <a:r>
              <a:rPr lang="en-US" dirty="0" err="1"/>
              <a:t>travellers</a:t>
            </a:r>
            <a:r>
              <a:rPr lang="en-US" dirty="0"/>
              <a:t> accessible locations, modern amenities, and pleasant workspaces. DoubleTree by Hilton provides leisure guests a relaxing stay with pools, exercise </a:t>
            </a:r>
            <a:r>
              <a:rPr lang="en-US" dirty="0" err="1"/>
              <a:t>centres</a:t>
            </a:r>
            <a:r>
              <a:rPr lang="en-US" dirty="0"/>
              <a:t>, and on-site dining. DoubleTree by Hilton caters to families with spacious rooms and kid-friendly amenities. Finally, event attendees like DoubleTree by Hilton's flexible event spaces and event planning services. DoubleTree by Hilton targets these consumer segments to meet tourists' needs (Burkard, 2013).</a:t>
            </a:r>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4</a:t>
            </a:fld>
            <a:endParaRPr lang="en-IN"/>
          </a:p>
        </p:txBody>
      </p:sp>
    </p:spTree>
    <p:extLst>
      <p:ext uri="{BB962C8B-B14F-4D97-AF65-F5344CB8AC3E}">
        <p14:creationId xmlns:p14="http://schemas.microsoft.com/office/powerpoint/2010/main" val="418750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DoubleTree by Hilton strives to exceed guests' expectations to create unforgettable stays. The brand strives to exceed expectations by providing </a:t>
            </a:r>
            <a:r>
              <a:rPr lang="en-US" dirty="0" err="1"/>
              <a:t>personalised</a:t>
            </a:r>
            <a:r>
              <a:rPr lang="en-US" dirty="0"/>
              <a:t> service, attention to detail, and an unforgettable experience. DoubleTree by Hilton guests expect superior service, pleasant accommodations, and top-notch amenities. Customer feedback helps the brand improve the customer experience. </a:t>
            </a:r>
            <a:r>
              <a:rPr lang="en-US" dirty="0" err="1"/>
              <a:t>Personalised</a:t>
            </a:r>
            <a:r>
              <a:rPr lang="en-US" dirty="0"/>
              <a:t> communications and loyalty </a:t>
            </a:r>
            <a:r>
              <a:rPr lang="en-US" dirty="0" err="1"/>
              <a:t>programmes</a:t>
            </a:r>
            <a:r>
              <a:rPr lang="en-US" dirty="0"/>
              <a:t> help DoubleTree by Hilton develop lasting relationships with guests. The company </a:t>
            </a:r>
            <a:r>
              <a:rPr lang="en-US" dirty="0" err="1"/>
              <a:t>emphasises</a:t>
            </a:r>
            <a:r>
              <a:rPr lang="en-US" dirty="0"/>
              <a:t> treating visitors as individuals and according to their interests and wants (Tuan, 2021).</a:t>
            </a:r>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5</a:t>
            </a:fld>
            <a:endParaRPr lang="en-IN"/>
          </a:p>
        </p:txBody>
      </p:sp>
    </p:spTree>
    <p:extLst>
      <p:ext uri="{BB962C8B-B14F-4D97-AF65-F5344CB8AC3E}">
        <p14:creationId xmlns:p14="http://schemas.microsoft.com/office/powerpoint/2010/main" val="2369585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noProof="0" dirty="0"/>
              <a:t>DoubleTree by Hilton </a:t>
            </a:r>
            <a:r>
              <a:rPr lang="en-US" noProof="0" dirty="0" err="1"/>
              <a:t>prioritises</a:t>
            </a:r>
            <a:r>
              <a:rPr lang="en-US" noProof="0" dirty="0"/>
              <a:t> guests. The brand offers effective, comfortable accommodations. Wi-Fi, luxury bedding, and in-room entertainment are offered. On-site restaurants, cafes, and bars serve various cuisines and drinks. The brand's concierge services book restaurants, transportation, and attractions. Fitness </a:t>
            </a:r>
            <a:r>
              <a:rPr lang="en-US" noProof="0" dirty="0" err="1"/>
              <a:t>centres</a:t>
            </a:r>
            <a:r>
              <a:rPr lang="en-US" noProof="0" dirty="0"/>
              <a:t>, pools, and spas at DoubleTree by Hilton let guests unwind. The brand offers business </a:t>
            </a:r>
            <a:r>
              <a:rPr lang="en-US" noProof="0" dirty="0" err="1"/>
              <a:t>travellers</a:t>
            </a:r>
            <a:r>
              <a:rPr lang="en-US" noProof="0" dirty="0"/>
              <a:t> well-equipped business </a:t>
            </a:r>
            <a:r>
              <a:rPr lang="en-US" noProof="0" dirty="0" err="1"/>
              <a:t>centres</a:t>
            </a:r>
            <a:r>
              <a:rPr lang="en-US" noProof="0" dirty="0"/>
              <a:t>, meeting rooms, and conference and meeting spaces (</a:t>
            </a:r>
            <a:r>
              <a:rPr lang="en-US" noProof="0" dirty="0" err="1"/>
              <a:t>Litvin</a:t>
            </a:r>
            <a:r>
              <a:rPr lang="en-US" noProof="0" dirty="0"/>
              <a:t>, Goldsmith and Pan, 2008).</a:t>
            </a:r>
          </a:p>
        </p:txBody>
      </p:sp>
      <p:sp>
        <p:nvSpPr>
          <p:cNvPr id="4" name="Slide Number Placeholder 3"/>
          <p:cNvSpPr>
            <a:spLocks noGrp="1"/>
          </p:cNvSpPr>
          <p:nvPr>
            <p:ph type="sldNum" sz="quarter" idx="5"/>
          </p:nvPr>
        </p:nvSpPr>
        <p:spPr/>
        <p:txBody>
          <a:bodyPr/>
          <a:lstStyle/>
          <a:p>
            <a:fld id="{FD5AA336-0952-4B3C-9BAE-8722B3147479}" type="slidenum">
              <a:rPr lang="en-IN" smtClean="0"/>
              <a:t>6</a:t>
            </a:fld>
            <a:endParaRPr lang="en-IN"/>
          </a:p>
        </p:txBody>
      </p:sp>
    </p:spTree>
    <p:extLst>
      <p:ext uri="{BB962C8B-B14F-4D97-AF65-F5344CB8AC3E}">
        <p14:creationId xmlns:p14="http://schemas.microsoft.com/office/powerpoint/2010/main" val="808298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DoubleTree by Hilton's guest services and amenities are crucial to its success. First, these services ensure consumer satisfaction. DoubleTree by Hilton provides top-notch services and amenities to exceed visitors' expectations. Thus, it can give guests exceptional stays and develop enduring relationships. Guest services and amenities further distinguish DoubleTree by Hilton from its competitors. The company's unique features and </a:t>
            </a:r>
            <a:r>
              <a:rPr lang="en-US" dirty="0" err="1"/>
              <a:t>customised</a:t>
            </a:r>
            <a:r>
              <a:rPr lang="en-US" dirty="0"/>
              <a:t> experiences set it apart in the competitive hospitality industry. High-quality amenities and services also boost customer loyalty and repeat business. Happy guests are more likely to return and recommend DoubleTree by Hilton. Positive reviews and a good reputation attract and retain customers (Jones and Jowett, 2010).</a:t>
            </a:r>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7</a:t>
            </a:fld>
            <a:endParaRPr lang="en-IN"/>
          </a:p>
        </p:txBody>
      </p:sp>
    </p:spTree>
    <p:extLst>
      <p:ext uri="{BB962C8B-B14F-4D97-AF65-F5344CB8AC3E}">
        <p14:creationId xmlns:p14="http://schemas.microsoft.com/office/powerpoint/2010/main" val="1071448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Guest experience and hospitality depend on hospitality. It involves welcoming and appreciating guests. Hotels cater to guests' needs. Anticipating and exceeding guest expectations can impress hotels. Hospitality fosters client loyalty and advocacy. Hotel prosperity hinges on satisfied guests' word-of-mouth. Social media and other reviews improve the hotel's reputation and attract new clients.</a:t>
            </a:r>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8</a:t>
            </a:fld>
            <a:endParaRPr lang="en-IN"/>
          </a:p>
        </p:txBody>
      </p:sp>
    </p:spTree>
    <p:extLst>
      <p:ext uri="{BB962C8B-B14F-4D97-AF65-F5344CB8AC3E}">
        <p14:creationId xmlns:p14="http://schemas.microsoft.com/office/powerpoint/2010/main" val="3274548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DoubleTree by Hilton and the hotel industry value hospitality, service, and guest services to create extraordinary visitor experiences. DoubleTree by Hilton targets their market and offers a variety of services and facilities to fulfil guest expectations. Hospitality fosters relationships, a welcoming environment, and positive word-of-mouth. These ideas assist DoubleTree by Hilton and other hotels attract guests, make a lasting impression, and compete in the hospitality industry (</a:t>
            </a:r>
            <a:r>
              <a:rPr lang="en-US" dirty="0" err="1"/>
              <a:t>Ukhospitality</a:t>
            </a:r>
            <a:r>
              <a:rPr lang="en-US" dirty="0"/>
              <a:t>, 2020).</a:t>
            </a:r>
            <a:endParaRPr lang="en-IN" dirty="0"/>
          </a:p>
        </p:txBody>
      </p:sp>
      <p:sp>
        <p:nvSpPr>
          <p:cNvPr id="4" name="Slide Number Placeholder 3"/>
          <p:cNvSpPr>
            <a:spLocks noGrp="1"/>
          </p:cNvSpPr>
          <p:nvPr>
            <p:ph type="sldNum" sz="quarter" idx="5"/>
          </p:nvPr>
        </p:nvSpPr>
        <p:spPr/>
        <p:txBody>
          <a:bodyPr/>
          <a:lstStyle/>
          <a:p>
            <a:fld id="{FD5AA336-0952-4B3C-9BAE-8722B3147479}" type="slidenum">
              <a:rPr lang="en-IN" smtClean="0"/>
              <a:t>9</a:t>
            </a:fld>
            <a:endParaRPr lang="en-IN"/>
          </a:p>
        </p:txBody>
      </p:sp>
    </p:spTree>
    <p:extLst>
      <p:ext uri="{BB962C8B-B14F-4D97-AF65-F5344CB8AC3E}">
        <p14:creationId xmlns:p14="http://schemas.microsoft.com/office/powerpoint/2010/main" val="2288108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48E83-60BE-2CE1-E09E-CF1A66E990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B2E2C3F-4472-09ED-8F0F-1CB2D97F33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ABC156-D8D9-3FF6-DEA5-30724A5DB452}"/>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5" name="Footer Placeholder 4">
            <a:extLst>
              <a:ext uri="{FF2B5EF4-FFF2-40B4-BE49-F238E27FC236}">
                <a16:creationId xmlns:a16="http://schemas.microsoft.com/office/drawing/2014/main" id="{1B83D165-6D8F-98A3-9749-2DF81C5AE9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8B1786-B8DB-1F93-DBE2-E8C774B0E1AF}"/>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822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75CD4-237E-9FCC-855D-BD6F11EC6A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E3A6D1-8CFF-E861-B938-EACD2CADCF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29B8DE-5AC5-84ED-D2DC-AE101ABF4652}"/>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5" name="Footer Placeholder 4">
            <a:extLst>
              <a:ext uri="{FF2B5EF4-FFF2-40B4-BE49-F238E27FC236}">
                <a16:creationId xmlns:a16="http://schemas.microsoft.com/office/drawing/2014/main" id="{7C52FE6B-4F25-E064-E58A-7DBB7CA9A6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D0F0CD-09F8-3D10-7969-6A56B9D0EB7E}"/>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318444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A8E81-2F68-48C9-F39F-7E35940B14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4E1CA5-05BD-88D8-514F-F0E334C023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C3F7B1-DDD0-0CA9-0D8D-69033A0D9468}"/>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5" name="Footer Placeholder 4">
            <a:extLst>
              <a:ext uri="{FF2B5EF4-FFF2-40B4-BE49-F238E27FC236}">
                <a16:creationId xmlns:a16="http://schemas.microsoft.com/office/drawing/2014/main" id="{CBD41C82-6B79-17B3-166A-64A74D808C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1171E0-2E1C-C27A-2FE6-81016A25C352}"/>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3124712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87AEC-EC9D-3B68-E575-0926481929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8A7FE6-9DF9-A19C-051C-297C8618C8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C9C4F31-CE34-8DC2-88D6-BA5CECF48B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4EDB578-A23B-104D-EF63-DCDE98F1964A}"/>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6" name="Footer Placeholder 5">
            <a:extLst>
              <a:ext uri="{FF2B5EF4-FFF2-40B4-BE49-F238E27FC236}">
                <a16:creationId xmlns:a16="http://schemas.microsoft.com/office/drawing/2014/main" id="{CAB17EA3-9953-DE6F-1196-DEFF4C918F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2AB4D5-4FB9-56D0-5941-9E90FB103179}"/>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093304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D2B1E-12E8-5B1A-72C6-3C7750E1BA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E0682A-A4FB-8FDB-E833-7FC514BAC8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F202C8-D140-68A1-09AA-F96CAF67F9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83AF5D-434C-7058-12ED-373047734E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484EFC-AC52-2253-C16D-1979B264661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F7E5D3-17DC-1545-4670-81477D52135A}"/>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8" name="Footer Placeholder 7">
            <a:extLst>
              <a:ext uri="{FF2B5EF4-FFF2-40B4-BE49-F238E27FC236}">
                <a16:creationId xmlns:a16="http://schemas.microsoft.com/office/drawing/2014/main" id="{5747183F-4615-0C63-CAB3-896DF4C4A4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C460243-3F8B-D0B7-9FF8-56AD1FA6DC72}"/>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3105327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48329-DB17-C09F-9F0C-D5B383E6832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5D77E7A-7322-722D-DD84-AD52C4D3A672}"/>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4" name="Footer Placeholder 3">
            <a:extLst>
              <a:ext uri="{FF2B5EF4-FFF2-40B4-BE49-F238E27FC236}">
                <a16:creationId xmlns:a16="http://schemas.microsoft.com/office/drawing/2014/main" id="{DE4B37E8-4826-D18D-A91A-E126BABC0F7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E39DCE-3869-5B4B-2270-5D05E5943CF1}"/>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923777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15F0B7-3AFC-D393-6248-BF64E5CB2B91}"/>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3" name="Footer Placeholder 2">
            <a:extLst>
              <a:ext uri="{FF2B5EF4-FFF2-40B4-BE49-F238E27FC236}">
                <a16:creationId xmlns:a16="http://schemas.microsoft.com/office/drawing/2014/main" id="{216C4023-1AD3-2951-5313-3511E2334E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320E73-05C8-BB90-1ACD-1D346D55381F}"/>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3808865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D4F9E-9A02-993E-9676-BFB46D3BEF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059D89-D9CE-AE28-222B-563D633752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BAD31E-95F5-2E1A-B2B6-0CDFB0766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02CBB8-E3EA-64F4-5FA4-A84D189B87A5}"/>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6" name="Footer Placeholder 5">
            <a:extLst>
              <a:ext uri="{FF2B5EF4-FFF2-40B4-BE49-F238E27FC236}">
                <a16:creationId xmlns:a16="http://schemas.microsoft.com/office/drawing/2014/main" id="{83865739-B589-2BC3-3CF2-EA67B5DFC1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DA50CE-3627-417C-08A5-AD09F1829AAE}"/>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750946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153A3-461C-2A2C-8DB0-EA9C326389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EFD7F4-2530-E27D-679A-DC4E560A9A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5AB97DA-3075-58E6-DCD0-D03E658938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E3E4A1-566F-3ED6-BBA6-594199FA335E}"/>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6" name="Footer Placeholder 5">
            <a:extLst>
              <a:ext uri="{FF2B5EF4-FFF2-40B4-BE49-F238E27FC236}">
                <a16:creationId xmlns:a16="http://schemas.microsoft.com/office/drawing/2014/main" id="{3862D4D5-D6CE-E16B-B971-61F6DFAD1C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B82655-2E48-4239-A8EA-46151FCB4721}"/>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089005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7B183-3226-A5D6-094B-9BE52078FE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9F8252-02A4-E785-0A68-3FE8468061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2E8B3E-7863-343B-B4BE-8D2298CC0287}"/>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5" name="Footer Placeholder 4">
            <a:extLst>
              <a:ext uri="{FF2B5EF4-FFF2-40B4-BE49-F238E27FC236}">
                <a16:creationId xmlns:a16="http://schemas.microsoft.com/office/drawing/2014/main" id="{96ECE55D-9224-05C8-D6E3-97A1E16306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8A95F3-18FC-2CD7-E69D-5F7B9BC8BDFF}"/>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534947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B6791C-D74D-1FFE-4157-D7E8E4FCFD5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CD97FE-D525-461D-25FE-2CF7E41929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D868E9-4397-DE26-1084-B2E0F125D155}"/>
              </a:ext>
            </a:extLst>
          </p:cNvPr>
          <p:cNvSpPr>
            <a:spLocks noGrp="1"/>
          </p:cNvSpPr>
          <p:nvPr>
            <p:ph type="dt" sz="half" idx="10"/>
          </p:nvPr>
        </p:nvSpPr>
        <p:spPr/>
        <p:txBody>
          <a:bodyPr/>
          <a:lstStyle/>
          <a:p>
            <a:fld id="{145FEF4D-1B0B-418C-9EBC-95AE67A2771F}" type="datetimeFigureOut">
              <a:rPr lang="en-GB" smtClean="0"/>
              <a:t>23/05/2023</a:t>
            </a:fld>
            <a:endParaRPr lang="en-GB"/>
          </a:p>
        </p:txBody>
      </p:sp>
      <p:sp>
        <p:nvSpPr>
          <p:cNvPr id="5" name="Footer Placeholder 4">
            <a:extLst>
              <a:ext uri="{FF2B5EF4-FFF2-40B4-BE49-F238E27FC236}">
                <a16:creationId xmlns:a16="http://schemas.microsoft.com/office/drawing/2014/main" id="{FA1D6496-BD25-8FB0-6FB3-CF22BB3396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9DFE16-F7D8-9CE2-F0BC-F4B723CEBB75}"/>
              </a:ext>
            </a:extLst>
          </p:cNvPr>
          <p:cNvSpPr>
            <a:spLocks noGrp="1"/>
          </p:cNvSpPr>
          <p:nvPr>
            <p:ph type="sldNum" sz="quarter" idx="12"/>
          </p:nvPr>
        </p:nvSpPr>
        <p:spPr/>
        <p:txBody>
          <a:bodyPr/>
          <a:lstStyle/>
          <a:p>
            <a:fld id="{F651FA96-F490-48A6-91D6-D1D396F8FBF2}" type="slidenum">
              <a:rPr lang="en-GB" smtClean="0"/>
              <a:t>‹#›</a:t>
            </a:fld>
            <a:endParaRPr lang="en-GB"/>
          </a:p>
        </p:txBody>
      </p:sp>
    </p:spTree>
    <p:extLst>
      <p:ext uri="{BB962C8B-B14F-4D97-AF65-F5344CB8AC3E}">
        <p14:creationId xmlns:p14="http://schemas.microsoft.com/office/powerpoint/2010/main" val="1867555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44534A-6E9B-DBB9-5941-7F0DC71DE7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6F27F7-8355-C4E0-12D0-8764938663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B9C7F-EC47-A413-F2A9-A64077B789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5FEF4D-1B0B-418C-9EBC-95AE67A2771F}" type="datetimeFigureOut">
              <a:rPr lang="en-GB" smtClean="0"/>
              <a:t>23/05/2023</a:t>
            </a:fld>
            <a:endParaRPr lang="en-GB"/>
          </a:p>
        </p:txBody>
      </p:sp>
      <p:sp>
        <p:nvSpPr>
          <p:cNvPr id="5" name="Footer Placeholder 4">
            <a:extLst>
              <a:ext uri="{FF2B5EF4-FFF2-40B4-BE49-F238E27FC236}">
                <a16:creationId xmlns:a16="http://schemas.microsoft.com/office/drawing/2014/main" id="{BB965B0E-7B77-3B4B-F897-F4FD518FC4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C6663EB-A900-4040-65E3-5E3EB95DA9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1FA96-F490-48A6-91D6-D1D396F8FBF2}" type="slidenum">
              <a:rPr lang="en-GB" smtClean="0"/>
              <a:t>‹#›</a:t>
            </a:fld>
            <a:endParaRPr lang="en-GB"/>
          </a:p>
        </p:txBody>
      </p:sp>
    </p:spTree>
    <p:extLst>
      <p:ext uri="{BB962C8B-B14F-4D97-AF65-F5344CB8AC3E}">
        <p14:creationId xmlns:p14="http://schemas.microsoft.com/office/powerpoint/2010/main" val="22486169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hyperlink" Target="https://www.superoffice.com/blog/customer-experience-strategy/" TargetMode="External"/><Relationship Id="rId2" Type="http://schemas.openxmlformats.org/officeDocument/2006/relationships/hyperlink" Target="https://www.youtube.com/watch?v=u0bqEeCVI_A" TargetMode="External"/><Relationship Id="rId1" Type="http://schemas.openxmlformats.org/officeDocument/2006/relationships/slideLayout" Target="../slideLayouts/slideLayout2.xml"/><Relationship Id="rId4" Type="http://schemas.openxmlformats.org/officeDocument/2006/relationships/hyperlink" Target="https://www.ukhospitality.org.uk/page/Repor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B2FCA-2485-43C4-8ABF-9573EF531263}"/>
              </a:ext>
            </a:extLst>
          </p:cNvPr>
          <p:cNvSpPr>
            <a:spLocks noGrp="1"/>
          </p:cNvSpPr>
          <p:nvPr>
            <p:ph type="ctrTitle"/>
          </p:nvPr>
        </p:nvSpPr>
        <p:spPr>
          <a:xfrm>
            <a:off x="4724400" y="4267832"/>
            <a:ext cx="6672258" cy="1297115"/>
          </a:xfrm>
        </p:spPr>
        <p:txBody>
          <a:bodyPr anchor="t">
            <a:normAutofit/>
          </a:bodyPr>
          <a:lstStyle/>
          <a:p>
            <a:pPr algn="ctr"/>
            <a:r>
              <a:rPr lang="en-US" sz="2000" dirty="0">
                <a:latin typeface="Arial" panose="020B0604020202020204" pitchFamily="34" charset="0"/>
                <a:cs typeface="Arial" panose="020B0604020202020204" pitchFamily="34" charset="0"/>
              </a:rPr>
              <a:t>Student Name: Salam Al-Masoud</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Student ID No.: 2235444</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Lecturer Name: Charlotte Joyner</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Date: 24/05/2023</a:t>
            </a:r>
          </a:p>
        </p:txBody>
      </p:sp>
      <p:sp>
        <p:nvSpPr>
          <p:cNvPr id="3" name="Subtitle 2">
            <a:extLst>
              <a:ext uri="{FF2B5EF4-FFF2-40B4-BE49-F238E27FC236}">
                <a16:creationId xmlns:a16="http://schemas.microsoft.com/office/drawing/2014/main" id="{CAE464C9-EC16-4D44-A554-9A1D13F62C62}"/>
              </a:ext>
            </a:extLst>
          </p:cNvPr>
          <p:cNvSpPr>
            <a:spLocks noGrp="1"/>
          </p:cNvSpPr>
          <p:nvPr>
            <p:ph type="subTitle" idx="1"/>
          </p:nvPr>
        </p:nvSpPr>
        <p:spPr>
          <a:xfrm>
            <a:off x="1428750" y="746516"/>
            <a:ext cx="9852970" cy="2443642"/>
          </a:xfrm>
        </p:spPr>
        <p:txBody>
          <a:bodyPr anchor="b">
            <a:normAutofit fontScale="92500"/>
          </a:bodyPr>
          <a:lstStyle/>
          <a:p>
            <a:pPr algn="l"/>
            <a:r>
              <a:rPr lang="en-US" sz="3000" b="1" dirty="0">
                <a:latin typeface="Arial" panose="020B0604020202020204" pitchFamily="34" charset="0"/>
                <a:cs typeface="Arial" panose="020B0604020202020204" pitchFamily="34" charset="0"/>
              </a:rPr>
              <a:t>The role and importance of quality service, hospitality, and guest services within the Double Tree by Hilton</a:t>
            </a:r>
            <a:br>
              <a:rPr lang="en-US" sz="3000" b="1" dirty="0">
                <a:latin typeface="Arial" panose="020B0604020202020204" pitchFamily="34" charset="0"/>
                <a:cs typeface="Arial" panose="020B0604020202020204" pitchFamily="34" charset="0"/>
              </a:rPr>
            </a:br>
            <a:br>
              <a:rPr lang="en-US" sz="3000" b="1" dirty="0">
                <a:latin typeface="Arial" panose="020B0604020202020204" pitchFamily="34" charset="0"/>
                <a:cs typeface="Arial" panose="020B0604020202020204" pitchFamily="34" charset="0"/>
              </a:rPr>
            </a:br>
            <a:r>
              <a:rPr lang="en-US" sz="2600" b="1" dirty="0">
                <a:solidFill>
                  <a:schemeClr val="tx1"/>
                </a:solidFill>
                <a:latin typeface="Arial" panose="020B0604020202020204" pitchFamily="34" charset="0"/>
                <a:cs typeface="Arial" panose="020B0604020202020204" pitchFamily="34" charset="0"/>
              </a:rPr>
              <a:t>Module name and code: </a:t>
            </a:r>
            <a:r>
              <a:rPr lang="en-US" sz="2600" dirty="0">
                <a:solidFill>
                  <a:schemeClr val="tx1"/>
                </a:solidFill>
                <a:latin typeface="Arial" panose="020B0604020202020204" pitchFamily="34" charset="0"/>
                <a:cs typeface="Arial" panose="020B0604020202020204" pitchFamily="34" charset="0"/>
              </a:rPr>
              <a:t>Hospitality and Guest Service (BMIH4003)</a:t>
            </a:r>
            <a:br>
              <a:rPr lang="en-GB" sz="2600" dirty="0">
                <a:solidFill>
                  <a:schemeClr val="tx1"/>
                </a:solidFill>
                <a:latin typeface="Arial" panose="020B0604020202020204" pitchFamily="34" charset="0"/>
                <a:cs typeface="Arial" panose="020B0604020202020204" pitchFamily="34" charset="0"/>
              </a:rPr>
            </a:br>
            <a:r>
              <a:rPr lang="en-US" sz="1200" b="1" dirty="0">
                <a:solidFill>
                  <a:schemeClr val="tx1"/>
                </a:solidFill>
              </a:rPr>
              <a:t> </a:t>
            </a:r>
            <a:br>
              <a:rPr lang="en-US" sz="2000" b="1" dirty="0"/>
            </a:br>
            <a:endParaRPr lang="en-IN" sz="2000" dirty="0">
              <a:solidFill>
                <a:schemeClr val="tx2"/>
              </a:solidFill>
            </a:endParaRPr>
          </a:p>
        </p:txBody>
      </p:sp>
      <p:pic>
        <p:nvPicPr>
          <p:cNvPr id="7" name="Graphic 6" descr="Teacher">
            <a:extLst>
              <a:ext uri="{FF2B5EF4-FFF2-40B4-BE49-F238E27FC236}">
                <a16:creationId xmlns:a16="http://schemas.microsoft.com/office/drawing/2014/main" id="{6D6F15A0-AF26-092A-1E91-5343E5370CF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9323" y="2584932"/>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Tree>
    <p:extLst>
      <p:ext uri="{BB962C8B-B14F-4D97-AF65-F5344CB8AC3E}">
        <p14:creationId xmlns:p14="http://schemas.microsoft.com/office/powerpoint/2010/main" val="4122747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6326B-E992-4056-A234-1193AC4FE2AF}"/>
              </a:ext>
            </a:extLst>
          </p:cNvPr>
          <p:cNvSpPr>
            <a:spLocks noGrp="1"/>
          </p:cNvSpPr>
          <p:nvPr>
            <p:ph type="title"/>
          </p:nvPr>
        </p:nvSpPr>
        <p:spPr>
          <a:xfrm>
            <a:off x="5297762" y="329184"/>
            <a:ext cx="6251110" cy="1783080"/>
          </a:xfrm>
        </p:spPr>
        <p:txBody>
          <a:bodyPr anchor="b">
            <a:normAutofit/>
          </a:bodyPr>
          <a:lstStyle/>
          <a:p>
            <a:r>
              <a:rPr lang="en-IN" sz="5400"/>
              <a:t>Contents</a:t>
            </a:r>
          </a:p>
        </p:txBody>
      </p:sp>
      <p:pic>
        <p:nvPicPr>
          <p:cNvPr id="5" name="Picture 4" descr="White puzzle with one red piece">
            <a:extLst>
              <a:ext uri="{FF2B5EF4-FFF2-40B4-BE49-F238E27FC236}">
                <a16:creationId xmlns:a16="http://schemas.microsoft.com/office/drawing/2014/main" id="{1DE4E347-F8DF-84A3-E4D2-A0F2551DDDB3}"/>
              </a:ext>
            </a:extLst>
          </p:cNvPr>
          <p:cNvPicPr>
            <a:picLocks noChangeAspect="1"/>
          </p:cNvPicPr>
          <p:nvPr/>
        </p:nvPicPr>
        <p:blipFill rotWithShape="1">
          <a:blip r:embed="rId3"/>
          <a:srcRect l="31702" r="30098"/>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79F5E98E-5D7C-4AFC-908B-B8A68F420CCF}"/>
              </a:ext>
            </a:extLst>
          </p:cNvPr>
          <p:cNvSpPr>
            <a:spLocks noGrp="1"/>
          </p:cNvSpPr>
          <p:nvPr>
            <p:ph idx="1"/>
          </p:nvPr>
        </p:nvSpPr>
        <p:spPr>
          <a:xfrm>
            <a:off x="5297762" y="2706624"/>
            <a:ext cx="6251110" cy="3483864"/>
          </a:xfrm>
        </p:spPr>
        <p:txBody>
          <a:bodyPr>
            <a:normAutofit/>
          </a:bodyPr>
          <a:lstStyle/>
          <a:p>
            <a:r>
              <a:rPr lang="en-IN" sz="2200" dirty="0"/>
              <a:t>Introduction</a:t>
            </a:r>
          </a:p>
          <a:p>
            <a:r>
              <a:rPr lang="en-IN" sz="2200" dirty="0"/>
              <a:t>Target Consumers</a:t>
            </a:r>
          </a:p>
          <a:p>
            <a:r>
              <a:rPr lang="en-IN" sz="2200" dirty="0"/>
              <a:t>Understanding the Guest Expectations</a:t>
            </a:r>
          </a:p>
          <a:p>
            <a:r>
              <a:rPr lang="en-IN" sz="2200" dirty="0"/>
              <a:t>Nature &amp; Scope of Guest Service</a:t>
            </a:r>
          </a:p>
          <a:p>
            <a:r>
              <a:rPr lang="en-IN" sz="2200" b="0" i="0" dirty="0">
                <a:effectLst/>
                <a:latin typeface="Söhne"/>
              </a:rPr>
              <a:t>Role of Guest Services and Facilities</a:t>
            </a:r>
          </a:p>
          <a:p>
            <a:r>
              <a:rPr lang="en-IN" sz="2200" b="0" i="0" dirty="0">
                <a:effectLst/>
                <a:latin typeface="Söhne"/>
              </a:rPr>
              <a:t>The Importance of Hospitality</a:t>
            </a:r>
            <a:endParaRPr lang="en-IN" sz="2200" dirty="0">
              <a:latin typeface="Söhne"/>
            </a:endParaRPr>
          </a:p>
          <a:p>
            <a:r>
              <a:rPr lang="en-IN" sz="2200" dirty="0">
                <a:latin typeface="Söhne"/>
              </a:rPr>
              <a:t>Conclusion</a:t>
            </a:r>
          </a:p>
          <a:p>
            <a:r>
              <a:rPr lang="en-IN" sz="2200" dirty="0">
                <a:latin typeface="Söhne"/>
              </a:rPr>
              <a:t>References</a:t>
            </a:r>
            <a:endParaRPr lang="en-IN" sz="2200" dirty="0"/>
          </a:p>
        </p:txBody>
      </p:sp>
    </p:spTree>
    <p:extLst>
      <p:ext uri="{BB962C8B-B14F-4D97-AF65-F5344CB8AC3E}">
        <p14:creationId xmlns:p14="http://schemas.microsoft.com/office/powerpoint/2010/main" val="3506723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ED735-D538-4296-A170-741B06A5C329}"/>
              </a:ext>
            </a:extLst>
          </p:cNvPr>
          <p:cNvSpPr>
            <a:spLocks noGrp="1"/>
          </p:cNvSpPr>
          <p:nvPr>
            <p:ph type="title"/>
          </p:nvPr>
        </p:nvSpPr>
        <p:spPr>
          <a:xfrm>
            <a:off x="5297762" y="329184"/>
            <a:ext cx="6251110" cy="1783080"/>
          </a:xfrm>
        </p:spPr>
        <p:txBody>
          <a:bodyPr anchor="b">
            <a:normAutofit/>
          </a:bodyPr>
          <a:lstStyle/>
          <a:p>
            <a:r>
              <a:rPr lang="en-IN" sz="5400" b="0" i="0" dirty="0">
                <a:effectLst/>
                <a:latin typeface="Söhne"/>
              </a:rPr>
              <a:t>Introduction to DoubleTree by Hilton</a:t>
            </a:r>
            <a:endParaRPr lang="en-IN" sz="5400" dirty="0"/>
          </a:p>
        </p:txBody>
      </p:sp>
      <p:pic>
        <p:nvPicPr>
          <p:cNvPr id="5" name="Picture 4" descr="Hotel reception bell">
            <a:extLst>
              <a:ext uri="{FF2B5EF4-FFF2-40B4-BE49-F238E27FC236}">
                <a16:creationId xmlns:a16="http://schemas.microsoft.com/office/drawing/2014/main" id="{A8FB6DED-5DDD-9F17-1AFB-2F16BCCB9D18}"/>
              </a:ext>
            </a:extLst>
          </p:cNvPr>
          <p:cNvPicPr>
            <a:picLocks noChangeAspect="1"/>
          </p:cNvPicPr>
          <p:nvPr/>
        </p:nvPicPr>
        <p:blipFill rotWithShape="1">
          <a:blip r:embed="rId3"/>
          <a:srcRect l="30381" r="24288"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D5FAEDF5-94CC-4827-8D55-B7886C863AE5}"/>
              </a:ext>
            </a:extLst>
          </p:cNvPr>
          <p:cNvSpPr>
            <a:spLocks noGrp="1"/>
          </p:cNvSpPr>
          <p:nvPr>
            <p:ph idx="1"/>
          </p:nvPr>
        </p:nvSpPr>
        <p:spPr>
          <a:xfrm>
            <a:off x="5297762" y="2706624"/>
            <a:ext cx="6251110" cy="3483864"/>
          </a:xfrm>
        </p:spPr>
        <p:txBody>
          <a:bodyPr>
            <a:normAutofit/>
          </a:bodyPr>
          <a:lstStyle/>
          <a:p>
            <a:pPr>
              <a:buFont typeface="Wingdings" panose="05000000000000000000" pitchFamily="2" charset="2"/>
              <a:buChar char="Ø"/>
            </a:pPr>
            <a:r>
              <a:rPr lang="en-IN" sz="1500" dirty="0">
                <a:latin typeface="Arial" panose="020B0604020202020204" pitchFamily="34" charset="0"/>
                <a:cs typeface="Arial" panose="020B0604020202020204" pitchFamily="34" charset="0"/>
              </a:rPr>
              <a:t>A well-known hotel brand in the Hilton Worldwide family is DoubleTree by Hilton.</a:t>
            </a:r>
          </a:p>
          <a:p>
            <a:pPr>
              <a:buFont typeface="Wingdings" panose="05000000000000000000" pitchFamily="2" charset="2"/>
              <a:buChar char="Ø"/>
            </a:pPr>
            <a:r>
              <a:rPr lang="en-IN" sz="1500" dirty="0">
                <a:latin typeface="Arial" panose="020B0604020202020204" pitchFamily="34" charset="0"/>
                <a:cs typeface="Arial" panose="020B0604020202020204" pitchFamily="34" charset="0"/>
              </a:rPr>
              <a:t>The company is renowned for its hospitable environment, which makes visitors feel at home as soon as they arrive.</a:t>
            </a:r>
          </a:p>
          <a:p>
            <a:pPr>
              <a:buFont typeface="Wingdings" panose="05000000000000000000" pitchFamily="2" charset="2"/>
              <a:buChar char="Ø"/>
            </a:pPr>
            <a:r>
              <a:rPr lang="en-IN" sz="1500" dirty="0">
                <a:latin typeface="Arial" panose="020B0604020202020204" pitchFamily="34" charset="0"/>
                <a:cs typeface="Arial" panose="020B0604020202020204" pitchFamily="34" charset="0"/>
              </a:rPr>
              <a:t>At DoubleTree by Hilton, guests can expect first-rate service, luxury accommodations, and a focus on making their stay special.</a:t>
            </a:r>
          </a:p>
          <a:p>
            <a:pPr>
              <a:buFont typeface="Wingdings" panose="05000000000000000000" pitchFamily="2" charset="2"/>
              <a:buChar char="Ø"/>
            </a:pPr>
            <a:r>
              <a:rPr lang="en-IN" sz="1500" dirty="0">
                <a:latin typeface="Arial" panose="020B0604020202020204" pitchFamily="34" charset="0"/>
                <a:cs typeface="Arial" panose="020B0604020202020204" pitchFamily="34" charset="0"/>
              </a:rPr>
              <a:t>DoubleTree by Hilton offers more than 580 hotels throughout the world and is dedicated to providing top-notch service at each of its properties.</a:t>
            </a:r>
          </a:p>
          <a:p>
            <a:pPr>
              <a:buFont typeface="Wingdings" panose="05000000000000000000" pitchFamily="2" charset="2"/>
              <a:buChar char="Ø"/>
            </a:pPr>
            <a:r>
              <a:rPr lang="en-IN" sz="1500" dirty="0">
                <a:latin typeface="Arial" panose="020B0604020202020204" pitchFamily="34" charset="0"/>
                <a:cs typeface="Arial" panose="020B0604020202020204" pitchFamily="34" charset="0"/>
              </a:rPr>
              <a:t>The company is known for its distinctive chocolate chip cookies, which serve as a visual representation of the welcoming atmosphere visitors may expect while visiting (Hilton, 2023).</a:t>
            </a:r>
          </a:p>
        </p:txBody>
      </p:sp>
    </p:spTree>
    <p:extLst>
      <p:ext uri="{BB962C8B-B14F-4D97-AF65-F5344CB8AC3E}">
        <p14:creationId xmlns:p14="http://schemas.microsoft.com/office/powerpoint/2010/main" val="3276424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A7376-12B0-4E48-8B36-17DE919D63E0}"/>
              </a:ext>
            </a:extLst>
          </p:cNvPr>
          <p:cNvSpPr>
            <a:spLocks noGrp="1"/>
          </p:cNvSpPr>
          <p:nvPr>
            <p:ph type="title"/>
          </p:nvPr>
        </p:nvSpPr>
        <p:spPr>
          <a:xfrm>
            <a:off x="630936" y="640080"/>
            <a:ext cx="4818888" cy="1481328"/>
          </a:xfrm>
        </p:spPr>
        <p:txBody>
          <a:bodyPr anchor="b">
            <a:normAutofit/>
          </a:bodyPr>
          <a:lstStyle/>
          <a:p>
            <a:r>
              <a:rPr lang="en-IN" sz="4200" b="0" i="0" dirty="0">
                <a:effectLst/>
                <a:latin typeface="Söhne"/>
              </a:rPr>
              <a:t>Target Consumers of DoubleTree by Hilton</a:t>
            </a:r>
            <a:endParaRPr lang="en-IN" sz="4200" dirty="0"/>
          </a:p>
        </p:txBody>
      </p:sp>
      <p:sp>
        <p:nvSpPr>
          <p:cNvPr id="3" name="Content Placeholder 2">
            <a:extLst>
              <a:ext uri="{FF2B5EF4-FFF2-40B4-BE49-F238E27FC236}">
                <a16:creationId xmlns:a16="http://schemas.microsoft.com/office/drawing/2014/main" id="{9B42C5C4-42F8-4070-B5CF-CB5664D0473F}"/>
              </a:ext>
            </a:extLst>
          </p:cNvPr>
          <p:cNvSpPr>
            <a:spLocks noGrp="1"/>
          </p:cNvSpPr>
          <p:nvPr>
            <p:ph idx="1"/>
          </p:nvPr>
        </p:nvSpPr>
        <p:spPr>
          <a:xfrm>
            <a:off x="630936" y="2660904"/>
            <a:ext cx="5979414" cy="3547872"/>
          </a:xfrm>
        </p:spPr>
        <p:txBody>
          <a:bodyPr anchor="t">
            <a:normAutofit/>
          </a:bodyPr>
          <a:lstStyle/>
          <a:p>
            <a:r>
              <a:rPr lang="en-IN" sz="1400" dirty="0"/>
              <a:t>Customers served by DoubleTree by Hilton include families, business travellers, vacationers, and people attending events.</a:t>
            </a:r>
          </a:p>
          <a:p>
            <a:r>
              <a:rPr lang="en-IN" sz="1400" dirty="0"/>
              <a:t>Business travellers: DoubleTree by Hilton is sensitive to their demands and provides them with convenient locations, up-to-date services, and welcoming workspaces.</a:t>
            </a:r>
          </a:p>
          <a:p>
            <a:r>
              <a:rPr lang="en-IN" sz="1400" dirty="0"/>
              <a:t>Leisure travellers: The brand appeals to tourists looking for a peaceful and comfortable stay. The on-site dining options, swimming pools, and fitness centres at DoubleTree by Hilton improve the whole guest experience.</a:t>
            </a:r>
          </a:p>
          <a:p>
            <a:r>
              <a:rPr lang="en-IN" sz="1400" dirty="0"/>
              <a:t>Families are welcome at DoubleTree by Hilton, which also provides roomy lodgings, family-friendly features, and other services to make sure everyone has a happy visit.</a:t>
            </a:r>
          </a:p>
          <a:p>
            <a:r>
              <a:rPr lang="en-IN" sz="1400" dirty="0"/>
              <a:t>Attendees: The DoubleTree by Hilton is a popular choice for conferences, weddings, and other social gatherings thanks to its extensive meeting and event facilities. The company offers flexible event venues and specialised event planning services (Burkard, 2013).</a:t>
            </a:r>
          </a:p>
        </p:txBody>
      </p:sp>
      <p:pic>
        <p:nvPicPr>
          <p:cNvPr id="7" name="Graphic 6" descr="Mountain scene">
            <a:extLst>
              <a:ext uri="{FF2B5EF4-FFF2-40B4-BE49-F238E27FC236}">
                <a16:creationId xmlns:a16="http://schemas.microsoft.com/office/drawing/2014/main" id="{2617E96A-4081-F7EE-31C7-8A9E5C087B7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99048" y="648716"/>
            <a:ext cx="5458968" cy="5458968"/>
          </a:xfrm>
          <a:prstGeom prst="rect">
            <a:avLst/>
          </a:prstGeom>
        </p:spPr>
      </p:pic>
    </p:spTree>
    <p:extLst>
      <p:ext uri="{BB962C8B-B14F-4D97-AF65-F5344CB8AC3E}">
        <p14:creationId xmlns:p14="http://schemas.microsoft.com/office/powerpoint/2010/main" val="3389156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451C0-64E1-47DD-9C98-EB698B380CAF}"/>
              </a:ext>
            </a:extLst>
          </p:cNvPr>
          <p:cNvSpPr>
            <a:spLocks noGrp="1"/>
          </p:cNvSpPr>
          <p:nvPr>
            <p:ph type="title"/>
          </p:nvPr>
        </p:nvSpPr>
        <p:spPr>
          <a:xfrm>
            <a:off x="630936" y="640080"/>
            <a:ext cx="4818888" cy="1481328"/>
          </a:xfrm>
        </p:spPr>
        <p:txBody>
          <a:bodyPr anchor="b">
            <a:normAutofit/>
          </a:bodyPr>
          <a:lstStyle/>
          <a:p>
            <a:r>
              <a:rPr lang="en-IN" sz="4600" b="0" i="0" dirty="0">
                <a:effectLst/>
                <a:latin typeface="Söhne"/>
              </a:rPr>
              <a:t>Understanding Guest Expectations</a:t>
            </a:r>
            <a:endParaRPr lang="en-IN" sz="4600" dirty="0"/>
          </a:p>
        </p:txBody>
      </p:sp>
      <p:sp>
        <p:nvSpPr>
          <p:cNvPr id="3" name="Content Placeholder 2">
            <a:extLst>
              <a:ext uri="{FF2B5EF4-FFF2-40B4-BE49-F238E27FC236}">
                <a16:creationId xmlns:a16="http://schemas.microsoft.com/office/drawing/2014/main" id="{0E6BF504-0C04-4948-ACA6-C7CAA19EAAAB}"/>
              </a:ext>
            </a:extLst>
          </p:cNvPr>
          <p:cNvSpPr>
            <a:spLocks noGrp="1"/>
          </p:cNvSpPr>
          <p:nvPr>
            <p:ph idx="1"/>
          </p:nvPr>
        </p:nvSpPr>
        <p:spPr>
          <a:xfrm>
            <a:off x="630936" y="2660904"/>
            <a:ext cx="5712714" cy="3547872"/>
          </a:xfrm>
        </p:spPr>
        <p:txBody>
          <a:bodyPr anchor="t">
            <a:normAutofit/>
          </a:bodyPr>
          <a:lstStyle/>
          <a:p>
            <a:r>
              <a:rPr lang="en-IN" sz="1600" dirty="0"/>
              <a:t>By emphasising individualised care, close attention to detail, and the creation of enduring experiences, DoubleTree by Hilton aims to go above and beyond guests' expectations.</a:t>
            </a:r>
          </a:p>
          <a:p>
            <a:r>
              <a:rPr lang="en-IN" sz="1600" dirty="0"/>
              <a:t>The company is aware that visitors anticipate first-rate hospitality, cosy lodgings, and first-rate amenities while they are with them.</a:t>
            </a:r>
          </a:p>
          <a:p>
            <a:r>
              <a:rPr lang="en-IN" sz="1600" dirty="0"/>
              <a:t>The DoubleTree by Hilton values customer comments in order to enhance the overall visitor experience.</a:t>
            </a:r>
          </a:p>
          <a:p>
            <a:r>
              <a:rPr lang="en-IN" sz="1600" dirty="0"/>
              <a:t>DoubleTree by Hilton seeks to establish enduring relationships with its clients through personalised communications and guest loyalty programmes (Tuan, 2021).</a:t>
            </a:r>
          </a:p>
          <a:p>
            <a:r>
              <a:rPr lang="en-IN" sz="1600" dirty="0"/>
              <a:t>The company also stresses the value of treating each visitor as an individual and catering to their specific needs.</a:t>
            </a:r>
          </a:p>
        </p:txBody>
      </p:sp>
      <p:pic>
        <p:nvPicPr>
          <p:cNvPr id="7" name="Graphic 6" descr="Onboarding">
            <a:extLst>
              <a:ext uri="{FF2B5EF4-FFF2-40B4-BE49-F238E27FC236}">
                <a16:creationId xmlns:a16="http://schemas.microsoft.com/office/drawing/2014/main" id="{EE35D631-7119-CC2F-5BB8-450173185A1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501384" y="699516"/>
            <a:ext cx="5056632" cy="5056632"/>
          </a:xfrm>
          <a:prstGeom prst="rect">
            <a:avLst/>
          </a:prstGeom>
        </p:spPr>
      </p:pic>
    </p:spTree>
    <p:extLst>
      <p:ext uri="{BB962C8B-B14F-4D97-AF65-F5344CB8AC3E}">
        <p14:creationId xmlns:p14="http://schemas.microsoft.com/office/powerpoint/2010/main" val="2708093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8B66F-EC82-4824-BA05-320717DD9C38}"/>
              </a:ext>
            </a:extLst>
          </p:cNvPr>
          <p:cNvSpPr>
            <a:spLocks noGrp="1"/>
          </p:cNvSpPr>
          <p:nvPr>
            <p:ph type="title"/>
          </p:nvPr>
        </p:nvSpPr>
        <p:spPr>
          <a:xfrm>
            <a:off x="640080" y="1243013"/>
            <a:ext cx="3855720" cy="4371974"/>
          </a:xfrm>
        </p:spPr>
        <p:txBody>
          <a:bodyPr>
            <a:normAutofit/>
          </a:bodyPr>
          <a:lstStyle/>
          <a:p>
            <a:r>
              <a:rPr lang="en-IN" sz="3600" b="0" i="0" dirty="0">
                <a:solidFill>
                  <a:schemeClr val="tx2"/>
                </a:solidFill>
                <a:effectLst/>
                <a:latin typeface="Söhne"/>
              </a:rPr>
              <a:t>Nature and Scope of Guest Services</a:t>
            </a:r>
            <a:endParaRPr lang="en-IN" sz="3600" dirty="0">
              <a:solidFill>
                <a:schemeClr val="tx2"/>
              </a:solidFill>
            </a:endParaRPr>
          </a:p>
        </p:txBody>
      </p:sp>
      <p:sp>
        <p:nvSpPr>
          <p:cNvPr id="3" name="Content Placeholder 2">
            <a:extLst>
              <a:ext uri="{FF2B5EF4-FFF2-40B4-BE49-F238E27FC236}">
                <a16:creationId xmlns:a16="http://schemas.microsoft.com/office/drawing/2014/main" id="{C7084CBA-6D2C-4072-9B25-562056D7400A}"/>
              </a:ext>
            </a:extLst>
          </p:cNvPr>
          <p:cNvSpPr>
            <a:spLocks noGrp="1"/>
          </p:cNvSpPr>
          <p:nvPr>
            <p:ph idx="1"/>
          </p:nvPr>
        </p:nvSpPr>
        <p:spPr>
          <a:xfrm>
            <a:off x="6172200" y="804672"/>
            <a:ext cx="5221224" cy="5230368"/>
          </a:xfrm>
        </p:spPr>
        <p:txBody>
          <a:bodyPr anchor="ctr">
            <a:normAutofit/>
          </a:bodyPr>
          <a:lstStyle/>
          <a:p>
            <a:r>
              <a:rPr lang="en-IN" sz="1800" dirty="0">
                <a:solidFill>
                  <a:schemeClr val="tx2"/>
                </a:solidFill>
              </a:rPr>
              <a:t>DoubleTree by Hilton offers many guest services to enhance the guest experience.</a:t>
            </a:r>
          </a:p>
          <a:p>
            <a:r>
              <a:rPr lang="en-IN" sz="1800" dirty="0">
                <a:solidFill>
                  <a:schemeClr val="tx2"/>
                </a:solidFill>
              </a:rPr>
              <a:t>Accommodations: The brand offers comfortable, functional guest rooms and suites. Expect comfortable bedding, Wi-Fi, and in-room entertainment.</a:t>
            </a:r>
          </a:p>
          <a:p>
            <a:r>
              <a:rPr lang="en-IN" sz="1800" dirty="0">
                <a:solidFill>
                  <a:schemeClr val="tx2"/>
                </a:solidFill>
              </a:rPr>
              <a:t>Dining: DoubleTree by Hilton's restaurants, cafes, and bars serve a variety of foods and drinks.</a:t>
            </a:r>
          </a:p>
          <a:p>
            <a:r>
              <a:rPr lang="en-IN" sz="1800" dirty="0">
                <a:solidFill>
                  <a:schemeClr val="tx2"/>
                </a:solidFill>
              </a:rPr>
              <a:t>Concierge Services: The brand's concierge services help customers book restaurants, transportation, and local attractions.</a:t>
            </a:r>
          </a:p>
          <a:p>
            <a:r>
              <a:rPr lang="en-IN" sz="1800" dirty="0">
                <a:solidFill>
                  <a:schemeClr val="tx2"/>
                </a:solidFill>
              </a:rPr>
              <a:t>Fitness and Wellness: DoubleTree by Hilton offers fitness centres, pools, and spas to relax and rejuvenate guests.</a:t>
            </a:r>
          </a:p>
          <a:p>
            <a:r>
              <a:rPr lang="en-IN" sz="1800" dirty="0">
                <a:solidFill>
                  <a:schemeClr val="tx2"/>
                </a:solidFill>
              </a:rPr>
              <a:t>Business Facilities: DoubleTree by Hilton has well-equipped business centres, meeting rooms, and conference and event spaces for business travellers (</a:t>
            </a:r>
            <a:r>
              <a:rPr lang="en-IN" sz="1800" dirty="0" err="1">
                <a:solidFill>
                  <a:schemeClr val="tx2"/>
                </a:solidFill>
              </a:rPr>
              <a:t>Litvin</a:t>
            </a:r>
            <a:r>
              <a:rPr lang="en-IN" sz="1800" dirty="0">
                <a:solidFill>
                  <a:schemeClr val="tx2"/>
                </a:solidFill>
              </a:rPr>
              <a:t>, Goldsmith and Pan, 2008).</a:t>
            </a:r>
          </a:p>
        </p:txBody>
      </p:sp>
    </p:spTree>
    <p:extLst>
      <p:ext uri="{BB962C8B-B14F-4D97-AF65-F5344CB8AC3E}">
        <p14:creationId xmlns:p14="http://schemas.microsoft.com/office/powerpoint/2010/main" val="121654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37F1D-7D24-402E-8150-E2D3FB29DCC9}"/>
              </a:ext>
            </a:extLst>
          </p:cNvPr>
          <p:cNvSpPr>
            <a:spLocks noGrp="1"/>
          </p:cNvSpPr>
          <p:nvPr>
            <p:ph type="title"/>
          </p:nvPr>
        </p:nvSpPr>
        <p:spPr>
          <a:xfrm>
            <a:off x="838200" y="673770"/>
            <a:ext cx="3220329" cy="2027227"/>
          </a:xfrm>
        </p:spPr>
        <p:txBody>
          <a:bodyPr anchor="t">
            <a:normAutofit/>
          </a:bodyPr>
          <a:lstStyle/>
          <a:p>
            <a:r>
              <a:rPr lang="en-IN" sz="4200" b="0" i="0" dirty="0">
                <a:solidFill>
                  <a:srgbClr val="FFFFFF"/>
                </a:solidFill>
                <a:effectLst/>
                <a:latin typeface="Söhne"/>
              </a:rPr>
              <a:t>Role of Guest Services and Facilities</a:t>
            </a:r>
            <a:endParaRPr lang="en-IN" sz="4200" dirty="0">
              <a:solidFill>
                <a:srgbClr val="FFFFFF"/>
              </a:solidFill>
            </a:endParaRPr>
          </a:p>
        </p:txBody>
      </p:sp>
      <p:graphicFrame>
        <p:nvGraphicFramePr>
          <p:cNvPr id="5" name="Content Placeholder 2">
            <a:extLst>
              <a:ext uri="{FF2B5EF4-FFF2-40B4-BE49-F238E27FC236}">
                <a16:creationId xmlns:a16="http://schemas.microsoft.com/office/drawing/2014/main" id="{CB9B0F09-667A-5641-AF00-8F7FD3A9452C}"/>
              </a:ext>
            </a:extLst>
          </p:cNvPr>
          <p:cNvGraphicFramePr>
            <a:graphicFrameLocks noGrp="1"/>
          </p:cNvGraphicFramePr>
          <p:nvPr>
            <p:ph idx="1"/>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6261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49633-CD61-4890-8E6A-9AF46F4CAFC0}"/>
              </a:ext>
            </a:extLst>
          </p:cNvPr>
          <p:cNvSpPr>
            <a:spLocks noGrp="1"/>
          </p:cNvSpPr>
          <p:nvPr>
            <p:ph type="title"/>
          </p:nvPr>
        </p:nvSpPr>
        <p:spPr>
          <a:xfrm>
            <a:off x="5655955" y="483816"/>
            <a:ext cx="4977976" cy="1454051"/>
          </a:xfrm>
        </p:spPr>
        <p:txBody>
          <a:bodyPr>
            <a:normAutofit/>
          </a:bodyPr>
          <a:lstStyle/>
          <a:p>
            <a:r>
              <a:rPr lang="en-IN" sz="3600" b="0" i="0" dirty="0">
                <a:solidFill>
                  <a:schemeClr val="tx2"/>
                </a:solidFill>
                <a:effectLst/>
                <a:latin typeface="Söhne"/>
              </a:rPr>
              <a:t>The Importance of Hospitality</a:t>
            </a:r>
            <a:endParaRPr lang="en-IN" sz="3600" dirty="0">
              <a:solidFill>
                <a:schemeClr val="tx2"/>
              </a:solidFill>
            </a:endParaRPr>
          </a:p>
        </p:txBody>
      </p:sp>
      <p:pic>
        <p:nvPicPr>
          <p:cNvPr id="7" name="Graphic 6" descr="Hotel">
            <a:extLst>
              <a:ext uri="{FF2B5EF4-FFF2-40B4-BE49-F238E27FC236}">
                <a16:creationId xmlns:a16="http://schemas.microsoft.com/office/drawing/2014/main" id="{4CFB2166-E2C2-C4F8-97F4-3A3FE17E08B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6952" y="1793847"/>
            <a:ext cx="2949604" cy="2949604"/>
          </a:xfrm>
          <a:prstGeom prst="rect">
            <a:avLst/>
          </a:prstGeom>
        </p:spPr>
      </p:pic>
      <p:sp>
        <p:nvSpPr>
          <p:cNvPr id="3" name="Content Placeholder 2">
            <a:extLst>
              <a:ext uri="{FF2B5EF4-FFF2-40B4-BE49-F238E27FC236}">
                <a16:creationId xmlns:a16="http://schemas.microsoft.com/office/drawing/2014/main" id="{D7AD433B-A9ED-4BDA-A619-E9927A2A3473}"/>
              </a:ext>
            </a:extLst>
          </p:cNvPr>
          <p:cNvSpPr>
            <a:spLocks noGrp="1"/>
          </p:cNvSpPr>
          <p:nvPr>
            <p:ph idx="1"/>
          </p:nvPr>
        </p:nvSpPr>
        <p:spPr>
          <a:xfrm>
            <a:off x="5412145" y="1966581"/>
            <a:ext cx="6286602" cy="3639289"/>
          </a:xfrm>
        </p:spPr>
        <p:txBody>
          <a:bodyPr anchor="ctr">
            <a:normAutofit/>
          </a:bodyPr>
          <a:lstStyle/>
          <a:p>
            <a:r>
              <a:rPr lang="en-IN" sz="1600" dirty="0">
                <a:solidFill>
                  <a:schemeClr val="tx2"/>
                </a:solidFill>
              </a:rPr>
              <a:t>Hospitality is vital to the hospitality sector and guest experience.</a:t>
            </a:r>
          </a:p>
          <a:p>
            <a:r>
              <a:rPr lang="en-IN" sz="1600" dirty="0">
                <a:solidFill>
                  <a:schemeClr val="tx2"/>
                </a:solidFill>
              </a:rPr>
              <a:t>Hospitality creates a friendly atmosphere for guests. Hotels make guests feel welcome and valued from the time they arrive.</a:t>
            </a:r>
          </a:p>
          <a:p>
            <a:r>
              <a:rPr lang="en-IN" sz="1600" dirty="0">
                <a:solidFill>
                  <a:schemeClr val="tx2"/>
                </a:solidFill>
              </a:rPr>
              <a:t>Personalized Service: Hospitality is about meeting guests' individual needs. Hotels strive to exceed guest expectations and offer memorable experiences.</a:t>
            </a:r>
          </a:p>
          <a:p>
            <a:r>
              <a:rPr lang="en-IN" sz="1600" dirty="0">
                <a:solidFill>
                  <a:schemeClr val="tx2"/>
                </a:solidFill>
              </a:rPr>
              <a:t>Hospitality fosters long-term visitor relationships. Hotels may turn one-time visitors into regulars and promoters by building relationships.</a:t>
            </a:r>
          </a:p>
          <a:p>
            <a:r>
              <a:rPr lang="en-IN" sz="1600" dirty="0">
                <a:solidFill>
                  <a:schemeClr val="tx2"/>
                </a:solidFill>
              </a:rPr>
              <a:t>Positive Word-of-Mouth: Hospitality is key to a hotel's success. Satisfied guests are more likely to recommend the hotel to friends, family, and internet platforms, attracting new guests and improving the hotel's reputation.</a:t>
            </a:r>
          </a:p>
        </p:txBody>
      </p:sp>
    </p:spTree>
    <p:extLst>
      <p:ext uri="{BB962C8B-B14F-4D97-AF65-F5344CB8AC3E}">
        <p14:creationId xmlns:p14="http://schemas.microsoft.com/office/powerpoint/2010/main" val="4234158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87FE3-989F-4AB6-893A-CFA702A5F3CF}"/>
              </a:ext>
            </a:extLst>
          </p:cNvPr>
          <p:cNvSpPr>
            <a:spLocks noGrp="1"/>
          </p:cNvSpPr>
          <p:nvPr>
            <p:ph type="title"/>
          </p:nvPr>
        </p:nvSpPr>
        <p:spPr>
          <a:xfrm>
            <a:off x="6094105" y="802955"/>
            <a:ext cx="4977976" cy="1454051"/>
          </a:xfrm>
        </p:spPr>
        <p:txBody>
          <a:bodyPr>
            <a:normAutofit/>
          </a:bodyPr>
          <a:lstStyle/>
          <a:p>
            <a:r>
              <a:rPr lang="en-IN" sz="3600">
                <a:solidFill>
                  <a:schemeClr val="tx2"/>
                </a:solidFill>
              </a:rPr>
              <a:t>Conclusion</a:t>
            </a:r>
          </a:p>
        </p:txBody>
      </p:sp>
      <p:pic>
        <p:nvPicPr>
          <p:cNvPr id="7" name="Graphic 6" descr="Bed">
            <a:extLst>
              <a:ext uri="{FF2B5EF4-FFF2-40B4-BE49-F238E27FC236}">
                <a16:creationId xmlns:a16="http://schemas.microsoft.com/office/drawing/2014/main" id="{2F2E9CAC-A7FC-77CC-AA4F-49B9B0A05CB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EEFD08B8-1CA4-420A-879B-1503B2113F9E}"/>
              </a:ext>
            </a:extLst>
          </p:cNvPr>
          <p:cNvSpPr>
            <a:spLocks noGrp="1"/>
          </p:cNvSpPr>
          <p:nvPr>
            <p:ph idx="1"/>
          </p:nvPr>
        </p:nvSpPr>
        <p:spPr>
          <a:xfrm>
            <a:off x="5931240" y="1793846"/>
            <a:ext cx="5936910" cy="4267125"/>
          </a:xfrm>
        </p:spPr>
        <p:txBody>
          <a:bodyPr anchor="ctr">
            <a:normAutofit/>
          </a:bodyPr>
          <a:lstStyle/>
          <a:p>
            <a:r>
              <a:rPr lang="en-IN" sz="1600" dirty="0">
                <a:solidFill>
                  <a:schemeClr val="tx2"/>
                </a:solidFill>
              </a:rPr>
              <a:t>DoubleTree by Hilton and the hotel business depend on quality service, hospitality, and guest services.</a:t>
            </a:r>
          </a:p>
          <a:p>
            <a:r>
              <a:rPr lang="en-IN" sz="1600" dirty="0">
                <a:solidFill>
                  <a:schemeClr val="tx2"/>
                </a:solidFill>
              </a:rPr>
              <a:t>DoubleTree by Hilton targets business, leisure, family, and event travellers.</a:t>
            </a:r>
          </a:p>
          <a:p>
            <a:r>
              <a:rPr lang="en-IN" sz="1600" dirty="0">
                <a:solidFill>
                  <a:schemeClr val="tx2"/>
                </a:solidFill>
              </a:rPr>
              <a:t>The brand offers luxurious lodgings, cuisine, concierge services, fitness and wellness features, and business facilities.</a:t>
            </a:r>
          </a:p>
          <a:p>
            <a:r>
              <a:rPr lang="en-IN" sz="1600" dirty="0">
                <a:solidFill>
                  <a:schemeClr val="tx2"/>
                </a:solidFill>
              </a:rPr>
              <a:t>Guest services are essential for guest pleasure, memorable experiences, brand reputation, and loyalty.</a:t>
            </a:r>
          </a:p>
          <a:p>
            <a:r>
              <a:rPr lang="en-IN" sz="1600" dirty="0">
                <a:solidFill>
                  <a:schemeClr val="tx2"/>
                </a:solidFill>
              </a:rPr>
              <a:t>Hotel creates a pleasant atmosphere, personalised service, relationships, and favourable word-of-mouth for the hotel business.</a:t>
            </a:r>
          </a:p>
          <a:p>
            <a:r>
              <a:rPr lang="en-IN" sz="1600" dirty="0">
                <a:solidFill>
                  <a:schemeClr val="tx2"/>
                </a:solidFill>
              </a:rPr>
              <a:t>Hotels exceed guest expectations through anticipating needs, paying attention to detail, personalising, empowering personnel, and continuously improving.</a:t>
            </a:r>
          </a:p>
        </p:txBody>
      </p:sp>
    </p:spTree>
    <p:extLst>
      <p:ext uri="{BB962C8B-B14F-4D97-AF65-F5344CB8AC3E}">
        <p14:creationId xmlns:p14="http://schemas.microsoft.com/office/powerpoint/2010/main" val="2761200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CE306-D3C9-4258-BB6C-27774601474E}"/>
              </a:ext>
            </a:extLst>
          </p:cNvPr>
          <p:cNvSpPr>
            <a:spLocks noGrp="1"/>
          </p:cNvSpPr>
          <p:nvPr>
            <p:ph type="title"/>
          </p:nvPr>
        </p:nvSpPr>
        <p:spPr/>
        <p:txBody>
          <a:bodyPr/>
          <a:lstStyle/>
          <a:p>
            <a:r>
              <a:rPr lang="en-IN"/>
              <a:t>References</a:t>
            </a:r>
            <a:endParaRPr lang="en-IN" dirty="0"/>
          </a:p>
        </p:txBody>
      </p:sp>
      <p:sp>
        <p:nvSpPr>
          <p:cNvPr id="3" name="Content Placeholder 2">
            <a:extLst>
              <a:ext uri="{FF2B5EF4-FFF2-40B4-BE49-F238E27FC236}">
                <a16:creationId xmlns:a16="http://schemas.microsoft.com/office/drawing/2014/main" id="{41DF58D8-16CB-4DF9-BD20-A5BFCA4E7879}"/>
              </a:ext>
            </a:extLst>
          </p:cNvPr>
          <p:cNvSpPr>
            <a:spLocks noGrp="1"/>
          </p:cNvSpPr>
          <p:nvPr>
            <p:ph idx="1"/>
          </p:nvPr>
        </p:nvSpPr>
        <p:spPr/>
        <p:txBody>
          <a:bodyPr>
            <a:normAutofit lnSpcReduction="10000"/>
          </a:bodyPr>
          <a:lstStyle/>
          <a:p>
            <a:pPr>
              <a:lnSpc>
                <a:spcPct val="150000"/>
              </a:lnSpc>
            </a:pPr>
            <a:r>
              <a:rPr lang="en-IN" sz="1300" dirty="0">
                <a:effectLst/>
                <a:latin typeface="Arial" panose="020B0604020202020204" pitchFamily="34" charset="0"/>
                <a:cs typeface="Arial" panose="020B0604020202020204" pitchFamily="34" charset="0"/>
              </a:rPr>
              <a:t>Burkard, N. (2013). </a:t>
            </a:r>
            <a:r>
              <a:rPr lang="en-IN" sz="1300" i="1" dirty="0">
                <a:effectLst/>
                <a:latin typeface="Arial" panose="020B0604020202020204" pitchFamily="34" charset="0"/>
                <a:cs typeface="Arial" panose="020B0604020202020204" pitchFamily="34" charset="0"/>
              </a:rPr>
              <a:t>Market segmentation and branding in the hotel industry with special.</a:t>
            </a:r>
            <a:r>
              <a:rPr lang="en-IN" sz="1300" dirty="0">
                <a:effectLst/>
                <a:latin typeface="Arial" panose="020B0604020202020204" pitchFamily="34" charset="0"/>
                <a:cs typeface="Arial" panose="020B0604020202020204" pitchFamily="34" charset="0"/>
              </a:rPr>
              <a:t> Grin Verlag.</a:t>
            </a:r>
          </a:p>
          <a:p>
            <a:pPr>
              <a:lnSpc>
                <a:spcPct val="150000"/>
              </a:lnSpc>
            </a:pPr>
            <a:r>
              <a:rPr lang="en-IN" sz="1300" dirty="0">
                <a:effectLst/>
                <a:latin typeface="Arial" panose="020B0604020202020204" pitchFamily="34" charset="0"/>
                <a:cs typeface="Arial" panose="020B0604020202020204" pitchFamily="34" charset="0"/>
              </a:rPr>
              <a:t>Hilton. (2023). </a:t>
            </a:r>
            <a:r>
              <a:rPr lang="en-IN" sz="1300" i="1" dirty="0">
                <a:effectLst/>
                <a:latin typeface="Arial" panose="020B0604020202020204" pitchFamily="34" charset="0"/>
                <a:cs typeface="Arial" panose="020B0604020202020204" pitchFamily="34" charset="0"/>
              </a:rPr>
              <a:t>DoubleTree by Hilton - Find Hotel Rooms</a:t>
            </a:r>
            <a:r>
              <a:rPr lang="en-IN" sz="1300" dirty="0">
                <a:effectLst/>
                <a:latin typeface="Arial" panose="020B0604020202020204" pitchFamily="34" charset="0"/>
                <a:cs typeface="Arial" panose="020B0604020202020204" pitchFamily="34" charset="0"/>
              </a:rPr>
              <a:t>. [online] Available at: https://www.hilton.com/en/brands/doubletree-by-hilton/.</a:t>
            </a:r>
          </a:p>
          <a:p>
            <a:pPr>
              <a:lnSpc>
                <a:spcPct val="150000"/>
              </a:lnSpc>
            </a:pPr>
            <a:r>
              <a:rPr lang="en-IN" sz="1300" dirty="0">
                <a:effectLst/>
                <a:latin typeface="Arial" panose="020B0604020202020204" pitchFamily="34" charset="0"/>
                <a:cs typeface="Arial" panose="020B0604020202020204" pitchFamily="34" charset="0"/>
              </a:rPr>
              <a:t>Jones, C. and Jowett, V. (2010). </a:t>
            </a:r>
            <a:r>
              <a:rPr lang="en-IN" sz="1300" i="1" dirty="0">
                <a:effectLst/>
                <a:latin typeface="Arial" panose="020B0604020202020204" pitchFamily="34" charset="0"/>
                <a:cs typeface="Arial" panose="020B0604020202020204" pitchFamily="34" charset="0"/>
              </a:rPr>
              <a:t>Managing Facilities</a:t>
            </a:r>
            <a:r>
              <a:rPr lang="en-IN" sz="1300" dirty="0">
                <a:effectLst/>
                <a:latin typeface="Arial" panose="020B0604020202020204" pitchFamily="34" charset="0"/>
                <a:cs typeface="Arial" panose="020B0604020202020204" pitchFamily="34" charset="0"/>
              </a:rPr>
              <a:t>. Routledge.</a:t>
            </a:r>
          </a:p>
          <a:p>
            <a:pPr>
              <a:lnSpc>
                <a:spcPct val="150000"/>
              </a:lnSpc>
            </a:pPr>
            <a:r>
              <a:rPr lang="en-IN" sz="1300" dirty="0" err="1">
                <a:effectLst/>
                <a:latin typeface="Arial" panose="020B0604020202020204" pitchFamily="34" charset="0"/>
                <a:cs typeface="Arial" panose="020B0604020202020204" pitchFamily="34" charset="0"/>
              </a:rPr>
              <a:t>Litvin</a:t>
            </a:r>
            <a:r>
              <a:rPr lang="en-IN" sz="1300" dirty="0">
                <a:effectLst/>
                <a:latin typeface="Arial" panose="020B0604020202020204" pitchFamily="34" charset="0"/>
                <a:cs typeface="Arial" panose="020B0604020202020204" pitchFamily="34" charset="0"/>
              </a:rPr>
              <a:t>, S.W., Goldsmith, R.E. and Pan, B. (2008). Electronic word-of-mouth in hospitality and tourism management. </a:t>
            </a:r>
            <a:r>
              <a:rPr lang="en-IN" sz="1300" i="1" dirty="0">
                <a:effectLst/>
                <a:latin typeface="Arial" panose="020B0604020202020204" pitchFamily="34" charset="0"/>
                <a:cs typeface="Arial" panose="020B0604020202020204" pitchFamily="34" charset="0"/>
              </a:rPr>
              <a:t>Tourism Management</a:t>
            </a:r>
            <a:r>
              <a:rPr lang="en-IN" sz="1300" dirty="0">
                <a:effectLst/>
                <a:latin typeface="Arial" panose="020B0604020202020204" pitchFamily="34" charset="0"/>
                <a:cs typeface="Arial" panose="020B0604020202020204" pitchFamily="34" charset="0"/>
              </a:rPr>
              <a:t>, 29(3), pp.458–468. </a:t>
            </a:r>
            <a:r>
              <a:rPr lang="en-IN" sz="1300" dirty="0" err="1">
                <a:effectLst/>
                <a:latin typeface="Arial" panose="020B0604020202020204" pitchFamily="34" charset="0"/>
                <a:cs typeface="Arial" panose="020B0604020202020204" pitchFamily="34" charset="0"/>
              </a:rPr>
              <a:t>doi:https</a:t>
            </a:r>
            <a:r>
              <a:rPr lang="en-IN" sz="1300" dirty="0">
                <a:effectLst/>
                <a:latin typeface="Arial" panose="020B0604020202020204" pitchFamily="34" charset="0"/>
                <a:cs typeface="Arial" panose="020B0604020202020204" pitchFamily="34" charset="0"/>
              </a:rPr>
              <a:t>://doi.org/10.1016/j.tourman.2007.05.011.</a:t>
            </a:r>
          </a:p>
          <a:p>
            <a:pPr>
              <a:lnSpc>
                <a:spcPct val="150000"/>
              </a:lnSpc>
            </a:pPr>
            <a:r>
              <a:rPr lang="en-IN" sz="1300" dirty="0">
                <a:effectLst/>
                <a:latin typeface="Arial" panose="020B0604020202020204" pitchFamily="34" charset="0"/>
                <a:cs typeface="Arial" panose="020B0604020202020204" pitchFamily="34" charset="0"/>
              </a:rPr>
              <a:t>Tuan, N.M. (2021). Service Quality, Customer Experience and Commitment Affecting Customer Satisfaction in Vietnamese Hotel Industry. </a:t>
            </a:r>
            <a:r>
              <a:rPr lang="en-IN" sz="1300" i="1" dirty="0">
                <a:effectLst/>
                <a:latin typeface="Arial" panose="020B0604020202020204" pitchFamily="34" charset="0"/>
                <a:cs typeface="Arial" panose="020B0604020202020204" pitchFamily="34" charset="0"/>
              </a:rPr>
              <a:t>INTERNATIONAL JOURNAL OF MULTIDISCIPLINARY RESEARCH AND ANALYSIS</a:t>
            </a:r>
            <a:r>
              <a:rPr lang="en-IN" sz="1300" dirty="0">
                <a:effectLst/>
                <a:latin typeface="Arial" panose="020B0604020202020204" pitchFamily="34" charset="0"/>
                <a:cs typeface="Arial" panose="020B0604020202020204" pitchFamily="34" charset="0"/>
              </a:rPr>
              <a:t>, 04(01). </a:t>
            </a:r>
            <a:r>
              <a:rPr lang="en-IN" sz="1300" dirty="0" err="1">
                <a:effectLst/>
                <a:latin typeface="Arial" panose="020B0604020202020204" pitchFamily="34" charset="0"/>
                <a:cs typeface="Arial" panose="020B0604020202020204" pitchFamily="34" charset="0"/>
              </a:rPr>
              <a:t>doi:https</a:t>
            </a:r>
            <a:r>
              <a:rPr lang="en-IN" sz="1300" dirty="0">
                <a:effectLst/>
                <a:latin typeface="Arial" panose="020B0604020202020204" pitchFamily="34" charset="0"/>
                <a:cs typeface="Arial" panose="020B0604020202020204" pitchFamily="34" charset="0"/>
              </a:rPr>
              <a:t>://doi.org/10.47191/</a:t>
            </a:r>
            <a:r>
              <a:rPr lang="en-IN" sz="1300" dirty="0" err="1">
                <a:effectLst/>
                <a:latin typeface="Arial" panose="020B0604020202020204" pitchFamily="34" charset="0"/>
                <a:cs typeface="Arial" panose="020B0604020202020204" pitchFamily="34" charset="0"/>
              </a:rPr>
              <a:t>ijmra</a:t>
            </a:r>
            <a:r>
              <a:rPr lang="en-IN" sz="1300" dirty="0">
                <a:effectLst/>
                <a:latin typeface="Arial" panose="020B0604020202020204" pitchFamily="34" charset="0"/>
                <a:cs typeface="Arial" panose="020B0604020202020204" pitchFamily="34" charset="0"/>
              </a:rPr>
              <a:t>/v4-i1-11.</a:t>
            </a:r>
          </a:p>
          <a:p>
            <a:pPr algn="l"/>
            <a:r>
              <a:rPr lang="en-IN" sz="1300" b="0" i="0" dirty="0">
                <a:effectLst/>
                <a:latin typeface="Arial" panose="020B0604020202020204" pitchFamily="34" charset="0"/>
                <a:cs typeface="Arial" panose="020B0604020202020204" pitchFamily="34" charset="0"/>
              </a:rPr>
              <a:t>Hill Camp. (2015) What is Hospitality? Available at: </a:t>
            </a:r>
            <a:r>
              <a:rPr lang="en-IN" sz="1300" b="0" i="0" u="sng" dirty="0">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https://www.youtube.com/watch?v=u0bqEeCVI_A</a:t>
            </a:r>
            <a:r>
              <a:rPr lang="en-IN" sz="1300" b="0" i="0" dirty="0">
                <a:effectLst/>
                <a:latin typeface="Arial" panose="020B0604020202020204" pitchFamily="34" charset="0"/>
                <a:cs typeface="Arial" panose="020B0604020202020204" pitchFamily="34" charset="0"/>
              </a:rPr>
              <a:t> (Accessed: 19</a:t>
            </a:r>
            <a:r>
              <a:rPr lang="en-IN" sz="1300" b="0" i="0" baseline="30000" dirty="0">
                <a:effectLst/>
                <a:latin typeface="Arial" panose="020B0604020202020204" pitchFamily="34" charset="0"/>
                <a:cs typeface="Arial" panose="020B0604020202020204" pitchFamily="34" charset="0"/>
              </a:rPr>
              <a:t>th</a:t>
            </a:r>
            <a:r>
              <a:rPr lang="en-IN" sz="1300" b="0" i="0" dirty="0">
                <a:effectLst/>
                <a:latin typeface="Arial" panose="020B0604020202020204" pitchFamily="34" charset="0"/>
                <a:cs typeface="Arial" panose="020B0604020202020204" pitchFamily="34" charset="0"/>
              </a:rPr>
              <a:t> of May  2023).</a:t>
            </a:r>
          </a:p>
          <a:p>
            <a:pPr algn="l"/>
            <a:r>
              <a:rPr lang="en-IN" sz="1300" b="0" i="0" dirty="0">
                <a:effectLst/>
                <a:latin typeface="Arial" panose="020B0604020202020204" pitchFamily="34" charset="0"/>
                <a:cs typeface="Arial" panose="020B0604020202020204" pitchFamily="34" charset="0"/>
              </a:rPr>
              <a:t>Macdonald, S. (2021) 7 ways to create a great customer experience strategy [Blog]. Available at: </a:t>
            </a:r>
            <a:r>
              <a:rPr lang="en-IN" sz="1300" b="0" i="0" u="sng" dirty="0">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https://www.superoffice.com/blog/customer-experience-strategy/</a:t>
            </a:r>
            <a:r>
              <a:rPr lang="en-IN" sz="1300" b="0" i="0" dirty="0">
                <a:effectLst/>
                <a:latin typeface="Arial" panose="020B0604020202020204" pitchFamily="34" charset="0"/>
                <a:cs typeface="Arial" panose="020B0604020202020204" pitchFamily="34" charset="0"/>
              </a:rPr>
              <a:t> (Accessed: 19 </a:t>
            </a:r>
            <a:r>
              <a:rPr lang="en-IN" sz="1300" b="0" i="0" dirty="0" err="1">
                <a:effectLst/>
                <a:latin typeface="Arial" panose="020B0604020202020204" pitchFamily="34" charset="0"/>
                <a:cs typeface="Arial" panose="020B0604020202020204" pitchFamily="34" charset="0"/>
              </a:rPr>
              <a:t>th</a:t>
            </a:r>
            <a:r>
              <a:rPr lang="en-IN" sz="1300" b="0" i="0" dirty="0">
                <a:effectLst/>
                <a:latin typeface="Arial" panose="020B0604020202020204" pitchFamily="34" charset="0"/>
                <a:cs typeface="Arial" panose="020B0604020202020204" pitchFamily="34" charset="0"/>
              </a:rPr>
              <a:t> of May  2023).</a:t>
            </a:r>
          </a:p>
          <a:p>
            <a:pPr algn="l"/>
            <a:r>
              <a:rPr lang="en-IN" sz="1300" b="0" i="0" dirty="0">
                <a:effectLst/>
                <a:latin typeface="Arial" panose="020B0604020202020204" pitchFamily="34" charset="0"/>
                <a:cs typeface="Arial" panose="020B0604020202020204" pitchFamily="34" charset="0"/>
              </a:rPr>
              <a:t>Montgomery, D. (2016) ‘The Meanings of Destination: A Q Method Approach’, Journal of Travel Research, Vol. 56, No. 6, pp. 793-807.</a:t>
            </a:r>
          </a:p>
          <a:p>
            <a:pPr algn="l"/>
            <a:r>
              <a:rPr lang="en-IN" sz="1300" b="0" i="0" dirty="0">
                <a:effectLst/>
                <a:latin typeface="Arial" panose="020B0604020202020204" pitchFamily="34" charset="0"/>
                <a:cs typeface="Arial" panose="020B0604020202020204" pitchFamily="34" charset="0"/>
              </a:rPr>
              <a:t>Solomon, M. (2019) Heart of hospitality. New York: SELECT Books INC.</a:t>
            </a:r>
          </a:p>
          <a:p>
            <a:pPr algn="l"/>
            <a:r>
              <a:rPr lang="en-IN" sz="1300" b="0" i="0" dirty="0" err="1">
                <a:effectLst/>
                <a:latin typeface="Arial" panose="020B0604020202020204" pitchFamily="34" charset="0"/>
                <a:cs typeface="Arial" panose="020B0604020202020204" pitchFamily="34" charset="0"/>
              </a:rPr>
              <a:t>Ukhospitality</a:t>
            </a:r>
            <a:r>
              <a:rPr lang="en-IN" sz="1300" b="0" i="0" dirty="0">
                <a:effectLst/>
                <a:latin typeface="Arial" panose="020B0604020202020204" pitchFamily="34" charset="0"/>
                <a:cs typeface="Arial" panose="020B0604020202020204" pitchFamily="34" charset="0"/>
              </a:rPr>
              <a:t>. (2020) Reports. Available at: </a:t>
            </a:r>
            <a:r>
              <a:rPr lang="en-IN" sz="1300" b="0" i="0" u="sng" dirty="0">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https://www.ukhospitality.org.uk/page/Reports</a:t>
            </a:r>
            <a:r>
              <a:rPr lang="en-IN" sz="1300" b="0" i="0" dirty="0">
                <a:effectLst/>
                <a:latin typeface="Arial" panose="020B0604020202020204" pitchFamily="34" charset="0"/>
                <a:cs typeface="Arial" panose="020B0604020202020204" pitchFamily="34" charset="0"/>
              </a:rPr>
              <a:t> (Accessed: </a:t>
            </a:r>
            <a:r>
              <a:rPr lang="en-IN" sz="1300" dirty="0">
                <a:latin typeface="Arial" panose="020B0604020202020204" pitchFamily="34" charset="0"/>
                <a:cs typeface="Arial" panose="020B0604020202020204" pitchFamily="34" charset="0"/>
              </a:rPr>
              <a:t>18</a:t>
            </a:r>
            <a:r>
              <a:rPr lang="en-IN" sz="1300" b="0" i="0" dirty="0">
                <a:effectLst/>
                <a:latin typeface="Arial" panose="020B0604020202020204" pitchFamily="34" charset="0"/>
                <a:cs typeface="Arial" panose="020B0604020202020204" pitchFamily="34" charset="0"/>
              </a:rPr>
              <a:t>th of May  2023).</a:t>
            </a:r>
          </a:p>
          <a:p>
            <a:pPr>
              <a:lnSpc>
                <a:spcPct val="150000"/>
              </a:lnSpc>
            </a:pPr>
            <a:endParaRPr lang="en-IN" sz="1800" dirty="0">
              <a:effectLst/>
              <a:latin typeface="Times New Roman" panose="02020603050405020304" pitchFamily="18" charset="0"/>
            </a:endParaRPr>
          </a:p>
          <a:p>
            <a:endParaRPr lang="en-IN" dirty="0"/>
          </a:p>
        </p:txBody>
      </p:sp>
    </p:spTree>
    <p:extLst>
      <p:ext uri="{BB962C8B-B14F-4D97-AF65-F5344CB8AC3E}">
        <p14:creationId xmlns:p14="http://schemas.microsoft.com/office/powerpoint/2010/main" val="3891965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1885</Words>
  <Application>Microsoft Office PowerPoint</Application>
  <PresentationFormat>Widescreen</PresentationFormat>
  <Paragraphs>81</Paragraphs>
  <Slides>10</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Söhne</vt:lpstr>
      <vt:lpstr>Times New Roman</vt:lpstr>
      <vt:lpstr>Wingdings</vt:lpstr>
      <vt:lpstr>Office Theme</vt:lpstr>
      <vt:lpstr>Student Name: Salam Al-Masoud Student ID No.: 2235444 Lecturer Name: Charlotte Joyner Date: 24/05/2023</vt:lpstr>
      <vt:lpstr>Contents</vt:lpstr>
      <vt:lpstr>Introduction to DoubleTree by Hilton</vt:lpstr>
      <vt:lpstr>Target Consumers of DoubleTree by Hilton</vt:lpstr>
      <vt:lpstr>Understanding Guest Expectations</vt:lpstr>
      <vt:lpstr>Nature and Scope of Guest Services</vt:lpstr>
      <vt:lpstr>Role of Guest Services and Facilities</vt:lpstr>
      <vt:lpstr>The Importance of Hospitality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Salam Al-Masoud (2235444)</dc:creator>
  <cp:lastModifiedBy>Salam Al-Masoud (2235444)</cp:lastModifiedBy>
  <cp:revision>2</cp:revision>
  <dcterms:created xsi:type="dcterms:W3CDTF">2023-05-23T16:48:22Z</dcterms:created>
  <dcterms:modified xsi:type="dcterms:W3CDTF">2023-05-23T16:56:47Z</dcterms:modified>
</cp:coreProperties>
</file>