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61" r:id="rId3"/>
    <p:sldId id="267" r:id="rId4"/>
    <p:sldId id="266" r:id="rId5"/>
    <p:sldId id="264" r:id="rId6"/>
    <p:sldId id="260" r:id="rId7"/>
    <p:sldId id="265" r:id="rId8"/>
    <p:sldId id="259" r:id="rId9"/>
    <p:sldId id="257" r:id="rId10"/>
    <p:sldId id="258" r:id="rId11"/>
    <p:sldId id="262" r:id="rId12"/>
    <p:sldId id="263"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261" autoAdjust="0"/>
  </p:normalViewPr>
  <p:slideViewPr>
    <p:cSldViewPr>
      <p:cViewPr varScale="1">
        <p:scale>
          <a:sx n="43" d="100"/>
          <a:sy n="43" d="100"/>
        </p:scale>
        <p:origin x="-108" y="-11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CCE5A410-7A0D-4BEA-B9F6-6ADB9017CC73}" type="datetimeFigureOut">
              <a:rPr lang="en-GB" smtClean="0"/>
              <a:pPr/>
              <a:t>09/10/2012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A12FF86-60BF-4695-AE85-F01E38EFDB1A}"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744C5E-FFAB-4F49-BF19-3A8D3190A7C7}" type="datetimeFigureOut">
              <a:rPr lang="en-GB" smtClean="0"/>
              <a:pPr/>
              <a:t>09/10/2012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5445B2-D3DF-495E-9C04-E3AA3CB8BC2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D5445B2-D3DF-495E-9C04-E3AA3CB8BC29}"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Ownership not</a:t>
            </a:r>
            <a:r>
              <a:rPr lang="en-US" baseline="0" dirty="0" smtClean="0"/>
              <a:t> conceived of in the same way as it is in the capitalist economic nations. Songs can be owned but land usually isn’t. Certainly the notion of individual ownership is problematic – because the individual doesn’t have an identity as distinctly separate as it might be in the west. The community, group or band identity is what is important and is the idea that ‘functions’.</a:t>
            </a:r>
            <a:endParaRPr lang="en-US" dirty="0"/>
          </a:p>
        </p:txBody>
      </p:sp>
      <p:sp>
        <p:nvSpPr>
          <p:cNvPr id="4" name="Slide Number Placeholder 3"/>
          <p:cNvSpPr>
            <a:spLocks noGrp="1"/>
          </p:cNvSpPr>
          <p:nvPr>
            <p:ph type="sldNum" sz="quarter" idx="10"/>
          </p:nvPr>
        </p:nvSpPr>
        <p:spPr/>
        <p:txBody>
          <a:bodyPr/>
          <a:lstStyle/>
          <a:p>
            <a:fld id="{F2ACA3A9-4897-9D4E-A52F-5C5CA18728A5}" type="slidenum">
              <a:rPr lang="en-US" smtClean="0"/>
              <a:pPr/>
              <a:t>9</a:t>
            </a:fld>
            <a:endParaRPr lang="en-US"/>
          </a:p>
        </p:txBody>
      </p:sp>
    </p:spTree>
    <p:extLst>
      <p:ext uri="{BB962C8B-B14F-4D97-AF65-F5344CB8AC3E}">
        <p14:creationId xmlns="" xmlns:p14="http://schemas.microsoft.com/office/powerpoint/2010/main" val="1367744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After Lee’s work with the </a:t>
            </a:r>
            <a:r>
              <a:rPr lang="en-US" dirty="0" err="1" smtClean="0"/>
              <a:t>Khosian</a:t>
            </a:r>
            <a:r>
              <a:rPr lang="en-US" dirty="0" smtClean="0"/>
              <a:t> he</a:t>
            </a:r>
            <a:r>
              <a:rPr lang="en-US" baseline="0" dirty="0" smtClean="0"/>
              <a:t> gave them a cow. He chose a rather large healthy cow to share with the group as an act of gratitude. On seeing the cow they ridiculed it, claiming it was scrawny and not worth anything. Clearly the cow was not scrawny but the </a:t>
            </a:r>
            <a:r>
              <a:rPr lang="en-US" baseline="0" dirty="0" err="1" smtClean="0"/>
              <a:t>Khosian</a:t>
            </a:r>
            <a:r>
              <a:rPr lang="en-US" baseline="0" dirty="0" smtClean="0"/>
              <a:t> used this device to belittle the giver so that they cannot grow in status.</a:t>
            </a:r>
            <a:endParaRPr lang="en-US" dirty="0"/>
          </a:p>
        </p:txBody>
      </p:sp>
      <p:sp>
        <p:nvSpPr>
          <p:cNvPr id="4" name="Slide Number Placeholder 3"/>
          <p:cNvSpPr>
            <a:spLocks noGrp="1"/>
          </p:cNvSpPr>
          <p:nvPr>
            <p:ph type="sldNum" sz="quarter" idx="10"/>
          </p:nvPr>
        </p:nvSpPr>
        <p:spPr/>
        <p:txBody>
          <a:bodyPr/>
          <a:lstStyle/>
          <a:p>
            <a:fld id="{0C213897-D6D8-0E42-B957-7A81939AA7D7}" type="slidenum">
              <a:rPr lang="en-US" smtClean="0"/>
              <a:pPr/>
              <a:t>10</a:t>
            </a:fld>
            <a:endParaRPr lang="en-US"/>
          </a:p>
        </p:txBody>
      </p:sp>
    </p:spTree>
    <p:extLst>
      <p:ext uri="{BB962C8B-B14F-4D97-AF65-F5344CB8AC3E}">
        <p14:creationId xmlns="" xmlns:p14="http://schemas.microsoft.com/office/powerpoint/2010/main" val="4271856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D5445B2-D3DF-495E-9C04-E3AA3CB8BC29}"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14B3F799-6F7B-47F1-88F5-CA14F32F913B}" type="datetimeFigureOut">
              <a:rPr lang="en-GB" smtClean="0"/>
              <a:pPr/>
              <a:t>09/10/2012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E372A-E33F-488D-A6A4-9622F3FF5E22}"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4B3F799-6F7B-47F1-88F5-CA14F32F913B}" type="datetimeFigureOut">
              <a:rPr lang="en-GB" smtClean="0"/>
              <a:pPr/>
              <a:t>09/10/2012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E372A-E33F-488D-A6A4-9622F3FF5E2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4B3F799-6F7B-47F1-88F5-CA14F32F913B}" type="datetimeFigureOut">
              <a:rPr lang="en-GB" smtClean="0"/>
              <a:pPr/>
              <a:t>09/10/2012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E372A-E33F-488D-A6A4-9622F3FF5E2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4B3F799-6F7B-47F1-88F5-CA14F32F913B}" type="datetimeFigureOut">
              <a:rPr lang="en-GB" smtClean="0"/>
              <a:pPr/>
              <a:t>09/10/2012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DE372A-E33F-488D-A6A4-9622F3FF5E2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4B3F799-6F7B-47F1-88F5-CA14F32F913B}" type="datetimeFigureOut">
              <a:rPr lang="en-GB" smtClean="0"/>
              <a:pPr/>
              <a:t>09/10/2012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DE372A-E33F-488D-A6A4-9622F3FF5E2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4B3F799-6F7B-47F1-88F5-CA14F32F913B}" type="datetimeFigureOut">
              <a:rPr lang="en-GB" smtClean="0"/>
              <a:pPr/>
              <a:t>09/10/2012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DE372A-E33F-488D-A6A4-9622F3FF5E2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B3F799-6F7B-47F1-88F5-CA14F32F913B}" type="datetimeFigureOut">
              <a:rPr lang="en-GB" smtClean="0"/>
              <a:pPr/>
              <a:t>09/10/2012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DE372A-E33F-488D-A6A4-9622F3FF5E2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4B3F799-6F7B-47F1-88F5-CA14F32F913B}" type="datetimeFigureOut">
              <a:rPr lang="en-GB" smtClean="0"/>
              <a:pPr/>
              <a:t>09/10/2012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DE372A-E33F-488D-A6A4-9622F3FF5E22}"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14B3F799-6F7B-47F1-88F5-CA14F32F913B}" type="datetimeFigureOut">
              <a:rPr lang="en-GB" smtClean="0"/>
              <a:pPr/>
              <a:t>09/10/2012</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D7DE372A-E33F-488D-A6A4-9622F3FF5E2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4B3F799-6F7B-47F1-88F5-CA14F32F913B}" type="datetimeFigureOut">
              <a:rPr lang="en-GB" smtClean="0"/>
              <a:pPr/>
              <a:t>09/10/2012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E372A-E33F-488D-A6A4-9622F3FF5E2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4B3F799-6F7B-47F1-88F5-CA14F32F913B}" type="datetimeFigureOut">
              <a:rPr lang="en-GB" smtClean="0"/>
              <a:pPr/>
              <a:t>09/10/2012</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D7DE372A-E33F-488D-A6A4-9622F3FF5E2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14B3F799-6F7B-47F1-88F5-CA14F32F913B}" type="datetimeFigureOut">
              <a:rPr lang="en-GB" smtClean="0"/>
              <a:pPr/>
              <a:t>09/10/2012</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D7DE372A-E33F-488D-A6A4-9622F3FF5E2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068960"/>
            <a:ext cx="8077200" cy="1673352"/>
          </a:xfrm>
        </p:spPr>
        <p:txBody>
          <a:bodyPr>
            <a:normAutofit fontScale="90000"/>
          </a:bodyPr>
          <a:lstStyle/>
          <a:p>
            <a:r>
              <a:rPr lang="en-GB" dirty="0" smtClean="0"/>
              <a:t>Gatherers, </a:t>
            </a:r>
            <a:br>
              <a:rPr lang="en-GB" dirty="0" smtClean="0"/>
            </a:br>
            <a:r>
              <a:rPr lang="en-GB" dirty="0" smtClean="0"/>
              <a:t>foragers, </a:t>
            </a:r>
            <a:br>
              <a:rPr lang="en-GB" dirty="0" smtClean="0"/>
            </a:br>
            <a:r>
              <a:rPr lang="en-GB" dirty="0" smtClean="0"/>
              <a:t>collectors</a:t>
            </a:r>
            <a:endParaRPr lang="en-GB" dirty="0"/>
          </a:p>
        </p:txBody>
      </p:sp>
      <p:pic>
        <p:nvPicPr>
          <p:cNvPr id="4" name="Picture 2" descr="http://imgc.artprintimages.com/images/art-print/nigel-pavitt-heavily-wrinkled-skin-of-very-old-hunter-gatherer-part-of-san-people-often-referred-to-as-bushmen_i-G-40-4002-634WF00Z.jpg"/>
          <p:cNvPicPr>
            <a:picLocks noChangeAspect="1" noChangeArrowheads="1"/>
          </p:cNvPicPr>
          <p:nvPr/>
        </p:nvPicPr>
        <p:blipFill>
          <a:blip r:embed="rId2" cstate="print"/>
          <a:srcRect/>
          <a:stretch>
            <a:fillRect/>
          </a:stretch>
        </p:blipFill>
        <p:spPr bwMode="auto">
          <a:xfrm>
            <a:off x="4932040" y="1772816"/>
            <a:ext cx="3486150" cy="4648201"/>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Recap and main/key points</a:t>
            </a:r>
            <a:endParaRPr lang="en-GB" dirty="0"/>
          </a:p>
        </p:txBody>
      </p:sp>
      <p:sp>
        <p:nvSpPr>
          <p:cNvPr id="3" name="Content Placeholder 2"/>
          <p:cNvSpPr>
            <a:spLocks noGrp="1"/>
          </p:cNvSpPr>
          <p:nvPr>
            <p:ph sz="half" idx="1"/>
          </p:nvPr>
        </p:nvSpPr>
        <p:spPr/>
        <p:txBody>
          <a:bodyPr/>
          <a:lstStyle/>
          <a:p>
            <a:r>
              <a:rPr lang="en-GB" dirty="0" smtClean="0"/>
              <a:t>Oldest method of sustaining life</a:t>
            </a:r>
          </a:p>
          <a:p>
            <a:r>
              <a:rPr lang="en-GB" dirty="0" smtClean="0"/>
              <a:t>90% of human history</a:t>
            </a:r>
          </a:p>
          <a:p>
            <a:r>
              <a:rPr lang="en-GB" dirty="0" smtClean="0"/>
              <a:t>Foragers rely on what is available</a:t>
            </a:r>
          </a:p>
          <a:p>
            <a:pPr lvl="1"/>
            <a:r>
              <a:rPr lang="en-GB" dirty="0" smtClean="0"/>
              <a:t> immediate return (Woodburn, 1982)</a:t>
            </a:r>
          </a:p>
          <a:p>
            <a:r>
              <a:rPr lang="en-GB" dirty="0" smtClean="0"/>
              <a:t>Mobile/nomadic groups roaming in an area</a:t>
            </a:r>
          </a:p>
        </p:txBody>
      </p:sp>
      <p:pic>
        <p:nvPicPr>
          <p:cNvPr id="13314" name="Picture 2" descr="Indian Tepees"/>
          <p:cNvPicPr>
            <a:picLocks noChangeAspect="1" noChangeArrowheads="1"/>
          </p:cNvPicPr>
          <p:nvPr/>
        </p:nvPicPr>
        <p:blipFill>
          <a:blip r:embed="rId2" cstate="print"/>
          <a:srcRect r="17480"/>
          <a:stretch>
            <a:fillRect/>
          </a:stretch>
        </p:blipFill>
        <p:spPr bwMode="auto">
          <a:xfrm>
            <a:off x="4427984" y="2132856"/>
            <a:ext cx="4408666" cy="4131568"/>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aspects of foraging societies</a:t>
            </a:r>
            <a:endParaRPr lang="en-GB" dirty="0"/>
          </a:p>
        </p:txBody>
      </p:sp>
      <p:sp>
        <p:nvSpPr>
          <p:cNvPr id="3" name="Content Placeholder 2"/>
          <p:cNvSpPr>
            <a:spLocks noGrp="1"/>
          </p:cNvSpPr>
          <p:nvPr>
            <p:ph sz="half" idx="1"/>
          </p:nvPr>
        </p:nvSpPr>
        <p:spPr/>
        <p:txBody>
          <a:bodyPr/>
          <a:lstStyle/>
          <a:p>
            <a:r>
              <a:rPr lang="en-GB" dirty="0" smtClean="0"/>
              <a:t>Subsistence</a:t>
            </a:r>
          </a:p>
          <a:p>
            <a:r>
              <a:rPr lang="en-GB" dirty="0" smtClean="0"/>
              <a:t>Social organisation</a:t>
            </a:r>
          </a:p>
          <a:p>
            <a:r>
              <a:rPr lang="en-GB" dirty="0" smtClean="0"/>
              <a:t>Cosmology (world view)</a:t>
            </a:r>
          </a:p>
          <a:p>
            <a:pPr>
              <a:buNone/>
            </a:pPr>
            <a:r>
              <a:rPr lang="en-GB" dirty="0" smtClean="0"/>
              <a:t>(Lee and Daly, 1999: 3)</a:t>
            </a:r>
            <a:endParaRPr lang="en-GB" dirty="0"/>
          </a:p>
        </p:txBody>
      </p:sp>
      <p:pic>
        <p:nvPicPr>
          <p:cNvPr id="1026" name="Picture 2" descr="http://www.astro.umd.edu/~peel/graphics/cosmology-clockwork.jpg"/>
          <p:cNvPicPr>
            <a:picLocks noChangeAspect="1" noChangeArrowheads="1"/>
          </p:cNvPicPr>
          <p:nvPr/>
        </p:nvPicPr>
        <p:blipFill>
          <a:blip r:embed="rId2" cstate="print"/>
          <a:srcRect/>
          <a:stretch>
            <a:fillRect/>
          </a:stretch>
        </p:blipFill>
        <p:spPr bwMode="auto">
          <a:xfrm>
            <a:off x="4427984" y="1772816"/>
            <a:ext cx="4287379" cy="33120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339752" y="6093296"/>
            <a:ext cx="6858000" cy="369332"/>
          </a:xfrm>
          <a:prstGeom prst="rect">
            <a:avLst/>
          </a:prstGeom>
        </p:spPr>
        <p:txBody>
          <a:bodyPr wrap="square">
            <a:spAutoFit/>
          </a:bodyPr>
          <a:lstStyle/>
          <a:p>
            <a:r>
              <a:rPr lang="en-GB" dirty="0" smtClean="0"/>
              <a:t>http://www.trunity.net/envsciClone/articles/view/180057/?topic=81585</a:t>
            </a:r>
            <a:endParaRPr lang="en-GB" dirty="0"/>
          </a:p>
        </p:txBody>
      </p:sp>
      <p:sp>
        <p:nvSpPr>
          <p:cNvPr id="8" name="Rectangle 7"/>
          <p:cNvSpPr/>
          <p:nvPr/>
        </p:nvSpPr>
        <p:spPr>
          <a:xfrm>
            <a:off x="0" y="5805264"/>
            <a:ext cx="9144000" cy="646331"/>
          </a:xfrm>
          <a:prstGeom prst="rect">
            <a:avLst/>
          </a:prstGeom>
        </p:spPr>
        <p:txBody>
          <a:bodyPr wrap="square">
            <a:spAutoFit/>
          </a:bodyPr>
          <a:lstStyle/>
          <a:p>
            <a:r>
              <a:rPr lang="en-GB" i="1" dirty="0" smtClean="0"/>
              <a:t>Source</a:t>
            </a:r>
            <a:r>
              <a:rPr lang="en-GB" dirty="0" smtClean="0"/>
              <a:t>: Kaufmann, R. K. and Cleveland, C. J. 2007. Environmental Science. Dubuque, IA: McGraw-Hill Available at</a:t>
            </a:r>
            <a:endParaRPr lang="en-GB" dirty="0"/>
          </a:p>
        </p:txBody>
      </p:sp>
      <p:pic>
        <p:nvPicPr>
          <p:cNvPr id="28674" name="Picture 2" descr="http://www.trunity.net/files/216801_216900/216817/remaining-hunters-g-c-la-462.jpg"/>
          <p:cNvPicPr>
            <a:picLocks noChangeAspect="1" noChangeArrowheads="1"/>
          </p:cNvPicPr>
          <p:nvPr/>
        </p:nvPicPr>
        <p:blipFill>
          <a:blip r:embed="rId3" cstate="print"/>
          <a:srcRect/>
          <a:stretch>
            <a:fillRect/>
          </a:stretch>
        </p:blipFill>
        <p:spPr bwMode="auto">
          <a:xfrm>
            <a:off x="0" y="0"/>
            <a:ext cx="9181377" cy="570587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foraging?</a:t>
            </a:r>
            <a:endParaRPr lang="en-GB" dirty="0"/>
          </a:p>
        </p:txBody>
      </p:sp>
      <p:sp>
        <p:nvSpPr>
          <p:cNvPr id="3" name="Content Placeholder 2"/>
          <p:cNvSpPr>
            <a:spLocks noGrp="1"/>
          </p:cNvSpPr>
          <p:nvPr>
            <p:ph sz="half" idx="1"/>
          </p:nvPr>
        </p:nvSpPr>
        <p:spPr/>
        <p:txBody>
          <a:bodyPr/>
          <a:lstStyle/>
          <a:p>
            <a:r>
              <a:rPr lang="en-GB" dirty="0" smtClean="0"/>
              <a:t>A way of obtaining food?</a:t>
            </a:r>
          </a:p>
          <a:p>
            <a:r>
              <a:rPr lang="en-GB" dirty="0" smtClean="0"/>
              <a:t>A way of understanding existence?</a:t>
            </a:r>
          </a:p>
          <a:p>
            <a:r>
              <a:rPr lang="en-GB" dirty="0" smtClean="0"/>
              <a:t>Or</a:t>
            </a:r>
          </a:p>
          <a:p>
            <a:r>
              <a:rPr lang="en-GB" dirty="0" smtClean="0"/>
              <a:t>A way of life?</a:t>
            </a:r>
            <a:endParaRPr lang="en-GB" dirty="0"/>
          </a:p>
        </p:txBody>
      </p:sp>
      <p:pic>
        <p:nvPicPr>
          <p:cNvPr id="12290" name="Picture 2" descr="http://www.old-picture.com/indians/pictures/Fruit-Gatherers.jpg"/>
          <p:cNvPicPr>
            <a:picLocks noChangeAspect="1" noChangeArrowheads="1"/>
          </p:cNvPicPr>
          <p:nvPr/>
        </p:nvPicPr>
        <p:blipFill>
          <a:blip r:embed="rId2" cstate="print"/>
          <a:srcRect/>
          <a:stretch>
            <a:fillRect/>
          </a:stretch>
        </p:blipFill>
        <p:spPr bwMode="auto">
          <a:xfrm>
            <a:off x="4716016" y="1628800"/>
            <a:ext cx="3631704" cy="4993594"/>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Foraging is a way of thinking</a:t>
            </a:r>
            <a:endParaRPr lang="en-GB" dirty="0"/>
          </a:p>
        </p:txBody>
      </p:sp>
      <p:sp>
        <p:nvSpPr>
          <p:cNvPr id="4" name="Content Placeholder 3"/>
          <p:cNvSpPr>
            <a:spLocks noGrp="1"/>
          </p:cNvSpPr>
          <p:nvPr>
            <p:ph idx="1"/>
          </p:nvPr>
        </p:nvSpPr>
        <p:spPr/>
        <p:txBody>
          <a:bodyPr/>
          <a:lstStyle/>
          <a:p>
            <a:r>
              <a:rPr lang="en-GB" dirty="0" smtClean="0"/>
              <a:t>The things one does demonstrates the way one thinks about the world</a:t>
            </a:r>
            <a:endParaRPr lang="en-GB" dirty="0"/>
          </a:p>
        </p:txBody>
      </p:sp>
      <p:pic>
        <p:nvPicPr>
          <p:cNvPr id="1028" name="Picture 4" descr="http://www.melvinkonner.com/dev/images/wordpress/uploads/2010/09/childgroup-c02reduced.jpg"/>
          <p:cNvPicPr>
            <a:picLocks noChangeAspect="1" noChangeArrowheads="1"/>
          </p:cNvPicPr>
          <p:nvPr/>
        </p:nvPicPr>
        <p:blipFill>
          <a:blip r:embed="rId2" cstate="print"/>
          <a:srcRect/>
          <a:stretch>
            <a:fillRect/>
          </a:stretch>
        </p:blipFill>
        <p:spPr bwMode="auto">
          <a:xfrm>
            <a:off x="2483768" y="2924944"/>
            <a:ext cx="5831999" cy="38880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foragers think? </a:t>
            </a:r>
            <a:br>
              <a:rPr lang="en-GB" dirty="0" smtClean="0"/>
            </a:br>
            <a:r>
              <a:rPr lang="en-GB" dirty="0" smtClean="0"/>
              <a:t>Common features</a:t>
            </a:r>
            <a:endParaRPr lang="en-GB" dirty="0"/>
          </a:p>
        </p:txBody>
      </p:sp>
      <p:sp>
        <p:nvSpPr>
          <p:cNvPr id="3" name="Content Placeholder 2"/>
          <p:cNvSpPr>
            <a:spLocks noGrp="1"/>
          </p:cNvSpPr>
          <p:nvPr>
            <p:ph sz="half" idx="1"/>
          </p:nvPr>
        </p:nvSpPr>
        <p:spPr/>
        <p:txBody>
          <a:bodyPr/>
          <a:lstStyle/>
          <a:p>
            <a:r>
              <a:rPr lang="en-GB" dirty="0" smtClean="0"/>
              <a:t>Move</a:t>
            </a:r>
          </a:p>
          <a:p>
            <a:r>
              <a:rPr lang="en-GB" dirty="0" smtClean="0"/>
              <a:t>Share</a:t>
            </a:r>
          </a:p>
          <a:p>
            <a:r>
              <a:rPr lang="en-GB" dirty="0" smtClean="0"/>
              <a:t>Discuss</a:t>
            </a:r>
          </a:p>
          <a:p>
            <a:r>
              <a:rPr lang="en-GB" dirty="0" smtClean="0"/>
              <a:t>Equal</a:t>
            </a:r>
          </a:p>
          <a:p>
            <a:r>
              <a:rPr lang="en-GB" dirty="0" smtClean="0"/>
              <a:t>Don’t own many things</a:t>
            </a:r>
          </a:p>
          <a:p>
            <a:r>
              <a:rPr lang="en-GB" dirty="0" smtClean="0"/>
              <a:t>See the world as animated</a:t>
            </a:r>
            <a:endParaRPr lang="en-GB" dirty="0"/>
          </a:p>
        </p:txBody>
      </p:sp>
      <p:pic>
        <p:nvPicPr>
          <p:cNvPr id="10246" name="Picture 6" descr="http://creativeroots.org/wp-content/uploads/2012/03/The-african-tribe-Hadza2.png"/>
          <p:cNvPicPr>
            <a:picLocks noChangeAspect="1" noChangeArrowheads="1"/>
          </p:cNvPicPr>
          <p:nvPr/>
        </p:nvPicPr>
        <p:blipFill>
          <a:blip r:embed="rId2" cstate="print"/>
          <a:srcRect l="13860" r="14321"/>
          <a:stretch>
            <a:fillRect/>
          </a:stretch>
        </p:blipFill>
        <p:spPr bwMode="auto">
          <a:xfrm>
            <a:off x="4644008" y="2348880"/>
            <a:ext cx="4104456" cy="3886201"/>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All things are equal and alive</a:t>
            </a:r>
            <a:endParaRPr lang="en-GB" dirty="0"/>
          </a:p>
        </p:txBody>
      </p:sp>
      <p:sp>
        <p:nvSpPr>
          <p:cNvPr id="3" name="Content Placeholder 2"/>
          <p:cNvSpPr>
            <a:spLocks noGrp="1"/>
          </p:cNvSpPr>
          <p:nvPr>
            <p:ph sz="half" idx="1"/>
          </p:nvPr>
        </p:nvSpPr>
        <p:spPr/>
        <p:txBody>
          <a:bodyPr>
            <a:normAutofit fontScale="92500"/>
          </a:bodyPr>
          <a:lstStyle/>
          <a:p>
            <a:pPr>
              <a:buNone/>
            </a:pPr>
            <a:r>
              <a:rPr lang="en-GB" dirty="0" smtClean="0"/>
              <a:t>	‘Underwriting the western view of the uniqueness of the human species is the fundamental axiom that personhood as a state of being is not open to non-human animal kinds’ </a:t>
            </a:r>
          </a:p>
          <a:p>
            <a:pPr>
              <a:buNone/>
            </a:pPr>
            <a:r>
              <a:rPr lang="en-GB" dirty="0" smtClean="0"/>
              <a:t>	(</a:t>
            </a:r>
            <a:r>
              <a:rPr lang="en-GB" dirty="0" err="1" smtClean="0"/>
              <a:t>Ingold</a:t>
            </a:r>
            <a:r>
              <a:rPr lang="en-GB" dirty="0" smtClean="0"/>
              <a:t>, 1996 in </a:t>
            </a:r>
            <a:r>
              <a:rPr lang="en-GB" i="1" dirty="0" smtClean="0"/>
              <a:t>Redefining nature</a:t>
            </a:r>
            <a:r>
              <a:rPr lang="en-GB" dirty="0" smtClean="0"/>
              <a:t>: p. 130)</a:t>
            </a:r>
            <a:endParaRPr lang="en-GB" dirty="0"/>
          </a:p>
        </p:txBody>
      </p:sp>
      <p:sp>
        <p:nvSpPr>
          <p:cNvPr id="4" name="Content Placeholder 3"/>
          <p:cNvSpPr>
            <a:spLocks noGrp="1"/>
          </p:cNvSpPr>
          <p:nvPr>
            <p:ph sz="half" idx="2"/>
          </p:nvPr>
        </p:nvSpPr>
        <p:spPr/>
        <p:txBody>
          <a:bodyPr>
            <a:normAutofit fontScale="92500"/>
          </a:bodyPr>
          <a:lstStyle/>
          <a:p>
            <a:endParaRPr lang="en-GB"/>
          </a:p>
        </p:txBody>
      </p:sp>
      <p:pic>
        <p:nvPicPr>
          <p:cNvPr id="9218" name="Picture 2" descr="Hamatsa Dancer"/>
          <p:cNvPicPr>
            <a:picLocks noChangeAspect="1" noChangeArrowheads="1"/>
          </p:cNvPicPr>
          <p:nvPr/>
        </p:nvPicPr>
        <p:blipFill>
          <a:blip r:embed="rId2" cstate="print"/>
          <a:srcRect b="8328"/>
          <a:stretch>
            <a:fillRect/>
          </a:stretch>
        </p:blipFill>
        <p:spPr bwMode="auto">
          <a:xfrm>
            <a:off x="4644008" y="1629360"/>
            <a:ext cx="4032448" cy="50400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Status</a:t>
            </a:r>
            <a:endParaRPr lang="en-US" dirty="0"/>
          </a:p>
        </p:txBody>
      </p:sp>
      <p:sp>
        <p:nvSpPr>
          <p:cNvPr id="3" name="Content Placeholder 2"/>
          <p:cNvSpPr>
            <a:spLocks noGrp="1"/>
          </p:cNvSpPr>
          <p:nvPr>
            <p:ph sz="half" idx="1"/>
          </p:nvPr>
        </p:nvSpPr>
        <p:spPr/>
        <p:txBody>
          <a:bodyPr/>
          <a:lstStyle/>
          <a:p>
            <a:r>
              <a:rPr lang="en-US" dirty="0" smtClean="0"/>
              <a:t>Egalitarian</a:t>
            </a:r>
          </a:p>
          <a:p>
            <a:r>
              <a:rPr lang="en-US" dirty="0" smtClean="0"/>
              <a:t>Elders have some status</a:t>
            </a:r>
          </a:p>
          <a:p>
            <a:r>
              <a:rPr lang="en-US" dirty="0" smtClean="0"/>
              <a:t>Equality appears to be due to</a:t>
            </a:r>
          </a:p>
          <a:p>
            <a:pPr lvl="1"/>
            <a:r>
              <a:rPr lang="en-US" dirty="0" smtClean="0"/>
              <a:t>Immediate return</a:t>
            </a:r>
          </a:p>
          <a:p>
            <a:pPr lvl="1"/>
            <a:r>
              <a:rPr lang="en-US" dirty="0" smtClean="0"/>
              <a:t>Different notion of property</a:t>
            </a:r>
          </a:p>
          <a:p>
            <a:pPr lvl="1"/>
            <a:r>
              <a:rPr lang="en-US" dirty="0" smtClean="0"/>
              <a:t>No singularity (story of the Coke bottle)</a:t>
            </a:r>
          </a:p>
          <a:p>
            <a:endParaRPr lang="en-US" dirty="0"/>
          </a:p>
        </p:txBody>
      </p:sp>
      <p:pic>
        <p:nvPicPr>
          <p:cNvPr id="5" name="Content Placeholder 4"/>
          <p:cNvPicPr>
            <a:picLocks noGrp="1" noChangeAspect="1"/>
          </p:cNvPicPr>
          <p:nvPr>
            <p:ph sz="half" idx="2"/>
          </p:nvPr>
        </p:nvPicPr>
        <p:blipFill>
          <a:blip r:embed="rId3" cstate="screen">
            <a:extLst>
              <a:ext uri="{28A0092B-C50C-407E-A947-70E740481C1C}">
                <a14:useLocalDpi xmlns="" xmlns:a14="http://schemas.microsoft.com/office/drawing/2010/main"/>
              </a:ext>
            </a:extLst>
          </a:blip>
          <a:stretch>
            <a:fillRect/>
          </a:stretch>
        </p:blipFill>
        <p:spPr>
          <a:xfrm>
            <a:off x="5364088" y="2348880"/>
            <a:ext cx="3381637" cy="3780000"/>
          </a:xfrm>
        </p:spPr>
      </p:pic>
    </p:spTree>
    <p:extLst>
      <p:ext uri="{BB962C8B-B14F-4D97-AF65-F5344CB8AC3E}">
        <p14:creationId xmlns="" xmlns:p14="http://schemas.microsoft.com/office/powerpoint/2010/main" val="25742731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Control mechanisms</a:t>
            </a:r>
            <a:endParaRPr lang="en-US" dirty="0"/>
          </a:p>
        </p:txBody>
      </p:sp>
      <p:sp>
        <p:nvSpPr>
          <p:cNvPr id="3" name="Content Placeholder 2"/>
          <p:cNvSpPr>
            <a:spLocks noGrp="1"/>
          </p:cNvSpPr>
          <p:nvPr>
            <p:ph sz="half" idx="1"/>
          </p:nvPr>
        </p:nvSpPr>
        <p:spPr/>
        <p:txBody>
          <a:bodyPr/>
          <a:lstStyle/>
          <a:p>
            <a:r>
              <a:rPr lang="en-US" dirty="0" smtClean="0"/>
              <a:t>Tradition</a:t>
            </a:r>
          </a:p>
          <a:p>
            <a:r>
              <a:rPr lang="en-US" dirty="0" smtClean="0"/>
              <a:t>Discussion</a:t>
            </a:r>
          </a:p>
          <a:p>
            <a:r>
              <a:rPr lang="en-US" dirty="0" smtClean="0"/>
              <a:t>Consensus </a:t>
            </a:r>
          </a:p>
          <a:p>
            <a:r>
              <a:rPr lang="en-US" dirty="0" smtClean="0"/>
              <a:t>Ostracism </a:t>
            </a:r>
          </a:p>
          <a:p>
            <a:endParaRPr lang="en-US" dirty="0"/>
          </a:p>
          <a:p>
            <a:r>
              <a:rPr lang="en-US" dirty="0" smtClean="0"/>
              <a:t>Lee’s cow gift story – belittle to keep humble</a:t>
            </a:r>
          </a:p>
        </p:txBody>
      </p:sp>
      <p:pic>
        <p:nvPicPr>
          <p:cNvPr id="5" name="Content Placeholder 4"/>
          <p:cNvPicPr>
            <a:picLocks noGrp="1" noChangeAspect="1"/>
          </p:cNvPicPr>
          <p:nvPr>
            <p:ph sz="half" idx="2"/>
          </p:nvPr>
        </p:nvPicPr>
        <p:blipFill>
          <a:blip r:embed="rId3" cstate="screen">
            <a:extLst>
              <a:ext uri="{28A0092B-C50C-407E-A947-70E740481C1C}">
                <a14:useLocalDpi xmlns="" xmlns:a14="http://schemas.microsoft.com/office/drawing/2010/main"/>
              </a:ext>
            </a:extLst>
          </a:blip>
          <a:stretch>
            <a:fillRect/>
          </a:stretch>
        </p:blipFill>
        <p:spPr>
          <a:xfrm>
            <a:off x="5148064" y="2132856"/>
            <a:ext cx="3270528" cy="3672000"/>
          </a:xfrm>
        </p:spPr>
      </p:pic>
    </p:spTree>
    <p:extLst>
      <p:ext uri="{BB962C8B-B14F-4D97-AF65-F5344CB8AC3E}">
        <p14:creationId xmlns="" xmlns:p14="http://schemas.microsoft.com/office/powerpoint/2010/main" val="19172685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Myth of the eco-primitive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The </a:t>
            </a:r>
            <a:r>
              <a:rPr lang="en-GB" dirty="0" err="1" smtClean="0"/>
              <a:t>Rousseauian</a:t>
            </a:r>
            <a:r>
              <a:rPr lang="en-GB" dirty="0" smtClean="0"/>
              <a:t> noble savage proclaimed as ‘paragons of ecological virtue’ (Ellen, in Milton 1996: 109)  - attractive counter-cultural symbol to condemn modernity</a:t>
            </a:r>
          </a:p>
          <a:p>
            <a:endParaRPr lang="en-GB" dirty="0" smtClean="0"/>
          </a:p>
          <a:p>
            <a:r>
              <a:rPr lang="en-GB" dirty="0" err="1" smtClean="0"/>
              <a:t>Othering</a:t>
            </a:r>
            <a:r>
              <a:rPr lang="en-GB" dirty="0" smtClean="0"/>
              <a:t> </a:t>
            </a:r>
          </a:p>
          <a:p>
            <a:r>
              <a:rPr lang="en-GB" dirty="0" smtClean="0"/>
              <a:t>Living close to nature?</a:t>
            </a:r>
          </a:p>
          <a:p>
            <a:pPr lvl="1"/>
            <a:r>
              <a:rPr lang="en-GB" dirty="0" smtClean="0"/>
              <a:t>What’s nature?</a:t>
            </a:r>
          </a:p>
          <a:p>
            <a:pPr lvl="1"/>
            <a:r>
              <a:rPr lang="en-GB" dirty="0" smtClean="0"/>
              <a:t>Doesn’t preclude altering nature</a:t>
            </a:r>
          </a:p>
        </p:txBody>
      </p:sp>
      <p:pic>
        <p:nvPicPr>
          <p:cNvPr id="24578" name="Picture 2" descr="http://dreamflesh.com/wp-content/uploads/2009/10/war-noble-savage-cover.jpg"/>
          <p:cNvPicPr>
            <a:picLocks noChangeAspect="1" noChangeArrowheads="1"/>
          </p:cNvPicPr>
          <p:nvPr/>
        </p:nvPicPr>
        <p:blipFill>
          <a:blip r:embed="rId2" cstate="print"/>
          <a:srcRect t="17056"/>
          <a:stretch>
            <a:fillRect/>
          </a:stretch>
        </p:blipFill>
        <p:spPr bwMode="auto">
          <a:xfrm>
            <a:off x="4932040" y="2060848"/>
            <a:ext cx="3524962" cy="41400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Refs </a:t>
            </a:r>
            <a:endParaRPr lang="en-GB" dirty="0"/>
          </a:p>
        </p:txBody>
      </p:sp>
      <p:sp>
        <p:nvSpPr>
          <p:cNvPr id="5" name="Content Placeholder 4"/>
          <p:cNvSpPr>
            <a:spLocks noGrp="1"/>
          </p:cNvSpPr>
          <p:nvPr>
            <p:ph idx="1"/>
          </p:nvPr>
        </p:nvSpPr>
        <p:spPr/>
        <p:txBody>
          <a:bodyPr/>
          <a:lstStyle/>
          <a:p>
            <a:r>
              <a:rPr lang="en-GB" dirty="0" smtClean="0"/>
              <a:t>Ellen, R. in Milton, 1996 ‘The myth of primitive ecological wisdom’ in </a:t>
            </a:r>
            <a:r>
              <a:rPr lang="en-GB" i="1" dirty="0" smtClean="0"/>
              <a:t>Environmentalism and cultural theory</a:t>
            </a:r>
            <a:r>
              <a:rPr lang="en-GB" dirty="0" smtClean="0"/>
              <a:t>. </a:t>
            </a:r>
            <a:r>
              <a:rPr lang="en-GB" dirty="0" err="1" smtClean="0"/>
              <a:t>Routledge</a:t>
            </a:r>
            <a:endParaRPr lang="en-GB" dirty="0" smtClean="0"/>
          </a:p>
          <a:p>
            <a:r>
              <a:rPr lang="en-GB" dirty="0" smtClean="0"/>
              <a:t>Lee, R. B and Daly, R. 1999 </a:t>
            </a:r>
            <a:r>
              <a:rPr lang="en-GB" i="1" dirty="0" smtClean="0"/>
              <a:t>The Cambridge Encyclopaedia of hunters and gatherers</a:t>
            </a:r>
            <a:r>
              <a:rPr lang="en-GB" dirty="0" smtClean="0"/>
              <a:t>. Cambridge: Cambridge University Press</a:t>
            </a:r>
            <a:endParaRPr lang="en-GB" dirty="0" smtClean="0"/>
          </a:p>
          <a:p>
            <a:r>
              <a:rPr lang="en-GB" dirty="0" smtClean="0"/>
              <a:t>Woodburn, J. 1982. Egalitarian societies in </a:t>
            </a:r>
            <a:r>
              <a:rPr lang="en-GB" i="1" dirty="0" smtClean="0"/>
              <a:t>Man,</a:t>
            </a:r>
            <a:r>
              <a:rPr lang="en-GB" dirty="0" smtClean="0"/>
              <a:t> New Series, Vol. 17, No. 3. pp. 431-451.</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Custom 24">
      <a:dk1>
        <a:srgbClr val="FFFFFF"/>
      </a:dk1>
      <a:lt1>
        <a:srgbClr val="141415"/>
      </a:lt1>
      <a:dk2>
        <a:srgbClr val="FFC000"/>
      </a:dk2>
      <a:lt2>
        <a:srgbClr val="FFFFFF"/>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3187</TotalTime>
  <Words>462</Words>
  <Application>Microsoft Office PowerPoint</Application>
  <PresentationFormat>On-screen Show (4:3)</PresentationFormat>
  <Paragraphs>62</Paragraphs>
  <Slides>12</Slides>
  <Notes>4</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Module</vt:lpstr>
      <vt:lpstr>Gatherers,  foragers,  collectors</vt:lpstr>
      <vt:lpstr>Recap and main/key points</vt:lpstr>
      <vt:lpstr>3 aspects of foraging societies</vt:lpstr>
      <vt:lpstr>Slide 4</vt:lpstr>
      <vt:lpstr>What is foraging?</vt:lpstr>
      <vt:lpstr>Foraging is a way of thinking</vt:lpstr>
      <vt:lpstr>What do foragers think?  Common features</vt:lpstr>
      <vt:lpstr>All things are equal and alive</vt:lpstr>
      <vt:lpstr>Status</vt:lpstr>
      <vt:lpstr>Control mechanisms</vt:lpstr>
      <vt:lpstr>Myth of the eco-primitive </vt:lpstr>
      <vt:lpstr>Refs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Gatherers, foragers, collectors</dc:title>
  <dc:creator>sa025</dc:creator>
  <cp:lastModifiedBy>Sa025</cp:lastModifiedBy>
  <cp:revision>185</cp:revision>
  <dcterms:created xsi:type="dcterms:W3CDTF">2012-09-12T14:36:16Z</dcterms:created>
  <dcterms:modified xsi:type="dcterms:W3CDTF">2012-10-09T09:29:17Z</dcterms:modified>
</cp:coreProperties>
</file>