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80" r:id="rId2"/>
    <p:sldId id="256" r:id="rId3"/>
    <p:sldId id="257" r:id="rId4"/>
    <p:sldId id="258" r:id="rId5"/>
    <p:sldId id="294" r:id="rId6"/>
    <p:sldId id="260" r:id="rId7"/>
    <p:sldId id="303" r:id="rId8"/>
    <p:sldId id="297" r:id="rId9"/>
    <p:sldId id="305" r:id="rId10"/>
    <p:sldId id="298" r:id="rId11"/>
    <p:sldId id="301" r:id="rId12"/>
    <p:sldId id="300" r:id="rId13"/>
    <p:sldId id="309" r:id="rId14"/>
    <p:sldId id="307" r:id="rId15"/>
    <p:sldId id="302" r:id="rId16"/>
    <p:sldId id="279" r:id="rId17"/>
    <p:sldId id="278" r:id="rId18"/>
    <p:sldId id="267" r:id="rId19"/>
    <p:sldId id="291" r:id="rId20"/>
    <p:sldId id="30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C628C1-DF82-4FE0-9CCA-44D7249DE320}" v="109" dt="2020-12-13T11:23:21.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929" autoAdjust="0"/>
  </p:normalViewPr>
  <p:slideViewPr>
    <p:cSldViewPr snapToGrid="0">
      <p:cViewPr varScale="1">
        <p:scale>
          <a:sx n="68" d="100"/>
          <a:sy n="68" d="100"/>
        </p:scale>
        <p:origin x="2232" y="66"/>
      </p:cViewPr>
      <p:guideLst/>
    </p:cSldViewPr>
  </p:slideViewPr>
  <p:notesTextViewPr>
    <p:cViewPr>
      <p:scale>
        <a:sx n="1" d="1"/>
        <a:sy n="1" d="1"/>
      </p:scale>
      <p:origin x="0" y="0"/>
    </p:cViewPr>
  </p:notesTextViewPr>
  <p:notesViewPr>
    <p:cSldViewPr snapToGrid="0">
      <p:cViewPr varScale="1">
        <p:scale>
          <a:sx n="87" d="100"/>
          <a:sy n="87" d="100"/>
        </p:scale>
        <p:origin x="3840" y="-91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Davies" userId="3eb609f84c4843ed" providerId="LiveId" clId="{C9C628C1-DF82-4FE0-9CCA-44D7249DE320}"/>
    <pc:docChg chg="undo custSel addSld delSld modSld sldOrd">
      <pc:chgData name="Sarah Davies" userId="3eb609f84c4843ed" providerId="LiveId" clId="{C9C628C1-DF82-4FE0-9CCA-44D7249DE320}" dt="2020-12-13T12:05:00.780" v="43140" actId="20577"/>
      <pc:docMkLst>
        <pc:docMk/>
      </pc:docMkLst>
      <pc:sldChg chg="modSp mod">
        <pc:chgData name="Sarah Davies" userId="3eb609f84c4843ed" providerId="LiveId" clId="{C9C628C1-DF82-4FE0-9CCA-44D7249DE320}" dt="2020-12-06T15:22:32.459" v="3472" actId="1076"/>
        <pc:sldMkLst>
          <pc:docMk/>
          <pc:sldMk cId="657203362" sldId="256"/>
        </pc:sldMkLst>
        <pc:spChg chg="mod">
          <ac:chgData name="Sarah Davies" userId="3eb609f84c4843ed" providerId="LiveId" clId="{C9C628C1-DF82-4FE0-9CCA-44D7249DE320}" dt="2020-12-06T15:22:32.459" v="3472" actId="1076"/>
          <ac:spMkLst>
            <pc:docMk/>
            <pc:sldMk cId="657203362" sldId="256"/>
            <ac:spMk id="2" creationId="{688DAE6F-1972-48C5-BF13-155E5807544E}"/>
          </ac:spMkLst>
        </pc:spChg>
      </pc:sldChg>
      <pc:sldChg chg="modSp mod">
        <pc:chgData name="Sarah Davies" userId="3eb609f84c4843ed" providerId="LiveId" clId="{C9C628C1-DF82-4FE0-9CCA-44D7249DE320}" dt="2020-11-18T19:56:15.703" v="359" actId="20577"/>
        <pc:sldMkLst>
          <pc:docMk/>
          <pc:sldMk cId="1015455624" sldId="257"/>
        </pc:sldMkLst>
        <pc:spChg chg="mod">
          <ac:chgData name="Sarah Davies" userId="3eb609f84c4843ed" providerId="LiveId" clId="{C9C628C1-DF82-4FE0-9CCA-44D7249DE320}" dt="2020-11-18T19:56:15.703" v="359" actId="20577"/>
          <ac:spMkLst>
            <pc:docMk/>
            <pc:sldMk cId="1015455624" sldId="257"/>
            <ac:spMk id="3" creationId="{4A008EB3-17CF-4405-B6C8-CB5635F9F509}"/>
          </ac:spMkLst>
        </pc:spChg>
      </pc:sldChg>
      <pc:sldChg chg="modSp mod">
        <pc:chgData name="Sarah Davies" userId="3eb609f84c4843ed" providerId="LiveId" clId="{C9C628C1-DF82-4FE0-9CCA-44D7249DE320}" dt="2020-12-13T11:12:56.436" v="42699" actId="6549"/>
        <pc:sldMkLst>
          <pc:docMk/>
          <pc:sldMk cId="2937534302" sldId="258"/>
        </pc:sldMkLst>
        <pc:spChg chg="mod">
          <ac:chgData name="Sarah Davies" userId="3eb609f84c4843ed" providerId="LiveId" clId="{C9C628C1-DF82-4FE0-9CCA-44D7249DE320}" dt="2020-12-13T11:12:56.436" v="42699" actId="6549"/>
          <ac:spMkLst>
            <pc:docMk/>
            <pc:sldMk cId="2937534302" sldId="258"/>
            <ac:spMk id="3" creationId="{6E933F23-BE7F-4C0A-9C48-19E6CE70476B}"/>
          </ac:spMkLst>
        </pc:spChg>
      </pc:sldChg>
      <pc:sldChg chg="addSp delSp modSp mod modNotesTx">
        <pc:chgData name="Sarah Davies" userId="3eb609f84c4843ed" providerId="LiveId" clId="{C9C628C1-DF82-4FE0-9CCA-44D7249DE320}" dt="2020-12-12T14:11:56.045" v="40356" actId="20577"/>
        <pc:sldMkLst>
          <pc:docMk/>
          <pc:sldMk cId="3311801595" sldId="260"/>
        </pc:sldMkLst>
        <pc:spChg chg="mod">
          <ac:chgData name="Sarah Davies" userId="3eb609f84c4843ed" providerId="LiveId" clId="{C9C628C1-DF82-4FE0-9CCA-44D7249DE320}" dt="2020-11-18T20:00:07.591" v="727" actId="20577"/>
          <ac:spMkLst>
            <pc:docMk/>
            <pc:sldMk cId="3311801595" sldId="260"/>
            <ac:spMk id="2" creationId="{734BE2C2-657E-4ED2-9C6F-C3831C2076F3}"/>
          </ac:spMkLst>
        </pc:spChg>
        <pc:spChg chg="del">
          <ac:chgData name="Sarah Davies" userId="3eb609f84c4843ed" providerId="LiveId" clId="{C9C628C1-DF82-4FE0-9CCA-44D7249DE320}" dt="2020-11-18T20:00:40.507" v="730" actId="21"/>
          <ac:spMkLst>
            <pc:docMk/>
            <pc:sldMk cId="3311801595" sldId="260"/>
            <ac:spMk id="3" creationId="{4A008EB3-17CF-4405-B6C8-CB5635F9F509}"/>
          </ac:spMkLst>
        </pc:spChg>
        <pc:spChg chg="mod">
          <ac:chgData name="Sarah Davies" userId="3eb609f84c4843ed" providerId="LiveId" clId="{C9C628C1-DF82-4FE0-9CCA-44D7249DE320}" dt="2020-11-18T20:13:07.132" v="1499" actId="20577"/>
          <ac:spMkLst>
            <pc:docMk/>
            <pc:sldMk cId="3311801595" sldId="260"/>
            <ac:spMk id="4" creationId="{B9896C7F-02E1-4C04-BD67-4AC943C7F04F}"/>
          </ac:spMkLst>
        </pc:spChg>
        <pc:spChg chg="add del mod">
          <ac:chgData name="Sarah Davies" userId="3eb609f84c4843ed" providerId="LiveId" clId="{C9C628C1-DF82-4FE0-9CCA-44D7249DE320}" dt="2020-11-18T20:01:44.456" v="732" actId="22"/>
          <ac:spMkLst>
            <pc:docMk/>
            <pc:sldMk cId="3311801595" sldId="260"/>
            <ac:spMk id="7" creationId="{C9D53C41-4418-4449-B7D1-EA2F2766066A}"/>
          </ac:spMkLst>
        </pc:spChg>
        <pc:spChg chg="add mod">
          <ac:chgData name="Sarah Davies" userId="3eb609f84c4843ed" providerId="LiveId" clId="{C9C628C1-DF82-4FE0-9CCA-44D7249DE320}" dt="2020-12-06T17:00:50.031" v="9845" actId="120"/>
          <ac:spMkLst>
            <pc:docMk/>
            <pc:sldMk cId="3311801595" sldId="260"/>
            <ac:spMk id="8" creationId="{532F4933-7A03-4C5C-AEBC-75DBCC6D4677}"/>
          </ac:spMkLst>
        </pc:spChg>
        <pc:spChg chg="add del mod">
          <ac:chgData name="Sarah Davies" userId="3eb609f84c4843ed" providerId="LiveId" clId="{C9C628C1-DF82-4FE0-9CCA-44D7249DE320}" dt="2020-11-18T20:01:46.553" v="733" actId="478"/>
          <ac:spMkLst>
            <pc:docMk/>
            <pc:sldMk cId="3311801595" sldId="260"/>
            <ac:spMk id="10" creationId="{F5D65AE3-78DF-4201-ACD7-934B0982B113}"/>
          </ac:spMkLst>
        </pc:spChg>
        <pc:spChg chg="add mod">
          <ac:chgData name="Sarah Davies" userId="3eb609f84c4843ed" providerId="LiveId" clId="{C9C628C1-DF82-4FE0-9CCA-44D7249DE320}" dt="2020-12-06T17:00:56.786" v="9847" actId="120"/>
          <ac:spMkLst>
            <pc:docMk/>
            <pc:sldMk cId="3311801595" sldId="260"/>
            <ac:spMk id="12" creationId="{790A1340-37D3-41D9-A809-31EAF0D36DA2}"/>
          </ac:spMkLst>
        </pc:spChg>
        <pc:picChg chg="del">
          <ac:chgData name="Sarah Davies" userId="3eb609f84c4843ed" providerId="LiveId" clId="{C9C628C1-DF82-4FE0-9CCA-44D7249DE320}" dt="2020-11-18T19:59:44.931" v="674" actId="478"/>
          <ac:picMkLst>
            <pc:docMk/>
            <pc:sldMk cId="3311801595" sldId="260"/>
            <ac:picMk id="6" creationId="{13D29679-7FA4-4ED6-8BC5-9338238208DB}"/>
          </ac:picMkLst>
        </pc:picChg>
      </pc:sldChg>
      <pc:sldChg chg="addSp modSp mod">
        <pc:chgData name="Sarah Davies" userId="3eb609f84c4843ed" providerId="LiveId" clId="{C9C628C1-DF82-4FE0-9CCA-44D7249DE320}" dt="2020-12-12T14:35:24.224" v="41654" actId="1076"/>
        <pc:sldMkLst>
          <pc:docMk/>
          <pc:sldMk cId="2921415652" sldId="267"/>
        </pc:sldMkLst>
        <pc:spChg chg="mod">
          <ac:chgData name="Sarah Davies" userId="3eb609f84c4843ed" providerId="LiveId" clId="{C9C628C1-DF82-4FE0-9CCA-44D7249DE320}" dt="2020-12-06T16:26:35.953" v="8155" actId="1076"/>
          <ac:spMkLst>
            <pc:docMk/>
            <pc:sldMk cId="2921415652" sldId="267"/>
            <ac:spMk id="3" creationId="{785F61B3-705F-4DDF-B44E-E57A4432FE84}"/>
          </ac:spMkLst>
        </pc:spChg>
        <pc:spChg chg="mod">
          <ac:chgData name="Sarah Davies" userId="3eb609f84c4843ed" providerId="LiveId" clId="{C9C628C1-DF82-4FE0-9CCA-44D7249DE320}" dt="2020-11-18T19:59:31.956" v="671" actId="6549"/>
          <ac:spMkLst>
            <pc:docMk/>
            <pc:sldMk cId="2921415652" sldId="267"/>
            <ac:spMk id="4" creationId="{C67EF31A-FD0E-42C6-B315-340CC696D4ED}"/>
          </ac:spMkLst>
        </pc:spChg>
        <pc:spChg chg="add mod">
          <ac:chgData name="Sarah Davies" userId="3eb609f84c4843ed" providerId="LiveId" clId="{C9C628C1-DF82-4FE0-9CCA-44D7249DE320}" dt="2020-12-12T14:35:24.224" v="41654" actId="1076"/>
          <ac:spMkLst>
            <pc:docMk/>
            <pc:sldMk cId="2921415652" sldId="267"/>
            <ac:spMk id="5" creationId="{D6052EF2-97FC-45E0-B481-7F9DA57A1A5E}"/>
          </ac:spMkLst>
        </pc:spChg>
      </pc:sldChg>
      <pc:sldChg chg="modSp add del mod">
        <pc:chgData name="Sarah Davies" userId="3eb609f84c4843ed" providerId="LiveId" clId="{C9C628C1-DF82-4FE0-9CCA-44D7249DE320}" dt="2020-11-18T19:59:19.544" v="670" actId="5793"/>
        <pc:sldMkLst>
          <pc:docMk/>
          <pc:sldMk cId="2682838263" sldId="279"/>
        </pc:sldMkLst>
        <pc:spChg chg="mod">
          <ac:chgData name="Sarah Davies" userId="3eb609f84c4843ed" providerId="LiveId" clId="{C9C628C1-DF82-4FE0-9CCA-44D7249DE320}" dt="2020-11-18T19:59:19.544" v="670" actId="5793"/>
          <ac:spMkLst>
            <pc:docMk/>
            <pc:sldMk cId="2682838263" sldId="279"/>
            <ac:spMk id="4" creationId="{DF80FFB6-430A-4E49-9633-FC4D9666E214}"/>
          </ac:spMkLst>
        </pc:spChg>
      </pc:sldChg>
      <pc:sldChg chg="modSp mod">
        <pc:chgData name="Sarah Davies" userId="3eb609f84c4843ed" providerId="LiveId" clId="{C9C628C1-DF82-4FE0-9CCA-44D7249DE320}" dt="2020-12-12T14:51:53.165" v="42593" actId="20577"/>
        <pc:sldMkLst>
          <pc:docMk/>
          <pc:sldMk cId="2966654347" sldId="280"/>
        </pc:sldMkLst>
        <pc:spChg chg="mod">
          <ac:chgData name="Sarah Davies" userId="3eb609f84c4843ed" providerId="LiveId" clId="{C9C628C1-DF82-4FE0-9CCA-44D7249DE320}" dt="2020-12-12T14:51:53.165" v="42593" actId="20577"/>
          <ac:spMkLst>
            <pc:docMk/>
            <pc:sldMk cId="2966654347" sldId="280"/>
            <ac:spMk id="3" creationId="{00000000-0000-0000-0000-000000000000}"/>
          </ac:spMkLst>
        </pc:spChg>
      </pc:sldChg>
      <pc:sldChg chg="del">
        <pc:chgData name="Sarah Davies" userId="3eb609f84c4843ed" providerId="LiveId" clId="{C9C628C1-DF82-4FE0-9CCA-44D7249DE320}" dt="2020-11-18T19:58:59.919" v="658" actId="47"/>
        <pc:sldMkLst>
          <pc:docMk/>
          <pc:sldMk cId="2746451578" sldId="281"/>
        </pc:sldMkLst>
      </pc:sldChg>
      <pc:sldChg chg="del">
        <pc:chgData name="Sarah Davies" userId="3eb609f84c4843ed" providerId="LiveId" clId="{C9C628C1-DF82-4FE0-9CCA-44D7249DE320}" dt="2020-11-18T19:59:00.937" v="660" actId="47"/>
        <pc:sldMkLst>
          <pc:docMk/>
          <pc:sldMk cId="3423414981" sldId="283"/>
        </pc:sldMkLst>
      </pc:sldChg>
      <pc:sldChg chg="del">
        <pc:chgData name="Sarah Davies" userId="3eb609f84c4843ed" providerId="LiveId" clId="{C9C628C1-DF82-4FE0-9CCA-44D7249DE320}" dt="2020-11-18T19:59:01.328" v="661" actId="47"/>
        <pc:sldMkLst>
          <pc:docMk/>
          <pc:sldMk cId="496844127" sldId="284"/>
        </pc:sldMkLst>
      </pc:sldChg>
      <pc:sldChg chg="del">
        <pc:chgData name="Sarah Davies" userId="3eb609f84c4843ed" providerId="LiveId" clId="{C9C628C1-DF82-4FE0-9CCA-44D7249DE320}" dt="2020-11-18T19:59:00.495" v="659" actId="47"/>
        <pc:sldMkLst>
          <pc:docMk/>
          <pc:sldMk cId="2950318049" sldId="286"/>
        </pc:sldMkLst>
      </pc:sldChg>
      <pc:sldChg chg="del">
        <pc:chgData name="Sarah Davies" userId="3eb609f84c4843ed" providerId="LiveId" clId="{C9C628C1-DF82-4FE0-9CCA-44D7249DE320}" dt="2020-11-18T19:59:01.785" v="662" actId="47"/>
        <pc:sldMkLst>
          <pc:docMk/>
          <pc:sldMk cId="2594652562" sldId="287"/>
        </pc:sldMkLst>
      </pc:sldChg>
      <pc:sldChg chg="del">
        <pc:chgData name="Sarah Davies" userId="3eb609f84c4843ed" providerId="LiveId" clId="{C9C628C1-DF82-4FE0-9CCA-44D7249DE320}" dt="2020-11-18T19:59:02.184" v="663" actId="47"/>
        <pc:sldMkLst>
          <pc:docMk/>
          <pc:sldMk cId="3140377766" sldId="288"/>
        </pc:sldMkLst>
      </pc:sldChg>
      <pc:sldChg chg="del">
        <pc:chgData name="Sarah Davies" userId="3eb609f84c4843ed" providerId="LiveId" clId="{C9C628C1-DF82-4FE0-9CCA-44D7249DE320}" dt="2020-11-18T19:59:03.184" v="664" actId="47"/>
        <pc:sldMkLst>
          <pc:docMk/>
          <pc:sldMk cId="2224754545" sldId="289"/>
        </pc:sldMkLst>
      </pc:sldChg>
      <pc:sldChg chg="del">
        <pc:chgData name="Sarah Davies" userId="3eb609f84c4843ed" providerId="LiveId" clId="{C9C628C1-DF82-4FE0-9CCA-44D7249DE320}" dt="2020-11-18T19:59:03.513" v="665" actId="47"/>
        <pc:sldMkLst>
          <pc:docMk/>
          <pc:sldMk cId="1338715873" sldId="290"/>
        </pc:sldMkLst>
      </pc:sldChg>
      <pc:sldChg chg="modSp mod">
        <pc:chgData name="Sarah Davies" userId="3eb609f84c4843ed" providerId="LiveId" clId="{C9C628C1-DF82-4FE0-9CCA-44D7249DE320}" dt="2020-12-12T14:05:21.338" v="40155" actId="404"/>
        <pc:sldMkLst>
          <pc:docMk/>
          <pc:sldMk cId="2248006926" sldId="291"/>
        </pc:sldMkLst>
        <pc:spChg chg="mod">
          <ac:chgData name="Sarah Davies" userId="3eb609f84c4843ed" providerId="LiveId" clId="{C9C628C1-DF82-4FE0-9CCA-44D7249DE320}" dt="2020-12-12T14:05:21.338" v="40155" actId="404"/>
          <ac:spMkLst>
            <pc:docMk/>
            <pc:sldMk cId="2248006926" sldId="291"/>
            <ac:spMk id="8" creationId="{87CFDD59-6BC0-4923-9124-22956B7C1D3D}"/>
          </ac:spMkLst>
        </pc:spChg>
      </pc:sldChg>
      <pc:sldChg chg="addSp delSp modSp del mod">
        <pc:chgData name="Sarah Davies" userId="3eb609f84c4843ed" providerId="LiveId" clId="{C9C628C1-DF82-4FE0-9CCA-44D7249DE320}" dt="2020-12-12T14:05:49.596" v="40161" actId="47"/>
        <pc:sldMkLst>
          <pc:docMk/>
          <pc:sldMk cId="3275375054" sldId="292"/>
        </pc:sldMkLst>
        <pc:spChg chg="mod">
          <ac:chgData name="Sarah Davies" userId="3eb609f84c4843ed" providerId="LiveId" clId="{C9C628C1-DF82-4FE0-9CCA-44D7249DE320}" dt="2020-12-07T20:59:31.540" v="19399" actId="5793"/>
          <ac:spMkLst>
            <pc:docMk/>
            <pc:sldMk cId="3275375054" sldId="292"/>
            <ac:spMk id="3" creationId="{785F61B3-705F-4DDF-B44E-E57A4432FE84}"/>
          </ac:spMkLst>
        </pc:spChg>
        <pc:spChg chg="add del mod">
          <ac:chgData name="Sarah Davies" userId="3eb609f84c4843ed" providerId="LiveId" clId="{C9C628C1-DF82-4FE0-9CCA-44D7249DE320}" dt="2020-12-12T14:03:50.831" v="40131"/>
          <ac:spMkLst>
            <pc:docMk/>
            <pc:sldMk cId="3275375054" sldId="292"/>
            <ac:spMk id="4" creationId="{B132CD2A-5840-4513-A68C-B19E8ACFCC1B}"/>
          </ac:spMkLst>
        </pc:spChg>
        <pc:spChg chg="mod">
          <ac:chgData name="Sarah Davies" userId="3eb609f84c4843ed" providerId="LiveId" clId="{C9C628C1-DF82-4FE0-9CCA-44D7249DE320}" dt="2020-11-18T19:59:39.507" v="673" actId="6549"/>
          <ac:spMkLst>
            <pc:docMk/>
            <pc:sldMk cId="3275375054" sldId="292"/>
            <ac:spMk id="8" creationId="{87CFDD59-6BC0-4923-9124-22956B7C1D3D}"/>
          </ac:spMkLst>
        </pc:spChg>
      </pc:sldChg>
      <pc:sldChg chg="modSp add del mod modNotesTx">
        <pc:chgData name="Sarah Davies" userId="3eb609f84c4843ed" providerId="LiveId" clId="{C9C628C1-DF82-4FE0-9CCA-44D7249DE320}" dt="2020-12-06T18:23:49.289" v="14530" actId="2696"/>
        <pc:sldMkLst>
          <pc:docMk/>
          <pc:sldMk cId="2428805454" sldId="293"/>
        </pc:sldMkLst>
        <pc:spChg chg="mod">
          <ac:chgData name="Sarah Davies" userId="3eb609f84c4843ed" providerId="LiveId" clId="{C9C628C1-DF82-4FE0-9CCA-44D7249DE320}" dt="2020-12-06T18:23:22.588" v="14529" actId="20577"/>
          <ac:spMkLst>
            <pc:docMk/>
            <pc:sldMk cId="2428805454" sldId="293"/>
            <ac:spMk id="2" creationId="{734BE2C2-657E-4ED2-9C6F-C3831C2076F3}"/>
          </ac:spMkLst>
        </pc:spChg>
        <pc:spChg chg="mod">
          <ac:chgData name="Sarah Davies" userId="3eb609f84c4843ed" providerId="LiveId" clId="{C9C628C1-DF82-4FE0-9CCA-44D7249DE320}" dt="2020-12-06T18:02:22.959" v="13609" actId="20577"/>
          <ac:spMkLst>
            <pc:docMk/>
            <pc:sldMk cId="2428805454" sldId="293"/>
            <ac:spMk id="4" creationId="{B9896C7F-02E1-4C04-BD67-4AC943C7F04F}"/>
          </ac:spMkLst>
        </pc:spChg>
      </pc:sldChg>
      <pc:sldChg chg="addSp modSp new mod ord modNotesTx">
        <pc:chgData name="Sarah Davies" userId="3eb609f84c4843ed" providerId="LiveId" clId="{C9C628C1-DF82-4FE0-9CCA-44D7249DE320}" dt="2020-12-12T14:49:56.049" v="42570" actId="20577"/>
        <pc:sldMkLst>
          <pc:docMk/>
          <pc:sldMk cId="4047641600" sldId="294"/>
        </pc:sldMkLst>
        <pc:spChg chg="mod">
          <ac:chgData name="Sarah Davies" userId="3eb609f84c4843ed" providerId="LiveId" clId="{C9C628C1-DF82-4FE0-9CCA-44D7249DE320}" dt="2020-12-06T15:31:41.841" v="4082" actId="20577"/>
          <ac:spMkLst>
            <pc:docMk/>
            <pc:sldMk cId="4047641600" sldId="294"/>
            <ac:spMk id="2" creationId="{14B48DCD-5EB7-4BB4-AC9F-61989FB7A156}"/>
          </ac:spMkLst>
        </pc:spChg>
        <pc:spChg chg="mod">
          <ac:chgData name="Sarah Davies" userId="3eb609f84c4843ed" providerId="LiveId" clId="{C9C628C1-DF82-4FE0-9CCA-44D7249DE320}" dt="2020-12-06T15:44:10.645" v="4885" actId="20577"/>
          <ac:spMkLst>
            <pc:docMk/>
            <pc:sldMk cId="4047641600" sldId="294"/>
            <ac:spMk id="3" creationId="{B7F29F53-26E7-4842-8A2A-B571D6E76617}"/>
          </ac:spMkLst>
        </pc:spChg>
        <pc:picChg chg="add mod">
          <ac:chgData name="Sarah Davies" userId="3eb609f84c4843ed" providerId="LiveId" clId="{C9C628C1-DF82-4FE0-9CCA-44D7249DE320}" dt="2020-12-06T15:44:16.444" v="4887" actId="1076"/>
          <ac:picMkLst>
            <pc:docMk/>
            <pc:sldMk cId="4047641600" sldId="294"/>
            <ac:picMk id="1026" creationId="{E6B60896-A3BF-44CF-A41C-7CD9A3EED808}"/>
          </ac:picMkLst>
        </pc:picChg>
      </pc:sldChg>
      <pc:sldChg chg="modSp add del mod">
        <pc:chgData name="Sarah Davies" userId="3eb609f84c4843ed" providerId="LiveId" clId="{C9C628C1-DF82-4FE0-9CCA-44D7249DE320}" dt="2020-11-18T20:17:49.759" v="1593" actId="47"/>
        <pc:sldMkLst>
          <pc:docMk/>
          <pc:sldMk cId="3365369405" sldId="295"/>
        </pc:sldMkLst>
        <pc:spChg chg="mod">
          <ac:chgData name="Sarah Davies" userId="3eb609f84c4843ed" providerId="LiveId" clId="{C9C628C1-DF82-4FE0-9CCA-44D7249DE320}" dt="2020-11-18T20:15:25.497" v="1529" actId="20577"/>
          <ac:spMkLst>
            <pc:docMk/>
            <pc:sldMk cId="3365369405" sldId="295"/>
            <ac:spMk id="2" creationId="{734BE2C2-657E-4ED2-9C6F-C3831C2076F3}"/>
          </ac:spMkLst>
        </pc:spChg>
      </pc:sldChg>
      <pc:sldChg chg="modSp add del mod modNotesTx">
        <pc:chgData name="Sarah Davies" userId="3eb609f84c4843ed" providerId="LiveId" clId="{C9C628C1-DF82-4FE0-9CCA-44D7249DE320}" dt="2020-12-06T18:23:05.428" v="14501" actId="2696"/>
        <pc:sldMkLst>
          <pc:docMk/>
          <pc:sldMk cId="1908021812" sldId="296"/>
        </pc:sldMkLst>
        <pc:spChg chg="mod">
          <ac:chgData name="Sarah Davies" userId="3eb609f84c4843ed" providerId="LiveId" clId="{C9C628C1-DF82-4FE0-9CCA-44D7249DE320}" dt="2020-12-06T17:59:59.433" v="13604" actId="20577"/>
          <ac:spMkLst>
            <pc:docMk/>
            <pc:sldMk cId="1908021812" sldId="296"/>
            <ac:spMk id="2" creationId="{734BE2C2-657E-4ED2-9C6F-C3831C2076F3}"/>
          </ac:spMkLst>
        </pc:spChg>
        <pc:spChg chg="mod">
          <ac:chgData name="Sarah Davies" userId="3eb609f84c4843ed" providerId="LiveId" clId="{C9C628C1-DF82-4FE0-9CCA-44D7249DE320}" dt="2020-11-30T20:47:05.238" v="3471" actId="20577"/>
          <ac:spMkLst>
            <pc:docMk/>
            <pc:sldMk cId="1908021812" sldId="296"/>
            <ac:spMk id="4" creationId="{B9896C7F-02E1-4C04-BD67-4AC943C7F04F}"/>
          </ac:spMkLst>
        </pc:spChg>
      </pc:sldChg>
      <pc:sldChg chg="addSp delSp modSp add mod modNotesTx">
        <pc:chgData name="Sarah Davies" userId="3eb609f84c4843ed" providerId="LiveId" clId="{C9C628C1-DF82-4FE0-9CCA-44D7249DE320}" dt="2020-12-07T20:42:34.060" v="18571" actId="20577"/>
        <pc:sldMkLst>
          <pc:docMk/>
          <pc:sldMk cId="3122504371" sldId="297"/>
        </pc:sldMkLst>
        <pc:spChg chg="mod">
          <ac:chgData name="Sarah Davies" userId="3eb609f84c4843ed" providerId="LiveId" clId="{C9C628C1-DF82-4FE0-9CCA-44D7249DE320}" dt="2020-11-18T20:19:18.775" v="1688" actId="20577"/>
          <ac:spMkLst>
            <pc:docMk/>
            <pc:sldMk cId="3122504371" sldId="297"/>
            <ac:spMk id="2" creationId="{734BE2C2-657E-4ED2-9C6F-C3831C2076F3}"/>
          </ac:spMkLst>
        </pc:spChg>
        <pc:spChg chg="add mod">
          <ac:chgData name="Sarah Davies" userId="3eb609f84c4843ed" providerId="LiveId" clId="{C9C628C1-DF82-4FE0-9CCA-44D7249DE320}" dt="2020-12-07T20:42:34.060" v="18571" actId="20577"/>
          <ac:spMkLst>
            <pc:docMk/>
            <pc:sldMk cId="3122504371" sldId="297"/>
            <ac:spMk id="4" creationId="{3C6D0F87-7FD6-42B2-A697-BD49EC30C3A8}"/>
          </ac:spMkLst>
        </pc:spChg>
        <pc:spChg chg="del mod">
          <ac:chgData name="Sarah Davies" userId="3eb609f84c4843ed" providerId="LiveId" clId="{C9C628C1-DF82-4FE0-9CCA-44D7249DE320}" dt="2020-11-18T20:26:45.892" v="1824"/>
          <ac:spMkLst>
            <pc:docMk/>
            <pc:sldMk cId="3122504371" sldId="297"/>
            <ac:spMk id="4" creationId="{B9896C7F-02E1-4C04-BD67-4AC943C7F04F}"/>
          </ac:spMkLst>
        </pc:spChg>
        <pc:picChg chg="add mod">
          <ac:chgData name="Sarah Davies" userId="3eb609f84c4843ed" providerId="LiveId" clId="{C9C628C1-DF82-4FE0-9CCA-44D7249DE320}" dt="2020-12-07T19:45:33.704" v="15763" actId="1076"/>
          <ac:picMkLst>
            <pc:docMk/>
            <pc:sldMk cId="3122504371" sldId="297"/>
            <ac:picMk id="1026" creationId="{6E7DC214-0670-4F5B-AB84-FF662D0EE388}"/>
          </ac:picMkLst>
        </pc:picChg>
      </pc:sldChg>
      <pc:sldChg chg="addSp delSp modSp add mod modNotesTx">
        <pc:chgData name="Sarah Davies" userId="3eb609f84c4843ed" providerId="LiveId" clId="{C9C628C1-DF82-4FE0-9CCA-44D7249DE320}" dt="2020-12-13T11:23:34.215" v="43139" actId="20577"/>
        <pc:sldMkLst>
          <pc:docMk/>
          <pc:sldMk cId="1830687461" sldId="298"/>
        </pc:sldMkLst>
        <pc:spChg chg="mod">
          <ac:chgData name="Sarah Davies" userId="3eb609f84c4843ed" providerId="LiveId" clId="{C9C628C1-DF82-4FE0-9CCA-44D7249DE320}" dt="2020-12-13T11:23:34.215" v="43139" actId="20577"/>
          <ac:spMkLst>
            <pc:docMk/>
            <pc:sldMk cId="1830687461" sldId="298"/>
            <ac:spMk id="2" creationId="{734BE2C2-657E-4ED2-9C6F-C3831C2076F3}"/>
          </ac:spMkLst>
        </pc:spChg>
        <pc:spChg chg="add del mod">
          <ac:chgData name="Sarah Davies" userId="3eb609f84c4843ed" providerId="LiveId" clId="{C9C628C1-DF82-4FE0-9CCA-44D7249DE320}" dt="2020-12-13T11:20:36.011" v="42977"/>
          <ac:spMkLst>
            <pc:docMk/>
            <pc:sldMk cId="1830687461" sldId="298"/>
            <ac:spMk id="4" creationId="{66A469FE-5448-4D27-B347-FA70D77D739E}"/>
          </ac:spMkLst>
        </pc:spChg>
        <pc:spChg chg="add mod">
          <ac:chgData name="Sarah Davies" userId="3eb609f84c4843ed" providerId="LiveId" clId="{C9C628C1-DF82-4FE0-9CCA-44D7249DE320}" dt="2020-12-13T11:23:27.814" v="43138" actId="207"/>
          <ac:spMkLst>
            <pc:docMk/>
            <pc:sldMk cId="1830687461" sldId="298"/>
            <ac:spMk id="5" creationId="{783EEF5B-3411-46CA-B700-E8C28F525047}"/>
          </ac:spMkLst>
        </pc:spChg>
        <pc:picChg chg="add mod">
          <ac:chgData name="Sarah Davies" userId="3eb609f84c4843ed" providerId="LiveId" clId="{C9C628C1-DF82-4FE0-9CCA-44D7249DE320}" dt="2020-12-13T11:23:21.484" v="43137" actId="1076"/>
          <ac:picMkLst>
            <pc:docMk/>
            <pc:sldMk cId="1830687461" sldId="298"/>
            <ac:picMk id="1026" creationId="{D3FC5396-B44C-445C-B7D8-DEFEC4A1DCE9}"/>
          </ac:picMkLst>
        </pc:picChg>
      </pc:sldChg>
      <pc:sldChg chg="addSp modSp add del mod ord modNotesTx">
        <pc:chgData name="Sarah Davies" userId="3eb609f84c4843ed" providerId="LiveId" clId="{C9C628C1-DF82-4FE0-9CCA-44D7249DE320}" dt="2020-12-12T11:38:49.214" v="33905" actId="2696"/>
        <pc:sldMkLst>
          <pc:docMk/>
          <pc:sldMk cId="1708839480" sldId="299"/>
        </pc:sldMkLst>
        <pc:spChg chg="mod">
          <ac:chgData name="Sarah Davies" userId="3eb609f84c4843ed" providerId="LiveId" clId="{C9C628C1-DF82-4FE0-9CCA-44D7249DE320}" dt="2020-12-11T13:32:33.597" v="30588" actId="20577"/>
          <ac:spMkLst>
            <pc:docMk/>
            <pc:sldMk cId="1708839480" sldId="299"/>
            <ac:spMk id="2" creationId="{734BE2C2-657E-4ED2-9C6F-C3831C2076F3}"/>
          </ac:spMkLst>
        </pc:spChg>
        <pc:spChg chg="add mod">
          <ac:chgData name="Sarah Davies" userId="3eb609f84c4843ed" providerId="LiveId" clId="{C9C628C1-DF82-4FE0-9CCA-44D7249DE320}" dt="2020-12-12T11:38:14.518" v="33888"/>
          <ac:spMkLst>
            <pc:docMk/>
            <pc:sldMk cId="1708839480" sldId="299"/>
            <ac:spMk id="5" creationId="{B7E6C7F7-7CDC-40FD-AE43-917969E4EA76}"/>
          </ac:spMkLst>
        </pc:spChg>
      </pc:sldChg>
      <pc:sldChg chg="addSp modSp add mod ord modNotesTx">
        <pc:chgData name="Sarah Davies" userId="3eb609f84c4843ed" providerId="LiveId" clId="{C9C628C1-DF82-4FE0-9CCA-44D7249DE320}" dt="2020-12-12T14:28:58.317" v="41331" actId="20577"/>
        <pc:sldMkLst>
          <pc:docMk/>
          <pc:sldMk cId="1224530717" sldId="300"/>
        </pc:sldMkLst>
        <pc:spChg chg="mod">
          <ac:chgData name="Sarah Davies" userId="3eb609f84c4843ed" providerId="LiveId" clId="{C9C628C1-DF82-4FE0-9CCA-44D7249DE320}" dt="2020-12-09T18:06:00.726" v="29426" actId="20577"/>
          <ac:spMkLst>
            <pc:docMk/>
            <pc:sldMk cId="1224530717" sldId="300"/>
            <ac:spMk id="2" creationId="{734BE2C2-657E-4ED2-9C6F-C3831C2076F3}"/>
          </ac:spMkLst>
        </pc:spChg>
        <pc:spChg chg="add mod">
          <ac:chgData name="Sarah Davies" userId="3eb609f84c4843ed" providerId="LiveId" clId="{C9C628C1-DF82-4FE0-9CCA-44D7249DE320}" dt="2020-12-12T11:36:07.174" v="33875" actId="113"/>
          <ac:spMkLst>
            <pc:docMk/>
            <pc:sldMk cId="1224530717" sldId="300"/>
            <ac:spMk id="4" creationId="{78F93AB7-AFF0-4672-82A7-1DDE6FC580FA}"/>
          </ac:spMkLst>
        </pc:spChg>
        <pc:spChg chg="add mod">
          <ac:chgData name="Sarah Davies" userId="3eb609f84c4843ed" providerId="LiveId" clId="{C9C628C1-DF82-4FE0-9CCA-44D7249DE320}" dt="2020-12-12T11:36:09.544" v="33876" actId="113"/>
          <ac:spMkLst>
            <pc:docMk/>
            <pc:sldMk cId="1224530717" sldId="300"/>
            <ac:spMk id="5" creationId="{C2DC943A-8ED7-4628-B535-E6B9C8737924}"/>
          </ac:spMkLst>
        </pc:spChg>
        <pc:spChg chg="add mod">
          <ac:chgData name="Sarah Davies" userId="3eb609f84c4843ed" providerId="LiveId" clId="{C9C628C1-DF82-4FE0-9CCA-44D7249DE320}" dt="2020-12-12T11:36:13.399" v="33877" actId="113"/>
          <ac:spMkLst>
            <pc:docMk/>
            <pc:sldMk cId="1224530717" sldId="300"/>
            <ac:spMk id="6" creationId="{DC4D552F-3289-4773-A767-3145B2A919DA}"/>
          </ac:spMkLst>
        </pc:spChg>
        <pc:spChg chg="add mod">
          <ac:chgData name="Sarah Davies" userId="3eb609f84c4843ed" providerId="LiveId" clId="{C9C628C1-DF82-4FE0-9CCA-44D7249DE320}" dt="2020-12-12T11:37:25.371" v="33881" actId="207"/>
          <ac:spMkLst>
            <pc:docMk/>
            <pc:sldMk cId="1224530717" sldId="300"/>
            <ac:spMk id="7" creationId="{30A0B9F1-52CE-4A09-8312-21D7293E40D2}"/>
          </ac:spMkLst>
        </pc:spChg>
        <pc:spChg chg="add mod">
          <ac:chgData name="Sarah Davies" userId="3eb609f84c4843ed" providerId="LiveId" clId="{C9C628C1-DF82-4FE0-9CCA-44D7249DE320}" dt="2020-12-12T11:37:34.021" v="33883" actId="1076"/>
          <ac:spMkLst>
            <pc:docMk/>
            <pc:sldMk cId="1224530717" sldId="300"/>
            <ac:spMk id="8" creationId="{0D205156-B5DE-42F4-A144-7F3043D92882}"/>
          </ac:spMkLst>
        </pc:spChg>
      </pc:sldChg>
      <pc:sldChg chg="addSp delSp modSp add mod modNotesTx">
        <pc:chgData name="Sarah Davies" userId="3eb609f84c4843ed" providerId="LiveId" clId="{C9C628C1-DF82-4FE0-9CCA-44D7249DE320}" dt="2020-12-13T11:19:25.396" v="42838" actId="207"/>
        <pc:sldMkLst>
          <pc:docMk/>
          <pc:sldMk cId="865937688" sldId="301"/>
        </pc:sldMkLst>
        <pc:spChg chg="mod">
          <ac:chgData name="Sarah Davies" userId="3eb609f84c4843ed" providerId="LiveId" clId="{C9C628C1-DF82-4FE0-9CCA-44D7249DE320}" dt="2020-11-30T20:08:16.886" v="1859" actId="20577"/>
          <ac:spMkLst>
            <pc:docMk/>
            <pc:sldMk cId="865937688" sldId="301"/>
            <ac:spMk id="2" creationId="{734BE2C2-657E-4ED2-9C6F-C3831C2076F3}"/>
          </ac:spMkLst>
        </pc:spChg>
        <pc:spChg chg="mod">
          <ac:chgData name="Sarah Davies" userId="3eb609f84c4843ed" providerId="LiveId" clId="{C9C628C1-DF82-4FE0-9CCA-44D7249DE320}" dt="2020-12-12T14:44:46.346" v="42082" actId="5793"/>
          <ac:spMkLst>
            <pc:docMk/>
            <pc:sldMk cId="865937688" sldId="301"/>
            <ac:spMk id="3" creationId="{4A008EB3-17CF-4405-B6C8-CB5635F9F509}"/>
          </ac:spMkLst>
        </pc:spChg>
        <pc:spChg chg="add del mod">
          <ac:chgData name="Sarah Davies" userId="3eb609f84c4843ed" providerId="LiveId" clId="{C9C628C1-DF82-4FE0-9CCA-44D7249DE320}" dt="2020-12-12T14:47:10.676" v="42492" actId="21"/>
          <ac:spMkLst>
            <pc:docMk/>
            <pc:sldMk cId="865937688" sldId="301"/>
            <ac:spMk id="4" creationId="{4FF3286A-69D4-4CAD-BCF8-19EBBEE64D18}"/>
          </ac:spMkLst>
        </pc:spChg>
        <pc:spChg chg="add mod">
          <ac:chgData name="Sarah Davies" userId="3eb609f84c4843ed" providerId="LiveId" clId="{C9C628C1-DF82-4FE0-9CCA-44D7249DE320}" dt="2020-12-13T11:19:25.396" v="42838" actId="207"/>
          <ac:spMkLst>
            <pc:docMk/>
            <pc:sldMk cId="865937688" sldId="301"/>
            <ac:spMk id="6" creationId="{27475812-CBE6-4EFE-8DE0-E67126553DD8}"/>
          </ac:spMkLst>
        </pc:spChg>
        <pc:picChg chg="add mod">
          <ac:chgData name="Sarah Davies" userId="3eb609f84c4843ed" providerId="LiveId" clId="{C9C628C1-DF82-4FE0-9CCA-44D7249DE320}" dt="2020-12-12T14:48:10.418" v="42512" actId="1076"/>
          <ac:picMkLst>
            <pc:docMk/>
            <pc:sldMk cId="865937688" sldId="301"/>
            <ac:picMk id="2050" creationId="{103FB60E-71BF-4B40-B7D5-5C4756B21509}"/>
          </ac:picMkLst>
        </pc:picChg>
      </pc:sldChg>
      <pc:sldChg chg="addSp delSp modSp add mod modNotesTx">
        <pc:chgData name="Sarah Davies" userId="3eb609f84c4843ed" providerId="LiveId" clId="{C9C628C1-DF82-4FE0-9CCA-44D7249DE320}" dt="2020-12-13T11:16:56.059" v="42715" actId="20577"/>
        <pc:sldMkLst>
          <pc:docMk/>
          <pc:sldMk cId="74531594" sldId="302"/>
        </pc:sldMkLst>
        <pc:spChg chg="mod">
          <ac:chgData name="Sarah Davies" userId="3eb609f84c4843ed" providerId="LiveId" clId="{C9C628C1-DF82-4FE0-9CCA-44D7249DE320}" dt="2020-12-12T14:38:16.059" v="41708" actId="20577"/>
          <ac:spMkLst>
            <pc:docMk/>
            <pc:sldMk cId="74531594" sldId="302"/>
            <ac:spMk id="2" creationId="{734BE2C2-657E-4ED2-9C6F-C3831C2076F3}"/>
          </ac:spMkLst>
        </pc:spChg>
        <pc:spChg chg="del mod">
          <ac:chgData name="Sarah Davies" userId="3eb609f84c4843ed" providerId="LiveId" clId="{C9C628C1-DF82-4FE0-9CCA-44D7249DE320}" dt="2020-12-12T14:38:26.771" v="41718" actId="478"/>
          <ac:spMkLst>
            <pc:docMk/>
            <pc:sldMk cId="74531594" sldId="302"/>
            <ac:spMk id="3" creationId="{4A008EB3-17CF-4405-B6C8-CB5635F9F509}"/>
          </ac:spMkLst>
        </pc:spChg>
        <pc:spChg chg="add mod">
          <ac:chgData name="Sarah Davies" userId="3eb609f84c4843ed" providerId="LiveId" clId="{C9C628C1-DF82-4FE0-9CCA-44D7249DE320}" dt="2020-12-12T14:55:49.099" v="42694" actId="1076"/>
          <ac:spMkLst>
            <pc:docMk/>
            <pc:sldMk cId="74531594" sldId="302"/>
            <ac:spMk id="5" creationId="{CC694663-D05D-46CA-AE79-738890EF1735}"/>
          </ac:spMkLst>
        </pc:spChg>
        <pc:picChg chg="add mod">
          <ac:chgData name="Sarah Davies" userId="3eb609f84c4843ed" providerId="LiveId" clId="{C9C628C1-DF82-4FE0-9CCA-44D7249DE320}" dt="2020-12-12T14:55:47.298" v="42693" actId="1076"/>
          <ac:picMkLst>
            <pc:docMk/>
            <pc:sldMk cId="74531594" sldId="302"/>
            <ac:picMk id="4098" creationId="{408EDF48-52FD-44B4-8B33-CAEA611D3959}"/>
          </ac:picMkLst>
        </pc:picChg>
      </pc:sldChg>
      <pc:sldChg chg="addSp delSp modSp add mod modNotesTx">
        <pc:chgData name="Sarah Davies" userId="3eb609f84c4843ed" providerId="LiveId" clId="{C9C628C1-DF82-4FE0-9CCA-44D7249DE320}" dt="2020-12-13T12:05:00.780" v="43140" actId="20577"/>
        <pc:sldMkLst>
          <pc:docMk/>
          <pc:sldMk cId="998665463" sldId="303"/>
        </pc:sldMkLst>
        <pc:spChg chg="mod">
          <ac:chgData name="Sarah Davies" userId="3eb609f84c4843ed" providerId="LiveId" clId="{C9C628C1-DF82-4FE0-9CCA-44D7249DE320}" dt="2020-12-12T11:45:37.641" v="34168" actId="20577"/>
          <ac:spMkLst>
            <pc:docMk/>
            <pc:sldMk cId="998665463" sldId="303"/>
            <ac:spMk id="2" creationId="{734BE2C2-657E-4ED2-9C6F-C3831C2076F3}"/>
          </ac:spMkLst>
        </pc:spChg>
        <pc:spChg chg="add del">
          <ac:chgData name="Sarah Davies" userId="3eb609f84c4843ed" providerId="LiveId" clId="{C9C628C1-DF82-4FE0-9CCA-44D7249DE320}" dt="2020-12-06T18:03:14.811" v="13631" actId="22"/>
          <ac:spMkLst>
            <pc:docMk/>
            <pc:sldMk cId="998665463" sldId="303"/>
            <ac:spMk id="7" creationId="{D6E1B90F-10DB-41CD-A7E1-78B748827751}"/>
          </ac:spMkLst>
        </pc:spChg>
        <pc:spChg chg="mod">
          <ac:chgData name="Sarah Davies" userId="3eb609f84c4843ed" providerId="LiveId" clId="{C9C628C1-DF82-4FE0-9CCA-44D7249DE320}" dt="2020-12-12T11:45:48.458" v="34170" actId="122"/>
          <ac:spMkLst>
            <pc:docMk/>
            <pc:sldMk cId="998665463" sldId="303"/>
            <ac:spMk id="8" creationId="{532F4933-7A03-4C5C-AEBC-75DBCC6D4677}"/>
          </ac:spMkLst>
        </pc:spChg>
        <pc:spChg chg="add mod">
          <ac:chgData name="Sarah Davies" userId="3eb609f84c4843ed" providerId="LiveId" clId="{C9C628C1-DF82-4FE0-9CCA-44D7249DE320}" dt="2020-12-12T14:12:27.259" v="40358" actId="1076"/>
          <ac:spMkLst>
            <pc:docMk/>
            <pc:sldMk cId="998665463" sldId="303"/>
            <ac:spMk id="9" creationId="{56F4DD45-9B7C-4BAF-8431-668FCB863A1C}"/>
          </ac:spMkLst>
        </pc:spChg>
        <pc:spChg chg="mod">
          <ac:chgData name="Sarah Davies" userId="3eb609f84c4843ed" providerId="LiveId" clId="{C9C628C1-DF82-4FE0-9CCA-44D7249DE320}" dt="2020-12-12T14:12:24.925" v="40357" actId="1076"/>
          <ac:spMkLst>
            <pc:docMk/>
            <pc:sldMk cId="998665463" sldId="303"/>
            <ac:spMk id="12" creationId="{790A1340-37D3-41D9-A809-31EAF0D36DA2}"/>
          </ac:spMkLst>
        </pc:spChg>
      </pc:sldChg>
      <pc:sldChg chg="new del">
        <pc:chgData name="Sarah Davies" userId="3eb609f84c4843ed" providerId="LiveId" clId="{C9C628C1-DF82-4FE0-9CCA-44D7249DE320}" dt="2020-12-07T20:42:48.745" v="18573" actId="47"/>
        <pc:sldMkLst>
          <pc:docMk/>
          <pc:sldMk cId="1165005943" sldId="304"/>
        </pc:sldMkLst>
      </pc:sldChg>
      <pc:sldChg chg="addSp delSp modSp add mod modNotesTx">
        <pc:chgData name="Sarah Davies" userId="3eb609f84c4843ed" providerId="LiveId" clId="{C9C628C1-DF82-4FE0-9CCA-44D7249DE320}" dt="2020-12-12T14:16:55.930" v="40530" actId="20577"/>
        <pc:sldMkLst>
          <pc:docMk/>
          <pc:sldMk cId="3138371749" sldId="305"/>
        </pc:sldMkLst>
        <pc:spChg chg="mod">
          <ac:chgData name="Sarah Davies" userId="3eb609f84c4843ed" providerId="LiveId" clId="{C9C628C1-DF82-4FE0-9CCA-44D7249DE320}" dt="2020-12-07T20:42:53.055" v="18582" actId="20577"/>
          <ac:spMkLst>
            <pc:docMk/>
            <pc:sldMk cId="3138371749" sldId="305"/>
            <ac:spMk id="2" creationId="{734BE2C2-657E-4ED2-9C6F-C3831C2076F3}"/>
          </ac:spMkLst>
        </pc:spChg>
        <pc:spChg chg="mod">
          <ac:chgData name="Sarah Davies" userId="3eb609f84c4843ed" providerId="LiveId" clId="{C9C628C1-DF82-4FE0-9CCA-44D7249DE320}" dt="2020-12-07T20:48:37.220" v="18943" actId="1076"/>
          <ac:spMkLst>
            <pc:docMk/>
            <pc:sldMk cId="3138371749" sldId="305"/>
            <ac:spMk id="4" creationId="{3C6D0F87-7FD6-42B2-A697-BD49EC30C3A8}"/>
          </ac:spMkLst>
        </pc:spChg>
        <pc:picChg chg="del">
          <ac:chgData name="Sarah Davies" userId="3eb609f84c4843ed" providerId="LiveId" clId="{C9C628C1-DF82-4FE0-9CCA-44D7249DE320}" dt="2020-12-07T20:44:51.571" v="18917" actId="478"/>
          <ac:picMkLst>
            <pc:docMk/>
            <pc:sldMk cId="3138371749" sldId="305"/>
            <ac:picMk id="1026" creationId="{6E7DC214-0670-4F5B-AB84-FF662D0EE388}"/>
          </ac:picMkLst>
        </pc:picChg>
        <pc:picChg chg="add del mod">
          <ac:chgData name="Sarah Davies" userId="3eb609f84c4843ed" providerId="LiveId" clId="{C9C628C1-DF82-4FE0-9CCA-44D7249DE320}" dt="2020-12-07T20:47:24.761" v="18933" actId="478"/>
          <ac:picMkLst>
            <pc:docMk/>
            <pc:sldMk cId="3138371749" sldId="305"/>
            <ac:picMk id="2050" creationId="{EE9A063A-D454-4841-B011-418A7DB1A2EB}"/>
          </ac:picMkLst>
        </pc:picChg>
        <pc:picChg chg="add mod">
          <ac:chgData name="Sarah Davies" userId="3eb609f84c4843ed" providerId="LiveId" clId="{C9C628C1-DF82-4FE0-9CCA-44D7249DE320}" dt="2020-12-07T20:48:45.067" v="18944" actId="732"/>
          <ac:picMkLst>
            <pc:docMk/>
            <pc:sldMk cId="3138371749" sldId="305"/>
            <ac:picMk id="2052" creationId="{66E01FE3-C2E4-4F41-A55C-8615543F592B}"/>
          </ac:picMkLst>
        </pc:picChg>
      </pc:sldChg>
      <pc:sldChg chg="addSp modSp add del mod modNotesTx">
        <pc:chgData name="Sarah Davies" userId="3eb609f84c4843ed" providerId="LiveId" clId="{C9C628C1-DF82-4FE0-9CCA-44D7249DE320}" dt="2020-12-09T18:19:40.660" v="29774" actId="2696"/>
        <pc:sldMkLst>
          <pc:docMk/>
          <pc:sldMk cId="2017402198" sldId="306"/>
        </pc:sldMkLst>
        <pc:spChg chg="mod">
          <ac:chgData name="Sarah Davies" userId="3eb609f84c4843ed" providerId="LiveId" clId="{C9C628C1-DF82-4FE0-9CCA-44D7249DE320}" dt="2020-12-09T18:05:48.149" v="29397" actId="20577"/>
          <ac:spMkLst>
            <pc:docMk/>
            <pc:sldMk cId="2017402198" sldId="306"/>
            <ac:spMk id="2" creationId="{734BE2C2-657E-4ED2-9C6F-C3831C2076F3}"/>
          </ac:spMkLst>
        </pc:spChg>
        <pc:spChg chg="add mod">
          <ac:chgData name="Sarah Davies" userId="3eb609f84c4843ed" providerId="LiveId" clId="{C9C628C1-DF82-4FE0-9CCA-44D7249DE320}" dt="2020-12-09T18:17:27.414" v="29733" actId="20577"/>
          <ac:spMkLst>
            <pc:docMk/>
            <pc:sldMk cId="2017402198" sldId="306"/>
            <ac:spMk id="5" creationId="{947AA145-A5D4-4D83-B47C-B79052432526}"/>
          </ac:spMkLst>
        </pc:spChg>
      </pc:sldChg>
      <pc:sldChg chg="addSp modSp add del mod ord modNotesTx">
        <pc:chgData name="Sarah Davies" userId="3eb609f84c4843ed" providerId="LiveId" clId="{C9C628C1-DF82-4FE0-9CCA-44D7249DE320}" dt="2020-12-13T11:16:18.975" v="42704" actId="20577"/>
        <pc:sldMkLst>
          <pc:docMk/>
          <pc:sldMk cId="1062477097" sldId="307"/>
        </pc:sldMkLst>
        <pc:spChg chg="mod">
          <ac:chgData name="Sarah Davies" userId="3eb609f84c4843ed" providerId="LiveId" clId="{C9C628C1-DF82-4FE0-9CCA-44D7249DE320}" dt="2020-12-11T13:32:39.451" v="30606" actId="20577"/>
          <ac:spMkLst>
            <pc:docMk/>
            <pc:sldMk cId="1062477097" sldId="307"/>
            <ac:spMk id="2" creationId="{FBECBA2F-D371-4CF2-BC95-8B7EDE039C1B}"/>
          </ac:spMkLst>
        </pc:spChg>
        <pc:spChg chg="mod">
          <ac:chgData name="Sarah Davies" userId="3eb609f84c4843ed" providerId="LiveId" clId="{C9C628C1-DF82-4FE0-9CCA-44D7249DE320}" dt="2020-12-12T13:24:13.932" v="37495" actId="20577"/>
          <ac:spMkLst>
            <pc:docMk/>
            <pc:sldMk cId="1062477097" sldId="307"/>
            <ac:spMk id="3" creationId="{6E933F23-BE7F-4C0A-9C48-19E6CE70476B}"/>
          </ac:spMkLst>
        </pc:spChg>
        <pc:picChg chg="add mod">
          <ac:chgData name="Sarah Davies" userId="3eb609f84c4843ed" providerId="LiveId" clId="{C9C628C1-DF82-4FE0-9CCA-44D7249DE320}" dt="2020-12-12T12:32:50.186" v="36012" actId="1076"/>
          <ac:picMkLst>
            <pc:docMk/>
            <pc:sldMk cId="1062477097" sldId="307"/>
            <ac:picMk id="3074" creationId="{7F7BF088-FC62-42CC-9871-80E340F7C5E9}"/>
          </ac:picMkLst>
        </pc:picChg>
      </pc:sldChg>
      <pc:sldChg chg="modSp add del mod">
        <pc:chgData name="Sarah Davies" userId="3eb609f84c4843ed" providerId="LiveId" clId="{C9C628C1-DF82-4FE0-9CCA-44D7249DE320}" dt="2020-12-09T18:25:48.766" v="30277" actId="47"/>
        <pc:sldMkLst>
          <pc:docMk/>
          <pc:sldMk cId="3018515761" sldId="308"/>
        </pc:sldMkLst>
        <pc:spChg chg="mod">
          <ac:chgData name="Sarah Davies" userId="3eb609f84c4843ed" providerId="LiveId" clId="{C9C628C1-DF82-4FE0-9CCA-44D7249DE320}" dt="2020-12-09T18:25:24.004" v="30271" actId="1076"/>
          <ac:spMkLst>
            <pc:docMk/>
            <pc:sldMk cId="3018515761" sldId="308"/>
            <ac:spMk id="4" creationId="{B132CD2A-5840-4513-A68C-B19E8ACFCC1B}"/>
          </ac:spMkLst>
        </pc:spChg>
      </pc:sldChg>
      <pc:sldChg chg="modSp add mod">
        <pc:chgData name="Sarah Davies" userId="3eb609f84c4843ed" providerId="LiveId" clId="{C9C628C1-DF82-4FE0-9CCA-44D7249DE320}" dt="2020-12-12T14:28:40.817" v="41330" actId="20577"/>
        <pc:sldMkLst>
          <pc:docMk/>
          <pc:sldMk cId="3509212842" sldId="308"/>
        </pc:sldMkLst>
        <pc:spChg chg="mod">
          <ac:chgData name="Sarah Davies" userId="3eb609f84c4843ed" providerId="LiveId" clId="{C9C628C1-DF82-4FE0-9CCA-44D7249DE320}" dt="2020-12-12T14:28:40.817" v="41330" actId="20577"/>
          <ac:spMkLst>
            <pc:docMk/>
            <pc:sldMk cId="3509212842" sldId="308"/>
            <ac:spMk id="8" creationId="{87CFDD59-6BC0-4923-9124-22956B7C1D3D}"/>
          </ac:spMkLst>
        </pc:spChg>
      </pc:sldChg>
      <pc:sldChg chg="addSp modSp add mod ord modNotesTx">
        <pc:chgData name="Sarah Davies" userId="3eb609f84c4843ed" providerId="LiveId" clId="{C9C628C1-DF82-4FE0-9CCA-44D7249DE320}" dt="2020-12-12T12:07:54.456" v="34320" actId="20577"/>
        <pc:sldMkLst>
          <pc:docMk/>
          <pc:sldMk cId="2640062570" sldId="309"/>
        </pc:sldMkLst>
        <pc:spChg chg="mod">
          <ac:chgData name="Sarah Davies" userId="3eb609f84c4843ed" providerId="LiveId" clId="{C9C628C1-DF82-4FE0-9CCA-44D7249DE320}" dt="2020-12-12T11:38:33.221" v="33901" actId="20577"/>
          <ac:spMkLst>
            <pc:docMk/>
            <pc:sldMk cId="2640062570" sldId="309"/>
            <ac:spMk id="2" creationId="{FBECBA2F-D371-4CF2-BC95-8B7EDE039C1B}"/>
          </ac:spMkLst>
        </pc:spChg>
        <pc:spChg chg="mod">
          <ac:chgData name="Sarah Davies" userId="3eb609f84c4843ed" providerId="LiveId" clId="{C9C628C1-DF82-4FE0-9CCA-44D7249DE320}" dt="2020-12-12T11:43:35.420" v="34158" actId="1076"/>
          <ac:spMkLst>
            <pc:docMk/>
            <pc:sldMk cId="2640062570" sldId="309"/>
            <ac:spMk id="3" creationId="{6E933F23-BE7F-4C0A-9C48-19E6CE70476B}"/>
          </ac:spMkLst>
        </pc:spChg>
        <pc:picChg chg="add mod">
          <ac:chgData name="Sarah Davies" userId="3eb609f84c4843ed" providerId="LiveId" clId="{C9C628C1-DF82-4FE0-9CCA-44D7249DE320}" dt="2020-12-12T11:43:32.060" v="34157" actId="1076"/>
          <ac:picMkLst>
            <pc:docMk/>
            <pc:sldMk cId="2640062570" sldId="309"/>
            <ac:picMk id="1026" creationId="{98D4FC91-8941-41B5-9474-59D6975E5AD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81D0B-3E6B-4E4E-99A7-B8271471612D}" type="datetimeFigureOut">
              <a:rPr lang="en-GB" smtClean="0"/>
              <a:t>13/12/2020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2B2A7D-DBF1-472B-B1B7-B121159D850D}" type="slidenum">
              <a:rPr lang="en-GB" smtClean="0"/>
              <a:t>‹#›</a:t>
            </a:fld>
            <a:endParaRPr lang="en-GB"/>
          </a:p>
        </p:txBody>
      </p:sp>
    </p:spTree>
    <p:extLst>
      <p:ext uri="{BB962C8B-B14F-4D97-AF65-F5344CB8AC3E}">
        <p14:creationId xmlns:p14="http://schemas.microsoft.com/office/powerpoint/2010/main" val="1644512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2</a:t>
            </a:fld>
            <a:endParaRPr lang="en-GB"/>
          </a:p>
        </p:txBody>
      </p:sp>
    </p:spTree>
    <p:extLst>
      <p:ext uri="{BB962C8B-B14F-4D97-AF65-F5344CB8AC3E}">
        <p14:creationId xmlns:p14="http://schemas.microsoft.com/office/powerpoint/2010/main" val="30045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4</a:t>
            </a:fld>
            <a:endParaRPr lang="en-GB"/>
          </a:p>
        </p:txBody>
      </p:sp>
    </p:spTree>
    <p:extLst>
      <p:ext uri="{BB962C8B-B14F-4D97-AF65-F5344CB8AC3E}">
        <p14:creationId xmlns:p14="http://schemas.microsoft.com/office/powerpoint/2010/main" val="1983956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us off, lets look at how change management can be defined:</a:t>
            </a:r>
          </a:p>
          <a:p>
            <a:endParaRPr lang="en-GB" dirty="0"/>
          </a:p>
          <a:p>
            <a:r>
              <a:rPr lang="en-GB" dirty="0"/>
              <a:t>(See Slide for definition) </a:t>
            </a:r>
          </a:p>
          <a:p>
            <a:endParaRPr lang="en-GB" dirty="0"/>
          </a:p>
          <a:p>
            <a:r>
              <a:rPr lang="en-GB" dirty="0"/>
              <a:t>Research has indicated that Organisations will experience major change at least once every three years, however there is also evidence that shows that many of these change initiatives fail to achieve their planned objective, leaving devastating and long lasting impacts on Organisations and the people within them.  Therefore, it is imperative that as Managers you have an understanding of the best practices when it comes to change management. (Wilkinson &amp; Taylor, 2016, P.32)</a:t>
            </a:r>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5</a:t>
            </a:fld>
            <a:endParaRPr lang="en-GB"/>
          </a:p>
        </p:txBody>
      </p:sp>
    </p:spTree>
    <p:extLst>
      <p:ext uri="{BB962C8B-B14F-4D97-AF65-F5344CB8AC3E}">
        <p14:creationId xmlns:p14="http://schemas.microsoft.com/office/powerpoint/2010/main" val="3348650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change can be driven by many differing factors, we will look at this in terms of Internal drivers of change and External drivers of change.</a:t>
            </a:r>
          </a:p>
          <a:p>
            <a:endParaRPr lang="en-GB" dirty="0"/>
          </a:p>
          <a:p>
            <a:r>
              <a:rPr lang="en-GB" dirty="0"/>
              <a:t>I have a number of drivers listed on the slides for you to have a think about, however will go into further detail on a few of them. </a:t>
            </a:r>
          </a:p>
          <a:p>
            <a:endParaRPr lang="en-GB" u="sng" dirty="0"/>
          </a:p>
          <a:p>
            <a:r>
              <a:rPr lang="en-GB" b="1" u="sng" dirty="0"/>
              <a:t>Internal </a:t>
            </a:r>
          </a:p>
          <a:p>
            <a:endParaRPr lang="en-GB" b="1" dirty="0"/>
          </a:p>
          <a:p>
            <a:r>
              <a:rPr lang="en-GB" b="1" dirty="0"/>
              <a:t>New Strategic Objectives </a:t>
            </a:r>
            <a:r>
              <a:rPr lang="en-GB" dirty="0"/>
              <a:t>– An example of this is within my own organisation Tai </a:t>
            </a:r>
            <a:r>
              <a:rPr lang="en-GB" dirty="0" err="1"/>
              <a:t>Tarian</a:t>
            </a:r>
            <a:r>
              <a:rPr lang="en-GB" dirty="0"/>
              <a:t>. In September this year, the 5 year Corporate plan was announced to all employees highlighting a change in direction. One of the main objectives is to drive change for a sustainable planet, with a pledge to be carbon neutral by 2030. (Tai </a:t>
            </a:r>
            <a:r>
              <a:rPr lang="en-GB" dirty="0" err="1"/>
              <a:t>Tarian</a:t>
            </a:r>
            <a:r>
              <a:rPr lang="en-GB" dirty="0"/>
              <a:t>, 2020).  This vision comes hand in hand with lots of organisation change, for example introducing electric cars and vans and sourcing more sustainable materials to build new homes.  </a:t>
            </a:r>
          </a:p>
          <a:p>
            <a:endParaRPr lang="en-GB" dirty="0"/>
          </a:p>
          <a:p>
            <a:r>
              <a:rPr lang="en-GB" b="1" dirty="0"/>
              <a:t>Key staff changes </a:t>
            </a:r>
            <a:r>
              <a:rPr lang="en-GB" dirty="0"/>
              <a:t>– Introduction of new key stakeholders can have big impacts on organisations. If we look at David Smith, a well known author and businessman in the change management world. When he joined Asda as the People, IT and Loss Prevention Director they were close to bankruptcy, however he saw this as an opportunity for change in many elements of the business, including employee engagement. He drove change to the engagement culture and reaped the benefit of Asda claiming the top spot in the Sunday Times best place to work survey in 2002. (CIPD, 2014)</a:t>
            </a:r>
          </a:p>
          <a:p>
            <a:endParaRPr lang="en-GB" dirty="0"/>
          </a:p>
          <a:p>
            <a:r>
              <a:rPr lang="en-GB" b="1" dirty="0"/>
              <a:t>Employee Feedback </a:t>
            </a:r>
            <a:r>
              <a:rPr lang="en-GB" dirty="0"/>
              <a:t>– Many organisations use tools such as employee surveys to gain feedback from the workforce, this often results in internal changes.  </a:t>
            </a:r>
          </a:p>
          <a:p>
            <a:endParaRPr lang="en-GB" b="1" u="sng" dirty="0"/>
          </a:p>
          <a:p>
            <a:r>
              <a:rPr lang="en-GB" b="1" u="sng" dirty="0"/>
              <a:t>External </a:t>
            </a:r>
          </a:p>
          <a:p>
            <a:endParaRPr lang="en-GB" dirty="0"/>
          </a:p>
          <a:p>
            <a:r>
              <a:rPr lang="en-GB" b="1" dirty="0"/>
              <a:t>Economic Changes </a:t>
            </a:r>
            <a:r>
              <a:rPr lang="en-GB" b="0" dirty="0"/>
              <a:t>– It is safe to say that the COVID-19 pandemic has driven rapid change to many organisations through 2020, with many of these of course being unplanned changes. Large employers such as ‘Twitter’ have made the decision to offer the workforce the opportunity to work from home for the foreseeable future, (BBC News, 2020) which I can probably guess was not a priority initiative on the table prior to COVID.  </a:t>
            </a:r>
            <a:endParaRPr lang="en-GB" b="1" dirty="0"/>
          </a:p>
          <a:p>
            <a:endParaRPr lang="en-GB" dirty="0"/>
          </a:p>
          <a:p>
            <a:r>
              <a:rPr lang="en-GB" b="1" dirty="0"/>
              <a:t>Government Legislation </a:t>
            </a:r>
            <a:r>
              <a:rPr lang="en-GB" b="0" dirty="0"/>
              <a:t>– If we look at GDPR, a government legislation introduced in 2018 drove major changes to many organisations around the UK around how they collected and processed employee data. (People Management, 2017)</a:t>
            </a:r>
          </a:p>
          <a:p>
            <a:endParaRPr lang="en-GB" b="0" dirty="0"/>
          </a:p>
          <a:p>
            <a:r>
              <a:rPr lang="en-GB" b="1" dirty="0"/>
              <a:t>Technological developments </a:t>
            </a:r>
            <a:r>
              <a:rPr lang="en-GB" b="0" dirty="0"/>
              <a:t>-  With the presence and popularity of online shopping and social media over the years, many organisations have had to adapt their working ways to remain competitive with those e-commerce businesses such as Amazon. </a:t>
            </a:r>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6</a:t>
            </a:fld>
            <a:endParaRPr lang="en-GB"/>
          </a:p>
        </p:txBody>
      </p:sp>
    </p:spTree>
    <p:extLst>
      <p:ext uri="{BB962C8B-B14F-4D97-AF65-F5344CB8AC3E}">
        <p14:creationId xmlns:p14="http://schemas.microsoft.com/office/powerpoint/2010/main" val="197067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factors that may enable change include: </a:t>
            </a:r>
          </a:p>
          <a:p>
            <a:endParaRPr lang="en-GB" dirty="0"/>
          </a:p>
          <a:p>
            <a:r>
              <a:rPr lang="en-GB" b="1" dirty="0"/>
              <a:t>A Change Ready Culture </a:t>
            </a:r>
          </a:p>
          <a:p>
            <a:r>
              <a:rPr lang="en-GB" b="0" dirty="0"/>
              <a:t>Half the battle is already won if your organisation has achieved a change ready culture. The signs of this include: </a:t>
            </a:r>
          </a:p>
          <a:p>
            <a:endParaRPr lang="en-GB" b="0" dirty="0"/>
          </a:p>
          <a:p>
            <a:pPr marL="171450" indent="-171450">
              <a:buFont typeface="Arial" panose="020B0604020202020204" pitchFamily="34" charset="0"/>
              <a:buChar char="•"/>
            </a:pPr>
            <a:r>
              <a:rPr lang="en-GB" b="0" dirty="0"/>
              <a:t>Employees are comfortable and encouraged to question the status quo </a:t>
            </a:r>
          </a:p>
          <a:p>
            <a:pPr marL="171450" indent="-171450">
              <a:buFont typeface="Arial" panose="020B0604020202020204" pitchFamily="34" charset="0"/>
              <a:buChar char="•"/>
            </a:pPr>
            <a:r>
              <a:rPr lang="en-GB" b="0" dirty="0"/>
              <a:t>There is no blame game</a:t>
            </a:r>
            <a:r>
              <a:rPr lang="en-GB" b="0"/>
              <a:t>, mistakes </a:t>
            </a:r>
            <a:r>
              <a:rPr lang="en-GB" b="0" dirty="0"/>
              <a:t>equal learning opportunities</a:t>
            </a:r>
          </a:p>
          <a:p>
            <a:pPr marL="171450" indent="-171450">
              <a:buFont typeface="Arial" panose="020B0604020202020204" pitchFamily="34" charset="0"/>
              <a:buChar char="•"/>
            </a:pPr>
            <a:r>
              <a:rPr lang="en-GB" b="0" dirty="0"/>
              <a:t>Employees are praised for new ideas and embracing new ways of working</a:t>
            </a:r>
          </a:p>
          <a:p>
            <a:pPr marL="171450" indent="-171450">
              <a:buFont typeface="Arial" panose="020B0604020202020204" pitchFamily="34" charset="0"/>
              <a:buChar char="•"/>
            </a:pPr>
            <a:r>
              <a:rPr lang="en-GB" b="0" dirty="0"/>
              <a:t>Communications are open, honest and genuine</a:t>
            </a:r>
          </a:p>
          <a:p>
            <a:pPr marL="171450" indent="-171450">
              <a:buFont typeface="Arial" panose="020B0604020202020204" pitchFamily="34" charset="0"/>
              <a:buChar char="•"/>
            </a:pPr>
            <a:r>
              <a:rPr lang="en-GB" b="0" dirty="0"/>
              <a:t>Change is expected</a:t>
            </a:r>
          </a:p>
          <a:p>
            <a:endParaRPr lang="en-GB" b="0" dirty="0"/>
          </a:p>
          <a:p>
            <a:r>
              <a:rPr lang="en-GB" b="0" dirty="0"/>
              <a:t>(Macpherson, n.d.)</a:t>
            </a:r>
          </a:p>
          <a:p>
            <a:endParaRPr lang="en-GB" b="0" dirty="0"/>
          </a:p>
          <a:p>
            <a:r>
              <a:rPr lang="en-GB" b="1" dirty="0"/>
              <a:t>A flat organisational structure </a:t>
            </a:r>
          </a:p>
          <a:p>
            <a:r>
              <a:rPr lang="en-GB" b="0" dirty="0"/>
              <a:t>This structure can be described as having minimal levels between ‘superiors’ and staff. Due to the lack of hierarchy, employees tend to have more involvement in decision making and are therefore more likely to be open to change as they have probably been part of the initial change discussions or initiated ideas themselves.  (Forbes, 2018) </a:t>
            </a:r>
          </a:p>
          <a:p>
            <a:endParaRPr lang="en-GB" b="0" dirty="0"/>
          </a:p>
          <a:p>
            <a:r>
              <a:rPr lang="en-GB" b="0" dirty="0"/>
              <a:t>Although it may sound great, as with everything there are down sides to a flat structure, for example when staff do encounter issues they may not know who to approach for a resolve. It also makes it difficult to hold employees accountable as there is no middle manager/team leader to identify individual concerns. (</a:t>
            </a:r>
            <a:r>
              <a:rPr lang="en-GB" b="0" dirty="0" err="1"/>
              <a:t>bizfluent</a:t>
            </a:r>
            <a:r>
              <a:rPr lang="en-GB" b="0" dirty="0"/>
              <a:t>, 2019)</a:t>
            </a:r>
          </a:p>
          <a:p>
            <a:endParaRPr lang="en-GB" dirty="0"/>
          </a:p>
          <a:p>
            <a:r>
              <a:rPr lang="en-GB" dirty="0"/>
              <a:t>There are a number of factors that can be seen to enable and/or hinder change, for example </a:t>
            </a:r>
            <a:r>
              <a:rPr lang="en-GB" b="1" dirty="0"/>
              <a:t>Trade Unions</a:t>
            </a:r>
            <a:r>
              <a:rPr lang="en-GB" dirty="0"/>
              <a:t>, if there is a good relationship between the Management team and the unions, it is more likely that they will support change, however, should the relationship be sour, trade unions can be very impactful in hindering change ideas. (Butler and </a:t>
            </a:r>
            <a:r>
              <a:rPr lang="en-GB" dirty="0" err="1"/>
              <a:t>Tregaskis</a:t>
            </a:r>
            <a:r>
              <a:rPr lang="en-GB" dirty="0"/>
              <a:t>, 2018). </a:t>
            </a:r>
          </a:p>
          <a:p>
            <a:endParaRPr lang="en-GB" dirty="0"/>
          </a:p>
          <a:p>
            <a:r>
              <a:rPr lang="en-GB" dirty="0"/>
              <a:t>Another factor that can hinder change is if </a:t>
            </a:r>
            <a:r>
              <a:rPr lang="en-GB" b="1" dirty="0"/>
              <a:t>previous attempts of change processes </a:t>
            </a:r>
            <a:r>
              <a:rPr lang="en-GB" dirty="0"/>
              <a:t>have failed. As cited by the CIPD (2020) ineffective change can cause loss of stakeholder credibility and reduction on employee engagement and motivation.  Considering the fact that 70% of change programmes fail to achieve the initial goals (McKinsey, 2015) then it is understandable that people can be resistant to change based on previous experience. </a:t>
            </a:r>
          </a:p>
        </p:txBody>
      </p:sp>
      <p:sp>
        <p:nvSpPr>
          <p:cNvPr id="4" name="Slide Number Placeholder 3"/>
          <p:cNvSpPr>
            <a:spLocks noGrp="1"/>
          </p:cNvSpPr>
          <p:nvPr>
            <p:ph type="sldNum" sz="quarter" idx="5"/>
          </p:nvPr>
        </p:nvSpPr>
        <p:spPr/>
        <p:txBody>
          <a:bodyPr/>
          <a:lstStyle/>
          <a:p>
            <a:fld id="{F92B2A7D-DBF1-472B-B1B7-B121159D850D}" type="slidenum">
              <a:rPr lang="en-GB" smtClean="0"/>
              <a:t>7</a:t>
            </a:fld>
            <a:endParaRPr lang="en-GB"/>
          </a:p>
        </p:txBody>
      </p:sp>
    </p:spTree>
    <p:extLst>
      <p:ext uri="{BB962C8B-B14F-4D97-AF65-F5344CB8AC3E}">
        <p14:creationId xmlns:p14="http://schemas.microsoft.com/office/powerpoint/2010/main" val="2679671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to some theories/models that support the change management process. </a:t>
            </a:r>
          </a:p>
          <a:p>
            <a:endParaRPr lang="en-GB" dirty="0"/>
          </a:p>
          <a:p>
            <a:r>
              <a:rPr lang="en-GB" dirty="0"/>
              <a:t>Starting with Lewin’s (1951) ‘three step change model’ which is often referred to as the ‘classic’ approach for managing change. His model uses the analogy of an ice block unfreezing and refreezing by transforming into a different shape to describe an organisational change process. (APM, 2017) </a:t>
            </a:r>
          </a:p>
          <a:p>
            <a:endParaRPr lang="en-GB" dirty="0"/>
          </a:p>
          <a:p>
            <a:r>
              <a:rPr lang="en-GB" dirty="0"/>
              <a:t>Unfreeze = The unfreeze stage is all about getting ready for change, this includes the acceptance that change is necessary and being comfortable to move away from the status quo. </a:t>
            </a:r>
          </a:p>
          <a:p>
            <a:r>
              <a:rPr lang="en-GB" dirty="0"/>
              <a:t>Change = Lewin described this stage as the journey in our reactions to change. It occurs as the required changes are being made, and people are transitioning towards a new way of thinking.   </a:t>
            </a:r>
          </a:p>
          <a:p>
            <a:r>
              <a:rPr lang="en-GB" dirty="0"/>
              <a:t>Refreeze = Following the changes being made, the refreeze stage refers to </a:t>
            </a:r>
            <a:r>
              <a:rPr lang="en-GB" i="1" dirty="0"/>
              <a:t>‘stabilizing, supporting and reinforcing the new changed conditions’. </a:t>
            </a:r>
            <a:r>
              <a:rPr lang="en-GB" i="0" dirty="0"/>
              <a:t>(Armstrong &amp; Taylor, 2017, P.673)</a:t>
            </a:r>
          </a:p>
          <a:p>
            <a:endParaRPr lang="en-GB" dirty="0"/>
          </a:p>
          <a:p>
            <a:r>
              <a:rPr lang="en-GB" dirty="0"/>
              <a:t>Lewin’s model supports a systematic approach to change management by identifying the opportunity to plan for change effectively and subsequently managing the process through to the end. If the key stages are identified and understood, the likeliness of effective change management is increased. (Rees &amp; Hall, 2013, P.112)</a:t>
            </a:r>
          </a:p>
          <a:p>
            <a:endParaRPr lang="en-GB" dirty="0"/>
          </a:p>
          <a:p>
            <a:r>
              <a:rPr lang="en-GB" dirty="0"/>
              <a:t>Although a popular model within the change management world, critics believe that in today’s complex world, the model is out of date as it does not allow for the required flexibility and adaption.  (Cummings et al, 2015) </a:t>
            </a:r>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8</a:t>
            </a:fld>
            <a:endParaRPr lang="en-GB"/>
          </a:p>
        </p:txBody>
      </p:sp>
    </p:spTree>
    <p:extLst>
      <p:ext uri="{BB962C8B-B14F-4D97-AF65-F5344CB8AC3E}">
        <p14:creationId xmlns:p14="http://schemas.microsoft.com/office/powerpoint/2010/main" val="3266775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interesting model to discuss is the Kubler-Ross Change Curve. </a:t>
            </a:r>
          </a:p>
          <a:p>
            <a:endParaRPr lang="en-GB" dirty="0"/>
          </a:p>
          <a:p>
            <a:r>
              <a:rPr lang="en-GB" sz="1200" kern="1200" dirty="0">
                <a:solidFill>
                  <a:schemeClr val="tx1"/>
                </a:solidFill>
                <a:effectLst/>
                <a:latin typeface="+mn-lt"/>
                <a:ea typeface="+mn-ea"/>
                <a:cs typeface="+mn-cs"/>
              </a:rPr>
              <a:t>In 1969 Kubler-Ross described the five stages of grief as; Denial, Anger, Depression, Bargaining, and Acceptance, it is widely believed that these stages can also be used in relation to change within the workplace, known as ‘The Change Curve’.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Tips for using the model in practise: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Stage 1 - Initial reactions to change are often shock and denial therefore effective communication at this stage is vital, keep staff up to date on the reason for the changes and what the steps are going to be.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Stage 2 &amp; 3 - Anger and depression may come next. These emotions need to be handled sensitively and with care.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Stage 4 - Acceptance is usually achieved, however individuals may need extra time to get used to the changes.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Stage 5 - Finally when commitment to the change is in place, make sure you celebrate as a team, recognising the success for all.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to note that employees reactions to change will differ, some may follow all 5 stages in sequence, while others may go back and fore at some of the stages before finally reaching the acceptance stage.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already discussed ineffective change management can have long lasting negative impacts on an organisation, therefore having the ability to use the Kubler-Ross model and predict the likely reactions to change, means organisations can accelerate development by providing the relevant help and support to the workforce. HR professionals are the experts in people, so they can have a powerful impact when using this model. </a:t>
            </a:r>
          </a:p>
          <a:p>
            <a:endParaRPr lang="en-GB" dirty="0"/>
          </a:p>
          <a:p>
            <a:r>
              <a:rPr lang="en-GB" dirty="0"/>
              <a:t>Mindtools (</a:t>
            </a:r>
            <a:r>
              <a:rPr lang="en-GB" dirty="0" err="1"/>
              <a:t>n.d</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9</a:t>
            </a:fld>
            <a:endParaRPr lang="en-GB"/>
          </a:p>
        </p:txBody>
      </p:sp>
    </p:spTree>
    <p:extLst>
      <p:ext uri="{BB962C8B-B14F-4D97-AF65-F5344CB8AC3E}">
        <p14:creationId xmlns:p14="http://schemas.microsoft.com/office/powerpoint/2010/main" val="3008165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CIPDs 2015 research report ‘Landing Transformational Change’ there are a number of common themes that have been identified in effective transformational change. One of the main elements is the importance of managing the process, which involves ‘</a:t>
            </a:r>
            <a:r>
              <a:rPr lang="en-GB" i="1" dirty="0"/>
              <a:t>relational leadership, building trust, voice and dialogue, and maintaining emotion, energy and momentum</a:t>
            </a:r>
            <a:r>
              <a:rPr lang="en-GB" dirty="0"/>
              <a:t>’, all elements related to people. </a:t>
            </a:r>
          </a:p>
          <a:p>
            <a:endParaRPr lang="en-GB" dirty="0"/>
          </a:p>
          <a:p>
            <a:r>
              <a:rPr lang="en-GB" dirty="0"/>
              <a:t>Change in an organisation will inevitably affect the front line workforce, therefore it is imperative that a trusting relationship is built in order for transformation to be successful. There are many ways to build and maintain trust such as: </a:t>
            </a:r>
          </a:p>
          <a:p>
            <a:endParaRPr lang="en-GB" dirty="0"/>
          </a:p>
          <a:p>
            <a:pPr marL="171450" indent="-171450">
              <a:buFont typeface="Arial" panose="020B0604020202020204" pitchFamily="34" charset="0"/>
              <a:buChar char="•"/>
            </a:pPr>
            <a:r>
              <a:rPr lang="en-GB" dirty="0"/>
              <a:t>Involve employees in the planning phase, give them the opportunity to express their views. If they feel they are part of the decision making process, they are more likely to want to be apart of the change journey. Strengthen this by involving key influencers in the organisation, those individuals who you know can gain buy in from others.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When a decision has been made it is vital to communicate out effectively, this will probably include tailoring communications to differing stakeholders, therefore a communication strategy is key. At this stage it is important to show that the organisations leaders are committed to the change and are visible throughout the process. According to ACAS (2014) this promotes engaged employees and maintains effectiveness.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Anticipate the reaction to the change, and put things in place to address these straight away. For example if you know the change is likely to have a highly emotional response, make sure the Employee Assistance Programme details are to hand and easily accessible. Set up talking groups where people can talk through how they are feeling.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Resistance to change is often inevitable, therefore it is important that strong processes are in place ready to manage any conflict in a timely manner, for example grievance processes.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Work as a united team – Leaders, Middle Managers, HR and Trade Unions all have important roles to play in the change management process, if they are seen to all be modelling the desired behaviours, it is more like to motivate others to join in.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10</a:t>
            </a:fld>
            <a:endParaRPr lang="en-GB"/>
          </a:p>
        </p:txBody>
      </p:sp>
    </p:spTree>
    <p:extLst>
      <p:ext uri="{BB962C8B-B14F-4D97-AF65-F5344CB8AC3E}">
        <p14:creationId xmlns:p14="http://schemas.microsoft.com/office/powerpoint/2010/main" val="1158985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safe to say that one of, if not the the most important factor when planning and implementing change is communication. (ACAS, 2014; CIPD, 2020) Forbes (2017) go as far to say that it is either the catalyst for successful change or the most damming piece of the puzzle. With this in mind, it is important to get it right first time. There are a number of things to consider when planning your communication strategy:</a:t>
            </a:r>
          </a:p>
          <a:p>
            <a:endParaRPr lang="en-GB" dirty="0"/>
          </a:p>
          <a:p>
            <a:r>
              <a:rPr lang="en-GB" b="1" dirty="0"/>
              <a:t>Method of communication</a:t>
            </a:r>
          </a:p>
          <a:p>
            <a:r>
              <a:rPr lang="en-GB" dirty="0"/>
              <a:t>Top-down – examples of this are all staff meetings, team briefings or on the company intranet. Primarily this is where the information is coming from leadership. </a:t>
            </a:r>
          </a:p>
          <a:p>
            <a:r>
              <a:rPr lang="en-GB" dirty="0"/>
              <a:t>Bottom-Up – This could be employee forum groups or consultation meetings. They allow for employee participation. </a:t>
            </a:r>
          </a:p>
          <a:p>
            <a:r>
              <a:rPr lang="en-GB" dirty="0"/>
              <a:t>2 way discussion – Usually in the form of 121s with managers or HR. </a:t>
            </a:r>
          </a:p>
          <a:p>
            <a:r>
              <a:rPr lang="en-GB" dirty="0"/>
              <a:t> </a:t>
            </a:r>
          </a:p>
          <a:p>
            <a:r>
              <a:rPr lang="en-GB" dirty="0"/>
              <a:t>If we look at communication methods specifically in change management, all the evidence shows that change is more successful when you involve employees in the decision making and have them onboard for the journey. Therefore bottom up and 2 way discussions would be the better approaches to allow for feedback and ideas. It is also important that these communications continue throughout the full cycle of the transition process to keep momentum and trust levels high.  (Forbes, 2017) </a:t>
            </a:r>
          </a:p>
          <a:p>
            <a:endParaRPr lang="en-GB" dirty="0"/>
          </a:p>
          <a:p>
            <a:r>
              <a:rPr lang="en-GB" dirty="0"/>
              <a:t>Consideration needs to be given to how the change will impact each stakeholder group and then tailor communication around this. Your HR team can support you in this. If we take an Organisational restructure as an example, the communication to those who are going to be directly impacted, for example potentially made redundant, will be different to the rest of the workforce which may not be directly impacted. Not only will the content differ, but also the tone of the message due to the emotional impact the change may have on specific employees. </a:t>
            </a:r>
          </a:p>
          <a:p>
            <a:endParaRPr lang="en-GB" dirty="0"/>
          </a:p>
          <a:p>
            <a:r>
              <a:rPr lang="en-GB" dirty="0"/>
              <a:t>Where to communicate the message is another crucial consideration. For internal staff, employee briefings, newsletters, posters, all staff emails may be appropriate, however for customers it may be a letter in the post or social media updates are the necessary approach. </a:t>
            </a:r>
          </a:p>
          <a:p>
            <a:endParaRPr lang="en-GB" dirty="0"/>
          </a:p>
          <a:p>
            <a:r>
              <a:rPr lang="en-GB" dirty="0" err="1"/>
              <a:t>Xpert</a:t>
            </a:r>
            <a:r>
              <a:rPr lang="en-GB" dirty="0"/>
              <a:t> HR (</a:t>
            </a:r>
            <a:r>
              <a:rPr lang="en-GB" dirty="0" err="1"/>
              <a:t>n.d</a:t>
            </a:r>
            <a:r>
              <a:rPr lang="en-GB" dirty="0"/>
              <a:t>)</a:t>
            </a:r>
          </a:p>
          <a:p>
            <a:endParaRPr lang="en-GB" dirty="0"/>
          </a:p>
          <a:p>
            <a:r>
              <a:rPr lang="en-GB" dirty="0"/>
              <a:t>In anticipation of the reaction to change consider support mechanisms, such as: Employee Assistance Programme, Drop in clinics, mentoring, or accessible FAQs. </a:t>
            </a:r>
            <a:r>
              <a:rPr lang="en-GB" dirty="0" err="1"/>
              <a:t>Hafod</a:t>
            </a:r>
            <a:r>
              <a:rPr lang="en-GB" dirty="0"/>
              <a:t>, a Housing Association in Cardiff set a number of employee FAQs around the Coronavirus and testing easily accessible on their internet site. (</a:t>
            </a:r>
            <a:r>
              <a:rPr lang="en-GB" dirty="0" err="1"/>
              <a:t>Hafod</a:t>
            </a:r>
            <a:r>
              <a:rPr lang="en-GB" dirty="0"/>
              <a:t>, 2020).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11</a:t>
            </a:fld>
            <a:endParaRPr lang="en-GB"/>
          </a:p>
        </p:txBody>
      </p:sp>
    </p:spTree>
    <p:extLst>
      <p:ext uri="{BB962C8B-B14F-4D97-AF65-F5344CB8AC3E}">
        <p14:creationId xmlns:p14="http://schemas.microsoft.com/office/powerpoint/2010/main" val="26174016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baseline="0" dirty="0">
                <a:solidFill>
                  <a:srgbClr val="000000"/>
                </a:solidFill>
                <a:latin typeface="Calibri" panose="020F0502020204030204" pitchFamily="34" charset="0"/>
              </a:rPr>
              <a:t>What do we need to consider when planning for change?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all the elements we have discussed so far, it is safe to say presume that effective change does not just happen by chance, planning is key.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SHRM (2015) change </a:t>
            </a:r>
            <a:r>
              <a:rPr lang="en-GB" sz="1200" b="0" i="0" u="none" strike="noStrike" baseline="0" dirty="0">
                <a:solidFill>
                  <a:srgbClr val="000000"/>
                </a:solidFill>
                <a:latin typeface="Calibri" panose="020F0502020204030204" pitchFamily="34" charset="0"/>
              </a:rPr>
              <a:t>can be seen as taking 3 phases – Design, Act and sustain.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baseline="0" dirty="0">
              <a:solidFill>
                <a:srgbClr val="00000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Design – Lets consider: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baseline="0" dirty="0">
              <a:solidFill>
                <a:srgbClr val="00000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Sponsorship – Who are the senior stakeholders you need to engage with in order to support and sponsor the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Involvement – Who do you need to be involved in order for successful transformation, do you need to reach out to external resource or can it be lead internally.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Buy in – for success it is essential people are bought in to the idea of the change, how do you see this playing out? What do you need to do to gain the buy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Impact – What will success look like, how do you measure this?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(Mindtools, </a:t>
            </a:r>
            <a:r>
              <a:rPr lang="en-GB" sz="1200" b="0" i="0" u="none" strike="noStrike" baseline="0" dirty="0" err="1">
                <a:solidFill>
                  <a:srgbClr val="000000"/>
                </a:solidFill>
                <a:latin typeface="Calibri" panose="020F0502020204030204" pitchFamily="34" charset="0"/>
              </a:rPr>
              <a:t>n.d</a:t>
            </a:r>
            <a:r>
              <a:rPr lang="en-GB" sz="1200" b="0" i="0" u="none" strike="noStrike" baseline="0" dirty="0">
                <a:solidFill>
                  <a:srgbClr val="000000"/>
                </a:solidFill>
                <a:latin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baseline="0" dirty="0">
              <a:solidFill>
                <a:srgbClr val="00000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At this stage it is also important to consider the capability of the leadership team and front line managers, have they had the training and possess the skills to support the implementation of this change?  If not this could be a major factor that could jeopardise the success of the initiative.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solidFill>
                  <a:srgbClr val="000000"/>
                </a:solidFill>
                <a:latin typeface="Calibri" panose="020F0502020204030204" pitchFamily="34" charset="0"/>
              </a:rPr>
              <a:t>(Personnel Today, 2007)</a:t>
            </a:r>
          </a:p>
          <a:p>
            <a:endParaRPr lang="en-GB" dirty="0"/>
          </a:p>
          <a:p>
            <a:r>
              <a:rPr lang="en-GB" dirty="0"/>
              <a:t>Act – this is the implementation phase, putting the plans into action. </a:t>
            </a:r>
          </a:p>
          <a:p>
            <a:endParaRPr lang="en-GB" dirty="0"/>
          </a:p>
          <a:p>
            <a:r>
              <a:rPr lang="en-GB" dirty="0"/>
              <a:t>Sustain – Once the change has been implemented it needs to be monitored and reviewed constantly. For example, earlier this year Tai </a:t>
            </a:r>
            <a:r>
              <a:rPr lang="en-GB" dirty="0" err="1"/>
              <a:t>Tarian</a:t>
            </a:r>
            <a:r>
              <a:rPr lang="en-GB" dirty="0"/>
              <a:t> implemented an annual leave self service portal, switching from individual manual excel spreadsheets to an Organisational based portal. Once the change had been implemented, the work did not stop there. 4 weeks into the new ‘state’ we were having issues with the functionality of the annual leave side of the portal which results in further changes to the system. </a:t>
            </a:r>
          </a:p>
        </p:txBody>
      </p:sp>
      <p:sp>
        <p:nvSpPr>
          <p:cNvPr id="4" name="Slide Number Placeholder 3"/>
          <p:cNvSpPr>
            <a:spLocks noGrp="1"/>
          </p:cNvSpPr>
          <p:nvPr>
            <p:ph type="sldNum" sz="quarter" idx="5"/>
          </p:nvPr>
        </p:nvSpPr>
        <p:spPr/>
        <p:txBody>
          <a:bodyPr/>
          <a:lstStyle/>
          <a:p>
            <a:fld id="{F92B2A7D-DBF1-472B-B1B7-B121159D850D}" type="slidenum">
              <a:rPr lang="en-GB" smtClean="0"/>
              <a:t>12</a:t>
            </a:fld>
            <a:endParaRPr lang="en-GB"/>
          </a:p>
        </p:txBody>
      </p:sp>
    </p:spTree>
    <p:extLst>
      <p:ext uri="{BB962C8B-B14F-4D97-AF65-F5344CB8AC3E}">
        <p14:creationId xmlns:p14="http://schemas.microsoft.com/office/powerpoint/2010/main" val="2993131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a change plan provides direction and purpose and is more likely to set you on your way to success.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13</a:t>
            </a:fld>
            <a:endParaRPr lang="en-GB"/>
          </a:p>
        </p:txBody>
      </p:sp>
    </p:spTree>
    <p:extLst>
      <p:ext uri="{BB962C8B-B14F-4D97-AF65-F5344CB8AC3E}">
        <p14:creationId xmlns:p14="http://schemas.microsoft.com/office/powerpoint/2010/main" val="3110478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way of summarising what we have discussed today about change management, CMI (2014) have a useful checklist with best practise tips to support successful transformation. </a:t>
            </a:r>
          </a:p>
          <a:p>
            <a:endParaRPr lang="en-GB" dirty="0"/>
          </a:p>
          <a:p>
            <a:r>
              <a:rPr lang="en-GB" b="1" dirty="0"/>
              <a:t>Implementation Strategy </a:t>
            </a:r>
            <a:r>
              <a:rPr lang="en-GB" dirty="0"/>
              <a:t>– Define the required change and evaluate the gap between current and future state. Looking at things like resources and any required training. What activities will need to be conducted to achieve the change. </a:t>
            </a:r>
          </a:p>
          <a:p>
            <a:r>
              <a:rPr lang="en-GB" b="1" dirty="0"/>
              <a:t>Timescales </a:t>
            </a:r>
            <a:r>
              <a:rPr lang="en-GB" dirty="0"/>
              <a:t>– How long will it all take? </a:t>
            </a:r>
          </a:p>
          <a:p>
            <a:r>
              <a:rPr lang="en-GB" b="1" dirty="0"/>
              <a:t>Draw up detailed implementation plans </a:t>
            </a:r>
            <a:r>
              <a:rPr lang="en-GB" dirty="0"/>
              <a:t>– This will include working with department heads to understand how each department will implement the change individually. </a:t>
            </a:r>
          </a:p>
          <a:p>
            <a:r>
              <a:rPr lang="en-GB" b="1" dirty="0"/>
              <a:t>Set up a team of change champions </a:t>
            </a:r>
            <a:r>
              <a:rPr lang="en-GB" dirty="0"/>
              <a:t>– Get commitment and alignment from the leadership team first. (Aguirre &amp; </a:t>
            </a:r>
            <a:r>
              <a:rPr lang="en-GB" dirty="0" err="1"/>
              <a:t>Alpern</a:t>
            </a:r>
            <a:r>
              <a:rPr lang="en-GB" dirty="0"/>
              <a:t>, 2014) Also, remember this is a great opportunity to use your employees that you see as key influencers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Establish good programme management practices </a:t>
            </a:r>
            <a:r>
              <a:rPr lang="en-GB" dirty="0"/>
              <a:t>– Use tools such as GANT charts to keep you on track, do you need to consider any of the theory models such as Kubler-Ross?  Continually risk asses all elements throughout the implementation.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Communicate early </a:t>
            </a:r>
            <a:r>
              <a:rPr lang="en-GB" dirty="0"/>
              <a:t>– As discussed earlier, communication is vital to the success of the change, therefore consider who/when/what and how in relation to communicating with all stakeholders. This can be drawn up in a communications strategy. </a:t>
            </a:r>
            <a:r>
              <a:rPr lang="en-GB" b="1" dirty="0"/>
              <a:t>Ensure Participation and help minimise stress </a:t>
            </a:r>
            <a:r>
              <a:rPr lang="en-GB" dirty="0"/>
              <a:t>– Be open and honest about the changes, allowing for feedback and ideas. This will help the adoption and sustainability of the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Personalise the case for change </a:t>
            </a:r>
            <a:r>
              <a:rPr lang="en-GB" dirty="0"/>
              <a:t>– In line with your communications strategy, anticipate the reaction from different teams and individuals, it is not a one size fits all approach, not everyone will react the same, so have support mechanisms in place early 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Be prepared for conflict and manage it effectively </a:t>
            </a:r>
            <a:r>
              <a:rPr lang="en-GB" dirty="0"/>
              <a:t>– Resistance to change is natural so ensure there are good processes in place to manage this quickly and effectively.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Motivate your employees </a:t>
            </a:r>
            <a:r>
              <a:rPr lang="en-GB" b="0" dirty="0"/>
              <a:t>– One way of doing this is by recognising and rewarding effort and achievements.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Develop skills </a:t>
            </a:r>
            <a:r>
              <a:rPr lang="en-GB" b="0" dirty="0"/>
              <a:t>– Make sure all the required training is planned and executed effectively so that employees/managers have the tools ready for the change.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Maintain Momentum </a:t>
            </a:r>
            <a:r>
              <a:rPr lang="en-GB" b="0" dirty="0"/>
              <a:t>- Change can be a long hard slog so make sure to reinforce the value and benefit of the change all the way through.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Monitor and Evaluate </a:t>
            </a:r>
            <a:r>
              <a:rPr lang="en-GB" b="0" dirty="0"/>
              <a:t>– Do any adjustments needs to be made along the way, if something is not working, utilise the contingency plan. Has the change been successful?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14</a:t>
            </a:fld>
            <a:endParaRPr lang="en-GB"/>
          </a:p>
        </p:txBody>
      </p:sp>
    </p:spTree>
    <p:extLst>
      <p:ext uri="{BB962C8B-B14F-4D97-AF65-F5344CB8AC3E}">
        <p14:creationId xmlns:p14="http://schemas.microsoft.com/office/powerpoint/2010/main" val="1826319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baseline="0" dirty="0">
                <a:solidFill>
                  <a:srgbClr val="000000"/>
                </a:solidFill>
                <a:latin typeface="Calibri" panose="020F0502020204030204" pitchFamily="34" charset="0"/>
              </a:rPr>
              <a:t>Finally we are going to look at ways of monitoring and evaluating change management initiatives. This has become an element which is more common nowadays. Recent research by </a:t>
            </a:r>
            <a:r>
              <a:rPr lang="en-GB" sz="1800" b="0" i="0" u="none" strike="noStrike" baseline="0" dirty="0" err="1">
                <a:solidFill>
                  <a:srgbClr val="000000"/>
                </a:solidFill>
                <a:latin typeface="Calibri" panose="020F0502020204030204" pitchFamily="34" charset="0"/>
              </a:rPr>
              <a:t>Prosci</a:t>
            </a:r>
            <a:r>
              <a:rPr lang="en-GB" sz="1800" b="0" i="0" u="none" strike="noStrike" baseline="0" dirty="0">
                <a:solidFill>
                  <a:srgbClr val="000000"/>
                </a:solidFill>
                <a:latin typeface="Calibri" panose="020F0502020204030204" pitchFamily="34" charset="0"/>
              </a:rPr>
              <a:t> (n.d.) highlighted that 45% of participants had to report back data on how effective their change project had been. With this an upcoming requirement, it is important to know from the outset how you plan to evaluate the process. </a:t>
            </a:r>
          </a:p>
          <a:p>
            <a:endParaRPr lang="en-GB" sz="1800" b="0" i="0" u="none" strike="noStrike" baseline="0" dirty="0">
              <a:solidFill>
                <a:srgbClr val="000000"/>
              </a:solidFill>
              <a:latin typeface="Calibri" panose="020F0502020204030204" pitchFamily="34" charset="0"/>
            </a:endParaRPr>
          </a:p>
          <a:p>
            <a:r>
              <a:rPr lang="en-GB" sz="1800" b="0" i="0" u="none" strike="noStrike" baseline="0" dirty="0">
                <a:solidFill>
                  <a:srgbClr val="000000"/>
                </a:solidFill>
                <a:latin typeface="Calibri" panose="020F0502020204030204" pitchFamily="34" charset="0"/>
              </a:rPr>
              <a:t>Organisational Performance – Did the change deliver the planned objectives?</a:t>
            </a:r>
          </a:p>
          <a:p>
            <a:endParaRPr lang="en-GB" sz="1800" b="0" i="0" u="none" strike="noStrike" baseline="0" dirty="0">
              <a:solidFill>
                <a:srgbClr val="000000"/>
              </a:solidFill>
              <a:latin typeface="Calibri" panose="020F0502020204030204" pitchFamily="34" charset="0"/>
            </a:endParaRPr>
          </a:p>
          <a:p>
            <a:r>
              <a:rPr lang="en-GB" sz="1800" b="0" i="0" u="none" strike="noStrike" baseline="0" dirty="0">
                <a:solidFill>
                  <a:srgbClr val="000000"/>
                </a:solidFill>
                <a:latin typeface="Calibri" panose="020F0502020204030204" pitchFamily="34" charset="0"/>
              </a:rPr>
              <a:t>This can be measured through metrics such as: </a:t>
            </a:r>
          </a:p>
          <a:p>
            <a:endParaRPr lang="en-GB" sz="1800" b="0" i="0" u="none" strike="noStrike" baseline="0" dirty="0">
              <a:solidFill>
                <a:srgbClr val="000000"/>
              </a:solidFill>
              <a:latin typeface="Calibri" panose="020F0502020204030204" pitchFamily="34" charset="0"/>
            </a:endParaRPr>
          </a:p>
          <a:p>
            <a:pPr marL="285750" indent="-285750">
              <a:buFont typeface="Arial" panose="020B0604020202020204" pitchFamily="34" charset="0"/>
              <a:buChar char="•"/>
            </a:pPr>
            <a:r>
              <a:rPr lang="en-GB" sz="1800" b="0" i="0" u="none" strike="noStrike" baseline="0" dirty="0">
                <a:solidFill>
                  <a:srgbClr val="000000"/>
                </a:solidFill>
                <a:latin typeface="Calibri" panose="020F0502020204030204" pitchFamily="34" charset="0"/>
              </a:rPr>
              <a:t>Performance improvements – this could be measured with quantitative data like increased productivity figures, or qualitative data such as written performance reviews.  </a:t>
            </a:r>
          </a:p>
          <a:p>
            <a:pPr marL="285750" indent="-285750">
              <a:buFont typeface="Arial" panose="020B0604020202020204" pitchFamily="34" charset="0"/>
              <a:buChar char="•"/>
            </a:pPr>
            <a:r>
              <a:rPr lang="en-GB" sz="1800" b="0" i="0" u="none" strike="noStrike" baseline="0" dirty="0">
                <a:solidFill>
                  <a:srgbClr val="000000"/>
                </a:solidFill>
                <a:latin typeface="Calibri" panose="020F0502020204030204" pitchFamily="34" charset="0"/>
              </a:rPr>
              <a:t>Business and change readiness – Has the workforce shifted to a more change-ready culture? The answer to this could be identified through employee pulse surveys. </a:t>
            </a:r>
          </a:p>
          <a:p>
            <a:pPr marL="285750" indent="-285750">
              <a:buFont typeface="Arial" panose="020B0604020202020204" pitchFamily="34" charset="0"/>
              <a:buChar char="•"/>
            </a:pPr>
            <a:endParaRPr lang="en-GB" sz="1800" b="0" i="0" u="none" strike="noStrike" baseline="0" dirty="0">
              <a:solidFill>
                <a:srgbClr val="000000"/>
              </a:solidFill>
              <a:latin typeface="Calibri" panose="020F0502020204030204" pitchFamily="34" charset="0"/>
            </a:endParaRPr>
          </a:p>
          <a:p>
            <a:pPr marL="0" indent="0">
              <a:buFont typeface="Arial" panose="020B0604020202020204" pitchFamily="34" charset="0"/>
              <a:buNone/>
            </a:pPr>
            <a:r>
              <a:rPr lang="en-GB" sz="1800" b="0" i="0" u="none" strike="noStrike" baseline="0" dirty="0">
                <a:solidFill>
                  <a:srgbClr val="000000"/>
                </a:solidFill>
                <a:latin typeface="Calibri" panose="020F0502020204030204" pitchFamily="34" charset="0"/>
              </a:rPr>
              <a:t>Individual Performance – This highlights where the impacted individuals are on their change journey.</a:t>
            </a:r>
          </a:p>
          <a:p>
            <a:pPr marL="0" indent="0">
              <a:buFont typeface="Arial" panose="020B0604020202020204" pitchFamily="34" charset="0"/>
              <a:buNone/>
            </a:pPr>
            <a:endParaRPr lang="en-GB" sz="1800" b="0" i="0" u="none" strike="noStrike" baseline="0" dirty="0">
              <a:solidFill>
                <a:srgbClr val="000000"/>
              </a:solidFill>
              <a:latin typeface="Calibri" panose="020F0502020204030204" pitchFamily="34" charset="0"/>
            </a:endParaRPr>
          </a:p>
          <a:p>
            <a:pPr marL="285750" indent="-285750">
              <a:buFont typeface="Arial" panose="020B0604020202020204" pitchFamily="34" charset="0"/>
              <a:buChar char="•"/>
            </a:pPr>
            <a:r>
              <a:rPr lang="en-GB" sz="1800" b="0" i="0" u="none" strike="noStrike" baseline="0" dirty="0">
                <a:solidFill>
                  <a:srgbClr val="000000"/>
                </a:solidFill>
                <a:latin typeface="Calibri" panose="020F0502020204030204" pitchFamily="34" charset="0"/>
              </a:rPr>
              <a:t>Focus groups or interviews could be used to gain direct feedback from individuals </a:t>
            </a:r>
          </a:p>
          <a:p>
            <a:pPr marL="285750" indent="-285750">
              <a:buFont typeface="Arial" panose="020B0604020202020204" pitchFamily="34" charset="0"/>
              <a:buChar char="•"/>
            </a:pPr>
            <a:r>
              <a:rPr lang="en-GB" sz="1800" b="0" i="0" u="none" strike="noStrike" baseline="0" dirty="0">
                <a:solidFill>
                  <a:srgbClr val="000000"/>
                </a:solidFill>
                <a:latin typeface="Calibri" panose="020F0502020204030204" pitchFamily="34" charset="0"/>
              </a:rPr>
              <a:t>Observations of behavioural change is another way to measure the impact of the change. </a:t>
            </a:r>
          </a:p>
          <a:p>
            <a:r>
              <a:rPr lang="en-GB" sz="1800" b="0" i="0" u="none" strike="noStrike" baseline="0" dirty="0">
                <a:solidFill>
                  <a:srgbClr val="000000"/>
                </a:solidFill>
                <a:latin typeface="Calibri" panose="020F0502020204030204" pitchFamily="34" charset="0"/>
              </a:rPr>
              <a:t>	</a:t>
            </a:r>
          </a:p>
        </p:txBody>
      </p:sp>
      <p:sp>
        <p:nvSpPr>
          <p:cNvPr id="4" name="Slide Number Placeholder 3"/>
          <p:cNvSpPr>
            <a:spLocks noGrp="1"/>
          </p:cNvSpPr>
          <p:nvPr>
            <p:ph type="sldNum" sz="quarter" idx="5"/>
          </p:nvPr>
        </p:nvSpPr>
        <p:spPr/>
        <p:txBody>
          <a:bodyPr/>
          <a:lstStyle/>
          <a:p>
            <a:fld id="{F92B2A7D-DBF1-472B-B1B7-B121159D850D}" type="slidenum">
              <a:rPr lang="en-GB" smtClean="0"/>
              <a:t>15</a:t>
            </a:fld>
            <a:endParaRPr lang="en-GB"/>
          </a:p>
        </p:txBody>
      </p:sp>
    </p:spTree>
    <p:extLst>
      <p:ext uri="{BB962C8B-B14F-4D97-AF65-F5344CB8AC3E}">
        <p14:creationId xmlns:p14="http://schemas.microsoft.com/office/powerpoint/2010/main" val="1974119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2B2A7D-DBF1-472B-B1B7-B121159D850D}" type="slidenum">
              <a:rPr lang="en-GB" smtClean="0"/>
              <a:t>16</a:t>
            </a:fld>
            <a:endParaRPr lang="en-GB"/>
          </a:p>
        </p:txBody>
      </p:sp>
    </p:spTree>
    <p:extLst>
      <p:ext uri="{BB962C8B-B14F-4D97-AF65-F5344CB8AC3E}">
        <p14:creationId xmlns:p14="http://schemas.microsoft.com/office/powerpoint/2010/main" val="526654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18</a:t>
            </a:fld>
            <a:endParaRPr lang="en-GB"/>
          </a:p>
        </p:txBody>
      </p:sp>
    </p:spTree>
    <p:extLst>
      <p:ext uri="{BB962C8B-B14F-4D97-AF65-F5344CB8AC3E}">
        <p14:creationId xmlns:p14="http://schemas.microsoft.com/office/powerpoint/2010/main" val="39152914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19</a:t>
            </a:fld>
            <a:endParaRPr lang="en-GB"/>
          </a:p>
        </p:txBody>
      </p:sp>
    </p:spTree>
    <p:extLst>
      <p:ext uri="{BB962C8B-B14F-4D97-AF65-F5344CB8AC3E}">
        <p14:creationId xmlns:p14="http://schemas.microsoft.com/office/powerpoint/2010/main" val="1268418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20</a:t>
            </a:fld>
            <a:endParaRPr lang="en-GB"/>
          </a:p>
        </p:txBody>
      </p:sp>
    </p:spTree>
    <p:extLst>
      <p:ext uri="{BB962C8B-B14F-4D97-AF65-F5344CB8AC3E}">
        <p14:creationId xmlns:p14="http://schemas.microsoft.com/office/powerpoint/2010/main" val="3196842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12/13/2020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12/13/2020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12/13/2020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pluginfile.php/268038/mod_resource/content/1/introduction-to-managing-change-no-print.pdf" TargetMode="External"/><Relationship Id="rId7" Type="http://schemas.openxmlformats.org/officeDocument/2006/relationships/hyperlink" Target="https://www.cipd.co.uk/Images/the-future-of-engagement_2014-thought-piece-collection_tcm18-10758.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1111/1748-8583.12199" TargetMode="External"/><Relationship Id="rId5" Type="http://schemas.openxmlformats.org/officeDocument/2006/relationships/hyperlink" Target="https://bizfluent.com/about-5087590-flat-organization-structure.html" TargetMode="External"/><Relationship Id="rId4" Type="http://schemas.openxmlformats.org/officeDocument/2006/relationships/hyperlink" Target="http://www.bbc.co.uk/news/technology-52628119"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cipd.co.uk/knowledge/fundamentals/relations/communication/factsheet" TargetMode="External"/><Relationship Id="rId7" Type="http://schemas.openxmlformats.org/officeDocument/2006/relationships/hyperlink" Target="http://www.changeandstrategy.com/culture-ready-chang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hafod.org.uk/colleaguefaqs/" TargetMode="External"/><Relationship Id="rId5" Type="http://schemas.openxmlformats.org/officeDocument/2006/relationships/hyperlink" Target="http://www.forbes.com/sites/williamcraig/2018/10/23/the-nature-of-leadership-in-a-flat-organization/?sh=1235bf485fe1" TargetMode="External"/><Relationship Id="rId4" Type="http://schemas.openxmlformats.org/officeDocument/2006/relationships/hyperlink" Target="https://www.forbes.com/sites/brentgleeson/2017/03/15/6-principles-for-communicating-a-powerful-vision-for-change/?sh=7a5da0a4309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ckinsey.com/featured-insights/leadership/changing-change-management"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prosci.com/resources/articles/measuring-change-management-effectiveness-with-metrics" TargetMode="External"/><Relationship Id="rId5" Type="http://schemas.openxmlformats.org/officeDocument/2006/relationships/hyperlink" Target="http://www.peoplemanagement.co.uk/experts/legal/general-data-protection-regulation" TargetMode="External"/><Relationship Id="rId4" Type="http://schemas.openxmlformats.org/officeDocument/2006/relationships/hyperlink" Target="https://www.mindtools.com/pages/article/newPPM_96.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Verdana" panose="020B0604030504040204" pitchFamily="34" charset="0"/>
                <a:ea typeface="Verdana" panose="020B0604030504040204" pitchFamily="34" charset="0"/>
              </a:rPr>
              <a:t>Title Page</a:t>
            </a:r>
          </a:p>
        </p:txBody>
      </p:sp>
      <p:sp>
        <p:nvSpPr>
          <p:cNvPr id="3" name="Content Placeholder 2"/>
          <p:cNvSpPr>
            <a:spLocks noGrp="1"/>
          </p:cNvSpPr>
          <p:nvPr>
            <p:ph idx="1"/>
          </p:nvPr>
        </p:nvSpPr>
        <p:spPr>
          <a:xfrm>
            <a:off x="1154954" y="2603499"/>
            <a:ext cx="9930735" cy="4068233"/>
          </a:xfrm>
        </p:spPr>
        <p:txBody>
          <a:bodyPr>
            <a:normAutofit fontScale="92500" lnSpcReduction="20000"/>
          </a:bodyPr>
          <a:lstStyle/>
          <a:p>
            <a:pPr marL="0" indent="0">
              <a:buNone/>
            </a:pPr>
            <a:r>
              <a:rPr lang="en-US" dirty="0">
                <a:solidFill>
                  <a:schemeClr val="tx1"/>
                </a:solidFill>
                <a:latin typeface="Verdana" panose="020B0604030504040204" pitchFamily="34" charset="0"/>
                <a:ea typeface="Verdana" panose="020B0604030504040204" pitchFamily="34" charset="0"/>
              </a:rPr>
              <a:t>Qualification: CIPD Diploma in Applied Human Resources</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Module Name: Understanding the Management of Change</a:t>
            </a:r>
          </a:p>
          <a:p>
            <a:pPr marL="0" indent="0">
              <a:buNone/>
            </a:pPr>
            <a:r>
              <a:rPr lang="en-US" dirty="0">
                <a:solidFill>
                  <a:schemeClr val="tx1"/>
                </a:solidFill>
                <a:latin typeface="Verdana" panose="020B0604030504040204" pitchFamily="34" charset="0"/>
                <a:ea typeface="Verdana" panose="020B0604030504040204" pitchFamily="34" charset="0"/>
              </a:rPr>
              <a:t>Word Count: 3200</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Student Name: Sarah Mills </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Student Number: 1907114</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CIPD Membership Number: 54832957</a:t>
            </a:r>
            <a:endParaRPr lang="en-GB" dirty="0">
              <a:solidFill>
                <a:schemeClr val="tx1"/>
              </a:solidFill>
              <a:latin typeface="Verdana" panose="020B0604030504040204" pitchFamily="34" charset="0"/>
              <a:ea typeface="Verdana" panose="020B0604030504040204" pitchFamily="34" charset="0"/>
            </a:endParaRP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By signing below, I confirm that the work/evidence presented is my own, unaided work. I understand the regulations pertaining to candidate malpractice and the action that may be taken as a result.</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 </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Signed: </a:t>
            </a:r>
            <a:r>
              <a:rPr lang="en-US" b="1" dirty="0">
                <a:solidFill>
                  <a:schemeClr val="tx1"/>
                </a:solidFill>
                <a:latin typeface="Verdana" panose="020B0604030504040204" pitchFamily="34" charset="0"/>
                <a:ea typeface="Verdana" panose="020B0604030504040204" pitchFamily="34" charset="0"/>
              </a:rPr>
              <a:t>S L Mills </a:t>
            </a:r>
            <a:endParaRPr lang="en-GB" b="1"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Date: 13</a:t>
            </a:r>
            <a:r>
              <a:rPr lang="en-US" baseline="30000" dirty="0">
                <a:solidFill>
                  <a:schemeClr val="tx1"/>
                </a:solidFill>
                <a:latin typeface="Verdana" panose="020B0604030504040204" pitchFamily="34" charset="0"/>
                <a:ea typeface="Verdana" panose="020B0604030504040204" pitchFamily="34" charset="0"/>
              </a:rPr>
              <a:t>th</a:t>
            </a:r>
            <a:r>
              <a:rPr lang="en-US" dirty="0">
                <a:solidFill>
                  <a:schemeClr val="tx1"/>
                </a:solidFill>
                <a:latin typeface="Verdana" panose="020B0604030504040204" pitchFamily="34" charset="0"/>
                <a:ea typeface="Verdana" panose="020B0604030504040204" pitchFamily="34" charset="0"/>
              </a:rPr>
              <a:t> December 2020</a:t>
            </a:r>
            <a:endParaRPr lang="en-GB" dirty="0">
              <a:solidFill>
                <a:schemeClr val="tx1"/>
              </a:solidFill>
            </a:endParaRPr>
          </a:p>
          <a:p>
            <a:endParaRPr lang="en-GB" dirty="0"/>
          </a:p>
        </p:txBody>
      </p:sp>
    </p:spTree>
    <p:extLst>
      <p:ext uri="{BB962C8B-B14F-4D97-AF65-F5344CB8AC3E}">
        <p14:creationId xmlns:p14="http://schemas.microsoft.com/office/powerpoint/2010/main" val="296665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AE6F-1972-48C5-BF13-155E5807544E}"/>
              </a:ext>
            </a:extLst>
          </p:cNvPr>
          <p:cNvSpPr>
            <a:spLocks noGrp="1"/>
          </p:cNvSpPr>
          <p:nvPr>
            <p:ph type="ctrTitle"/>
          </p:nvPr>
        </p:nvSpPr>
        <p:spPr>
          <a:xfrm>
            <a:off x="1527953" y="0"/>
            <a:ext cx="8825658" cy="3754038"/>
          </a:xfrm>
        </p:spPr>
        <p:txBody>
          <a:bodyPr/>
          <a:lstStyle/>
          <a:p>
            <a:pPr algn="ctr"/>
            <a:r>
              <a:rPr lang="en-GB" dirty="0">
                <a:latin typeface="Verdana" panose="020B0604030504040204" pitchFamily="34" charset="0"/>
                <a:ea typeface="Verdana" panose="020B0604030504040204" pitchFamily="34" charset="0"/>
              </a:rPr>
              <a:t>Understanding the Management of change</a:t>
            </a:r>
          </a:p>
        </p:txBody>
      </p:sp>
      <p:sp>
        <p:nvSpPr>
          <p:cNvPr id="3" name="Subtitle 2">
            <a:extLst>
              <a:ext uri="{FF2B5EF4-FFF2-40B4-BE49-F238E27FC236}">
                <a16:creationId xmlns:a16="http://schemas.microsoft.com/office/drawing/2014/main" id="{F5BA9856-1D7A-4F58-B540-D3A8FF5E9135}"/>
              </a:ext>
            </a:extLst>
          </p:cNvPr>
          <p:cNvSpPr>
            <a:spLocks noGrp="1"/>
          </p:cNvSpPr>
          <p:nvPr>
            <p:ph type="subTitle" idx="1"/>
          </p:nvPr>
        </p:nvSpPr>
        <p:spPr/>
        <p:txBody>
          <a:bodyPr>
            <a:normAutofit/>
          </a:bodyPr>
          <a:lstStyle/>
          <a:p>
            <a:pPr algn="ctr"/>
            <a:r>
              <a:rPr lang="en-GB" sz="3600" dirty="0" err="1">
                <a:latin typeface="Verdana" panose="020B0604030504040204" pitchFamily="34" charset="0"/>
                <a:ea typeface="Verdana" panose="020B0604030504040204" pitchFamily="34" charset="0"/>
              </a:rPr>
              <a:t>SArah</a:t>
            </a:r>
            <a:r>
              <a:rPr lang="en-GB" sz="3600" dirty="0">
                <a:latin typeface="Verdana" panose="020B0604030504040204" pitchFamily="34" charset="0"/>
                <a:ea typeface="Verdana" panose="020B0604030504040204" pitchFamily="34" charset="0"/>
              </a:rPr>
              <a:t> Mills </a:t>
            </a:r>
          </a:p>
        </p:txBody>
      </p:sp>
    </p:spTree>
    <p:extLst>
      <p:ext uri="{BB962C8B-B14F-4D97-AF65-F5344CB8AC3E}">
        <p14:creationId xmlns:p14="http://schemas.microsoft.com/office/powerpoint/2010/main" val="657203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Objectives 	</a:t>
            </a:r>
            <a:r>
              <a:rPr lang="en-GB" dirty="0"/>
              <a:t>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3004139"/>
            <a:ext cx="8825659" cy="3853861"/>
          </a:xfrm>
        </p:spPr>
        <p:txBody>
          <a:bodyPr>
            <a:normAutofit/>
          </a:bodyPr>
          <a:lstStyle/>
          <a:p>
            <a:r>
              <a:rPr lang="en-GB" dirty="0">
                <a:solidFill>
                  <a:schemeClr val="tx1"/>
                </a:solidFill>
                <a:latin typeface="Verdana" panose="020B0604030504040204" pitchFamily="34" charset="0"/>
                <a:ea typeface="Verdana" panose="020B0604030504040204" pitchFamily="34" charset="0"/>
              </a:rPr>
              <a:t>To understand the key principles, theories and models relating to change in organisations.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importance of communication and relationship management with change processes.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Know how to plan, implement and monitor change processes. </a:t>
            </a:r>
          </a:p>
          <a:p>
            <a:endParaRPr lang="en-GB" dirty="0"/>
          </a:p>
        </p:txBody>
      </p:sp>
    </p:spTree>
    <p:extLst>
      <p:ext uri="{BB962C8B-B14F-4D97-AF65-F5344CB8AC3E}">
        <p14:creationId xmlns:p14="http://schemas.microsoft.com/office/powerpoint/2010/main" val="1015455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BA2F-D371-4CF2-BC95-8B7EDE039C1B}"/>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Contents </a:t>
            </a:r>
          </a:p>
        </p:txBody>
      </p:sp>
      <p:sp>
        <p:nvSpPr>
          <p:cNvPr id="3" name="Content Placeholder 2">
            <a:extLst>
              <a:ext uri="{FF2B5EF4-FFF2-40B4-BE49-F238E27FC236}">
                <a16:creationId xmlns:a16="http://schemas.microsoft.com/office/drawing/2014/main" id="{6E933F23-BE7F-4C0A-9C48-19E6CE70476B}"/>
              </a:ext>
            </a:extLst>
          </p:cNvPr>
          <p:cNvSpPr>
            <a:spLocks noGrp="1"/>
          </p:cNvSpPr>
          <p:nvPr>
            <p:ph idx="1"/>
          </p:nvPr>
        </p:nvSpPr>
        <p:spPr>
          <a:xfrm>
            <a:off x="1154954" y="2603500"/>
            <a:ext cx="9159478" cy="4065524"/>
          </a:xfrm>
        </p:spPr>
        <p:txBody>
          <a:bodyPr/>
          <a:lstStyle/>
          <a:p>
            <a:r>
              <a:rPr lang="en-GB" dirty="0">
                <a:solidFill>
                  <a:schemeClr val="tx1"/>
                </a:solidFill>
                <a:latin typeface="Verdana" panose="020B0604030504040204" pitchFamily="34" charset="0"/>
                <a:ea typeface="Verdana" panose="020B0604030504040204" pitchFamily="34" charset="0"/>
              </a:rPr>
              <a:t>What is Change? </a:t>
            </a:r>
          </a:p>
          <a:p>
            <a:r>
              <a:rPr lang="en-GB" dirty="0">
                <a:solidFill>
                  <a:schemeClr val="tx1"/>
                </a:solidFill>
                <a:latin typeface="Verdana" panose="020B0604030504040204" pitchFamily="34" charset="0"/>
                <a:ea typeface="Verdana" panose="020B0604030504040204" pitchFamily="34" charset="0"/>
              </a:rPr>
              <a:t>Drivers for change</a:t>
            </a:r>
          </a:p>
          <a:p>
            <a:r>
              <a:rPr lang="en-GB" dirty="0">
                <a:solidFill>
                  <a:schemeClr val="tx1"/>
                </a:solidFill>
                <a:latin typeface="Verdana" panose="020B0604030504040204" pitchFamily="34" charset="0"/>
                <a:ea typeface="Verdana" panose="020B0604030504040204" pitchFamily="34" charset="0"/>
              </a:rPr>
              <a:t>Enabling and hindering change</a:t>
            </a:r>
          </a:p>
          <a:p>
            <a:r>
              <a:rPr lang="en-GB" dirty="0">
                <a:solidFill>
                  <a:schemeClr val="tx1"/>
                </a:solidFill>
                <a:latin typeface="Verdana" panose="020B0604030504040204" pitchFamily="34" charset="0"/>
                <a:ea typeface="Verdana" panose="020B0604030504040204" pitchFamily="34" charset="0"/>
              </a:rPr>
              <a:t>Theories and models of change </a:t>
            </a:r>
          </a:p>
          <a:p>
            <a:r>
              <a:rPr lang="en-GB" dirty="0">
                <a:solidFill>
                  <a:schemeClr val="tx1"/>
                </a:solidFill>
                <a:latin typeface="Verdana" panose="020B0604030504040204" pitchFamily="34" charset="0"/>
                <a:ea typeface="Verdana" panose="020B0604030504040204" pitchFamily="34" charset="0"/>
              </a:rPr>
              <a:t>Relationships and change</a:t>
            </a:r>
          </a:p>
          <a:p>
            <a:r>
              <a:rPr lang="en-GB" dirty="0">
                <a:solidFill>
                  <a:schemeClr val="tx1"/>
                </a:solidFill>
                <a:latin typeface="Verdana" panose="020B0604030504040204" pitchFamily="34" charset="0"/>
                <a:ea typeface="Verdana" panose="020B0604030504040204" pitchFamily="34" charset="0"/>
              </a:rPr>
              <a:t>Communication and change</a:t>
            </a:r>
          </a:p>
          <a:p>
            <a:r>
              <a:rPr lang="en-GB" dirty="0">
                <a:solidFill>
                  <a:schemeClr val="tx1"/>
                </a:solidFill>
                <a:latin typeface="Verdana" panose="020B0604030504040204" pitchFamily="34" charset="0"/>
                <a:ea typeface="Verdana" panose="020B0604030504040204" pitchFamily="34" charset="0"/>
              </a:rPr>
              <a:t>Planning for change</a:t>
            </a:r>
          </a:p>
          <a:p>
            <a:r>
              <a:rPr lang="en-GB" dirty="0">
                <a:solidFill>
                  <a:schemeClr val="tx1"/>
                </a:solidFill>
                <a:latin typeface="Verdana" panose="020B0604030504040204" pitchFamily="34" charset="0"/>
                <a:ea typeface="Verdana" panose="020B0604030504040204" pitchFamily="34" charset="0"/>
              </a:rPr>
              <a:t>Best practise of change implementation </a:t>
            </a:r>
          </a:p>
          <a:p>
            <a:r>
              <a:rPr lang="en-GB" dirty="0">
                <a:solidFill>
                  <a:schemeClr val="tx1"/>
                </a:solidFill>
                <a:latin typeface="Verdana" panose="020B0604030504040204" pitchFamily="34" charset="0"/>
                <a:ea typeface="Verdana" panose="020B0604030504040204" pitchFamily="34" charset="0"/>
              </a:rPr>
              <a:t>Monitoring and Assessing change </a:t>
            </a: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spTree>
    <p:extLst>
      <p:ext uri="{BB962C8B-B14F-4D97-AF65-F5344CB8AC3E}">
        <p14:creationId xmlns:p14="http://schemas.microsoft.com/office/powerpoint/2010/main" val="2937534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8DCD-5EB7-4BB4-AC9F-61989FB7A156}"/>
              </a:ext>
            </a:extLst>
          </p:cNvPr>
          <p:cNvSpPr>
            <a:spLocks noGrp="1"/>
          </p:cNvSpPr>
          <p:nvPr>
            <p:ph type="title"/>
          </p:nvPr>
        </p:nvSpPr>
        <p:spPr/>
        <p:txBody>
          <a:bodyPr/>
          <a:lstStyle/>
          <a:p>
            <a:r>
              <a:rPr lang="en-GB" dirty="0"/>
              <a:t>What is Change Management? </a:t>
            </a:r>
          </a:p>
        </p:txBody>
      </p:sp>
      <p:sp>
        <p:nvSpPr>
          <p:cNvPr id="3" name="Content Placeholder 2">
            <a:extLst>
              <a:ext uri="{FF2B5EF4-FFF2-40B4-BE49-F238E27FC236}">
                <a16:creationId xmlns:a16="http://schemas.microsoft.com/office/drawing/2014/main" id="{B7F29F53-26E7-4842-8A2A-B571D6E76617}"/>
              </a:ext>
            </a:extLst>
          </p:cNvPr>
          <p:cNvSpPr>
            <a:spLocks noGrp="1"/>
          </p:cNvSpPr>
          <p:nvPr>
            <p:ph idx="1"/>
          </p:nvPr>
        </p:nvSpPr>
        <p:spPr>
          <a:xfrm>
            <a:off x="1295632" y="2884854"/>
            <a:ext cx="6596344" cy="3416300"/>
          </a:xfrm>
        </p:spPr>
        <p:txBody>
          <a:bodyPr>
            <a:normAutofit/>
          </a:bodyPr>
          <a:lstStyle/>
          <a:p>
            <a:pPr marL="0" indent="0">
              <a:buNone/>
            </a:pPr>
            <a:r>
              <a:rPr lang="en-GB" sz="2000" i="1" dirty="0">
                <a:latin typeface="Verdana" panose="020B0604030504040204" pitchFamily="34" charset="0"/>
                <a:ea typeface="Verdana" panose="020B0604030504040204" pitchFamily="34" charset="0"/>
              </a:rPr>
              <a:t>‘</a:t>
            </a:r>
            <a:r>
              <a:rPr lang="en-GB" sz="2000" dirty="0">
                <a:latin typeface="Verdana" panose="020B0604030504040204" pitchFamily="34" charset="0"/>
                <a:ea typeface="Verdana" panose="020B0604030504040204" pitchFamily="34" charset="0"/>
              </a:rPr>
              <a:t>Change management is an overarching, guided process to transition individuals, teams or organisations from one state to another. The ultimate goal of change management is to achieve the desired change with the maximum of positive benefits and efficiencies, and a minimum of negative effects on all stakeholders.’ </a:t>
            </a:r>
          </a:p>
          <a:p>
            <a:pPr marL="0" indent="0">
              <a:buNone/>
            </a:pPr>
            <a:r>
              <a:rPr lang="en-GB" sz="2000" dirty="0">
                <a:latin typeface="Verdana" panose="020B0604030504040204" pitchFamily="34" charset="0"/>
                <a:ea typeface="Verdana" panose="020B0604030504040204" pitchFamily="34" charset="0"/>
              </a:rPr>
              <a:t>(HR Zone, </a:t>
            </a:r>
            <a:r>
              <a:rPr lang="en-GB" sz="2000" dirty="0" err="1">
                <a:latin typeface="Verdana" panose="020B0604030504040204" pitchFamily="34" charset="0"/>
                <a:ea typeface="Verdana" panose="020B0604030504040204" pitchFamily="34" charset="0"/>
              </a:rPr>
              <a:t>n.d</a:t>
            </a:r>
            <a:r>
              <a:rPr lang="en-GB" sz="2000" dirty="0">
                <a:latin typeface="Verdana" panose="020B0604030504040204" pitchFamily="34" charset="0"/>
                <a:ea typeface="Verdana" panose="020B0604030504040204" pitchFamily="34" charset="0"/>
              </a:rPr>
              <a:t>)</a:t>
            </a:r>
          </a:p>
        </p:txBody>
      </p:sp>
      <p:pic>
        <p:nvPicPr>
          <p:cNvPr id="1026" name="Picture 2" descr="See the source image">
            <a:extLst>
              <a:ext uri="{FF2B5EF4-FFF2-40B4-BE49-F238E27FC236}">
                <a16:creationId xmlns:a16="http://schemas.microsoft.com/office/drawing/2014/main" id="{E6B60896-A3BF-44CF-A41C-7CD9A3EED8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76" t="2051" r="11060" b="12615"/>
          <a:stretch/>
        </p:blipFill>
        <p:spPr bwMode="auto">
          <a:xfrm>
            <a:off x="8346600" y="2884854"/>
            <a:ext cx="2831123" cy="2588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641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What drives the need for change? </a:t>
            </a:r>
          </a:p>
        </p:txBody>
      </p:sp>
      <p:sp>
        <p:nvSpPr>
          <p:cNvPr id="4" name="TextBox 3">
            <a:extLst>
              <a:ext uri="{FF2B5EF4-FFF2-40B4-BE49-F238E27FC236}">
                <a16:creationId xmlns:a16="http://schemas.microsoft.com/office/drawing/2014/main" id="{B9896C7F-02E1-4C04-BD67-4AC943C7F04F}"/>
              </a:ext>
            </a:extLst>
          </p:cNvPr>
          <p:cNvSpPr txBox="1"/>
          <p:nvPr/>
        </p:nvSpPr>
        <p:spPr>
          <a:xfrm>
            <a:off x="959370" y="2241878"/>
            <a:ext cx="10281870" cy="923330"/>
          </a:xfrm>
          <a:prstGeom prst="rect">
            <a:avLst/>
          </a:prstGeom>
          <a:noFill/>
        </p:spPr>
        <p:txBody>
          <a:bodyPr wrap="square" rtlCol="0">
            <a:spAutoFit/>
          </a:bodyPr>
          <a:lstStyle/>
          <a:p>
            <a:endParaRPr lang="en-GB" dirty="0"/>
          </a:p>
          <a:p>
            <a:endParaRPr lang="en-GB" dirty="0">
              <a:latin typeface="Verdana" panose="020B0604030504040204" pitchFamily="34" charset="0"/>
              <a:ea typeface="Verdana" panose="020B0604030504040204" pitchFamily="34" charset="0"/>
            </a:endParaRPr>
          </a:p>
          <a:p>
            <a:endParaRPr lang="en-GB" dirty="0"/>
          </a:p>
        </p:txBody>
      </p:sp>
      <p:sp>
        <p:nvSpPr>
          <p:cNvPr id="8" name="Rectangle: Rounded Corners 7">
            <a:extLst>
              <a:ext uri="{FF2B5EF4-FFF2-40B4-BE49-F238E27FC236}">
                <a16:creationId xmlns:a16="http://schemas.microsoft.com/office/drawing/2014/main" id="{532F4933-7A03-4C5C-AEBC-75DBCC6D4677}"/>
              </a:ext>
            </a:extLst>
          </p:cNvPr>
          <p:cNvSpPr/>
          <p:nvPr/>
        </p:nvSpPr>
        <p:spPr>
          <a:xfrm>
            <a:off x="1386998" y="2458387"/>
            <a:ext cx="4148662" cy="39723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p>
          <a:p>
            <a:pPr algn="ctr"/>
            <a:endParaRPr lang="en-GB" sz="2400" b="1" dirty="0"/>
          </a:p>
          <a:p>
            <a:pPr algn="ctr"/>
            <a:endParaRPr lang="en-GB" sz="2400" b="1" dirty="0"/>
          </a:p>
          <a:p>
            <a:pPr algn="ctr"/>
            <a:r>
              <a:rPr lang="en-GB" sz="2400" b="1" dirty="0"/>
              <a:t>Internal drivers</a:t>
            </a:r>
          </a:p>
          <a:p>
            <a:pPr algn="ctr"/>
            <a:endParaRPr lang="en-GB" dirty="0"/>
          </a:p>
          <a:p>
            <a:pPr marL="285750" indent="-285750">
              <a:buFont typeface="Arial" panose="020B0604020202020204" pitchFamily="34" charset="0"/>
              <a:buChar char="•"/>
            </a:pPr>
            <a:r>
              <a:rPr lang="en-GB" dirty="0"/>
              <a:t>New strategic objectives</a:t>
            </a:r>
          </a:p>
          <a:p>
            <a:pPr marL="285750" indent="-285750">
              <a:buFont typeface="Arial" panose="020B0604020202020204" pitchFamily="34" charset="0"/>
              <a:buChar char="•"/>
            </a:pPr>
            <a:r>
              <a:rPr lang="en-GB" dirty="0"/>
              <a:t>Key staff changes </a:t>
            </a:r>
          </a:p>
          <a:p>
            <a:pPr marL="285750" indent="-285750">
              <a:buFont typeface="Arial" panose="020B0604020202020204" pitchFamily="34" charset="0"/>
              <a:buChar char="•"/>
            </a:pPr>
            <a:r>
              <a:rPr lang="en-GB" dirty="0"/>
              <a:t>Process Changes </a:t>
            </a:r>
          </a:p>
          <a:p>
            <a:pPr marL="285750" indent="-285750">
              <a:buFont typeface="Arial" panose="020B0604020202020204" pitchFamily="34" charset="0"/>
              <a:buChar char="•"/>
            </a:pPr>
            <a:r>
              <a:rPr lang="en-GB" dirty="0"/>
              <a:t>Employee feedback</a:t>
            </a:r>
          </a:p>
          <a:p>
            <a:pPr marL="285750" indent="-285750">
              <a:buFont typeface="Arial" panose="020B0604020202020204" pitchFamily="34" charset="0"/>
              <a:buChar char="•"/>
            </a:pPr>
            <a:r>
              <a:rPr lang="en-GB" dirty="0"/>
              <a:t>Learning new organisational behaviours and skills </a:t>
            </a:r>
          </a:p>
          <a:p>
            <a:pPr algn="ctr"/>
            <a:endParaRPr lang="en-GB" dirty="0"/>
          </a:p>
          <a:p>
            <a:pPr algn="ctr"/>
            <a:endParaRPr lang="en-GB" dirty="0"/>
          </a:p>
          <a:p>
            <a:pPr algn="ctr"/>
            <a:endParaRPr lang="en-GB" dirty="0"/>
          </a:p>
          <a:p>
            <a:pPr algn="ctr"/>
            <a:endParaRPr lang="en-GB" dirty="0"/>
          </a:p>
          <a:p>
            <a:pPr algn="ctr"/>
            <a:endParaRPr lang="en-GB" dirty="0"/>
          </a:p>
        </p:txBody>
      </p:sp>
      <p:sp>
        <p:nvSpPr>
          <p:cNvPr id="12" name="Rectangle: Rounded Corners 11">
            <a:extLst>
              <a:ext uri="{FF2B5EF4-FFF2-40B4-BE49-F238E27FC236}">
                <a16:creationId xmlns:a16="http://schemas.microsoft.com/office/drawing/2014/main" id="{790A1340-37D3-41D9-A809-31EAF0D36DA2}"/>
              </a:ext>
            </a:extLst>
          </p:cNvPr>
          <p:cNvSpPr/>
          <p:nvPr/>
        </p:nvSpPr>
        <p:spPr>
          <a:xfrm>
            <a:off x="6656342" y="2458387"/>
            <a:ext cx="4157272" cy="39723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p>
          <a:p>
            <a:pPr algn="ctr"/>
            <a:endParaRPr lang="en-GB" sz="2400" b="1" dirty="0"/>
          </a:p>
          <a:p>
            <a:pPr algn="ctr"/>
            <a:endParaRPr lang="en-GB" sz="2400" b="1" dirty="0"/>
          </a:p>
          <a:p>
            <a:pPr algn="ctr"/>
            <a:endParaRPr lang="en-GB" sz="2400" b="1" dirty="0"/>
          </a:p>
          <a:p>
            <a:pPr algn="ctr"/>
            <a:endParaRPr lang="en-GB" sz="2400" b="1" dirty="0"/>
          </a:p>
          <a:p>
            <a:pPr algn="ctr"/>
            <a:endParaRPr lang="en-GB" sz="2400" b="1" dirty="0"/>
          </a:p>
          <a:p>
            <a:pPr algn="ctr"/>
            <a:r>
              <a:rPr lang="en-GB" sz="2400" b="1" dirty="0"/>
              <a:t>External drivers</a:t>
            </a:r>
          </a:p>
          <a:p>
            <a:pPr algn="ctr"/>
            <a:endParaRPr lang="en-GB" sz="2400" b="1" dirty="0"/>
          </a:p>
          <a:p>
            <a:pPr marL="285750" indent="-285750">
              <a:buFont typeface="Arial" panose="020B0604020202020204" pitchFamily="34" charset="0"/>
              <a:buChar char="•"/>
            </a:pPr>
            <a:r>
              <a:rPr lang="en-GB" dirty="0"/>
              <a:t>Government Legislation</a:t>
            </a:r>
          </a:p>
          <a:p>
            <a:pPr marL="285750" indent="-285750">
              <a:buFont typeface="Arial" panose="020B0604020202020204" pitchFamily="34" charset="0"/>
              <a:buChar char="•"/>
            </a:pPr>
            <a:r>
              <a:rPr lang="en-GB" dirty="0"/>
              <a:t>Economic Changes</a:t>
            </a:r>
          </a:p>
          <a:p>
            <a:pPr marL="285750" indent="-285750">
              <a:buFont typeface="Arial" panose="020B0604020202020204" pitchFamily="34" charset="0"/>
              <a:buChar char="•"/>
            </a:pPr>
            <a:r>
              <a:rPr lang="en-GB" dirty="0"/>
              <a:t>Changes in global markets</a:t>
            </a:r>
          </a:p>
          <a:p>
            <a:pPr marL="285750" indent="-285750">
              <a:buFont typeface="Arial" panose="020B0604020202020204" pitchFamily="34" charset="0"/>
              <a:buChar char="•"/>
            </a:pPr>
            <a:r>
              <a:rPr lang="en-GB" dirty="0"/>
              <a:t>Customer feedback</a:t>
            </a:r>
          </a:p>
          <a:p>
            <a:pPr marL="285750" indent="-285750">
              <a:buFont typeface="Arial" panose="020B0604020202020204" pitchFamily="34" charset="0"/>
              <a:buChar char="•"/>
            </a:pPr>
            <a:r>
              <a:rPr lang="en-GB" dirty="0"/>
              <a:t>Technology </a:t>
            </a:r>
          </a:p>
          <a:p>
            <a:pPr algn="ctr"/>
            <a:endParaRPr lang="en-GB" dirty="0"/>
          </a:p>
          <a:p>
            <a:pPr algn="ctr"/>
            <a:endParaRPr lang="en-GB" dirty="0"/>
          </a:p>
          <a:p>
            <a:pPr algn="ctr"/>
            <a:endParaRPr lang="en-GB" dirty="0"/>
          </a:p>
          <a:p>
            <a:pPr algn="ctr"/>
            <a:endParaRPr lang="en-GB" sz="2400" b="1" dirty="0"/>
          </a:p>
          <a:p>
            <a:pPr algn="ctr"/>
            <a:endParaRPr lang="en-GB" sz="2400" b="1" dirty="0"/>
          </a:p>
          <a:p>
            <a:pPr algn="ctr"/>
            <a:endParaRPr lang="en-GB" sz="2400" b="1" dirty="0"/>
          </a:p>
          <a:p>
            <a:pPr algn="ctr"/>
            <a:endParaRPr lang="en-GB" sz="2400" b="1" dirty="0"/>
          </a:p>
          <a:p>
            <a:pPr algn="ctr"/>
            <a:endParaRPr lang="en-GB" sz="2400" b="1" dirty="0"/>
          </a:p>
        </p:txBody>
      </p:sp>
    </p:spTree>
    <p:extLst>
      <p:ext uri="{BB962C8B-B14F-4D97-AF65-F5344CB8AC3E}">
        <p14:creationId xmlns:p14="http://schemas.microsoft.com/office/powerpoint/2010/main" val="3311801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Factors that may enable or hinder change </a:t>
            </a:r>
          </a:p>
        </p:txBody>
      </p:sp>
      <p:sp>
        <p:nvSpPr>
          <p:cNvPr id="4" name="TextBox 3">
            <a:extLst>
              <a:ext uri="{FF2B5EF4-FFF2-40B4-BE49-F238E27FC236}">
                <a16:creationId xmlns:a16="http://schemas.microsoft.com/office/drawing/2014/main" id="{B9896C7F-02E1-4C04-BD67-4AC943C7F04F}"/>
              </a:ext>
            </a:extLst>
          </p:cNvPr>
          <p:cNvSpPr txBox="1"/>
          <p:nvPr/>
        </p:nvSpPr>
        <p:spPr>
          <a:xfrm>
            <a:off x="959370" y="2241878"/>
            <a:ext cx="10281870" cy="923330"/>
          </a:xfrm>
          <a:prstGeom prst="rect">
            <a:avLst/>
          </a:prstGeom>
          <a:noFill/>
        </p:spPr>
        <p:txBody>
          <a:bodyPr wrap="square" rtlCol="0">
            <a:spAutoFit/>
          </a:bodyPr>
          <a:lstStyle/>
          <a:p>
            <a:endParaRPr lang="en-GB" dirty="0"/>
          </a:p>
          <a:p>
            <a:endParaRPr lang="en-GB" dirty="0">
              <a:latin typeface="Verdana" panose="020B0604030504040204" pitchFamily="34" charset="0"/>
              <a:ea typeface="Verdana" panose="020B0604030504040204" pitchFamily="34" charset="0"/>
            </a:endParaRPr>
          </a:p>
          <a:p>
            <a:endParaRPr lang="en-GB" dirty="0"/>
          </a:p>
        </p:txBody>
      </p:sp>
      <p:sp>
        <p:nvSpPr>
          <p:cNvPr id="8" name="Rectangle: Rounded Corners 7">
            <a:extLst>
              <a:ext uri="{FF2B5EF4-FFF2-40B4-BE49-F238E27FC236}">
                <a16:creationId xmlns:a16="http://schemas.microsoft.com/office/drawing/2014/main" id="{532F4933-7A03-4C5C-AEBC-75DBCC6D4677}"/>
              </a:ext>
            </a:extLst>
          </p:cNvPr>
          <p:cNvSpPr/>
          <p:nvPr/>
        </p:nvSpPr>
        <p:spPr>
          <a:xfrm>
            <a:off x="402259" y="2458387"/>
            <a:ext cx="2945852" cy="39723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p>
          <a:p>
            <a:pPr algn="ctr"/>
            <a:r>
              <a:rPr lang="en-GB" sz="2400" b="1" dirty="0"/>
              <a:t>Enable </a:t>
            </a:r>
          </a:p>
          <a:p>
            <a:pPr algn="ctr"/>
            <a:endParaRPr lang="en-GB" dirty="0"/>
          </a:p>
          <a:p>
            <a:pPr marL="285750" indent="-285750">
              <a:buFont typeface="Arial" panose="020B0604020202020204" pitchFamily="34" charset="0"/>
              <a:buChar char="•"/>
            </a:pPr>
            <a:r>
              <a:rPr lang="en-GB" dirty="0"/>
              <a:t>Change Ready Culture</a:t>
            </a:r>
          </a:p>
          <a:p>
            <a:endParaRPr lang="en-GB" dirty="0"/>
          </a:p>
          <a:p>
            <a:pPr marL="285750" indent="-285750">
              <a:buFont typeface="Arial" panose="020B0604020202020204" pitchFamily="34" charset="0"/>
              <a:buChar char="•"/>
            </a:pPr>
            <a:r>
              <a:rPr lang="en-GB" dirty="0"/>
              <a:t>Flat Structure </a:t>
            </a:r>
          </a:p>
          <a:p>
            <a:endParaRPr lang="en-GB" dirty="0"/>
          </a:p>
          <a:p>
            <a:pPr marL="285750" indent="-285750">
              <a:buFont typeface="Arial" panose="020B0604020202020204" pitchFamily="34" charset="0"/>
              <a:buChar char="•"/>
            </a:pPr>
            <a:r>
              <a:rPr lang="en-GB" dirty="0"/>
              <a:t>Agile Practices </a:t>
            </a:r>
          </a:p>
          <a:p>
            <a:pPr algn="ctr"/>
            <a:endParaRPr lang="en-GB" dirty="0"/>
          </a:p>
          <a:p>
            <a:pPr algn="ctr"/>
            <a:endParaRPr lang="en-GB" dirty="0"/>
          </a:p>
          <a:p>
            <a:pPr algn="ctr"/>
            <a:endParaRPr lang="en-GB" dirty="0"/>
          </a:p>
          <a:p>
            <a:pPr algn="ctr"/>
            <a:endParaRPr lang="en-GB" dirty="0"/>
          </a:p>
          <a:p>
            <a:pPr algn="ctr"/>
            <a:endParaRPr lang="en-GB" dirty="0"/>
          </a:p>
        </p:txBody>
      </p:sp>
      <p:sp>
        <p:nvSpPr>
          <p:cNvPr id="12" name="Rectangle: Rounded Corners 11">
            <a:extLst>
              <a:ext uri="{FF2B5EF4-FFF2-40B4-BE49-F238E27FC236}">
                <a16:creationId xmlns:a16="http://schemas.microsoft.com/office/drawing/2014/main" id="{790A1340-37D3-41D9-A809-31EAF0D36DA2}"/>
              </a:ext>
            </a:extLst>
          </p:cNvPr>
          <p:cNvSpPr/>
          <p:nvPr/>
        </p:nvSpPr>
        <p:spPr>
          <a:xfrm>
            <a:off x="8857687" y="2490212"/>
            <a:ext cx="2904557" cy="39723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p>
          <a:p>
            <a:pPr algn="ctr"/>
            <a:endParaRPr lang="en-GB" sz="2400" b="1" dirty="0"/>
          </a:p>
          <a:p>
            <a:pPr algn="ctr"/>
            <a:endParaRPr lang="en-GB" sz="2400" b="1" dirty="0"/>
          </a:p>
          <a:p>
            <a:pPr algn="ctr"/>
            <a:endParaRPr lang="en-GB" sz="2400" b="1" dirty="0"/>
          </a:p>
          <a:p>
            <a:pPr algn="ctr"/>
            <a:endParaRPr lang="en-GB" sz="2400" b="1" dirty="0"/>
          </a:p>
          <a:p>
            <a:pPr algn="ctr"/>
            <a:r>
              <a:rPr lang="en-GB" sz="2400" b="1" dirty="0"/>
              <a:t>Hinder</a:t>
            </a:r>
          </a:p>
          <a:p>
            <a:pPr algn="ctr"/>
            <a:endParaRPr lang="en-GB" sz="2400" b="1" dirty="0"/>
          </a:p>
          <a:p>
            <a:pPr marL="285750" indent="-285750">
              <a:buFont typeface="Arial" panose="020B0604020202020204" pitchFamily="34" charset="0"/>
              <a:buChar char="•"/>
            </a:pPr>
            <a:r>
              <a:rPr lang="en-GB" dirty="0"/>
              <a:t>History of Change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Hierarchical Structure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Ineffective Leadership</a:t>
            </a:r>
          </a:p>
          <a:p>
            <a:pPr algn="ctr"/>
            <a:endParaRPr lang="en-GB" dirty="0"/>
          </a:p>
          <a:p>
            <a:pPr algn="ctr"/>
            <a:endParaRPr lang="en-GB" dirty="0"/>
          </a:p>
          <a:p>
            <a:pPr algn="ctr"/>
            <a:endParaRPr lang="en-GB" dirty="0"/>
          </a:p>
          <a:p>
            <a:pPr algn="ctr"/>
            <a:endParaRPr lang="en-GB" sz="2400" b="1" dirty="0"/>
          </a:p>
          <a:p>
            <a:pPr algn="ctr"/>
            <a:endParaRPr lang="en-GB" sz="2400" b="1" dirty="0"/>
          </a:p>
          <a:p>
            <a:pPr algn="ctr"/>
            <a:endParaRPr lang="en-GB" sz="2400" b="1" dirty="0"/>
          </a:p>
          <a:p>
            <a:pPr algn="ctr"/>
            <a:endParaRPr lang="en-GB" sz="2400" b="1" dirty="0"/>
          </a:p>
          <a:p>
            <a:pPr algn="ctr"/>
            <a:endParaRPr lang="en-GB" sz="2400" b="1" dirty="0"/>
          </a:p>
        </p:txBody>
      </p:sp>
      <p:sp>
        <p:nvSpPr>
          <p:cNvPr id="9" name="Rectangle: Rounded Corners 8">
            <a:extLst>
              <a:ext uri="{FF2B5EF4-FFF2-40B4-BE49-F238E27FC236}">
                <a16:creationId xmlns:a16="http://schemas.microsoft.com/office/drawing/2014/main" id="{56F4DD45-9B7C-4BAF-8431-668FCB863A1C}"/>
              </a:ext>
            </a:extLst>
          </p:cNvPr>
          <p:cNvSpPr/>
          <p:nvPr/>
        </p:nvSpPr>
        <p:spPr>
          <a:xfrm>
            <a:off x="4623074" y="2500821"/>
            <a:ext cx="2945852" cy="39723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Both</a:t>
            </a:r>
          </a:p>
          <a:p>
            <a:pPr algn="ctr"/>
            <a:endParaRPr lang="en-GB" sz="2400" b="1" dirty="0"/>
          </a:p>
          <a:p>
            <a:pPr algn="ctr"/>
            <a:endParaRPr lang="en-GB" b="1" dirty="0"/>
          </a:p>
          <a:p>
            <a:pPr marL="285750" indent="-285750">
              <a:buFont typeface="Arial" panose="020B0604020202020204" pitchFamily="34" charset="0"/>
              <a:buChar char="•"/>
            </a:pPr>
            <a:r>
              <a:rPr lang="en-GB" dirty="0"/>
              <a:t>Trade Unions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Finances </a:t>
            </a:r>
          </a:p>
          <a:p>
            <a:pPr algn="ctr"/>
            <a:endParaRPr lang="en-GB" dirty="0"/>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998665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Change Models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1026" name="Picture 2" descr="See the source image">
            <a:extLst>
              <a:ext uri="{FF2B5EF4-FFF2-40B4-BE49-F238E27FC236}">
                <a16:creationId xmlns:a16="http://schemas.microsoft.com/office/drawing/2014/main" id="{6E7DC214-0670-4F5B-AB84-FF662D0EE3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220" b="21610"/>
          <a:stretch/>
        </p:blipFill>
        <p:spPr bwMode="auto">
          <a:xfrm>
            <a:off x="2432147" y="3535475"/>
            <a:ext cx="7327705" cy="25213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C6D0F87-7FD6-42B2-A697-BD49EC30C3A8}"/>
              </a:ext>
            </a:extLst>
          </p:cNvPr>
          <p:cNvSpPr txBox="1"/>
          <p:nvPr/>
        </p:nvSpPr>
        <p:spPr>
          <a:xfrm>
            <a:off x="1154954" y="2765577"/>
            <a:ext cx="8453280" cy="369332"/>
          </a:xfrm>
          <a:prstGeom prst="rect">
            <a:avLst/>
          </a:prstGeom>
          <a:noFill/>
        </p:spPr>
        <p:txBody>
          <a:bodyPr wrap="square" rtlCol="0">
            <a:spAutoFit/>
          </a:bodyPr>
          <a:lstStyle/>
          <a:p>
            <a:r>
              <a:rPr lang="en-GB" dirty="0">
                <a:latin typeface="Verdana" panose="020B0604030504040204" pitchFamily="34" charset="0"/>
                <a:ea typeface="Verdana" panose="020B0604030504040204" pitchFamily="34" charset="0"/>
              </a:rPr>
              <a:t>Lewin’s three step Change Model </a:t>
            </a:r>
          </a:p>
        </p:txBody>
      </p:sp>
    </p:spTree>
    <p:extLst>
      <p:ext uri="{BB962C8B-B14F-4D97-AF65-F5344CB8AC3E}">
        <p14:creationId xmlns:p14="http://schemas.microsoft.com/office/powerpoint/2010/main" val="3122504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Change Models Continued</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3C6D0F87-7FD6-42B2-A697-BD49EC30C3A8}"/>
              </a:ext>
            </a:extLst>
          </p:cNvPr>
          <p:cNvSpPr txBox="1"/>
          <p:nvPr/>
        </p:nvSpPr>
        <p:spPr>
          <a:xfrm>
            <a:off x="775126" y="2647786"/>
            <a:ext cx="8453280" cy="369332"/>
          </a:xfrm>
          <a:prstGeom prst="rect">
            <a:avLst/>
          </a:prstGeom>
          <a:noFill/>
        </p:spPr>
        <p:txBody>
          <a:bodyPr wrap="square" rtlCol="0">
            <a:spAutoFit/>
          </a:bodyPr>
          <a:lstStyle/>
          <a:p>
            <a:r>
              <a:rPr lang="en-GB" dirty="0">
                <a:latin typeface="Verdana" panose="020B0604030504040204" pitchFamily="34" charset="0"/>
                <a:ea typeface="Verdana" panose="020B0604030504040204" pitchFamily="34" charset="0"/>
              </a:rPr>
              <a:t>Kubler-Ross Change Curve Model </a:t>
            </a:r>
          </a:p>
        </p:txBody>
      </p:sp>
      <p:pic>
        <p:nvPicPr>
          <p:cNvPr id="2052" name="Picture 4" descr="See the source image">
            <a:extLst>
              <a:ext uri="{FF2B5EF4-FFF2-40B4-BE49-F238E27FC236}">
                <a16:creationId xmlns:a16="http://schemas.microsoft.com/office/drawing/2014/main" id="{66E01FE3-C2E4-4F41-A55C-8615543F59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566" b="9029"/>
          <a:stretch/>
        </p:blipFill>
        <p:spPr bwMode="auto">
          <a:xfrm>
            <a:off x="2567998" y="3429001"/>
            <a:ext cx="921703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371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Positive work relationships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
        <p:nvSpPr>
          <p:cNvPr id="5" name="Content Placeholder 2">
            <a:extLst>
              <a:ext uri="{FF2B5EF4-FFF2-40B4-BE49-F238E27FC236}">
                <a16:creationId xmlns:a16="http://schemas.microsoft.com/office/drawing/2014/main" id="{783EEF5B-3411-46CA-B700-E8C28F525047}"/>
              </a:ext>
            </a:extLst>
          </p:cNvPr>
          <p:cNvSpPr txBox="1">
            <a:spLocks/>
          </p:cNvSpPr>
          <p:nvPr/>
        </p:nvSpPr>
        <p:spPr>
          <a:xfrm>
            <a:off x="507841" y="2603499"/>
            <a:ext cx="6793292" cy="44795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dirty="0">
                <a:solidFill>
                  <a:schemeClr val="tx1"/>
                </a:solidFill>
                <a:latin typeface="Verdana" panose="020B0604030504040204" pitchFamily="34" charset="0"/>
                <a:ea typeface="Verdana" panose="020B0604030504040204" pitchFamily="34" charset="0"/>
              </a:rPr>
              <a:t>Common themes in successful transformation:</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Relational Leadership </a:t>
            </a:r>
          </a:p>
          <a:p>
            <a:r>
              <a:rPr lang="en-GB" dirty="0">
                <a:solidFill>
                  <a:schemeClr val="tx1"/>
                </a:solidFill>
                <a:latin typeface="Verdana" panose="020B0604030504040204" pitchFamily="34" charset="0"/>
                <a:ea typeface="Verdana" panose="020B0604030504040204" pitchFamily="34" charset="0"/>
              </a:rPr>
              <a:t>Building Trust </a:t>
            </a:r>
          </a:p>
          <a:p>
            <a:r>
              <a:rPr lang="en-GB" dirty="0">
                <a:solidFill>
                  <a:schemeClr val="tx1"/>
                </a:solidFill>
                <a:latin typeface="Verdana" panose="020B0604030504040204" pitchFamily="34" charset="0"/>
                <a:ea typeface="Verdana" panose="020B0604030504040204" pitchFamily="34" charset="0"/>
              </a:rPr>
              <a:t>Voice</a:t>
            </a:r>
          </a:p>
          <a:p>
            <a:r>
              <a:rPr lang="en-GB" dirty="0">
                <a:solidFill>
                  <a:schemeClr val="tx1"/>
                </a:solidFill>
                <a:latin typeface="Verdana" panose="020B0604030504040204" pitchFamily="34" charset="0"/>
                <a:ea typeface="Verdana" panose="020B0604030504040204" pitchFamily="34" charset="0"/>
              </a:rPr>
              <a:t>Dialogue			</a:t>
            </a:r>
          </a:p>
          <a:p>
            <a:endParaRPr lang="en-GB" dirty="0">
              <a:solidFill>
                <a:schemeClr val="tx1"/>
              </a:solidFill>
              <a:latin typeface="Verdana" panose="020B0604030504040204" pitchFamily="34" charset="0"/>
              <a:ea typeface="Verdana" panose="020B0604030504040204" pitchFamily="34" charset="0"/>
            </a:endParaRPr>
          </a:p>
          <a:p>
            <a:pPr marL="0" indent="0">
              <a:buNone/>
            </a:pPr>
            <a:r>
              <a:rPr lang="en-GB" dirty="0">
                <a:solidFill>
                  <a:schemeClr val="tx1"/>
                </a:solidFill>
                <a:latin typeface="Verdana" panose="020B0604030504040204" pitchFamily="34" charset="0"/>
                <a:ea typeface="Verdana" panose="020B0604030504040204" pitchFamily="34" charset="0"/>
              </a:rPr>
              <a:t>All of these elements are people related, utilise your HR team as people professionals to help support you. 	</a:t>
            </a:r>
            <a:r>
              <a:rPr lang="en-GB" dirty="0">
                <a:latin typeface="Verdana" panose="020B0604030504040204" pitchFamily="34" charset="0"/>
                <a:ea typeface="Verdana" panose="020B0604030504040204" pitchFamily="34" charset="0"/>
              </a:rPr>
              <a:t>			</a:t>
            </a:r>
          </a:p>
          <a:p>
            <a:pPr marL="0" indent="0">
              <a:buFont typeface="Wingdings 3" charset="2"/>
              <a:buNone/>
            </a:pPr>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pic>
        <p:nvPicPr>
          <p:cNvPr id="1026" name="Picture 2">
            <a:extLst>
              <a:ext uri="{FF2B5EF4-FFF2-40B4-BE49-F238E27FC236}">
                <a16:creationId xmlns:a16="http://schemas.microsoft.com/office/drawing/2014/main" id="{D3FC5396-B44C-445C-B7D8-DEFEC4A1DC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3680" y="2603499"/>
            <a:ext cx="4712676" cy="2643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0687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Communication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
        <p:nvSpPr>
          <p:cNvPr id="6" name="Content Placeholder 2">
            <a:extLst>
              <a:ext uri="{FF2B5EF4-FFF2-40B4-BE49-F238E27FC236}">
                <a16:creationId xmlns:a16="http://schemas.microsoft.com/office/drawing/2014/main" id="{27475812-CBE6-4EFE-8DE0-E67126553DD8}"/>
              </a:ext>
            </a:extLst>
          </p:cNvPr>
          <p:cNvSpPr txBox="1">
            <a:spLocks/>
          </p:cNvSpPr>
          <p:nvPr/>
        </p:nvSpPr>
        <p:spPr>
          <a:xfrm>
            <a:off x="743266" y="2603499"/>
            <a:ext cx="9649033" cy="44795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dirty="0">
                <a:solidFill>
                  <a:schemeClr val="tx1"/>
                </a:solidFill>
                <a:latin typeface="Verdana" panose="020B0604030504040204" pitchFamily="34" charset="0"/>
                <a:ea typeface="Verdana" panose="020B0604030504040204" pitchFamily="34" charset="0"/>
              </a:rPr>
              <a:t>Have a Communication Strategy</a:t>
            </a:r>
          </a:p>
          <a:p>
            <a:r>
              <a:rPr lang="en-GB" dirty="0">
                <a:solidFill>
                  <a:schemeClr val="tx1"/>
                </a:solidFill>
                <a:latin typeface="Verdana" panose="020B0604030504040204" pitchFamily="34" charset="0"/>
                <a:ea typeface="Verdana" panose="020B0604030504040204" pitchFamily="34" charset="0"/>
              </a:rPr>
              <a:t>Be clear, explain the reason for the change</a:t>
            </a:r>
          </a:p>
          <a:p>
            <a:r>
              <a:rPr lang="en-GB" dirty="0">
                <a:solidFill>
                  <a:schemeClr val="tx1"/>
                </a:solidFill>
                <a:latin typeface="Verdana" panose="020B0604030504040204" pitchFamily="34" charset="0"/>
                <a:ea typeface="Verdana" panose="020B0604030504040204" pitchFamily="34" charset="0"/>
              </a:rPr>
              <a:t>Communicate the benefits of the change</a:t>
            </a:r>
          </a:p>
          <a:p>
            <a:r>
              <a:rPr lang="en-GB" dirty="0">
                <a:solidFill>
                  <a:schemeClr val="tx1"/>
                </a:solidFill>
                <a:latin typeface="Verdana" panose="020B0604030504040204" pitchFamily="34" charset="0"/>
                <a:ea typeface="Verdana" panose="020B0604030504040204" pitchFamily="34" charset="0"/>
              </a:rPr>
              <a:t>Involve employees</a:t>
            </a:r>
          </a:p>
          <a:p>
            <a:r>
              <a:rPr lang="en-GB" dirty="0">
                <a:solidFill>
                  <a:schemeClr val="tx1"/>
                </a:solidFill>
                <a:latin typeface="Verdana" panose="020B0604030504040204" pitchFamily="34" charset="0"/>
                <a:ea typeface="Verdana" panose="020B0604030504040204" pitchFamily="34" charset="0"/>
              </a:rPr>
              <a:t>Support and encourage feedback</a:t>
            </a:r>
          </a:p>
          <a:p>
            <a:r>
              <a:rPr lang="en-GB" dirty="0">
                <a:solidFill>
                  <a:schemeClr val="tx1"/>
                </a:solidFill>
                <a:latin typeface="Verdana" panose="020B0604030504040204" pitchFamily="34" charset="0"/>
                <a:ea typeface="Verdana" panose="020B0604030504040204" pitchFamily="34" charset="0"/>
              </a:rPr>
              <a:t>Consider the impact on individuals and the different </a:t>
            </a:r>
          </a:p>
          <a:p>
            <a:pPr marL="0" indent="0">
              <a:buNone/>
            </a:pPr>
            <a:r>
              <a:rPr lang="en-GB" dirty="0">
                <a:solidFill>
                  <a:schemeClr val="tx1"/>
                </a:solidFill>
                <a:latin typeface="Verdana" panose="020B0604030504040204" pitchFamily="34" charset="0"/>
                <a:ea typeface="Verdana" panose="020B0604030504040204" pitchFamily="34" charset="0"/>
              </a:rPr>
              <a:t>communication needs this may bring </a:t>
            </a:r>
          </a:p>
          <a:p>
            <a:r>
              <a:rPr lang="en-GB" dirty="0">
                <a:solidFill>
                  <a:schemeClr val="tx1"/>
                </a:solidFill>
                <a:latin typeface="Verdana" panose="020B0604030504040204" pitchFamily="34" charset="0"/>
                <a:ea typeface="Verdana" panose="020B0604030504040204" pitchFamily="34" charset="0"/>
              </a:rPr>
              <a:t>Continue to communicate throughout </a:t>
            </a:r>
          </a:p>
          <a:p>
            <a:r>
              <a:rPr lang="en-GB" dirty="0">
                <a:solidFill>
                  <a:schemeClr val="tx1"/>
                </a:solidFill>
                <a:latin typeface="Verdana" panose="020B0604030504040204" pitchFamily="34" charset="0"/>
                <a:ea typeface="Verdana" panose="020B0604030504040204" pitchFamily="34" charset="0"/>
              </a:rPr>
              <a:t>Have support mechanisms in place									</a:t>
            </a:r>
          </a:p>
          <a:p>
            <a:pPr marL="0" indent="0">
              <a:buFont typeface="Wingdings 3" charset="2"/>
              <a:buNone/>
            </a:pPr>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pic>
        <p:nvPicPr>
          <p:cNvPr id="2050" name="Picture 2" descr="See the source image">
            <a:extLst>
              <a:ext uri="{FF2B5EF4-FFF2-40B4-BE49-F238E27FC236}">
                <a16:creationId xmlns:a16="http://schemas.microsoft.com/office/drawing/2014/main" id="{103FB60E-71BF-4B40-B7D5-5C4756B215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011" y="2705034"/>
            <a:ext cx="4072740" cy="317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937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Planning for Change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
        <p:nvSpPr>
          <p:cNvPr id="4" name="Rectangle: Rounded Corners 3">
            <a:extLst>
              <a:ext uri="{FF2B5EF4-FFF2-40B4-BE49-F238E27FC236}">
                <a16:creationId xmlns:a16="http://schemas.microsoft.com/office/drawing/2014/main" id="{78F93AB7-AFF0-4672-82A7-1DDE6FC580FA}"/>
              </a:ext>
            </a:extLst>
          </p:cNvPr>
          <p:cNvSpPr/>
          <p:nvPr/>
        </p:nvSpPr>
        <p:spPr>
          <a:xfrm>
            <a:off x="711748" y="3318393"/>
            <a:ext cx="2411279" cy="13117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b="1" dirty="0"/>
              <a:t>Design</a:t>
            </a:r>
          </a:p>
          <a:p>
            <a:pPr algn="ctr"/>
            <a:endParaRPr lang="en-GB" dirty="0"/>
          </a:p>
          <a:p>
            <a:pPr algn="ctr"/>
            <a:endParaRPr lang="en-GB" dirty="0"/>
          </a:p>
          <a:p>
            <a:pPr algn="ctr"/>
            <a:endParaRPr lang="en-GB" dirty="0"/>
          </a:p>
          <a:p>
            <a:pPr algn="ctr"/>
            <a:endParaRPr lang="en-GB" dirty="0"/>
          </a:p>
        </p:txBody>
      </p:sp>
      <p:sp>
        <p:nvSpPr>
          <p:cNvPr id="5" name="Rectangle: Rounded Corners 4">
            <a:extLst>
              <a:ext uri="{FF2B5EF4-FFF2-40B4-BE49-F238E27FC236}">
                <a16:creationId xmlns:a16="http://schemas.microsoft.com/office/drawing/2014/main" id="{C2DC943A-8ED7-4628-B535-E6B9C8737924}"/>
              </a:ext>
            </a:extLst>
          </p:cNvPr>
          <p:cNvSpPr/>
          <p:nvPr/>
        </p:nvSpPr>
        <p:spPr>
          <a:xfrm>
            <a:off x="4668757" y="3318393"/>
            <a:ext cx="2411279" cy="13117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b="1" dirty="0"/>
              <a:t>Act</a:t>
            </a:r>
          </a:p>
          <a:p>
            <a:pPr algn="ctr"/>
            <a:endParaRPr lang="en-GB" dirty="0"/>
          </a:p>
          <a:p>
            <a:pPr algn="ctr"/>
            <a:endParaRPr lang="en-GB" dirty="0"/>
          </a:p>
          <a:p>
            <a:pPr algn="ctr"/>
            <a:endParaRPr lang="en-GB" dirty="0"/>
          </a:p>
          <a:p>
            <a:pPr algn="ctr"/>
            <a:endParaRPr lang="en-GB" dirty="0"/>
          </a:p>
        </p:txBody>
      </p:sp>
      <p:sp>
        <p:nvSpPr>
          <p:cNvPr id="6" name="Rectangle: Rounded Corners 5">
            <a:extLst>
              <a:ext uri="{FF2B5EF4-FFF2-40B4-BE49-F238E27FC236}">
                <a16:creationId xmlns:a16="http://schemas.microsoft.com/office/drawing/2014/main" id="{DC4D552F-3289-4773-A767-3145B2A919DA}"/>
              </a:ext>
            </a:extLst>
          </p:cNvPr>
          <p:cNvSpPr/>
          <p:nvPr/>
        </p:nvSpPr>
        <p:spPr>
          <a:xfrm>
            <a:off x="8625767" y="3318394"/>
            <a:ext cx="2411279" cy="13117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b="1" dirty="0"/>
              <a:t>Sustain</a:t>
            </a:r>
          </a:p>
          <a:p>
            <a:pPr algn="ctr"/>
            <a:endParaRPr lang="en-GB" dirty="0"/>
          </a:p>
          <a:p>
            <a:pPr algn="ctr"/>
            <a:endParaRPr lang="en-GB" dirty="0"/>
          </a:p>
          <a:p>
            <a:pPr algn="ctr"/>
            <a:endParaRPr lang="en-GB" dirty="0"/>
          </a:p>
          <a:p>
            <a:pPr algn="just"/>
            <a:endParaRPr lang="en-GB" dirty="0"/>
          </a:p>
        </p:txBody>
      </p:sp>
      <p:sp>
        <p:nvSpPr>
          <p:cNvPr id="7" name="Arrow: Right 6">
            <a:extLst>
              <a:ext uri="{FF2B5EF4-FFF2-40B4-BE49-F238E27FC236}">
                <a16:creationId xmlns:a16="http://schemas.microsoft.com/office/drawing/2014/main" id="{30A0B9F1-52CE-4A09-8312-21D7293E40D2}"/>
              </a:ext>
            </a:extLst>
          </p:cNvPr>
          <p:cNvSpPr/>
          <p:nvPr/>
        </p:nvSpPr>
        <p:spPr>
          <a:xfrm>
            <a:off x="3277772" y="3974270"/>
            <a:ext cx="1139483" cy="45719"/>
          </a:xfrm>
          <a:prstGeom prst="rightArrow">
            <a:avLst/>
          </a:prstGeom>
          <a:solidFill>
            <a:schemeClr val="accent1"/>
          </a:solidFill>
          <a:ln w="762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0D205156-B5DE-42F4-A144-7F3043D92882}"/>
              </a:ext>
            </a:extLst>
          </p:cNvPr>
          <p:cNvSpPr/>
          <p:nvPr/>
        </p:nvSpPr>
        <p:spPr>
          <a:xfrm>
            <a:off x="7264681" y="4019989"/>
            <a:ext cx="1139483" cy="45719"/>
          </a:xfrm>
          <a:prstGeom prst="rightArrow">
            <a:avLst/>
          </a:prstGeom>
          <a:solidFill>
            <a:schemeClr val="accent1"/>
          </a:solidFill>
          <a:ln w="76200">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4530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BA2F-D371-4CF2-BC95-8B7EDE039C1B}"/>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Change Plan </a:t>
            </a:r>
          </a:p>
        </p:txBody>
      </p:sp>
      <p:sp>
        <p:nvSpPr>
          <p:cNvPr id="3" name="Content Placeholder 2">
            <a:extLst>
              <a:ext uri="{FF2B5EF4-FFF2-40B4-BE49-F238E27FC236}">
                <a16:creationId xmlns:a16="http://schemas.microsoft.com/office/drawing/2014/main" id="{6E933F23-BE7F-4C0A-9C48-19E6CE70476B}"/>
              </a:ext>
            </a:extLst>
          </p:cNvPr>
          <p:cNvSpPr>
            <a:spLocks noGrp="1"/>
          </p:cNvSpPr>
          <p:nvPr>
            <p:ph idx="1"/>
          </p:nvPr>
        </p:nvSpPr>
        <p:spPr>
          <a:xfrm>
            <a:off x="1788000" y="2497503"/>
            <a:ext cx="9649033" cy="4479583"/>
          </a:xfrm>
        </p:spPr>
        <p:txBody>
          <a:bodyPr>
            <a:normAutofit/>
          </a:bodyPr>
          <a:lstStyle/>
          <a:p>
            <a:r>
              <a:rPr lang="en-GB" dirty="0">
                <a:latin typeface="Verdana" panose="020B0604030504040204" pitchFamily="34" charset="0"/>
                <a:ea typeface="Verdana" panose="020B0604030504040204" pitchFamily="34" charset="0"/>
              </a:rPr>
              <a:t>Vision and Objectives</a:t>
            </a:r>
          </a:p>
          <a:p>
            <a:r>
              <a:rPr lang="en-GB" dirty="0">
                <a:latin typeface="Verdana" panose="020B0604030504040204" pitchFamily="34" charset="0"/>
                <a:ea typeface="Verdana" panose="020B0604030504040204" pitchFamily="34" charset="0"/>
              </a:rPr>
              <a:t>Tasks to achieve objectives</a:t>
            </a:r>
          </a:p>
          <a:p>
            <a:r>
              <a:rPr lang="en-GB" dirty="0">
                <a:latin typeface="Verdana" panose="020B0604030504040204" pitchFamily="34" charset="0"/>
                <a:ea typeface="Verdana" panose="020B0604030504040204" pitchFamily="34" charset="0"/>
              </a:rPr>
              <a:t>People and Roles</a:t>
            </a:r>
          </a:p>
          <a:p>
            <a:r>
              <a:rPr lang="en-GB" dirty="0">
                <a:latin typeface="Verdana" panose="020B0604030504040204" pitchFamily="34" charset="0"/>
                <a:ea typeface="Verdana" panose="020B0604030504040204" pitchFamily="34" charset="0"/>
              </a:rPr>
              <a:t>Stakeholders and Parties affected </a:t>
            </a:r>
          </a:p>
          <a:p>
            <a:r>
              <a:rPr lang="en-GB" dirty="0">
                <a:latin typeface="Verdana" panose="020B0604030504040204" pitchFamily="34" charset="0"/>
                <a:ea typeface="Verdana" panose="020B0604030504040204" pitchFamily="34" charset="0"/>
              </a:rPr>
              <a:t>Communication strategy </a:t>
            </a:r>
          </a:p>
          <a:p>
            <a:r>
              <a:rPr lang="en-GB" dirty="0">
                <a:latin typeface="Verdana" panose="020B0604030504040204" pitchFamily="34" charset="0"/>
                <a:ea typeface="Verdana" panose="020B0604030504040204" pitchFamily="34" charset="0"/>
              </a:rPr>
              <a:t>Support strategies</a:t>
            </a:r>
          </a:p>
          <a:p>
            <a:r>
              <a:rPr lang="en-GB" dirty="0">
                <a:latin typeface="Verdana" panose="020B0604030504040204" pitchFamily="34" charset="0"/>
                <a:ea typeface="Verdana" panose="020B0604030504040204" pitchFamily="34" charset="0"/>
              </a:rPr>
              <a:t>Timings and milestones</a:t>
            </a:r>
          </a:p>
          <a:p>
            <a:r>
              <a:rPr lang="en-GB" dirty="0">
                <a:latin typeface="Verdana" panose="020B0604030504040204" pitchFamily="34" charset="0"/>
                <a:ea typeface="Verdana" panose="020B0604030504040204" pitchFamily="34" charset="0"/>
              </a:rPr>
              <a:t>Resources</a:t>
            </a:r>
          </a:p>
          <a:p>
            <a:r>
              <a:rPr lang="en-GB" dirty="0">
                <a:latin typeface="Verdana" panose="020B0604030504040204" pitchFamily="34" charset="0"/>
                <a:ea typeface="Verdana" panose="020B0604030504040204" pitchFamily="34" charset="0"/>
              </a:rPr>
              <a:t>Monitor activities</a:t>
            </a:r>
          </a:p>
          <a:p>
            <a:r>
              <a:rPr lang="en-GB" dirty="0">
                <a:latin typeface="Verdana" panose="020B0604030504040204" pitchFamily="34" charset="0"/>
                <a:ea typeface="Verdana" panose="020B0604030504040204" pitchFamily="34" charset="0"/>
              </a:rPr>
              <a:t>Measure success</a:t>
            </a:r>
          </a:p>
          <a:p>
            <a:pPr marL="0" indent="0">
              <a:buNone/>
            </a:pPr>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pic>
        <p:nvPicPr>
          <p:cNvPr id="1026" name="Picture 2" descr="Physical Inventory Clipart">
            <a:extLst>
              <a:ext uri="{FF2B5EF4-FFF2-40B4-BE49-F238E27FC236}">
                <a16:creationId xmlns:a16="http://schemas.microsoft.com/office/drawing/2014/main" id="{98D4FC91-8941-41B5-9474-59D6975E5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6147" y="2497503"/>
            <a:ext cx="2418800" cy="360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062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BA2F-D371-4CF2-BC95-8B7EDE039C1B}"/>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Best Practise </a:t>
            </a:r>
          </a:p>
        </p:txBody>
      </p:sp>
      <p:sp>
        <p:nvSpPr>
          <p:cNvPr id="3" name="Content Placeholder 2">
            <a:extLst>
              <a:ext uri="{FF2B5EF4-FFF2-40B4-BE49-F238E27FC236}">
                <a16:creationId xmlns:a16="http://schemas.microsoft.com/office/drawing/2014/main" id="{6E933F23-BE7F-4C0A-9C48-19E6CE70476B}"/>
              </a:ext>
            </a:extLst>
          </p:cNvPr>
          <p:cNvSpPr>
            <a:spLocks noGrp="1"/>
          </p:cNvSpPr>
          <p:nvPr>
            <p:ph idx="1"/>
          </p:nvPr>
        </p:nvSpPr>
        <p:spPr>
          <a:xfrm>
            <a:off x="479704" y="2378417"/>
            <a:ext cx="9649033" cy="4479583"/>
          </a:xfrm>
        </p:spPr>
        <p:txBody>
          <a:bodyPr>
            <a:normAutofit fontScale="92500" lnSpcReduction="20000"/>
          </a:bodyPr>
          <a:lstStyle/>
          <a:p>
            <a:r>
              <a:rPr lang="en-GB" dirty="0">
                <a:latin typeface="Verdana" panose="020B0604030504040204" pitchFamily="34" charset="0"/>
                <a:ea typeface="Verdana" panose="020B0604030504040204" pitchFamily="34" charset="0"/>
              </a:rPr>
              <a:t>Agree the implementation strategy</a:t>
            </a:r>
          </a:p>
          <a:p>
            <a:r>
              <a:rPr lang="en-GB" dirty="0">
                <a:latin typeface="Verdana" panose="020B0604030504040204" pitchFamily="34" charset="0"/>
                <a:ea typeface="Verdana" panose="020B0604030504040204" pitchFamily="34" charset="0"/>
              </a:rPr>
              <a:t>Agree timeframes</a:t>
            </a:r>
          </a:p>
          <a:p>
            <a:r>
              <a:rPr lang="en-GB" dirty="0">
                <a:latin typeface="Verdana" panose="020B0604030504040204" pitchFamily="34" charset="0"/>
                <a:ea typeface="Verdana" panose="020B0604030504040204" pitchFamily="34" charset="0"/>
              </a:rPr>
              <a:t>Draw up detailed implementation plans</a:t>
            </a:r>
          </a:p>
          <a:p>
            <a:r>
              <a:rPr lang="en-GB" dirty="0">
                <a:latin typeface="Verdana" panose="020B0604030504040204" pitchFamily="34" charset="0"/>
                <a:ea typeface="Verdana" panose="020B0604030504040204" pitchFamily="34" charset="0"/>
              </a:rPr>
              <a:t>Set up a team of change champions</a:t>
            </a:r>
          </a:p>
          <a:p>
            <a:r>
              <a:rPr lang="en-GB" dirty="0">
                <a:latin typeface="Verdana" panose="020B0604030504040204" pitchFamily="34" charset="0"/>
                <a:ea typeface="Verdana" panose="020B0604030504040204" pitchFamily="34" charset="0"/>
              </a:rPr>
              <a:t>Establish good programme management practices</a:t>
            </a:r>
          </a:p>
          <a:p>
            <a:r>
              <a:rPr lang="en-GB" dirty="0">
                <a:latin typeface="Verdana" panose="020B0604030504040204" pitchFamily="34" charset="0"/>
                <a:ea typeface="Verdana" panose="020B0604030504040204" pitchFamily="34" charset="0"/>
              </a:rPr>
              <a:t>Communicate clearly</a:t>
            </a:r>
          </a:p>
          <a:p>
            <a:r>
              <a:rPr lang="en-GB" dirty="0">
                <a:latin typeface="Verdana" panose="020B0604030504040204" pitchFamily="34" charset="0"/>
                <a:ea typeface="Verdana" panose="020B0604030504040204" pitchFamily="34" charset="0"/>
              </a:rPr>
              <a:t>Ensure participation and help to minimise stress</a:t>
            </a:r>
          </a:p>
          <a:p>
            <a:r>
              <a:rPr lang="en-GB" dirty="0">
                <a:latin typeface="Verdana" panose="020B0604030504040204" pitchFamily="34" charset="0"/>
                <a:ea typeface="Verdana" panose="020B0604030504040204" pitchFamily="34" charset="0"/>
              </a:rPr>
              <a:t>Personalise the case for change</a:t>
            </a:r>
          </a:p>
          <a:p>
            <a:r>
              <a:rPr lang="en-GB" dirty="0">
                <a:latin typeface="Verdana" panose="020B0604030504040204" pitchFamily="34" charset="0"/>
                <a:ea typeface="Verdana" panose="020B0604030504040204" pitchFamily="34" charset="0"/>
              </a:rPr>
              <a:t>Be prepared for conflict and manage it effectively</a:t>
            </a:r>
          </a:p>
          <a:p>
            <a:r>
              <a:rPr lang="en-GB" dirty="0">
                <a:latin typeface="Verdana" panose="020B0604030504040204" pitchFamily="34" charset="0"/>
                <a:ea typeface="Verdana" panose="020B0604030504040204" pitchFamily="34" charset="0"/>
              </a:rPr>
              <a:t>Motivate your employees</a:t>
            </a:r>
          </a:p>
          <a:p>
            <a:r>
              <a:rPr lang="en-GB" dirty="0">
                <a:latin typeface="Verdana" panose="020B0604030504040204" pitchFamily="34" charset="0"/>
                <a:ea typeface="Verdana" panose="020B0604030504040204" pitchFamily="34" charset="0"/>
              </a:rPr>
              <a:t>Develop skills</a:t>
            </a:r>
          </a:p>
          <a:p>
            <a:r>
              <a:rPr lang="en-GB" dirty="0">
                <a:latin typeface="Verdana" panose="020B0604030504040204" pitchFamily="34" charset="0"/>
                <a:ea typeface="Verdana" panose="020B0604030504040204" pitchFamily="34" charset="0"/>
              </a:rPr>
              <a:t>Maintain momentum</a:t>
            </a:r>
          </a:p>
          <a:p>
            <a:r>
              <a:rPr lang="en-GB" dirty="0">
                <a:latin typeface="Verdana" panose="020B0604030504040204" pitchFamily="34" charset="0"/>
                <a:ea typeface="Verdana" panose="020B0604030504040204" pitchFamily="34" charset="0"/>
              </a:rPr>
              <a:t>Monitor and evaluate										(CMI, 2014)</a:t>
            </a:r>
          </a:p>
          <a:p>
            <a:pPr marL="0" indent="0">
              <a:buNone/>
            </a:pPr>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pic>
        <p:nvPicPr>
          <p:cNvPr id="3074" name="Picture 2" descr="See the source image">
            <a:extLst>
              <a:ext uri="{FF2B5EF4-FFF2-40B4-BE49-F238E27FC236}">
                <a16:creationId xmlns:a16="http://schemas.microsoft.com/office/drawing/2014/main" id="{7F7BF088-FC62-42CC-9871-80E340F7C5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006" y="2844312"/>
            <a:ext cx="4381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477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Evaluating the change process </a:t>
            </a:r>
          </a:p>
        </p:txBody>
      </p:sp>
      <p:pic>
        <p:nvPicPr>
          <p:cNvPr id="4098" name="Picture 2" descr="See the source image">
            <a:extLst>
              <a:ext uri="{FF2B5EF4-FFF2-40B4-BE49-F238E27FC236}">
                <a16:creationId xmlns:a16="http://schemas.microsoft.com/office/drawing/2014/main" id="{408EDF48-52FD-44B4-8B33-CAEA611D39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740" y="2677187"/>
            <a:ext cx="5131432" cy="320714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CC694663-D05D-46CA-AE79-738890EF1735}"/>
              </a:ext>
            </a:extLst>
          </p:cNvPr>
          <p:cNvSpPr>
            <a:spLocks noGrp="1"/>
          </p:cNvSpPr>
          <p:nvPr>
            <p:ph idx="1"/>
          </p:nvPr>
        </p:nvSpPr>
        <p:spPr>
          <a:xfrm>
            <a:off x="5909835" y="3603052"/>
            <a:ext cx="8825659" cy="3416300"/>
          </a:xfrm>
        </p:spPr>
        <p:txBody>
          <a:bodyPr>
            <a:normAutofit/>
          </a:bodyPr>
          <a:lstStyle/>
          <a:p>
            <a:pPr marL="0" indent="0">
              <a:buNone/>
            </a:pPr>
            <a:r>
              <a:rPr lang="en-GB" sz="4400" dirty="0">
                <a:latin typeface="Verdana" panose="020B0604030504040204" pitchFamily="34" charset="0"/>
                <a:ea typeface="Verdana" panose="020B0604030504040204" pitchFamily="34" charset="0"/>
              </a:rPr>
              <a:t>Success or Failure?</a:t>
            </a:r>
          </a:p>
        </p:txBody>
      </p:sp>
    </p:spTree>
    <p:extLst>
      <p:ext uri="{BB962C8B-B14F-4D97-AF65-F5344CB8AC3E}">
        <p14:creationId xmlns:p14="http://schemas.microsoft.com/office/powerpoint/2010/main" val="74531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AED3-CA3A-42FF-A25C-844F458F1B26}"/>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Summary </a:t>
            </a:r>
          </a:p>
        </p:txBody>
      </p:sp>
      <p:sp>
        <p:nvSpPr>
          <p:cNvPr id="4" name="Content Placeholder 2">
            <a:extLst>
              <a:ext uri="{FF2B5EF4-FFF2-40B4-BE49-F238E27FC236}">
                <a16:creationId xmlns:a16="http://schemas.microsoft.com/office/drawing/2014/main" id="{DF80FFB6-430A-4E49-9633-FC4D9666E214}"/>
              </a:ext>
            </a:extLst>
          </p:cNvPr>
          <p:cNvSpPr txBox="1">
            <a:spLocks/>
          </p:cNvSpPr>
          <p:nvPr/>
        </p:nvSpPr>
        <p:spPr>
          <a:xfrm>
            <a:off x="1154954" y="3004139"/>
            <a:ext cx="8825659" cy="38538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dirty="0">
                <a:solidFill>
                  <a:schemeClr val="tx1"/>
                </a:solidFill>
                <a:latin typeface="Verdana" panose="020B0604030504040204" pitchFamily="34" charset="0"/>
                <a:ea typeface="Verdana" panose="020B0604030504040204" pitchFamily="34" charset="0"/>
              </a:rPr>
              <a:t>To understand the key principles, theories and models relating to change in organisations.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importance of communication and relationship management with change processes.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Know how to plan, implement and monitor change processes. </a:t>
            </a:r>
          </a:p>
          <a:p>
            <a:pPr marL="0" indent="0">
              <a:buNone/>
            </a:pPr>
            <a:endParaRPr lang="en-GB" dirty="0">
              <a:solidFill>
                <a:schemeClr val="tx1"/>
              </a:solidFill>
              <a:latin typeface="Verdana" panose="020B0604030504040204" pitchFamily="34" charset="0"/>
              <a:ea typeface="Verdana" panose="020B0604030504040204" pitchFamily="34" charset="0"/>
            </a:endParaRPr>
          </a:p>
          <a:p>
            <a:endParaRPr lang="en-GB" dirty="0"/>
          </a:p>
        </p:txBody>
      </p:sp>
    </p:spTree>
    <p:extLst>
      <p:ext uri="{BB962C8B-B14F-4D97-AF65-F5344CB8AC3E}">
        <p14:creationId xmlns:p14="http://schemas.microsoft.com/office/powerpoint/2010/main" val="2682838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36219EB-07A6-446D-B690-D5C03743365F}"/>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dirty="0">
                <a:solidFill>
                  <a:schemeClr val="tx1"/>
                </a:solidFill>
                <a:latin typeface="Verdana" panose="020B0604030504040204" pitchFamily="34" charset="0"/>
                <a:ea typeface="Verdana" panose="020B0604030504040204" pitchFamily="34" charset="0"/>
              </a:rPr>
              <a:t>Any Questions?</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934873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a:xfrm>
            <a:off x="1154954" y="2580852"/>
            <a:ext cx="8825659" cy="3416300"/>
          </a:xfrm>
        </p:spPr>
        <p:txBody>
          <a:bodyPr>
            <a:normAutofit/>
          </a:bodyPr>
          <a:lstStyle/>
          <a:p>
            <a:endParaRPr lang="en-GB" dirty="0">
              <a:solidFill>
                <a:schemeClr val="tx1"/>
              </a:solidFill>
            </a:endParaRPr>
          </a:p>
          <a:p>
            <a:endParaRPr lang="en-GB" dirty="0"/>
          </a:p>
          <a:p>
            <a:endParaRPr lang="en-GB" dirty="0"/>
          </a:p>
        </p:txBody>
      </p:sp>
      <p:sp>
        <p:nvSpPr>
          <p:cNvPr id="4" name="TextBox 3">
            <a:extLst>
              <a:ext uri="{FF2B5EF4-FFF2-40B4-BE49-F238E27FC236}">
                <a16:creationId xmlns:a16="http://schemas.microsoft.com/office/drawing/2014/main" id="{C67EF31A-FD0E-42C6-B315-340CC696D4ED}"/>
              </a:ext>
            </a:extLst>
          </p:cNvPr>
          <p:cNvSpPr txBox="1"/>
          <p:nvPr/>
        </p:nvSpPr>
        <p:spPr>
          <a:xfrm>
            <a:off x="391550" y="2099245"/>
            <a:ext cx="11408899" cy="481607"/>
          </a:xfrm>
          <a:prstGeom prst="rect">
            <a:avLst/>
          </a:prstGeom>
          <a:noFill/>
        </p:spPr>
        <p:txBody>
          <a:bodyPr wrap="square" rtlCol="0">
            <a:spAutoFit/>
          </a:bodyPr>
          <a:lstStyle/>
          <a:p>
            <a:pPr>
              <a:lnSpc>
                <a:spcPct val="107000"/>
              </a:lnSpc>
              <a:spcAft>
                <a:spcPts val="800"/>
              </a:spcAft>
              <a:tabLst>
                <a:tab pos="3238500" algn="l"/>
              </a:tabLs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900" dirty="0"/>
          </a:p>
        </p:txBody>
      </p:sp>
      <p:sp>
        <p:nvSpPr>
          <p:cNvPr id="5" name="TextBox 4">
            <a:extLst>
              <a:ext uri="{FF2B5EF4-FFF2-40B4-BE49-F238E27FC236}">
                <a16:creationId xmlns:a16="http://schemas.microsoft.com/office/drawing/2014/main" id="{D6052EF2-97FC-45E0-B481-7F9DA57A1A5E}"/>
              </a:ext>
            </a:extLst>
          </p:cNvPr>
          <p:cNvSpPr txBox="1"/>
          <p:nvPr/>
        </p:nvSpPr>
        <p:spPr>
          <a:xfrm>
            <a:off x="829994" y="2208628"/>
            <a:ext cx="11127544" cy="5414303"/>
          </a:xfrm>
          <a:prstGeom prst="rect">
            <a:avLst/>
          </a:prstGeom>
          <a:noFill/>
        </p:spPr>
        <p:txBody>
          <a:bodyPr wrap="square" rtlCol="0">
            <a:spAutoFit/>
          </a:bodyPr>
          <a:lstStyle/>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ACAS (2014) How to Manage Change. Available at: www.acas.org.uk (Accessed on: 8</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err="1">
                <a:latin typeface="Verdana" panose="020B0604030504040204" pitchFamily="34" charset="0"/>
                <a:ea typeface="Verdana" panose="020B0604030504040204" pitchFamily="34" charset="0"/>
                <a:cs typeface="Times New Roman" panose="02020603050405020304" pitchFamily="18" charset="0"/>
              </a:rPr>
              <a:t>Acguire</a:t>
            </a:r>
            <a:r>
              <a:rPr lang="en-GB" sz="1200" dirty="0">
                <a:latin typeface="Verdana" panose="020B0604030504040204" pitchFamily="34" charset="0"/>
                <a:ea typeface="Verdana" panose="020B0604030504040204" pitchFamily="34" charset="0"/>
                <a:cs typeface="Times New Roman" panose="02020603050405020304" pitchFamily="18" charset="0"/>
              </a:rPr>
              <a:t>, D. and </a:t>
            </a:r>
            <a:r>
              <a:rPr lang="en-GB" sz="1200" dirty="0" err="1">
                <a:latin typeface="Verdana" panose="020B0604030504040204" pitchFamily="34" charset="0"/>
                <a:ea typeface="Verdana" panose="020B0604030504040204" pitchFamily="34" charset="0"/>
                <a:cs typeface="Times New Roman" panose="02020603050405020304" pitchFamily="18" charset="0"/>
              </a:rPr>
              <a:t>Alpern</a:t>
            </a:r>
            <a:r>
              <a:rPr lang="en-GB" sz="1200" dirty="0">
                <a:latin typeface="Verdana" panose="020B0604030504040204" pitchFamily="34" charset="0"/>
                <a:ea typeface="Verdana" panose="020B0604030504040204" pitchFamily="34" charset="0"/>
                <a:cs typeface="Times New Roman" panose="02020603050405020304" pitchFamily="18" charset="0"/>
              </a:rPr>
              <a:t>, M. (2014) 10 principles of leading change management. </a:t>
            </a:r>
            <a:r>
              <a:rPr lang="en-GB" sz="1200" dirty="0" err="1">
                <a:latin typeface="Verdana" panose="020B0604030504040204" pitchFamily="34" charset="0"/>
                <a:ea typeface="Verdana" panose="020B0604030504040204" pitchFamily="34" charset="0"/>
                <a:cs typeface="Times New Roman" panose="02020603050405020304" pitchFamily="18" charset="0"/>
              </a:rPr>
              <a:t>Strategy+Business</a:t>
            </a:r>
            <a:r>
              <a:rPr lang="en-GB" sz="1200" dirty="0">
                <a:latin typeface="Verdana" panose="020B0604030504040204" pitchFamily="34" charset="0"/>
                <a:ea typeface="Verdana" panose="020B0604030504040204" pitchFamily="34" charset="0"/>
                <a:cs typeface="Times New Roman" panose="02020603050405020304" pitchFamily="18" charset="0"/>
              </a:rPr>
              <a:t>. Available at: https://www.strategy-business.com/article/00255?gko=6c601 (Accessed on: 12</a:t>
            </a:r>
            <a:r>
              <a:rPr lang="en-GB" sz="1200" baseline="30000" dirty="0">
                <a:latin typeface="Verdana" panose="020B0604030504040204" pitchFamily="34" charset="0"/>
                <a:ea typeface="Verdana" panose="020B0604030504040204" pitchFamily="34" charset="0"/>
                <a:cs typeface="Times New Roman" panose="02020603050405020304" pitchFamily="18" charset="0"/>
              </a:rPr>
              <a:t>th</a:t>
            </a:r>
            <a:r>
              <a:rPr lang="en-GB" sz="1200" dirty="0">
                <a:latin typeface="Verdana" panose="020B0604030504040204" pitchFamily="34" charset="0"/>
                <a:ea typeface="Verdana" panose="020B0604030504040204" pitchFamily="34" charset="0"/>
                <a:cs typeface="Times New Roman" panose="02020603050405020304" pitchFamily="18" charset="0"/>
              </a:rPr>
              <a:t> December 2020) </a:t>
            </a:r>
            <a:endParaRPr lang="en-GB" sz="12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Armstrong, M. and Taylor, S. (2017) Armstrong’s handbook of Human Resource Management Practise. (14</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Ed). New York: Kogan Page Limited.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Association for Project Management (2017) Introduction to Managing Change.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3"/>
              </a:rPr>
              <a:t>https://moodle.uwtsd.ac.uk/pluginfile.php/268038/mod_resource/content/1/introduction-to-managing-change-no-print.pdf</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7</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BBC News (2020) Coronavirus: Twitter allows staff to work from home ‘forever’.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4"/>
              </a:rPr>
              <a:t>www.bbc.co.uk/news/technology-52628119</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err="1">
                <a:effectLst/>
                <a:latin typeface="Verdana" panose="020B0604030504040204" pitchFamily="34" charset="0"/>
                <a:ea typeface="Verdana" panose="020B0604030504040204" pitchFamily="34" charset="0"/>
                <a:cs typeface="Times New Roman" panose="02020603050405020304" pitchFamily="18" charset="0"/>
              </a:rPr>
              <a:t>Bizfluent</a:t>
            </a:r>
            <a:r>
              <a:rPr lang="en-GB" sz="1200" dirty="0">
                <a:effectLst/>
                <a:latin typeface="Verdana" panose="020B0604030504040204" pitchFamily="34" charset="0"/>
                <a:ea typeface="Verdana" panose="020B0604030504040204" pitchFamily="34" charset="0"/>
                <a:cs typeface="Times New Roman" panose="02020603050405020304" pitchFamily="18" charset="0"/>
              </a:rPr>
              <a:t> (2019) About flat organization structure.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5"/>
              </a:rPr>
              <a:t>https://bizfluent.com/about-5087590-flat-organization-structure.html</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Butler, B. and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Tregaskis</a:t>
            </a:r>
            <a:r>
              <a:rPr lang="en-GB" sz="1200" dirty="0">
                <a:effectLst/>
                <a:latin typeface="Verdana" panose="020B0604030504040204" pitchFamily="34" charset="0"/>
                <a:ea typeface="Verdana" panose="020B0604030504040204" pitchFamily="34" charset="0"/>
                <a:cs typeface="Times New Roman" panose="02020603050405020304" pitchFamily="18" charset="0"/>
              </a:rPr>
              <a:t>, O. (2018) ‘Distributed leadership and employee cynicism: Trade unions as joint change agents’, </a:t>
            </a:r>
            <a:r>
              <a:rPr lang="en-GB" sz="1200" i="1" dirty="0">
                <a:effectLst/>
                <a:latin typeface="Verdana" panose="020B0604030504040204" pitchFamily="34" charset="0"/>
                <a:ea typeface="Verdana" panose="020B0604030504040204" pitchFamily="34" charset="0"/>
                <a:cs typeface="Times New Roman" panose="02020603050405020304" pitchFamily="18" charset="0"/>
              </a:rPr>
              <a:t>Human Resource Management Journal, </a:t>
            </a:r>
            <a:r>
              <a:rPr lang="en-GB" sz="1200" dirty="0">
                <a:effectLst/>
                <a:latin typeface="Verdana" panose="020B0604030504040204" pitchFamily="34" charset="0"/>
                <a:ea typeface="Verdana" panose="020B0604030504040204" pitchFamily="34" charset="0"/>
                <a:cs typeface="Times New Roman" panose="02020603050405020304" pitchFamily="18" charset="0"/>
              </a:rPr>
              <a:t>28: PP. 540-554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6"/>
              </a:rPr>
              <a:t>https://doi.org/10.1111/1748‐8583.12199</a:t>
            </a:r>
            <a:endParaRPr lang="en-GB" sz="12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CIPD (2014) The Future of Engagement Thought Piece Collection. Engage for Success Thought Leadership Paper No2014-01.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7"/>
              </a:rPr>
              <a:t>https://www.cipd.co.uk/Images/the-future-of-engagement_2014-thought-piece-collection_tcm18-10758.pdf</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06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CIPD (2015) Research Report ‘Landing Transformational change: Closing the gap between theory and practice. Available at: https://www.cipd.co.uk/Images/landing-transformation-change_2015-gap-theory-practice_tcm18-9050.pdf (Accessed on: 8</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endParaRPr lang="en-GB" sz="1100" dirty="0">
              <a:latin typeface="Verdana" panose="020B0604030504040204" pitchFamily="34" charset="0"/>
              <a:ea typeface="Verdana" panose="020B0604030504040204" pitchFamily="34" charset="0"/>
            </a:endParaRPr>
          </a:p>
          <a:p>
            <a:endParaRPr lang="en-GB" dirty="0"/>
          </a:p>
        </p:txBody>
      </p:sp>
    </p:spTree>
    <p:extLst>
      <p:ext uri="{BB962C8B-B14F-4D97-AF65-F5344CB8AC3E}">
        <p14:creationId xmlns:p14="http://schemas.microsoft.com/office/powerpoint/2010/main" val="2921415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continued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a:xfrm>
            <a:off x="337625" y="2377440"/>
            <a:ext cx="11633981" cy="4220308"/>
          </a:xfrm>
        </p:spPr>
        <p:txBody>
          <a:bodyPr>
            <a:normAutofit/>
          </a:bodyPr>
          <a:lstStyle/>
          <a:p>
            <a:endParaRPr lang="en-GB" dirty="0">
              <a:solidFill>
                <a:schemeClr val="tx1"/>
              </a:solidFill>
            </a:endParaRPr>
          </a:p>
          <a:p>
            <a:endParaRPr lang="en-GB" dirty="0"/>
          </a:p>
          <a:p>
            <a:endParaRPr lang="en-GB" dirty="0"/>
          </a:p>
        </p:txBody>
      </p:sp>
      <p:sp>
        <p:nvSpPr>
          <p:cNvPr id="8" name="TextBox 7">
            <a:extLst>
              <a:ext uri="{FF2B5EF4-FFF2-40B4-BE49-F238E27FC236}">
                <a16:creationId xmlns:a16="http://schemas.microsoft.com/office/drawing/2014/main" id="{87CFDD59-6BC0-4923-9124-22956B7C1D3D}"/>
              </a:ext>
            </a:extLst>
          </p:cNvPr>
          <p:cNvSpPr txBox="1"/>
          <p:nvPr/>
        </p:nvSpPr>
        <p:spPr>
          <a:xfrm>
            <a:off x="337625" y="2377440"/>
            <a:ext cx="11633981" cy="4686924"/>
          </a:xfrm>
          <a:prstGeom prst="rect">
            <a:avLst/>
          </a:prstGeom>
          <a:noFill/>
        </p:spPr>
        <p:txBody>
          <a:bodyPr wrap="square" rtlCol="0">
            <a:spAutoFit/>
          </a:bodyPr>
          <a:lstStyle/>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CIPD (2020) Change Management Fact Sheet. Available at: https://www.cipd.co.uk/knowledge/strategy/change/management-factsheet?pdf=true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CIPD (2020) Employee Communication.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3"/>
              </a:rPr>
              <a:t>https://www.cipd.co.uk/knowledge/fundamentals/relations/communication/factsheet</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Cummings, S., Bridgman, T. and Brown, K. G. (2016) ‘Unfreezing change as three steps: Rethinking Kurt Lewin’s legacy for change management’, Human Relations, 69(1), pp. 33–60.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doi</a:t>
            </a:r>
            <a:r>
              <a:rPr lang="en-GB" sz="1200" dirty="0">
                <a:effectLst/>
                <a:latin typeface="Verdana" panose="020B0604030504040204" pitchFamily="34" charset="0"/>
                <a:ea typeface="Verdana" panose="020B0604030504040204" pitchFamily="34" charset="0"/>
                <a:cs typeface="Times New Roman" panose="02020603050405020304" pitchFamily="18" charset="0"/>
              </a:rPr>
              <a:t>: 10.1177/0018726715577707.</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Forbes (2017) 6 Principles For Communicating A Powerful Vision For Change.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4"/>
              </a:rPr>
              <a:t>https://www.forbes.com/sites/brentgleeson/2017/03/15/6-principles-for-communicating-a-powerful-vision-for-change/?sh=7a5da0a43097</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Forbes (2018) The nature of leadership in a flat organization.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5"/>
              </a:rPr>
              <a:t>www.forbes.com/sites/williamcraig/2018/10/23/the-nature-of-leadership-in-a-flat-organization/?sh=1235bf485fe1</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err="1">
                <a:effectLst/>
                <a:latin typeface="Verdana" panose="020B0604030504040204" pitchFamily="34" charset="0"/>
                <a:ea typeface="Verdana" panose="020B0604030504040204" pitchFamily="34" charset="0"/>
                <a:cs typeface="Times New Roman" panose="02020603050405020304" pitchFamily="18" charset="0"/>
              </a:rPr>
              <a:t>Hafod</a:t>
            </a:r>
            <a:r>
              <a:rPr lang="en-GB" sz="1200" dirty="0">
                <a:effectLst/>
                <a:latin typeface="Verdana" panose="020B0604030504040204" pitchFamily="34" charset="0"/>
                <a:ea typeface="Verdana" panose="020B0604030504040204" pitchFamily="34" charset="0"/>
                <a:cs typeface="Times New Roman" panose="02020603050405020304" pitchFamily="18" charset="0"/>
              </a:rPr>
              <a:t> (2020) Useful colleague information.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6"/>
              </a:rPr>
              <a:t>https://www.hafod.org.uk/colleaguefaqs/</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Hall, D and Rees, G. (2013) ‘Managing Change’ in Rees, G and French, R. </a:t>
            </a:r>
            <a:r>
              <a:rPr lang="en-GB" sz="1200" i="1" dirty="0">
                <a:effectLst/>
                <a:latin typeface="Verdana" panose="020B0604030504040204" pitchFamily="34" charset="0"/>
                <a:ea typeface="Verdana" panose="020B0604030504040204" pitchFamily="34" charset="0"/>
                <a:cs typeface="Times New Roman" panose="02020603050405020304" pitchFamily="18" charset="0"/>
              </a:rPr>
              <a:t>Leading, managing and developing people</a:t>
            </a:r>
            <a:r>
              <a:rPr lang="en-GB" sz="1200" dirty="0">
                <a:effectLst/>
                <a:latin typeface="Verdana" panose="020B0604030504040204" pitchFamily="34" charset="0"/>
                <a:ea typeface="Verdana" panose="020B0604030504040204" pitchFamily="34" charset="0"/>
                <a:cs typeface="Times New Roman" panose="02020603050405020304" pitchFamily="18" charset="0"/>
              </a:rPr>
              <a:t>. London: CIPD</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HR Zone (n.d.) What is Change Management? Available on: https://www.hrzone.com/hr-glossary/what-is-change-management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Macpherson, C. (n.d.) Change and Strategy – Is your culture ready for change?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7"/>
              </a:rPr>
              <a:t>www.changeandstrategy.com/culture-ready-change</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endParaRPr lang="en-GB" sz="1200" dirty="0">
              <a:effectLst/>
              <a:latin typeface="Verdana" panose="020B0604030504040204" pitchFamily="34" charset="0"/>
              <a:ea typeface="Verdan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248006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continued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a:xfrm>
            <a:off x="337625" y="2377440"/>
            <a:ext cx="11633981" cy="4220308"/>
          </a:xfrm>
        </p:spPr>
        <p:txBody>
          <a:bodyPr>
            <a:normAutofit/>
          </a:bodyPr>
          <a:lstStyle/>
          <a:p>
            <a:endParaRPr lang="en-GB" dirty="0">
              <a:solidFill>
                <a:schemeClr val="tx1"/>
              </a:solidFill>
            </a:endParaRPr>
          </a:p>
          <a:p>
            <a:endParaRPr lang="en-GB" dirty="0"/>
          </a:p>
          <a:p>
            <a:endParaRPr lang="en-GB" dirty="0"/>
          </a:p>
        </p:txBody>
      </p:sp>
      <p:sp>
        <p:nvSpPr>
          <p:cNvPr id="8" name="TextBox 7">
            <a:extLst>
              <a:ext uri="{FF2B5EF4-FFF2-40B4-BE49-F238E27FC236}">
                <a16:creationId xmlns:a16="http://schemas.microsoft.com/office/drawing/2014/main" id="{87CFDD59-6BC0-4923-9124-22956B7C1D3D}"/>
              </a:ext>
            </a:extLst>
          </p:cNvPr>
          <p:cNvSpPr txBox="1"/>
          <p:nvPr/>
        </p:nvSpPr>
        <p:spPr>
          <a:xfrm>
            <a:off x="337625" y="2377440"/>
            <a:ext cx="11633981" cy="4555350"/>
          </a:xfrm>
          <a:prstGeom prst="rect">
            <a:avLst/>
          </a:prstGeom>
          <a:noFill/>
        </p:spPr>
        <p:txBody>
          <a:bodyPr wrap="square" rtlCol="0">
            <a:spAutoFit/>
          </a:bodyPr>
          <a:lstStyle/>
          <a:p>
            <a:pPr>
              <a:lnSpc>
                <a:spcPct val="107000"/>
              </a:lnSpc>
              <a:spcAft>
                <a:spcPts val="800"/>
              </a:spcAft>
            </a:pPr>
            <a:r>
              <a:rPr lang="en-GB" sz="1200" dirty="0" err="1">
                <a:effectLst/>
                <a:latin typeface="Verdana" panose="020B0604030504040204" pitchFamily="34" charset="0"/>
                <a:ea typeface="Verdana" panose="020B0604030504040204" pitchFamily="34" charset="0"/>
                <a:cs typeface="Times New Roman" panose="02020603050405020304" pitchFamily="18" charset="0"/>
              </a:rPr>
              <a:t>Mckinsey</a:t>
            </a:r>
            <a:r>
              <a:rPr lang="en-GB" sz="1200" dirty="0">
                <a:effectLst/>
                <a:latin typeface="Verdana" panose="020B0604030504040204" pitchFamily="34" charset="0"/>
                <a:ea typeface="Verdana" panose="020B0604030504040204" pitchFamily="34" charset="0"/>
                <a:cs typeface="Times New Roman" panose="02020603050405020304" pitchFamily="18" charset="0"/>
              </a:rPr>
              <a:t> &amp; Company (2015) Changing change management.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3"/>
              </a:rPr>
              <a:t>https://www.mckinsey.com/featured-insights/leadership/changing-change-management</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Mindtools (n.d.) </a:t>
            </a:r>
            <a:r>
              <a:rPr lang="en-GB" sz="1200" i="1" dirty="0">
                <a:effectLst/>
                <a:latin typeface="Verdana" panose="020B0604030504040204" pitchFamily="34" charset="0"/>
                <a:ea typeface="Verdana" panose="020B0604030504040204" pitchFamily="34" charset="0"/>
                <a:cs typeface="Times New Roman" panose="02020603050405020304" pitchFamily="18" charset="0"/>
              </a:rPr>
              <a:t>The Change Curve</a:t>
            </a:r>
            <a:r>
              <a:rPr lang="en-GB" sz="12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4"/>
              </a:rPr>
              <a:t>https://www.mindtools.com/pages/article/newPPM_96.htm</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7</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Mindtools (n.d.) The four principles of change management. Available at:</a:t>
            </a:r>
            <a:r>
              <a:rPr lang="en-GB" sz="1200" i="1" dirty="0">
                <a:effectLst/>
                <a:latin typeface="Verdana" panose="020B0604030504040204" pitchFamily="34" charset="0"/>
                <a:ea typeface="Verdana" panose="020B0604030504040204" pitchFamily="34" charset="0"/>
                <a:cs typeface="Times New Roman" panose="02020603050405020304" pitchFamily="18" charset="0"/>
              </a:rPr>
              <a:t> </a:t>
            </a:r>
            <a:r>
              <a:rPr lang="en-GB" sz="1200" dirty="0">
                <a:effectLst/>
                <a:latin typeface="Verdana" panose="020B0604030504040204" pitchFamily="34" charset="0"/>
                <a:ea typeface="Verdana" panose="020B0604030504040204" pitchFamily="34" charset="0"/>
                <a:cs typeface="Times New Roman" panose="02020603050405020304" pitchFamily="18" charset="0"/>
              </a:rPr>
              <a:t>https://www.mindtools.com/pages/article/newPPM_87.htm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People Management (2017) Gearing up for the GDPR.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5"/>
              </a:rPr>
              <a:t>www.peoplemanagement.co.uk/experts/legal/general-data-protection-regulation</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6</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latin typeface="Verdana" panose="020B0604030504040204" pitchFamily="34" charset="0"/>
                <a:ea typeface="Verdana" panose="020B0604030504040204" pitchFamily="34" charset="0"/>
                <a:cs typeface="Times New Roman" panose="02020603050405020304" pitchFamily="18" charset="0"/>
              </a:rPr>
              <a:t>Personnel Today (2017) Effective change management training. Available at: https://www.personneltoday.com/hr/effective-change-management-training/ (Accessed on: 12</a:t>
            </a:r>
            <a:r>
              <a:rPr lang="en-GB" sz="1200" baseline="30000" dirty="0">
                <a:latin typeface="Verdana" panose="020B0604030504040204" pitchFamily="34" charset="0"/>
                <a:ea typeface="Verdana" panose="020B0604030504040204" pitchFamily="34" charset="0"/>
                <a:cs typeface="Times New Roman" panose="02020603050405020304" pitchFamily="18" charset="0"/>
              </a:rPr>
              <a:t>th</a:t>
            </a:r>
            <a:r>
              <a:rPr lang="en-GB" sz="1200" dirty="0">
                <a:latin typeface="Verdana" panose="020B0604030504040204" pitchFamily="34" charset="0"/>
                <a:ea typeface="Verdana" panose="020B0604030504040204" pitchFamily="34" charset="0"/>
                <a:cs typeface="Times New Roman" panose="02020603050405020304" pitchFamily="18" charset="0"/>
              </a:rPr>
              <a:t> December 2020) </a:t>
            </a:r>
            <a:endParaRPr lang="en-GB" sz="12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200" dirty="0" err="1">
                <a:effectLst/>
                <a:latin typeface="Verdana" panose="020B0604030504040204" pitchFamily="34" charset="0"/>
                <a:ea typeface="Verdana" panose="020B0604030504040204" pitchFamily="34" charset="0"/>
                <a:cs typeface="Times New Roman" panose="02020603050405020304" pitchFamily="18" charset="0"/>
              </a:rPr>
              <a:t>Prosci</a:t>
            </a:r>
            <a:r>
              <a:rPr lang="en-GB" sz="1200" dirty="0">
                <a:effectLst/>
                <a:latin typeface="Verdana" panose="020B0604030504040204" pitchFamily="34" charset="0"/>
                <a:ea typeface="Verdana" panose="020B0604030504040204" pitchFamily="34" charset="0"/>
                <a:cs typeface="Times New Roman" panose="02020603050405020304" pitchFamily="18" charset="0"/>
              </a:rPr>
              <a:t> (n.d.) Thought Leadership Article ‘Measuring the effectiveness of change management’. Available at: </a:t>
            </a:r>
            <a:r>
              <a:rPr lang="en-GB" sz="1200" u="sng" dirty="0">
                <a:solidFill>
                  <a:srgbClr val="0563C1"/>
                </a:solidFill>
                <a:effectLst/>
                <a:latin typeface="Verdana" panose="020B0604030504040204" pitchFamily="34" charset="0"/>
                <a:ea typeface="Verdana" panose="020B0604030504040204" pitchFamily="34" charset="0"/>
                <a:cs typeface="Times New Roman" panose="02020603050405020304" pitchFamily="18" charset="0"/>
                <a:hlinkClick r:id="rId6"/>
              </a:rPr>
              <a:t>https://www.prosci.com/resources/articles/measuring-change-management-effectiveness-with-metrics</a:t>
            </a:r>
            <a:r>
              <a:rPr lang="en-GB" sz="1200" dirty="0">
                <a:effectLst/>
                <a:latin typeface="Verdana" panose="020B0604030504040204" pitchFamily="34" charset="0"/>
                <a:ea typeface="Verdana" panose="020B0604030504040204" pitchFamily="34" charset="0"/>
                <a:cs typeface="Times New Roman" panose="02020603050405020304" pitchFamily="18" charset="0"/>
              </a:rPr>
              <a:t>. (accessed on: 12</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SHRM (2015) Leading Effective Change: A Primer for the HR Professional. Available at: https://www.shrm.org/learningandcareer/learning/pages/cm-lrt.aspx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Tai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Tarian</a:t>
            </a:r>
            <a:r>
              <a:rPr lang="en-GB" sz="1200" dirty="0">
                <a:effectLst/>
                <a:latin typeface="Verdana" panose="020B0604030504040204" pitchFamily="34" charset="0"/>
                <a:ea typeface="Verdana" panose="020B0604030504040204" pitchFamily="34" charset="0"/>
                <a:cs typeface="Times New Roman" panose="02020603050405020304" pitchFamily="18" charset="0"/>
              </a:rPr>
              <a:t> (2020) </a:t>
            </a:r>
            <a:r>
              <a:rPr lang="en-GB" sz="1200" i="1" dirty="0">
                <a:effectLst/>
                <a:latin typeface="Verdana" panose="020B0604030504040204" pitchFamily="34" charset="0"/>
                <a:ea typeface="Verdana" panose="020B0604030504040204" pitchFamily="34" charset="0"/>
                <a:cs typeface="Times New Roman" panose="02020603050405020304" pitchFamily="18" charset="0"/>
              </a:rPr>
              <a:t>Tai </a:t>
            </a:r>
            <a:r>
              <a:rPr lang="en-GB" sz="1200" i="1" dirty="0" err="1">
                <a:effectLst/>
                <a:latin typeface="Verdana" panose="020B0604030504040204" pitchFamily="34" charset="0"/>
                <a:ea typeface="Verdana" panose="020B0604030504040204" pitchFamily="34" charset="0"/>
                <a:cs typeface="Times New Roman" panose="02020603050405020304" pitchFamily="18" charset="0"/>
              </a:rPr>
              <a:t>Tarian</a:t>
            </a:r>
            <a:r>
              <a:rPr lang="en-GB" sz="1200" i="1" dirty="0">
                <a:effectLst/>
                <a:latin typeface="Verdana" panose="020B0604030504040204" pitchFamily="34" charset="0"/>
                <a:ea typeface="Verdana" panose="020B0604030504040204" pitchFamily="34" charset="0"/>
                <a:cs typeface="Times New Roman" panose="02020603050405020304" pitchFamily="18" charset="0"/>
              </a:rPr>
              <a:t> Corporate Plan 2020-2025. </a:t>
            </a:r>
            <a:r>
              <a:rPr lang="en-GB" sz="1200" dirty="0">
                <a:effectLst/>
                <a:latin typeface="Verdana" panose="020B0604030504040204" pitchFamily="34" charset="0"/>
                <a:ea typeface="Verdana" panose="020B0604030504040204" pitchFamily="34" charset="0"/>
                <a:cs typeface="Times New Roman" panose="02020603050405020304" pitchFamily="18" charset="0"/>
              </a:rPr>
              <a:t>Internal Tai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Tarian</a:t>
            </a:r>
            <a:r>
              <a:rPr lang="en-GB" sz="1200" dirty="0">
                <a:effectLst/>
                <a:latin typeface="Verdana" panose="020B0604030504040204" pitchFamily="34" charset="0"/>
                <a:ea typeface="Verdana" panose="020B0604030504040204" pitchFamily="34" charset="0"/>
                <a:cs typeface="Times New Roman" panose="02020603050405020304" pitchFamily="18" charset="0"/>
              </a:rPr>
              <a:t> Report. Unpublished. </a:t>
            </a:r>
          </a:p>
          <a:p>
            <a:pPr>
              <a:lnSpc>
                <a:spcPct val="107000"/>
              </a:lnSpc>
              <a:spcAft>
                <a:spcPts val="800"/>
              </a:spcAft>
            </a:pPr>
            <a:r>
              <a:rPr lang="en-GB" sz="1200" dirty="0">
                <a:effectLst/>
                <a:latin typeface="Verdana" panose="020B0604030504040204" pitchFamily="34" charset="0"/>
                <a:ea typeface="Verdana" panose="020B0604030504040204" pitchFamily="34" charset="0"/>
                <a:cs typeface="Times New Roman" panose="02020603050405020304" pitchFamily="18" charset="0"/>
              </a:rPr>
              <a:t>Wilkinson, K. and Taylor, S. (2016) ‘Managing and Co-ordinating the HR Function’, in Taylor, S. and Woodhams, C. </a:t>
            </a:r>
            <a:r>
              <a:rPr lang="en-GB" sz="1200" i="1" dirty="0">
                <a:effectLst/>
                <a:latin typeface="Verdana" panose="020B0604030504040204" pitchFamily="34" charset="0"/>
                <a:ea typeface="Verdana" panose="020B0604030504040204" pitchFamily="34" charset="0"/>
                <a:cs typeface="Times New Roman" panose="02020603050405020304" pitchFamily="18" charset="0"/>
              </a:rPr>
              <a:t>Studying Human Resource Management</a:t>
            </a:r>
            <a:r>
              <a:rPr lang="en-GB" sz="1200" dirty="0">
                <a:effectLst/>
                <a:latin typeface="Verdana" panose="020B0604030504040204" pitchFamily="34" charset="0"/>
                <a:ea typeface="Verdana" panose="020B0604030504040204" pitchFamily="34" charset="0"/>
                <a:cs typeface="Times New Roman" panose="02020603050405020304" pitchFamily="18" charset="0"/>
              </a:rPr>
              <a:t>. London: CIPD.  </a:t>
            </a:r>
          </a:p>
          <a:p>
            <a:pPr>
              <a:lnSpc>
                <a:spcPct val="107000"/>
              </a:lnSpc>
              <a:spcAft>
                <a:spcPts val="800"/>
              </a:spcAft>
            </a:pPr>
            <a:r>
              <a:rPr lang="en-GB" sz="1200" dirty="0" err="1">
                <a:effectLst/>
                <a:latin typeface="Verdana" panose="020B0604030504040204" pitchFamily="34" charset="0"/>
                <a:ea typeface="Verdana" panose="020B0604030504040204" pitchFamily="34" charset="0"/>
                <a:cs typeface="Times New Roman" panose="02020603050405020304" pitchFamily="18" charset="0"/>
              </a:rPr>
              <a:t>Xpert</a:t>
            </a:r>
            <a:r>
              <a:rPr lang="en-GB" sz="1200" dirty="0">
                <a:effectLst/>
                <a:latin typeface="Verdana" panose="020B0604030504040204" pitchFamily="34" charset="0"/>
                <a:ea typeface="Verdana" panose="020B0604030504040204" pitchFamily="34" charset="0"/>
                <a:cs typeface="Times New Roman" panose="02020603050405020304" pitchFamily="18" charset="0"/>
              </a:rPr>
              <a:t> HR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n.d</a:t>
            </a:r>
            <a:r>
              <a:rPr lang="en-GB" sz="1200" dirty="0">
                <a:effectLst/>
                <a:latin typeface="Verdana" panose="020B0604030504040204" pitchFamily="34" charset="0"/>
                <a:ea typeface="Verdana" panose="020B0604030504040204" pitchFamily="34" charset="0"/>
                <a:cs typeface="Times New Roman" panose="02020603050405020304" pitchFamily="18" charset="0"/>
              </a:rPr>
              <a:t>) Line Manager Briefing ‘Communicating with your team’. Available </a:t>
            </a:r>
            <a:r>
              <a:rPr lang="en-GB" sz="1200" dirty="0" err="1">
                <a:effectLst/>
                <a:latin typeface="Verdana" panose="020B0604030504040204" pitchFamily="34" charset="0"/>
                <a:ea typeface="Verdana" panose="020B0604030504040204" pitchFamily="34" charset="0"/>
                <a:cs typeface="Times New Roman" panose="02020603050405020304" pitchFamily="18" charset="0"/>
              </a:rPr>
              <a:t>at:https</a:t>
            </a:r>
            <a:r>
              <a:rPr lang="en-GB" sz="1200" dirty="0">
                <a:effectLst/>
                <a:latin typeface="Verdana" panose="020B0604030504040204" pitchFamily="34" charset="0"/>
                <a:ea typeface="Verdana" panose="020B0604030504040204" pitchFamily="34" charset="0"/>
                <a:cs typeface="Times New Roman" panose="02020603050405020304" pitchFamily="18" charset="0"/>
              </a:rPr>
              <a:t>://www.xperthr.co.uk/line-manager-briefings/communicating-with-your-team/152856/?keywords=Organisational+Change&amp;searchrank=8  (Accessed on: 9</a:t>
            </a:r>
            <a:r>
              <a:rPr lang="en-GB" sz="12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200" dirty="0">
                <a:effectLst/>
                <a:latin typeface="Verdana" panose="020B0604030504040204" pitchFamily="34" charset="0"/>
                <a:ea typeface="Verdana" panose="020B0604030504040204" pitchFamily="34" charset="0"/>
                <a:cs typeface="Times New Roman" panose="02020603050405020304" pitchFamily="18" charset="0"/>
              </a:rPr>
              <a:t> December 2020). </a:t>
            </a:r>
          </a:p>
        </p:txBody>
      </p:sp>
    </p:spTree>
    <p:extLst>
      <p:ext uri="{BB962C8B-B14F-4D97-AF65-F5344CB8AC3E}">
        <p14:creationId xmlns:p14="http://schemas.microsoft.com/office/powerpoint/2010/main" val="3509212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5076</TotalTime>
  <Words>5004</Words>
  <Application>Microsoft Office PowerPoint</Application>
  <PresentationFormat>Widescreen</PresentationFormat>
  <Paragraphs>435</Paragraphs>
  <Slides>20</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Verdana</vt:lpstr>
      <vt:lpstr>Wingdings 3</vt:lpstr>
      <vt:lpstr>Ion Boardroom</vt:lpstr>
      <vt:lpstr>Title Page</vt:lpstr>
      <vt:lpstr>Understanding the Management of change</vt:lpstr>
      <vt:lpstr>Objectives   </vt:lpstr>
      <vt:lpstr>Contents </vt:lpstr>
      <vt:lpstr>What is Change Management? </vt:lpstr>
      <vt:lpstr>What drives the need for change? </vt:lpstr>
      <vt:lpstr>Factors that may enable or hinder change </vt:lpstr>
      <vt:lpstr>Change Models </vt:lpstr>
      <vt:lpstr>Change Models Continued</vt:lpstr>
      <vt:lpstr>Positive work relationships </vt:lpstr>
      <vt:lpstr>Communication </vt:lpstr>
      <vt:lpstr>Planning for Change </vt:lpstr>
      <vt:lpstr>Change Plan </vt:lpstr>
      <vt:lpstr>Best Practise </vt:lpstr>
      <vt:lpstr>Evaluating the change process </vt:lpstr>
      <vt:lpstr>Summary </vt:lpstr>
      <vt:lpstr>Any Questions?</vt:lpstr>
      <vt:lpstr>References </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HR Function</dc:title>
  <dc:creator>Sarah</dc:creator>
  <cp:lastModifiedBy>Sarah Davies</cp:lastModifiedBy>
  <cp:revision>12</cp:revision>
  <dcterms:created xsi:type="dcterms:W3CDTF">2020-02-16T16:24:24Z</dcterms:created>
  <dcterms:modified xsi:type="dcterms:W3CDTF">2020-12-13T12:05:29Z</dcterms:modified>
</cp:coreProperties>
</file>