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10"/>
  </p:notesMasterIdLst>
  <p:sldIdLst>
    <p:sldId id="256" r:id="rId4"/>
    <p:sldId id="282" r:id="rId5"/>
    <p:sldId id="281" r:id="rId6"/>
    <p:sldId id="269" r:id="rId7"/>
    <p:sldId id="272" r:id="rId8"/>
    <p:sldId id="285"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74008" autoAdjust="0"/>
  </p:normalViewPr>
  <p:slideViewPr>
    <p:cSldViewPr snapToGrid="0">
      <p:cViewPr varScale="1">
        <p:scale>
          <a:sx n="84" d="100"/>
          <a:sy n="84" d="100"/>
        </p:scale>
        <p:origin x="73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presProps" Target="presProps.xml"/><Relationship Id="rId5" Type="http://schemas.openxmlformats.org/officeDocument/2006/relationships/slide" Target="slides/slide2.xml"/><Relationship Id="rId10"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76CB4C-6A20-4AEB-8053-861AAEAC5128}" type="datetimeFigureOut">
              <a:rPr lang="en-GB" smtClean="0"/>
              <a:t>03/07/2025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12A009-37D8-4685-BAB8-89D9314ACBA6}" type="slidenum">
              <a:rPr lang="en-GB" smtClean="0"/>
              <a:t>‹#›</a:t>
            </a:fld>
            <a:endParaRPr lang="en-GB"/>
          </a:p>
        </p:txBody>
      </p:sp>
    </p:spTree>
    <p:extLst>
      <p:ext uri="{BB962C8B-B14F-4D97-AF65-F5344CB8AC3E}">
        <p14:creationId xmlns:p14="http://schemas.microsoft.com/office/powerpoint/2010/main" val="2106926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Bullet one</a:t>
            </a:r>
          </a:p>
          <a:p>
            <a:r>
              <a:rPr lang="en-GB" dirty="0"/>
              <a:t>MNEs choose from a variety of methods to internationalize, known as modes of internationalization, shown in Figure on next slide. A firm might choose different modes in different locations, and at different stages in its internationalization experience. </a:t>
            </a:r>
          </a:p>
          <a:p>
            <a:endParaRPr lang="en-GB" b="1" dirty="0"/>
          </a:p>
          <a:p>
            <a:r>
              <a:rPr lang="en-GB" b="1" dirty="0"/>
              <a:t>Bullet two</a:t>
            </a:r>
          </a:p>
          <a:p>
            <a:r>
              <a:rPr lang="en-GB" dirty="0"/>
              <a:t>The firm embarking on international activities for the first time tends to choose a low-risk strategy, such as exporting its products from its home country. If foreign demand is promising, it might establish a sales office in selected foreign markets, giving it a presence in the market and allowing it to control activities such as customer service.</a:t>
            </a:r>
          </a:p>
          <a:p>
            <a:endParaRPr lang="en-GB" dirty="0"/>
          </a:p>
          <a:p>
            <a:r>
              <a:rPr lang="en-GB" b="1" dirty="0"/>
              <a:t>Bullet three</a:t>
            </a:r>
          </a:p>
          <a:p>
            <a:r>
              <a:rPr lang="en-GB" dirty="0"/>
              <a:t>By means of foreign direct investment (FDI), the company invests in productive assets in a foreign country, acquiring them wholly or partly and using this owner-ship stake to exert control over operations. The investing company thereby acquires deeper involvement in the host country than the company which simply relies on exporting its products to foreign countries, without a physical presence in them. FDI is generally considered to be the main driver of globalization (Dunning, 1993), as it is characterized by this deeper level of integration in global production networks.</a:t>
            </a:r>
          </a:p>
          <a:p>
            <a:endParaRPr lang="en-GB" dirty="0"/>
          </a:p>
          <a:p>
            <a:r>
              <a:rPr lang="en-GB" dirty="0"/>
              <a:t>This is a long-term strategy which MNEs might consider for a variety of rea-sons. They include the attraction of lower costs than in its home country and the availability of skilled labour in the host country (see Figure 2.3). Another consideration is the imposition of trade barriers such as tariffs in the foreign market, which deter exporters.</a:t>
            </a:r>
          </a:p>
          <a:p>
            <a:endParaRPr lang="en-GB" dirty="0"/>
          </a:p>
          <a:p>
            <a:r>
              <a:rPr lang="en-GB" dirty="0"/>
              <a:t>A company that is reluctant to enter a foreign market on its own, or is barred from doing so by state controls, can form a joint venture, whereby it works with a partner firm to carry out FDI. The MNE’s partner in the joint venture tends to be a local firm, whose local knowledge will enhance their chances of success. The joint-venture partner can be a state-owned company. The partners form a new company, each taking an equity stake. In many emerging economies, foreign companies are required to go down the joint-venture route, as foreigners are legally barred from wholly owning a locally-registered company. </a:t>
            </a:r>
          </a:p>
          <a:p>
            <a:endParaRPr lang="en-GB" dirty="0"/>
          </a:p>
          <a:p>
            <a:r>
              <a:rPr lang="en-GB" b="1" dirty="0"/>
              <a:t>Bullet four</a:t>
            </a:r>
          </a:p>
          <a:p>
            <a:r>
              <a:rPr lang="en-GB" dirty="0"/>
              <a:t>The middle range of options presented in Figure 2.2 is outsourced production, a route favoured by brand owners. Outsourcing (introduced in Chapter 1) rests on agreement by the MNE with a local company that the latter will produce the goods or deliver the service within the terms of a contract between the local company and the MNE. The local company is sometimes a foreign investor itself. The manufacturing of Apple’s iPhones and iPads in China, for example, is carried out by firms such as Foxconn, a Taiwanese company, which also manufactures for other brand own-</a:t>
            </a:r>
            <a:r>
              <a:rPr lang="en-GB" dirty="0" err="1"/>
              <a:t>ers</a:t>
            </a:r>
            <a:r>
              <a:rPr lang="en-GB" dirty="0"/>
              <a:t>, both in China and other countries.</a:t>
            </a:r>
          </a:p>
          <a:p>
            <a:r>
              <a:rPr lang="en-GB" dirty="0"/>
              <a:t>For MNEs in clothing and other consumer products, the outsourcer manufactures under licence from the MNE brand owner, being required to produce the products as needed to the specifications laid down in the licence agreement.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1874A0-2C7D-4909-A6B9-FC7C0881B7B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25317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As Figure 2.2  (on slide) shows, the MNE contemplating FDI has a number of options. As we found in Chapter 1, a parent company might set up a foreign subsidiary which it wholly owns, or it might take a lower stake, still aiming to control operations. The subsidiary gives it a legal footing in the country, from which it can grow. If the MNE is a manufacturing company, it might decide to invest in building a plant on a greenfield site. This type of project is typically carried out by a subsidiary set up for the purpose. The greenfield investment represents a significant commitment to the country as it involves a large capital outlay, with probably little prospect of immediate profits. This is a long-term strategy which MNEs might consider for a variety of rea-sons. They include the attraction of lower costs than in its home country and the availability of skilled labour in the host country (see Figure 2.3 slide 5). Another consideration is the imposition of trade barriers such as tariffs in the foreign market, which deter exporters. The foreign company wishing to enter the market must therefore consider FDI, enabling it to manufacture locally.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MNE in a hurry to gain a foothold in a foreign market often chooses to purchase an existing business. Acquisition allows the MNE to start operations in the country almost immediately, and is common in sectors such as retailing and mining. In manufacturing, there might be a time lag, while the plant is adapted to make the new owner’s products, but this is shorter than would be possible on a greenfield site, where the plant is built from scratch. Some acquirers purchase the whole business, including the brand, and carry on production under the new management. An acquisition in a new market can also be advantageous in that the MNE can gain local knowledge and expertise from the acquired firm. In emerging economies, many of the companies that are sold are through government privatizations of old, inefficient businesses. In this situation, the MNE takes on an ambitious project, needing to inject capital and retrain staff.</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company that is reluctant to enter a foreign market on its own, or is barred from doing so by state controls, can form a joint venture, whereby it works with a partner firm to carry out FDI. The MNE’s partner in the joint venture tends to be a local firm, whose local knowledge will enhance their chances of success. The joint-venture partner can be a state-owned company. The partners form a new company, each taking an equity stake. In many emerging economies, foreign companies are required to go down the joint-venture route, as foreigners are legally barred from wholly owning a locally-registered company. The need to enter a country via a joint venture can be a means for the host country to acquire technology. In China, for example, the joint venture has been seen as a means of acquiring western technology from joint-venture partners.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middle range of options presented in Figure 2.2 is outsourced production, a route favoured by brand owners. Outsourcing (introduced in Chapter 1) rests on agreement by the MNE with a local company that the latter will produce the goods or deliver the service within the terms of a contract between the local company and the MNE. The local company is sometimes a foreign investor itself. The manufacturing of Apple’s iPhones and iPads in China, for example, is carried out by firms such as Foxconn, a Taiwanese company, which also manufactures for other brand owners, both in China and other countries. For MNEs in clothing and other consumer products, the outsourcer manufactures under licence from the MNE brand owner, being required to produce the products as needed to the specifications laid down in the licence agreement. The aim of outsourced production tends to be to reduce costs by locating production in a low-cost country, from where products are exported to consumers in other markets. This strategy has been key to MNE investment in China and other Asian economies.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some sectors, such as fast food and hotels, companies have opted for franchising business agreement whereby a business uses the brand, products and business format of another firm under a licence franchising, which involves a licence agreed with a business (the franchisee) to make and deliver the product in accordance with the requirements of the brand owner (the franchisor) (see the discussion in Chapter 1). While franchising has long been popular within national markets, international franchising has offered greater international opportunities with the rise of global brands. The local businessperson makes a considerable capital investment, but probably feels this is money well invested, as the brand attracts customers. The brand owner, in turn, is able to expand internationally through a network of franchises, without the burden of significant capital outlay in each country. On the other hand, the franchisor must be alert to the different regulatory environment and in each country, as well as differences in local tastes. McDonald’s has famously adapted its offerings to cultural preferences in different countries. It acquires direct ownership of outlets in some foreign markets, whereas its outlets in the US are generally franchise operations.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MNE that desires to internationalize, but is reluctant to invest in physical assets, might choose portfolio investment, which consists of buying shares or other securities in a foreign company, with a view to making financial gains on the investment. These gains are often viewed as short-term. The portfolio investor usually acquires small stakes in companies, and is sometimes restricted legally or politically from big purchases through capital controls in the country. Sovereign wealth funds, which are entities owned by a sovereign state, are familiar portfolio investors in many sectors. Usually keeping investments below 10% in any one company, sovereign wealth fund managers maintain a focus on the public purposes for which they are responsible. Where an investor is able and willing to acquire a large stake, usually 30% or more, it gains a strong position from which it can exert considerable control in both corporate governance and management. In this case, its role would shift closer to that of the foreign direct investor, who combines ownership and control.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Companies design internationalization strategies to derive the greatest potential from each market, using different entry modes in different countries, influenced by the local conditions and government policies in each. Their choice also depends on the strengths of the firm itself and the degree of risk the company is willing to undertake. In some markets, such as the large emerging markets, companies see so much growth potential that they are often willing to take greater risks. For this reason, FDI in emerging markets has become a major trend.</a:t>
            </a:r>
            <a:endParaRPr lang="en-GB" dirty="0"/>
          </a:p>
        </p:txBody>
      </p:sp>
      <p:sp>
        <p:nvSpPr>
          <p:cNvPr id="4" name="Slide Number Placeholder 3"/>
          <p:cNvSpPr>
            <a:spLocks noGrp="1"/>
          </p:cNvSpPr>
          <p:nvPr>
            <p:ph type="sldNum" sz="quarter" idx="5"/>
          </p:nvPr>
        </p:nvSpPr>
        <p:spPr/>
        <p:txBody>
          <a:bodyPr/>
          <a:lstStyle/>
          <a:p>
            <a:fld id="{0C12A009-37D8-4685-BAB8-89D9314ACBA6}" type="slidenum">
              <a:rPr lang="en-GB" smtClean="0"/>
              <a:t>3</a:t>
            </a:fld>
            <a:endParaRPr lang="en-GB"/>
          </a:p>
        </p:txBody>
      </p:sp>
    </p:spTree>
    <p:extLst>
      <p:ext uri="{BB962C8B-B14F-4D97-AF65-F5344CB8AC3E}">
        <p14:creationId xmlns:p14="http://schemas.microsoft.com/office/powerpoint/2010/main" val="8389649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FDI has been a major contributor to globalization. As we have just seen, it is by no means the only mode of internationalization, but it is the one which represents the deepest commitment in a host country, whereby the investor and host society develop the deepest interactions. In this section, we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these cross-border activities and their impacts. Why does the firm choose to invest in a foreign location? Why would a firm choose to take the risks of investing in assets overseas when trading relationships would be a feasible alternative? The answers lie largely in the greater scope for penetration of foreign markets through FDI.</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International trade goes back to ancient times, while FDI is a relatively new phenomenon. Foreign investment by companies flourished in the nineteenth and early twentieth century. Although transnational manufacturing took place in the Victorian era, the big overseas investors were in primary sectors such as mineral extraction and agricultural products. In the period before 1914, the UK was the largest holder of foreign capital assets, the majority in developing countries where British colonial rule </a:t>
            </a:r>
            <a:r>
              <a:rPr lang="en-GB" sz="1200" b="0" i="0" kern="1200" dirty="0" err="1">
                <a:solidFill>
                  <a:schemeClr val="tx1"/>
                </a:solidFill>
                <a:effectLst/>
                <a:latin typeface="+mn-lt"/>
                <a:ea typeface="+mn-ea"/>
                <a:cs typeface="+mn-cs"/>
              </a:rPr>
              <a:t>provian</a:t>
            </a:r>
            <a:r>
              <a:rPr lang="en-GB" sz="1200" b="0" i="0" kern="1200" dirty="0">
                <a:solidFill>
                  <a:schemeClr val="tx1"/>
                </a:solidFill>
                <a:effectLst/>
                <a:latin typeface="+mn-lt"/>
                <a:ea typeface="+mn-ea"/>
                <a:cs typeface="+mn-cs"/>
              </a:rPr>
              <a:t> institutional umbrella (Dunning, 1993). The inter-war period saw the rise of protectionist barriers between countries, which discouraged trade and encouraged companies to focus on home markets. However, the political leaders who met to devise a framework for new co-operative agreements after the Second World War paved the way for more open markets, which we now link to globalization.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Until about the 1960s, firms tended to carry out manufacturing activities in their home countries. But FDI was beginning to take off. One of the main drivers was location advantages that were offered in foreign environments. These could be advantages of a country as a whole, or they could be found in a region or city within a country. ‘Country-specific advantages’ refer to a country as a whole, while location advantages often refer to regions or cities. For example, Silicon Valley in California would offer location advantages for a high-technology firm, while China offers country-specific advantages for manufacturers of consumer products. Key location advantages are shown in Figure 2.3 on next slide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Choosing the right location is a major concern for the firm contemplating FDI. It is especially critical for any firm looking to invest in a greenfield project, as it involves a long-term commitment and considerable capital outlay. Figure 2.3 shows some of the major issues the prospective investor must research. The greenfield site is typically preferred for manufacturing companies wishing to build a factory from scratch. As the figure shows, the firm must consider a host of factors. Inevitably, some answers will be positive and some will be negative: a balance must always be struck, which will involve taking risks that the negative factors will be manageable. For example, a location in a developing country such as India might offer a pool of local workers, but weak infrastructure and unreliable electricity and water supplies. Wishing to attract investors, Indian authorities now offer incentives and also help to smooth the way in planning processes that are notoriously bureaucratic. India also offers a large market for many consumer goods, which will tempt foreign investors. India’s location advantages are those of a developing country, but what about a developed country like the US? Foxconn, the Taiwanese company that manufactures for Apple, announced in 2017 that it would build a factory on a greenfield site in Wisconsin in the US. Foxconn chose Wisconsin for the $10 billion factory largely because of the $3 billion in state subsidies it was offered. From Foxconn’s perspective, the investment looked particularly advantageous financially, but from the perspective of the host economy, the picture was less clear, as Foxconn has had a patchy record of keeping its promises in terms of job creation</a:t>
            </a:r>
            <a:endParaRPr lang="en-GB" dirty="0"/>
          </a:p>
        </p:txBody>
      </p:sp>
      <p:sp>
        <p:nvSpPr>
          <p:cNvPr id="4" name="Slide Number Placeholder 3"/>
          <p:cNvSpPr>
            <a:spLocks noGrp="1"/>
          </p:cNvSpPr>
          <p:nvPr>
            <p:ph type="sldNum" sz="quarter" idx="5"/>
          </p:nvPr>
        </p:nvSpPr>
        <p:spPr/>
        <p:txBody>
          <a:bodyPr/>
          <a:lstStyle/>
          <a:p>
            <a:fld id="{0C12A009-37D8-4685-BAB8-89D9314ACBA6}" type="slidenum">
              <a:rPr lang="en-GB" smtClean="0"/>
              <a:t>4</a:t>
            </a:fld>
            <a:endParaRPr lang="en-GB"/>
          </a:p>
        </p:txBody>
      </p:sp>
    </p:spTree>
    <p:extLst>
      <p:ext uri="{BB962C8B-B14F-4D97-AF65-F5344CB8AC3E}">
        <p14:creationId xmlns:p14="http://schemas.microsoft.com/office/powerpoint/2010/main" val="2562820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4F82E-B54A-4153-A6E5-53EB2DF40E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EAFD68-6B4A-4A26-8634-F8054DA3F9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BAED4A-4BD0-44A5-964E-B312BDDE3491}"/>
              </a:ext>
            </a:extLst>
          </p:cNvPr>
          <p:cNvSpPr>
            <a:spLocks noGrp="1"/>
          </p:cNvSpPr>
          <p:nvPr>
            <p:ph type="dt" sz="half" idx="10"/>
          </p:nvPr>
        </p:nvSpPr>
        <p:spPr/>
        <p:txBody>
          <a:bodyPr/>
          <a:lstStyle/>
          <a:p>
            <a:fld id="{E66B6D51-18A8-433E-903B-72BB1CDA9989}" type="datetimeFigureOut">
              <a:rPr lang="en-GB" smtClean="0"/>
              <a:t>03/07/2025</a:t>
            </a:fld>
            <a:endParaRPr lang="en-GB"/>
          </a:p>
        </p:txBody>
      </p:sp>
      <p:sp>
        <p:nvSpPr>
          <p:cNvPr id="5" name="Footer Placeholder 4">
            <a:extLst>
              <a:ext uri="{FF2B5EF4-FFF2-40B4-BE49-F238E27FC236}">
                <a16:creationId xmlns:a16="http://schemas.microsoft.com/office/drawing/2014/main" id="{E4E32E44-074B-49FB-905B-3DAE26BB03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0C0BC6-CEA5-4BFC-A498-51F6CC5CAB5B}"/>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3313438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30C26-6F95-48B3-9B4F-78CCDAF6BF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6078E6-23A9-4D64-8B18-B301714C3B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E23888-4CA3-4322-9B03-96DF6135606D}"/>
              </a:ext>
            </a:extLst>
          </p:cNvPr>
          <p:cNvSpPr>
            <a:spLocks noGrp="1"/>
          </p:cNvSpPr>
          <p:nvPr>
            <p:ph type="dt" sz="half" idx="10"/>
          </p:nvPr>
        </p:nvSpPr>
        <p:spPr/>
        <p:txBody>
          <a:bodyPr/>
          <a:lstStyle/>
          <a:p>
            <a:fld id="{E66B6D51-18A8-433E-903B-72BB1CDA9989}" type="datetimeFigureOut">
              <a:rPr lang="en-GB" smtClean="0"/>
              <a:t>03/07/2025</a:t>
            </a:fld>
            <a:endParaRPr lang="en-GB"/>
          </a:p>
        </p:txBody>
      </p:sp>
      <p:sp>
        <p:nvSpPr>
          <p:cNvPr id="5" name="Footer Placeholder 4">
            <a:extLst>
              <a:ext uri="{FF2B5EF4-FFF2-40B4-BE49-F238E27FC236}">
                <a16:creationId xmlns:a16="http://schemas.microsoft.com/office/drawing/2014/main" id="{2C012BC6-7371-4EB3-8DE8-BEE84D1FBC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C0C1A6-D1C3-445B-8A47-689142B6E06D}"/>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21844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D7B3F-D897-4B78-AD7E-9FB64CA4BC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D1D42BE-F249-48F7-80C7-FC7A0F3022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C926D4-9D84-42EE-BEDF-A0D9EFFB03D8}"/>
              </a:ext>
            </a:extLst>
          </p:cNvPr>
          <p:cNvSpPr>
            <a:spLocks noGrp="1"/>
          </p:cNvSpPr>
          <p:nvPr>
            <p:ph type="dt" sz="half" idx="10"/>
          </p:nvPr>
        </p:nvSpPr>
        <p:spPr/>
        <p:txBody>
          <a:bodyPr/>
          <a:lstStyle/>
          <a:p>
            <a:fld id="{E66B6D51-18A8-433E-903B-72BB1CDA9989}" type="datetimeFigureOut">
              <a:rPr lang="en-GB" smtClean="0"/>
              <a:t>03/07/2025</a:t>
            </a:fld>
            <a:endParaRPr lang="en-GB"/>
          </a:p>
        </p:txBody>
      </p:sp>
      <p:sp>
        <p:nvSpPr>
          <p:cNvPr id="5" name="Footer Placeholder 4">
            <a:extLst>
              <a:ext uri="{FF2B5EF4-FFF2-40B4-BE49-F238E27FC236}">
                <a16:creationId xmlns:a16="http://schemas.microsoft.com/office/drawing/2014/main" id="{24618417-5640-47A9-9F3D-B3BCBC1C8C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ECC0C9-73E3-40DA-AF26-35B2E29ACC14}"/>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150511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8D085-4699-4F01-9EB6-18F1580ACA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22AB10-5DC7-478D-B0F5-C3D90EA01C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217287-71EC-4B27-B06C-FCF0085D8A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0AAC44-50BE-41C3-85B9-95DEE1D6D0C9}"/>
              </a:ext>
            </a:extLst>
          </p:cNvPr>
          <p:cNvSpPr>
            <a:spLocks noGrp="1"/>
          </p:cNvSpPr>
          <p:nvPr>
            <p:ph type="dt" sz="half" idx="10"/>
          </p:nvPr>
        </p:nvSpPr>
        <p:spPr/>
        <p:txBody>
          <a:bodyPr/>
          <a:lstStyle/>
          <a:p>
            <a:fld id="{E66B6D51-18A8-433E-903B-72BB1CDA9989}" type="datetimeFigureOut">
              <a:rPr lang="en-GB" smtClean="0"/>
              <a:t>03/07/2025</a:t>
            </a:fld>
            <a:endParaRPr lang="en-GB"/>
          </a:p>
        </p:txBody>
      </p:sp>
      <p:sp>
        <p:nvSpPr>
          <p:cNvPr id="6" name="Footer Placeholder 5">
            <a:extLst>
              <a:ext uri="{FF2B5EF4-FFF2-40B4-BE49-F238E27FC236}">
                <a16:creationId xmlns:a16="http://schemas.microsoft.com/office/drawing/2014/main" id="{25540C0F-EF5A-450D-A32F-EDE4AA173D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84F101-43C7-4EA9-AD69-CC7F3A86FC21}"/>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917329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49B39-92C0-4FE4-90F3-86A24F53F2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C68120-BD24-4BDE-B398-E5D78CDCB4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E4B7B8-DB44-424E-9D1D-3CA78F8DE43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6D1CB09-05F7-482A-BFD3-701DE0758D8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3C9559-112B-4BC0-9199-9719704E28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40F4A2-AED7-4B96-A560-B5E06B6575E0}"/>
              </a:ext>
            </a:extLst>
          </p:cNvPr>
          <p:cNvSpPr>
            <a:spLocks noGrp="1"/>
          </p:cNvSpPr>
          <p:nvPr>
            <p:ph type="dt" sz="half" idx="10"/>
          </p:nvPr>
        </p:nvSpPr>
        <p:spPr/>
        <p:txBody>
          <a:bodyPr/>
          <a:lstStyle/>
          <a:p>
            <a:fld id="{E66B6D51-18A8-433E-903B-72BB1CDA9989}" type="datetimeFigureOut">
              <a:rPr lang="en-GB" smtClean="0"/>
              <a:t>03/07/2025</a:t>
            </a:fld>
            <a:endParaRPr lang="en-GB"/>
          </a:p>
        </p:txBody>
      </p:sp>
      <p:sp>
        <p:nvSpPr>
          <p:cNvPr id="8" name="Footer Placeholder 7">
            <a:extLst>
              <a:ext uri="{FF2B5EF4-FFF2-40B4-BE49-F238E27FC236}">
                <a16:creationId xmlns:a16="http://schemas.microsoft.com/office/drawing/2014/main" id="{7F7F5ADE-5A3C-4063-810D-01787E8A40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01914A-009A-49E5-A00E-1DFEC7E52DB2}"/>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29392766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315F1-922A-4A09-A731-F64548A0DB3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5CD3B8-8AFC-4B6F-B69E-22AE3DE8301E}"/>
              </a:ext>
            </a:extLst>
          </p:cNvPr>
          <p:cNvSpPr>
            <a:spLocks noGrp="1"/>
          </p:cNvSpPr>
          <p:nvPr>
            <p:ph type="dt" sz="half" idx="10"/>
          </p:nvPr>
        </p:nvSpPr>
        <p:spPr/>
        <p:txBody>
          <a:bodyPr/>
          <a:lstStyle/>
          <a:p>
            <a:fld id="{E66B6D51-18A8-433E-903B-72BB1CDA9989}" type="datetimeFigureOut">
              <a:rPr lang="en-GB" smtClean="0"/>
              <a:t>03/07/2025</a:t>
            </a:fld>
            <a:endParaRPr lang="en-GB"/>
          </a:p>
        </p:txBody>
      </p:sp>
      <p:sp>
        <p:nvSpPr>
          <p:cNvPr id="4" name="Footer Placeholder 3">
            <a:extLst>
              <a:ext uri="{FF2B5EF4-FFF2-40B4-BE49-F238E27FC236}">
                <a16:creationId xmlns:a16="http://schemas.microsoft.com/office/drawing/2014/main" id="{1E3F560F-1E0C-49FE-8547-908C4BC1799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79BF99-5117-4C81-988A-891FEFB6305C}"/>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4291371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209310-B8FE-444F-81FB-0A0C0B8CDAE7}"/>
              </a:ext>
            </a:extLst>
          </p:cNvPr>
          <p:cNvSpPr>
            <a:spLocks noGrp="1"/>
          </p:cNvSpPr>
          <p:nvPr>
            <p:ph type="dt" sz="half" idx="10"/>
          </p:nvPr>
        </p:nvSpPr>
        <p:spPr/>
        <p:txBody>
          <a:bodyPr/>
          <a:lstStyle/>
          <a:p>
            <a:fld id="{E66B6D51-18A8-433E-903B-72BB1CDA9989}" type="datetimeFigureOut">
              <a:rPr lang="en-GB" smtClean="0"/>
              <a:t>03/07/2025</a:t>
            </a:fld>
            <a:endParaRPr lang="en-GB"/>
          </a:p>
        </p:txBody>
      </p:sp>
      <p:sp>
        <p:nvSpPr>
          <p:cNvPr id="3" name="Footer Placeholder 2">
            <a:extLst>
              <a:ext uri="{FF2B5EF4-FFF2-40B4-BE49-F238E27FC236}">
                <a16:creationId xmlns:a16="http://schemas.microsoft.com/office/drawing/2014/main" id="{50083B56-4431-43CE-A336-FE1D19CB3D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6475A41-4083-47EE-92EE-0FD2FC30EE9B}"/>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287903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4218D-FA6E-442D-9431-403521CC71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B63149-D932-4B23-8DF0-B14C35CAF1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FC4B773-C953-472C-AF50-33572A478C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7E0D95-0C84-44E6-A537-2F1D31714525}"/>
              </a:ext>
            </a:extLst>
          </p:cNvPr>
          <p:cNvSpPr>
            <a:spLocks noGrp="1"/>
          </p:cNvSpPr>
          <p:nvPr>
            <p:ph type="dt" sz="half" idx="10"/>
          </p:nvPr>
        </p:nvSpPr>
        <p:spPr/>
        <p:txBody>
          <a:bodyPr/>
          <a:lstStyle/>
          <a:p>
            <a:fld id="{E66B6D51-18A8-433E-903B-72BB1CDA9989}" type="datetimeFigureOut">
              <a:rPr lang="en-GB" smtClean="0"/>
              <a:t>03/07/2025</a:t>
            </a:fld>
            <a:endParaRPr lang="en-GB"/>
          </a:p>
        </p:txBody>
      </p:sp>
      <p:sp>
        <p:nvSpPr>
          <p:cNvPr id="6" name="Footer Placeholder 5">
            <a:extLst>
              <a:ext uri="{FF2B5EF4-FFF2-40B4-BE49-F238E27FC236}">
                <a16:creationId xmlns:a16="http://schemas.microsoft.com/office/drawing/2014/main" id="{30D0B4E3-7B23-4FEC-95F1-01D233582E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4B62B7-5DE5-49F2-9B73-715F6D4B5770}"/>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2584475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62484-CD15-4F36-98A1-AAC018801B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E7FFA25-BD97-4A9D-B341-9297FEF73B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ED933-8334-4286-8FD3-B5622184A8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CB7156-DD7D-44CE-9BFB-210A4E7EBD87}"/>
              </a:ext>
            </a:extLst>
          </p:cNvPr>
          <p:cNvSpPr>
            <a:spLocks noGrp="1"/>
          </p:cNvSpPr>
          <p:nvPr>
            <p:ph type="dt" sz="half" idx="10"/>
          </p:nvPr>
        </p:nvSpPr>
        <p:spPr/>
        <p:txBody>
          <a:bodyPr/>
          <a:lstStyle/>
          <a:p>
            <a:fld id="{E66B6D51-18A8-433E-903B-72BB1CDA9989}" type="datetimeFigureOut">
              <a:rPr lang="en-GB" smtClean="0"/>
              <a:t>03/07/2025</a:t>
            </a:fld>
            <a:endParaRPr lang="en-GB"/>
          </a:p>
        </p:txBody>
      </p:sp>
      <p:sp>
        <p:nvSpPr>
          <p:cNvPr id="6" name="Footer Placeholder 5">
            <a:extLst>
              <a:ext uri="{FF2B5EF4-FFF2-40B4-BE49-F238E27FC236}">
                <a16:creationId xmlns:a16="http://schemas.microsoft.com/office/drawing/2014/main" id="{9CEEB745-92E5-44E8-88C8-8384C2AC9F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BFBB6D-5C7A-4519-B6B2-5EB7BAB5304F}"/>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3882373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B45FA-BA8D-4359-810D-F2D4835FD69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429056-A7F6-4E06-A2C1-1FE323497E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DCA339-545D-4111-A27E-B32C608C74E2}"/>
              </a:ext>
            </a:extLst>
          </p:cNvPr>
          <p:cNvSpPr>
            <a:spLocks noGrp="1"/>
          </p:cNvSpPr>
          <p:nvPr>
            <p:ph type="dt" sz="half" idx="10"/>
          </p:nvPr>
        </p:nvSpPr>
        <p:spPr/>
        <p:txBody>
          <a:bodyPr/>
          <a:lstStyle/>
          <a:p>
            <a:fld id="{E66B6D51-18A8-433E-903B-72BB1CDA9989}" type="datetimeFigureOut">
              <a:rPr lang="en-GB" smtClean="0"/>
              <a:t>03/07/2025</a:t>
            </a:fld>
            <a:endParaRPr lang="en-GB"/>
          </a:p>
        </p:txBody>
      </p:sp>
      <p:sp>
        <p:nvSpPr>
          <p:cNvPr id="5" name="Footer Placeholder 4">
            <a:extLst>
              <a:ext uri="{FF2B5EF4-FFF2-40B4-BE49-F238E27FC236}">
                <a16:creationId xmlns:a16="http://schemas.microsoft.com/office/drawing/2014/main" id="{24A8BCAC-9E55-4ED8-9EE1-1E62D21281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8C3744-00DC-4F5C-AF32-4A37EB02215C}"/>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2534053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F42B4A-76FA-408C-8A65-1F84909C27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EA5587-6854-456D-888B-2D74797A68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B09E95-5ACC-45C2-BFF0-09F415E13699}"/>
              </a:ext>
            </a:extLst>
          </p:cNvPr>
          <p:cNvSpPr>
            <a:spLocks noGrp="1"/>
          </p:cNvSpPr>
          <p:nvPr>
            <p:ph type="dt" sz="half" idx="10"/>
          </p:nvPr>
        </p:nvSpPr>
        <p:spPr/>
        <p:txBody>
          <a:bodyPr/>
          <a:lstStyle/>
          <a:p>
            <a:fld id="{E66B6D51-18A8-433E-903B-72BB1CDA9989}" type="datetimeFigureOut">
              <a:rPr lang="en-GB" smtClean="0"/>
              <a:t>03/07/2025</a:t>
            </a:fld>
            <a:endParaRPr lang="en-GB"/>
          </a:p>
        </p:txBody>
      </p:sp>
      <p:sp>
        <p:nvSpPr>
          <p:cNvPr id="5" name="Footer Placeholder 4">
            <a:extLst>
              <a:ext uri="{FF2B5EF4-FFF2-40B4-BE49-F238E27FC236}">
                <a16:creationId xmlns:a16="http://schemas.microsoft.com/office/drawing/2014/main" id="{933B16C4-8FBE-4893-8320-8EF4CCAF05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CD74D3-1766-46CD-8992-E096AF104E2E}"/>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18581225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371601"/>
            <a:ext cx="104648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914400" y="3505200"/>
            <a:ext cx="85344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73195C7-781E-4876-BC4F-93CCAE9E1ABF}" type="datetime1">
              <a:rPr lang="en-GB" smtClean="0"/>
              <a:t>03/07/2025</a:t>
            </a:fld>
            <a:endParaRPr lang="en-GB"/>
          </a:p>
        </p:txBody>
      </p:sp>
      <p:sp>
        <p:nvSpPr>
          <p:cNvPr id="5" name="Footer Placeholder 4"/>
          <p:cNvSpPr>
            <a:spLocks noGrp="1"/>
          </p:cNvSpPr>
          <p:nvPr>
            <p:ph type="ftr" sz="quarter" idx="11"/>
          </p:nvPr>
        </p:nvSpPr>
        <p:spPr/>
        <p:txBody>
          <a:bodyPr/>
          <a:lstStyle/>
          <a:p>
            <a:r>
              <a:rPr lang="en-GB"/>
              <a:t>© Janet Morrison, The Global Business Environment, 5th edition, 2020</a:t>
            </a:r>
          </a:p>
        </p:txBody>
      </p:sp>
      <p:sp>
        <p:nvSpPr>
          <p:cNvPr id="6" name="Slide Number Placeholder 5"/>
          <p:cNvSpPr>
            <a:spLocks noGrp="1"/>
          </p:cNvSpPr>
          <p:nvPr>
            <p:ph type="sldNum" sz="quarter" idx="12"/>
          </p:nvPr>
        </p:nvSpPr>
        <p:spPr/>
        <p:txBody>
          <a:bodyPr/>
          <a:lstStyle/>
          <a:p>
            <a:fld id="{42DE34A4-2657-44C4-A8B5-45B367847798}" type="slidenum">
              <a:rPr lang="en-GB" smtClean="0"/>
              <a:t>‹#›</a:t>
            </a:fld>
            <a:endParaRPr lang="en-GB"/>
          </a:p>
        </p:txBody>
      </p:sp>
      <p:cxnSp>
        <p:nvCxnSpPr>
          <p:cNvPr id="8" name="Straight Connector 7"/>
          <p:cNvCxnSpPr/>
          <p:nvPr/>
        </p:nvCxnSpPr>
        <p:spPr>
          <a:xfrm>
            <a:off x="914400" y="3398520"/>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73115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750763" cy="9906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9CFCA38-7B05-4B1C-A2DF-3D4C7F2E0AD7}" type="datetime1">
              <a:rPr lang="en-GB" smtClean="0"/>
              <a:t>03/07/2025</a:t>
            </a:fld>
            <a:endParaRPr lang="en-GB"/>
          </a:p>
        </p:txBody>
      </p:sp>
      <p:sp>
        <p:nvSpPr>
          <p:cNvPr id="5" name="Footer Placeholder 4"/>
          <p:cNvSpPr>
            <a:spLocks noGrp="1"/>
          </p:cNvSpPr>
          <p:nvPr>
            <p:ph type="ftr" sz="quarter" idx="11"/>
          </p:nvPr>
        </p:nvSpPr>
        <p:spPr>
          <a:xfrm>
            <a:off x="1025" y="6528816"/>
            <a:ext cx="6671039" cy="329184"/>
          </a:xfrm>
        </p:spPr>
        <p:txBody>
          <a:bodyPr/>
          <a:lstStyle>
            <a:lvl1pPr>
              <a:defRPr>
                <a:solidFill>
                  <a:schemeClr val="tx1"/>
                </a:solidFill>
              </a:defRPr>
            </a:lvl1pPr>
          </a:lstStyle>
          <a:p>
            <a:r>
              <a:rPr lang="en-GB"/>
              <a:t>© Janet Morrison, The Global Business Environment, 5th edition, 2020</a:t>
            </a:r>
            <a:endParaRPr lang="en-GB" dirty="0"/>
          </a:p>
        </p:txBody>
      </p:sp>
      <p:sp>
        <p:nvSpPr>
          <p:cNvPr id="6" name="Slide Number Placeholder 5"/>
          <p:cNvSpPr>
            <a:spLocks noGrp="1"/>
          </p:cNvSpPr>
          <p:nvPr>
            <p:ph type="sldNum" sz="quarter" idx="12"/>
          </p:nvPr>
        </p:nvSpPr>
        <p:spPr/>
        <p:txBody>
          <a:bodyPr/>
          <a:lstStyle/>
          <a:p>
            <a:fld id="{42DE34A4-2657-44C4-A8B5-45B367847798}" type="slidenum">
              <a:rPr lang="en-GB" smtClean="0"/>
              <a:t>‹#›</a:t>
            </a:fld>
            <a:endParaRPr lang="en-GB"/>
          </a:p>
        </p:txBody>
      </p:sp>
      <p:pic>
        <p:nvPicPr>
          <p:cNvPr id="7"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60257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2362201"/>
            <a:ext cx="103632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963084" y="4626865"/>
            <a:ext cx="103632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FDA799-34B2-4D14-8C27-68B4E8BD7461}" type="datetime1">
              <a:rPr lang="en-GB" smtClean="0"/>
              <a:t>03/07/2025</a:t>
            </a:fld>
            <a:endParaRPr lang="en-GB"/>
          </a:p>
        </p:txBody>
      </p:sp>
      <p:sp>
        <p:nvSpPr>
          <p:cNvPr id="6" name="Slide Number Placeholder 5"/>
          <p:cNvSpPr>
            <a:spLocks noGrp="1"/>
          </p:cNvSpPr>
          <p:nvPr>
            <p:ph type="sldNum" sz="quarter" idx="12"/>
          </p:nvPr>
        </p:nvSpPr>
        <p:spPr/>
        <p:txBody>
          <a:bodyPr/>
          <a:lstStyle/>
          <a:p>
            <a:fld id="{42DE34A4-2657-44C4-A8B5-45B367847798}" type="slidenum">
              <a:rPr lang="en-GB" smtClean="0"/>
              <a:t>‹#›</a:t>
            </a:fld>
            <a:endParaRPr lang="en-GB"/>
          </a:p>
        </p:txBody>
      </p:sp>
      <p:cxnSp>
        <p:nvCxnSpPr>
          <p:cNvPr id="7" name="Straight Connector 6"/>
          <p:cNvCxnSpPr/>
          <p:nvPr/>
        </p:nvCxnSpPr>
        <p:spPr>
          <a:xfrm>
            <a:off x="975360" y="4599432"/>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Footer Placeholder 4"/>
          <p:cNvSpPr>
            <a:spLocks noGrp="1"/>
          </p:cNvSpPr>
          <p:nvPr>
            <p:ph type="ftr" sz="quarter" idx="11"/>
          </p:nvPr>
        </p:nvSpPr>
        <p:spPr>
          <a:xfrm>
            <a:off x="1025" y="6528816"/>
            <a:ext cx="6671039" cy="329184"/>
          </a:xfrm>
        </p:spPr>
        <p:txBody>
          <a:bodyPr/>
          <a:lstStyle>
            <a:lvl1pPr>
              <a:defRPr>
                <a:solidFill>
                  <a:schemeClr val="tx1"/>
                </a:solidFill>
              </a:defRPr>
            </a:lvl1pPr>
          </a:lstStyle>
          <a:p>
            <a:r>
              <a:rPr lang="en-GB"/>
              <a:t>© Janet Morrison, The Global Business Environment, 5th edition, 2020</a:t>
            </a:r>
            <a:endParaRPr lang="en-GB" dirty="0"/>
          </a:p>
        </p:txBody>
      </p:sp>
    </p:spTree>
    <p:extLst>
      <p:ext uri="{BB962C8B-B14F-4D97-AF65-F5344CB8AC3E}">
        <p14:creationId xmlns:p14="http://schemas.microsoft.com/office/powerpoint/2010/main" val="914330818"/>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942784" cy="990600"/>
          </a:xfrm>
        </p:spPr>
        <p:txBody>
          <a:bodyPr/>
          <a:lstStyle/>
          <a:p>
            <a:r>
              <a:rPr lang="en-US" dirty="0"/>
              <a:t>Click to edit Master title style</a:t>
            </a:r>
          </a:p>
        </p:txBody>
      </p:sp>
      <p:sp>
        <p:nvSpPr>
          <p:cNvPr id="3" name="Content Placeholder 2"/>
          <p:cNvSpPr>
            <a:spLocks noGrp="1"/>
          </p:cNvSpPr>
          <p:nvPr>
            <p:ph sz="half" idx="1"/>
          </p:nvPr>
        </p:nvSpPr>
        <p:spPr>
          <a:xfrm>
            <a:off x="609600" y="1673352"/>
            <a:ext cx="53848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97600" y="1673352"/>
            <a:ext cx="53848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8A2CA4-07AD-43DF-8ECF-B60CD3E58F23}" type="datetime1">
              <a:rPr lang="en-GB" smtClean="0"/>
              <a:t>03/07/2025</a:t>
            </a:fld>
            <a:endParaRPr lang="en-GB"/>
          </a:p>
        </p:txBody>
      </p:sp>
      <p:sp>
        <p:nvSpPr>
          <p:cNvPr id="7" name="Slide Number Placeholder 6"/>
          <p:cNvSpPr>
            <a:spLocks noGrp="1"/>
          </p:cNvSpPr>
          <p:nvPr>
            <p:ph type="sldNum" sz="quarter" idx="12"/>
          </p:nvPr>
        </p:nvSpPr>
        <p:spPr/>
        <p:txBody>
          <a:bodyPr/>
          <a:lstStyle/>
          <a:p>
            <a:fld id="{42DE34A4-2657-44C4-A8B5-45B367847798}" type="slidenum">
              <a:rPr lang="en-GB" smtClean="0"/>
              <a:t>‹#›</a:t>
            </a:fld>
            <a:endParaRPr lang="en-GB"/>
          </a:p>
        </p:txBody>
      </p:sp>
      <p:sp>
        <p:nvSpPr>
          <p:cNvPr id="8" name="Footer Placeholder 4"/>
          <p:cNvSpPr>
            <a:spLocks noGrp="1"/>
          </p:cNvSpPr>
          <p:nvPr>
            <p:ph type="ftr" sz="quarter" idx="11"/>
          </p:nvPr>
        </p:nvSpPr>
        <p:spPr>
          <a:xfrm>
            <a:off x="1025" y="6528816"/>
            <a:ext cx="6671039" cy="329184"/>
          </a:xfrm>
        </p:spPr>
        <p:txBody>
          <a:bodyPr/>
          <a:lstStyle>
            <a:lvl1pPr>
              <a:defRPr>
                <a:solidFill>
                  <a:schemeClr val="tx1"/>
                </a:solidFill>
              </a:defRPr>
            </a:lvl1pPr>
          </a:lstStyle>
          <a:p>
            <a:r>
              <a:rPr lang="en-GB"/>
              <a:t>© Janet Morrison, The Global Business Environment, 5th edition, 2020</a:t>
            </a:r>
            <a:endParaRPr lang="en-GB" dirty="0"/>
          </a:p>
        </p:txBody>
      </p:sp>
      <p:pic>
        <p:nvPicPr>
          <p:cNvPr id="9"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05963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846773" cy="990600"/>
          </a:xfrm>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09600" y="1676400"/>
            <a:ext cx="524256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438400"/>
            <a:ext cx="524256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39840" y="1676400"/>
            <a:ext cx="524256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39840" y="2438400"/>
            <a:ext cx="524256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5813EB-555E-415D-8E7D-3C009C5F742F}" type="datetime1">
              <a:rPr lang="en-GB" smtClean="0"/>
              <a:t>03/07/2025</a:t>
            </a:fld>
            <a:endParaRPr lang="en-GB"/>
          </a:p>
        </p:txBody>
      </p:sp>
      <p:sp>
        <p:nvSpPr>
          <p:cNvPr id="9" name="Slide Number Placeholder 8"/>
          <p:cNvSpPr>
            <a:spLocks noGrp="1"/>
          </p:cNvSpPr>
          <p:nvPr>
            <p:ph type="sldNum" sz="quarter" idx="12"/>
          </p:nvPr>
        </p:nvSpPr>
        <p:spPr/>
        <p:txBody>
          <a:bodyPr/>
          <a:lstStyle/>
          <a:p>
            <a:fld id="{42DE34A4-2657-44C4-A8B5-45B367847798}" type="slidenum">
              <a:rPr lang="en-GB" smtClean="0"/>
              <a:t>‹#›</a:t>
            </a:fld>
            <a:endParaRPr lang="en-GB"/>
          </a:p>
        </p:txBody>
      </p:sp>
      <p:cxnSp>
        <p:nvCxnSpPr>
          <p:cNvPr id="11" name="Straight Connector 10"/>
          <p:cNvCxnSpPr/>
          <p:nvPr/>
        </p:nvCxnSpPr>
        <p:spPr>
          <a:xfrm rot="5400000">
            <a:off x="3741949" y="4045691"/>
            <a:ext cx="4709160" cy="1059"/>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Footer Placeholder 4"/>
          <p:cNvSpPr>
            <a:spLocks noGrp="1"/>
          </p:cNvSpPr>
          <p:nvPr>
            <p:ph type="ftr" sz="quarter" idx="11"/>
          </p:nvPr>
        </p:nvSpPr>
        <p:spPr>
          <a:xfrm>
            <a:off x="1025" y="6528816"/>
            <a:ext cx="6671039" cy="329184"/>
          </a:xfrm>
        </p:spPr>
        <p:txBody>
          <a:bodyPr/>
          <a:lstStyle>
            <a:lvl1pPr>
              <a:defRPr>
                <a:solidFill>
                  <a:schemeClr val="tx1"/>
                </a:solidFill>
              </a:defRPr>
            </a:lvl1pPr>
          </a:lstStyle>
          <a:p>
            <a:r>
              <a:rPr lang="en-GB"/>
              <a:t>© Janet Morrison, The Global Business Environment, 5th edition, 2020</a:t>
            </a:r>
            <a:endParaRPr lang="en-GB" dirty="0"/>
          </a:p>
        </p:txBody>
      </p:sp>
      <p:pic>
        <p:nvPicPr>
          <p:cNvPr id="13"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005820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750763" cy="9906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79E0CB6B-74BE-4DAC-A0A3-FC97D3EE416E}" type="datetime1">
              <a:rPr lang="en-GB" smtClean="0"/>
              <a:t>03/07/2025</a:t>
            </a:fld>
            <a:endParaRPr lang="en-GB"/>
          </a:p>
        </p:txBody>
      </p:sp>
      <p:sp>
        <p:nvSpPr>
          <p:cNvPr id="4" name="Footer Placeholder 3"/>
          <p:cNvSpPr>
            <a:spLocks noGrp="1"/>
          </p:cNvSpPr>
          <p:nvPr>
            <p:ph type="ftr" sz="quarter" idx="11"/>
          </p:nvPr>
        </p:nvSpPr>
        <p:spPr/>
        <p:txBody>
          <a:bodyPr/>
          <a:lstStyle/>
          <a:p>
            <a:r>
              <a:rPr lang="en-GB"/>
              <a:t>© Janet Morrison, The Global Business Environment, 5th edition, 2020</a:t>
            </a:r>
          </a:p>
        </p:txBody>
      </p:sp>
      <p:sp>
        <p:nvSpPr>
          <p:cNvPr id="5" name="Slide Number Placeholder 4"/>
          <p:cNvSpPr>
            <a:spLocks noGrp="1"/>
          </p:cNvSpPr>
          <p:nvPr>
            <p:ph type="sldNum" sz="quarter" idx="12"/>
          </p:nvPr>
        </p:nvSpPr>
        <p:spPr/>
        <p:txBody>
          <a:bodyPr/>
          <a:lstStyle/>
          <a:p>
            <a:fld id="{42DE34A4-2657-44C4-A8B5-45B367847798}" type="slidenum">
              <a:rPr lang="en-GB" smtClean="0"/>
              <a:t>‹#›</a:t>
            </a:fld>
            <a:endParaRPr lang="en-GB"/>
          </a:p>
        </p:txBody>
      </p:sp>
      <p:pic>
        <p:nvPicPr>
          <p:cNvPr id="6"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601181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594991-65EE-417A-B15C-C8A43BB89EC0}" type="datetime1">
              <a:rPr lang="en-GB" smtClean="0"/>
              <a:t>03/07/2025</a:t>
            </a:fld>
            <a:endParaRPr lang="en-GB"/>
          </a:p>
        </p:txBody>
      </p:sp>
      <p:sp>
        <p:nvSpPr>
          <p:cNvPr id="3" name="Footer Placeholder 2"/>
          <p:cNvSpPr>
            <a:spLocks noGrp="1"/>
          </p:cNvSpPr>
          <p:nvPr>
            <p:ph type="ftr" sz="quarter" idx="11"/>
          </p:nvPr>
        </p:nvSpPr>
        <p:spPr/>
        <p:txBody>
          <a:bodyPr/>
          <a:lstStyle/>
          <a:p>
            <a:r>
              <a:rPr lang="en-GB"/>
              <a:t>© Janet Morrison, The Global Business Environment, 5th edition, 2020</a:t>
            </a:r>
          </a:p>
        </p:txBody>
      </p:sp>
      <p:sp>
        <p:nvSpPr>
          <p:cNvPr id="4" name="Slide Number Placeholder 3"/>
          <p:cNvSpPr>
            <a:spLocks noGrp="1"/>
          </p:cNvSpPr>
          <p:nvPr>
            <p:ph type="sldNum" sz="quarter" idx="12"/>
          </p:nvPr>
        </p:nvSpPr>
        <p:spPr/>
        <p:txBody>
          <a:bodyPr/>
          <a:lstStyle/>
          <a:p>
            <a:fld id="{42DE34A4-2657-44C4-A8B5-45B367847798}" type="slidenum">
              <a:rPr lang="en-GB" smtClean="0"/>
              <a:t>‹#›</a:t>
            </a:fld>
            <a:endParaRPr lang="en-GB"/>
          </a:p>
        </p:txBody>
      </p:sp>
      <p:pic>
        <p:nvPicPr>
          <p:cNvPr id="5"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608633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792080"/>
            <a:ext cx="2852928"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962400" y="792080"/>
            <a:ext cx="7620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601" y="2130553"/>
            <a:ext cx="2852928"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335D89-CECE-4614-9A71-8884EBC4E23A}" type="datetime1">
              <a:rPr lang="en-GB" smtClean="0"/>
              <a:t>03/07/2025</a:t>
            </a:fld>
            <a:endParaRPr lang="en-GB"/>
          </a:p>
        </p:txBody>
      </p:sp>
      <p:sp>
        <p:nvSpPr>
          <p:cNvPr id="6" name="Footer Placeholder 5"/>
          <p:cNvSpPr>
            <a:spLocks noGrp="1"/>
          </p:cNvSpPr>
          <p:nvPr>
            <p:ph type="ftr" sz="quarter" idx="11"/>
          </p:nvPr>
        </p:nvSpPr>
        <p:spPr/>
        <p:txBody>
          <a:bodyPr/>
          <a:lstStyle/>
          <a:p>
            <a:r>
              <a:rPr lang="en-GB"/>
              <a:t>© Janet Morrison, The Global Business Environment, 5th edition, 2020</a:t>
            </a:r>
          </a:p>
        </p:txBody>
      </p:sp>
      <p:sp>
        <p:nvSpPr>
          <p:cNvPr id="7" name="Slide Number Placeholder 6"/>
          <p:cNvSpPr>
            <a:spLocks noGrp="1"/>
          </p:cNvSpPr>
          <p:nvPr>
            <p:ph type="sldNum" sz="quarter" idx="12"/>
          </p:nvPr>
        </p:nvSpPr>
        <p:spPr/>
        <p:txBody>
          <a:bodyPr/>
          <a:lstStyle/>
          <a:p>
            <a:fld id="{42DE34A4-2657-44C4-A8B5-45B367847798}" type="slidenum">
              <a:rPr lang="en-GB" smtClean="0"/>
              <a:t>‹#›</a:t>
            </a:fld>
            <a:endParaRPr lang="en-GB"/>
          </a:p>
        </p:txBody>
      </p:sp>
      <p:cxnSp>
        <p:nvCxnSpPr>
          <p:cNvPr id="9" name="Straight Connector 8"/>
          <p:cNvCxnSpPr/>
          <p:nvPr/>
        </p:nvCxnSpPr>
        <p:spPr>
          <a:xfrm rot="5400000">
            <a:off x="912152" y="3579942"/>
            <a:ext cx="5577840" cy="2117"/>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10"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69260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792480"/>
            <a:ext cx="2856907"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3811480" y="838201"/>
            <a:ext cx="787252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09600" y="2133600"/>
            <a:ext cx="2852928"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CB65AB-9869-4F52-B051-8563B0EFA261}" type="datetime1">
              <a:rPr lang="en-GB" smtClean="0"/>
              <a:t>03/07/2025</a:t>
            </a:fld>
            <a:endParaRPr lang="en-GB"/>
          </a:p>
        </p:txBody>
      </p:sp>
      <p:sp>
        <p:nvSpPr>
          <p:cNvPr id="6" name="Footer Placeholder 5"/>
          <p:cNvSpPr>
            <a:spLocks noGrp="1"/>
          </p:cNvSpPr>
          <p:nvPr>
            <p:ph type="ftr" sz="quarter" idx="11"/>
          </p:nvPr>
        </p:nvSpPr>
        <p:spPr/>
        <p:txBody>
          <a:bodyPr/>
          <a:lstStyle/>
          <a:p>
            <a:r>
              <a:rPr lang="en-GB"/>
              <a:t>© Janet Morrison, The Global Business Environment, 5th edition, 2020</a:t>
            </a:r>
          </a:p>
        </p:txBody>
      </p:sp>
      <p:sp>
        <p:nvSpPr>
          <p:cNvPr id="7" name="Slide Number Placeholder 6"/>
          <p:cNvSpPr>
            <a:spLocks noGrp="1"/>
          </p:cNvSpPr>
          <p:nvPr>
            <p:ph type="sldNum" sz="quarter" idx="12"/>
          </p:nvPr>
        </p:nvSpPr>
        <p:spPr/>
        <p:txBody>
          <a:bodyPr/>
          <a:lstStyle/>
          <a:p>
            <a:fld id="{42DE34A4-2657-44C4-A8B5-45B367847798}" type="slidenum">
              <a:rPr lang="en-GB" smtClean="0"/>
              <a:t>‹#›</a:t>
            </a:fld>
            <a:endParaRPr lang="en-GB"/>
          </a:p>
        </p:txBody>
      </p:sp>
      <p:pic>
        <p:nvPicPr>
          <p:cNvPr id="8"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527381" y="5334947"/>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724648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846773" cy="9906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08B59B-A57A-48EA-9272-3680D88DE53F}" type="datetime1">
              <a:rPr lang="en-GB" smtClean="0"/>
              <a:t>03/07/2025</a:t>
            </a:fld>
            <a:endParaRPr lang="en-GB"/>
          </a:p>
        </p:txBody>
      </p:sp>
      <p:sp>
        <p:nvSpPr>
          <p:cNvPr id="5" name="Footer Placeholder 4"/>
          <p:cNvSpPr>
            <a:spLocks noGrp="1"/>
          </p:cNvSpPr>
          <p:nvPr>
            <p:ph type="ftr" sz="quarter" idx="11"/>
          </p:nvPr>
        </p:nvSpPr>
        <p:spPr/>
        <p:txBody>
          <a:bodyPr/>
          <a:lstStyle/>
          <a:p>
            <a:r>
              <a:rPr lang="en-GB"/>
              <a:t>© Janet Morrison, The Global Business Environment, 5th edition, 2020</a:t>
            </a:r>
          </a:p>
        </p:txBody>
      </p:sp>
      <p:sp>
        <p:nvSpPr>
          <p:cNvPr id="6" name="Slide Number Placeholder 5"/>
          <p:cNvSpPr>
            <a:spLocks noGrp="1"/>
          </p:cNvSpPr>
          <p:nvPr>
            <p:ph type="sldNum" sz="quarter" idx="12"/>
          </p:nvPr>
        </p:nvSpPr>
        <p:spPr/>
        <p:txBody>
          <a:bodyPr/>
          <a:lstStyle/>
          <a:p>
            <a:fld id="{42DE34A4-2657-44C4-A8B5-45B367847798}" type="slidenum">
              <a:rPr lang="en-GB" smtClean="0"/>
              <a:t>‹#›</a:t>
            </a:fld>
            <a:endParaRPr lang="en-GB"/>
          </a:p>
        </p:txBody>
      </p:sp>
      <p:pic>
        <p:nvPicPr>
          <p:cNvPr id="7"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034015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609600"/>
            <a:ext cx="27432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609600" y="609600"/>
            <a:ext cx="80264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D0F862-9FAC-4E4C-832B-06199E729B72}" type="datetime1">
              <a:rPr lang="en-GB" smtClean="0"/>
              <a:t>03/07/2025</a:t>
            </a:fld>
            <a:endParaRPr lang="en-GB"/>
          </a:p>
        </p:txBody>
      </p:sp>
      <p:sp>
        <p:nvSpPr>
          <p:cNvPr id="5" name="Footer Placeholder 4"/>
          <p:cNvSpPr>
            <a:spLocks noGrp="1"/>
          </p:cNvSpPr>
          <p:nvPr>
            <p:ph type="ftr" sz="quarter" idx="11"/>
          </p:nvPr>
        </p:nvSpPr>
        <p:spPr/>
        <p:txBody>
          <a:bodyPr/>
          <a:lstStyle/>
          <a:p>
            <a:r>
              <a:rPr lang="en-GB"/>
              <a:t>© Janet Morrison, The Global Business Environment, 5th edition, 2020</a:t>
            </a:r>
          </a:p>
        </p:txBody>
      </p:sp>
      <p:sp>
        <p:nvSpPr>
          <p:cNvPr id="6" name="Slide Number Placeholder 5"/>
          <p:cNvSpPr>
            <a:spLocks noGrp="1"/>
          </p:cNvSpPr>
          <p:nvPr>
            <p:ph type="sldNum" sz="quarter" idx="12"/>
          </p:nvPr>
        </p:nvSpPr>
        <p:spPr/>
        <p:txBody>
          <a:bodyPr/>
          <a:lstStyle/>
          <a:p>
            <a:fld id="{42DE34A4-2657-44C4-A8B5-45B367847798}" type="slidenum">
              <a:rPr lang="en-GB" smtClean="0"/>
              <a:t>‹#›</a:t>
            </a:fld>
            <a:endParaRPr lang="en-GB"/>
          </a:p>
        </p:txBody>
      </p:sp>
      <p:pic>
        <p:nvPicPr>
          <p:cNvPr id="7"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39349" y="5569608"/>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846431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371601"/>
            <a:ext cx="104648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914400" y="3505200"/>
            <a:ext cx="85344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73195C7-781E-4876-BC4F-93CCAE9E1ABF}" type="datetime1">
              <a:rPr lang="en-GB" smtClean="0"/>
              <a:t>03/07/2025</a:t>
            </a:fld>
            <a:endParaRPr lang="en-GB"/>
          </a:p>
        </p:txBody>
      </p:sp>
      <p:sp>
        <p:nvSpPr>
          <p:cNvPr id="5" name="Footer Placeholder 4"/>
          <p:cNvSpPr>
            <a:spLocks noGrp="1"/>
          </p:cNvSpPr>
          <p:nvPr>
            <p:ph type="ftr" sz="quarter" idx="11"/>
          </p:nvPr>
        </p:nvSpPr>
        <p:spPr/>
        <p:txBody>
          <a:bodyPr/>
          <a:lstStyle/>
          <a:p>
            <a:r>
              <a:rPr lang="en-GB"/>
              <a:t>© Janet Morrison, The Global Business Environment, 5th edition, 2020</a:t>
            </a:r>
          </a:p>
        </p:txBody>
      </p:sp>
      <p:sp>
        <p:nvSpPr>
          <p:cNvPr id="6" name="Slide Number Placeholder 5"/>
          <p:cNvSpPr>
            <a:spLocks noGrp="1"/>
          </p:cNvSpPr>
          <p:nvPr>
            <p:ph type="sldNum" sz="quarter" idx="12"/>
          </p:nvPr>
        </p:nvSpPr>
        <p:spPr/>
        <p:txBody>
          <a:bodyPr/>
          <a:lstStyle/>
          <a:p>
            <a:fld id="{42DE34A4-2657-44C4-A8B5-45B367847798}" type="slidenum">
              <a:rPr lang="en-GB" smtClean="0"/>
              <a:t>‹#›</a:t>
            </a:fld>
            <a:endParaRPr lang="en-GB"/>
          </a:p>
        </p:txBody>
      </p:sp>
      <p:cxnSp>
        <p:nvCxnSpPr>
          <p:cNvPr id="8" name="Straight Connector 7"/>
          <p:cNvCxnSpPr/>
          <p:nvPr/>
        </p:nvCxnSpPr>
        <p:spPr>
          <a:xfrm>
            <a:off x="914400" y="3398520"/>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9993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750763" cy="9906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9CFCA38-7B05-4B1C-A2DF-3D4C7F2E0AD7}" type="datetime1">
              <a:rPr lang="en-GB" smtClean="0"/>
              <a:t>03/07/2025</a:t>
            </a:fld>
            <a:endParaRPr lang="en-GB"/>
          </a:p>
        </p:txBody>
      </p:sp>
      <p:sp>
        <p:nvSpPr>
          <p:cNvPr id="5" name="Footer Placeholder 4"/>
          <p:cNvSpPr>
            <a:spLocks noGrp="1"/>
          </p:cNvSpPr>
          <p:nvPr>
            <p:ph type="ftr" sz="quarter" idx="11"/>
          </p:nvPr>
        </p:nvSpPr>
        <p:spPr>
          <a:xfrm>
            <a:off x="1025" y="6528816"/>
            <a:ext cx="6671039" cy="329184"/>
          </a:xfrm>
        </p:spPr>
        <p:txBody>
          <a:bodyPr/>
          <a:lstStyle>
            <a:lvl1pPr>
              <a:defRPr>
                <a:solidFill>
                  <a:schemeClr val="tx1"/>
                </a:solidFill>
              </a:defRPr>
            </a:lvl1pPr>
          </a:lstStyle>
          <a:p>
            <a:r>
              <a:rPr lang="en-GB"/>
              <a:t>© Janet Morrison, The Global Business Environment, 5th edition, 2020</a:t>
            </a:r>
            <a:endParaRPr lang="en-GB" dirty="0"/>
          </a:p>
        </p:txBody>
      </p:sp>
      <p:sp>
        <p:nvSpPr>
          <p:cNvPr id="6" name="Slide Number Placeholder 5"/>
          <p:cNvSpPr>
            <a:spLocks noGrp="1"/>
          </p:cNvSpPr>
          <p:nvPr>
            <p:ph type="sldNum" sz="quarter" idx="12"/>
          </p:nvPr>
        </p:nvSpPr>
        <p:spPr/>
        <p:txBody>
          <a:bodyPr/>
          <a:lstStyle/>
          <a:p>
            <a:fld id="{42DE34A4-2657-44C4-A8B5-45B367847798}" type="slidenum">
              <a:rPr lang="en-GB" smtClean="0"/>
              <a:t>‹#›</a:t>
            </a:fld>
            <a:endParaRPr lang="en-GB"/>
          </a:p>
        </p:txBody>
      </p:sp>
      <p:pic>
        <p:nvPicPr>
          <p:cNvPr id="7"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75268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3084" y="2362201"/>
            <a:ext cx="103632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963084" y="4626865"/>
            <a:ext cx="103632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FDA799-34B2-4D14-8C27-68B4E8BD7461}" type="datetime1">
              <a:rPr lang="en-GB" smtClean="0"/>
              <a:t>03/07/2025</a:t>
            </a:fld>
            <a:endParaRPr lang="en-GB"/>
          </a:p>
        </p:txBody>
      </p:sp>
      <p:sp>
        <p:nvSpPr>
          <p:cNvPr id="6" name="Slide Number Placeholder 5"/>
          <p:cNvSpPr>
            <a:spLocks noGrp="1"/>
          </p:cNvSpPr>
          <p:nvPr>
            <p:ph type="sldNum" sz="quarter" idx="12"/>
          </p:nvPr>
        </p:nvSpPr>
        <p:spPr/>
        <p:txBody>
          <a:bodyPr/>
          <a:lstStyle/>
          <a:p>
            <a:fld id="{42DE34A4-2657-44C4-A8B5-45B367847798}" type="slidenum">
              <a:rPr lang="en-GB" smtClean="0"/>
              <a:t>‹#›</a:t>
            </a:fld>
            <a:endParaRPr lang="en-GB"/>
          </a:p>
        </p:txBody>
      </p:sp>
      <p:cxnSp>
        <p:nvCxnSpPr>
          <p:cNvPr id="7" name="Straight Connector 6"/>
          <p:cNvCxnSpPr/>
          <p:nvPr/>
        </p:nvCxnSpPr>
        <p:spPr>
          <a:xfrm>
            <a:off x="975360" y="4599432"/>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Footer Placeholder 4"/>
          <p:cNvSpPr>
            <a:spLocks noGrp="1"/>
          </p:cNvSpPr>
          <p:nvPr>
            <p:ph type="ftr" sz="quarter" idx="11"/>
          </p:nvPr>
        </p:nvSpPr>
        <p:spPr>
          <a:xfrm>
            <a:off x="1025" y="6528816"/>
            <a:ext cx="6671039" cy="329184"/>
          </a:xfrm>
        </p:spPr>
        <p:txBody>
          <a:bodyPr/>
          <a:lstStyle>
            <a:lvl1pPr>
              <a:defRPr>
                <a:solidFill>
                  <a:schemeClr val="tx1"/>
                </a:solidFill>
              </a:defRPr>
            </a:lvl1pPr>
          </a:lstStyle>
          <a:p>
            <a:r>
              <a:rPr lang="en-GB"/>
              <a:t>© Janet Morrison, The Global Business Environment, 5th edition, 2020</a:t>
            </a:r>
            <a:endParaRPr lang="en-GB" dirty="0"/>
          </a:p>
        </p:txBody>
      </p:sp>
    </p:spTree>
    <p:extLst>
      <p:ext uri="{BB962C8B-B14F-4D97-AF65-F5344CB8AC3E}">
        <p14:creationId xmlns:p14="http://schemas.microsoft.com/office/powerpoint/2010/main" val="119207442"/>
      </p:ext>
    </p:extLst>
  </p:cSld>
  <p:clrMapOvr>
    <a:overrideClrMapping bg1="dk1" tx1="lt1" bg2="dk2" tx2="lt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942784" cy="990600"/>
          </a:xfrm>
        </p:spPr>
        <p:txBody>
          <a:bodyPr/>
          <a:lstStyle/>
          <a:p>
            <a:r>
              <a:rPr lang="en-US" dirty="0"/>
              <a:t>Click to edit Master title style</a:t>
            </a:r>
          </a:p>
        </p:txBody>
      </p:sp>
      <p:sp>
        <p:nvSpPr>
          <p:cNvPr id="3" name="Content Placeholder 2"/>
          <p:cNvSpPr>
            <a:spLocks noGrp="1"/>
          </p:cNvSpPr>
          <p:nvPr>
            <p:ph sz="half" idx="1"/>
          </p:nvPr>
        </p:nvSpPr>
        <p:spPr>
          <a:xfrm>
            <a:off x="609600" y="1673352"/>
            <a:ext cx="53848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97600" y="1673352"/>
            <a:ext cx="53848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8A2CA4-07AD-43DF-8ECF-B60CD3E58F23}" type="datetime1">
              <a:rPr lang="en-GB" smtClean="0"/>
              <a:t>03/07/2025</a:t>
            </a:fld>
            <a:endParaRPr lang="en-GB"/>
          </a:p>
        </p:txBody>
      </p:sp>
      <p:sp>
        <p:nvSpPr>
          <p:cNvPr id="7" name="Slide Number Placeholder 6"/>
          <p:cNvSpPr>
            <a:spLocks noGrp="1"/>
          </p:cNvSpPr>
          <p:nvPr>
            <p:ph type="sldNum" sz="quarter" idx="12"/>
          </p:nvPr>
        </p:nvSpPr>
        <p:spPr/>
        <p:txBody>
          <a:bodyPr/>
          <a:lstStyle/>
          <a:p>
            <a:fld id="{42DE34A4-2657-44C4-A8B5-45B367847798}" type="slidenum">
              <a:rPr lang="en-GB" smtClean="0"/>
              <a:t>‹#›</a:t>
            </a:fld>
            <a:endParaRPr lang="en-GB"/>
          </a:p>
        </p:txBody>
      </p:sp>
      <p:sp>
        <p:nvSpPr>
          <p:cNvPr id="8" name="Footer Placeholder 4"/>
          <p:cNvSpPr>
            <a:spLocks noGrp="1"/>
          </p:cNvSpPr>
          <p:nvPr>
            <p:ph type="ftr" sz="quarter" idx="11"/>
          </p:nvPr>
        </p:nvSpPr>
        <p:spPr>
          <a:xfrm>
            <a:off x="1025" y="6528816"/>
            <a:ext cx="6671039" cy="329184"/>
          </a:xfrm>
        </p:spPr>
        <p:txBody>
          <a:bodyPr/>
          <a:lstStyle>
            <a:lvl1pPr>
              <a:defRPr>
                <a:solidFill>
                  <a:schemeClr val="tx1"/>
                </a:solidFill>
              </a:defRPr>
            </a:lvl1pPr>
          </a:lstStyle>
          <a:p>
            <a:r>
              <a:rPr lang="en-GB"/>
              <a:t>© Janet Morrison, The Global Business Environment, 5th edition, 2020</a:t>
            </a:r>
            <a:endParaRPr lang="en-GB" dirty="0"/>
          </a:p>
        </p:txBody>
      </p:sp>
      <p:pic>
        <p:nvPicPr>
          <p:cNvPr id="9"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1496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846773" cy="990600"/>
          </a:xfrm>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09600" y="1676400"/>
            <a:ext cx="524256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438400"/>
            <a:ext cx="524256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39840" y="1676400"/>
            <a:ext cx="524256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39840" y="2438400"/>
            <a:ext cx="524256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5813EB-555E-415D-8E7D-3C009C5F742F}" type="datetime1">
              <a:rPr lang="en-GB" smtClean="0"/>
              <a:t>03/07/2025</a:t>
            </a:fld>
            <a:endParaRPr lang="en-GB"/>
          </a:p>
        </p:txBody>
      </p:sp>
      <p:sp>
        <p:nvSpPr>
          <p:cNvPr id="9" name="Slide Number Placeholder 8"/>
          <p:cNvSpPr>
            <a:spLocks noGrp="1"/>
          </p:cNvSpPr>
          <p:nvPr>
            <p:ph type="sldNum" sz="quarter" idx="12"/>
          </p:nvPr>
        </p:nvSpPr>
        <p:spPr/>
        <p:txBody>
          <a:bodyPr/>
          <a:lstStyle/>
          <a:p>
            <a:fld id="{42DE34A4-2657-44C4-A8B5-45B367847798}" type="slidenum">
              <a:rPr lang="en-GB" smtClean="0"/>
              <a:t>‹#›</a:t>
            </a:fld>
            <a:endParaRPr lang="en-GB"/>
          </a:p>
        </p:txBody>
      </p:sp>
      <p:cxnSp>
        <p:nvCxnSpPr>
          <p:cNvPr id="11" name="Straight Connector 10"/>
          <p:cNvCxnSpPr/>
          <p:nvPr/>
        </p:nvCxnSpPr>
        <p:spPr>
          <a:xfrm rot="5400000">
            <a:off x="3741949" y="4045691"/>
            <a:ext cx="4709160" cy="1059"/>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Footer Placeholder 4"/>
          <p:cNvSpPr>
            <a:spLocks noGrp="1"/>
          </p:cNvSpPr>
          <p:nvPr>
            <p:ph type="ftr" sz="quarter" idx="11"/>
          </p:nvPr>
        </p:nvSpPr>
        <p:spPr>
          <a:xfrm>
            <a:off x="1025" y="6528816"/>
            <a:ext cx="6671039" cy="329184"/>
          </a:xfrm>
        </p:spPr>
        <p:txBody>
          <a:bodyPr/>
          <a:lstStyle>
            <a:lvl1pPr>
              <a:defRPr>
                <a:solidFill>
                  <a:schemeClr val="tx1"/>
                </a:solidFill>
              </a:defRPr>
            </a:lvl1pPr>
          </a:lstStyle>
          <a:p>
            <a:r>
              <a:rPr lang="en-GB"/>
              <a:t>© Janet Morrison, The Global Business Environment, 5th edition, 2020</a:t>
            </a:r>
            <a:endParaRPr lang="en-GB" dirty="0"/>
          </a:p>
        </p:txBody>
      </p:sp>
      <p:pic>
        <p:nvPicPr>
          <p:cNvPr id="13"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0182710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750763" cy="9906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79E0CB6B-74BE-4DAC-A0A3-FC97D3EE416E}" type="datetime1">
              <a:rPr lang="en-GB" smtClean="0"/>
              <a:t>03/07/2025</a:t>
            </a:fld>
            <a:endParaRPr lang="en-GB"/>
          </a:p>
        </p:txBody>
      </p:sp>
      <p:sp>
        <p:nvSpPr>
          <p:cNvPr id="4" name="Footer Placeholder 3"/>
          <p:cNvSpPr>
            <a:spLocks noGrp="1"/>
          </p:cNvSpPr>
          <p:nvPr>
            <p:ph type="ftr" sz="quarter" idx="11"/>
          </p:nvPr>
        </p:nvSpPr>
        <p:spPr/>
        <p:txBody>
          <a:bodyPr/>
          <a:lstStyle/>
          <a:p>
            <a:r>
              <a:rPr lang="en-GB"/>
              <a:t>© Janet Morrison, The Global Business Environment, 5th edition, 2020</a:t>
            </a:r>
          </a:p>
        </p:txBody>
      </p:sp>
      <p:sp>
        <p:nvSpPr>
          <p:cNvPr id="5" name="Slide Number Placeholder 4"/>
          <p:cNvSpPr>
            <a:spLocks noGrp="1"/>
          </p:cNvSpPr>
          <p:nvPr>
            <p:ph type="sldNum" sz="quarter" idx="12"/>
          </p:nvPr>
        </p:nvSpPr>
        <p:spPr/>
        <p:txBody>
          <a:bodyPr/>
          <a:lstStyle/>
          <a:p>
            <a:fld id="{42DE34A4-2657-44C4-A8B5-45B367847798}" type="slidenum">
              <a:rPr lang="en-GB" smtClean="0"/>
              <a:t>‹#›</a:t>
            </a:fld>
            <a:endParaRPr lang="en-GB"/>
          </a:p>
        </p:txBody>
      </p:sp>
      <p:pic>
        <p:nvPicPr>
          <p:cNvPr id="6"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3204787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594991-65EE-417A-B15C-C8A43BB89EC0}" type="datetime1">
              <a:rPr lang="en-GB" smtClean="0"/>
              <a:t>03/07/2025</a:t>
            </a:fld>
            <a:endParaRPr lang="en-GB"/>
          </a:p>
        </p:txBody>
      </p:sp>
      <p:sp>
        <p:nvSpPr>
          <p:cNvPr id="3" name="Footer Placeholder 2"/>
          <p:cNvSpPr>
            <a:spLocks noGrp="1"/>
          </p:cNvSpPr>
          <p:nvPr>
            <p:ph type="ftr" sz="quarter" idx="11"/>
          </p:nvPr>
        </p:nvSpPr>
        <p:spPr/>
        <p:txBody>
          <a:bodyPr/>
          <a:lstStyle/>
          <a:p>
            <a:r>
              <a:rPr lang="en-GB"/>
              <a:t>© Janet Morrison, The Global Business Environment, 5th edition, 2020</a:t>
            </a:r>
          </a:p>
        </p:txBody>
      </p:sp>
      <p:sp>
        <p:nvSpPr>
          <p:cNvPr id="4" name="Slide Number Placeholder 3"/>
          <p:cNvSpPr>
            <a:spLocks noGrp="1"/>
          </p:cNvSpPr>
          <p:nvPr>
            <p:ph type="sldNum" sz="quarter" idx="12"/>
          </p:nvPr>
        </p:nvSpPr>
        <p:spPr/>
        <p:txBody>
          <a:bodyPr/>
          <a:lstStyle/>
          <a:p>
            <a:fld id="{42DE34A4-2657-44C4-A8B5-45B367847798}" type="slidenum">
              <a:rPr lang="en-GB" smtClean="0"/>
              <a:t>‹#›</a:t>
            </a:fld>
            <a:endParaRPr lang="en-GB"/>
          </a:p>
        </p:txBody>
      </p:sp>
      <p:pic>
        <p:nvPicPr>
          <p:cNvPr id="5"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810640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792080"/>
            <a:ext cx="2852928"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962400" y="792080"/>
            <a:ext cx="7620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601" y="2130553"/>
            <a:ext cx="2852928"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335D89-CECE-4614-9A71-8884EBC4E23A}" type="datetime1">
              <a:rPr lang="en-GB" smtClean="0"/>
              <a:t>03/07/2025</a:t>
            </a:fld>
            <a:endParaRPr lang="en-GB"/>
          </a:p>
        </p:txBody>
      </p:sp>
      <p:sp>
        <p:nvSpPr>
          <p:cNvPr id="6" name="Footer Placeholder 5"/>
          <p:cNvSpPr>
            <a:spLocks noGrp="1"/>
          </p:cNvSpPr>
          <p:nvPr>
            <p:ph type="ftr" sz="quarter" idx="11"/>
          </p:nvPr>
        </p:nvSpPr>
        <p:spPr/>
        <p:txBody>
          <a:bodyPr/>
          <a:lstStyle/>
          <a:p>
            <a:r>
              <a:rPr lang="en-GB"/>
              <a:t>© Janet Morrison, The Global Business Environment, 5th edition, 2020</a:t>
            </a:r>
          </a:p>
        </p:txBody>
      </p:sp>
      <p:sp>
        <p:nvSpPr>
          <p:cNvPr id="7" name="Slide Number Placeholder 6"/>
          <p:cNvSpPr>
            <a:spLocks noGrp="1"/>
          </p:cNvSpPr>
          <p:nvPr>
            <p:ph type="sldNum" sz="quarter" idx="12"/>
          </p:nvPr>
        </p:nvSpPr>
        <p:spPr/>
        <p:txBody>
          <a:bodyPr/>
          <a:lstStyle/>
          <a:p>
            <a:fld id="{42DE34A4-2657-44C4-A8B5-45B367847798}" type="slidenum">
              <a:rPr lang="en-GB" smtClean="0"/>
              <a:t>‹#›</a:t>
            </a:fld>
            <a:endParaRPr lang="en-GB"/>
          </a:p>
        </p:txBody>
      </p:sp>
      <p:cxnSp>
        <p:nvCxnSpPr>
          <p:cNvPr id="9" name="Straight Connector 8"/>
          <p:cNvCxnSpPr/>
          <p:nvPr/>
        </p:nvCxnSpPr>
        <p:spPr>
          <a:xfrm rot="5400000">
            <a:off x="912152" y="3579942"/>
            <a:ext cx="5577840" cy="2117"/>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10"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261768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792480"/>
            <a:ext cx="2856907"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3811480" y="838201"/>
            <a:ext cx="787252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09600" y="2133600"/>
            <a:ext cx="2852928"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CB65AB-9869-4F52-B051-8563B0EFA261}" type="datetime1">
              <a:rPr lang="en-GB" smtClean="0"/>
              <a:t>03/07/2025</a:t>
            </a:fld>
            <a:endParaRPr lang="en-GB"/>
          </a:p>
        </p:txBody>
      </p:sp>
      <p:sp>
        <p:nvSpPr>
          <p:cNvPr id="6" name="Footer Placeholder 5"/>
          <p:cNvSpPr>
            <a:spLocks noGrp="1"/>
          </p:cNvSpPr>
          <p:nvPr>
            <p:ph type="ftr" sz="quarter" idx="11"/>
          </p:nvPr>
        </p:nvSpPr>
        <p:spPr/>
        <p:txBody>
          <a:bodyPr/>
          <a:lstStyle/>
          <a:p>
            <a:r>
              <a:rPr lang="en-GB"/>
              <a:t>© Janet Morrison, The Global Business Environment, 5th edition, 2020</a:t>
            </a:r>
          </a:p>
        </p:txBody>
      </p:sp>
      <p:sp>
        <p:nvSpPr>
          <p:cNvPr id="7" name="Slide Number Placeholder 6"/>
          <p:cNvSpPr>
            <a:spLocks noGrp="1"/>
          </p:cNvSpPr>
          <p:nvPr>
            <p:ph type="sldNum" sz="quarter" idx="12"/>
          </p:nvPr>
        </p:nvSpPr>
        <p:spPr/>
        <p:txBody>
          <a:bodyPr/>
          <a:lstStyle/>
          <a:p>
            <a:fld id="{42DE34A4-2657-44C4-A8B5-45B367847798}" type="slidenum">
              <a:rPr lang="en-GB" smtClean="0"/>
              <a:t>‹#›</a:t>
            </a:fld>
            <a:endParaRPr lang="en-GB"/>
          </a:p>
        </p:txBody>
      </p:sp>
      <p:pic>
        <p:nvPicPr>
          <p:cNvPr id="8"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527381" y="5334947"/>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6744213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846773" cy="9906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08B59B-A57A-48EA-9272-3680D88DE53F}" type="datetime1">
              <a:rPr lang="en-GB" smtClean="0"/>
              <a:t>03/07/2025</a:t>
            </a:fld>
            <a:endParaRPr lang="en-GB"/>
          </a:p>
        </p:txBody>
      </p:sp>
      <p:sp>
        <p:nvSpPr>
          <p:cNvPr id="5" name="Footer Placeholder 4"/>
          <p:cNvSpPr>
            <a:spLocks noGrp="1"/>
          </p:cNvSpPr>
          <p:nvPr>
            <p:ph type="ftr" sz="quarter" idx="11"/>
          </p:nvPr>
        </p:nvSpPr>
        <p:spPr/>
        <p:txBody>
          <a:bodyPr/>
          <a:lstStyle/>
          <a:p>
            <a:r>
              <a:rPr lang="en-GB"/>
              <a:t>© Janet Morrison, The Global Business Environment, 5th edition, 2020</a:t>
            </a:r>
          </a:p>
        </p:txBody>
      </p:sp>
      <p:sp>
        <p:nvSpPr>
          <p:cNvPr id="6" name="Slide Number Placeholder 5"/>
          <p:cNvSpPr>
            <a:spLocks noGrp="1"/>
          </p:cNvSpPr>
          <p:nvPr>
            <p:ph type="sldNum" sz="quarter" idx="12"/>
          </p:nvPr>
        </p:nvSpPr>
        <p:spPr/>
        <p:txBody>
          <a:bodyPr/>
          <a:lstStyle/>
          <a:p>
            <a:fld id="{42DE34A4-2657-44C4-A8B5-45B367847798}" type="slidenum">
              <a:rPr lang="en-GB" smtClean="0"/>
              <a:t>‹#›</a:t>
            </a:fld>
            <a:endParaRPr lang="en-GB"/>
          </a:p>
        </p:txBody>
      </p:sp>
      <p:pic>
        <p:nvPicPr>
          <p:cNvPr id="7"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66636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609600"/>
            <a:ext cx="27432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609600" y="609600"/>
            <a:ext cx="80264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D0F862-9FAC-4E4C-832B-06199E729B72}" type="datetime1">
              <a:rPr lang="en-GB" smtClean="0"/>
              <a:t>03/07/2025</a:t>
            </a:fld>
            <a:endParaRPr lang="en-GB"/>
          </a:p>
        </p:txBody>
      </p:sp>
      <p:sp>
        <p:nvSpPr>
          <p:cNvPr id="5" name="Footer Placeholder 4"/>
          <p:cNvSpPr>
            <a:spLocks noGrp="1"/>
          </p:cNvSpPr>
          <p:nvPr>
            <p:ph type="ftr" sz="quarter" idx="11"/>
          </p:nvPr>
        </p:nvSpPr>
        <p:spPr/>
        <p:txBody>
          <a:bodyPr/>
          <a:lstStyle/>
          <a:p>
            <a:r>
              <a:rPr lang="en-GB"/>
              <a:t>© Janet Morrison, The Global Business Environment, 5th edition, 2020</a:t>
            </a:r>
          </a:p>
        </p:txBody>
      </p:sp>
      <p:sp>
        <p:nvSpPr>
          <p:cNvPr id="6" name="Slide Number Placeholder 5"/>
          <p:cNvSpPr>
            <a:spLocks noGrp="1"/>
          </p:cNvSpPr>
          <p:nvPr>
            <p:ph type="sldNum" sz="quarter" idx="12"/>
          </p:nvPr>
        </p:nvSpPr>
        <p:spPr/>
        <p:txBody>
          <a:bodyPr/>
          <a:lstStyle/>
          <a:p>
            <a:fld id="{42DE34A4-2657-44C4-A8B5-45B367847798}" type="slidenum">
              <a:rPr lang="en-GB" smtClean="0"/>
              <a:t>‹#›</a:t>
            </a:fld>
            <a:endParaRPr lang="en-GB"/>
          </a:p>
        </p:txBody>
      </p:sp>
      <p:pic>
        <p:nvPicPr>
          <p:cNvPr id="7"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39349" y="5569608"/>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84409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D9D862-598F-4AD8-9858-4E216033E8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1C510B-27FB-48E7-8D8C-A1298B9536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843C6F-FC7B-421A-AC71-E96563B814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6B6D51-18A8-433E-903B-72BB1CDA9989}" type="datetimeFigureOut">
              <a:rPr lang="en-GB" smtClean="0"/>
              <a:t>03/07/2025</a:t>
            </a:fld>
            <a:endParaRPr lang="en-GB"/>
          </a:p>
        </p:txBody>
      </p:sp>
      <p:sp>
        <p:nvSpPr>
          <p:cNvPr id="5" name="Footer Placeholder 4">
            <a:extLst>
              <a:ext uri="{FF2B5EF4-FFF2-40B4-BE49-F238E27FC236}">
                <a16:creationId xmlns:a16="http://schemas.microsoft.com/office/drawing/2014/main" id="{BDAF71F2-02A6-43F6-92C5-0F6B7056F7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38F2118-DE5F-4D7C-9004-23FFAEB376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1F1BB6-DE79-4E5D-ACDE-6BCD929805C2}" type="slidenum">
              <a:rPr lang="en-GB" smtClean="0"/>
              <a:t>‹#›</a:t>
            </a:fld>
            <a:endParaRPr lang="en-GB"/>
          </a:p>
        </p:txBody>
      </p:sp>
    </p:spTree>
    <p:extLst>
      <p:ext uri="{BB962C8B-B14F-4D97-AF65-F5344CB8AC3E}">
        <p14:creationId xmlns:p14="http://schemas.microsoft.com/office/powerpoint/2010/main" val="2258757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12192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609600" y="533400"/>
            <a:ext cx="109728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09600" y="1600200"/>
            <a:ext cx="109728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12192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4" name="Date Placeholder 3"/>
          <p:cNvSpPr>
            <a:spLocks noGrp="1"/>
          </p:cNvSpPr>
          <p:nvPr>
            <p:ph type="dt" sz="half" idx="2"/>
          </p:nvPr>
        </p:nvSpPr>
        <p:spPr>
          <a:xfrm>
            <a:off x="609600" y="18288"/>
            <a:ext cx="3860800" cy="329184"/>
          </a:xfrm>
          <a:prstGeom prst="rect">
            <a:avLst/>
          </a:prstGeom>
        </p:spPr>
        <p:txBody>
          <a:bodyPr vert="horz" lIns="91440" tIns="45720" rIns="91440" bIns="45720" rtlCol="0" anchor="ctr"/>
          <a:lstStyle>
            <a:lvl1pPr algn="l">
              <a:defRPr sz="1200">
                <a:solidFill>
                  <a:srgbClr val="FFFFFF"/>
                </a:solidFill>
              </a:defRPr>
            </a:lvl1pPr>
          </a:lstStyle>
          <a:p>
            <a:fld id="{F7CF5F04-76BA-4BFD-BD21-147F403F557A}" type="datetime1">
              <a:rPr lang="en-GB" smtClean="0"/>
              <a:t>03/07/2025</a:t>
            </a:fld>
            <a:endParaRPr lang="en-GB"/>
          </a:p>
        </p:txBody>
      </p:sp>
      <p:sp>
        <p:nvSpPr>
          <p:cNvPr id="5" name="Footer Placeholder 4"/>
          <p:cNvSpPr>
            <a:spLocks noGrp="1"/>
          </p:cNvSpPr>
          <p:nvPr>
            <p:ph type="ftr" sz="quarter" idx="3"/>
          </p:nvPr>
        </p:nvSpPr>
        <p:spPr>
          <a:xfrm>
            <a:off x="4572000" y="18288"/>
            <a:ext cx="5486400" cy="329184"/>
          </a:xfrm>
          <a:prstGeom prst="rect">
            <a:avLst/>
          </a:prstGeom>
        </p:spPr>
        <p:txBody>
          <a:bodyPr vert="horz" lIns="91440" tIns="45720" rIns="91440" bIns="45720" rtlCol="0" anchor="ctr"/>
          <a:lstStyle>
            <a:lvl1pPr algn="ctr">
              <a:defRPr sz="1200">
                <a:solidFill>
                  <a:srgbClr val="FFFFFF"/>
                </a:solidFill>
              </a:defRPr>
            </a:lvl1pPr>
          </a:lstStyle>
          <a:p>
            <a:r>
              <a:rPr lang="en-GB"/>
              <a:t>© Janet Morrison, The Global Business Environment, 5th edition, 2020</a:t>
            </a:r>
          </a:p>
        </p:txBody>
      </p:sp>
      <p:sp>
        <p:nvSpPr>
          <p:cNvPr id="6" name="Slide Number Placeholder 5"/>
          <p:cNvSpPr>
            <a:spLocks noGrp="1"/>
          </p:cNvSpPr>
          <p:nvPr>
            <p:ph type="sldNum" sz="quarter" idx="4"/>
          </p:nvPr>
        </p:nvSpPr>
        <p:spPr>
          <a:xfrm>
            <a:off x="10160000" y="18288"/>
            <a:ext cx="1422400" cy="329184"/>
          </a:xfrm>
          <a:prstGeom prst="rect">
            <a:avLst/>
          </a:prstGeom>
        </p:spPr>
        <p:txBody>
          <a:bodyPr vert="horz" lIns="91440" tIns="45720" rIns="91440" bIns="45720" rtlCol="0" anchor="ctr"/>
          <a:lstStyle>
            <a:lvl1pPr algn="l">
              <a:defRPr sz="1400" b="1">
                <a:solidFill>
                  <a:srgbClr val="FFFFFF"/>
                </a:solidFill>
              </a:defRPr>
            </a:lvl1pPr>
          </a:lstStyle>
          <a:p>
            <a:fld id="{42DE34A4-2657-44C4-A8B5-45B367847798}" type="slidenum">
              <a:rPr lang="en-GB" smtClean="0"/>
              <a:t>‹#›</a:t>
            </a:fld>
            <a:endParaRPr lang="en-GB"/>
          </a:p>
        </p:txBody>
      </p:sp>
    </p:spTree>
    <p:extLst>
      <p:ext uri="{BB962C8B-B14F-4D97-AF65-F5344CB8AC3E}">
        <p14:creationId xmlns:p14="http://schemas.microsoft.com/office/powerpoint/2010/main" val="35515198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12192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609600" y="533400"/>
            <a:ext cx="109728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09600" y="1600200"/>
            <a:ext cx="109728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12192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4" name="Date Placeholder 3"/>
          <p:cNvSpPr>
            <a:spLocks noGrp="1"/>
          </p:cNvSpPr>
          <p:nvPr>
            <p:ph type="dt" sz="half" idx="2"/>
          </p:nvPr>
        </p:nvSpPr>
        <p:spPr>
          <a:xfrm>
            <a:off x="609600" y="18288"/>
            <a:ext cx="3860800" cy="329184"/>
          </a:xfrm>
          <a:prstGeom prst="rect">
            <a:avLst/>
          </a:prstGeom>
        </p:spPr>
        <p:txBody>
          <a:bodyPr vert="horz" lIns="91440" tIns="45720" rIns="91440" bIns="45720" rtlCol="0" anchor="ctr"/>
          <a:lstStyle>
            <a:lvl1pPr algn="l">
              <a:defRPr sz="1200">
                <a:solidFill>
                  <a:srgbClr val="FFFFFF"/>
                </a:solidFill>
              </a:defRPr>
            </a:lvl1pPr>
          </a:lstStyle>
          <a:p>
            <a:fld id="{F7CF5F04-76BA-4BFD-BD21-147F403F557A}" type="datetime1">
              <a:rPr lang="en-GB" smtClean="0"/>
              <a:t>03/07/2025</a:t>
            </a:fld>
            <a:endParaRPr lang="en-GB"/>
          </a:p>
        </p:txBody>
      </p:sp>
      <p:sp>
        <p:nvSpPr>
          <p:cNvPr id="5" name="Footer Placeholder 4"/>
          <p:cNvSpPr>
            <a:spLocks noGrp="1"/>
          </p:cNvSpPr>
          <p:nvPr>
            <p:ph type="ftr" sz="quarter" idx="3"/>
          </p:nvPr>
        </p:nvSpPr>
        <p:spPr>
          <a:xfrm>
            <a:off x="4572000" y="18288"/>
            <a:ext cx="5486400" cy="329184"/>
          </a:xfrm>
          <a:prstGeom prst="rect">
            <a:avLst/>
          </a:prstGeom>
        </p:spPr>
        <p:txBody>
          <a:bodyPr vert="horz" lIns="91440" tIns="45720" rIns="91440" bIns="45720" rtlCol="0" anchor="ctr"/>
          <a:lstStyle>
            <a:lvl1pPr algn="ctr">
              <a:defRPr sz="1200">
                <a:solidFill>
                  <a:srgbClr val="FFFFFF"/>
                </a:solidFill>
              </a:defRPr>
            </a:lvl1pPr>
          </a:lstStyle>
          <a:p>
            <a:r>
              <a:rPr lang="en-GB"/>
              <a:t>© Janet Morrison, The Global Business Environment, 5th edition, 2020</a:t>
            </a:r>
          </a:p>
        </p:txBody>
      </p:sp>
      <p:sp>
        <p:nvSpPr>
          <p:cNvPr id="6" name="Slide Number Placeholder 5"/>
          <p:cNvSpPr>
            <a:spLocks noGrp="1"/>
          </p:cNvSpPr>
          <p:nvPr>
            <p:ph type="sldNum" sz="quarter" idx="4"/>
          </p:nvPr>
        </p:nvSpPr>
        <p:spPr>
          <a:xfrm>
            <a:off x="10160000" y="18288"/>
            <a:ext cx="1422400" cy="329184"/>
          </a:xfrm>
          <a:prstGeom prst="rect">
            <a:avLst/>
          </a:prstGeom>
        </p:spPr>
        <p:txBody>
          <a:bodyPr vert="horz" lIns="91440" tIns="45720" rIns="91440" bIns="45720" rtlCol="0" anchor="ctr"/>
          <a:lstStyle>
            <a:lvl1pPr algn="l">
              <a:defRPr sz="1400" b="1">
                <a:solidFill>
                  <a:srgbClr val="FFFFFF"/>
                </a:solidFill>
              </a:defRPr>
            </a:lvl1pPr>
          </a:lstStyle>
          <a:p>
            <a:fld id="{42DE34A4-2657-44C4-A8B5-45B367847798}" type="slidenum">
              <a:rPr lang="en-GB" smtClean="0"/>
              <a:t>‹#›</a:t>
            </a:fld>
            <a:endParaRPr lang="en-GB"/>
          </a:p>
        </p:txBody>
      </p:sp>
    </p:spTree>
    <p:extLst>
      <p:ext uri="{BB962C8B-B14F-4D97-AF65-F5344CB8AC3E}">
        <p14:creationId xmlns:p14="http://schemas.microsoft.com/office/powerpoint/2010/main" val="134655405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B6C4-5E5E-463D-B8EA-D0039B90F4DB}"/>
              </a:ext>
            </a:extLst>
          </p:cNvPr>
          <p:cNvSpPr>
            <a:spLocks noGrp="1"/>
          </p:cNvSpPr>
          <p:nvPr>
            <p:ph type="ctrTitle"/>
          </p:nvPr>
        </p:nvSpPr>
        <p:spPr/>
        <p:txBody>
          <a:bodyPr/>
          <a:lstStyle/>
          <a:p>
            <a:r>
              <a:rPr lang="en-GB" dirty="0"/>
              <a:t>Modes of Entry/</a:t>
            </a:r>
            <a:r>
              <a:rPr lang="en-GB"/>
              <a:t>Internationlisation</a:t>
            </a:r>
            <a:endParaRPr lang="en-GB" dirty="0"/>
          </a:p>
        </p:txBody>
      </p:sp>
      <p:sp>
        <p:nvSpPr>
          <p:cNvPr id="3" name="Subtitle 2">
            <a:extLst>
              <a:ext uri="{FF2B5EF4-FFF2-40B4-BE49-F238E27FC236}">
                <a16:creationId xmlns:a16="http://schemas.microsoft.com/office/drawing/2014/main" id="{912B6E71-CB3C-4112-B0AE-36385815ABF4}"/>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850476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8C39D-AC70-465D-ABAD-BF7479BB2680}"/>
              </a:ext>
            </a:extLst>
          </p:cNvPr>
          <p:cNvSpPr>
            <a:spLocks noGrp="1"/>
          </p:cNvSpPr>
          <p:nvPr>
            <p:ph type="title"/>
          </p:nvPr>
        </p:nvSpPr>
        <p:spPr/>
        <p:txBody>
          <a:bodyPr>
            <a:normAutofit/>
          </a:bodyPr>
          <a:lstStyle/>
          <a:p>
            <a:r>
              <a:rPr lang="en-GB" dirty="0"/>
              <a:t>The internationalization decision</a:t>
            </a:r>
          </a:p>
        </p:txBody>
      </p:sp>
      <p:sp>
        <p:nvSpPr>
          <p:cNvPr id="3" name="Content Placeholder 2">
            <a:extLst>
              <a:ext uri="{FF2B5EF4-FFF2-40B4-BE49-F238E27FC236}">
                <a16:creationId xmlns:a16="http://schemas.microsoft.com/office/drawing/2014/main" id="{FD7FC05A-1FC3-4176-9A46-EC7099213E83}"/>
              </a:ext>
            </a:extLst>
          </p:cNvPr>
          <p:cNvSpPr>
            <a:spLocks noGrp="1"/>
          </p:cNvSpPr>
          <p:nvPr>
            <p:ph idx="1"/>
          </p:nvPr>
        </p:nvSpPr>
        <p:spPr>
          <a:xfrm>
            <a:off x="1975889" y="2060848"/>
            <a:ext cx="8229600" cy="4876800"/>
          </a:xfrm>
        </p:spPr>
        <p:txBody>
          <a:bodyPr/>
          <a:lstStyle/>
          <a:p>
            <a:r>
              <a:rPr lang="en-GB" dirty="0"/>
              <a:t>The </a:t>
            </a:r>
            <a:r>
              <a:rPr lang="en-GB" dirty="0">
                <a:solidFill>
                  <a:schemeClr val="tx2">
                    <a:lumMod val="50000"/>
                    <a:lumOff val="50000"/>
                  </a:schemeClr>
                </a:solidFill>
              </a:rPr>
              <a:t>mode of internationalization </a:t>
            </a:r>
            <a:r>
              <a:rPr lang="en-GB" dirty="0"/>
              <a:t>differs between locations and different stages of production</a:t>
            </a:r>
          </a:p>
          <a:p>
            <a:r>
              <a:rPr lang="en-GB" dirty="0">
                <a:solidFill>
                  <a:schemeClr val="tx2">
                    <a:lumMod val="50000"/>
                    <a:lumOff val="50000"/>
                  </a:schemeClr>
                </a:solidFill>
              </a:rPr>
              <a:t>Export </a:t>
            </a:r>
            <a:r>
              <a:rPr lang="en-GB" dirty="0"/>
              <a:t>is often chosen as an entry mode</a:t>
            </a:r>
          </a:p>
          <a:p>
            <a:r>
              <a:rPr lang="en-GB" dirty="0">
                <a:solidFill>
                  <a:schemeClr val="tx2">
                    <a:lumMod val="50000"/>
                    <a:lumOff val="50000"/>
                  </a:schemeClr>
                </a:solidFill>
              </a:rPr>
              <a:t>Foreign direct investment (FDI) </a:t>
            </a:r>
            <a:r>
              <a:rPr lang="en-GB" dirty="0"/>
              <a:t>involves ownership and control of foreign assets</a:t>
            </a:r>
          </a:p>
          <a:p>
            <a:pPr marL="556020" indent="-342900">
              <a:buFont typeface="Wingdings" panose="05000000000000000000" pitchFamily="2" charset="2"/>
              <a:buChar char="Ø"/>
            </a:pPr>
            <a:r>
              <a:rPr lang="en-GB" dirty="0"/>
              <a:t>Higher risk and long-term commitment involved</a:t>
            </a:r>
          </a:p>
          <a:p>
            <a:pPr marL="556020" indent="-342900">
              <a:buFont typeface="Wingdings" panose="05000000000000000000" pitchFamily="2" charset="2"/>
              <a:buChar char="Ø"/>
            </a:pPr>
            <a:r>
              <a:rPr lang="en-GB" dirty="0"/>
              <a:t>Often carried out through a </a:t>
            </a:r>
            <a:r>
              <a:rPr lang="en-GB" dirty="0">
                <a:solidFill>
                  <a:schemeClr val="tx2">
                    <a:lumMod val="50000"/>
                    <a:lumOff val="50000"/>
                  </a:schemeClr>
                </a:solidFill>
              </a:rPr>
              <a:t>joint venture</a:t>
            </a:r>
          </a:p>
          <a:p>
            <a:r>
              <a:rPr lang="en-GB" dirty="0">
                <a:solidFill>
                  <a:schemeClr val="tx2">
                    <a:lumMod val="50000"/>
                    <a:lumOff val="50000"/>
                  </a:schemeClr>
                </a:solidFill>
              </a:rPr>
              <a:t>Outsourced production </a:t>
            </a:r>
            <a:r>
              <a:rPr lang="en-GB" dirty="0"/>
              <a:t>– manufacturing by another company under licence from the brand owner</a:t>
            </a:r>
          </a:p>
        </p:txBody>
      </p:sp>
      <p:sp>
        <p:nvSpPr>
          <p:cNvPr id="5" name="Slide Number Placeholder 4">
            <a:extLst>
              <a:ext uri="{FF2B5EF4-FFF2-40B4-BE49-F238E27FC236}">
                <a16:creationId xmlns:a16="http://schemas.microsoft.com/office/drawing/2014/main" id="{5DD1BE86-DA4C-47F2-A82B-AC8C96322A3E}"/>
              </a:ext>
            </a:extLst>
          </p:cNvPr>
          <p:cNvSpPr>
            <a:spLocks noGrp="1"/>
          </p:cNvSpPr>
          <p:nvPr>
            <p:ph type="sldNum" sz="quarter" idx="12"/>
          </p:nvPr>
        </p:nvSpPr>
        <p:spPr/>
        <p:txBody>
          <a:bodyPr/>
          <a:lstStyle/>
          <a:p>
            <a:fld id="{42DE34A4-2657-44C4-A8B5-45B367847798}" type="slidenum">
              <a:rPr lang="en-GB">
                <a:latin typeface="Arial"/>
              </a:rPr>
              <a:pPr/>
              <a:t>2</a:t>
            </a:fld>
            <a:endParaRPr lang="en-GB">
              <a:latin typeface="Arial"/>
            </a:endParaRPr>
          </a:p>
        </p:txBody>
      </p:sp>
    </p:spTree>
    <p:extLst>
      <p:ext uri="{BB962C8B-B14F-4D97-AF65-F5344CB8AC3E}">
        <p14:creationId xmlns:p14="http://schemas.microsoft.com/office/powerpoint/2010/main" val="728548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8F59A-8298-4D7D-A211-3275C542B628}"/>
              </a:ext>
            </a:extLst>
          </p:cNvPr>
          <p:cNvSpPr>
            <a:spLocks noGrp="1"/>
          </p:cNvSpPr>
          <p:nvPr>
            <p:ph type="title"/>
          </p:nvPr>
        </p:nvSpPr>
        <p:spPr/>
        <p:txBody>
          <a:bodyPr>
            <a:normAutofit/>
          </a:bodyPr>
          <a:lstStyle/>
          <a:p>
            <a:r>
              <a:rPr lang="en-GB" sz="3600" dirty="0"/>
              <a:t>Modes of internationalization</a:t>
            </a:r>
          </a:p>
        </p:txBody>
      </p:sp>
      <p:sp>
        <p:nvSpPr>
          <p:cNvPr id="3" name="Footer Placeholder 2">
            <a:extLst>
              <a:ext uri="{FF2B5EF4-FFF2-40B4-BE49-F238E27FC236}">
                <a16:creationId xmlns:a16="http://schemas.microsoft.com/office/drawing/2014/main" id="{D787A89A-0C08-4F16-A7DB-0F0FCCBDE949}"/>
              </a:ext>
            </a:extLst>
          </p:cNvPr>
          <p:cNvSpPr>
            <a:spLocks noGrp="1"/>
          </p:cNvSpPr>
          <p:nvPr>
            <p:ph type="ftr" sz="quarter" idx="11"/>
          </p:nvPr>
        </p:nvSpPr>
        <p:spPr/>
        <p:txBody>
          <a:bodyPr/>
          <a:lstStyle/>
          <a:p>
            <a:r>
              <a:rPr lang="en-GB">
                <a:latin typeface="Arial"/>
              </a:rPr>
              <a:t>© Janet Morrison, The Global Business Environment, 5th edition, 2020</a:t>
            </a:r>
          </a:p>
        </p:txBody>
      </p:sp>
      <p:sp>
        <p:nvSpPr>
          <p:cNvPr id="4" name="Slide Number Placeholder 3">
            <a:extLst>
              <a:ext uri="{FF2B5EF4-FFF2-40B4-BE49-F238E27FC236}">
                <a16:creationId xmlns:a16="http://schemas.microsoft.com/office/drawing/2014/main" id="{F32ECE54-CEE5-4096-B8C6-794AAE6DA17A}"/>
              </a:ext>
            </a:extLst>
          </p:cNvPr>
          <p:cNvSpPr>
            <a:spLocks noGrp="1"/>
          </p:cNvSpPr>
          <p:nvPr>
            <p:ph type="sldNum" sz="quarter" idx="12"/>
          </p:nvPr>
        </p:nvSpPr>
        <p:spPr/>
        <p:txBody>
          <a:bodyPr/>
          <a:lstStyle/>
          <a:p>
            <a:fld id="{42DE34A4-2657-44C4-A8B5-45B367847798}" type="slidenum">
              <a:rPr lang="en-GB">
                <a:latin typeface="Arial"/>
              </a:rPr>
              <a:pPr/>
              <a:t>3</a:t>
            </a:fld>
            <a:endParaRPr lang="en-GB">
              <a:latin typeface="Arial"/>
            </a:endParaRPr>
          </a:p>
        </p:txBody>
      </p:sp>
      <p:pic>
        <p:nvPicPr>
          <p:cNvPr id="5" name="Picture 4">
            <a:extLst>
              <a:ext uri="{FF2B5EF4-FFF2-40B4-BE49-F238E27FC236}">
                <a16:creationId xmlns:a16="http://schemas.microsoft.com/office/drawing/2014/main" id="{9C88F184-27F2-473D-8E69-50292242A9E6}"/>
              </a:ext>
            </a:extLst>
          </p:cNvPr>
          <p:cNvPicPr>
            <a:picLocks noChangeAspect="1"/>
          </p:cNvPicPr>
          <p:nvPr/>
        </p:nvPicPr>
        <p:blipFill>
          <a:blip r:embed="rId3"/>
          <a:stretch>
            <a:fillRect/>
          </a:stretch>
        </p:blipFill>
        <p:spPr>
          <a:xfrm>
            <a:off x="2279576" y="1751527"/>
            <a:ext cx="7632848" cy="4341769"/>
          </a:xfrm>
          <a:prstGeom prst="rect">
            <a:avLst/>
          </a:prstGeom>
        </p:spPr>
      </p:pic>
    </p:spTree>
    <p:extLst>
      <p:ext uri="{BB962C8B-B14F-4D97-AF65-F5344CB8AC3E}">
        <p14:creationId xmlns:p14="http://schemas.microsoft.com/office/powerpoint/2010/main" val="35184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8C39D-AC70-465D-ABAD-BF7479BB2680}"/>
              </a:ext>
            </a:extLst>
          </p:cNvPr>
          <p:cNvSpPr>
            <a:spLocks noGrp="1"/>
          </p:cNvSpPr>
          <p:nvPr>
            <p:ph type="title"/>
          </p:nvPr>
        </p:nvSpPr>
        <p:spPr/>
        <p:txBody>
          <a:bodyPr>
            <a:normAutofit/>
          </a:bodyPr>
          <a:lstStyle/>
          <a:p>
            <a:r>
              <a:rPr lang="en-GB" dirty="0"/>
              <a:t>The internationalization decision</a:t>
            </a:r>
          </a:p>
        </p:txBody>
      </p:sp>
      <p:sp>
        <p:nvSpPr>
          <p:cNvPr id="3" name="Content Placeholder 2">
            <a:extLst>
              <a:ext uri="{FF2B5EF4-FFF2-40B4-BE49-F238E27FC236}">
                <a16:creationId xmlns:a16="http://schemas.microsoft.com/office/drawing/2014/main" id="{FD7FC05A-1FC3-4176-9A46-EC7099213E83}"/>
              </a:ext>
            </a:extLst>
          </p:cNvPr>
          <p:cNvSpPr>
            <a:spLocks noGrp="1"/>
          </p:cNvSpPr>
          <p:nvPr>
            <p:ph idx="1"/>
          </p:nvPr>
        </p:nvSpPr>
        <p:spPr>
          <a:xfrm>
            <a:off x="1975889" y="2060848"/>
            <a:ext cx="8229600" cy="4876800"/>
          </a:xfrm>
        </p:spPr>
        <p:txBody>
          <a:bodyPr/>
          <a:lstStyle/>
          <a:p>
            <a:r>
              <a:rPr lang="en-GB" dirty="0"/>
              <a:t>The </a:t>
            </a:r>
            <a:r>
              <a:rPr lang="en-GB" dirty="0">
                <a:solidFill>
                  <a:schemeClr val="tx2">
                    <a:lumMod val="50000"/>
                    <a:lumOff val="50000"/>
                  </a:schemeClr>
                </a:solidFill>
              </a:rPr>
              <a:t>mode of internationalization </a:t>
            </a:r>
            <a:r>
              <a:rPr lang="en-GB" dirty="0"/>
              <a:t>differs between locations and different stages of production</a:t>
            </a:r>
          </a:p>
          <a:p>
            <a:r>
              <a:rPr lang="en-GB" dirty="0">
                <a:solidFill>
                  <a:schemeClr val="tx2">
                    <a:lumMod val="50000"/>
                    <a:lumOff val="50000"/>
                  </a:schemeClr>
                </a:solidFill>
              </a:rPr>
              <a:t>Export </a:t>
            </a:r>
            <a:r>
              <a:rPr lang="en-GB" dirty="0"/>
              <a:t>is often chosen as an entry mode</a:t>
            </a:r>
          </a:p>
          <a:p>
            <a:r>
              <a:rPr lang="en-GB" dirty="0">
                <a:solidFill>
                  <a:schemeClr val="tx2">
                    <a:lumMod val="50000"/>
                    <a:lumOff val="50000"/>
                  </a:schemeClr>
                </a:solidFill>
              </a:rPr>
              <a:t>Foreign direct investment (FDI) </a:t>
            </a:r>
            <a:r>
              <a:rPr lang="en-GB" dirty="0"/>
              <a:t>involves ownership and control of foreign assets</a:t>
            </a:r>
          </a:p>
          <a:p>
            <a:pPr marL="556020" indent="-342900">
              <a:buFont typeface="Wingdings" panose="05000000000000000000" pitchFamily="2" charset="2"/>
              <a:buChar char="Ø"/>
            </a:pPr>
            <a:r>
              <a:rPr lang="en-GB" dirty="0"/>
              <a:t>Higher risk and long-term commitment involved</a:t>
            </a:r>
          </a:p>
          <a:p>
            <a:pPr marL="556020" indent="-342900">
              <a:buFont typeface="Wingdings" panose="05000000000000000000" pitchFamily="2" charset="2"/>
              <a:buChar char="Ø"/>
            </a:pPr>
            <a:r>
              <a:rPr lang="en-GB" dirty="0"/>
              <a:t>Often carried out through a </a:t>
            </a:r>
            <a:r>
              <a:rPr lang="en-GB" dirty="0">
                <a:solidFill>
                  <a:schemeClr val="tx2">
                    <a:lumMod val="50000"/>
                    <a:lumOff val="50000"/>
                  </a:schemeClr>
                </a:solidFill>
              </a:rPr>
              <a:t>joint venture</a:t>
            </a:r>
          </a:p>
          <a:p>
            <a:r>
              <a:rPr lang="en-GB" dirty="0">
                <a:solidFill>
                  <a:schemeClr val="tx2">
                    <a:lumMod val="50000"/>
                    <a:lumOff val="50000"/>
                  </a:schemeClr>
                </a:solidFill>
              </a:rPr>
              <a:t>Outsourced production </a:t>
            </a:r>
            <a:r>
              <a:rPr lang="en-GB" dirty="0"/>
              <a:t>– manufacturing by another company under licence from the brand owner</a:t>
            </a:r>
          </a:p>
        </p:txBody>
      </p:sp>
      <p:sp>
        <p:nvSpPr>
          <p:cNvPr id="5" name="Slide Number Placeholder 4">
            <a:extLst>
              <a:ext uri="{FF2B5EF4-FFF2-40B4-BE49-F238E27FC236}">
                <a16:creationId xmlns:a16="http://schemas.microsoft.com/office/drawing/2014/main" id="{5DD1BE86-DA4C-47F2-A82B-AC8C96322A3E}"/>
              </a:ext>
            </a:extLst>
          </p:cNvPr>
          <p:cNvSpPr>
            <a:spLocks noGrp="1"/>
          </p:cNvSpPr>
          <p:nvPr>
            <p:ph type="sldNum" sz="quarter" idx="12"/>
          </p:nvPr>
        </p:nvSpPr>
        <p:spPr/>
        <p:txBody>
          <a:bodyPr/>
          <a:lstStyle/>
          <a:p>
            <a:fld id="{42DE34A4-2657-44C4-A8B5-45B367847798}" type="slidenum">
              <a:rPr lang="en-GB">
                <a:latin typeface="Arial"/>
              </a:rPr>
              <a:pPr/>
              <a:t>4</a:t>
            </a:fld>
            <a:endParaRPr lang="en-GB">
              <a:latin typeface="Arial"/>
            </a:endParaRPr>
          </a:p>
        </p:txBody>
      </p:sp>
    </p:spTree>
    <p:extLst>
      <p:ext uri="{BB962C8B-B14F-4D97-AF65-F5344CB8AC3E}">
        <p14:creationId xmlns:p14="http://schemas.microsoft.com/office/powerpoint/2010/main" val="1120040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6FC27-618B-4917-BF94-3640888A8D43}"/>
              </a:ext>
            </a:extLst>
          </p:cNvPr>
          <p:cNvSpPr>
            <a:spLocks noGrp="1"/>
          </p:cNvSpPr>
          <p:nvPr>
            <p:ph type="title"/>
          </p:nvPr>
        </p:nvSpPr>
        <p:spPr/>
        <p:txBody>
          <a:bodyPr/>
          <a:lstStyle/>
          <a:p>
            <a:r>
              <a:rPr lang="en-GB" dirty="0"/>
              <a:t>Greenfield FDI</a:t>
            </a:r>
          </a:p>
        </p:txBody>
      </p:sp>
      <p:sp>
        <p:nvSpPr>
          <p:cNvPr id="3" name="Footer Placeholder 2">
            <a:extLst>
              <a:ext uri="{FF2B5EF4-FFF2-40B4-BE49-F238E27FC236}">
                <a16:creationId xmlns:a16="http://schemas.microsoft.com/office/drawing/2014/main" id="{7F9DF542-9FB4-4163-B6F9-5BBDD1A4DB03}"/>
              </a:ext>
            </a:extLst>
          </p:cNvPr>
          <p:cNvSpPr>
            <a:spLocks noGrp="1"/>
          </p:cNvSpPr>
          <p:nvPr>
            <p:ph type="ftr" sz="quarter" idx="11"/>
          </p:nvPr>
        </p:nvSpPr>
        <p:spPr/>
        <p:txBody>
          <a:bodyPr/>
          <a:lstStyle/>
          <a:p>
            <a:r>
              <a:rPr lang="en-GB">
                <a:latin typeface="Arial"/>
              </a:rPr>
              <a:t>© Janet Morrison, The Global Business Environment, 5th edition, 2020</a:t>
            </a:r>
          </a:p>
        </p:txBody>
      </p:sp>
      <p:sp>
        <p:nvSpPr>
          <p:cNvPr id="4" name="Slide Number Placeholder 3">
            <a:extLst>
              <a:ext uri="{FF2B5EF4-FFF2-40B4-BE49-F238E27FC236}">
                <a16:creationId xmlns:a16="http://schemas.microsoft.com/office/drawing/2014/main" id="{12633ABB-7EF1-44D1-87BA-DA7D25C10250}"/>
              </a:ext>
            </a:extLst>
          </p:cNvPr>
          <p:cNvSpPr>
            <a:spLocks noGrp="1"/>
          </p:cNvSpPr>
          <p:nvPr>
            <p:ph type="sldNum" sz="quarter" idx="12"/>
          </p:nvPr>
        </p:nvSpPr>
        <p:spPr/>
        <p:txBody>
          <a:bodyPr/>
          <a:lstStyle/>
          <a:p>
            <a:fld id="{42DE34A4-2657-44C4-A8B5-45B367847798}" type="slidenum">
              <a:rPr lang="en-GB">
                <a:latin typeface="Arial"/>
              </a:rPr>
              <a:pPr/>
              <a:t>5</a:t>
            </a:fld>
            <a:endParaRPr lang="en-GB">
              <a:latin typeface="Arial"/>
            </a:endParaRPr>
          </a:p>
        </p:txBody>
      </p:sp>
      <p:pic>
        <p:nvPicPr>
          <p:cNvPr id="5" name="Picture 4">
            <a:extLst>
              <a:ext uri="{FF2B5EF4-FFF2-40B4-BE49-F238E27FC236}">
                <a16:creationId xmlns:a16="http://schemas.microsoft.com/office/drawing/2014/main" id="{BAE1B5AE-3071-4CCC-B76B-9BCB97941FFC}"/>
              </a:ext>
            </a:extLst>
          </p:cNvPr>
          <p:cNvPicPr>
            <a:picLocks noChangeAspect="1"/>
          </p:cNvPicPr>
          <p:nvPr/>
        </p:nvPicPr>
        <p:blipFill>
          <a:blip r:embed="rId2"/>
          <a:stretch>
            <a:fillRect/>
          </a:stretch>
        </p:blipFill>
        <p:spPr>
          <a:xfrm>
            <a:off x="2279576" y="1709929"/>
            <a:ext cx="7560840" cy="4311359"/>
          </a:xfrm>
          <a:prstGeom prst="rect">
            <a:avLst/>
          </a:prstGeom>
        </p:spPr>
      </p:pic>
    </p:spTree>
    <p:extLst>
      <p:ext uri="{BB962C8B-B14F-4D97-AF65-F5344CB8AC3E}">
        <p14:creationId xmlns:p14="http://schemas.microsoft.com/office/powerpoint/2010/main" val="316149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37D4-4ED2-8BAE-6B59-4B38DA4398E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5465457-7179-26E2-9DA8-EBD1417414B7}"/>
              </a:ext>
            </a:extLst>
          </p:cNvPr>
          <p:cNvSpPr>
            <a:spLocks noGrp="1"/>
          </p:cNvSpPr>
          <p:nvPr>
            <p:ph idx="1"/>
          </p:nvPr>
        </p:nvSpPr>
        <p:spPr/>
        <p:txBody>
          <a:bodyPr/>
          <a:lstStyle/>
          <a:p>
            <a:r>
              <a:rPr lang="en-GB" dirty="0"/>
              <a:t>Morrison, J. (2023) </a:t>
            </a:r>
            <a:r>
              <a:rPr lang="en-GB" i="1" dirty="0"/>
              <a:t>The Global Business Environment: Sustainability in the Balance</a:t>
            </a:r>
            <a:r>
              <a:rPr lang="en-GB" dirty="0"/>
              <a:t>. Bloomsbury Publishing.</a:t>
            </a:r>
          </a:p>
          <a:p>
            <a:pPr marL="0" indent="0">
              <a:buNone/>
            </a:pPr>
            <a:endParaRPr lang="en-GB" dirty="0"/>
          </a:p>
          <a:p>
            <a:r>
              <a:rPr lang="en-GB" dirty="0"/>
              <a:t>Whittington, R., </a:t>
            </a:r>
            <a:r>
              <a:rPr lang="en-GB" dirty="0" err="1"/>
              <a:t>Regnér</a:t>
            </a:r>
            <a:r>
              <a:rPr lang="en-GB" dirty="0"/>
              <a:t>, P., Angwin, D., Johnson, G. and Scholes, K. (2023) Exploring Strategy: Text and Cases. 13th </a:t>
            </a:r>
            <a:r>
              <a:rPr lang="en-GB" dirty="0" err="1"/>
              <a:t>edn</a:t>
            </a:r>
            <a:r>
              <a:rPr lang="en-GB" dirty="0"/>
              <a:t>. Pearson International.</a:t>
            </a:r>
          </a:p>
          <a:p>
            <a:endParaRPr lang="en-GB" dirty="0"/>
          </a:p>
        </p:txBody>
      </p:sp>
      <p:sp>
        <p:nvSpPr>
          <p:cNvPr id="5" name="Slide Number Placeholder 4">
            <a:extLst>
              <a:ext uri="{FF2B5EF4-FFF2-40B4-BE49-F238E27FC236}">
                <a16:creationId xmlns:a16="http://schemas.microsoft.com/office/drawing/2014/main" id="{C32CC51D-D821-C60B-984A-DBECA98AD15D}"/>
              </a:ext>
            </a:extLst>
          </p:cNvPr>
          <p:cNvSpPr>
            <a:spLocks noGrp="1"/>
          </p:cNvSpPr>
          <p:nvPr>
            <p:ph type="sldNum" sz="quarter" idx="12"/>
          </p:nvPr>
        </p:nvSpPr>
        <p:spPr/>
        <p:txBody>
          <a:bodyPr/>
          <a:lstStyle/>
          <a:p>
            <a:fld id="{42DE34A4-2657-44C4-A8B5-45B367847798}" type="slidenum">
              <a:rPr lang="en-GB" smtClean="0"/>
              <a:t>6</a:t>
            </a:fld>
            <a:endParaRPr lang="en-GB"/>
          </a:p>
        </p:txBody>
      </p:sp>
    </p:spTree>
    <p:extLst>
      <p:ext uri="{BB962C8B-B14F-4D97-AF65-F5344CB8AC3E}">
        <p14:creationId xmlns:p14="http://schemas.microsoft.com/office/powerpoint/2010/main" val="1040837168"/>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larity">
  <a:themeElements>
    <a:clrScheme name="Custom 22">
      <a:dk1>
        <a:srgbClr val="292934"/>
      </a:dk1>
      <a:lt1>
        <a:srgbClr val="FFFFFF"/>
      </a:lt1>
      <a:dk2>
        <a:srgbClr val="172A4A"/>
      </a:dk2>
      <a:lt2>
        <a:srgbClr val="FDD29E"/>
      </a:lt2>
      <a:accent1>
        <a:srgbClr val="444C70"/>
      </a:accent1>
      <a:accent2>
        <a:srgbClr val="F29E97"/>
      </a:accent2>
      <a:accent3>
        <a:srgbClr val="55618C"/>
      </a:accent3>
      <a:accent4>
        <a:srgbClr val="E5C1C3"/>
      </a:accent4>
      <a:accent5>
        <a:srgbClr val="172A4A"/>
      </a:accent5>
      <a:accent6>
        <a:srgbClr val="FDD29E"/>
      </a:accent6>
      <a:hlink>
        <a:srgbClr val="444C70"/>
      </a:hlink>
      <a:folHlink>
        <a:srgbClr val="55618C"/>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3.xml><?xml version="1.0" encoding="utf-8"?>
<a:theme xmlns:a="http://schemas.openxmlformats.org/drawingml/2006/main" name="1_Clarity">
  <a:themeElements>
    <a:clrScheme name="Custom 22">
      <a:dk1>
        <a:srgbClr val="292934"/>
      </a:dk1>
      <a:lt1>
        <a:srgbClr val="FFFFFF"/>
      </a:lt1>
      <a:dk2>
        <a:srgbClr val="172A4A"/>
      </a:dk2>
      <a:lt2>
        <a:srgbClr val="FDD29E"/>
      </a:lt2>
      <a:accent1>
        <a:srgbClr val="444C70"/>
      </a:accent1>
      <a:accent2>
        <a:srgbClr val="F29E97"/>
      </a:accent2>
      <a:accent3>
        <a:srgbClr val="55618C"/>
      </a:accent3>
      <a:accent4>
        <a:srgbClr val="E5C1C3"/>
      </a:accent4>
      <a:accent5>
        <a:srgbClr val="172A4A"/>
      </a:accent5>
      <a:accent6>
        <a:srgbClr val="FDD29E"/>
      </a:accent6>
      <a:hlink>
        <a:srgbClr val="444C70"/>
      </a:hlink>
      <a:folHlink>
        <a:srgbClr val="55618C"/>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2711</Words>
  <Application>Microsoft Office PowerPoint</Application>
  <PresentationFormat>Widescreen</PresentationFormat>
  <Paragraphs>67</Paragraphs>
  <Slides>6</Slides>
  <Notes>3</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6</vt:i4>
      </vt:variant>
    </vt:vector>
  </HeadingPairs>
  <TitlesOfParts>
    <vt:vector size="13" baseType="lpstr">
      <vt:lpstr>Arial</vt:lpstr>
      <vt:lpstr>Calibri</vt:lpstr>
      <vt:lpstr>Calibri Light</vt:lpstr>
      <vt:lpstr>Wingdings</vt:lpstr>
      <vt:lpstr>Office Theme</vt:lpstr>
      <vt:lpstr>Clarity</vt:lpstr>
      <vt:lpstr>1_Clarity</vt:lpstr>
      <vt:lpstr>Modes of Entry/Internationlisation</vt:lpstr>
      <vt:lpstr>The internationalization decision</vt:lpstr>
      <vt:lpstr>Modes of internationalization</vt:lpstr>
      <vt:lpstr>The internationalization decision</vt:lpstr>
      <vt:lpstr>Greenfield FDI</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Modes of Entry</dc:title>
  <dc:creator>Anthony Burns</dc:creator>
  <cp:lastModifiedBy>Anthony Burns</cp:lastModifiedBy>
  <cp:revision>7</cp:revision>
  <dcterms:created xsi:type="dcterms:W3CDTF">2020-08-24T13:46:35Z</dcterms:created>
  <dcterms:modified xsi:type="dcterms:W3CDTF">2025-07-03T10:08:49Z</dcterms:modified>
</cp:coreProperties>
</file>