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2" r:id="rId2"/>
    <p:sldId id="321" r:id="rId3"/>
    <p:sldId id="360" r:id="rId4"/>
    <p:sldId id="361" r:id="rId5"/>
    <p:sldId id="363" r:id="rId6"/>
    <p:sldId id="259" r:id="rId7"/>
    <p:sldId id="366" r:id="rId8"/>
    <p:sldId id="367" r:id="rId9"/>
    <p:sldId id="369" r:id="rId10"/>
    <p:sldId id="31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4231A74-22AE-4AD7-9E09-537175667309}" v="112" dt="2020-04-19T14:11:39.18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26" autoAdjust="0"/>
    <p:restoredTop sz="85429" autoAdjust="0"/>
  </p:normalViewPr>
  <p:slideViewPr>
    <p:cSldViewPr snapToGrid="0">
      <p:cViewPr>
        <p:scale>
          <a:sx n="78" d="100"/>
          <a:sy n="78" d="100"/>
        </p:scale>
        <p:origin x="420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B75071-857C-42F9-A40F-AA89FADF0897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275E41-9B13-4E81-81D6-20A2BFA9CB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4692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275E41-9B13-4E81-81D6-20A2BFA9CB6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09888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275E41-9B13-4E81-81D6-20A2BFA9CB6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2149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to consider this within the context of their research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275E41-9B13-4E81-81D6-20A2BFA9CB6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638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275E41-9B13-4E81-81D6-20A2BFA9CB6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5110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Problems:  Categories are ambiguous.  Everyone has a different idea about the definitions of ‘rarely’, ‘frequently’, etc.  </a:t>
            </a:r>
          </a:p>
          <a:p>
            <a:endParaRPr lang="en-US" dirty="0"/>
          </a:p>
          <a:p>
            <a:r>
              <a:rPr lang="en-US" dirty="0"/>
              <a:t>Addressing problems:  Specific timeframes need to be given and they should follow a logical order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275E41-9B13-4E81-81D6-20A2BFA9CB6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6096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275E41-9B13-4E81-81D6-20A2BFA9CB6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458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275E41-9B13-4E81-81D6-20A2BFA9CB6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013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262E4-C501-4922-BCB4-F5C2DE2AA3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9B0D37-E651-4E2C-B4DE-7D9A9105E5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7B6C35-51F3-4ACC-9E8C-32731677D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9D551-31A8-4962-B4D2-79EA6A91B5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B0C061-987F-4931-87F4-703C70DC1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8166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2054E-8A0C-4A9B-8588-A4ECD6CC6F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55F35-6F10-472B-9CE4-9A367BB14F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AC0D8B-9D7E-42CB-84A2-DA0D5A8274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EAF69C-6EAC-4E4D-9B73-944BD4702D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87DC7F-374D-49AD-906F-7EAA539F66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3712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6B818-F207-4757-8D71-4F7335B41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221D92-5BE4-4781-94BD-6CDF34E62D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8C04F0-AD0C-4C78-B878-564854B9D7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23D88F-8860-497F-AA88-9A3D93C486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FE8589-599B-4E50-9986-678668061B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9267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CC5FD-4F77-4772-9410-16912E3690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D1C1A7-894B-49EF-AD42-1EDB7802B6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CF861-FCBC-4E29-B8B0-57C875BD2A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03DC48-04AE-46F2-8487-024401E985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E3FF15-3963-49DA-B8A4-B983E7DFB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C613A6-E2B9-4107-85E7-DE47283B4B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4320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CAA1A-1AD4-4F40-841B-78406E4F8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B80DA9-1AD1-4360-8A56-7FA9DDD97B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89FDF6-118B-4A15-A7FE-20DBB427D5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0796A23-5B29-444B-BE7B-A2DFCF76F2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728597-61EE-4026-9CD0-336664F91B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245F8CB-1057-4D2F-B09A-40D7D370BE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030B851-948F-46CA-9557-148CB394A9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1915FE4-3E86-4481-8315-CBF83994EC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386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92238-A490-4F3C-B09B-F1A2AFF072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894EE0-3D69-4867-83DD-9F9C00B2DA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CE1551-6934-44C5-92C1-91C1BDE30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C52E27-5388-4992-8CBD-CD4EBA1B33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891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F52E778-3357-4C94-969A-E848EE92F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9D4884-5966-4726-8569-5817867BA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1977B1-BCBD-46C2-BF12-C9D366EBC2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0965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D4B4B-9FA9-482E-8524-E1BBF819E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F2E1E-78FA-4E3D-9765-15EE034498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E715CF-B6A4-431D-86EA-9937B3C7AF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492018-6B09-403B-A633-12AF36B736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D40BF0-023E-44CF-AFFD-27CF27F0A7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7855ED-2C0F-442E-BBF9-01DB3457C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023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42715-8501-42E3-B7DB-5971AB2730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DF99EC8-E0BC-4545-889C-A22B81C7E79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EE184F-9D32-4C0A-99C9-27CE9F33D9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6B9E93-4736-493E-8C4A-67816C57C2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41B19C-EB96-4689-BFFD-CCB1B46C12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C49619-0C38-4674-90BA-0DF3A69473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62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675E8-092A-478E-AB24-DED69D5D5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915D41-F9B4-4057-93BE-C721917E24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8B499C-022A-415B-B679-EEAE35C52A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FA5828-56B5-4CA5-B697-170ABFB520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76E4C6-B976-475A-BEEC-FAC011E12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5690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A0DC8F-1FD0-42CA-A147-26DA8F6300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43D4C2-4628-4134-9C00-D937628AA9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FA00DB-AF13-466B-9A2C-321E372EE4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B1AC6B-0188-4F1A-904E-F55593E01E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0C6100-4FBD-4A77-A402-B2744FA6E5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750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73EC3F7-D835-4C19-ADDE-71685B4D8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4B2B1D-0D50-4DCD-A071-0174578D4F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7925F9-4387-4900-8420-3B6655510AF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9925C-3DA4-4F8B-8E11-4F69043A7C72}" type="datetimeFigureOut">
              <a:rPr lang="en-GB" smtClean="0"/>
              <a:t>23/04/2020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A63FF7-5DA6-45C8-AE4E-27A81E6823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30E5A-D8F6-48E3-B4D0-8C8850A4A5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106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3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3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slideLayout" Target="../slideLayouts/slideLayout7.xml"/><Relationship Id="rId7" Type="http://schemas.openxmlformats.org/officeDocument/2006/relationships/hyperlink" Target="https://dera.ioe.ac.uk/24313/2/150814-effective-use-of-data-en_Redacted.pdf" TargetMode="Externa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7.xml"/><Relationship Id="rId9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3.png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house that has a sign on the side of a road&#10;&#10;Description automatically generated">
            <a:extLst>
              <a:ext uri="{FF2B5EF4-FFF2-40B4-BE49-F238E27FC236}">
                <a16:creationId xmlns:a16="http://schemas.microsoft.com/office/drawing/2014/main" id="{F183F11E-20DC-4A09-B1A0-EA319C073D6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391" y="202626"/>
            <a:ext cx="11831217" cy="64527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F4A6921C-40DF-4FD1-9436-EF02D4884CB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89696" y="5931474"/>
            <a:ext cx="1809750" cy="7239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00099BD-8897-4275-8557-1F99CDB99FD3}"/>
              </a:ext>
            </a:extLst>
          </p:cNvPr>
          <p:cNvSpPr txBox="1"/>
          <p:nvPr/>
        </p:nvSpPr>
        <p:spPr>
          <a:xfrm>
            <a:off x="372528" y="4408605"/>
            <a:ext cx="4506686" cy="2246769"/>
          </a:xfrm>
          <a:prstGeom prst="rect">
            <a:avLst/>
          </a:prstGeom>
          <a:solidFill>
            <a:schemeClr val="accent6">
              <a:lumMod val="20000"/>
              <a:lumOff val="80000"/>
              <a:alpha val="44000"/>
            </a:schemeClr>
          </a:solidFill>
        </p:spPr>
        <p:txBody>
          <a:bodyPr wrap="square" rtlCol="0">
            <a:spAutoFit/>
          </a:bodyPr>
          <a:lstStyle/>
          <a:p>
            <a:r>
              <a:rPr lang="cy-GB" sz="2000" b="1" dirty="0">
                <a:solidFill>
                  <a:srgbClr val="FF0000"/>
                </a:solidFill>
              </a:rPr>
              <a:t>Sesiwn 5:</a:t>
            </a:r>
            <a:endParaRPr lang="en-GB" sz="2000" b="1" dirty="0">
              <a:solidFill>
                <a:srgbClr val="FF0000"/>
              </a:solidFill>
            </a:endParaRPr>
          </a:p>
          <a:p>
            <a:r>
              <a:rPr lang="cy-GB" sz="2000" dirty="0"/>
              <a:t>Dod yn ymarferydd medrus – Cwestiynau Ymchwil ac Arfau Ymchwil </a:t>
            </a:r>
            <a:endParaRPr lang="en-GB" sz="2000" dirty="0"/>
          </a:p>
          <a:p>
            <a:endParaRPr lang="en-US" sz="2000" b="1" dirty="0">
              <a:solidFill>
                <a:srgbClr val="FF0000"/>
              </a:solidFill>
            </a:endParaRPr>
          </a:p>
          <a:p>
            <a:r>
              <a:rPr lang="en-US" sz="2000" b="1" dirty="0">
                <a:solidFill>
                  <a:srgbClr val="FF0000"/>
                </a:solidFill>
              </a:rPr>
              <a:t>Session 5:</a:t>
            </a:r>
          </a:p>
          <a:p>
            <a:r>
              <a:rPr lang="en-US" sz="2000" dirty="0"/>
              <a:t>Becoming a skilled researcher – Research Questions and Research Tools </a:t>
            </a:r>
            <a:endParaRPr lang="en-GB" sz="2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C25C8B4-C7A0-43CD-AACD-F3A5CBE3E9CE}"/>
              </a:ext>
            </a:extLst>
          </p:cNvPr>
          <p:cNvSpPr txBox="1"/>
          <p:nvPr/>
        </p:nvSpPr>
        <p:spPr>
          <a:xfrm>
            <a:off x="457099" y="202626"/>
            <a:ext cx="1038068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smtClean="0"/>
              <a:t>ECAD4010C </a:t>
            </a:r>
            <a:r>
              <a:rPr lang="cy-GB" sz="3200" b="1" dirty="0"/>
              <a:t>Astudiaethau Proffesiynol ac Addysgeg:</a:t>
            </a:r>
          </a:p>
          <a:p>
            <a:r>
              <a:rPr lang="cy-GB" sz="2800" dirty="0"/>
              <a:t>Ymchwilio i’r Dysgu: beth, sut a pham rydw i’n addysgu?</a:t>
            </a:r>
            <a:endParaRPr lang="en-GB" sz="2800" dirty="0"/>
          </a:p>
          <a:p>
            <a:r>
              <a:rPr lang="en-US" sz="3200" b="1" dirty="0"/>
              <a:t>ECAD4010</a:t>
            </a:r>
            <a:r>
              <a:rPr lang="en-US" sz="3200" dirty="0"/>
              <a:t>  </a:t>
            </a:r>
            <a:r>
              <a:rPr lang="en-US" sz="3200" b="1" dirty="0"/>
              <a:t>Professional and Pedagogic Studies:  </a:t>
            </a:r>
          </a:p>
          <a:p>
            <a:r>
              <a:rPr lang="en-US" sz="2800" dirty="0"/>
              <a:t>Researching the Learning:  what, how and why am I teaching? </a:t>
            </a:r>
            <a:endParaRPr lang="en-GB" sz="2800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994570" y="441345"/>
            <a:ext cx="757617" cy="757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839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83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D348F8A4-2CF4-4D2C-BA26-83141BA5E66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832" y="825961"/>
            <a:ext cx="4463866" cy="4463866"/>
          </a:xfrm>
          <a:prstGeom prst="rect">
            <a:avLst/>
          </a:prstGeom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0EA511C-2420-4ADA-98EC-669711440419}"/>
              </a:ext>
            </a:extLst>
          </p:cNvPr>
          <p:cNvSpPr txBox="1"/>
          <p:nvPr/>
        </p:nvSpPr>
        <p:spPr>
          <a:xfrm>
            <a:off x="748254" y="364296"/>
            <a:ext cx="1069549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5400" b="1" dirty="0"/>
              <a:t>Nodau’r Sesiwn</a:t>
            </a:r>
            <a:r>
              <a:rPr lang="en-GB" sz="5400" dirty="0"/>
              <a:t> / </a:t>
            </a:r>
            <a:r>
              <a:rPr lang="en-GB" sz="5400" b="1" dirty="0"/>
              <a:t>Session Aim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99A2B9-78B7-4354-9C50-F933D4168D85}"/>
              </a:ext>
            </a:extLst>
          </p:cNvPr>
          <p:cNvSpPr txBox="1"/>
          <p:nvPr/>
        </p:nvSpPr>
        <p:spPr>
          <a:xfrm>
            <a:off x="5510151" y="1971304"/>
            <a:ext cx="568828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1"/>
                </a:solidFill>
              </a:rPr>
              <a:t>To develop as a skilled researcher, able to make decisions about research design  </a:t>
            </a:r>
            <a:endParaRPr lang="en-GB" sz="2800" dirty="0" smtClean="0">
              <a:solidFill>
                <a:schemeClr val="accent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FF0000"/>
                </a:solidFill>
              </a:rPr>
              <a:t>I </a:t>
            </a:r>
            <a:r>
              <a:rPr lang="en-GB" sz="2800" dirty="0" err="1">
                <a:solidFill>
                  <a:srgbClr val="FF0000"/>
                </a:solidFill>
              </a:rPr>
              <a:t>ddatblygu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  <a:r>
              <a:rPr lang="en-GB" sz="2800" dirty="0" err="1">
                <a:solidFill>
                  <a:srgbClr val="FF0000"/>
                </a:solidFill>
              </a:rPr>
              <a:t>fel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  <a:r>
              <a:rPr lang="en-GB" sz="2800" dirty="0" err="1">
                <a:solidFill>
                  <a:srgbClr val="FF0000"/>
                </a:solidFill>
              </a:rPr>
              <a:t>ymchwilydd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  <a:r>
              <a:rPr lang="en-GB" sz="2800" dirty="0" err="1">
                <a:solidFill>
                  <a:srgbClr val="FF0000"/>
                </a:solidFill>
              </a:rPr>
              <a:t>medrus</a:t>
            </a:r>
            <a:r>
              <a:rPr lang="en-GB" sz="2800" dirty="0">
                <a:solidFill>
                  <a:srgbClr val="FF0000"/>
                </a:solidFill>
              </a:rPr>
              <a:t>, </a:t>
            </a:r>
            <a:r>
              <a:rPr lang="en-GB" sz="2800" dirty="0" err="1">
                <a:solidFill>
                  <a:srgbClr val="FF0000"/>
                </a:solidFill>
              </a:rPr>
              <a:t>sy'n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  <a:r>
              <a:rPr lang="en-GB" sz="2800" dirty="0" err="1">
                <a:solidFill>
                  <a:srgbClr val="FF0000"/>
                </a:solidFill>
              </a:rPr>
              <a:t>gallu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  <a:r>
              <a:rPr lang="en-GB" sz="2800" dirty="0" err="1">
                <a:solidFill>
                  <a:srgbClr val="FF0000"/>
                </a:solidFill>
              </a:rPr>
              <a:t>gwneud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  <a:r>
              <a:rPr lang="en-GB" sz="2800" dirty="0" err="1">
                <a:solidFill>
                  <a:srgbClr val="FF0000"/>
                </a:solidFill>
              </a:rPr>
              <a:t>penderfyniadau</a:t>
            </a:r>
            <a:r>
              <a:rPr lang="en-GB" sz="2800" dirty="0">
                <a:solidFill>
                  <a:srgbClr val="FF0000"/>
                </a:solidFill>
              </a:rPr>
              <a:t> am </a:t>
            </a:r>
            <a:r>
              <a:rPr lang="en-GB" sz="2800" dirty="0" err="1">
                <a:solidFill>
                  <a:srgbClr val="FF0000"/>
                </a:solidFill>
              </a:rPr>
              <a:t>ddyluniad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  <a:r>
              <a:rPr lang="en-GB" sz="2800" dirty="0" err="1">
                <a:solidFill>
                  <a:srgbClr val="FF0000"/>
                </a:solidFill>
              </a:rPr>
              <a:t>ymchwil</a:t>
            </a:r>
            <a:r>
              <a:rPr lang="en-GB" sz="2800" dirty="0">
                <a:solidFill>
                  <a:srgbClr val="FF0000"/>
                </a:solidFill>
              </a:rPr>
              <a:t> 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accent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chemeClr val="accent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65344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221C2B0-A463-480C-B526-D622BCC23708}"/>
              </a:ext>
            </a:extLst>
          </p:cNvPr>
          <p:cNvSpPr txBox="1"/>
          <p:nvPr/>
        </p:nvSpPr>
        <p:spPr>
          <a:xfrm>
            <a:off x="471949" y="234766"/>
            <a:ext cx="1058934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Amcanion ymchwil addysgol 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4400" b="1" dirty="0"/>
              <a:t>Purposes of educational research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6DEEAEB-4A37-4D33-A7A1-0E045150C0E3}"/>
              </a:ext>
            </a:extLst>
          </p:cNvPr>
          <p:cNvSpPr/>
          <p:nvPr/>
        </p:nvSpPr>
        <p:spPr>
          <a:xfrm>
            <a:off x="471949" y="1967277"/>
            <a:ext cx="5427406" cy="31754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24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Amcanion ymchwil addysgol 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cy-GB" sz="1600" dirty="0">
                <a:latin typeface="Calibri" panose="020F0502020204030204" pitchFamily="34" charset="0"/>
                <a:ea typeface="Times New Roman" panose="02020603050405020304" pitchFamily="18" charset="0"/>
              </a:rPr>
              <a:t>Canfod rhywbeth er ei les ei hun </a:t>
            </a:r>
            <a:endParaRPr lang="en-GB" sz="1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>
              <a:spcAft>
                <a:spcPts val="0"/>
              </a:spcAft>
            </a:pPr>
            <a:r>
              <a:rPr lang="cy-GB" sz="1200" dirty="0">
                <a:latin typeface="Calibri" panose="020F0502020204030204" pitchFamily="34" charset="0"/>
                <a:ea typeface="Times New Roman" panose="02020603050405020304" pitchFamily="18" charset="0"/>
              </a:rPr>
              <a:t>Efallai y bydd gennych syniad yr hoffech ei ddilyn, wedi ei seilio ar eich chwilfrydedd eich hun</a:t>
            </a:r>
          </a:p>
          <a:p>
            <a:pPr marL="457200">
              <a:spcAft>
                <a:spcPts val="0"/>
              </a:spcAft>
            </a:pP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cy-GB" sz="1600" dirty="0">
                <a:latin typeface="Calibri" panose="020F0502020204030204" pitchFamily="34" charset="0"/>
                <a:ea typeface="Times New Roman" panose="02020603050405020304" pitchFamily="18" charset="0"/>
              </a:rPr>
              <a:t>Gwerthuso rhywbeth </a:t>
            </a:r>
            <a:endParaRPr lang="en-GB" sz="1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>
              <a:spcAft>
                <a:spcPts val="0"/>
              </a:spcAft>
            </a:pPr>
            <a:r>
              <a:rPr lang="cy-GB" sz="1200" dirty="0">
                <a:latin typeface="Calibri" panose="020F0502020204030204" pitchFamily="34" charset="0"/>
                <a:ea typeface="Times New Roman" panose="02020603050405020304" pitchFamily="18" charset="0"/>
              </a:rPr>
              <a:t>Efallai bod rhaglen neu newyddbeth sydd wedi ei gyflwyno a hoffech weld pa effaith mae wedi’i gael</a:t>
            </a:r>
          </a:p>
          <a:p>
            <a:pPr marL="457200">
              <a:spcAft>
                <a:spcPts val="0"/>
              </a:spcAft>
            </a:pPr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cy-GB" sz="1600" dirty="0">
                <a:latin typeface="Calibri" panose="020F0502020204030204" pitchFamily="34" charset="0"/>
                <a:ea typeface="Times New Roman" panose="02020603050405020304" pitchFamily="18" charset="0"/>
              </a:rPr>
              <a:t>Gwella’ch ymarfer eich hun neu ymarfer pobl eraill</a:t>
            </a:r>
            <a:endParaRPr lang="en-GB" sz="14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457200">
              <a:spcAft>
                <a:spcPts val="0"/>
              </a:spcAft>
            </a:pPr>
            <a:r>
              <a:rPr lang="cy-GB" sz="1200" dirty="0">
                <a:latin typeface="Calibri" panose="020F0502020204030204" pitchFamily="34" charset="0"/>
                <a:ea typeface="Times New Roman" panose="02020603050405020304" pitchFamily="18" charset="0"/>
              </a:rPr>
              <a:t>Edrych yn fanwl ar eich ymarfer i weld a ellir ei wella. Gall hyn gynnwys gyflwyno ffyrdd newydd o weithio, meddwl a siarad am ddigwyddiadau wrth iddynt ddigwydd  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246A1F7-4B89-404C-925B-33751AD6AB14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6130414" y="1681316"/>
            <a:ext cx="6096000" cy="361527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61290" y="398387"/>
            <a:ext cx="611117" cy="6111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7994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61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C6A9C95-D080-49E7-912C-A8E3846DA484}"/>
              </a:ext>
            </a:extLst>
          </p:cNvPr>
          <p:cNvSpPr txBox="1"/>
          <p:nvPr/>
        </p:nvSpPr>
        <p:spPr>
          <a:xfrm>
            <a:off x="816076" y="403123"/>
            <a:ext cx="99600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000" b="1" dirty="0"/>
              <a:t>Cwestiynau Ymchwil </a:t>
            </a:r>
            <a:r>
              <a:rPr lang="en-GB" sz="4000" dirty="0"/>
              <a:t>/ </a:t>
            </a:r>
            <a:r>
              <a:rPr lang="en-GB" sz="4000" b="1" dirty="0"/>
              <a:t>Research Questions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2CD88FD-4FA2-425E-BD9D-EBAAA2AB9B24}"/>
              </a:ext>
            </a:extLst>
          </p:cNvPr>
          <p:cNvSpPr txBox="1"/>
          <p:nvPr/>
        </p:nvSpPr>
        <p:spPr>
          <a:xfrm>
            <a:off x="6636774" y="1406014"/>
            <a:ext cx="4788309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When you have thought about the focus of your research, you will need to shape your ideas into Research Question which will lie at the heart of your research.  </a:t>
            </a:r>
          </a:p>
          <a:p>
            <a:endParaRPr lang="en-GB" sz="2800" dirty="0"/>
          </a:p>
          <a:p>
            <a:r>
              <a:rPr lang="en-GB" sz="2800" dirty="0"/>
              <a:t>Different kinds of questions will lead to different kinds of projects.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079B64-D068-4B7B-8252-E247DF24FAD6}"/>
              </a:ext>
            </a:extLst>
          </p:cNvPr>
          <p:cNvSpPr txBox="1"/>
          <p:nvPr/>
        </p:nvSpPr>
        <p:spPr>
          <a:xfrm>
            <a:off x="511276" y="1406014"/>
            <a:ext cx="539791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dirty="0"/>
              <a:t>Unwaith eich bod wedi meddwl am ganolbwynt eich ymchwil, bydd angen i chi lunio’ch syniadau yn Gwestiynau Ymchwil a fydd yn sefyll wrth galon eich ymchwil. </a:t>
            </a:r>
            <a:endParaRPr lang="en-GB" sz="2800" dirty="0"/>
          </a:p>
          <a:p>
            <a:r>
              <a:rPr lang="cy-GB" sz="2800" dirty="0"/>
              <a:t> </a:t>
            </a:r>
            <a:endParaRPr lang="en-GB" sz="2800" dirty="0"/>
          </a:p>
          <a:p>
            <a:r>
              <a:rPr lang="cy-GB" sz="2800" dirty="0"/>
              <a:t>Bydd mathau gwahanol ar gwestiynau yn arwain at fathau gwahanol ar brosiectau </a:t>
            </a:r>
            <a:endParaRPr lang="en-GB" sz="2800" dirty="0"/>
          </a:p>
        </p:txBody>
      </p:sp>
      <p:pic>
        <p:nvPicPr>
          <p:cNvPr id="6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865403" y="403122"/>
            <a:ext cx="776319" cy="776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2739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545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3C3DF63-4A27-4382-9FC7-73A839A8C2C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0199235"/>
              </p:ext>
            </p:extLst>
          </p:nvPr>
        </p:nvGraphicFramePr>
        <p:xfrm>
          <a:off x="467032" y="216309"/>
          <a:ext cx="11257935" cy="710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52645">
                  <a:extLst>
                    <a:ext uri="{9D8B030D-6E8A-4147-A177-3AD203B41FA5}">
                      <a16:colId xmlns:a16="http://schemas.microsoft.com/office/drawing/2014/main" val="1573415482"/>
                    </a:ext>
                  </a:extLst>
                </a:gridCol>
                <a:gridCol w="3752645">
                  <a:extLst>
                    <a:ext uri="{9D8B030D-6E8A-4147-A177-3AD203B41FA5}">
                      <a16:colId xmlns:a16="http://schemas.microsoft.com/office/drawing/2014/main" val="3573544078"/>
                    </a:ext>
                  </a:extLst>
                </a:gridCol>
                <a:gridCol w="3752645">
                  <a:extLst>
                    <a:ext uri="{9D8B030D-6E8A-4147-A177-3AD203B41FA5}">
                      <a16:colId xmlns:a16="http://schemas.microsoft.com/office/drawing/2014/main" val="2173253562"/>
                    </a:ext>
                  </a:extLst>
                </a:gridCol>
              </a:tblGrid>
              <a:tr h="430471">
                <a:tc>
                  <a:txBody>
                    <a:bodyPr/>
                    <a:lstStyle/>
                    <a:p>
                      <a:r>
                        <a:rPr lang="en-GB" sz="2800" dirty="0" err="1" smtClean="0"/>
                        <a:t>Cwestiynau</a:t>
                      </a:r>
                      <a:r>
                        <a:rPr lang="en-GB" sz="2800" dirty="0" smtClean="0"/>
                        <a:t> </a:t>
                      </a:r>
                      <a:r>
                        <a:rPr lang="en-GB" sz="2800" dirty="0" err="1" smtClean="0"/>
                        <a:t>meintiol</a:t>
                      </a:r>
                      <a:endParaRPr lang="en-GB" sz="28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err="1" smtClean="0"/>
                        <a:t>Cwestiynau</a:t>
                      </a:r>
                      <a:r>
                        <a:rPr lang="en-GB" sz="2800" dirty="0" smtClean="0"/>
                        <a:t> </a:t>
                      </a:r>
                      <a:r>
                        <a:rPr lang="en-GB" sz="2800" dirty="0" err="1" smtClean="0"/>
                        <a:t>ansoddol</a:t>
                      </a:r>
                      <a:endParaRPr lang="en-GB" sz="28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 err="1" smtClean="0"/>
                        <a:t>Dulliau</a:t>
                      </a:r>
                      <a:r>
                        <a:rPr lang="en-GB" sz="2800" dirty="0" smtClean="0"/>
                        <a:t> </a:t>
                      </a:r>
                      <a:r>
                        <a:rPr lang="en-GB" sz="2800" dirty="0" err="1" smtClean="0"/>
                        <a:t>cymysg</a:t>
                      </a:r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7712221"/>
                  </a:ext>
                </a:extLst>
              </a:tr>
              <a:tr h="430471">
                <a:tc>
                  <a:txBody>
                    <a:bodyPr/>
                    <a:lstStyle/>
                    <a:p>
                      <a:pPr marL="342900" indent="-342900">
                        <a:buFont typeface="Wingdings" panose="05000000000000000000" pitchFamily="2" charset="2"/>
                        <a:buChar char="ü"/>
                      </a:pPr>
                      <a:r>
                        <a:rPr lang="en-GB" sz="2000" dirty="0" err="1" smtClean="0"/>
                        <a:t>Archwilio'r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berthynas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rhwng</a:t>
                      </a:r>
                      <a:r>
                        <a:rPr lang="en-GB" sz="2000" dirty="0" smtClean="0"/>
                        <a:t> 2 </a:t>
                      </a:r>
                      <a:r>
                        <a:rPr lang="en-GB" sz="2000" dirty="0" err="1" smtClean="0"/>
                        <a:t>newidyn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neu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fwy</a:t>
                      </a:r>
                      <a:endParaRPr lang="en-GB" sz="2000" dirty="0" smtClean="0"/>
                    </a:p>
                    <a:p>
                      <a:pPr marL="342900" indent="-342900">
                        <a:buFont typeface="Wingdings" panose="05000000000000000000" pitchFamily="2" charset="2"/>
                        <a:buChar char="ü"/>
                      </a:pPr>
                      <a:r>
                        <a:rPr lang="en-GB" sz="2000" dirty="0" smtClean="0"/>
                        <a:t>Yn </a:t>
                      </a:r>
                      <a:r>
                        <a:rPr lang="en-GB" sz="2000" dirty="0" err="1" smtClean="0"/>
                        <a:t>cynnwys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profi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newidynnau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er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mwyn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datgelu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patrymau</a:t>
                      </a:r>
                      <a:r>
                        <a:rPr lang="en-GB" sz="2000" dirty="0" smtClean="0"/>
                        <a:t>, </a:t>
                      </a:r>
                      <a:r>
                        <a:rPr lang="en-GB" sz="2000" dirty="0" err="1" smtClean="0"/>
                        <a:t>cydberthyniadau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neu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berthnasoedd</a:t>
                      </a:r>
                      <a:endParaRPr lang="en-GB" sz="2000" dirty="0" smtClean="0"/>
                    </a:p>
                    <a:p>
                      <a:pPr marL="342900" indent="-342900">
                        <a:buFont typeface="Wingdings" panose="05000000000000000000" pitchFamily="2" charset="2"/>
                        <a:buChar char="ü"/>
                      </a:pPr>
                      <a:r>
                        <a:rPr lang="en-GB" sz="2000" dirty="0" err="1" smtClean="0"/>
                        <a:t>Canlyniadau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mewn</a:t>
                      </a:r>
                      <a:r>
                        <a:rPr lang="en-GB" sz="2000" dirty="0" smtClean="0"/>
                        <a:t> data </a:t>
                      </a:r>
                      <a:r>
                        <a:rPr lang="en-GB" sz="2000" dirty="0" err="1" smtClean="0"/>
                        <a:t>rhifiadol</a:t>
                      </a:r>
                      <a:r>
                        <a:rPr lang="en-GB" sz="2000" dirty="0" smtClean="0"/>
                        <a:t> </a:t>
                      </a:r>
                    </a:p>
                    <a:p>
                      <a:pPr marL="342900" indent="-342900">
                        <a:buFont typeface="Wingdings" panose="05000000000000000000" pitchFamily="2" charset="2"/>
                        <a:buChar char="ü"/>
                      </a:pPr>
                      <a:endParaRPr lang="en-GB" sz="2000" dirty="0" smtClean="0"/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Wingdings" panose="05000000000000000000" pitchFamily="2" charset="2"/>
                        <a:buChar char="ü"/>
                      </a:pPr>
                      <a:r>
                        <a:rPr lang="en-GB" sz="2000" dirty="0" err="1" smtClean="0"/>
                        <a:t>Archwilio</a:t>
                      </a:r>
                      <a:r>
                        <a:rPr lang="en-GB" sz="2000" dirty="0" smtClean="0"/>
                        <a:t> mater </a:t>
                      </a:r>
                      <a:r>
                        <a:rPr lang="en-GB" sz="2000" dirty="0" err="1" smtClean="0"/>
                        <a:t>neu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sefyllfa</a:t>
                      </a:r>
                      <a:endParaRPr lang="en-GB" sz="2000" dirty="0" smtClean="0"/>
                    </a:p>
                    <a:p>
                      <a:pPr marL="342900" indent="-342900">
                        <a:buFont typeface="Wingdings" panose="05000000000000000000" pitchFamily="2" charset="2"/>
                        <a:buChar char="ü"/>
                      </a:pPr>
                      <a:r>
                        <a:rPr lang="en-GB" sz="2000" dirty="0" err="1" smtClean="0"/>
                        <a:t>Defnyddio</a:t>
                      </a:r>
                      <a:r>
                        <a:rPr lang="en-GB" sz="2000" dirty="0" smtClean="0"/>
                        <a:t> i </a:t>
                      </a:r>
                      <a:r>
                        <a:rPr lang="en-GB" sz="2000" dirty="0" err="1" smtClean="0"/>
                        <a:t>ddeall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credoau</a:t>
                      </a:r>
                      <a:r>
                        <a:rPr lang="en-GB" sz="2000" dirty="0" smtClean="0"/>
                        <a:t>, </a:t>
                      </a:r>
                      <a:r>
                        <a:rPr lang="en-GB" sz="2000" dirty="0" err="1" smtClean="0"/>
                        <a:t>profiadau</a:t>
                      </a:r>
                      <a:r>
                        <a:rPr lang="en-GB" sz="2000" dirty="0" smtClean="0"/>
                        <a:t>, </a:t>
                      </a:r>
                      <a:r>
                        <a:rPr lang="en-GB" sz="2000" dirty="0" err="1" smtClean="0"/>
                        <a:t>agweddau</a:t>
                      </a:r>
                      <a:r>
                        <a:rPr lang="en-GB" sz="2000" dirty="0" smtClean="0"/>
                        <a:t>, </a:t>
                      </a:r>
                      <a:r>
                        <a:rPr lang="en-GB" sz="2000" dirty="0" err="1" smtClean="0"/>
                        <a:t>ymddygiad</a:t>
                      </a:r>
                      <a:endParaRPr lang="en-GB" sz="2000" dirty="0" smtClean="0"/>
                    </a:p>
                    <a:p>
                      <a:pPr marL="342900" indent="-342900">
                        <a:buFont typeface="Wingdings" panose="05000000000000000000" pitchFamily="2" charset="2"/>
                        <a:buChar char="ü"/>
                      </a:pPr>
                      <a:r>
                        <a:rPr lang="en-GB" sz="2000" dirty="0" err="1" smtClean="0"/>
                        <a:t>Cynhyrchu</a:t>
                      </a:r>
                      <a:r>
                        <a:rPr lang="en-GB" sz="2000" dirty="0" smtClean="0"/>
                        <a:t> data </a:t>
                      </a:r>
                      <a:r>
                        <a:rPr lang="en-GB" sz="2000" dirty="0" err="1" smtClean="0"/>
                        <a:t>nad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yw'n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rhifiadol</a:t>
                      </a:r>
                      <a:r>
                        <a:rPr lang="en-GB" sz="2000" dirty="0" smtClean="0"/>
                        <a:t> </a:t>
                      </a:r>
                    </a:p>
                    <a:p>
                      <a:pPr marL="342900" indent="-342900">
                        <a:buFont typeface="Wingdings" panose="05000000000000000000" pitchFamily="2" charset="2"/>
                        <a:buChar char="ü"/>
                      </a:pPr>
                      <a:endParaRPr lang="en-GB" sz="2000" dirty="0" smtClean="0"/>
                    </a:p>
                    <a:p>
                      <a:endParaRPr lang="en-US" sz="2000" b="0" i="0" u="none" strike="noStrike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Wingdings" panose="05000000000000000000" pitchFamily="2" charset="2"/>
                        <a:buChar char="ü"/>
                      </a:pPr>
                      <a:r>
                        <a:rPr lang="en-GB" sz="2000" dirty="0" smtClean="0"/>
                        <a:t>Mae </a:t>
                      </a:r>
                      <a:r>
                        <a:rPr lang="en-GB" sz="2000" dirty="0" err="1" smtClean="0"/>
                        <a:t>ymchwilwyr</a:t>
                      </a:r>
                      <a:r>
                        <a:rPr lang="en-GB" sz="2000" dirty="0" smtClean="0"/>
                        <a:t> yn </a:t>
                      </a:r>
                      <a:r>
                        <a:rPr lang="en-GB" sz="2000" dirty="0" err="1" smtClean="0"/>
                        <a:t>casglu</a:t>
                      </a:r>
                      <a:r>
                        <a:rPr lang="en-GB" sz="2000" dirty="0" smtClean="0"/>
                        <a:t> ac yn </a:t>
                      </a:r>
                      <a:r>
                        <a:rPr lang="en-GB" sz="2000" dirty="0" err="1" smtClean="0"/>
                        <a:t>dadansoddi</a:t>
                      </a:r>
                      <a:r>
                        <a:rPr lang="en-GB" sz="2000" dirty="0" smtClean="0"/>
                        <a:t> data </a:t>
                      </a:r>
                      <a:r>
                        <a:rPr lang="en-GB" sz="2000" dirty="0" err="1" smtClean="0"/>
                        <a:t>meintiol</a:t>
                      </a:r>
                      <a:r>
                        <a:rPr lang="en-GB" sz="2000" dirty="0" smtClean="0"/>
                        <a:t> ac </a:t>
                      </a:r>
                      <a:r>
                        <a:rPr lang="en-GB" sz="2000" dirty="0" err="1" smtClean="0"/>
                        <a:t>ansoddol</a:t>
                      </a:r>
                      <a:r>
                        <a:rPr lang="en-GB" sz="2000" dirty="0" smtClean="0"/>
                        <a:t> o </a:t>
                      </a:r>
                      <a:r>
                        <a:rPr lang="en-GB" sz="2000" dirty="0" err="1" smtClean="0"/>
                        <a:t>fewn</a:t>
                      </a:r>
                      <a:r>
                        <a:rPr lang="en-GB" sz="2000" dirty="0" smtClean="0"/>
                        <a:t> yr un </a:t>
                      </a:r>
                      <a:r>
                        <a:rPr lang="en-GB" sz="2000" dirty="0" err="1" smtClean="0"/>
                        <a:t>astudiaeth</a:t>
                      </a:r>
                      <a:endParaRPr lang="en-GB" sz="2000" dirty="0" smtClean="0"/>
                    </a:p>
                    <a:p>
                      <a:pPr marL="342900" indent="-342900">
                        <a:buFont typeface="Wingdings" panose="05000000000000000000" pitchFamily="2" charset="2"/>
                        <a:buChar char="ü"/>
                      </a:pPr>
                      <a:r>
                        <a:rPr lang="en-GB" sz="2000" dirty="0" smtClean="0"/>
                        <a:t>Yn </a:t>
                      </a:r>
                      <a:r>
                        <a:rPr lang="en-GB" sz="2000" dirty="0" err="1" smtClean="0"/>
                        <a:t>gallu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gwella'r</a:t>
                      </a:r>
                      <a:r>
                        <a:rPr lang="en-GB" sz="2000" dirty="0" smtClean="0"/>
                        <a:t> broses o </a:t>
                      </a:r>
                      <a:r>
                        <a:rPr lang="en-GB" sz="2000" dirty="0" err="1" smtClean="0"/>
                        <a:t>werthuso</a:t>
                      </a:r>
                      <a:r>
                        <a:rPr lang="en-GB" sz="2000" dirty="0" smtClean="0"/>
                        <a:t> data </a:t>
                      </a:r>
                      <a:r>
                        <a:rPr lang="en-GB" sz="2000" dirty="0" err="1" smtClean="0"/>
                        <a:t>drwy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sicrhau</a:t>
                      </a:r>
                      <a:r>
                        <a:rPr lang="en-GB" sz="2000" dirty="0" smtClean="0"/>
                        <a:t> bod </a:t>
                      </a:r>
                      <a:r>
                        <a:rPr lang="en-GB" sz="2000" dirty="0" err="1" smtClean="0"/>
                        <a:t>cyfyngiadau</a:t>
                      </a:r>
                      <a:r>
                        <a:rPr lang="en-GB" sz="2000" dirty="0" smtClean="0"/>
                        <a:t> un math o </a:t>
                      </a:r>
                      <a:r>
                        <a:rPr lang="en-GB" sz="2000" dirty="0" err="1" smtClean="0"/>
                        <a:t>ddata</a:t>
                      </a:r>
                      <a:r>
                        <a:rPr lang="en-GB" sz="2000" dirty="0" smtClean="0"/>
                        <a:t> yn </a:t>
                      </a:r>
                      <a:r>
                        <a:rPr lang="en-GB" sz="2000" dirty="0" err="1" smtClean="0"/>
                        <a:t>cael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eu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cydbwyso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gan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gryfderau</a:t>
                      </a:r>
                      <a:r>
                        <a:rPr lang="en-GB" sz="2000" dirty="0" smtClean="0"/>
                        <a:t> </a:t>
                      </a:r>
                    </a:p>
                    <a:p>
                      <a:pPr marL="342900" indent="-342900">
                        <a:buFont typeface="Wingdings" panose="05000000000000000000" pitchFamily="2" charset="2"/>
                        <a:buChar char="ü"/>
                      </a:pPr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0901718"/>
                  </a:ext>
                </a:extLst>
              </a:tr>
              <a:tr h="430471"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 smtClean="0"/>
                        <a:t>"Pa </a:t>
                      </a:r>
                      <a:r>
                        <a:rPr lang="en-GB" sz="2000" dirty="0" err="1" smtClean="0"/>
                        <a:t>mor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aml</a:t>
                      </a:r>
                      <a:r>
                        <a:rPr lang="en-GB" sz="2000" dirty="0" smtClean="0"/>
                        <a:t> mae </a:t>
                      </a:r>
                      <a:r>
                        <a:rPr lang="en-GB" sz="2000" dirty="0" err="1" smtClean="0"/>
                        <a:t>plentyn</a:t>
                      </a:r>
                      <a:r>
                        <a:rPr lang="en-GB" sz="2000" dirty="0" smtClean="0"/>
                        <a:t> X yn </a:t>
                      </a:r>
                      <a:r>
                        <a:rPr lang="en-GB" sz="2000" dirty="0" err="1" smtClean="0"/>
                        <a:t>dangos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ymgysylltiad</a:t>
                      </a:r>
                      <a:r>
                        <a:rPr lang="en-GB" sz="2000" dirty="0" smtClean="0"/>
                        <a:t> â ...?"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 smtClean="0"/>
                        <a:t>"Beth </a:t>
                      </a:r>
                      <a:r>
                        <a:rPr lang="en-GB" sz="2000" dirty="0" err="1" smtClean="0"/>
                        <a:t>yw'r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gwahaniaeth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rhwng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deilliannau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asesiadau</a:t>
                      </a:r>
                      <a:r>
                        <a:rPr lang="en-GB" sz="2000" dirty="0" smtClean="0"/>
                        <a:t> athrawon yn </a:t>
                      </a:r>
                      <a:r>
                        <a:rPr lang="en-GB" sz="2000" dirty="0" err="1" smtClean="0"/>
                        <a:t>nosbarth</a:t>
                      </a:r>
                      <a:r>
                        <a:rPr lang="en-GB" sz="2000" dirty="0" smtClean="0"/>
                        <a:t> A </a:t>
                      </a:r>
                      <a:r>
                        <a:rPr lang="en-GB" sz="2000" dirty="0" err="1" smtClean="0"/>
                        <a:t>a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dosbarth</a:t>
                      </a:r>
                      <a:r>
                        <a:rPr lang="en-GB" sz="2000" dirty="0" smtClean="0"/>
                        <a:t> B?"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 smtClean="0"/>
                        <a:t>"Beth </a:t>
                      </a:r>
                      <a:r>
                        <a:rPr lang="en-GB" sz="2000" dirty="0" err="1" smtClean="0"/>
                        <a:t>yw'r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berthynas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rhwng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gweithgaredd</a:t>
                      </a:r>
                      <a:r>
                        <a:rPr lang="en-GB" sz="2000" dirty="0" smtClean="0"/>
                        <a:t> X a </a:t>
                      </a:r>
                      <a:r>
                        <a:rPr lang="en-GB" sz="2000" dirty="0" err="1" smtClean="0"/>
                        <a:t>chyfranogiad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disgyblion</a:t>
                      </a:r>
                      <a:r>
                        <a:rPr lang="en-GB" sz="2000" dirty="0" smtClean="0"/>
                        <a:t> (</a:t>
                      </a:r>
                      <a:r>
                        <a:rPr lang="en-GB" sz="2000" dirty="0" err="1" smtClean="0"/>
                        <a:t>graddfa</a:t>
                      </a:r>
                      <a:r>
                        <a:rPr lang="en-GB" sz="2000" dirty="0" smtClean="0"/>
                        <a:t> Leuven)?"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GB" sz="2000" dirty="0" smtClean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 smtClean="0"/>
                        <a:t>"Beth </a:t>
                      </a:r>
                      <a:r>
                        <a:rPr lang="en-GB" sz="2000" dirty="0" err="1" smtClean="0"/>
                        <a:t>yw'r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peth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gorau</a:t>
                      </a:r>
                      <a:r>
                        <a:rPr lang="en-GB" sz="2000" dirty="0" smtClean="0"/>
                        <a:t> am </a:t>
                      </a:r>
                      <a:r>
                        <a:rPr lang="en-GB" sz="2000" dirty="0" err="1" smtClean="0"/>
                        <a:t>weithgarwch</a:t>
                      </a:r>
                      <a:r>
                        <a:rPr lang="en-GB" sz="2000" dirty="0" smtClean="0"/>
                        <a:t> X?"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 smtClean="0"/>
                        <a:t>"</a:t>
                      </a:r>
                      <a:r>
                        <a:rPr lang="en-GB" sz="2000" dirty="0" err="1" smtClean="0"/>
                        <a:t>Allwch</a:t>
                      </a:r>
                      <a:r>
                        <a:rPr lang="en-GB" sz="2000" dirty="0" smtClean="0"/>
                        <a:t> chi </a:t>
                      </a:r>
                      <a:r>
                        <a:rPr lang="en-GB" sz="2000" dirty="0" err="1" smtClean="0"/>
                        <a:t>ddisgrifio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sut</a:t>
                      </a:r>
                      <a:r>
                        <a:rPr lang="en-GB" sz="2000" dirty="0" smtClean="0"/>
                        <a:t> mae X </a:t>
                      </a:r>
                      <a:r>
                        <a:rPr lang="en-GB" sz="2000" dirty="0" err="1" smtClean="0"/>
                        <a:t>profiad</a:t>
                      </a:r>
                      <a:r>
                        <a:rPr lang="en-GB" sz="2000" dirty="0" smtClean="0"/>
                        <a:t> wedi </a:t>
                      </a:r>
                      <a:r>
                        <a:rPr lang="en-GB" sz="2000" dirty="0" err="1" smtClean="0"/>
                        <a:t>gwneud</a:t>
                      </a:r>
                      <a:r>
                        <a:rPr lang="en-GB" sz="2000" dirty="0" smtClean="0"/>
                        <a:t> i chi </a:t>
                      </a:r>
                      <a:r>
                        <a:rPr lang="en-GB" sz="2000" dirty="0" err="1" smtClean="0"/>
                        <a:t>deimlo</a:t>
                      </a:r>
                      <a:r>
                        <a:rPr lang="en-GB" sz="2000" dirty="0" smtClean="0"/>
                        <a:t>?"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 smtClean="0"/>
                        <a:t>"Pa </a:t>
                      </a:r>
                      <a:r>
                        <a:rPr lang="en-GB" sz="2000" dirty="0" err="1" smtClean="0"/>
                        <a:t>ffactorau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sy'n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dylanwadu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ar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ddewis</a:t>
                      </a:r>
                      <a:r>
                        <a:rPr lang="en-GB" sz="2000" dirty="0" smtClean="0"/>
                        <a:t> </a:t>
                      </a:r>
                      <a:r>
                        <a:rPr lang="en-GB" sz="2000" dirty="0" err="1" smtClean="0"/>
                        <a:t>disgyblion</a:t>
                      </a:r>
                      <a:r>
                        <a:rPr lang="en-GB" sz="2000" dirty="0" smtClean="0"/>
                        <a:t> o </a:t>
                      </a:r>
                      <a:r>
                        <a:rPr lang="en-GB" sz="2000" dirty="0" err="1" smtClean="0"/>
                        <a:t>weithgaredd</a:t>
                      </a:r>
                      <a:r>
                        <a:rPr lang="en-GB" sz="2000" dirty="0" smtClean="0"/>
                        <a:t>?"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2000" dirty="0" smtClean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GB" sz="2000" dirty="0" smtClean="0"/>
                    </a:p>
                    <a:p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2326173"/>
                  </a:ext>
                </a:extLst>
              </a:tr>
            </a:tbl>
          </a:graphicData>
        </a:graphic>
      </p:graphicFrame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44474" y="4454887"/>
            <a:ext cx="644771" cy="644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0537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14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EEBBC53-2358-4E28-B830-A228F22249C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6372" t="1715" r="28896" b="2095"/>
          <a:stretch/>
        </p:blipFill>
        <p:spPr>
          <a:xfrm>
            <a:off x="9291484" y="835742"/>
            <a:ext cx="2505584" cy="404105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AEF0D9B-7956-4D4D-88A5-0AF8DB59A0E1}"/>
              </a:ext>
            </a:extLst>
          </p:cNvPr>
          <p:cNvSpPr txBox="1"/>
          <p:nvPr/>
        </p:nvSpPr>
        <p:spPr>
          <a:xfrm>
            <a:off x="394932" y="560439"/>
            <a:ext cx="1147260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Cwestiynau Ymchwil </a:t>
            </a: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 </a:t>
            </a:r>
            <a:r>
              <a:rPr lang="en-US" sz="4800" b="1" dirty="0"/>
              <a:t>Research Questions </a:t>
            </a:r>
            <a:endParaRPr lang="en-GB" sz="48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DB089A-93BD-47D8-AC03-C4DDBCA135ED}"/>
              </a:ext>
            </a:extLst>
          </p:cNvPr>
          <p:cNvSpPr txBox="1"/>
          <p:nvPr/>
        </p:nvSpPr>
        <p:spPr>
          <a:xfrm>
            <a:off x="394932" y="1563329"/>
            <a:ext cx="9132526" cy="230832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y-GB" sz="2400" dirty="0"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Darllenwch y cwestiwn canlynol a phenderfynwch beth, os rhywbeth, sy’n bod arno. Meddyliwch am sut y gellid mynd i’r afael ag unrhyw broblemau rydych wedi eu hadnabod</a:t>
            </a:r>
            <a:r>
              <a:rPr lang="cy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2400" dirty="0">
                <a:solidFill>
                  <a:schemeClr val="accent1"/>
                </a:solidFill>
              </a:rPr>
              <a:t>Read the following question and decide what is wrong with it, if anything.  Think about how you might address any problems you have identified.  </a:t>
            </a:r>
            <a:endParaRPr lang="en-GB" sz="2400" dirty="0">
              <a:solidFill>
                <a:schemeClr val="accent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05A452-6C7D-4C9E-BEC0-2E99A8365194}"/>
              </a:ext>
            </a:extLst>
          </p:cNvPr>
          <p:cNvSpPr txBox="1"/>
          <p:nvPr/>
        </p:nvSpPr>
        <p:spPr>
          <a:xfrm>
            <a:off x="629266" y="4017398"/>
            <a:ext cx="1047135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1. </a:t>
            </a:r>
            <a:r>
              <a:rPr lang="cy-GB" sz="4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Beth sy’n bod ar bobl ifanc heddiw a beth gallwn ei wneud amdano? </a:t>
            </a:r>
            <a:endParaRPr lang="en-US" sz="4000" dirty="0"/>
          </a:p>
          <a:p>
            <a:r>
              <a:rPr lang="en-US" sz="4000" dirty="0">
                <a:solidFill>
                  <a:schemeClr val="accent1"/>
                </a:solidFill>
              </a:rPr>
              <a:t>1. What is wrong with the young people of today and what can we do about it? </a:t>
            </a:r>
            <a:endParaRPr lang="en-GB" sz="2800" dirty="0">
              <a:solidFill>
                <a:schemeClr val="accent1"/>
              </a:solidFill>
            </a:endParaRPr>
          </a:p>
        </p:txBody>
      </p:sp>
      <p:pic>
        <p:nvPicPr>
          <p:cNvPr id="7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90659" y="5142269"/>
            <a:ext cx="676875" cy="676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766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879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EEBBC53-2358-4E28-B830-A228F22249C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6372" t="1715" r="28896" b="2095"/>
          <a:stretch/>
        </p:blipFill>
        <p:spPr>
          <a:xfrm>
            <a:off x="9535243" y="1253613"/>
            <a:ext cx="2505584" cy="404105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AEF0D9B-7956-4D4D-88A5-0AF8DB59A0E1}"/>
              </a:ext>
            </a:extLst>
          </p:cNvPr>
          <p:cNvSpPr txBox="1"/>
          <p:nvPr/>
        </p:nvSpPr>
        <p:spPr>
          <a:xfrm>
            <a:off x="394932" y="560439"/>
            <a:ext cx="1147260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Cwestiynau Ymchwil </a:t>
            </a: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 </a:t>
            </a:r>
            <a:r>
              <a:rPr lang="en-US" sz="4800" b="1" dirty="0"/>
              <a:t>Research Questions </a:t>
            </a:r>
            <a:endParaRPr lang="en-GB" sz="48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DB089A-93BD-47D8-AC03-C4DDBCA135ED}"/>
              </a:ext>
            </a:extLst>
          </p:cNvPr>
          <p:cNvSpPr txBox="1"/>
          <p:nvPr/>
        </p:nvSpPr>
        <p:spPr>
          <a:xfrm>
            <a:off x="394932" y="1563329"/>
            <a:ext cx="9132526" cy="230832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y-GB" sz="2400" dirty="0"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Darllenwch y cwestiwn canlynol a phenderfynwch beth, os rhywbeth, sy’n bod arno. Meddyliwch am sut y gellid mynd i’r afael ag unrhyw broblemau rydych wedi eu hadnabod</a:t>
            </a:r>
            <a:r>
              <a:rPr lang="cy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2400" dirty="0">
                <a:solidFill>
                  <a:schemeClr val="accent1"/>
                </a:solidFill>
              </a:rPr>
              <a:t>Read the following question and decide what is wrong with it, if anything.  Think about how you might address any problems you have identified.  </a:t>
            </a:r>
            <a:endParaRPr lang="en-GB" sz="2400" dirty="0">
              <a:solidFill>
                <a:schemeClr val="accent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3E7F5D-A15F-4162-B9E9-39DEC89497CF}"/>
              </a:ext>
            </a:extLst>
          </p:cNvPr>
          <p:cNvSpPr txBox="1"/>
          <p:nvPr/>
        </p:nvSpPr>
        <p:spPr>
          <a:xfrm>
            <a:off x="5638801" y="4043546"/>
            <a:ext cx="476372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AutoNum type="arabicPeriod" startAt="2"/>
            </a:pPr>
            <a:r>
              <a:rPr lang="en-US" sz="2400" dirty="0">
                <a:solidFill>
                  <a:schemeClr val="accent1"/>
                </a:solidFill>
              </a:rPr>
              <a:t>Do you think Foundation Phase learners should use electronic devices?</a:t>
            </a:r>
          </a:p>
          <a:p>
            <a:r>
              <a:rPr lang="en-US" dirty="0">
                <a:solidFill>
                  <a:schemeClr val="accent1"/>
                </a:solidFill>
              </a:rPr>
              <a:t>	Never                     </a:t>
            </a:r>
          </a:p>
          <a:p>
            <a:r>
              <a:rPr lang="en-US" dirty="0">
                <a:solidFill>
                  <a:schemeClr val="accent1"/>
                </a:solidFill>
              </a:rPr>
              <a:t>	Rarely</a:t>
            </a:r>
          </a:p>
          <a:p>
            <a:r>
              <a:rPr lang="en-US" dirty="0">
                <a:solidFill>
                  <a:schemeClr val="accent1"/>
                </a:solidFill>
              </a:rPr>
              <a:t>	Frequently</a:t>
            </a:r>
          </a:p>
          <a:p>
            <a:r>
              <a:rPr lang="en-US" dirty="0">
                <a:solidFill>
                  <a:schemeClr val="accent1"/>
                </a:solidFill>
              </a:rPr>
              <a:t>	Sometimes </a:t>
            </a:r>
          </a:p>
          <a:p>
            <a:endParaRPr lang="en-US" sz="2400" dirty="0"/>
          </a:p>
          <a:p>
            <a:endParaRPr lang="en-GB" sz="2800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0866E139-4EEB-4072-9783-AB655A764810}"/>
              </a:ext>
            </a:extLst>
          </p:cNvPr>
          <p:cNvSpPr/>
          <p:nvPr/>
        </p:nvSpPr>
        <p:spPr>
          <a:xfrm>
            <a:off x="8152170" y="5191432"/>
            <a:ext cx="241712" cy="20647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6311209-DD71-4B04-9DCF-E5B7D05C89A5}"/>
              </a:ext>
            </a:extLst>
          </p:cNvPr>
          <p:cNvSpPr/>
          <p:nvPr/>
        </p:nvSpPr>
        <p:spPr>
          <a:xfrm>
            <a:off x="8152170" y="5466564"/>
            <a:ext cx="241712" cy="20647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364F4C9F-613E-4292-9D6C-ACC5FCC2C5C5}"/>
              </a:ext>
            </a:extLst>
          </p:cNvPr>
          <p:cNvSpPr/>
          <p:nvPr/>
        </p:nvSpPr>
        <p:spPr>
          <a:xfrm>
            <a:off x="8152170" y="5722203"/>
            <a:ext cx="241712" cy="20647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C6FBEA5-B515-418A-A4B8-1697B7BC021B}"/>
              </a:ext>
            </a:extLst>
          </p:cNvPr>
          <p:cNvSpPr/>
          <p:nvPr/>
        </p:nvSpPr>
        <p:spPr>
          <a:xfrm flipV="1">
            <a:off x="8164870" y="6051145"/>
            <a:ext cx="241712" cy="206477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7C111A1-981F-4164-BA39-85F9BF31241C}"/>
              </a:ext>
            </a:extLst>
          </p:cNvPr>
          <p:cNvSpPr txBox="1"/>
          <p:nvPr/>
        </p:nvSpPr>
        <p:spPr>
          <a:xfrm>
            <a:off x="394931" y="4053378"/>
            <a:ext cx="524386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/>
              <a:t>2. A ydych yn meddwl y dylai dysgwyr y Cyfnod Sylfaen ddefnyddio dyfeisiau electronig? </a:t>
            </a:r>
            <a:endParaRPr lang="en-GB" sz="2400" dirty="0"/>
          </a:p>
          <a:p>
            <a:r>
              <a:rPr lang="cy-GB" dirty="0"/>
              <a:t> </a:t>
            </a:r>
            <a:endParaRPr lang="en-GB" dirty="0"/>
          </a:p>
          <a:p>
            <a:r>
              <a:rPr lang="cy-GB" dirty="0"/>
              <a:t>Byth </a:t>
            </a:r>
            <a:endParaRPr lang="en-GB" dirty="0"/>
          </a:p>
          <a:p>
            <a:r>
              <a:rPr lang="cy-GB" dirty="0"/>
              <a:t>Yn anaml </a:t>
            </a:r>
            <a:endParaRPr lang="en-GB" dirty="0"/>
          </a:p>
          <a:p>
            <a:r>
              <a:rPr lang="cy-GB" dirty="0"/>
              <a:t>Yn aml </a:t>
            </a:r>
            <a:endParaRPr lang="en-GB" dirty="0"/>
          </a:p>
          <a:p>
            <a:r>
              <a:rPr lang="cy-GB" dirty="0"/>
              <a:t>Weithiau </a:t>
            </a:r>
            <a:endParaRPr lang="en-GB" dirty="0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3ED75426-35BF-4EC7-9A36-6FD9E9AF174B}"/>
              </a:ext>
            </a:extLst>
          </p:cNvPr>
          <p:cNvSpPr/>
          <p:nvPr/>
        </p:nvSpPr>
        <p:spPr>
          <a:xfrm>
            <a:off x="1997177" y="6327117"/>
            <a:ext cx="241712" cy="20647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84AF5723-A0E8-4D37-99E7-155A08EA0033}"/>
              </a:ext>
            </a:extLst>
          </p:cNvPr>
          <p:cNvSpPr/>
          <p:nvPr/>
        </p:nvSpPr>
        <p:spPr>
          <a:xfrm>
            <a:off x="1997177" y="6066160"/>
            <a:ext cx="241712" cy="20647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C11B1F68-8997-4742-9B7F-1987154B7D21}"/>
              </a:ext>
            </a:extLst>
          </p:cNvPr>
          <p:cNvSpPr/>
          <p:nvPr/>
        </p:nvSpPr>
        <p:spPr>
          <a:xfrm>
            <a:off x="1997177" y="5781196"/>
            <a:ext cx="241712" cy="20647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AF1F660E-F88A-4889-A411-429B0A651BB6}"/>
              </a:ext>
            </a:extLst>
          </p:cNvPr>
          <p:cNvSpPr/>
          <p:nvPr/>
        </p:nvSpPr>
        <p:spPr>
          <a:xfrm>
            <a:off x="1997177" y="5496232"/>
            <a:ext cx="241712" cy="20647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6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58165" y="330881"/>
            <a:ext cx="609369" cy="609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3915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4127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EEBBC53-2358-4E28-B830-A228F22249C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6372" t="1715" r="28896" b="2095"/>
          <a:stretch/>
        </p:blipFill>
        <p:spPr>
          <a:xfrm>
            <a:off x="9291484" y="835742"/>
            <a:ext cx="2505584" cy="404105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AEF0D9B-7956-4D4D-88A5-0AF8DB59A0E1}"/>
              </a:ext>
            </a:extLst>
          </p:cNvPr>
          <p:cNvSpPr txBox="1"/>
          <p:nvPr/>
        </p:nvSpPr>
        <p:spPr>
          <a:xfrm>
            <a:off x="394932" y="560439"/>
            <a:ext cx="1147260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4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Cwestiynau Ymchwil </a:t>
            </a:r>
            <a:r>
              <a:rPr lang="en-GB" sz="4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 </a:t>
            </a:r>
            <a:r>
              <a:rPr lang="en-US" sz="4800" b="1" dirty="0"/>
              <a:t>Research Questions </a:t>
            </a:r>
            <a:endParaRPr lang="en-GB" sz="4800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DB089A-93BD-47D8-AC03-C4DDBCA135ED}"/>
              </a:ext>
            </a:extLst>
          </p:cNvPr>
          <p:cNvSpPr txBox="1"/>
          <p:nvPr/>
        </p:nvSpPr>
        <p:spPr>
          <a:xfrm>
            <a:off x="394932" y="1563329"/>
            <a:ext cx="9132526" cy="230832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y-GB" sz="2400" dirty="0"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Darllenwch y cwestiwn canlynol a phenderfynwch beth, os rhywbeth, sy’n bod arno. Meddyliwch am sut y gellid mynd i’r afael ag unrhyw broblemau rydych wedi eu hadnabod</a:t>
            </a:r>
            <a:r>
              <a:rPr lang="cy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sz="2400" dirty="0">
                <a:solidFill>
                  <a:schemeClr val="accent1"/>
                </a:solidFill>
              </a:rPr>
              <a:t>Read the following question and decide what is wrong with it, if anything.  Think about how you might address any problems you have identified.  </a:t>
            </a:r>
            <a:endParaRPr lang="en-GB" sz="2400" dirty="0">
              <a:solidFill>
                <a:schemeClr val="accent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91CDFE9-BC00-4F96-AF2F-E9C0C4E42093}"/>
              </a:ext>
            </a:extLst>
          </p:cNvPr>
          <p:cNvSpPr txBox="1"/>
          <p:nvPr/>
        </p:nvSpPr>
        <p:spPr>
          <a:xfrm>
            <a:off x="521931" y="4332933"/>
            <a:ext cx="10785986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600" dirty="0"/>
              <a:t>3. </a:t>
            </a:r>
            <a:r>
              <a:rPr lang="cy-GB" sz="2600" dirty="0"/>
              <a:t>Pam rydych yn meddwl bod plant sy’n gymwys i dderbyn prydau ysgol am ddim yn tangyflawni yn yr ysgol? </a:t>
            </a:r>
            <a:endParaRPr lang="en-GB" sz="2600" dirty="0"/>
          </a:p>
          <a:p>
            <a:endParaRPr lang="en-US" sz="2600" dirty="0"/>
          </a:p>
          <a:p>
            <a:r>
              <a:rPr lang="en-US" sz="2600" dirty="0">
                <a:solidFill>
                  <a:schemeClr val="accent1"/>
                </a:solidFill>
              </a:rPr>
              <a:t>3. Why do you think children who are eligible for free school meals (FSM) underachieve in school? </a:t>
            </a:r>
            <a:endParaRPr lang="en-GB" sz="2600" dirty="0">
              <a:solidFill>
                <a:schemeClr val="accent1"/>
              </a:solidFill>
            </a:endParaRPr>
          </a:p>
        </p:txBody>
      </p:sp>
      <p:pic>
        <p:nvPicPr>
          <p:cNvPr id="7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067922" y="255639"/>
            <a:ext cx="671992" cy="671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24785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7873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226B16D-1EE8-4346-9DCC-DC19DED0B20C}"/>
              </a:ext>
            </a:extLst>
          </p:cNvPr>
          <p:cNvSpPr txBox="1"/>
          <p:nvPr/>
        </p:nvSpPr>
        <p:spPr>
          <a:xfrm>
            <a:off x="294685" y="341209"/>
            <a:ext cx="5314536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cy-GB" sz="6000" b="1" dirty="0"/>
              <a:t>Tasg Gyfeiriol 5 </a:t>
            </a:r>
            <a:endParaRPr lang="en-GB" sz="6000" dirty="0"/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dirty="0">
                <a:solidFill>
                  <a:srgbClr val="FFFF00"/>
                </a:solidFill>
                <a:latin typeface="+mj-lt"/>
                <a:ea typeface="+mj-ea"/>
                <a:cs typeface="+mj-cs"/>
              </a:rPr>
              <a:t>Directed Task 5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BE413D-EC88-4E05-A535-364E498EE610}"/>
              </a:ext>
            </a:extLst>
          </p:cNvPr>
          <p:cNvSpPr txBox="1"/>
          <p:nvPr/>
        </p:nvSpPr>
        <p:spPr>
          <a:xfrm>
            <a:off x="394432" y="2279018"/>
            <a:ext cx="6049673" cy="337592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endParaRPr lang="en-US" sz="2400" dirty="0">
              <a:solidFill>
                <a:srgbClr val="FFFF00"/>
              </a:solidFill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38CE661-3A0D-4F10-8E82-7E00EE0A9EC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086" r="679" b="-2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5C62CEC-EB9D-4EC7-BD56-E2F7D807030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2984" t="63226" r="32178" b="8817"/>
          <a:stretch/>
        </p:blipFill>
        <p:spPr>
          <a:xfrm>
            <a:off x="294685" y="2463646"/>
            <a:ext cx="8154272" cy="3680747"/>
          </a:xfrm>
          <a:prstGeom prst="rect">
            <a:avLst/>
          </a:prstGeom>
        </p:spPr>
      </p:pic>
      <p:pic>
        <p:nvPicPr>
          <p:cNvPr id="7" name="Picture 2" descr="Click Bar And Finger Vector Web Button Icon Template Stock Vector ...">
            <a:hlinkClick r:id="rId7"/>
            <a:extLst>
              <a:ext uri="{FF2B5EF4-FFF2-40B4-BE49-F238E27FC236}">
                <a16:creationId xmlns:a16="http://schemas.microsoft.com/office/drawing/2014/main" id="{7CE015A4-59E1-40D7-81EA-3CF466D64D9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48" t="27532" r="7471" b="26247"/>
          <a:stretch/>
        </p:blipFill>
        <p:spPr bwMode="auto">
          <a:xfrm>
            <a:off x="8616318" y="5259490"/>
            <a:ext cx="1966452" cy="884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B9F0CB61-BC24-4A9E-8A21-A105F140AC0E}"/>
              </a:ext>
            </a:extLst>
          </p:cNvPr>
          <p:cNvSpPr/>
          <p:nvPr/>
        </p:nvSpPr>
        <p:spPr>
          <a:xfrm>
            <a:off x="2605548" y="3588774"/>
            <a:ext cx="1818968" cy="1976284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39756" y="263376"/>
            <a:ext cx="657560" cy="657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74257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218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ake, drawing&#10;&#10;Description automatically generated">
            <a:extLst>
              <a:ext uri="{FF2B5EF4-FFF2-40B4-BE49-F238E27FC236}">
                <a16:creationId xmlns:a16="http://schemas.microsoft.com/office/drawing/2014/main" id="{31CFD2D6-4915-48C9-9CCE-508D411BBF0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1603" y="643466"/>
            <a:ext cx="6348794" cy="5571067"/>
          </a:xfrm>
          <a:prstGeom prst="rect">
            <a:avLst/>
          </a:prstGeom>
        </p:spPr>
      </p:pic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49511" y="398387"/>
            <a:ext cx="721088" cy="721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034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03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231</TotalTime>
  <Words>805</Words>
  <Application>Microsoft Office PowerPoint</Application>
  <PresentationFormat>Widescreen</PresentationFormat>
  <Paragraphs>89</Paragraphs>
  <Slides>10</Slides>
  <Notes>7</Notes>
  <HiddenSlides>0</HiddenSlides>
  <MMClips>9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Calibri Light</vt:lpstr>
      <vt:lpstr>Symbol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</dc:creator>
  <cp:lastModifiedBy>Catherine Morgan</cp:lastModifiedBy>
  <cp:revision>9</cp:revision>
  <dcterms:created xsi:type="dcterms:W3CDTF">2020-03-23T13:31:33Z</dcterms:created>
  <dcterms:modified xsi:type="dcterms:W3CDTF">2020-04-23T10:46:01Z</dcterms:modified>
</cp:coreProperties>
</file>