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16"/>
  </p:notesMasterIdLst>
  <p:sldIdLst>
    <p:sldId id="256" r:id="rId5"/>
    <p:sldId id="258" r:id="rId6"/>
    <p:sldId id="269" r:id="rId7"/>
    <p:sldId id="275" r:id="rId8"/>
    <p:sldId id="259" r:id="rId9"/>
    <p:sldId id="268" r:id="rId10"/>
    <p:sldId id="276" r:id="rId11"/>
    <p:sldId id="277" r:id="rId12"/>
    <p:sldId id="260" r:id="rId13"/>
    <p:sldId id="264"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7FBD76B-D727-3D43-5807-6422DB60DA4A}" name="Gabriel Fisher" initials="GF" userId="S::gabriel.fisher@uwtsd.ac.uk::a2ec841f-5023-4ef8-8afe-23dbf58b1401"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E347A"/>
    <a:srgbClr val="7B9D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69CD99-DBB8-ABBF-ADBE-81684173C3BF}" v="250" dt="2022-03-04T15:59:30.477"/>
    <p1510:client id="{8C17B71D-A2E5-4B97-9765-D6EEDAADCAE0}" v="565" dt="2022-03-04T20:36:53.0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E08D45-D5E1-4788-BF0B-54B50C9EF462}" type="datetimeFigureOut">
              <a:t>3/4/2022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F8FB0-414B-42D3-B15C-A7513661083B}" type="slidenum">
              <a:t>‹#›</a:t>
            </a:fld>
            <a:endParaRPr lang="en-US"/>
          </a:p>
        </p:txBody>
      </p:sp>
    </p:spTree>
    <p:extLst>
      <p:ext uri="{BB962C8B-B14F-4D97-AF65-F5344CB8AC3E}">
        <p14:creationId xmlns:p14="http://schemas.microsoft.com/office/powerpoint/2010/main" val="8319729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Christine Joy, the following presentation is a critical reflection of learnings from the inter-cultural workplace module (BMSP5002)</a:t>
            </a:r>
          </a:p>
          <a:p>
            <a:endParaRPr lang="en-US" dirty="0">
              <a:cs typeface="Calibri" panose="020F0502020204030204"/>
            </a:endParaRPr>
          </a:p>
          <a:p>
            <a:endParaRPr lang="en-US" dirty="0">
              <a:cs typeface="Calibri" panose="020F0502020204030204"/>
            </a:endParaRPr>
          </a:p>
          <a:p>
            <a:endParaRPr lang="en-US" dirty="0"/>
          </a:p>
        </p:txBody>
      </p:sp>
      <p:sp>
        <p:nvSpPr>
          <p:cNvPr id="4" name="Slide Number Placeholder 3"/>
          <p:cNvSpPr>
            <a:spLocks noGrp="1"/>
          </p:cNvSpPr>
          <p:nvPr>
            <p:ph type="sldNum" sz="quarter" idx="5"/>
          </p:nvPr>
        </p:nvSpPr>
        <p:spPr/>
        <p:txBody>
          <a:bodyPr/>
          <a:lstStyle/>
          <a:p>
            <a:fld id="{DDDF8FB0-414B-42D3-B15C-A7513661083B}" type="slidenum">
              <a:t>1</a:t>
            </a:fld>
            <a:endParaRPr lang="en-US" dirty="0"/>
          </a:p>
        </p:txBody>
      </p:sp>
    </p:spTree>
    <p:extLst>
      <p:ext uri="{BB962C8B-B14F-4D97-AF65-F5344CB8AC3E}">
        <p14:creationId xmlns:p14="http://schemas.microsoft.com/office/powerpoint/2010/main" val="3746922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b="0" i="0" dirty="0">
                <a:solidFill>
                  <a:srgbClr val="000000"/>
                </a:solidFill>
                <a:effectLst/>
                <a:latin typeface="WordVisi_MSFontService"/>
              </a:rPr>
              <a:t>Denison (2019) described organizational culture as </a:t>
            </a:r>
            <a:r>
              <a:rPr lang="en-GB" i="1" dirty="0">
                <a:solidFill>
                  <a:srgbClr val="0E347A"/>
                </a:solidFill>
                <a:latin typeface="+mn-lt"/>
              </a:rPr>
              <a:t>The underlying values, beliefs and principles that serve as the foundation for an organization’s management system as well as the set of management practices and behaviours that both exemplify and reinforce those basic principles’ </a:t>
            </a:r>
            <a:endParaRPr lang="en-GB" b="0" i="0" dirty="0">
              <a:solidFill>
                <a:srgbClr val="0E347A"/>
              </a:solidFill>
              <a:latin typeface="+mn-lt"/>
            </a:endParaRPr>
          </a:p>
          <a:p>
            <a:endParaRPr lang="en-GB" b="0" i="0" dirty="0">
              <a:solidFill>
                <a:srgbClr val="0E347A"/>
              </a:solidFill>
              <a:latin typeface="+mn-lt"/>
              <a:cs typeface="Calibri"/>
            </a:endParaRPr>
          </a:p>
          <a:p>
            <a:r>
              <a:rPr lang="en-GB" b="0" i="0" dirty="0">
                <a:solidFill>
                  <a:srgbClr val="0E347A"/>
                </a:solidFill>
                <a:latin typeface="+mn-lt"/>
                <a:cs typeface="Calibri"/>
              </a:rPr>
              <a:t>For me, I feel culture is like a company's personality and is fundamental to any successful organisation,  as it affects how people connect and work together as well as how the company portrays itself to customers and stakeholders.</a:t>
            </a:r>
          </a:p>
          <a:p>
            <a:endParaRPr lang="en-US" dirty="0">
              <a:cs typeface="Calibri"/>
            </a:endParaRPr>
          </a:p>
          <a:p>
            <a:endParaRPr lang="en-US" dirty="0">
              <a:cs typeface="Calibri"/>
            </a:endParaRPr>
          </a:p>
          <a:p>
            <a:r>
              <a:rPr lang="en-US" dirty="0">
                <a:cs typeface="Calibri"/>
              </a:rPr>
              <a:t>I will be using Gibbs' reflective cycle (Gibbs, 1988) in order to critically review my learning, which I will contextualize using examples drawn from my report on Google.</a:t>
            </a:r>
            <a:endParaRPr lang="en-US" dirty="0"/>
          </a:p>
          <a:p>
            <a:endParaRPr lang="en-US" dirty="0">
              <a:cs typeface="Calibri"/>
            </a:endParaRPr>
          </a:p>
          <a:p>
            <a:r>
              <a:rPr lang="en-US" dirty="0">
                <a:cs typeface="Calibri"/>
              </a:rPr>
              <a:t>I'll be using Gibbs reflective cycle</a:t>
            </a:r>
          </a:p>
          <a:p>
            <a:endParaRPr lang="en-US" dirty="0">
              <a:cs typeface="Calibri"/>
            </a:endParaRPr>
          </a:p>
          <a:p>
            <a:r>
              <a:rPr lang="en-US" dirty="0">
                <a:cs typeface="Calibri"/>
              </a:rPr>
              <a:t>Starting with Description. I will set the scene and describe the key aims within the inter-cultural workplace module, such as organizational structure, culture and the role HR plays. </a:t>
            </a:r>
            <a:endParaRPr lang="en-US" dirty="0"/>
          </a:p>
          <a:p>
            <a:r>
              <a:rPr lang="en-US" dirty="0">
                <a:cs typeface="Calibri"/>
              </a:rPr>
              <a:t>I will reflect upon my feelings going into the task , during and after.</a:t>
            </a:r>
            <a:endParaRPr lang="en-US" dirty="0"/>
          </a:p>
          <a:p>
            <a:r>
              <a:rPr lang="en-US" dirty="0">
                <a:cs typeface="Calibri"/>
              </a:rPr>
              <a:t>I will evaluate what I learned, what went well and what I feel could have gone better.</a:t>
            </a:r>
          </a:p>
          <a:p>
            <a:r>
              <a:rPr lang="en-US" dirty="0">
                <a:cs typeface="Calibri"/>
              </a:rPr>
              <a:t>I will use these findings to analyze what helped and hindered, in order to identify my areas of development. </a:t>
            </a:r>
          </a:p>
          <a:p>
            <a:r>
              <a:rPr lang="en-US" dirty="0">
                <a:cs typeface="Calibri"/>
              </a:rPr>
              <a:t>I will Conclusion by identifying skills, tools and different approaches which could assist within my continuous development.</a:t>
            </a:r>
            <a:endParaRPr lang="en-US" dirty="0"/>
          </a:p>
          <a:p>
            <a:r>
              <a:rPr lang="en-US" dirty="0">
                <a:cs typeface="Calibri"/>
              </a:rPr>
              <a:t>Finally I will devise an Action plan, where I will put these learnings into practice in order to improve.</a:t>
            </a:r>
            <a:endParaRPr lang="en-US" dirty="0"/>
          </a:p>
        </p:txBody>
      </p:sp>
      <p:sp>
        <p:nvSpPr>
          <p:cNvPr id="4" name="Slide Number Placeholder 3"/>
          <p:cNvSpPr>
            <a:spLocks noGrp="1"/>
          </p:cNvSpPr>
          <p:nvPr>
            <p:ph type="sldNum" sz="quarter" idx="5"/>
          </p:nvPr>
        </p:nvSpPr>
        <p:spPr/>
        <p:txBody>
          <a:bodyPr/>
          <a:lstStyle/>
          <a:p>
            <a:fld id="{DDDF8FB0-414B-42D3-B15C-A7513661083B}" type="slidenum">
              <a:t>2</a:t>
            </a:fld>
            <a:endParaRPr lang="en-US" dirty="0"/>
          </a:p>
        </p:txBody>
      </p:sp>
    </p:spTree>
    <p:extLst>
      <p:ext uri="{BB962C8B-B14F-4D97-AF65-F5344CB8AC3E}">
        <p14:creationId xmlns:p14="http://schemas.microsoft.com/office/powerpoint/2010/main" val="1043214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the module we looked at organizational structures and how these could impact culture</a:t>
            </a:r>
          </a:p>
          <a:p>
            <a:endParaRPr lang="en-US" dirty="0"/>
          </a:p>
          <a:p>
            <a:r>
              <a:rPr lang="en-US" dirty="0"/>
              <a:t>Here I have shown a hierarchical structure and flat structure. In the hierarchical structure, there is a formal reporting line, from front line workers through to the highest level. This structure has clearly defined authority levels and everyone knows their roles and responsibilities</a:t>
            </a:r>
            <a:endParaRPr lang="en-US" dirty="0">
              <a:cs typeface="Calibri"/>
            </a:endParaRPr>
          </a:p>
          <a:p>
            <a:r>
              <a:rPr lang="en-US" dirty="0"/>
              <a:t>Disadvantages Longer lines of communication Subordinates feel less motivated as there are so many managers</a:t>
            </a:r>
            <a:endParaRPr lang="en-US" dirty="0">
              <a:cs typeface="Calibri"/>
            </a:endParaRPr>
          </a:p>
          <a:p>
            <a:endParaRPr lang="en-US" dirty="0">
              <a:cs typeface="Calibri"/>
            </a:endParaRPr>
          </a:p>
          <a:p>
            <a:endParaRPr lang="en-US" dirty="0">
              <a:cs typeface="Calibri"/>
            </a:endParaRPr>
          </a:p>
          <a:p>
            <a:r>
              <a:rPr lang="en-US" dirty="0">
                <a:cs typeface="Calibri"/>
              </a:rPr>
              <a:t>In contrast, the flat structure has few or no levels of middle management, this system offers better communications, autonomy and responsibility which can lead to motivated employees, however the downside is lack of progression and higher workloads.</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DDF8FB0-414B-42D3-B15C-A7513661083B}" type="slidenum">
              <a:rPr lang="en-US"/>
              <a:t>3</a:t>
            </a:fld>
            <a:endParaRPr lang="en-US"/>
          </a:p>
        </p:txBody>
      </p:sp>
    </p:spTree>
    <p:extLst>
      <p:ext uri="{BB962C8B-B14F-4D97-AF65-F5344CB8AC3E}">
        <p14:creationId xmlns:p14="http://schemas.microsoft.com/office/powerpoint/2010/main" val="2077318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During assessment one of the module, I wrote a report on Google, (Garvin, 2013) stated that the founders originally wanted a completely flat structure, however the company grew so quickly that this structure was not sustainable. During my research I found that Google adopt a Matrix system as shown in this image, a matrix model is ideal for their many projects, a matrix design maintains open communication between teams and can create an innovative environment. </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DDF8FB0-414B-42D3-B15C-A7513661083B}" type="slidenum">
              <a:rPr lang="en-US"/>
              <a:t>4</a:t>
            </a:fld>
            <a:endParaRPr lang="en-US"/>
          </a:p>
        </p:txBody>
      </p:sp>
    </p:spTree>
    <p:extLst>
      <p:ext uri="{BB962C8B-B14F-4D97-AF65-F5344CB8AC3E}">
        <p14:creationId xmlns:p14="http://schemas.microsoft.com/office/powerpoint/2010/main" val="517335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The module explored internal and external factors</a:t>
            </a:r>
            <a:endParaRPr lang="en-US" dirty="0">
              <a:cs typeface="Calibri"/>
            </a:endParaRPr>
          </a:p>
          <a:p>
            <a:pPr>
              <a:defRPr/>
            </a:pPr>
            <a:endParaRPr lang="en-US" dirty="0"/>
          </a:p>
          <a:p>
            <a:pPr>
              <a:defRPr/>
            </a:pPr>
            <a:r>
              <a:rPr lang="en-US" dirty="0">
                <a:cs typeface="Calibri"/>
              </a:rPr>
              <a:t>The V</a:t>
            </a:r>
            <a:r>
              <a:rPr lang="en-US" dirty="0"/>
              <a:t>UCA environment image taken from Org learning</a:t>
            </a:r>
          </a:p>
          <a:p>
            <a:pPr>
              <a:defRPr/>
            </a:pPr>
            <a:endParaRPr lang="en-US" dirty="0"/>
          </a:p>
          <a:p>
            <a:pPr>
              <a:defRPr/>
            </a:pPr>
            <a:r>
              <a:rPr lang="en-US" dirty="0"/>
              <a:t>VUCA stands for Volatility, uncertainty, complexity and ambiguity and describes the situation of constant, unpredictable change that is now the norm within business worlds. </a:t>
            </a:r>
          </a:p>
          <a:p>
            <a:pPr>
              <a:defRPr/>
            </a:pPr>
            <a:r>
              <a:rPr lang="en-US" dirty="0"/>
              <a:t>Some benefits of adopting a VUCA environment include a balanced approach to risk, it also allows business to try new ideas and solutions in a risk tolerant culture in addition, being aware of risk and the affects of change can also drive a healthy and collaborative culture and enables managers to prioritize wellbeing, employment satisfaction and productivity.</a:t>
            </a:r>
          </a:p>
          <a:p>
            <a:pPr>
              <a:defRPr/>
            </a:pPr>
            <a:endParaRPr lang="en-US" dirty="0"/>
          </a:p>
          <a:p>
            <a:pPr>
              <a:defRPr/>
            </a:pPr>
            <a:r>
              <a:rPr lang="en-US" dirty="0"/>
              <a:t>During the module, we also learned about Micro and Macro environments, examples of micro elements include, employees, customers, suppliers, whereas Macro looks at the wider environmental factors such as political, economic, social, technological, legal and environmental factors, or PESTLE for short.</a:t>
            </a:r>
            <a:endParaRPr lang="en-US" dirty="0">
              <a:cs typeface="Calibri"/>
            </a:endParaRPr>
          </a:p>
          <a:p>
            <a:pPr>
              <a:defRPr/>
            </a:pPr>
            <a:endParaRPr lang="en-US" dirty="0">
              <a:cs typeface="Calibri"/>
            </a:endParaRPr>
          </a:p>
          <a:p>
            <a:pPr>
              <a:defRPr/>
            </a:pPr>
            <a:r>
              <a:rPr lang="en-US" dirty="0">
                <a:cs typeface="Calibri"/>
              </a:rPr>
              <a:t>We also explored Flexible and Agile </a:t>
            </a:r>
            <a:r>
              <a:rPr lang="en-US" dirty="0"/>
              <a:t>working practices, A flexible working environment refers to such things as working hours where as an agile  environment focuses on removing these boundaries. A benefit of adopting an agile environment is the speed of change, however an area of weakness could occur if there is poor team management, which could result in wasted time and money.</a:t>
            </a:r>
            <a:endParaRPr lang="en-US" dirty="0">
              <a:cs typeface="Calibri"/>
            </a:endParaRPr>
          </a:p>
          <a:p>
            <a:pPr>
              <a:defRPr/>
            </a:pP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DDF8FB0-414B-42D3-B15C-A7513661083B}" type="slidenum">
              <a:t>5</a:t>
            </a:fld>
            <a:endParaRPr lang="en-US"/>
          </a:p>
        </p:txBody>
      </p:sp>
    </p:spTree>
    <p:extLst>
      <p:ext uri="{BB962C8B-B14F-4D97-AF65-F5344CB8AC3E}">
        <p14:creationId xmlns:p14="http://schemas.microsoft.com/office/powerpoint/2010/main" val="1531499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b="1" dirty="0"/>
              <a:t>Clan</a:t>
            </a:r>
            <a:r>
              <a:rPr lang="en-US" dirty="0"/>
              <a:t> - where the culture is akin with family, focusing on mentoring, nurturing, and “doing things together.” The positive traits of a clan </a:t>
            </a:r>
            <a:r>
              <a:rPr lang="en-US" dirty="0" err="1"/>
              <a:t>cluture</a:t>
            </a:r>
            <a:r>
              <a:rPr lang="en-US" dirty="0"/>
              <a:t> is within team working, where positive relationships can form between managers and their teams, however if conflict arises it could make managing these harder due to manger/employee boundaries.</a:t>
            </a:r>
            <a:br>
              <a:rPr lang="en-US" dirty="0">
                <a:cs typeface="+mn-lt"/>
              </a:rPr>
            </a:br>
            <a:endParaRPr lang="en-US" dirty="0">
              <a:cs typeface="Calibri"/>
            </a:endParaRPr>
          </a:p>
          <a:p>
            <a:r>
              <a:rPr lang="en-US" b="1" dirty="0"/>
              <a:t>Adhocracy</a:t>
            </a:r>
            <a:r>
              <a:rPr lang="en-US" dirty="0"/>
              <a:t> - where the culture is dynamic and entrepreneurial, with a focus on risk-taking, innovation, and “doing things first.” The advantages of this culture is the flexibility it brings and the acceptance of failure when trying new things, the downside is managing  and keeping in check the personality traits this environment attracts. </a:t>
            </a:r>
            <a:endParaRPr lang="en-US" dirty="0">
              <a:cs typeface="Calibri"/>
            </a:endParaRPr>
          </a:p>
          <a:p>
            <a:endParaRPr lang="en-US" dirty="0">
              <a:cs typeface="+mn-lt"/>
            </a:endParaRPr>
          </a:p>
          <a:p>
            <a:r>
              <a:rPr lang="en-US" b="1" dirty="0"/>
              <a:t>Hierarchy</a:t>
            </a:r>
            <a:r>
              <a:rPr lang="en-US" dirty="0"/>
              <a:t> culture, which is structured and controlled, with a focus on efficiency, stability and “doing things right.” the benefits of this culture is a clear authority line, however people can be viewed based on their role and level of responsibility which can hinder communication.</a:t>
            </a:r>
            <a:endParaRPr lang="en-US" dirty="0">
              <a:cs typeface="Calibri" panose="020F0502020204030204"/>
            </a:endParaRPr>
          </a:p>
          <a:p>
            <a:endParaRPr lang="en-US" dirty="0">
              <a:cs typeface="Calibri" panose="020F0502020204030204"/>
            </a:endParaRPr>
          </a:p>
          <a:p>
            <a:r>
              <a:rPr lang="en-US" dirty="0">
                <a:cs typeface="+mn-lt"/>
              </a:rPr>
              <a:t>Lastly</a:t>
            </a:r>
          </a:p>
          <a:p>
            <a:endParaRPr lang="en-US" b="1" dirty="0">
              <a:cs typeface="+mn-lt"/>
            </a:endParaRPr>
          </a:p>
          <a:p>
            <a:r>
              <a:rPr lang="en-US" b="1" dirty="0">
                <a:cs typeface="+mn-lt"/>
              </a:rPr>
              <a:t>Market</a:t>
            </a:r>
            <a:r>
              <a:rPr lang="en-US" dirty="0"/>
              <a:t> - where the culture is results driven, with focus on competition, achievement, and “getting the job done.” The benefits of this environment is maximized profits and staying one step ahead of competition, however the downsides can lead to overworked employees, burnout, low morale and staff retention.</a:t>
            </a:r>
            <a:endParaRPr lang="en-US" dirty="0">
              <a:cs typeface="Calibri"/>
            </a:endParaRPr>
          </a:p>
        </p:txBody>
      </p:sp>
      <p:sp>
        <p:nvSpPr>
          <p:cNvPr id="4" name="Slide Number Placeholder 3"/>
          <p:cNvSpPr>
            <a:spLocks noGrp="1"/>
          </p:cNvSpPr>
          <p:nvPr>
            <p:ph type="sldNum" sz="quarter" idx="5"/>
          </p:nvPr>
        </p:nvSpPr>
        <p:spPr/>
        <p:txBody>
          <a:bodyPr/>
          <a:lstStyle/>
          <a:p>
            <a:fld id="{DDDF8FB0-414B-42D3-B15C-A7513661083B}" type="slidenum">
              <a:t>6</a:t>
            </a:fld>
            <a:endParaRPr lang="en-US"/>
          </a:p>
        </p:txBody>
      </p:sp>
    </p:spTree>
    <p:extLst>
      <p:ext uri="{BB962C8B-B14F-4D97-AF65-F5344CB8AC3E}">
        <p14:creationId xmlns:p14="http://schemas.microsoft.com/office/powerpoint/2010/main" val="293428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also looked at the history of Human recourses where the connection between wellbeing to the productivity of employees started to emerged in the late 18th century, however it wasn't until almost a century later, when Geert Hofstede developed one of the earliest frameworks for measuring cultural dimensions. His theory made the connection between peoples social and cultural, behaviors, norms and beliefs and their links to organizational culture.</a:t>
            </a:r>
          </a:p>
          <a:p>
            <a:endParaRPr lang="en-US" dirty="0"/>
          </a:p>
          <a:p>
            <a:r>
              <a:rPr lang="en-US" dirty="0"/>
              <a:t>In todays business world, culture can influence many things within a HR role, such as Employee engagement, Accountability, equality and diversity, transparency, pay equality, leadership, employee wellbeing and satisfaction. </a:t>
            </a:r>
            <a:endParaRPr lang="en-US" dirty="0">
              <a:cs typeface="Calibri"/>
            </a:endParaRPr>
          </a:p>
          <a:p>
            <a:endParaRPr lang="en-US" dirty="0">
              <a:cs typeface="Calibri"/>
            </a:endParaRPr>
          </a:p>
          <a:p>
            <a:r>
              <a:rPr lang="en-US" dirty="0">
                <a:cs typeface="Calibri"/>
              </a:rPr>
              <a:t>During my research into Google, I discovered how the use of technology supports their HR function, particularly within recruitment and employee engagement.  On the positive side, they benefit from a reduction in human bias in addition to streamlining processes such as employee attendance and engagement.</a:t>
            </a:r>
          </a:p>
          <a:p>
            <a:r>
              <a:rPr lang="en-US" dirty="0">
                <a:cs typeface="Calibri"/>
              </a:rPr>
              <a:t>However, their AI is only as strong as its design and has the risk of pigeon holing people.</a:t>
            </a:r>
          </a:p>
          <a:p>
            <a:endParaRPr lang="en-GB" dirty="0"/>
          </a:p>
        </p:txBody>
      </p:sp>
      <p:sp>
        <p:nvSpPr>
          <p:cNvPr id="4" name="Slide Number Placeholder 3"/>
          <p:cNvSpPr>
            <a:spLocks noGrp="1"/>
          </p:cNvSpPr>
          <p:nvPr>
            <p:ph type="sldNum" sz="quarter" idx="5"/>
          </p:nvPr>
        </p:nvSpPr>
        <p:spPr/>
        <p:txBody>
          <a:bodyPr/>
          <a:lstStyle/>
          <a:p>
            <a:fld id="{DDDF8FB0-414B-42D3-B15C-A7513661083B}" type="slidenum">
              <a:rPr lang="en-GB" smtClean="0"/>
              <a:t>7</a:t>
            </a:fld>
            <a:endParaRPr lang="en-GB"/>
          </a:p>
        </p:txBody>
      </p:sp>
    </p:spTree>
    <p:extLst>
      <p:ext uri="{BB962C8B-B14F-4D97-AF65-F5344CB8AC3E}">
        <p14:creationId xmlns:p14="http://schemas.microsoft.com/office/powerpoint/2010/main" val="2729441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During the module learnings, key theorists were used such as Hofstede, handy and Schein.  </a:t>
            </a:r>
            <a:r>
              <a:rPr lang="en-US" dirty="0"/>
              <a:t>Schein, defined "organizational culture" as comprising a number of features, including a shared "pattern of basic assumptions" in which people learn over time when faced with both internal and external problems. He believed organizational culture developed over time as those who work change and adapt to the environment.</a:t>
            </a:r>
            <a:endParaRPr lang="en-US" dirty="0">
              <a:cs typeface="Calibri"/>
            </a:endParaRPr>
          </a:p>
          <a:p>
            <a:endParaRPr lang="en-US" dirty="0">
              <a:cs typeface="Calibri"/>
            </a:endParaRPr>
          </a:p>
          <a:p>
            <a:r>
              <a:rPr lang="en-US" dirty="0">
                <a:cs typeface="Calibri"/>
              </a:rPr>
              <a:t>Some of these aspects are clearly visible, such as read from page , here as others lay deeper within such as read from page</a:t>
            </a:r>
          </a:p>
          <a:p>
            <a:endParaRPr lang="en-GB" dirty="0"/>
          </a:p>
        </p:txBody>
      </p:sp>
      <p:sp>
        <p:nvSpPr>
          <p:cNvPr id="4" name="Slide Number Placeholder 3"/>
          <p:cNvSpPr>
            <a:spLocks noGrp="1"/>
          </p:cNvSpPr>
          <p:nvPr>
            <p:ph type="sldNum" sz="quarter" idx="5"/>
          </p:nvPr>
        </p:nvSpPr>
        <p:spPr/>
        <p:txBody>
          <a:bodyPr/>
          <a:lstStyle/>
          <a:p>
            <a:fld id="{DDDF8FB0-414B-42D3-B15C-A7513661083B}" type="slidenum">
              <a:rPr lang="en-GB" smtClean="0"/>
              <a:t>8</a:t>
            </a:fld>
            <a:endParaRPr lang="en-GB"/>
          </a:p>
        </p:txBody>
      </p:sp>
    </p:spTree>
    <p:extLst>
      <p:ext uri="{BB962C8B-B14F-4D97-AF65-F5344CB8AC3E}">
        <p14:creationId xmlns:p14="http://schemas.microsoft.com/office/powerpoint/2010/main" val="2039856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my own experience within a leadership role at Admiral, I have already practiced many aspects of the teachings within this module, such as HR issues, recruitment, team morale, leadership and culture so I felt confident going into these assignments, however I was conscious of hindering the groups learnings by being too vocal when drawing upon my experiences in class.  I have realized through reflective listening and emotional intelligence I still have some learning to do to be a good communicator and leader and will devise a plan to advance these skills.</a:t>
            </a:r>
          </a:p>
          <a:p>
            <a:endParaRPr lang="en-US" dirty="0"/>
          </a:p>
          <a:p>
            <a:r>
              <a:rPr lang="en-US" dirty="0"/>
              <a:t>I was also conscious I may not stay focused or that procrastination would set in.  In order to stay focused I created a reflective document, this worked well and  I also created a study planner, this is something new which I tried as I was fearful of becoming burnt-out and missing deadlines. Where I could, I stuck to the times I had allocated myself and with practice I feel this will become habit.</a:t>
            </a:r>
            <a:endParaRPr lang="en-US" dirty="0">
              <a:cs typeface="Calibri" panose="020F0502020204030204"/>
            </a:endParaRPr>
          </a:p>
          <a:p>
            <a:endParaRPr lang="en-US" dirty="0"/>
          </a:p>
          <a:p>
            <a:r>
              <a:rPr lang="en-US" dirty="0"/>
              <a:t>Although I had experience I was keen to learn new things, it was interesting to understand the make-up of different structures and approaches and where they are used. The VUCA environment in particular was new to me and it was good to learn about other environments such as Googles, which I used for my report.  I now understand more about different structures and where they would be most fitting and this has extended my knowledge of both internal and external issues faced within a business environment.</a:t>
            </a:r>
            <a:endParaRPr lang="en-US" dirty="0">
              <a:cs typeface="Calibri"/>
            </a:endParaRPr>
          </a:p>
          <a:p>
            <a:endParaRPr lang="en-US" dirty="0">
              <a:cs typeface="Calibri"/>
            </a:endParaRPr>
          </a:p>
          <a:p>
            <a:r>
              <a:rPr lang="en-US" dirty="0">
                <a:cs typeface="Calibri"/>
              </a:rPr>
              <a:t>I have learned that </a:t>
            </a:r>
            <a:r>
              <a:rPr lang="en-US" dirty="0"/>
              <a:t>leaders of organizations should consider a variety of factors before deciding which type of structure is best for their business, its goals and culture and that it works both ways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DDF8FB0-414B-42D3-B15C-A7513661083B}" type="slidenum">
              <a:t>9</a:t>
            </a:fld>
            <a:endParaRPr lang="en-US"/>
          </a:p>
        </p:txBody>
      </p:sp>
    </p:spTree>
    <p:extLst>
      <p:ext uri="{BB962C8B-B14F-4D97-AF65-F5344CB8AC3E}">
        <p14:creationId xmlns:p14="http://schemas.microsoft.com/office/powerpoint/2010/main" val="3448302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Personal strengths and areas of development</a:t>
            </a:r>
          </a:p>
          <a:p>
            <a:endParaRPr lang="en-US" dirty="0">
              <a:cs typeface="Calibri"/>
            </a:endParaRPr>
          </a:p>
          <a:p>
            <a:r>
              <a:rPr lang="en-US" b="1" dirty="0"/>
              <a:t>Keep a learning or reflection journal – I found this worked well</a:t>
            </a:r>
          </a:p>
          <a:p>
            <a:r>
              <a:rPr lang="en-US" b="1" dirty="0"/>
              <a:t>Practice active listening – I Still have a little bit of learning to do here</a:t>
            </a:r>
          </a:p>
          <a:p>
            <a:r>
              <a:rPr lang="en-US" b="1" dirty="0"/>
              <a:t>Keep the study planner going – This helped me so much and in time it will become a habit</a:t>
            </a:r>
          </a:p>
          <a:p>
            <a:r>
              <a:rPr lang="en-US" b="1" dirty="0"/>
              <a:t>Ask myself key questions – Challenge and question my beliefs and assumptions</a:t>
            </a:r>
            <a:endParaRPr lang="en-US" dirty="0">
              <a:cs typeface="Calibri"/>
            </a:endParaRPr>
          </a:p>
          <a:p>
            <a:r>
              <a:rPr lang="en-US" b="1" dirty="0"/>
              <a:t>Discuss the experience with the group – Share knowledge, feedback and experiences to learn others perceptions and </a:t>
            </a:r>
            <a:r>
              <a:rPr lang="en-US" b="1" dirty="0" err="1"/>
              <a:t>opionons</a:t>
            </a:r>
            <a:endParaRPr lang="en-US" dirty="0">
              <a:cs typeface="Calibri"/>
            </a:endParaRPr>
          </a:p>
          <a:p>
            <a:r>
              <a:rPr lang="en-US" b="1" dirty="0"/>
              <a:t>Reflection activities such as this to look back on what I learned, what went well and what I can change</a:t>
            </a:r>
          </a:p>
          <a:p>
            <a:endParaRPr lang="en-US" dirty="0"/>
          </a:p>
        </p:txBody>
      </p:sp>
      <p:sp>
        <p:nvSpPr>
          <p:cNvPr id="4" name="Slide Number Placeholder 3"/>
          <p:cNvSpPr>
            <a:spLocks noGrp="1"/>
          </p:cNvSpPr>
          <p:nvPr>
            <p:ph type="sldNum" sz="quarter" idx="5"/>
          </p:nvPr>
        </p:nvSpPr>
        <p:spPr/>
        <p:txBody>
          <a:bodyPr/>
          <a:lstStyle/>
          <a:p>
            <a:fld id="{DDDF8FB0-414B-42D3-B15C-A7513661083B}" type="slidenum">
              <a:t>10</a:t>
            </a:fld>
            <a:endParaRPr lang="en-US"/>
          </a:p>
        </p:txBody>
      </p:sp>
    </p:spTree>
    <p:extLst>
      <p:ext uri="{BB962C8B-B14F-4D97-AF65-F5344CB8AC3E}">
        <p14:creationId xmlns:p14="http://schemas.microsoft.com/office/powerpoint/2010/main" val="3239176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73453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67686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36970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47478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24014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61639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98489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73495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46031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223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94958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3/4/2022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49376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3/4/2022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49864715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4" r:id="rId7"/>
    <p:sldLayoutId id="2147483675" r:id="rId8"/>
    <p:sldLayoutId id="2147483676" r:id="rId9"/>
    <p:sldLayoutId id="2147483677" r:id="rId10"/>
    <p:sldLayoutId id="2147483678" r:id="rId11"/>
    <p:sldLayoutId id="2147483680"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3.m4a"/><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2.xml"/><Relationship Id="rId5" Type="http://schemas.openxmlformats.org/officeDocument/2006/relationships/slideLayout" Target="../slideLayouts/slideLayout10.xml"/><Relationship Id="rId4" Type="http://schemas.openxmlformats.org/officeDocument/2006/relationships/audio" Target="../media/media3.m4a"/></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notesSlide" Target="../notesSlides/notesSlide5.xml"/><Relationship Id="rId3" Type="http://schemas.microsoft.com/office/2007/relationships/media" Target="../media/media7.m4a"/><Relationship Id="rId7"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5" Type="http://schemas.microsoft.com/office/2007/relationships/media" Target="../media/media8.m4a"/><Relationship Id="rId10" Type="http://schemas.openxmlformats.org/officeDocument/2006/relationships/image" Target="../media/image2.png"/><Relationship Id="rId4" Type="http://schemas.openxmlformats.org/officeDocument/2006/relationships/audio" Target="../media/media7.m4a"/><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audio" Target="../media/media15.m4a"/><Relationship Id="rId3" Type="http://schemas.microsoft.com/office/2007/relationships/media" Target="../media/media13.m4a"/><Relationship Id="rId7" Type="http://schemas.microsoft.com/office/2007/relationships/media" Target="../media/media15.m4a"/><Relationship Id="rId12"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audio" Target="../media/media14.m4a"/><Relationship Id="rId11" Type="http://schemas.openxmlformats.org/officeDocument/2006/relationships/image" Target="../media/image10.png"/><Relationship Id="rId5" Type="http://schemas.microsoft.com/office/2007/relationships/media" Target="../media/media14.m4a"/><Relationship Id="rId10" Type="http://schemas.openxmlformats.org/officeDocument/2006/relationships/notesSlide" Target="../notesSlides/notesSlide9.xml"/><Relationship Id="rId4" Type="http://schemas.openxmlformats.org/officeDocument/2006/relationships/audio" Target="../media/media13.m4a"/><Relationship Id="rId9"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hyperlink" Target="https://mramusicplace.net/2021/01/10/teaching-success-and-active-listening/" TargetMode="External"/><Relationship Id="rId3" Type="http://schemas.openxmlformats.org/officeDocument/2006/relationships/hyperlink" Target="https://www.bbc.co.uk/bitesize/guides/z6v847h/revision/1" TargetMode="External"/><Relationship Id="rId7" Type="http://schemas.openxmlformats.org/officeDocument/2006/relationships/hyperlink" Target="https://courses.lumenlearning.com/wmopen-humanresourcesmgmt/chapter/authority-and-accountability/" TargetMode="External"/><Relationship Id="rId2" Type="http://schemas.openxmlformats.org/officeDocument/2006/relationships/hyperlink" Target="https://www.allenovery.com/en-gb/global/news-and-insights/navigating-workplace-culture-in-a-new-era" TargetMode="External"/><Relationship Id="rId1" Type="http://schemas.openxmlformats.org/officeDocument/2006/relationships/slideLayout" Target="../slideLayouts/slideLayout2.xml"/><Relationship Id="rId6" Type="http://schemas.openxmlformats.org/officeDocument/2006/relationships/hyperlink" Target="https://hbr.org/2013/12/how-google-sold-its-engineers-on-management" TargetMode="External"/><Relationship Id="rId11" Type="http://schemas.openxmlformats.org/officeDocument/2006/relationships/hyperlink" Target="https://www.toolshero.com/toolsheroes/charles-handy/" TargetMode="External"/><Relationship Id="rId5" Type="http://schemas.openxmlformats.org/officeDocument/2006/relationships/hyperlink" Target="http://www.denisonconsulting.com/wp-content/uploads/%202019/05/denison-culture-docs-overview.pdf" TargetMode="External"/><Relationship Id="rId10" Type="http://schemas.openxmlformats.org/officeDocument/2006/relationships/hyperlink" Target="https://www.seedhk.com/vuca/" TargetMode="External"/><Relationship Id="rId4" Type="http://schemas.openxmlformats.org/officeDocument/2006/relationships/hyperlink" Target="https://businessterms.org/organizational-culture/" TargetMode="External"/><Relationship Id="rId9" Type="http://schemas.openxmlformats.org/officeDocument/2006/relationships/hyperlink" Target="https://www.organisatieleren.be/component/users/?view=remind&amp;Itemid=19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3">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53230" y="555171"/>
            <a:ext cx="5962786" cy="3707612"/>
          </a:xfrm>
        </p:spPr>
        <p:txBody>
          <a:bodyPr>
            <a:normAutofit/>
          </a:bodyPr>
          <a:lstStyle/>
          <a:p>
            <a:r>
              <a:rPr lang="en-US" dirty="0">
                <a:solidFill>
                  <a:schemeClr val="accent1">
                    <a:lumMod val="50000"/>
                  </a:schemeClr>
                </a:solidFill>
                <a:cs typeface="Calibri Light"/>
              </a:rPr>
              <a:t>Critical Reflection of the Inter-cultural Workplace</a:t>
            </a:r>
            <a:br>
              <a:rPr lang="en-US" dirty="0">
                <a:cs typeface="Calibri Light"/>
              </a:rPr>
            </a:br>
            <a:br>
              <a:rPr lang="en-US" dirty="0">
                <a:cs typeface="Calibri Light"/>
              </a:rPr>
            </a:br>
            <a:r>
              <a:rPr lang="en-US" dirty="0">
                <a:solidFill>
                  <a:schemeClr val="accent1">
                    <a:lumMod val="50000"/>
                  </a:schemeClr>
                </a:solidFill>
                <a:cs typeface="Calibri Light"/>
              </a:rPr>
              <a:t>BMSP5002</a:t>
            </a:r>
            <a:endParaRPr lang="en-US" dirty="0">
              <a:solidFill>
                <a:schemeClr val="accent1">
                  <a:lumMod val="50000"/>
                </a:schemeClr>
              </a:solidFill>
            </a:endParaRPr>
          </a:p>
        </p:txBody>
      </p:sp>
      <p:pic>
        <p:nvPicPr>
          <p:cNvPr id="4" name="Picture 3">
            <a:extLst>
              <a:ext uri="{FF2B5EF4-FFF2-40B4-BE49-F238E27FC236}">
                <a16:creationId xmlns:a16="http://schemas.microsoft.com/office/drawing/2014/main" id="{235D1ABE-A343-4470-A631-C3D31FF0EC41}"/>
              </a:ext>
            </a:extLst>
          </p:cNvPr>
          <p:cNvPicPr>
            <a:picLocks noChangeAspect="1"/>
          </p:cNvPicPr>
          <p:nvPr/>
        </p:nvPicPr>
        <p:blipFill rotWithShape="1">
          <a:blip r:embed="rId5"/>
          <a:srcRect l="24874" r="3165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76E3E278-5A4E-47C1-8293-5605E0581E2F}"/>
              </a:ext>
            </a:extLst>
          </p:cNvPr>
          <p:cNvSpPr txBox="1"/>
          <p:nvPr/>
        </p:nvSpPr>
        <p:spPr>
          <a:xfrm>
            <a:off x="550779" y="5603374"/>
            <a:ext cx="434607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7B9DB5"/>
                </a:solidFill>
              </a:rPr>
              <a:t>Christine Joy</a:t>
            </a:r>
            <a:r>
              <a:rPr lang="en-US" sz="2800">
                <a:solidFill>
                  <a:srgbClr val="7B9DB5"/>
                </a:solidFill>
              </a:rPr>
              <a:t> </a:t>
            </a:r>
            <a:r>
              <a:rPr lang="en-US" sz="2800" dirty="0">
                <a:solidFill>
                  <a:srgbClr val="7B9DB5"/>
                </a:solidFill>
              </a:rPr>
              <a:t> 2009194</a:t>
            </a:r>
          </a:p>
        </p:txBody>
      </p:sp>
      <p:pic>
        <p:nvPicPr>
          <p:cNvPr id="7" name="Recorded Sound">
            <a:hlinkClick r:id="" action="ppaction://media"/>
            <a:extLst>
              <a:ext uri="{FF2B5EF4-FFF2-40B4-BE49-F238E27FC236}">
                <a16:creationId xmlns:a16="http://schemas.microsoft.com/office/drawing/2014/main" id="{3E2F5E98-EF1A-4638-A8B4-B7812EAF69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9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53" name="Rectangle 52">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54">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1633233-A78C-4A14-8C8E-4F58DFE9F42F}"/>
              </a:ext>
            </a:extLst>
          </p:cNvPr>
          <p:cNvSpPr>
            <a:spLocks noGrp="1"/>
          </p:cNvSpPr>
          <p:nvPr>
            <p:ph type="title"/>
          </p:nvPr>
        </p:nvSpPr>
        <p:spPr>
          <a:xfrm>
            <a:off x="216569" y="1061705"/>
            <a:ext cx="5385224" cy="5073063"/>
          </a:xfrm>
        </p:spPr>
        <p:txBody>
          <a:bodyPr vert="horz" lIns="91440" tIns="45720" rIns="91440" bIns="45720" rtlCol="0" anchor="b">
            <a:noAutofit/>
          </a:bodyPr>
          <a:lstStyle/>
          <a:p>
            <a:pPr algn="l"/>
            <a:r>
              <a:rPr lang="en-GB" i="1" dirty="0">
                <a:solidFill>
                  <a:srgbClr val="0E347A"/>
                </a:solidFill>
                <a:latin typeface="+mn-lt"/>
              </a:rPr>
              <a:t>‘The underlying values, beliefs and principles that serve as the foundation for an organization’s management system as well as the set of management practices and behaviours that both exemplify and reinforce those basic principles’</a:t>
            </a:r>
          </a:p>
        </p:txBody>
      </p:sp>
      <p:pic>
        <p:nvPicPr>
          <p:cNvPr id="3" name="Picture 4" descr="Diagram&#10;&#10;Description automatically generated">
            <a:extLst>
              <a:ext uri="{FF2B5EF4-FFF2-40B4-BE49-F238E27FC236}">
                <a16:creationId xmlns:a16="http://schemas.microsoft.com/office/drawing/2014/main" id="{B8AF7846-9959-4A88-AF9F-87B997C39F1A}"/>
              </a:ext>
            </a:extLst>
          </p:cNvPr>
          <p:cNvPicPr>
            <a:picLocks noChangeAspect="1"/>
          </p:cNvPicPr>
          <p:nvPr/>
        </p:nvPicPr>
        <p:blipFill>
          <a:blip r:embed="rId7"/>
          <a:stretch>
            <a:fillRect/>
          </a:stretch>
        </p:blipFill>
        <p:spPr>
          <a:xfrm>
            <a:off x="5961331" y="514341"/>
            <a:ext cx="6251038" cy="5856632"/>
          </a:xfrm>
          <a:prstGeom prst="rect">
            <a:avLst/>
          </a:prstGeom>
        </p:spPr>
      </p:pic>
      <p:sp>
        <p:nvSpPr>
          <p:cNvPr id="5" name="TextBox 4">
            <a:extLst>
              <a:ext uri="{FF2B5EF4-FFF2-40B4-BE49-F238E27FC236}">
                <a16:creationId xmlns:a16="http://schemas.microsoft.com/office/drawing/2014/main" id="{DC858639-57FB-47F3-93A6-D4CF4B16CAB2}"/>
              </a:ext>
            </a:extLst>
          </p:cNvPr>
          <p:cNvSpPr txBox="1"/>
          <p:nvPr/>
        </p:nvSpPr>
        <p:spPr>
          <a:xfrm>
            <a:off x="9524331" y="6134768"/>
            <a:ext cx="24511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accent1">
                    <a:lumMod val="50000"/>
                  </a:schemeClr>
                </a:solidFill>
                <a:ea typeface="+mn-lt"/>
                <a:cs typeface="+mn-lt"/>
              </a:rPr>
              <a:t>Gibbs</a:t>
            </a:r>
            <a:r>
              <a:rPr lang="en-US" sz="2400" dirty="0">
                <a:solidFill>
                  <a:schemeClr val="accent1">
                    <a:lumMod val="50000"/>
                  </a:schemeClr>
                </a:solidFill>
              </a:rPr>
              <a:t> (1988)</a:t>
            </a:r>
            <a:endParaRPr lang="en-US" sz="2400" i="1" dirty="0">
              <a:solidFill>
                <a:schemeClr val="accent1">
                  <a:lumMod val="50000"/>
                </a:schemeClr>
              </a:solidFill>
            </a:endParaRPr>
          </a:p>
        </p:txBody>
      </p:sp>
      <p:sp>
        <p:nvSpPr>
          <p:cNvPr id="7" name="TextBox 6">
            <a:extLst>
              <a:ext uri="{FF2B5EF4-FFF2-40B4-BE49-F238E27FC236}">
                <a16:creationId xmlns:a16="http://schemas.microsoft.com/office/drawing/2014/main" id="{52205B8A-5295-4E39-86C8-848DE2EA59DB}"/>
              </a:ext>
            </a:extLst>
          </p:cNvPr>
          <p:cNvSpPr txBox="1"/>
          <p:nvPr/>
        </p:nvSpPr>
        <p:spPr>
          <a:xfrm>
            <a:off x="3783487" y="207687"/>
            <a:ext cx="436254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solidFill>
                  <a:schemeClr val="accent1">
                    <a:lumMod val="50000"/>
                  </a:schemeClr>
                </a:solidFill>
                <a:latin typeface="+mj-lt"/>
              </a:rPr>
              <a:t>Reflective Model</a:t>
            </a:r>
          </a:p>
        </p:txBody>
      </p:sp>
      <p:sp>
        <p:nvSpPr>
          <p:cNvPr id="9" name="TextBox 8">
            <a:extLst>
              <a:ext uri="{FF2B5EF4-FFF2-40B4-BE49-F238E27FC236}">
                <a16:creationId xmlns:a16="http://schemas.microsoft.com/office/drawing/2014/main" id="{E57AE67F-0D64-4E9F-AE34-209BDCF7646E}"/>
              </a:ext>
            </a:extLst>
          </p:cNvPr>
          <p:cNvSpPr txBox="1"/>
          <p:nvPr/>
        </p:nvSpPr>
        <p:spPr>
          <a:xfrm>
            <a:off x="1217410" y="6134767"/>
            <a:ext cx="2364750" cy="461665"/>
          </a:xfrm>
          <a:prstGeom prst="rect">
            <a:avLst/>
          </a:prstGeom>
          <a:noFill/>
        </p:spPr>
        <p:txBody>
          <a:bodyPr wrap="none" rtlCol="0">
            <a:spAutoFit/>
          </a:bodyPr>
          <a:lstStyle/>
          <a:p>
            <a:r>
              <a:rPr lang="en-GB" sz="2400" dirty="0">
                <a:solidFill>
                  <a:srgbClr val="0E347A"/>
                </a:solidFill>
              </a:rPr>
              <a:t>Denison (2019)</a:t>
            </a:r>
          </a:p>
        </p:txBody>
      </p:sp>
      <p:pic>
        <p:nvPicPr>
          <p:cNvPr id="13" name="Recorded Sound">
            <a:hlinkClick r:id="" action="ppaction://media"/>
            <a:extLst>
              <a:ext uri="{FF2B5EF4-FFF2-40B4-BE49-F238E27FC236}">
                <a16:creationId xmlns:a16="http://schemas.microsoft.com/office/drawing/2014/main" id="{FF6BD21A-BBC1-4FA7-9C4C-FFAB39D9842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875569" y="6204388"/>
            <a:ext cx="487363" cy="487363"/>
          </a:xfrm>
          <a:prstGeom prst="rect">
            <a:avLst/>
          </a:prstGeom>
        </p:spPr>
      </p:pic>
      <p:pic>
        <p:nvPicPr>
          <p:cNvPr id="14" name="Recorded Sound">
            <a:hlinkClick r:id="" action="ppaction://media"/>
            <a:extLst>
              <a:ext uri="{FF2B5EF4-FFF2-40B4-BE49-F238E27FC236}">
                <a16:creationId xmlns:a16="http://schemas.microsoft.com/office/drawing/2014/main" id="{3D7B1D5C-CB7D-40A7-953C-11CB590E88CA}"/>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850794" y="6135970"/>
            <a:ext cx="487363" cy="487363"/>
          </a:xfrm>
          <a:prstGeom prst="rect">
            <a:avLst/>
          </a:prstGeom>
        </p:spPr>
      </p:pic>
    </p:spTree>
    <p:extLst>
      <p:ext uri="{BB962C8B-B14F-4D97-AF65-F5344CB8AC3E}">
        <p14:creationId xmlns:p14="http://schemas.microsoft.com/office/powerpoint/2010/main" val="2073188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36465" fill="hold"/>
                                        <p:tgtEl>
                                          <p:spTgt spid="13"/>
                                        </p:tgtEl>
                                      </p:cBhvr>
                                    </p:cmd>
                                  </p:childTnLst>
                                </p:cTn>
                              </p:par>
                            </p:childTnLst>
                          </p:cTn>
                        </p:par>
                      </p:childTnLst>
                    </p:cTn>
                  </p:par>
                  <p:par>
                    <p:cTn id="12" fill="hold">
                      <p:stCondLst>
                        <p:cond delay="indefinite"/>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57433"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13"/>
                </p:tgtEl>
              </p:cMediaNode>
            </p:audio>
            <p:audio>
              <p:cMediaNode vol="80000">
                <p:cTn id="17" fill="hold" display="0">
                  <p:stCondLst>
                    <p:cond delay="indefinite"/>
                  </p:stCondLst>
                  <p:endCondLst>
                    <p:cond evt="onStopAudio" delay="0">
                      <p:tgtEl>
                        <p:sldTgt/>
                      </p:tgtEl>
                    </p:cond>
                  </p:endCondLst>
                </p:cTn>
                <p:tgtEl>
                  <p:spTgt spid="14"/>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2">
            <a:extLst>
              <a:ext uri="{FF2B5EF4-FFF2-40B4-BE49-F238E27FC236}">
                <a16:creationId xmlns:a16="http://schemas.microsoft.com/office/drawing/2014/main" id="{36C2D493-C3A6-480D-A52E-78A9F8FF1FD1}"/>
              </a:ext>
            </a:extLst>
          </p:cNvPr>
          <p:cNvPicPr>
            <a:picLocks noGrp="1" noChangeAspect="1"/>
          </p:cNvPicPr>
          <p:nvPr>
            <p:ph sz="half" idx="2"/>
          </p:nvPr>
        </p:nvPicPr>
        <p:blipFill>
          <a:blip r:embed="rId5"/>
          <a:stretch>
            <a:fillRect/>
          </a:stretch>
        </p:blipFill>
        <p:spPr>
          <a:xfrm>
            <a:off x="2196685" y="1373919"/>
            <a:ext cx="7798854" cy="4934348"/>
          </a:xfrm>
        </p:spPr>
      </p:pic>
      <p:sp>
        <p:nvSpPr>
          <p:cNvPr id="13" name="TextBox 12">
            <a:extLst>
              <a:ext uri="{FF2B5EF4-FFF2-40B4-BE49-F238E27FC236}">
                <a16:creationId xmlns:a16="http://schemas.microsoft.com/office/drawing/2014/main" id="{17D8A9D3-17B4-40E6-866F-FE384EC6835F}"/>
              </a:ext>
            </a:extLst>
          </p:cNvPr>
          <p:cNvSpPr txBox="1"/>
          <p:nvPr/>
        </p:nvSpPr>
        <p:spPr>
          <a:xfrm>
            <a:off x="5126776" y="6132814"/>
            <a:ext cx="193806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solidFill>
                  <a:schemeClr val="accent1">
                    <a:lumMod val="50000"/>
                  </a:schemeClr>
                </a:solidFill>
              </a:rPr>
              <a:t>BBC (2022)</a:t>
            </a:r>
          </a:p>
        </p:txBody>
      </p:sp>
      <p:sp>
        <p:nvSpPr>
          <p:cNvPr id="2" name="TextBox 1">
            <a:extLst>
              <a:ext uri="{FF2B5EF4-FFF2-40B4-BE49-F238E27FC236}">
                <a16:creationId xmlns:a16="http://schemas.microsoft.com/office/drawing/2014/main" id="{1C36B24D-AA14-46A7-BBB0-63F2C9B81630}"/>
              </a:ext>
            </a:extLst>
          </p:cNvPr>
          <p:cNvSpPr txBox="1"/>
          <p:nvPr/>
        </p:nvSpPr>
        <p:spPr>
          <a:xfrm>
            <a:off x="3195294" y="239043"/>
            <a:ext cx="58051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err="1">
                <a:solidFill>
                  <a:schemeClr val="accent1">
                    <a:lumMod val="50000"/>
                  </a:schemeClr>
                </a:solidFill>
                <a:latin typeface="+mj-lt"/>
              </a:rPr>
              <a:t>Organisational</a:t>
            </a:r>
            <a:r>
              <a:rPr lang="en-US" sz="3600" b="1" dirty="0">
                <a:solidFill>
                  <a:schemeClr val="accent1">
                    <a:lumMod val="50000"/>
                  </a:schemeClr>
                </a:solidFill>
                <a:latin typeface="+mj-lt"/>
              </a:rPr>
              <a:t> Structure</a:t>
            </a:r>
          </a:p>
        </p:txBody>
      </p:sp>
      <p:pic>
        <p:nvPicPr>
          <p:cNvPr id="6" name="Recorded Sound">
            <a:hlinkClick r:id="" action="ppaction://media"/>
            <a:extLst>
              <a:ext uri="{FF2B5EF4-FFF2-40B4-BE49-F238E27FC236}">
                <a16:creationId xmlns:a16="http://schemas.microsoft.com/office/drawing/2014/main" id="{CC2A65E4-6250-4131-A219-DDE1B6E132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502728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1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36B24D-AA14-46A7-BBB0-63F2C9B81630}"/>
              </a:ext>
            </a:extLst>
          </p:cNvPr>
          <p:cNvSpPr txBox="1"/>
          <p:nvPr/>
        </p:nvSpPr>
        <p:spPr>
          <a:xfrm>
            <a:off x="3195294" y="239043"/>
            <a:ext cx="58051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err="1">
                <a:solidFill>
                  <a:schemeClr val="accent1">
                    <a:lumMod val="50000"/>
                  </a:schemeClr>
                </a:solidFill>
                <a:latin typeface="+mj-lt"/>
              </a:rPr>
              <a:t>Organisational</a:t>
            </a:r>
            <a:r>
              <a:rPr lang="en-US" sz="3600" b="1" dirty="0">
                <a:solidFill>
                  <a:schemeClr val="accent1">
                    <a:lumMod val="50000"/>
                  </a:schemeClr>
                </a:solidFill>
                <a:latin typeface="+mj-lt"/>
              </a:rPr>
              <a:t> Structure</a:t>
            </a:r>
          </a:p>
        </p:txBody>
      </p:sp>
      <p:pic>
        <p:nvPicPr>
          <p:cNvPr id="7" name="Picture 2" descr="Graphical user interface, application&#10;&#10;Description automatically generated">
            <a:extLst>
              <a:ext uri="{FF2B5EF4-FFF2-40B4-BE49-F238E27FC236}">
                <a16:creationId xmlns:a16="http://schemas.microsoft.com/office/drawing/2014/main" id="{41D024CA-18CB-4DDE-964F-A62D13AFE301}"/>
              </a:ext>
            </a:extLst>
          </p:cNvPr>
          <p:cNvPicPr>
            <a:picLocks noGrp="1" noChangeAspect="1"/>
          </p:cNvPicPr>
          <p:nvPr>
            <p:ph sz="half" idx="2"/>
          </p:nvPr>
        </p:nvPicPr>
        <p:blipFill rotWithShape="1">
          <a:blip r:embed="rId5"/>
          <a:srcRect t="1306" b="6599"/>
          <a:stretch/>
        </p:blipFill>
        <p:spPr>
          <a:xfrm>
            <a:off x="2839853" y="1077686"/>
            <a:ext cx="6512293" cy="5094514"/>
          </a:xfrm>
          <a:prstGeom prst="rect">
            <a:avLst/>
          </a:prstGeom>
        </p:spPr>
      </p:pic>
      <p:sp>
        <p:nvSpPr>
          <p:cNvPr id="5" name="TextBox 4">
            <a:extLst>
              <a:ext uri="{FF2B5EF4-FFF2-40B4-BE49-F238E27FC236}">
                <a16:creationId xmlns:a16="http://schemas.microsoft.com/office/drawing/2014/main" id="{608DAA96-448E-415D-AB49-18997BC5F132}"/>
              </a:ext>
            </a:extLst>
          </p:cNvPr>
          <p:cNvSpPr txBox="1"/>
          <p:nvPr/>
        </p:nvSpPr>
        <p:spPr>
          <a:xfrm>
            <a:off x="4358183" y="6364512"/>
            <a:ext cx="3475631" cy="461665"/>
          </a:xfrm>
          <a:prstGeom prst="rect">
            <a:avLst/>
          </a:prstGeom>
          <a:noFill/>
        </p:spPr>
        <p:txBody>
          <a:bodyPr wrap="none" rtlCol="0">
            <a:spAutoFit/>
          </a:bodyPr>
          <a:lstStyle/>
          <a:p>
            <a:r>
              <a:rPr lang="en-GB" sz="2400" dirty="0">
                <a:solidFill>
                  <a:srgbClr val="0E347A"/>
                </a:solidFill>
              </a:rPr>
              <a:t>L</a:t>
            </a:r>
            <a:r>
              <a:rPr lang="en-GB" sz="2400" b="0" i="0" dirty="0">
                <a:solidFill>
                  <a:srgbClr val="0E347A"/>
                </a:solidFill>
                <a:effectLst/>
              </a:rPr>
              <a:t>umen learning (2022)</a:t>
            </a:r>
            <a:endParaRPr lang="en-GB" sz="2400" dirty="0">
              <a:solidFill>
                <a:srgbClr val="0E347A"/>
              </a:solidFill>
            </a:endParaRPr>
          </a:p>
        </p:txBody>
      </p:sp>
      <p:pic>
        <p:nvPicPr>
          <p:cNvPr id="8" name="Recorded Sound">
            <a:hlinkClick r:id="" action="ppaction://media"/>
            <a:extLst>
              <a:ext uri="{FF2B5EF4-FFF2-40B4-BE49-F238E27FC236}">
                <a16:creationId xmlns:a16="http://schemas.microsoft.com/office/drawing/2014/main" id="{C3EEE3A5-6C66-4412-9347-029E756510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26445" y="6172200"/>
            <a:ext cx="487363" cy="487363"/>
          </a:xfrm>
          <a:prstGeom prst="rect">
            <a:avLst/>
          </a:prstGeom>
        </p:spPr>
      </p:pic>
    </p:spTree>
    <p:extLst>
      <p:ext uri="{BB962C8B-B14F-4D97-AF65-F5344CB8AC3E}">
        <p14:creationId xmlns:p14="http://schemas.microsoft.com/office/powerpoint/2010/main" val="1750987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56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42562BA8-EF4C-4A86-BBC3-82C35E73B9CA}"/>
              </a:ext>
            </a:extLst>
          </p:cNvPr>
          <p:cNvSpPr txBox="1"/>
          <p:nvPr/>
        </p:nvSpPr>
        <p:spPr>
          <a:xfrm>
            <a:off x="2830940" y="156751"/>
            <a:ext cx="626565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solidFill>
                  <a:srgbClr val="0D337A"/>
                </a:solidFill>
              </a:rPr>
              <a:t>Internal and External Factors.</a:t>
            </a:r>
          </a:p>
        </p:txBody>
      </p:sp>
      <p:sp>
        <p:nvSpPr>
          <p:cNvPr id="8" name="TextBox 7">
            <a:extLst>
              <a:ext uri="{FF2B5EF4-FFF2-40B4-BE49-F238E27FC236}">
                <a16:creationId xmlns:a16="http://schemas.microsoft.com/office/drawing/2014/main" id="{86B00010-F9A9-4651-A036-A4F2C4568487}"/>
              </a:ext>
            </a:extLst>
          </p:cNvPr>
          <p:cNvSpPr txBox="1"/>
          <p:nvPr/>
        </p:nvSpPr>
        <p:spPr>
          <a:xfrm>
            <a:off x="6279807" y="6239584"/>
            <a:ext cx="52481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0" i="0" dirty="0">
                <a:solidFill>
                  <a:srgbClr val="0E347A"/>
                </a:solidFill>
                <a:effectLst/>
              </a:rPr>
              <a:t>Organisational Learning (2022). </a:t>
            </a:r>
            <a:endParaRPr lang="en-US" sz="2400" dirty="0">
              <a:solidFill>
                <a:srgbClr val="0E347A"/>
              </a:solidFill>
            </a:endParaRPr>
          </a:p>
        </p:txBody>
      </p:sp>
      <p:pic>
        <p:nvPicPr>
          <p:cNvPr id="3" name="Picture 4" descr="Graphical user interface, application&#10;&#10;Description automatically generated">
            <a:extLst>
              <a:ext uri="{FF2B5EF4-FFF2-40B4-BE49-F238E27FC236}">
                <a16:creationId xmlns:a16="http://schemas.microsoft.com/office/drawing/2014/main" id="{A0154DC1-1ED1-432F-91A5-DBA30469BBCB}"/>
              </a:ext>
            </a:extLst>
          </p:cNvPr>
          <p:cNvPicPr>
            <a:picLocks noChangeAspect="1"/>
          </p:cNvPicPr>
          <p:nvPr/>
        </p:nvPicPr>
        <p:blipFill rotWithShape="1">
          <a:blip r:embed="rId9"/>
          <a:srcRect l="4398" b="2875"/>
          <a:stretch/>
        </p:blipFill>
        <p:spPr>
          <a:xfrm>
            <a:off x="6021476" y="1094015"/>
            <a:ext cx="5871174" cy="5145570"/>
          </a:xfrm>
          <a:prstGeom prst="rect">
            <a:avLst/>
          </a:prstGeom>
        </p:spPr>
      </p:pic>
      <p:sp>
        <p:nvSpPr>
          <p:cNvPr id="15" name="TextBox 14">
            <a:extLst>
              <a:ext uri="{FF2B5EF4-FFF2-40B4-BE49-F238E27FC236}">
                <a16:creationId xmlns:a16="http://schemas.microsoft.com/office/drawing/2014/main" id="{19DDAEAC-E8CF-4009-9C40-906B52E7B1CB}"/>
              </a:ext>
            </a:extLst>
          </p:cNvPr>
          <p:cNvSpPr txBox="1"/>
          <p:nvPr/>
        </p:nvSpPr>
        <p:spPr>
          <a:xfrm>
            <a:off x="138023" y="1345722"/>
            <a:ext cx="558715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i="1" dirty="0">
                <a:solidFill>
                  <a:schemeClr val="accent1">
                    <a:lumMod val="50000"/>
                  </a:schemeClr>
                </a:solidFill>
                <a:ea typeface="+mn-lt"/>
                <a:cs typeface="+mn-lt"/>
              </a:rPr>
              <a:t>“The companies that survive longest are the ones that work out what they uniquely can give to the world not just growth or money but their excellence, their respect for others, or their ability to make people happy"</a:t>
            </a:r>
            <a:endParaRPr lang="en-US" sz="3200" i="1" dirty="0">
              <a:solidFill>
                <a:schemeClr val="accent1">
                  <a:lumMod val="50000"/>
                </a:schemeClr>
              </a:solidFill>
            </a:endParaRPr>
          </a:p>
        </p:txBody>
      </p:sp>
      <p:sp>
        <p:nvSpPr>
          <p:cNvPr id="16" name="TextBox 15">
            <a:extLst>
              <a:ext uri="{FF2B5EF4-FFF2-40B4-BE49-F238E27FC236}">
                <a16:creationId xmlns:a16="http://schemas.microsoft.com/office/drawing/2014/main" id="{1BFAD997-047A-4FD1-9573-27FF4D77DEDE}"/>
              </a:ext>
            </a:extLst>
          </p:cNvPr>
          <p:cNvSpPr txBox="1"/>
          <p:nvPr/>
        </p:nvSpPr>
        <p:spPr>
          <a:xfrm>
            <a:off x="1044894" y="576506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0E347A"/>
                </a:solidFill>
              </a:rPr>
              <a:t>Charles Handy</a:t>
            </a:r>
          </a:p>
        </p:txBody>
      </p:sp>
      <p:pic>
        <p:nvPicPr>
          <p:cNvPr id="13" name="Recorded Sound">
            <a:hlinkClick r:id="" action="ppaction://media"/>
            <a:extLst>
              <a:ext uri="{FF2B5EF4-FFF2-40B4-BE49-F238E27FC236}">
                <a16:creationId xmlns:a16="http://schemas.microsoft.com/office/drawing/2014/main" id="{2C68A00A-8626-4BEC-B97E-6898BE4E139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40509" y="6258628"/>
            <a:ext cx="487363" cy="487363"/>
          </a:xfrm>
          <a:prstGeom prst="rect">
            <a:avLst/>
          </a:prstGeom>
        </p:spPr>
      </p:pic>
      <p:pic>
        <p:nvPicPr>
          <p:cNvPr id="17" name="Recorded Sound">
            <a:hlinkClick r:id="" action="ppaction://media"/>
            <a:extLst>
              <a:ext uri="{FF2B5EF4-FFF2-40B4-BE49-F238E27FC236}">
                <a16:creationId xmlns:a16="http://schemas.microsoft.com/office/drawing/2014/main" id="{05A600EE-58E8-499B-8FA4-B0EC4A759F8F}"/>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002442" y="6226734"/>
            <a:ext cx="487363" cy="487363"/>
          </a:xfrm>
          <a:prstGeom prst="rect">
            <a:avLst/>
          </a:prstGeom>
        </p:spPr>
      </p:pic>
      <p:pic>
        <p:nvPicPr>
          <p:cNvPr id="18" name="Recorded Sound">
            <a:hlinkClick r:id="" action="ppaction://media"/>
            <a:extLst>
              <a:ext uri="{FF2B5EF4-FFF2-40B4-BE49-F238E27FC236}">
                <a16:creationId xmlns:a16="http://schemas.microsoft.com/office/drawing/2014/main" id="{D093384C-610F-4CF8-80FC-0E48EE3EBE57}"/>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1554587" y="6299987"/>
            <a:ext cx="487363" cy="487363"/>
          </a:xfrm>
          <a:prstGeom prst="rect">
            <a:avLst/>
          </a:prstGeom>
        </p:spPr>
      </p:pic>
    </p:spTree>
    <p:extLst>
      <p:ext uri="{BB962C8B-B14F-4D97-AF65-F5344CB8AC3E}">
        <p14:creationId xmlns:p14="http://schemas.microsoft.com/office/powerpoint/2010/main" val="1483694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910"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1651" fill="hold"/>
                                        <p:tgtEl>
                                          <p:spTgt spid="17"/>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8802"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13"/>
                </p:tgtEl>
              </p:cMediaNode>
            </p:audio>
            <p:audio>
              <p:cMediaNode vol="80000">
                <p:cTn id="16" fill="hold" display="0">
                  <p:stCondLst>
                    <p:cond delay="indefinite"/>
                  </p:stCondLst>
                  <p:endCondLst>
                    <p:cond evt="onStopAudio" delay="0">
                      <p:tgtEl>
                        <p:sldTgt/>
                      </p:tgtEl>
                    </p:cond>
                  </p:endCondLst>
                </p:cTn>
                <p:tgtEl>
                  <p:spTgt spid="17"/>
                </p:tgtEl>
              </p:cMediaNode>
            </p:audio>
            <p:audio>
              <p:cMediaNode vol="80000">
                <p:cTn id="1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id="{F6DECF6D-D586-4364-8837-AA42D11DBDE7}"/>
              </a:ext>
            </a:extLst>
          </p:cNvPr>
          <p:cNvPicPr>
            <a:picLocks noGrp="1" noChangeAspect="1"/>
          </p:cNvPicPr>
          <p:nvPr>
            <p:ph idx="1"/>
          </p:nvPr>
        </p:nvPicPr>
        <p:blipFill rotWithShape="1">
          <a:blip r:embed="rId5"/>
          <a:srcRect l="4545" t="3644" r="10227" b="7692"/>
          <a:stretch/>
        </p:blipFill>
        <p:spPr>
          <a:xfrm>
            <a:off x="5961787" y="768701"/>
            <a:ext cx="6222118" cy="5192332"/>
          </a:xfrm>
        </p:spPr>
      </p:pic>
      <p:sp>
        <p:nvSpPr>
          <p:cNvPr id="5" name="TextBox 4">
            <a:extLst>
              <a:ext uri="{FF2B5EF4-FFF2-40B4-BE49-F238E27FC236}">
                <a16:creationId xmlns:a16="http://schemas.microsoft.com/office/drawing/2014/main" id="{FE90025D-16AB-4239-A5E6-2050A6EA146C}"/>
              </a:ext>
            </a:extLst>
          </p:cNvPr>
          <p:cNvSpPr txBox="1"/>
          <p:nvPr/>
        </p:nvSpPr>
        <p:spPr>
          <a:xfrm>
            <a:off x="7398589" y="6248400"/>
            <a:ext cx="327516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accent1">
                    <a:lumMod val="50000"/>
                  </a:schemeClr>
                </a:solidFill>
              </a:rPr>
              <a:t>Business Terms (2018)</a:t>
            </a:r>
            <a:endParaRPr lang="en-US">
              <a:solidFill>
                <a:schemeClr val="accent1">
                  <a:lumMod val="50000"/>
                </a:schemeClr>
              </a:solidFill>
            </a:endParaRPr>
          </a:p>
        </p:txBody>
      </p:sp>
      <p:sp>
        <p:nvSpPr>
          <p:cNvPr id="2" name="TextBox 1">
            <a:extLst>
              <a:ext uri="{FF2B5EF4-FFF2-40B4-BE49-F238E27FC236}">
                <a16:creationId xmlns:a16="http://schemas.microsoft.com/office/drawing/2014/main" id="{BE49F1B0-ACE0-477F-948E-192350095AAB}"/>
              </a:ext>
            </a:extLst>
          </p:cNvPr>
          <p:cNvSpPr txBox="1"/>
          <p:nvPr/>
        </p:nvSpPr>
        <p:spPr>
          <a:xfrm>
            <a:off x="3674237" y="205823"/>
            <a:ext cx="484352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chemeClr val="accent1">
                    <a:lumMod val="50000"/>
                  </a:schemeClr>
                </a:solidFill>
                <a:latin typeface="+mj-lt"/>
              </a:rPr>
              <a:t>Organizational Culture</a:t>
            </a:r>
            <a:endParaRPr lang="en-US" b="1" dirty="0">
              <a:solidFill>
                <a:schemeClr val="accent1">
                  <a:lumMod val="50000"/>
                </a:schemeClr>
              </a:solidFill>
              <a:latin typeface="+mj-lt"/>
            </a:endParaRPr>
          </a:p>
        </p:txBody>
      </p:sp>
      <p:sp>
        <p:nvSpPr>
          <p:cNvPr id="11" name="TextBox 10">
            <a:extLst>
              <a:ext uri="{FF2B5EF4-FFF2-40B4-BE49-F238E27FC236}">
                <a16:creationId xmlns:a16="http://schemas.microsoft.com/office/drawing/2014/main" id="{34A9E1B1-508C-43D1-AAFF-6CC0344968F0}"/>
              </a:ext>
            </a:extLst>
          </p:cNvPr>
          <p:cNvSpPr txBox="1"/>
          <p:nvPr/>
        </p:nvSpPr>
        <p:spPr>
          <a:xfrm>
            <a:off x="300383" y="5529012"/>
            <a:ext cx="583584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accent1">
                    <a:lumMod val="50000"/>
                  </a:schemeClr>
                </a:solidFill>
              </a:rPr>
              <a:t>Hofstede, Hofstede &amp; </a:t>
            </a:r>
            <a:r>
              <a:rPr lang="en-US" sz="2400" dirty="0" err="1">
                <a:solidFill>
                  <a:schemeClr val="accent1">
                    <a:lumMod val="50000"/>
                  </a:schemeClr>
                </a:solidFill>
              </a:rPr>
              <a:t>Minkov</a:t>
            </a:r>
            <a:r>
              <a:rPr lang="en-US" sz="2400" dirty="0">
                <a:solidFill>
                  <a:schemeClr val="accent1">
                    <a:lumMod val="50000"/>
                  </a:schemeClr>
                </a:solidFill>
              </a:rPr>
              <a:t> </a:t>
            </a:r>
            <a:endParaRPr lang="en-US" dirty="0">
              <a:solidFill>
                <a:schemeClr val="accent1">
                  <a:lumMod val="50000"/>
                </a:schemeClr>
              </a:solidFill>
            </a:endParaRPr>
          </a:p>
          <a:p>
            <a:r>
              <a:rPr lang="en-US" sz="2400" dirty="0">
                <a:solidFill>
                  <a:schemeClr val="accent1">
                    <a:lumMod val="50000"/>
                  </a:schemeClr>
                </a:solidFill>
              </a:rPr>
              <a:t>(2005)</a:t>
            </a:r>
            <a:endParaRPr lang="en-US" dirty="0">
              <a:solidFill>
                <a:schemeClr val="accent1">
                  <a:lumMod val="50000"/>
                </a:schemeClr>
              </a:solidFill>
            </a:endParaRPr>
          </a:p>
        </p:txBody>
      </p:sp>
      <p:sp>
        <p:nvSpPr>
          <p:cNvPr id="15" name="Title 1">
            <a:extLst>
              <a:ext uri="{FF2B5EF4-FFF2-40B4-BE49-F238E27FC236}">
                <a16:creationId xmlns:a16="http://schemas.microsoft.com/office/drawing/2014/main" id="{45E18A9F-35F7-4775-89A7-7B30DB82595F}"/>
              </a:ext>
            </a:extLst>
          </p:cNvPr>
          <p:cNvSpPr>
            <a:spLocks noGrp="1"/>
          </p:cNvSpPr>
          <p:nvPr>
            <p:ph type="title"/>
          </p:nvPr>
        </p:nvSpPr>
        <p:spPr>
          <a:xfrm>
            <a:off x="303519" y="703814"/>
            <a:ext cx="4189264" cy="4567137"/>
          </a:xfrm>
        </p:spPr>
        <p:txBody>
          <a:bodyPr vert="horz" lIns="91440" tIns="45720" rIns="91440" bIns="45720" rtlCol="0" anchor="b">
            <a:normAutofit/>
          </a:bodyPr>
          <a:lstStyle/>
          <a:p>
            <a:r>
              <a:rPr lang="en-US" sz="3200" i="1" dirty="0">
                <a:solidFill>
                  <a:schemeClr val="accent1">
                    <a:lumMod val="50000"/>
                  </a:schemeClr>
                </a:solidFill>
                <a:ea typeface="+mj-lt"/>
                <a:cs typeface="+mj-lt"/>
              </a:rPr>
              <a:t>"It is the collective programming of the mind that distinguishing the members of a group or category of people from others"</a:t>
            </a:r>
            <a:endParaRPr lang="en-US" sz="3200" i="1" dirty="0">
              <a:solidFill>
                <a:schemeClr val="accent1">
                  <a:lumMod val="50000"/>
                </a:schemeClr>
              </a:solidFill>
            </a:endParaRPr>
          </a:p>
        </p:txBody>
      </p:sp>
      <p:pic>
        <p:nvPicPr>
          <p:cNvPr id="9" name="Recorded Sound">
            <a:hlinkClick r:id="" action="ppaction://media"/>
            <a:extLst>
              <a:ext uri="{FF2B5EF4-FFF2-40B4-BE49-F238E27FC236}">
                <a16:creationId xmlns:a16="http://schemas.microsoft.com/office/drawing/2014/main" id="{7EDEB72F-6FB2-453C-80BA-E3CDB526FE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694487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36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compact disk&#10;&#10;Description automatically generated">
            <a:extLst>
              <a:ext uri="{FF2B5EF4-FFF2-40B4-BE49-F238E27FC236}">
                <a16:creationId xmlns:a16="http://schemas.microsoft.com/office/drawing/2014/main" id="{64B234D4-C7BB-4EA9-A4CF-42C9F63B151A}"/>
              </a:ext>
            </a:extLst>
          </p:cNvPr>
          <p:cNvPicPr>
            <a:picLocks noGrp="1" noChangeAspect="1"/>
          </p:cNvPicPr>
          <p:nvPr>
            <p:ph idx="1"/>
          </p:nvPr>
        </p:nvPicPr>
        <p:blipFill rotWithShape="1">
          <a:blip r:embed="rId5"/>
          <a:srcRect l="4651" t="5862" r="8970" b="5517"/>
          <a:stretch/>
        </p:blipFill>
        <p:spPr>
          <a:xfrm>
            <a:off x="3281169" y="788379"/>
            <a:ext cx="5629662" cy="5555652"/>
          </a:xfrm>
          <a:prstGeom prst="rect">
            <a:avLst/>
          </a:prstGeom>
        </p:spPr>
      </p:pic>
      <p:sp>
        <p:nvSpPr>
          <p:cNvPr id="5" name="Title 4">
            <a:extLst>
              <a:ext uri="{FF2B5EF4-FFF2-40B4-BE49-F238E27FC236}">
                <a16:creationId xmlns:a16="http://schemas.microsoft.com/office/drawing/2014/main" id="{3706CA2D-5AAC-43F3-9BF4-9D9E22E86CF9}"/>
              </a:ext>
            </a:extLst>
          </p:cNvPr>
          <p:cNvSpPr txBox="1">
            <a:spLocks noGrp="1"/>
          </p:cNvSpPr>
          <p:nvPr>
            <p:ph type="title"/>
          </p:nvPr>
        </p:nvSpPr>
        <p:spPr>
          <a:xfrm>
            <a:off x="4694465" y="365126"/>
            <a:ext cx="2803071"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0E347A"/>
                </a:solidFill>
                <a:latin typeface="+mj-lt"/>
              </a:rPr>
              <a:t>HR &amp; Culture</a:t>
            </a:r>
          </a:p>
        </p:txBody>
      </p:sp>
      <p:sp>
        <p:nvSpPr>
          <p:cNvPr id="6" name="TextBox 5">
            <a:extLst>
              <a:ext uri="{FF2B5EF4-FFF2-40B4-BE49-F238E27FC236}">
                <a16:creationId xmlns:a16="http://schemas.microsoft.com/office/drawing/2014/main" id="{B952F08E-3087-4D3D-9A37-B1E3920351B8}"/>
              </a:ext>
            </a:extLst>
          </p:cNvPr>
          <p:cNvSpPr txBox="1"/>
          <p:nvPr/>
        </p:nvSpPr>
        <p:spPr>
          <a:xfrm>
            <a:off x="7082287" y="6231753"/>
            <a:ext cx="324640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accent1">
                    <a:lumMod val="50000"/>
                  </a:schemeClr>
                </a:solidFill>
              </a:rPr>
              <a:t>Allen &amp; </a:t>
            </a:r>
            <a:r>
              <a:rPr lang="en-US" sz="2400" dirty="0" err="1">
                <a:solidFill>
                  <a:schemeClr val="accent1">
                    <a:lumMod val="50000"/>
                  </a:schemeClr>
                </a:solidFill>
              </a:rPr>
              <a:t>Overy</a:t>
            </a:r>
            <a:r>
              <a:rPr lang="en-US" sz="2400" dirty="0">
                <a:solidFill>
                  <a:schemeClr val="accent1">
                    <a:lumMod val="50000"/>
                  </a:schemeClr>
                </a:solidFill>
              </a:rPr>
              <a:t> (2022)</a:t>
            </a:r>
          </a:p>
        </p:txBody>
      </p:sp>
      <p:pic>
        <p:nvPicPr>
          <p:cNvPr id="7" name="Recorded Sound">
            <a:hlinkClick r:id="" action="ppaction://media"/>
            <a:extLst>
              <a:ext uri="{FF2B5EF4-FFF2-40B4-BE49-F238E27FC236}">
                <a16:creationId xmlns:a16="http://schemas.microsoft.com/office/drawing/2014/main" id="{27CCE897-498F-4ACC-B739-19EBC6B446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8899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80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47D3B-2D94-4B72-929B-4E29ED3CC719}"/>
              </a:ext>
            </a:extLst>
          </p:cNvPr>
          <p:cNvSpPr>
            <a:spLocks noGrp="1"/>
          </p:cNvSpPr>
          <p:nvPr>
            <p:ph type="title"/>
          </p:nvPr>
        </p:nvSpPr>
        <p:spPr>
          <a:xfrm>
            <a:off x="0" y="365125"/>
            <a:ext cx="5023756" cy="663575"/>
          </a:xfrm>
        </p:spPr>
        <p:txBody>
          <a:bodyPr>
            <a:normAutofit/>
          </a:bodyPr>
          <a:lstStyle/>
          <a:p>
            <a:r>
              <a:rPr lang="en-GB" sz="3200" b="1" dirty="0">
                <a:solidFill>
                  <a:srgbClr val="0E347A"/>
                </a:solidFill>
              </a:rPr>
              <a:t>Organisational Culture</a:t>
            </a:r>
          </a:p>
        </p:txBody>
      </p:sp>
      <p:sp>
        <p:nvSpPr>
          <p:cNvPr id="8" name="Content Placeholder 7">
            <a:extLst>
              <a:ext uri="{FF2B5EF4-FFF2-40B4-BE49-F238E27FC236}">
                <a16:creationId xmlns:a16="http://schemas.microsoft.com/office/drawing/2014/main" id="{A5863516-586D-4768-993C-77C61E4BA089}"/>
              </a:ext>
            </a:extLst>
          </p:cNvPr>
          <p:cNvSpPr>
            <a:spLocks noGrp="1"/>
          </p:cNvSpPr>
          <p:nvPr>
            <p:ph idx="1"/>
          </p:nvPr>
        </p:nvSpPr>
        <p:spPr>
          <a:xfrm>
            <a:off x="838201" y="2333297"/>
            <a:ext cx="3816096" cy="3843666"/>
          </a:xfrm>
        </p:spPr>
        <p:txBody>
          <a:bodyPr>
            <a:normAutofit/>
          </a:bodyPr>
          <a:lstStyle/>
          <a:p>
            <a:pPr marL="0" indent="0">
              <a:buNone/>
            </a:pPr>
            <a:r>
              <a:rPr lang="en-US" sz="2000" dirty="0"/>
              <a:t>External  - Vision, Strategy, Values, Goals, Policies, procedures, structures and shared values.</a:t>
            </a:r>
          </a:p>
          <a:p>
            <a:pPr marL="0" indent="0">
              <a:buNone/>
            </a:pPr>
            <a:r>
              <a:rPr lang="en-US" sz="2000" dirty="0"/>
              <a:t>Internal – Beliefs, perceptions, shared assumptions, tradition, norms, values, unwritten rules, stories, feelings</a:t>
            </a:r>
          </a:p>
        </p:txBody>
      </p:sp>
      <p:pic>
        <p:nvPicPr>
          <p:cNvPr id="4" name="Picture 5" descr="An iceberg in the water&#10;&#10;Description automatically generated">
            <a:extLst>
              <a:ext uri="{FF2B5EF4-FFF2-40B4-BE49-F238E27FC236}">
                <a16:creationId xmlns:a16="http://schemas.microsoft.com/office/drawing/2014/main" id="{91FF0E19-C8E9-4D8E-AA1D-95D04E1C2F40}"/>
              </a:ext>
            </a:extLst>
          </p:cNvPr>
          <p:cNvPicPr>
            <a:picLocks noChangeAspect="1"/>
          </p:cNvPicPr>
          <p:nvPr/>
        </p:nvPicPr>
        <p:blipFill rotWithShape="1">
          <a:blip r:embed="rId5"/>
          <a:srcRect r="24002" b="2"/>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pic>
        <p:nvPicPr>
          <p:cNvPr id="5" name="Recorded Sound">
            <a:hlinkClick r:id="" action="ppaction://media"/>
            <a:extLst>
              <a:ext uri="{FF2B5EF4-FFF2-40B4-BE49-F238E27FC236}">
                <a16:creationId xmlns:a16="http://schemas.microsoft.com/office/drawing/2014/main" id="{BE834074-E6AE-4228-A2DB-92B68346B5C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2361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78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A8E8C-385A-43D6-B9BE-BB0A1ACF19A1}"/>
              </a:ext>
            </a:extLst>
          </p:cNvPr>
          <p:cNvSpPr>
            <a:spLocks noGrp="1"/>
          </p:cNvSpPr>
          <p:nvPr>
            <p:ph type="title"/>
          </p:nvPr>
        </p:nvSpPr>
        <p:spPr>
          <a:xfrm>
            <a:off x="1710906" y="365125"/>
            <a:ext cx="8775937" cy="707337"/>
          </a:xfrm>
        </p:spPr>
        <p:txBody>
          <a:bodyPr>
            <a:normAutofit fontScale="90000"/>
          </a:bodyPr>
          <a:lstStyle/>
          <a:p>
            <a:pPr algn="ctr"/>
            <a:r>
              <a:rPr lang="en-US" sz="3200" b="1" dirty="0">
                <a:solidFill>
                  <a:schemeClr val="accent1">
                    <a:lumMod val="50000"/>
                  </a:schemeClr>
                </a:solidFill>
              </a:rPr>
              <a:t>Feelings, Evaluation, Analysis and conclusion</a:t>
            </a:r>
            <a:endParaRPr lang="en-US" sz="3200" dirty="0">
              <a:solidFill>
                <a:schemeClr val="accent1">
                  <a:lumMod val="50000"/>
                </a:schemeClr>
              </a:solidFill>
            </a:endParaRPr>
          </a:p>
        </p:txBody>
      </p:sp>
      <p:pic>
        <p:nvPicPr>
          <p:cNvPr id="3" name="Picture 7" descr="Diagram&#10;&#10;Description automatically generated">
            <a:extLst>
              <a:ext uri="{FF2B5EF4-FFF2-40B4-BE49-F238E27FC236}">
                <a16:creationId xmlns:a16="http://schemas.microsoft.com/office/drawing/2014/main" id="{700011D7-4806-498F-890A-EB7CF33E937E}"/>
              </a:ext>
            </a:extLst>
          </p:cNvPr>
          <p:cNvPicPr>
            <a:picLocks noChangeAspect="1"/>
          </p:cNvPicPr>
          <p:nvPr/>
        </p:nvPicPr>
        <p:blipFill>
          <a:blip r:embed="rId11"/>
          <a:stretch>
            <a:fillRect/>
          </a:stretch>
        </p:blipFill>
        <p:spPr>
          <a:xfrm>
            <a:off x="3250722" y="1565771"/>
            <a:ext cx="5690557" cy="4445325"/>
          </a:xfrm>
          <a:prstGeom prst="rect">
            <a:avLst/>
          </a:prstGeom>
        </p:spPr>
      </p:pic>
      <p:sp>
        <p:nvSpPr>
          <p:cNvPr id="8" name="TextBox 7">
            <a:extLst>
              <a:ext uri="{FF2B5EF4-FFF2-40B4-BE49-F238E27FC236}">
                <a16:creationId xmlns:a16="http://schemas.microsoft.com/office/drawing/2014/main" id="{214D75EB-3AA1-4F70-9101-411FA126A4B7}"/>
              </a:ext>
            </a:extLst>
          </p:cNvPr>
          <p:cNvSpPr txBox="1"/>
          <p:nvPr/>
        </p:nvSpPr>
        <p:spPr>
          <a:xfrm>
            <a:off x="4048665" y="6133381"/>
            <a:ext cx="4094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accent1">
                    <a:lumMod val="50000"/>
                  </a:schemeClr>
                </a:solidFill>
              </a:rPr>
              <a:t>MRAMUSICPLACE (2021)</a:t>
            </a:r>
            <a:endParaRPr lang="en-US" dirty="0">
              <a:solidFill>
                <a:schemeClr val="accent1">
                  <a:lumMod val="50000"/>
                </a:schemeClr>
              </a:solidFill>
            </a:endParaRPr>
          </a:p>
        </p:txBody>
      </p:sp>
      <p:pic>
        <p:nvPicPr>
          <p:cNvPr id="9" name="Recorded Sound">
            <a:hlinkClick r:id="" action="ppaction://media"/>
            <a:extLst>
              <a:ext uri="{FF2B5EF4-FFF2-40B4-BE49-F238E27FC236}">
                <a16:creationId xmlns:a16="http://schemas.microsoft.com/office/drawing/2014/main" id="{6A6BF574-1C5E-400F-9B66-7512EABA9854}"/>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51525" y="3184525"/>
            <a:ext cx="487363" cy="487363"/>
          </a:xfrm>
          <a:prstGeom prst="rect">
            <a:avLst/>
          </a:prstGeom>
        </p:spPr>
      </p:pic>
      <p:pic>
        <p:nvPicPr>
          <p:cNvPr id="10" name="Recorded Sound">
            <a:hlinkClick r:id="" action="ppaction://media"/>
            <a:extLst>
              <a:ext uri="{FF2B5EF4-FFF2-40B4-BE49-F238E27FC236}">
                <a16:creationId xmlns:a16="http://schemas.microsoft.com/office/drawing/2014/main" id="{16307871-A1CF-4222-8049-002F36EC2044}"/>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5851525" y="3184525"/>
            <a:ext cx="487363" cy="487363"/>
          </a:xfrm>
          <a:prstGeom prst="rect">
            <a:avLst/>
          </a:prstGeom>
        </p:spPr>
      </p:pic>
      <p:pic>
        <p:nvPicPr>
          <p:cNvPr id="11" name="Recorded Sound">
            <a:hlinkClick r:id="" action="ppaction://media"/>
            <a:extLst>
              <a:ext uri="{FF2B5EF4-FFF2-40B4-BE49-F238E27FC236}">
                <a16:creationId xmlns:a16="http://schemas.microsoft.com/office/drawing/2014/main" id="{8BCB433D-4225-41D1-BC61-4C99AAF184DC}"/>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5851525" y="3184525"/>
            <a:ext cx="487363" cy="487363"/>
          </a:xfrm>
          <a:prstGeom prst="rect">
            <a:avLst/>
          </a:prstGeom>
        </p:spPr>
      </p:pic>
      <p:pic>
        <p:nvPicPr>
          <p:cNvPr id="12" name="Recorded Sound">
            <a:hlinkClick r:id="" action="ppaction://media"/>
            <a:extLst>
              <a:ext uri="{FF2B5EF4-FFF2-40B4-BE49-F238E27FC236}">
                <a16:creationId xmlns:a16="http://schemas.microsoft.com/office/drawing/2014/main" id="{E1977243-23C5-4981-A5CB-69F2E5EB4EF2}"/>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14571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86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8292" fill="hold"/>
                                        <p:tgtEl>
                                          <p:spTgt spid="10"/>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1868" fill="hold"/>
                                        <p:tgtEl>
                                          <p:spTgt spid="11"/>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1186"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9"/>
                </p:tgtEl>
              </p:cMediaNode>
            </p:audio>
            <p:audio>
              <p:cMediaNode vol="80000">
                <p:cTn id="20" fill="hold" display="0">
                  <p:stCondLst>
                    <p:cond delay="indefinite"/>
                  </p:stCondLst>
                  <p:endCondLst>
                    <p:cond evt="onStopAudio" delay="0">
                      <p:tgtEl>
                        <p:sldTgt/>
                      </p:tgtEl>
                    </p:cond>
                  </p:endCondLst>
                </p:cTn>
                <p:tgtEl>
                  <p:spTgt spid="10"/>
                </p:tgtEl>
              </p:cMediaNode>
            </p:audio>
            <p:audio>
              <p:cMediaNode vol="80000">
                <p:cTn id="21" fill="hold" display="0">
                  <p:stCondLst>
                    <p:cond delay="indefinite"/>
                  </p:stCondLst>
                  <p:endCondLst>
                    <p:cond evt="onStopAudio" delay="0">
                      <p:tgtEl>
                        <p:sldTgt/>
                      </p:tgtEl>
                    </p:cond>
                  </p:endCondLst>
                </p:cTn>
                <p:tgtEl>
                  <p:spTgt spid="11"/>
                </p:tgtEl>
              </p:cMediaNode>
            </p:audio>
            <p:audio>
              <p:cMediaNode vol="80000">
                <p:cTn id="22"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3D18D-F0E1-4921-B6EF-5F450DAEEB04}"/>
              </a:ext>
            </a:extLst>
          </p:cNvPr>
          <p:cNvSpPr>
            <a:spLocks noGrp="1"/>
          </p:cNvSpPr>
          <p:nvPr>
            <p:ph type="title"/>
          </p:nvPr>
        </p:nvSpPr>
        <p:spPr>
          <a:xfrm>
            <a:off x="4691290" y="0"/>
            <a:ext cx="2809420" cy="786383"/>
          </a:xfrm>
        </p:spPr>
        <p:txBody>
          <a:bodyPr>
            <a:normAutofit/>
          </a:bodyPr>
          <a:lstStyle/>
          <a:p>
            <a:r>
              <a:rPr lang="en-US" sz="3200" dirty="0">
                <a:solidFill>
                  <a:srgbClr val="0E347A"/>
                </a:solidFill>
              </a:rPr>
              <a:t>Action plan</a:t>
            </a:r>
          </a:p>
        </p:txBody>
      </p:sp>
      <p:sp>
        <p:nvSpPr>
          <p:cNvPr id="4" name="TextBox 3">
            <a:extLst>
              <a:ext uri="{FF2B5EF4-FFF2-40B4-BE49-F238E27FC236}">
                <a16:creationId xmlns:a16="http://schemas.microsoft.com/office/drawing/2014/main" id="{651581C3-D096-4397-9C3F-7E7DBBAF546B}"/>
              </a:ext>
            </a:extLst>
          </p:cNvPr>
          <p:cNvSpPr txBox="1"/>
          <p:nvPr/>
        </p:nvSpPr>
        <p:spPr>
          <a:xfrm>
            <a:off x="1534885" y="1747156"/>
            <a:ext cx="9519557" cy="3539430"/>
          </a:xfrm>
          <a:prstGeom prst="rect">
            <a:avLst/>
          </a:prstGeom>
          <a:noFill/>
        </p:spPr>
        <p:txBody>
          <a:bodyPr wrap="square" rtlCol="0">
            <a:spAutoFit/>
          </a:bodyPr>
          <a:lstStyle/>
          <a:p>
            <a:pPr marL="457200" indent="-457200">
              <a:buFont typeface="Arial" panose="020B0604020202020204" pitchFamily="34" charset="0"/>
              <a:buChar char="•"/>
            </a:pPr>
            <a:r>
              <a:rPr lang="en-US" sz="3200" b="1" dirty="0">
                <a:solidFill>
                  <a:srgbClr val="0E347A"/>
                </a:solidFill>
              </a:rPr>
              <a:t>Maintain a learning or reflection journal</a:t>
            </a:r>
          </a:p>
          <a:p>
            <a:pPr marL="457200" indent="-457200">
              <a:buFont typeface="Arial" panose="020B0604020202020204" pitchFamily="34" charset="0"/>
              <a:buChar char="•"/>
            </a:pPr>
            <a:r>
              <a:rPr lang="en-US" sz="3200" b="1" dirty="0">
                <a:solidFill>
                  <a:srgbClr val="0E347A"/>
                </a:solidFill>
              </a:rPr>
              <a:t>Practice active listening</a:t>
            </a:r>
          </a:p>
          <a:p>
            <a:pPr marL="457200" indent="-457200">
              <a:buFont typeface="Arial" panose="020B0604020202020204" pitchFamily="34" charset="0"/>
              <a:buChar char="•"/>
            </a:pPr>
            <a:r>
              <a:rPr lang="en-US" sz="3200" b="1" dirty="0">
                <a:solidFill>
                  <a:srgbClr val="0E347A"/>
                </a:solidFill>
              </a:rPr>
              <a:t>Keep the study planner going</a:t>
            </a:r>
          </a:p>
          <a:p>
            <a:pPr marL="457200" indent="-457200">
              <a:buFont typeface="Arial" panose="020B0604020202020204" pitchFamily="34" charset="0"/>
              <a:buChar char="•"/>
            </a:pPr>
            <a:r>
              <a:rPr lang="en-US" sz="3200" b="1" dirty="0">
                <a:solidFill>
                  <a:srgbClr val="0E347A"/>
                </a:solidFill>
              </a:rPr>
              <a:t>Ask myself key questions</a:t>
            </a:r>
            <a:endParaRPr lang="en-US" sz="3200" dirty="0">
              <a:solidFill>
                <a:srgbClr val="0E347A"/>
              </a:solidFill>
              <a:cs typeface="Calibri"/>
            </a:endParaRPr>
          </a:p>
          <a:p>
            <a:pPr marL="457200" indent="-457200">
              <a:buFont typeface="Arial" panose="020B0604020202020204" pitchFamily="34" charset="0"/>
              <a:buChar char="•"/>
            </a:pPr>
            <a:r>
              <a:rPr lang="en-US" sz="3200" b="1" dirty="0">
                <a:solidFill>
                  <a:srgbClr val="0E347A"/>
                </a:solidFill>
              </a:rPr>
              <a:t>Discuss the experiences with the group</a:t>
            </a:r>
            <a:endParaRPr lang="en-US" sz="3200" dirty="0">
              <a:solidFill>
                <a:srgbClr val="0E347A"/>
              </a:solidFill>
              <a:cs typeface="Calibri"/>
            </a:endParaRPr>
          </a:p>
          <a:p>
            <a:pPr marL="457200" indent="-457200">
              <a:buFont typeface="Arial" panose="020B0604020202020204" pitchFamily="34" charset="0"/>
              <a:buChar char="•"/>
            </a:pPr>
            <a:r>
              <a:rPr lang="en-US" sz="3200" b="1" dirty="0">
                <a:solidFill>
                  <a:srgbClr val="0E347A"/>
                </a:solidFill>
              </a:rPr>
              <a:t>Practice reflection activities</a:t>
            </a:r>
          </a:p>
          <a:p>
            <a:pPr marL="457200" indent="-457200">
              <a:buFont typeface="Arial" panose="020B0604020202020204" pitchFamily="34" charset="0"/>
              <a:buChar char="•"/>
            </a:pPr>
            <a:r>
              <a:rPr lang="en-US" sz="3200" b="1" dirty="0">
                <a:solidFill>
                  <a:srgbClr val="0E347A"/>
                </a:solidFill>
              </a:rPr>
              <a:t>Continue to develop as a person and learn</a:t>
            </a:r>
            <a:endParaRPr lang="en-US" sz="3200" dirty="0">
              <a:solidFill>
                <a:srgbClr val="0E347A"/>
              </a:solidFill>
            </a:endParaRPr>
          </a:p>
        </p:txBody>
      </p:sp>
      <p:pic>
        <p:nvPicPr>
          <p:cNvPr id="5" name="Recorded Sound">
            <a:hlinkClick r:id="" action="ppaction://media"/>
            <a:extLst>
              <a:ext uri="{FF2B5EF4-FFF2-40B4-BE49-F238E27FC236}">
                <a16:creationId xmlns:a16="http://schemas.microsoft.com/office/drawing/2014/main" id="{E4151103-AF4B-4A9E-8215-1A48E303F8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294342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53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C403F-DB15-4361-BC4E-B582FBCDAC5E}"/>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7365AA45-1CD5-4568-98FE-B7987BCFC23D}"/>
              </a:ext>
            </a:extLst>
          </p:cNvPr>
          <p:cNvSpPr>
            <a:spLocks noGrp="1"/>
          </p:cNvSpPr>
          <p:nvPr>
            <p:ph idx="1"/>
          </p:nvPr>
        </p:nvSpPr>
        <p:spPr>
          <a:xfrm>
            <a:off x="1515978" y="1348740"/>
            <a:ext cx="9532263" cy="4160520"/>
          </a:xfrm>
        </p:spPr>
        <p:txBody>
          <a:bodyPr vert="horz" lIns="91440" tIns="45720" rIns="91440" bIns="45720" rtlCol="0" anchor="t">
            <a:normAutofit fontScale="25000" lnSpcReduction="20000"/>
          </a:bodyPr>
          <a:lstStyle/>
          <a:p>
            <a:pPr algn="just" rtl="0" fontAlgn="base"/>
            <a:r>
              <a:rPr lang="en-US" sz="1800" b="0" i="0" dirty="0" err="1">
                <a:solidFill>
                  <a:srgbClr val="000000"/>
                </a:solidFill>
                <a:effectLst/>
                <a:latin typeface="Calibri" panose="020F0502020204030204" pitchFamily="34" charset="0"/>
              </a:rPr>
              <a:t>Alllen</a:t>
            </a:r>
            <a:r>
              <a:rPr lang="en-US" sz="1800" b="0" i="0" dirty="0">
                <a:solidFill>
                  <a:srgbClr val="000000"/>
                </a:solidFill>
                <a:effectLst/>
                <a:latin typeface="Calibri" panose="020F0502020204030204" pitchFamily="34" charset="0"/>
              </a:rPr>
              <a:t> and </a:t>
            </a:r>
            <a:r>
              <a:rPr lang="en-US" sz="1800" b="0" i="0" dirty="0" err="1">
                <a:solidFill>
                  <a:srgbClr val="000000"/>
                </a:solidFill>
                <a:effectLst/>
                <a:latin typeface="Calibri" panose="020F0502020204030204" pitchFamily="34" charset="0"/>
              </a:rPr>
              <a:t>Overy</a:t>
            </a:r>
            <a:r>
              <a:rPr lang="en-US" sz="1800" b="0" i="0" dirty="0">
                <a:solidFill>
                  <a:srgbClr val="000000"/>
                </a:solidFill>
                <a:effectLst/>
                <a:latin typeface="Calibri" panose="020F0502020204030204" pitchFamily="34" charset="0"/>
              </a:rPr>
              <a:t>. (2022). </a:t>
            </a:r>
            <a:r>
              <a:rPr lang="en-US" sz="1800" b="0" i="1" dirty="0">
                <a:solidFill>
                  <a:srgbClr val="000000"/>
                </a:solidFill>
                <a:effectLst/>
                <a:latin typeface="Calibri" panose="020F0502020204030204" pitchFamily="34" charset="0"/>
              </a:rPr>
              <a:t>Workplace culture</a:t>
            </a:r>
            <a:r>
              <a:rPr lang="en-US" sz="1800" b="0" i="0" dirty="0">
                <a:solidFill>
                  <a:srgbClr val="000000"/>
                </a:solidFill>
                <a:effectLst/>
                <a:latin typeface="Calibri" panose="020F0502020204030204" pitchFamily="34" charset="0"/>
              </a:rPr>
              <a:t> [Illustration]. </a:t>
            </a:r>
            <a:r>
              <a:rPr lang="en-US" sz="1800" b="0" i="0" dirty="0" err="1">
                <a:solidFill>
                  <a:srgbClr val="000000"/>
                </a:solidFill>
                <a:effectLst/>
                <a:latin typeface="Calibri" panose="020F0502020204030204" pitchFamily="34" charset="0"/>
              </a:rPr>
              <a:t>Allenovery.Com</a:t>
            </a:r>
            <a:r>
              <a:rPr lang="en-US" sz="1800" b="0" i="0" dirty="0">
                <a:solidFill>
                  <a:srgbClr val="000000"/>
                </a:solidFill>
                <a:effectLst/>
                <a:latin typeface="Calibri" panose="020F0502020204030204" pitchFamily="34" charset="0"/>
              </a:rPr>
              <a:t>. Retrieved March  2, 2022, from, </a:t>
            </a:r>
            <a:r>
              <a:rPr lang="en-US" sz="1800" b="0" i="0" u="sng" strike="noStrike" dirty="0">
                <a:solidFill>
                  <a:srgbClr val="0563C1"/>
                </a:solidFill>
                <a:effectLst/>
                <a:latin typeface="Calibri" panose="020F0502020204030204" pitchFamily="34" charset="0"/>
                <a:hlinkClick r:id="rId2"/>
              </a:rPr>
              <a:t>https://www.allenovery.com/en-gb/global/news-and-insights/navigating-workplace-culture-in-a-new-era</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BBC (2022). </a:t>
            </a:r>
            <a:r>
              <a:rPr lang="en-US" sz="1800" b="0" i="1" dirty="0" err="1">
                <a:solidFill>
                  <a:srgbClr val="000000"/>
                </a:solidFill>
                <a:effectLst/>
                <a:latin typeface="Calibri" panose="020F0502020204030204" pitchFamily="34" charset="0"/>
              </a:rPr>
              <a:t>Organisational</a:t>
            </a:r>
            <a:r>
              <a:rPr lang="en-US" sz="1800" b="0" i="1" dirty="0">
                <a:solidFill>
                  <a:srgbClr val="000000"/>
                </a:solidFill>
                <a:effectLst/>
                <a:latin typeface="Calibri" panose="020F0502020204030204" pitchFamily="34" charset="0"/>
              </a:rPr>
              <a:t> structures</a:t>
            </a:r>
            <a:r>
              <a:rPr lang="en-US" sz="1800" b="0" i="0" dirty="0">
                <a:solidFill>
                  <a:srgbClr val="000000"/>
                </a:solidFill>
                <a:effectLst/>
                <a:latin typeface="Calibri" panose="020F0502020204030204" pitchFamily="34" charset="0"/>
              </a:rPr>
              <a:t> [Illustration]. </a:t>
            </a:r>
            <a:r>
              <a:rPr lang="en-US" sz="1800" b="0" i="0" dirty="0" err="1">
                <a:solidFill>
                  <a:srgbClr val="000000"/>
                </a:solidFill>
                <a:effectLst/>
                <a:latin typeface="Calibri" panose="020F0502020204030204" pitchFamily="34" charset="0"/>
              </a:rPr>
              <a:t>BBC.Co.Uk</a:t>
            </a:r>
            <a:r>
              <a:rPr lang="en-US" sz="1800" b="0" i="0" dirty="0">
                <a:solidFill>
                  <a:srgbClr val="000000"/>
                </a:solidFill>
                <a:effectLst/>
                <a:latin typeface="Calibri" panose="020F0502020204030204" pitchFamily="34" charset="0"/>
              </a:rPr>
              <a:t>.</a:t>
            </a:r>
            <a:r>
              <a:rPr lang="en-US" sz="1800" b="0" i="0" dirty="0">
                <a:solidFill>
                  <a:srgbClr val="0E347A"/>
                </a:solidFill>
                <a:effectLst/>
                <a:latin typeface="Calibri" panose="020F0502020204030204" pitchFamily="34" charset="0"/>
              </a:rPr>
              <a:t> </a:t>
            </a:r>
            <a:r>
              <a:rPr lang="en-US" sz="1800" b="0" i="0" dirty="0">
                <a:solidFill>
                  <a:srgbClr val="000000"/>
                </a:solidFill>
                <a:effectLst/>
                <a:latin typeface="Calibri" panose="020F0502020204030204" pitchFamily="34" charset="0"/>
              </a:rPr>
              <a:t>Retrieved March  2, 2022, from, </a:t>
            </a:r>
            <a:r>
              <a:rPr lang="en-US" sz="1800" b="0" i="0" u="sng" strike="noStrike" dirty="0">
                <a:solidFill>
                  <a:srgbClr val="0563C1"/>
                </a:solidFill>
                <a:effectLst/>
                <a:latin typeface="Calibri" panose="020F0502020204030204" pitchFamily="34" charset="0"/>
                <a:hlinkClick r:id="rId3"/>
              </a:rPr>
              <a:t>https://www.bbc.co.uk/bitesize/guides/z6v847h/revision/1</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entury Gothic" panose="020B050202020202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Business Terms. (2018). </a:t>
            </a:r>
            <a:r>
              <a:rPr lang="en-US" sz="1800" b="0" i="1" dirty="0" err="1">
                <a:solidFill>
                  <a:srgbClr val="000000"/>
                </a:solidFill>
                <a:effectLst/>
                <a:latin typeface="Calibri" panose="020F0502020204030204" pitchFamily="34" charset="0"/>
              </a:rPr>
              <a:t>Organisational</a:t>
            </a:r>
            <a:r>
              <a:rPr lang="en-US" sz="1800" b="0" i="1" dirty="0">
                <a:solidFill>
                  <a:srgbClr val="000000"/>
                </a:solidFill>
                <a:effectLst/>
                <a:latin typeface="Calibri" panose="020F0502020204030204" pitchFamily="34" charset="0"/>
              </a:rPr>
              <a:t> culture types</a:t>
            </a:r>
            <a:r>
              <a:rPr lang="en-US" sz="1800" b="0" i="0" dirty="0">
                <a:solidFill>
                  <a:srgbClr val="000000"/>
                </a:solidFill>
                <a:effectLst/>
                <a:latin typeface="Calibri" panose="020F0502020204030204" pitchFamily="34" charset="0"/>
              </a:rPr>
              <a:t> [Illustration]. Business Terms. Retrieved March  2, 2022, from,</a:t>
            </a:r>
            <a:r>
              <a:rPr lang="en-US" sz="1800" b="0" i="0" dirty="0">
                <a:solidFill>
                  <a:srgbClr val="000000"/>
                </a:solidFill>
                <a:effectLst/>
                <a:latin typeface="Century Gothic" panose="020B0502020202020204" pitchFamily="34" charset="0"/>
              </a:rPr>
              <a:t> </a:t>
            </a:r>
            <a:r>
              <a:rPr lang="en-US" sz="1800" b="0" i="0" u="sng" strike="noStrike" dirty="0">
                <a:solidFill>
                  <a:srgbClr val="0563C1"/>
                </a:solidFill>
                <a:effectLst/>
                <a:latin typeface="Calibri" panose="020F0502020204030204" pitchFamily="34" charset="0"/>
                <a:hlinkClick r:id="rId4"/>
              </a:rPr>
              <a:t>https://businessterms.org/organizational-culture/</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Times New Roman" panose="02020603050405020304" pitchFamily="18"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Denison. (2019). </a:t>
            </a:r>
            <a:r>
              <a:rPr lang="en-US" sz="1800" b="0" i="1" dirty="0">
                <a:solidFill>
                  <a:srgbClr val="000000"/>
                </a:solidFill>
                <a:effectLst/>
                <a:latin typeface="Calibri" panose="020F0502020204030204" pitchFamily="34" charset="0"/>
              </a:rPr>
              <a:t>THE DENISON ORGANIZATIONAL CULTURE SURVEY</a:t>
            </a:r>
            <a:r>
              <a:rPr lang="en-US" sz="1800" b="0" i="0" dirty="0">
                <a:solidFill>
                  <a:srgbClr val="000000"/>
                </a:solidFill>
                <a:effectLst/>
                <a:latin typeface="Calibri" panose="020F0502020204030204" pitchFamily="34" charset="0"/>
              </a:rPr>
              <a:t>. </a:t>
            </a:r>
            <a:r>
              <a:rPr lang="en-US" sz="1800" b="0" i="0" dirty="0" err="1">
                <a:solidFill>
                  <a:srgbClr val="000000"/>
                </a:solidFill>
                <a:effectLst/>
                <a:latin typeface="Calibri" panose="020F0502020204030204" pitchFamily="34" charset="0"/>
              </a:rPr>
              <a:t>Denisonconsulting.Com</a:t>
            </a:r>
            <a:r>
              <a:rPr lang="en-US" sz="1800" b="0" i="0" dirty="0">
                <a:solidFill>
                  <a:srgbClr val="000000"/>
                </a:solidFill>
                <a:effectLst/>
                <a:latin typeface="Calibri" panose="020F0502020204030204" pitchFamily="34" charset="0"/>
              </a:rPr>
              <a:t>. Retrieved March 2, 2022, from </a:t>
            </a:r>
            <a:r>
              <a:rPr lang="en-US" sz="1800" b="0" i="0" u="sng" strike="noStrike" dirty="0">
                <a:solidFill>
                  <a:srgbClr val="0563C1"/>
                </a:solidFill>
                <a:effectLst/>
                <a:latin typeface="Calibri" panose="020F0502020204030204" pitchFamily="34" charset="0"/>
                <a:hlinkClick r:id="rId5"/>
              </a:rPr>
              <a:t>http://www.denisonconsulting.com/wp-content/uploads/2019/05/denison-culture-docs-overview.pdf</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entury Gothic" panose="020B050202020202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Garvin, D. (2013, December 1). </a:t>
            </a:r>
            <a:r>
              <a:rPr lang="en-US" sz="1800" b="0" i="1" dirty="0">
                <a:solidFill>
                  <a:srgbClr val="000000"/>
                </a:solidFill>
                <a:effectLst/>
                <a:latin typeface="Calibri" panose="020F0502020204030204" pitchFamily="34" charset="0"/>
              </a:rPr>
              <a:t>How Google Sold Its Engineers on Management</a:t>
            </a:r>
            <a:r>
              <a:rPr lang="en-US" sz="1800" b="0" i="0" dirty="0">
                <a:solidFill>
                  <a:srgbClr val="000000"/>
                </a:solidFill>
                <a:effectLst/>
                <a:latin typeface="Calibri" panose="020F0502020204030204" pitchFamily="34" charset="0"/>
              </a:rPr>
              <a:t>. Harvard Business Review. Retrieved March 2, 2022, from </a:t>
            </a:r>
            <a:r>
              <a:rPr lang="en-US" sz="1800" b="0" i="0" u="sng" strike="noStrike" dirty="0">
                <a:solidFill>
                  <a:srgbClr val="0563C1"/>
                </a:solidFill>
                <a:effectLst/>
                <a:latin typeface="Calibri" panose="020F0502020204030204" pitchFamily="34" charset="0"/>
                <a:hlinkClick r:id="rId6"/>
              </a:rPr>
              <a:t>https://hbr.org/2013/12/how-google-sold-its-engineers-on-management</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Gibbs, G. (1988). Gibbs reflective cycle [Illustration]. In </a:t>
            </a:r>
            <a:r>
              <a:rPr lang="en-US" sz="1800" b="0" i="1" dirty="0">
                <a:solidFill>
                  <a:srgbClr val="000000"/>
                </a:solidFill>
                <a:effectLst/>
                <a:latin typeface="Calibri" panose="020F0502020204030204" pitchFamily="34" charset="0"/>
              </a:rPr>
              <a:t>Learning by Doing: A guide to teaching and learning methods. Further Education Unit</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Hofstede, G., Hofstede, G. J., &amp; </a:t>
            </a:r>
            <a:r>
              <a:rPr lang="en-US" sz="1800" b="0" i="0" dirty="0" err="1">
                <a:solidFill>
                  <a:srgbClr val="000000"/>
                </a:solidFill>
                <a:effectLst/>
                <a:latin typeface="Calibri" panose="020F0502020204030204" pitchFamily="34" charset="0"/>
              </a:rPr>
              <a:t>Minkov</a:t>
            </a:r>
            <a:r>
              <a:rPr lang="en-US" sz="1800" b="0" i="0" dirty="0">
                <a:solidFill>
                  <a:srgbClr val="000000"/>
                </a:solidFill>
                <a:effectLst/>
                <a:latin typeface="Calibri" panose="020F0502020204030204" pitchFamily="34" charset="0"/>
              </a:rPr>
              <a:t>, M. (2005). </a:t>
            </a:r>
            <a:r>
              <a:rPr lang="en-US" sz="1800" b="0" i="1" dirty="0">
                <a:solidFill>
                  <a:srgbClr val="000000"/>
                </a:solidFill>
                <a:effectLst/>
                <a:latin typeface="Calibri" panose="020F0502020204030204" pitchFamily="34" charset="0"/>
              </a:rPr>
              <a:t>Cultures and organizations: Software of the mind</a:t>
            </a:r>
            <a:r>
              <a:rPr lang="en-US" sz="1800" b="0" i="0" dirty="0">
                <a:solidFill>
                  <a:srgbClr val="000000"/>
                </a:solidFill>
                <a:effectLst/>
                <a:latin typeface="Calibri" panose="020F0502020204030204" pitchFamily="34" charset="0"/>
              </a:rPr>
              <a:t> (Vol. 2). New York: </a:t>
            </a:r>
            <a:r>
              <a:rPr lang="en-US" sz="1800" b="0" i="0" dirty="0" err="1">
                <a:solidFill>
                  <a:srgbClr val="000000"/>
                </a:solidFill>
                <a:effectLst/>
                <a:latin typeface="Calibri" panose="020F0502020204030204" pitchFamily="34" charset="0"/>
              </a:rPr>
              <a:t>Mcgraw-hill</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err="1">
                <a:solidFill>
                  <a:srgbClr val="000000"/>
                </a:solidFill>
                <a:effectLst/>
                <a:latin typeface="Calibri" panose="020F0502020204030204" pitchFamily="34" charset="0"/>
              </a:rPr>
              <a:t>lumenlearning</a:t>
            </a:r>
            <a:r>
              <a:rPr lang="en-US" sz="1800" b="0" i="0" dirty="0">
                <a:solidFill>
                  <a:srgbClr val="000000"/>
                </a:solidFill>
                <a:effectLst/>
                <a:latin typeface="Calibri" panose="020F0502020204030204" pitchFamily="34" charset="0"/>
              </a:rPr>
              <a:t>. (2022). </a:t>
            </a:r>
            <a:r>
              <a:rPr lang="en-US" sz="1800" b="0" i="1" dirty="0">
                <a:solidFill>
                  <a:srgbClr val="000000"/>
                </a:solidFill>
                <a:effectLst/>
                <a:latin typeface="Calibri" panose="020F0502020204030204" pitchFamily="34" charset="0"/>
              </a:rPr>
              <a:t>Matrix Organizational Structure</a:t>
            </a:r>
            <a:r>
              <a:rPr lang="en-US" sz="1800" b="0" i="0" dirty="0">
                <a:solidFill>
                  <a:srgbClr val="000000"/>
                </a:solidFill>
                <a:effectLst/>
                <a:latin typeface="Calibri" panose="020F0502020204030204" pitchFamily="34" charset="0"/>
              </a:rPr>
              <a:t> [Graph]. </a:t>
            </a:r>
            <a:r>
              <a:rPr lang="en-US" sz="1800" b="0" i="0" dirty="0" err="1">
                <a:solidFill>
                  <a:srgbClr val="000000"/>
                </a:solidFill>
                <a:effectLst/>
                <a:latin typeface="Calibri" panose="020F0502020204030204" pitchFamily="34" charset="0"/>
              </a:rPr>
              <a:t>Lumenlearning.Com</a:t>
            </a:r>
            <a:r>
              <a:rPr lang="en-US" sz="1800" b="0" i="0" dirty="0">
                <a:solidFill>
                  <a:srgbClr val="000000"/>
                </a:solidFill>
                <a:effectLst/>
                <a:latin typeface="Calibri" panose="020F0502020204030204" pitchFamily="34" charset="0"/>
              </a:rPr>
              <a:t>. Retrieved March 2, 2022, from </a:t>
            </a:r>
            <a:r>
              <a:rPr lang="en-US" sz="1800" b="0" i="0" u="sng" strike="noStrike" dirty="0">
                <a:solidFill>
                  <a:srgbClr val="0563C1"/>
                </a:solidFill>
                <a:effectLst/>
                <a:latin typeface="Calibri" panose="020F0502020204030204" pitchFamily="34" charset="0"/>
                <a:hlinkClick r:id="rId7"/>
              </a:rPr>
              <a:t>https://courses.lumenlearning.com/wmopen-humanresourcesmgmt/chapter/authority-and-accountability/</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entury Gothic" panose="020B050202020202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MRAMUSICPLACE. (2021, January 10). </a:t>
            </a:r>
            <a:r>
              <a:rPr lang="en-US" sz="1800" b="0" i="1" dirty="0">
                <a:solidFill>
                  <a:srgbClr val="000000"/>
                </a:solidFill>
                <a:effectLst/>
                <a:latin typeface="Calibri" panose="020F0502020204030204" pitchFamily="34" charset="0"/>
              </a:rPr>
              <a:t>Active listening skills</a:t>
            </a:r>
            <a:r>
              <a:rPr lang="en-US" sz="1800" b="0" i="0" dirty="0">
                <a:solidFill>
                  <a:srgbClr val="000000"/>
                </a:solidFill>
                <a:effectLst/>
                <a:latin typeface="Calibri" panose="020F0502020204030204" pitchFamily="34" charset="0"/>
              </a:rPr>
              <a:t> [Illustration]. </a:t>
            </a:r>
            <a:r>
              <a:rPr lang="en-US" sz="1800" b="0" i="0" dirty="0" err="1">
                <a:solidFill>
                  <a:srgbClr val="000000"/>
                </a:solidFill>
                <a:effectLst/>
                <a:latin typeface="Calibri" panose="020F0502020204030204" pitchFamily="34" charset="0"/>
              </a:rPr>
              <a:t>Mramusicplace.Net</a:t>
            </a:r>
            <a:r>
              <a:rPr lang="en-US" sz="1800" b="0" i="0" dirty="0">
                <a:solidFill>
                  <a:srgbClr val="000000"/>
                </a:solidFill>
                <a:effectLst/>
                <a:latin typeface="Calibri" panose="020F0502020204030204" pitchFamily="34" charset="0"/>
              </a:rPr>
              <a:t>. Retrieved March 2, 2022, from </a:t>
            </a:r>
            <a:r>
              <a:rPr lang="en-US" sz="1800" b="0" i="0" u="sng" strike="noStrike" dirty="0">
                <a:solidFill>
                  <a:srgbClr val="0563C1"/>
                </a:solidFill>
                <a:effectLst/>
                <a:latin typeface="Calibri" panose="020F0502020204030204" pitchFamily="34" charset="0"/>
                <a:hlinkClick r:id="rId8"/>
              </a:rPr>
              <a:t>https://mramusicplace.net/2021/01/10/teaching-success-and-active-listening/</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Times New Roman" panose="02020603050405020304" pitchFamily="18" charset="0"/>
              </a:rPr>
              <a:t> </a:t>
            </a:r>
            <a:endParaRPr lang="en-US" b="0" i="0" dirty="0">
              <a:solidFill>
                <a:srgbClr val="000000"/>
              </a:solidFill>
              <a:effectLst/>
              <a:latin typeface="Segoe UI" panose="020B0502040204020203" pitchFamily="34" charset="0"/>
            </a:endParaRPr>
          </a:p>
          <a:p>
            <a:pPr algn="just" rtl="0" fontAlgn="base"/>
            <a:r>
              <a:rPr lang="en-US" sz="1800" b="0" i="0" dirty="0" err="1">
                <a:solidFill>
                  <a:srgbClr val="000000"/>
                </a:solidFill>
                <a:effectLst/>
                <a:latin typeface="Calibri" panose="020F0502020204030204" pitchFamily="34" charset="0"/>
              </a:rPr>
              <a:t>Organisational</a:t>
            </a:r>
            <a:r>
              <a:rPr lang="en-US" sz="1800" b="0" i="0" dirty="0">
                <a:solidFill>
                  <a:srgbClr val="000000"/>
                </a:solidFill>
                <a:effectLst/>
                <a:latin typeface="Calibri" panose="020F0502020204030204" pitchFamily="34" charset="0"/>
              </a:rPr>
              <a:t> Learning. (2022). </a:t>
            </a:r>
            <a:r>
              <a:rPr lang="en-US" sz="1800" b="0" i="1" dirty="0">
                <a:solidFill>
                  <a:srgbClr val="000000"/>
                </a:solidFill>
                <a:effectLst/>
                <a:latin typeface="Calibri" panose="020F0502020204030204" pitchFamily="34" charset="0"/>
              </a:rPr>
              <a:t>VUCA</a:t>
            </a:r>
            <a:r>
              <a:rPr lang="en-US" sz="1800" b="0" i="0" dirty="0">
                <a:solidFill>
                  <a:srgbClr val="000000"/>
                </a:solidFill>
                <a:effectLst/>
                <a:latin typeface="Calibri" panose="020F0502020204030204" pitchFamily="34" charset="0"/>
              </a:rPr>
              <a:t> [Illustration]. </a:t>
            </a:r>
            <a:r>
              <a:rPr lang="en-US" sz="1800" b="0" i="0" dirty="0" err="1">
                <a:solidFill>
                  <a:srgbClr val="000000"/>
                </a:solidFill>
                <a:effectLst/>
                <a:latin typeface="Calibri" panose="020F0502020204030204" pitchFamily="34" charset="0"/>
              </a:rPr>
              <a:t>Organisatieleren.Be</a:t>
            </a:r>
            <a:r>
              <a:rPr lang="en-US" sz="1800" b="0" i="0" dirty="0">
                <a:solidFill>
                  <a:srgbClr val="000000"/>
                </a:solidFill>
                <a:effectLst/>
                <a:latin typeface="Calibri" panose="020F0502020204030204" pitchFamily="34" charset="0"/>
              </a:rPr>
              <a:t>. Retrieved March 2, 2022, from </a:t>
            </a:r>
            <a:r>
              <a:rPr lang="en-US" sz="1800" b="0" i="0" u="sng" strike="noStrike" dirty="0">
                <a:solidFill>
                  <a:srgbClr val="0563C1"/>
                </a:solidFill>
                <a:effectLst/>
                <a:latin typeface="Calibri" panose="020F0502020204030204" pitchFamily="34" charset="0"/>
                <a:hlinkClick r:id="rId9"/>
              </a:rPr>
              <a:t>https://www.organisatieleren.be/component/users/?view=remind&amp;Itemid=195</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entury Gothic" panose="020B050202020202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SEED Advisory Limited. (2019). </a:t>
            </a:r>
            <a:r>
              <a:rPr lang="en-US" sz="1800" b="0" i="1" dirty="0">
                <a:solidFill>
                  <a:srgbClr val="000000"/>
                </a:solidFill>
                <a:effectLst/>
                <a:latin typeface="Calibri" panose="020F0502020204030204" pitchFamily="34" charset="0"/>
              </a:rPr>
              <a:t>VUCA Environment</a:t>
            </a:r>
            <a:r>
              <a:rPr lang="en-US" sz="1800" b="0" i="0" dirty="0">
                <a:solidFill>
                  <a:srgbClr val="000000"/>
                </a:solidFill>
                <a:effectLst/>
                <a:latin typeface="Calibri" panose="020F0502020204030204" pitchFamily="34" charset="0"/>
              </a:rPr>
              <a:t> [Illustration]. </a:t>
            </a:r>
            <a:r>
              <a:rPr lang="en-US" sz="1800" b="0" i="0" dirty="0" err="1">
                <a:solidFill>
                  <a:srgbClr val="000000"/>
                </a:solidFill>
                <a:effectLst/>
                <a:latin typeface="Calibri" panose="020F0502020204030204" pitchFamily="34" charset="0"/>
              </a:rPr>
              <a:t>Seedhk.Com</a:t>
            </a:r>
            <a:r>
              <a:rPr lang="en-US" sz="1800" b="0" i="0" dirty="0">
                <a:solidFill>
                  <a:srgbClr val="000000"/>
                </a:solidFill>
                <a:effectLst/>
                <a:latin typeface="Calibri" panose="020F0502020204030204" pitchFamily="34" charset="0"/>
              </a:rPr>
              <a:t>. Retrieved March 2, 2022, from</a:t>
            </a:r>
            <a:r>
              <a:rPr lang="en-US" sz="1800" b="0" i="0" u="sng" dirty="0">
                <a:solidFill>
                  <a:srgbClr val="0563C1"/>
                </a:solidFill>
                <a:effectLst/>
                <a:latin typeface="Calibri" panose="020F0502020204030204" pitchFamily="34" charset="0"/>
              </a:rPr>
              <a:t> </a:t>
            </a:r>
            <a:r>
              <a:rPr lang="en-US" sz="1800" b="0" i="0" u="sng" strike="noStrike" dirty="0">
                <a:solidFill>
                  <a:srgbClr val="0563C1"/>
                </a:solidFill>
                <a:effectLst/>
                <a:latin typeface="Calibri" panose="020F0502020204030204" pitchFamily="34" charset="0"/>
                <a:hlinkClick r:id="rId10"/>
              </a:rPr>
              <a:t>https://www.seedhk.com/vuca/</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Calibri" panose="020F0502020204030204" pitchFamily="34" charset="0"/>
              </a:rPr>
              <a:t>Zeeman, A. (2019). </a:t>
            </a:r>
            <a:r>
              <a:rPr lang="en-US" sz="1800" b="0" i="1" dirty="0">
                <a:solidFill>
                  <a:srgbClr val="000000"/>
                </a:solidFill>
                <a:effectLst/>
                <a:latin typeface="Calibri" panose="020F0502020204030204" pitchFamily="34" charset="0"/>
              </a:rPr>
              <a:t>Charles Handy </a:t>
            </a:r>
            <a:r>
              <a:rPr lang="en-US" sz="1800" b="0" i="0" dirty="0">
                <a:solidFill>
                  <a:srgbClr val="000000"/>
                </a:solidFill>
                <a:effectLst/>
                <a:latin typeface="Calibri" panose="020F0502020204030204" pitchFamily="34" charset="0"/>
              </a:rPr>
              <a:t>. Retrieved March 3, 2022  from </a:t>
            </a:r>
            <a:r>
              <a:rPr lang="en-US" sz="1800" b="0" i="0" dirty="0" err="1">
                <a:solidFill>
                  <a:srgbClr val="000000"/>
                </a:solidFill>
                <a:effectLst/>
                <a:latin typeface="Calibri" panose="020F0502020204030204" pitchFamily="34" charset="0"/>
              </a:rPr>
              <a:t>ToolsHero</a:t>
            </a:r>
            <a:r>
              <a:rPr lang="en-US" sz="1800" b="0" i="0" dirty="0">
                <a:solidFill>
                  <a:srgbClr val="000000"/>
                </a:solidFill>
                <a:effectLst/>
                <a:latin typeface="Calibri" panose="020F0502020204030204" pitchFamily="34" charset="0"/>
              </a:rPr>
              <a:t>: </a:t>
            </a:r>
            <a:r>
              <a:rPr lang="en-US" sz="1800" b="0" i="0" u="sng" strike="noStrike" dirty="0">
                <a:solidFill>
                  <a:srgbClr val="0563C1"/>
                </a:solidFill>
                <a:effectLst/>
                <a:latin typeface="Calibri" panose="020F0502020204030204" pitchFamily="34" charset="0"/>
                <a:hlinkClick r:id="rId11"/>
              </a:rPr>
              <a:t>https://www.toolshero.com/toolsheroes/charles-handy/</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marL="0" indent="0">
              <a:buNone/>
            </a:pPr>
            <a:endParaRPr lang="en-US" dirty="0"/>
          </a:p>
        </p:txBody>
      </p:sp>
    </p:spTree>
    <p:extLst>
      <p:ext uri="{BB962C8B-B14F-4D97-AF65-F5344CB8AC3E}">
        <p14:creationId xmlns:p14="http://schemas.microsoft.com/office/powerpoint/2010/main" val="2795831966"/>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243541"/>
      </a:dk2>
      <a:lt2>
        <a:srgbClr val="E8E6E2"/>
      </a:lt2>
      <a:accent1>
        <a:srgbClr val="296CE7"/>
      </a:accent1>
      <a:accent2>
        <a:srgbClr val="17A9D5"/>
      </a:accent2>
      <a:accent3>
        <a:srgbClr val="20B599"/>
      </a:accent3>
      <a:accent4>
        <a:srgbClr val="14BC57"/>
      </a:accent4>
      <a:accent5>
        <a:srgbClr val="25BC21"/>
      </a:accent5>
      <a:accent6>
        <a:srgbClr val="5CB814"/>
      </a:accent6>
      <a:hlink>
        <a:srgbClr val="319540"/>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1" ma:contentTypeDescription="Create a new document." ma:contentTypeScope="" ma:versionID="3c57fa342f68006d6bc6f51787953801">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e06db3ce285be484502de7951a898522"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D0FD6D-1BE2-405F-947B-B956F4E75DF6}">
  <ds:schemaRefs>
    <ds:schemaRef ds:uri="http://schemas.microsoft.com/office/2006/documentManagement/types"/>
    <ds:schemaRef ds:uri="http://schemas.microsoft.com/office/2006/metadata/properties"/>
    <ds:schemaRef ds:uri="http://purl.org/dc/dcmitype/"/>
    <ds:schemaRef ds:uri="http://purl.org/dc/terms/"/>
    <ds:schemaRef ds:uri="http://www.w3.org/XML/1998/namespace"/>
    <ds:schemaRef ds:uri="http://schemas.openxmlformats.org/package/2006/metadata/core-properties"/>
    <ds:schemaRef ds:uri="7b23fa32-4003-4364-bee1-595462966394"/>
    <ds:schemaRef ds:uri="http://schemas.microsoft.com/office/infopath/2007/PartnerControls"/>
    <ds:schemaRef ds:uri="f54e4810-f1f5-4bce-aa8e-e4722dc561be"/>
    <ds:schemaRef ds:uri="http://purl.org/dc/elements/1.1/"/>
  </ds:schemaRefs>
</ds:datastoreItem>
</file>

<file path=customXml/itemProps2.xml><?xml version="1.0" encoding="utf-8"?>
<ds:datastoreItem xmlns:ds="http://schemas.openxmlformats.org/officeDocument/2006/customXml" ds:itemID="{98613F75-6547-4409-97AB-832CCD4363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3F53535-FFFD-48AC-9B34-7FD0C3AC65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10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BrushVTI</vt:lpstr>
      <vt:lpstr>Critical Reflection of the Inter-cultural Workplace  BMSP5002</vt:lpstr>
      <vt:lpstr>‘The underlying values, beliefs and principles that serve as the foundation for an organization’s management system as well as the set of management practices and behaviours that both exemplify and reinforce those basic principles’</vt:lpstr>
      <vt:lpstr>PowerPoint Presentation</vt:lpstr>
      <vt:lpstr>PowerPoint Presentation</vt:lpstr>
      <vt:lpstr>PowerPoint Presentation</vt:lpstr>
      <vt:lpstr>"It is the collective programming of the mind that distinguishing the members of a group or category of people from others"</vt:lpstr>
      <vt:lpstr>HR &amp; Culture</vt:lpstr>
      <vt:lpstr>Organisational Culture</vt:lpstr>
      <vt:lpstr>Feelings, Evaluation, Analysis and conclusion</vt:lpstr>
      <vt:lpstr>Action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2022-02-28T11:45:18Z</dcterms:created>
  <dcterms:modified xsi:type="dcterms:W3CDTF">2022-03-04T20:41:59Z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