
<file path=[Content_Types].xml><?xml version="1.0" encoding="utf-8"?>
<Types xmlns="http://schemas.openxmlformats.org/package/2006/content-types">
  <Default Extension="jpeg" ContentType="image/jpe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67" r:id="rId1"/>
  </p:sldMasterIdLst>
  <p:sldIdLst>
    <p:sldId id="256" r:id="rId2"/>
    <p:sldId id="274" r:id="rId3"/>
    <p:sldId id="269" r:id="rId4"/>
    <p:sldId id="270" r:id="rId5"/>
    <p:sldId id="283" r:id="rId6"/>
    <p:sldId id="281" r:id="rId7"/>
    <p:sldId id="280" r:id="rId8"/>
    <p:sldId id="276" r:id="rId9"/>
    <p:sldId id="285" r:id="rId10"/>
    <p:sldId id="275" r:id="rId11"/>
    <p:sldId id="272" r:id="rId12"/>
    <p:sldId id="286" r:id="rId13"/>
    <p:sldId id="277" r:id="rId14"/>
    <p:sldId id="263" r:id="rId15"/>
    <p:sldId id="259" r:id="rId16"/>
    <p:sldId id="287" r:id="rId17"/>
    <p:sldId id="257" r:id="rId18"/>
    <p:sldId id="271" r:id="rId19"/>
    <p:sldId id="288" r:id="rId20"/>
    <p:sldId id="260" r:id="rId21"/>
    <p:sldId id="258" r:id="rId22"/>
    <p:sldId id="284" r:id="rId23"/>
    <p:sldId id="261" r:id="rId24"/>
    <p:sldId id="262" r:id="rId25"/>
    <p:sldId id="264" r:id="rId26"/>
    <p:sldId id="265" r:id="rId27"/>
    <p:sldId id="268" r:id="rId28"/>
    <p:sldId id="278" r:id="rId29"/>
  </p:sldIdLst>
  <p:sldSz cx="9144000" cy="6858000" type="screen4x3"/>
  <p:notesSz cx="6858000" cy="9144000"/>
  <p:defaultTextStyle>
    <a:defPPr>
      <a:defRPr lang="en-US"/>
    </a:defPPr>
    <a:lvl1pPr algn="l" rtl="0" fontAlgn="base">
      <a:spcBef>
        <a:spcPct val="0"/>
      </a:spcBef>
      <a:spcAft>
        <a:spcPct val="0"/>
      </a:spcAft>
      <a:defRPr kern="1200">
        <a:solidFill>
          <a:schemeClr val="tx1"/>
        </a:solidFill>
        <a:latin typeface="Garamond" pitchFamily="18" charset="0"/>
        <a:ea typeface="+mn-ea"/>
        <a:cs typeface="+mn-cs"/>
      </a:defRPr>
    </a:lvl1pPr>
    <a:lvl2pPr marL="457200" algn="l" rtl="0" fontAlgn="base">
      <a:spcBef>
        <a:spcPct val="0"/>
      </a:spcBef>
      <a:spcAft>
        <a:spcPct val="0"/>
      </a:spcAft>
      <a:defRPr kern="1200">
        <a:solidFill>
          <a:schemeClr val="tx1"/>
        </a:solidFill>
        <a:latin typeface="Garamond" pitchFamily="18" charset="0"/>
        <a:ea typeface="+mn-ea"/>
        <a:cs typeface="+mn-cs"/>
      </a:defRPr>
    </a:lvl2pPr>
    <a:lvl3pPr marL="914400" algn="l" rtl="0" fontAlgn="base">
      <a:spcBef>
        <a:spcPct val="0"/>
      </a:spcBef>
      <a:spcAft>
        <a:spcPct val="0"/>
      </a:spcAft>
      <a:defRPr kern="1200">
        <a:solidFill>
          <a:schemeClr val="tx1"/>
        </a:solidFill>
        <a:latin typeface="Garamond" pitchFamily="18" charset="0"/>
        <a:ea typeface="+mn-ea"/>
        <a:cs typeface="+mn-cs"/>
      </a:defRPr>
    </a:lvl3pPr>
    <a:lvl4pPr marL="1371600" algn="l" rtl="0" fontAlgn="base">
      <a:spcBef>
        <a:spcPct val="0"/>
      </a:spcBef>
      <a:spcAft>
        <a:spcPct val="0"/>
      </a:spcAft>
      <a:defRPr kern="1200">
        <a:solidFill>
          <a:schemeClr val="tx1"/>
        </a:solidFill>
        <a:latin typeface="Garamond" pitchFamily="18" charset="0"/>
        <a:ea typeface="+mn-ea"/>
        <a:cs typeface="+mn-cs"/>
      </a:defRPr>
    </a:lvl4pPr>
    <a:lvl5pPr marL="1828800" algn="l" rtl="0" fontAlgn="base">
      <a:spcBef>
        <a:spcPct val="0"/>
      </a:spcBef>
      <a:spcAft>
        <a:spcPct val="0"/>
      </a:spcAft>
      <a:defRPr kern="1200">
        <a:solidFill>
          <a:schemeClr val="tx1"/>
        </a:solidFill>
        <a:latin typeface="Garamond" pitchFamily="18" charset="0"/>
        <a:ea typeface="+mn-ea"/>
        <a:cs typeface="+mn-cs"/>
      </a:defRPr>
    </a:lvl5pPr>
    <a:lvl6pPr marL="2286000" algn="l" defTabSz="914400" rtl="0" eaLnBrk="1" latinLnBrk="0" hangingPunct="1">
      <a:defRPr kern="1200">
        <a:solidFill>
          <a:schemeClr val="tx1"/>
        </a:solidFill>
        <a:latin typeface="Garamond" pitchFamily="18" charset="0"/>
        <a:ea typeface="+mn-ea"/>
        <a:cs typeface="+mn-cs"/>
      </a:defRPr>
    </a:lvl6pPr>
    <a:lvl7pPr marL="2743200" algn="l" defTabSz="914400" rtl="0" eaLnBrk="1" latinLnBrk="0" hangingPunct="1">
      <a:defRPr kern="1200">
        <a:solidFill>
          <a:schemeClr val="tx1"/>
        </a:solidFill>
        <a:latin typeface="Garamond" pitchFamily="18" charset="0"/>
        <a:ea typeface="+mn-ea"/>
        <a:cs typeface="+mn-cs"/>
      </a:defRPr>
    </a:lvl7pPr>
    <a:lvl8pPr marL="3200400" algn="l" defTabSz="914400" rtl="0" eaLnBrk="1" latinLnBrk="0" hangingPunct="1">
      <a:defRPr kern="1200">
        <a:solidFill>
          <a:schemeClr val="tx1"/>
        </a:solidFill>
        <a:latin typeface="Garamond" pitchFamily="18" charset="0"/>
        <a:ea typeface="+mn-ea"/>
        <a:cs typeface="+mn-cs"/>
      </a:defRPr>
    </a:lvl8pPr>
    <a:lvl9pPr marL="3657600" algn="l" defTabSz="914400" rtl="0" eaLnBrk="1" latinLnBrk="0" hangingPunct="1">
      <a:defRPr kern="1200">
        <a:solidFill>
          <a:schemeClr val="tx1"/>
        </a:solidFill>
        <a:latin typeface="Garamond" pitchFamily="18" charset="0"/>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4821"/>
    <a:srgbClr val="000099"/>
    <a:srgbClr val="0000CC"/>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9927" autoAdjust="0"/>
    <p:restoredTop sz="94660" autoAdjust="0"/>
  </p:normalViewPr>
  <p:slideViewPr>
    <p:cSldViewPr>
      <p:cViewPr varScale="1">
        <p:scale>
          <a:sx n="78" d="100"/>
          <a:sy n="78" d="100"/>
        </p:scale>
        <p:origin x="1781" y="58"/>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125" d="100"/>
        <a:sy n="125"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4" name="Group 2"/>
          <p:cNvGrpSpPr>
            <a:grpSpLocks/>
          </p:cNvGrpSpPr>
          <p:nvPr/>
        </p:nvGrpSpPr>
        <p:grpSpPr bwMode="auto">
          <a:xfrm>
            <a:off x="0" y="0"/>
            <a:ext cx="9140825" cy="6850063"/>
            <a:chOff x="0" y="0"/>
            <a:chExt cx="5758" cy="4315"/>
          </a:xfrm>
        </p:grpSpPr>
        <p:grpSp>
          <p:nvGrpSpPr>
            <p:cNvPr id="5" name="Group 3"/>
            <p:cNvGrpSpPr>
              <a:grpSpLocks/>
            </p:cNvGrpSpPr>
            <p:nvPr userDrawn="1"/>
          </p:nvGrpSpPr>
          <p:grpSpPr bwMode="auto">
            <a:xfrm>
              <a:off x="1728" y="2230"/>
              <a:ext cx="4027" cy="2085"/>
              <a:chOff x="1728" y="2230"/>
              <a:chExt cx="4027" cy="2085"/>
            </a:xfrm>
          </p:grpSpPr>
          <p:sp>
            <p:nvSpPr>
              <p:cNvPr id="8" name="Freeform 4"/>
              <p:cNvSpPr>
                <a:spLocks/>
              </p:cNvSpPr>
              <p:nvPr/>
            </p:nvSpPr>
            <p:spPr bwMode="hidden">
              <a:xfrm>
                <a:off x="1728" y="2644"/>
                <a:ext cx="2882" cy="1671"/>
              </a:xfrm>
              <a:custGeom>
                <a:avLst/>
                <a:gdLst/>
                <a:ahLst/>
                <a:cxnLst>
                  <a:cxn ang="0">
                    <a:pos x="2740" y="528"/>
                  </a:cxn>
                  <a:cxn ang="0">
                    <a:pos x="2632" y="484"/>
                  </a:cxn>
                  <a:cxn ang="0">
                    <a:pos x="2480" y="424"/>
                  </a:cxn>
                  <a:cxn ang="0">
                    <a:pos x="2203" y="343"/>
                  </a:cxn>
                  <a:cxn ang="0">
                    <a:pos x="1970" y="277"/>
                  </a:cxn>
                  <a:cxn ang="0">
                    <a:pos x="1807" y="212"/>
                  </a:cxn>
                  <a:cxn ang="0">
                    <a:pos x="1693" y="152"/>
                  </a:cxn>
                  <a:cxn ang="0">
                    <a:pos x="1628" y="103"/>
                  </a:cxn>
                  <a:cxn ang="0">
                    <a:pos x="1590" y="60"/>
                  </a:cxn>
                  <a:cxn ang="0">
                    <a:pos x="1579" y="27"/>
                  </a:cxn>
                  <a:cxn ang="0">
                    <a:pos x="1585" y="0"/>
                  </a:cxn>
                  <a:cxn ang="0">
                    <a:pos x="1557" y="49"/>
                  </a:cxn>
                  <a:cxn ang="0">
                    <a:pos x="1568" y="98"/>
                  </a:cxn>
                  <a:cxn ang="0">
                    <a:pos x="1617" y="141"/>
                  </a:cxn>
                  <a:cxn ang="0">
                    <a:pos x="1688" y="185"/>
                  </a:cxn>
                  <a:cxn ang="0">
                    <a:pos x="1791" y="228"/>
                  </a:cxn>
                  <a:cxn ang="0">
                    <a:pos x="2040" y="310"/>
                  </a:cxn>
                  <a:cxn ang="0">
                    <a:pos x="2285" y="381"/>
                  </a:cxn>
                  <a:cxn ang="0">
                    <a:pos x="2464" y="435"/>
                  </a:cxn>
                  <a:cxn ang="0">
                    <a:pos x="2605" y="484"/>
                  </a:cxn>
                  <a:cxn ang="0">
                    <a:pos x="2708" y="528"/>
                  </a:cxn>
                  <a:cxn ang="0">
                    <a:pos x="2768" y="560"/>
                  </a:cxn>
                  <a:cxn ang="0">
                    <a:pos x="2795" y="593"/>
                  </a:cxn>
                  <a:cxn ang="0">
                    <a:pos x="2795" y="642"/>
                  </a:cxn>
                  <a:cxn ang="0">
                    <a:pos x="2762" y="691"/>
                  </a:cxn>
                  <a:cxn ang="0">
                    <a:pos x="2692" y="735"/>
                  </a:cxn>
                  <a:cxn ang="0">
                    <a:pos x="2589" y="778"/>
                  </a:cxn>
                  <a:cxn ang="0">
                    <a:pos x="2458" y="822"/>
                  </a:cxn>
                  <a:cxn ang="0">
                    <a:pos x="2301" y="865"/>
                  </a:cxn>
                  <a:cxn ang="0">
                    <a:pos x="2030" y="930"/>
                  </a:cxn>
                  <a:cxn ang="0">
                    <a:pos x="1606" y="1034"/>
                  </a:cxn>
                  <a:cxn ang="0">
                    <a:pos x="1145" y="1164"/>
                  </a:cxn>
                  <a:cxn ang="0">
                    <a:pos x="673" y="1328"/>
                  </a:cxn>
                  <a:cxn ang="0">
                    <a:pos x="217" y="1545"/>
                  </a:cxn>
                  <a:cxn ang="0">
                    <a:pos x="353" y="1671"/>
                  </a:cxn>
                  <a:cxn ang="0">
                    <a:pos x="754" y="1469"/>
                  </a:cxn>
                  <a:cxn ang="0">
                    <a:pos x="1145" y="1311"/>
                  </a:cxn>
                  <a:cxn ang="0">
                    <a:pos x="1519" y="1186"/>
                  </a:cxn>
                  <a:cxn ang="0">
                    <a:pos x="1861" y="1083"/>
                  </a:cxn>
                  <a:cxn ang="0">
                    <a:pos x="2165" y="1007"/>
                  </a:cxn>
                  <a:cxn ang="0">
                    <a:pos x="2426" y="947"/>
                  </a:cxn>
                  <a:cxn ang="0">
                    <a:pos x="2626" y="892"/>
                  </a:cxn>
                  <a:cxn ang="0">
                    <a:pos x="2762" y="838"/>
                  </a:cxn>
                  <a:cxn ang="0">
                    <a:pos x="2827" y="794"/>
                  </a:cxn>
                  <a:cxn ang="0">
                    <a:pos x="2865" y="745"/>
                  </a:cxn>
                  <a:cxn ang="0">
                    <a:pos x="2882" y="702"/>
                  </a:cxn>
                  <a:cxn ang="0">
                    <a:pos x="2854" y="620"/>
                  </a:cxn>
                  <a:cxn ang="0">
                    <a:pos x="2800" y="560"/>
                  </a:cxn>
                  <a:cxn ang="0">
                    <a:pos x="2773" y="544"/>
                  </a:cxn>
                </a:cxnLst>
                <a:rect l="0" t="0" r="r" b="b"/>
                <a:pathLst>
                  <a:path w="2882" h="1671">
                    <a:moveTo>
                      <a:pt x="2773" y="544"/>
                    </a:moveTo>
                    <a:lnTo>
                      <a:pt x="2740" y="528"/>
                    </a:lnTo>
                    <a:lnTo>
                      <a:pt x="2692" y="506"/>
                    </a:lnTo>
                    <a:lnTo>
                      <a:pt x="2632" y="484"/>
                    </a:lnTo>
                    <a:lnTo>
                      <a:pt x="2561" y="457"/>
                    </a:lnTo>
                    <a:lnTo>
                      <a:pt x="2480" y="424"/>
                    </a:lnTo>
                    <a:lnTo>
                      <a:pt x="2388" y="397"/>
                    </a:lnTo>
                    <a:lnTo>
                      <a:pt x="2203" y="343"/>
                    </a:lnTo>
                    <a:lnTo>
                      <a:pt x="2078" y="310"/>
                    </a:lnTo>
                    <a:lnTo>
                      <a:pt x="1970" y="277"/>
                    </a:lnTo>
                    <a:lnTo>
                      <a:pt x="1878" y="245"/>
                    </a:lnTo>
                    <a:lnTo>
                      <a:pt x="1807" y="212"/>
                    </a:lnTo>
                    <a:lnTo>
                      <a:pt x="1742" y="179"/>
                    </a:lnTo>
                    <a:lnTo>
                      <a:pt x="1693" y="152"/>
                    </a:lnTo>
                    <a:lnTo>
                      <a:pt x="1655" y="125"/>
                    </a:lnTo>
                    <a:lnTo>
                      <a:pt x="1628" y="103"/>
                    </a:lnTo>
                    <a:lnTo>
                      <a:pt x="1606" y="81"/>
                    </a:lnTo>
                    <a:lnTo>
                      <a:pt x="1590" y="60"/>
                    </a:lnTo>
                    <a:lnTo>
                      <a:pt x="1585" y="43"/>
                    </a:lnTo>
                    <a:lnTo>
                      <a:pt x="1579" y="27"/>
                    </a:lnTo>
                    <a:lnTo>
                      <a:pt x="1585" y="5"/>
                    </a:lnTo>
                    <a:lnTo>
                      <a:pt x="1585" y="0"/>
                    </a:lnTo>
                    <a:lnTo>
                      <a:pt x="1568" y="27"/>
                    </a:lnTo>
                    <a:lnTo>
                      <a:pt x="1557" y="49"/>
                    </a:lnTo>
                    <a:lnTo>
                      <a:pt x="1557" y="76"/>
                    </a:lnTo>
                    <a:lnTo>
                      <a:pt x="1568" y="98"/>
                    </a:lnTo>
                    <a:lnTo>
                      <a:pt x="1590" y="120"/>
                    </a:lnTo>
                    <a:lnTo>
                      <a:pt x="1617" y="141"/>
                    </a:lnTo>
                    <a:lnTo>
                      <a:pt x="1650" y="163"/>
                    </a:lnTo>
                    <a:lnTo>
                      <a:pt x="1688" y="185"/>
                    </a:lnTo>
                    <a:lnTo>
                      <a:pt x="1737" y="207"/>
                    </a:lnTo>
                    <a:lnTo>
                      <a:pt x="1791" y="228"/>
                    </a:lnTo>
                    <a:lnTo>
                      <a:pt x="1905" y="267"/>
                    </a:lnTo>
                    <a:lnTo>
                      <a:pt x="2040" y="310"/>
                    </a:lnTo>
                    <a:lnTo>
                      <a:pt x="2182" y="348"/>
                    </a:lnTo>
                    <a:lnTo>
                      <a:pt x="2285" y="381"/>
                    </a:lnTo>
                    <a:lnTo>
                      <a:pt x="2382" y="408"/>
                    </a:lnTo>
                    <a:lnTo>
                      <a:pt x="2464" y="435"/>
                    </a:lnTo>
                    <a:lnTo>
                      <a:pt x="2540" y="462"/>
                    </a:lnTo>
                    <a:lnTo>
                      <a:pt x="2605" y="484"/>
                    </a:lnTo>
                    <a:lnTo>
                      <a:pt x="2659" y="506"/>
                    </a:lnTo>
                    <a:lnTo>
                      <a:pt x="2708" y="528"/>
                    </a:lnTo>
                    <a:lnTo>
                      <a:pt x="2740" y="544"/>
                    </a:lnTo>
                    <a:lnTo>
                      <a:pt x="2768" y="560"/>
                    </a:lnTo>
                    <a:lnTo>
                      <a:pt x="2784" y="577"/>
                    </a:lnTo>
                    <a:lnTo>
                      <a:pt x="2795" y="593"/>
                    </a:lnTo>
                    <a:lnTo>
                      <a:pt x="2800" y="615"/>
                    </a:lnTo>
                    <a:lnTo>
                      <a:pt x="2795" y="642"/>
                    </a:lnTo>
                    <a:lnTo>
                      <a:pt x="2784" y="664"/>
                    </a:lnTo>
                    <a:lnTo>
                      <a:pt x="2762" y="691"/>
                    </a:lnTo>
                    <a:lnTo>
                      <a:pt x="2730" y="713"/>
                    </a:lnTo>
                    <a:lnTo>
                      <a:pt x="2692" y="735"/>
                    </a:lnTo>
                    <a:lnTo>
                      <a:pt x="2643" y="756"/>
                    </a:lnTo>
                    <a:lnTo>
                      <a:pt x="2589" y="778"/>
                    </a:lnTo>
                    <a:lnTo>
                      <a:pt x="2529" y="800"/>
                    </a:lnTo>
                    <a:lnTo>
                      <a:pt x="2458" y="822"/>
                    </a:lnTo>
                    <a:lnTo>
                      <a:pt x="2382" y="843"/>
                    </a:lnTo>
                    <a:lnTo>
                      <a:pt x="2301" y="865"/>
                    </a:lnTo>
                    <a:lnTo>
                      <a:pt x="2214" y="887"/>
                    </a:lnTo>
                    <a:lnTo>
                      <a:pt x="2030" y="930"/>
                    </a:lnTo>
                    <a:lnTo>
                      <a:pt x="1823" y="979"/>
                    </a:lnTo>
                    <a:lnTo>
                      <a:pt x="1606" y="1034"/>
                    </a:lnTo>
                    <a:lnTo>
                      <a:pt x="1378" y="1094"/>
                    </a:lnTo>
                    <a:lnTo>
                      <a:pt x="1145" y="1164"/>
                    </a:lnTo>
                    <a:lnTo>
                      <a:pt x="912" y="1241"/>
                    </a:lnTo>
                    <a:lnTo>
                      <a:pt x="673" y="1328"/>
                    </a:lnTo>
                    <a:lnTo>
                      <a:pt x="440" y="1431"/>
                    </a:lnTo>
                    <a:lnTo>
                      <a:pt x="217" y="1545"/>
                    </a:lnTo>
                    <a:lnTo>
                      <a:pt x="0" y="1671"/>
                    </a:lnTo>
                    <a:lnTo>
                      <a:pt x="353" y="1671"/>
                    </a:lnTo>
                    <a:lnTo>
                      <a:pt x="554" y="1567"/>
                    </a:lnTo>
                    <a:lnTo>
                      <a:pt x="754" y="1469"/>
                    </a:lnTo>
                    <a:lnTo>
                      <a:pt x="955" y="1388"/>
                    </a:lnTo>
                    <a:lnTo>
                      <a:pt x="1145" y="1311"/>
                    </a:lnTo>
                    <a:lnTo>
                      <a:pt x="1335" y="1241"/>
                    </a:lnTo>
                    <a:lnTo>
                      <a:pt x="1519" y="1186"/>
                    </a:lnTo>
                    <a:lnTo>
                      <a:pt x="1693" y="1132"/>
                    </a:lnTo>
                    <a:lnTo>
                      <a:pt x="1861" y="1083"/>
                    </a:lnTo>
                    <a:lnTo>
                      <a:pt x="2019" y="1045"/>
                    </a:lnTo>
                    <a:lnTo>
                      <a:pt x="2165" y="1007"/>
                    </a:lnTo>
                    <a:lnTo>
                      <a:pt x="2301" y="974"/>
                    </a:lnTo>
                    <a:lnTo>
                      <a:pt x="2426" y="947"/>
                    </a:lnTo>
                    <a:lnTo>
                      <a:pt x="2534" y="914"/>
                    </a:lnTo>
                    <a:lnTo>
                      <a:pt x="2626" y="892"/>
                    </a:lnTo>
                    <a:lnTo>
                      <a:pt x="2702" y="865"/>
                    </a:lnTo>
                    <a:lnTo>
                      <a:pt x="2762" y="838"/>
                    </a:lnTo>
                    <a:lnTo>
                      <a:pt x="2800" y="816"/>
                    </a:lnTo>
                    <a:lnTo>
                      <a:pt x="2827" y="794"/>
                    </a:lnTo>
                    <a:lnTo>
                      <a:pt x="2849" y="767"/>
                    </a:lnTo>
                    <a:lnTo>
                      <a:pt x="2865" y="745"/>
                    </a:lnTo>
                    <a:lnTo>
                      <a:pt x="2876" y="724"/>
                    </a:lnTo>
                    <a:lnTo>
                      <a:pt x="2882" y="702"/>
                    </a:lnTo>
                    <a:lnTo>
                      <a:pt x="2876" y="658"/>
                    </a:lnTo>
                    <a:lnTo>
                      <a:pt x="2854" y="620"/>
                    </a:lnTo>
                    <a:lnTo>
                      <a:pt x="2833" y="588"/>
                    </a:lnTo>
                    <a:lnTo>
                      <a:pt x="2800" y="560"/>
                    </a:lnTo>
                    <a:lnTo>
                      <a:pt x="2773" y="544"/>
                    </a:lnTo>
                    <a:lnTo>
                      <a:pt x="2773" y="544"/>
                    </a:lnTo>
                    <a:close/>
                  </a:path>
                </a:pathLst>
              </a:custGeom>
              <a:gradFill rotWithShape="0">
                <a:gsLst>
                  <a:gs pos="0">
                    <a:schemeClr val="bg1"/>
                  </a:gs>
                  <a:gs pos="100000">
                    <a:schemeClr val="bg1">
                      <a:gamma/>
                      <a:shade val="90980"/>
                      <a:invGamma/>
                    </a:schemeClr>
                  </a:gs>
                </a:gsLst>
                <a:lin ang="0" scaled="1"/>
              </a:gradFill>
              <a:ln w="9525">
                <a:noFill/>
                <a:round/>
                <a:headEnd/>
                <a:tailEnd/>
              </a:ln>
            </p:spPr>
            <p:txBody>
              <a:bodyPr/>
              <a:lstStyle/>
              <a:p>
                <a:pPr>
                  <a:defRPr/>
                </a:pPr>
                <a:endParaRPr lang="en-GB"/>
              </a:p>
            </p:txBody>
          </p:sp>
          <p:sp>
            <p:nvSpPr>
              <p:cNvPr id="9" name="Freeform 5"/>
              <p:cNvSpPr>
                <a:spLocks/>
              </p:cNvSpPr>
              <p:nvPr/>
            </p:nvSpPr>
            <p:spPr bwMode="hidden">
              <a:xfrm>
                <a:off x="4170" y="2671"/>
                <a:ext cx="1259" cy="811"/>
              </a:xfrm>
              <a:custGeom>
                <a:avLst/>
                <a:gdLst/>
                <a:ahLst/>
                <a:cxnLst>
                  <a:cxn ang="0">
                    <a:pos x="1259" y="615"/>
                  </a:cxn>
                  <a:cxn ang="0">
                    <a:pos x="1248" y="588"/>
                  </a:cxn>
                  <a:cxn ang="0">
                    <a:pos x="1237" y="566"/>
                  </a:cxn>
                  <a:cxn ang="0">
                    <a:pos x="1216" y="539"/>
                  </a:cxn>
                  <a:cxn ang="0">
                    <a:pos x="1188" y="517"/>
                  </a:cxn>
                  <a:cxn ang="0">
                    <a:pos x="1123" y="479"/>
                  </a:cxn>
                  <a:cxn ang="0">
                    <a:pos x="1042" y="441"/>
                  </a:cxn>
                  <a:cxn ang="0">
                    <a:pos x="944" y="408"/>
                  </a:cxn>
                  <a:cxn ang="0">
                    <a:pos x="841" y="381"/>
                  </a:cxn>
                  <a:cxn ang="0">
                    <a:pos x="727" y="348"/>
                  </a:cxn>
                  <a:cxn ang="0">
                    <a:pos x="613" y="321"/>
                  </a:cxn>
                  <a:cxn ang="0">
                    <a:pos x="499" y="294"/>
                  </a:cxn>
                  <a:cxn ang="0">
                    <a:pos x="391" y="261"/>
                  </a:cxn>
                  <a:cxn ang="0">
                    <a:pos x="288" y="229"/>
                  </a:cxn>
                  <a:cxn ang="0">
                    <a:pos x="195" y="196"/>
                  </a:cxn>
                  <a:cxn ang="0">
                    <a:pos x="119" y="152"/>
                  </a:cxn>
                  <a:cxn ang="0">
                    <a:pos x="54" y="109"/>
                  </a:cxn>
                  <a:cxn ang="0">
                    <a:pos x="33" y="87"/>
                  </a:cxn>
                  <a:cxn ang="0">
                    <a:pos x="16" y="60"/>
                  </a:cxn>
                  <a:cxn ang="0">
                    <a:pos x="5" y="33"/>
                  </a:cxn>
                  <a:cxn ang="0">
                    <a:pos x="0" y="0"/>
                  </a:cxn>
                  <a:cxn ang="0">
                    <a:pos x="0" y="6"/>
                  </a:cxn>
                  <a:cxn ang="0">
                    <a:pos x="0" y="11"/>
                  </a:cxn>
                  <a:cxn ang="0">
                    <a:pos x="0" y="38"/>
                  </a:cxn>
                  <a:cxn ang="0">
                    <a:pos x="5" y="60"/>
                  </a:cxn>
                  <a:cxn ang="0">
                    <a:pos x="16" y="87"/>
                  </a:cxn>
                  <a:cxn ang="0">
                    <a:pos x="33" y="114"/>
                  </a:cxn>
                  <a:cxn ang="0">
                    <a:pos x="54" y="142"/>
                  </a:cxn>
                  <a:cxn ang="0">
                    <a:pos x="87" y="174"/>
                  </a:cxn>
                  <a:cxn ang="0">
                    <a:pos x="125" y="207"/>
                  </a:cxn>
                  <a:cxn ang="0">
                    <a:pos x="179" y="240"/>
                  </a:cxn>
                  <a:cxn ang="0">
                    <a:pos x="244" y="278"/>
                  </a:cxn>
                  <a:cxn ang="0">
                    <a:pos x="326" y="310"/>
                  </a:cxn>
                  <a:cxn ang="0">
                    <a:pos x="418" y="348"/>
                  </a:cxn>
                  <a:cxn ang="0">
                    <a:pos x="526" y="381"/>
                  </a:cxn>
                  <a:cxn ang="0">
                    <a:pos x="657" y="414"/>
                  </a:cxn>
                  <a:cxn ang="0">
                    <a:pos x="749" y="435"/>
                  </a:cxn>
                  <a:cxn ang="0">
                    <a:pos x="830" y="463"/>
                  </a:cxn>
                  <a:cxn ang="0">
                    <a:pos x="901" y="490"/>
                  </a:cxn>
                  <a:cxn ang="0">
                    <a:pos x="966" y="512"/>
                  </a:cxn>
                  <a:cxn ang="0">
                    <a:pos x="1015" y="539"/>
                  </a:cxn>
                  <a:cxn ang="0">
                    <a:pos x="1053" y="566"/>
                  </a:cxn>
                  <a:cxn ang="0">
                    <a:pos x="1080" y="593"/>
                  </a:cxn>
                  <a:cxn ang="0">
                    <a:pos x="1102" y="620"/>
                  </a:cxn>
                  <a:cxn ang="0">
                    <a:pos x="1112" y="648"/>
                  </a:cxn>
                  <a:cxn ang="0">
                    <a:pos x="1118" y="675"/>
                  </a:cxn>
                  <a:cxn ang="0">
                    <a:pos x="1112" y="697"/>
                  </a:cxn>
                  <a:cxn ang="0">
                    <a:pos x="1096" y="724"/>
                  </a:cxn>
                  <a:cxn ang="0">
                    <a:pos x="1080" y="746"/>
                  </a:cxn>
                  <a:cxn ang="0">
                    <a:pos x="1053" y="767"/>
                  </a:cxn>
                  <a:cxn ang="0">
                    <a:pos x="1015" y="789"/>
                  </a:cxn>
                  <a:cxn ang="0">
                    <a:pos x="977" y="811"/>
                  </a:cxn>
                  <a:cxn ang="0">
                    <a:pos x="1047" y="789"/>
                  </a:cxn>
                  <a:cxn ang="0">
                    <a:pos x="1107" y="767"/>
                  </a:cxn>
                  <a:cxn ang="0">
                    <a:pos x="1156" y="746"/>
                  </a:cxn>
                  <a:cxn ang="0">
                    <a:pos x="1199" y="724"/>
                  </a:cxn>
                  <a:cxn ang="0">
                    <a:pos x="1226" y="702"/>
                  </a:cxn>
                  <a:cxn ang="0">
                    <a:pos x="1248" y="675"/>
                  </a:cxn>
                  <a:cxn ang="0">
                    <a:pos x="1259" y="648"/>
                  </a:cxn>
                  <a:cxn ang="0">
                    <a:pos x="1259" y="615"/>
                  </a:cxn>
                  <a:cxn ang="0">
                    <a:pos x="1259" y="615"/>
                  </a:cxn>
                </a:cxnLst>
                <a:rect l="0" t="0" r="r" b="b"/>
                <a:pathLst>
                  <a:path w="1259" h="811">
                    <a:moveTo>
                      <a:pt x="1259" y="615"/>
                    </a:moveTo>
                    <a:lnTo>
                      <a:pt x="1248" y="588"/>
                    </a:lnTo>
                    <a:lnTo>
                      <a:pt x="1237" y="566"/>
                    </a:lnTo>
                    <a:lnTo>
                      <a:pt x="1216" y="539"/>
                    </a:lnTo>
                    <a:lnTo>
                      <a:pt x="1188" y="517"/>
                    </a:lnTo>
                    <a:lnTo>
                      <a:pt x="1123" y="479"/>
                    </a:lnTo>
                    <a:lnTo>
                      <a:pt x="1042" y="441"/>
                    </a:lnTo>
                    <a:lnTo>
                      <a:pt x="944" y="408"/>
                    </a:lnTo>
                    <a:lnTo>
                      <a:pt x="841" y="381"/>
                    </a:lnTo>
                    <a:lnTo>
                      <a:pt x="727" y="348"/>
                    </a:lnTo>
                    <a:lnTo>
                      <a:pt x="613" y="321"/>
                    </a:lnTo>
                    <a:lnTo>
                      <a:pt x="499" y="294"/>
                    </a:lnTo>
                    <a:lnTo>
                      <a:pt x="391" y="261"/>
                    </a:lnTo>
                    <a:lnTo>
                      <a:pt x="288" y="229"/>
                    </a:lnTo>
                    <a:lnTo>
                      <a:pt x="195" y="196"/>
                    </a:lnTo>
                    <a:lnTo>
                      <a:pt x="119" y="152"/>
                    </a:lnTo>
                    <a:lnTo>
                      <a:pt x="54" y="109"/>
                    </a:lnTo>
                    <a:lnTo>
                      <a:pt x="33" y="87"/>
                    </a:lnTo>
                    <a:lnTo>
                      <a:pt x="16" y="60"/>
                    </a:lnTo>
                    <a:lnTo>
                      <a:pt x="5" y="33"/>
                    </a:lnTo>
                    <a:lnTo>
                      <a:pt x="0" y="0"/>
                    </a:lnTo>
                    <a:lnTo>
                      <a:pt x="0" y="6"/>
                    </a:lnTo>
                    <a:lnTo>
                      <a:pt x="0" y="11"/>
                    </a:lnTo>
                    <a:lnTo>
                      <a:pt x="0" y="38"/>
                    </a:lnTo>
                    <a:lnTo>
                      <a:pt x="5" y="60"/>
                    </a:lnTo>
                    <a:lnTo>
                      <a:pt x="16" y="87"/>
                    </a:lnTo>
                    <a:lnTo>
                      <a:pt x="33" y="114"/>
                    </a:lnTo>
                    <a:lnTo>
                      <a:pt x="54" y="142"/>
                    </a:lnTo>
                    <a:lnTo>
                      <a:pt x="87" y="174"/>
                    </a:lnTo>
                    <a:lnTo>
                      <a:pt x="125" y="207"/>
                    </a:lnTo>
                    <a:lnTo>
                      <a:pt x="179" y="240"/>
                    </a:lnTo>
                    <a:lnTo>
                      <a:pt x="244" y="278"/>
                    </a:lnTo>
                    <a:lnTo>
                      <a:pt x="326" y="310"/>
                    </a:lnTo>
                    <a:lnTo>
                      <a:pt x="418" y="348"/>
                    </a:lnTo>
                    <a:lnTo>
                      <a:pt x="526" y="381"/>
                    </a:lnTo>
                    <a:lnTo>
                      <a:pt x="657" y="414"/>
                    </a:lnTo>
                    <a:lnTo>
                      <a:pt x="749" y="435"/>
                    </a:lnTo>
                    <a:lnTo>
                      <a:pt x="830" y="463"/>
                    </a:lnTo>
                    <a:lnTo>
                      <a:pt x="901" y="490"/>
                    </a:lnTo>
                    <a:lnTo>
                      <a:pt x="966" y="512"/>
                    </a:lnTo>
                    <a:lnTo>
                      <a:pt x="1015" y="539"/>
                    </a:lnTo>
                    <a:lnTo>
                      <a:pt x="1053" y="566"/>
                    </a:lnTo>
                    <a:lnTo>
                      <a:pt x="1080" y="593"/>
                    </a:lnTo>
                    <a:lnTo>
                      <a:pt x="1102" y="620"/>
                    </a:lnTo>
                    <a:lnTo>
                      <a:pt x="1112" y="648"/>
                    </a:lnTo>
                    <a:lnTo>
                      <a:pt x="1118" y="675"/>
                    </a:lnTo>
                    <a:lnTo>
                      <a:pt x="1112" y="697"/>
                    </a:lnTo>
                    <a:lnTo>
                      <a:pt x="1096" y="724"/>
                    </a:lnTo>
                    <a:lnTo>
                      <a:pt x="1080" y="746"/>
                    </a:lnTo>
                    <a:lnTo>
                      <a:pt x="1053" y="767"/>
                    </a:lnTo>
                    <a:lnTo>
                      <a:pt x="1015" y="789"/>
                    </a:lnTo>
                    <a:lnTo>
                      <a:pt x="977" y="811"/>
                    </a:lnTo>
                    <a:lnTo>
                      <a:pt x="1047" y="789"/>
                    </a:lnTo>
                    <a:lnTo>
                      <a:pt x="1107" y="767"/>
                    </a:lnTo>
                    <a:lnTo>
                      <a:pt x="1156" y="746"/>
                    </a:lnTo>
                    <a:lnTo>
                      <a:pt x="1199" y="724"/>
                    </a:lnTo>
                    <a:lnTo>
                      <a:pt x="1226" y="702"/>
                    </a:lnTo>
                    <a:lnTo>
                      <a:pt x="1248" y="675"/>
                    </a:lnTo>
                    <a:lnTo>
                      <a:pt x="1259" y="648"/>
                    </a:lnTo>
                    <a:lnTo>
                      <a:pt x="1259" y="615"/>
                    </a:lnTo>
                    <a:lnTo>
                      <a:pt x="1259" y="615"/>
                    </a:lnTo>
                    <a:close/>
                  </a:path>
                </a:pathLst>
              </a:custGeom>
              <a:gradFill rotWithShape="0">
                <a:gsLst>
                  <a:gs pos="0">
                    <a:schemeClr val="bg1"/>
                  </a:gs>
                  <a:gs pos="100000">
                    <a:schemeClr val="bg1">
                      <a:gamma/>
                      <a:shade val="90980"/>
                      <a:invGamma/>
                    </a:schemeClr>
                  </a:gs>
                </a:gsLst>
                <a:lin ang="2700000" scaled="1"/>
              </a:gradFill>
              <a:ln w="9525">
                <a:noFill/>
                <a:round/>
                <a:headEnd/>
                <a:tailEnd/>
              </a:ln>
            </p:spPr>
            <p:txBody>
              <a:bodyPr/>
              <a:lstStyle/>
              <a:p>
                <a:pPr>
                  <a:defRPr/>
                </a:pPr>
                <a:endParaRPr lang="en-GB"/>
              </a:p>
            </p:txBody>
          </p:sp>
          <p:sp>
            <p:nvSpPr>
              <p:cNvPr id="10" name="Freeform 6"/>
              <p:cNvSpPr>
                <a:spLocks/>
              </p:cNvSpPr>
              <p:nvPr/>
            </p:nvSpPr>
            <p:spPr bwMode="hidden">
              <a:xfrm>
                <a:off x="2900" y="3346"/>
                <a:ext cx="2849" cy="969"/>
              </a:xfrm>
              <a:custGeom>
                <a:avLst/>
                <a:gdLst/>
                <a:ahLst/>
                <a:cxnLst>
                  <a:cxn ang="0">
                    <a:pos x="92" y="958"/>
                  </a:cxn>
                  <a:cxn ang="0">
                    <a:pos x="0" y="969"/>
                  </a:cxn>
                  <a:cxn ang="0">
                    <a:pos x="391" y="969"/>
                  </a:cxn>
                  <a:cxn ang="0">
                    <a:pos x="434" y="947"/>
                  </a:cxn>
                  <a:cxn ang="0">
                    <a:pos x="483" y="914"/>
                  </a:cxn>
                  <a:cxn ang="0">
                    <a:pos x="554" y="876"/>
                  </a:cxn>
                  <a:cxn ang="0">
                    <a:pos x="635" y="838"/>
                  </a:cxn>
                  <a:cxn ang="0">
                    <a:pos x="727" y="794"/>
                  </a:cxn>
                  <a:cxn ang="0">
                    <a:pos x="836" y="745"/>
                  </a:cxn>
                  <a:cxn ang="0">
                    <a:pos x="961" y="696"/>
                  </a:cxn>
                  <a:cxn ang="0">
                    <a:pos x="1102" y="642"/>
                  </a:cxn>
                  <a:cxn ang="0">
                    <a:pos x="1259" y="582"/>
                  </a:cxn>
                  <a:cxn ang="0">
                    <a:pos x="1433" y="522"/>
                  </a:cxn>
                  <a:cxn ang="0">
                    <a:pos x="1623" y="462"/>
                  </a:cxn>
                  <a:cxn ang="0">
                    <a:pos x="1829" y="403"/>
                  </a:cxn>
                  <a:cxn ang="0">
                    <a:pos x="2057" y="343"/>
                  </a:cxn>
                  <a:cxn ang="0">
                    <a:pos x="2301" y="283"/>
                  </a:cxn>
                  <a:cxn ang="0">
                    <a:pos x="2567" y="223"/>
                  </a:cxn>
                  <a:cxn ang="0">
                    <a:pos x="2849" y="163"/>
                  </a:cxn>
                  <a:cxn ang="0">
                    <a:pos x="2849" y="0"/>
                  </a:cxn>
                  <a:cxn ang="0">
                    <a:pos x="2817" y="16"/>
                  </a:cxn>
                  <a:cxn ang="0">
                    <a:pos x="2773" y="33"/>
                  </a:cxn>
                  <a:cxn ang="0">
                    <a:pos x="2719" y="54"/>
                  </a:cxn>
                  <a:cxn ang="0">
                    <a:pos x="2648" y="76"/>
                  </a:cxn>
                  <a:cxn ang="0">
                    <a:pos x="2572" y="98"/>
                  </a:cxn>
                  <a:cxn ang="0">
                    <a:pos x="2491" y="120"/>
                  </a:cxn>
                  <a:cxn ang="0">
                    <a:pos x="2399" y="147"/>
                  </a:cxn>
                  <a:cxn ang="0">
                    <a:pos x="2301" y="169"/>
                  </a:cxn>
                  <a:cxn ang="0">
                    <a:pos x="2095" y="223"/>
                  </a:cxn>
                  <a:cxn ang="0">
                    <a:pos x="1889" y="277"/>
                  </a:cxn>
                  <a:cxn ang="0">
                    <a:pos x="1688" y="326"/>
                  </a:cxn>
                  <a:cxn ang="0">
                    <a:pos x="1590" y="354"/>
                  </a:cxn>
                  <a:cxn ang="0">
                    <a:pos x="1503" y="381"/>
                  </a:cxn>
                  <a:cxn ang="0">
                    <a:pos x="1107" y="506"/>
                  </a:cxn>
                  <a:cxn ang="0">
                    <a:pos x="912" y="577"/>
                  </a:cxn>
                  <a:cxn ang="0">
                    <a:pos x="727" y="647"/>
                  </a:cxn>
                  <a:cxn ang="0">
                    <a:pos x="548" y="718"/>
                  </a:cxn>
                  <a:cxn ang="0">
                    <a:pos x="380" y="794"/>
                  </a:cxn>
                  <a:cxn ang="0">
                    <a:pos x="228" y="876"/>
                  </a:cxn>
                  <a:cxn ang="0">
                    <a:pos x="92" y="958"/>
                  </a:cxn>
                  <a:cxn ang="0">
                    <a:pos x="92" y="958"/>
                  </a:cxn>
                </a:cxnLst>
                <a:rect l="0" t="0" r="r" b="b"/>
                <a:pathLst>
                  <a:path w="2849" h="969">
                    <a:moveTo>
                      <a:pt x="92" y="958"/>
                    </a:moveTo>
                    <a:lnTo>
                      <a:pt x="0" y="969"/>
                    </a:lnTo>
                    <a:lnTo>
                      <a:pt x="391" y="969"/>
                    </a:lnTo>
                    <a:lnTo>
                      <a:pt x="434" y="947"/>
                    </a:lnTo>
                    <a:lnTo>
                      <a:pt x="483" y="914"/>
                    </a:lnTo>
                    <a:lnTo>
                      <a:pt x="554" y="876"/>
                    </a:lnTo>
                    <a:lnTo>
                      <a:pt x="635" y="838"/>
                    </a:lnTo>
                    <a:lnTo>
                      <a:pt x="727" y="794"/>
                    </a:lnTo>
                    <a:lnTo>
                      <a:pt x="836" y="745"/>
                    </a:lnTo>
                    <a:lnTo>
                      <a:pt x="961" y="696"/>
                    </a:lnTo>
                    <a:lnTo>
                      <a:pt x="1102" y="642"/>
                    </a:lnTo>
                    <a:lnTo>
                      <a:pt x="1259" y="582"/>
                    </a:lnTo>
                    <a:lnTo>
                      <a:pt x="1433" y="522"/>
                    </a:lnTo>
                    <a:lnTo>
                      <a:pt x="1623" y="462"/>
                    </a:lnTo>
                    <a:lnTo>
                      <a:pt x="1829" y="403"/>
                    </a:lnTo>
                    <a:lnTo>
                      <a:pt x="2057" y="343"/>
                    </a:lnTo>
                    <a:lnTo>
                      <a:pt x="2301" y="283"/>
                    </a:lnTo>
                    <a:lnTo>
                      <a:pt x="2567" y="223"/>
                    </a:lnTo>
                    <a:lnTo>
                      <a:pt x="2849" y="163"/>
                    </a:lnTo>
                    <a:lnTo>
                      <a:pt x="2849" y="0"/>
                    </a:lnTo>
                    <a:lnTo>
                      <a:pt x="2817" y="16"/>
                    </a:lnTo>
                    <a:lnTo>
                      <a:pt x="2773" y="33"/>
                    </a:lnTo>
                    <a:lnTo>
                      <a:pt x="2719" y="54"/>
                    </a:lnTo>
                    <a:lnTo>
                      <a:pt x="2648" y="76"/>
                    </a:lnTo>
                    <a:lnTo>
                      <a:pt x="2572" y="98"/>
                    </a:lnTo>
                    <a:lnTo>
                      <a:pt x="2491" y="120"/>
                    </a:lnTo>
                    <a:lnTo>
                      <a:pt x="2399" y="147"/>
                    </a:lnTo>
                    <a:lnTo>
                      <a:pt x="2301" y="169"/>
                    </a:lnTo>
                    <a:lnTo>
                      <a:pt x="2095" y="223"/>
                    </a:lnTo>
                    <a:lnTo>
                      <a:pt x="1889" y="277"/>
                    </a:lnTo>
                    <a:lnTo>
                      <a:pt x="1688" y="326"/>
                    </a:lnTo>
                    <a:lnTo>
                      <a:pt x="1590" y="354"/>
                    </a:lnTo>
                    <a:lnTo>
                      <a:pt x="1503" y="381"/>
                    </a:lnTo>
                    <a:lnTo>
                      <a:pt x="1107" y="506"/>
                    </a:lnTo>
                    <a:lnTo>
                      <a:pt x="912" y="577"/>
                    </a:lnTo>
                    <a:lnTo>
                      <a:pt x="727" y="647"/>
                    </a:lnTo>
                    <a:lnTo>
                      <a:pt x="548" y="718"/>
                    </a:lnTo>
                    <a:lnTo>
                      <a:pt x="380" y="794"/>
                    </a:lnTo>
                    <a:lnTo>
                      <a:pt x="228" y="876"/>
                    </a:lnTo>
                    <a:lnTo>
                      <a:pt x="92" y="958"/>
                    </a:lnTo>
                    <a:lnTo>
                      <a:pt x="92" y="958"/>
                    </a:lnTo>
                    <a:close/>
                  </a:path>
                </a:pathLst>
              </a:custGeom>
              <a:gradFill rotWithShape="0">
                <a:gsLst>
                  <a:gs pos="0">
                    <a:schemeClr val="bg1">
                      <a:gamma/>
                      <a:shade val="81961"/>
                      <a:invGamma/>
                    </a:schemeClr>
                  </a:gs>
                  <a:gs pos="100000">
                    <a:schemeClr val="bg1"/>
                  </a:gs>
                </a:gsLst>
                <a:lin ang="5400000" scaled="1"/>
              </a:gradFill>
              <a:ln w="9525">
                <a:noFill/>
                <a:round/>
                <a:headEnd/>
                <a:tailEnd/>
              </a:ln>
            </p:spPr>
            <p:txBody>
              <a:bodyPr/>
              <a:lstStyle/>
              <a:p>
                <a:pPr>
                  <a:defRPr/>
                </a:pPr>
                <a:endParaRPr lang="en-GB"/>
              </a:p>
            </p:txBody>
          </p:sp>
          <p:sp>
            <p:nvSpPr>
              <p:cNvPr id="11" name="Freeform 7"/>
              <p:cNvSpPr>
                <a:spLocks/>
              </p:cNvSpPr>
              <p:nvPr/>
            </p:nvSpPr>
            <p:spPr bwMode="hidden">
              <a:xfrm>
                <a:off x="2748" y="2230"/>
                <a:ext cx="3007" cy="2085"/>
              </a:xfrm>
              <a:custGeom>
                <a:avLst/>
                <a:gdLst/>
                <a:ahLst/>
                <a:cxnLst>
                  <a:cxn ang="0">
                    <a:pos x="1433" y="474"/>
                  </a:cxn>
                  <a:cxn ang="0">
                    <a:pos x="1460" y="528"/>
                  </a:cxn>
                  <a:cxn ang="0">
                    <a:pos x="1541" y="593"/>
                  </a:cxn>
                  <a:cxn ang="0">
                    <a:pos x="1715" y="670"/>
                  </a:cxn>
                  <a:cxn ang="0">
                    <a:pos x="1927" y="735"/>
                  </a:cxn>
                  <a:cxn ang="0">
                    <a:pos x="2155" y="789"/>
                  </a:cxn>
                  <a:cxn ang="0">
                    <a:pos x="2372" y="849"/>
                  </a:cxn>
                  <a:cxn ang="0">
                    <a:pos x="2551" y="920"/>
                  </a:cxn>
                  <a:cxn ang="0">
                    <a:pos x="2638" y="980"/>
                  </a:cxn>
                  <a:cxn ang="0">
                    <a:pos x="2676" y="1029"/>
                  </a:cxn>
                  <a:cxn ang="0">
                    <a:pos x="2681" y="1083"/>
                  </a:cxn>
                  <a:cxn ang="0">
                    <a:pos x="2665" y="1127"/>
                  </a:cxn>
                  <a:cxn ang="0">
                    <a:pos x="2616" y="1170"/>
                  </a:cxn>
                  <a:cxn ang="0">
                    <a:pos x="2545" y="1208"/>
                  </a:cxn>
                  <a:cxn ang="0">
                    <a:pos x="2448" y="1241"/>
                  </a:cxn>
                  <a:cxn ang="0">
                    <a:pos x="2328" y="1274"/>
                  </a:cxn>
                  <a:cxn ang="0">
                    <a:pos x="2106" y="1328"/>
                  </a:cxn>
                  <a:cxn ang="0">
                    <a:pos x="1742" y="1421"/>
                  </a:cxn>
                  <a:cxn ang="0">
                    <a:pos x="1308" y="1540"/>
                  </a:cxn>
                  <a:cxn ang="0">
                    <a:pos x="820" y="1709"/>
                  </a:cxn>
                  <a:cxn ang="0">
                    <a:pos x="282" y="1943"/>
                  </a:cxn>
                  <a:cxn ang="0">
                    <a:pos x="152" y="2085"/>
                  </a:cxn>
                  <a:cxn ang="0">
                    <a:pos x="386" y="1992"/>
                  </a:cxn>
                  <a:cxn ang="0">
                    <a:pos x="700" y="1834"/>
                  </a:cxn>
                  <a:cxn ang="0">
                    <a:pos x="1064" y="1693"/>
                  </a:cxn>
                  <a:cxn ang="0">
                    <a:pos x="1661" y="1497"/>
                  </a:cxn>
                  <a:cxn ang="0">
                    <a:pos x="1845" y="1442"/>
                  </a:cxn>
                  <a:cxn ang="0">
                    <a:pos x="2252" y="1339"/>
                  </a:cxn>
                  <a:cxn ang="0">
                    <a:pos x="2551" y="1263"/>
                  </a:cxn>
                  <a:cxn ang="0">
                    <a:pos x="2730" y="1214"/>
                  </a:cxn>
                  <a:cxn ang="0">
                    <a:pos x="2876" y="1170"/>
                  </a:cxn>
                  <a:cxn ang="0">
                    <a:pos x="2974" y="1132"/>
                  </a:cxn>
                  <a:cxn ang="0">
                    <a:pos x="3007" y="871"/>
                  </a:cxn>
                  <a:cxn ang="0">
                    <a:pos x="2860" y="844"/>
                  </a:cxn>
                  <a:cxn ang="0">
                    <a:pos x="2670" y="806"/>
                  </a:cxn>
                  <a:cxn ang="0">
                    <a:pos x="2458" y="757"/>
                  </a:cxn>
                  <a:cxn ang="0">
                    <a:pos x="2138" y="670"/>
                  </a:cxn>
                  <a:cxn ang="0">
                    <a:pos x="1959" y="604"/>
                  </a:cxn>
                  <a:cxn ang="0">
                    <a:pos x="1824" y="534"/>
                  </a:cxn>
                  <a:cxn ang="0">
                    <a:pos x="1769" y="474"/>
                  </a:cxn>
                  <a:cxn ang="0">
                    <a:pos x="1753" y="436"/>
                  </a:cxn>
                  <a:cxn ang="0">
                    <a:pos x="1780" y="381"/>
                  </a:cxn>
                  <a:cxn ang="0">
                    <a:pos x="1862" y="316"/>
                  </a:cxn>
                  <a:cxn ang="0">
                    <a:pos x="1986" y="267"/>
                  </a:cxn>
                  <a:cxn ang="0">
                    <a:pos x="2149" y="229"/>
                  </a:cxn>
                  <a:cxn ang="0">
                    <a:pos x="2431" y="180"/>
                  </a:cxn>
                  <a:cxn ang="0">
                    <a:pos x="2827" y="125"/>
                  </a:cxn>
                  <a:cxn ang="0">
                    <a:pos x="3007" y="87"/>
                  </a:cxn>
                  <a:cxn ang="0">
                    <a:pos x="2909" y="22"/>
                  </a:cxn>
                  <a:cxn ang="0">
                    <a:pos x="2676" y="66"/>
                  </a:cxn>
                  <a:cxn ang="0">
                    <a:pos x="2285" y="120"/>
                  </a:cxn>
                  <a:cxn ang="0">
                    <a:pos x="2030" y="158"/>
                  </a:cxn>
                  <a:cxn ang="0">
                    <a:pos x="1791" y="202"/>
                  </a:cxn>
                  <a:cxn ang="0">
                    <a:pos x="1601" y="261"/>
                  </a:cxn>
                  <a:cxn ang="0">
                    <a:pos x="1471" y="338"/>
                  </a:cxn>
                  <a:cxn ang="0">
                    <a:pos x="1438" y="387"/>
                  </a:cxn>
                  <a:cxn ang="0">
                    <a:pos x="1427" y="441"/>
                  </a:cxn>
                </a:cxnLst>
                <a:rect l="0" t="0" r="r" b="b"/>
                <a:pathLst>
                  <a:path w="3007" h="2085">
                    <a:moveTo>
                      <a:pt x="1427" y="441"/>
                    </a:moveTo>
                    <a:lnTo>
                      <a:pt x="1433" y="474"/>
                    </a:lnTo>
                    <a:lnTo>
                      <a:pt x="1444" y="501"/>
                    </a:lnTo>
                    <a:lnTo>
                      <a:pt x="1460" y="528"/>
                    </a:lnTo>
                    <a:lnTo>
                      <a:pt x="1482" y="550"/>
                    </a:lnTo>
                    <a:lnTo>
                      <a:pt x="1541" y="593"/>
                    </a:lnTo>
                    <a:lnTo>
                      <a:pt x="1623" y="637"/>
                    </a:lnTo>
                    <a:lnTo>
                      <a:pt x="1715" y="670"/>
                    </a:lnTo>
                    <a:lnTo>
                      <a:pt x="1818" y="702"/>
                    </a:lnTo>
                    <a:lnTo>
                      <a:pt x="1927" y="735"/>
                    </a:lnTo>
                    <a:lnTo>
                      <a:pt x="2041" y="762"/>
                    </a:lnTo>
                    <a:lnTo>
                      <a:pt x="2155" y="789"/>
                    </a:lnTo>
                    <a:lnTo>
                      <a:pt x="2269" y="822"/>
                    </a:lnTo>
                    <a:lnTo>
                      <a:pt x="2372" y="849"/>
                    </a:lnTo>
                    <a:lnTo>
                      <a:pt x="2464" y="882"/>
                    </a:lnTo>
                    <a:lnTo>
                      <a:pt x="2551" y="920"/>
                    </a:lnTo>
                    <a:lnTo>
                      <a:pt x="2616" y="958"/>
                    </a:lnTo>
                    <a:lnTo>
                      <a:pt x="2638" y="980"/>
                    </a:lnTo>
                    <a:lnTo>
                      <a:pt x="2659" y="1007"/>
                    </a:lnTo>
                    <a:lnTo>
                      <a:pt x="2676" y="1029"/>
                    </a:lnTo>
                    <a:lnTo>
                      <a:pt x="2681" y="1056"/>
                    </a:lnTo>
                    <a:lnTo>
                      <a:pt x="2681" y="1083"/>
                    </a:lnTo>
                    <a:lnTo>
                      <a:pt x="2676" y="1105"/>
                    </a:lnTo>
                    <a:lnTo>
                      <a:pt x="2665" y="1127"/>
                    </a:lnTo>
                    <a:lnTo>
                      <a:pt x="2643" y="1149"/>
                    </a:lnTo>
                    <a:lnTo>
                      <a:pt x="2616" y="1170"/>
                    </a:lnTo>
                    <a:lnTo>
                      <a:pt x="2583" y="1187"/>
                    </a:lnTo>
                    <a:lnTo>
                      <a:pt x="2545" y="1208"/>
                    </a:lnTo>
                    <a:lnTo>
                      <a:pt x="2502" y="1225"/>
                    </a:lnTo>
                    <a:lnTo>
                      <a:pt x="2448" y="1241"/>
                    </a:lnTo>
                    <a:lnTo>
                      <a:pt x="2388" y="1257"/>
                    </a:lnTo>
                    <a:lnTo>
                      <a:pt x="2328" y="1274"/>
                    </a:lnTo>
                    <a:lnTo>
                      <a:pt x="2258" y="1290"/>
                    </a:lnTo>
                    <a:lnTo>
                      <a:pt x="2106" y="1328"/>
                    </a:lnTo>
                    <a:lnTo>
                      <a:pt x="1932" y="1372"/>
                    </a:lnTo>
                    <a:lnTo>
                      <a:pt x="1742" y="1421"/>
                    </a:lnTo>
                    <a:lnTo>
                      <a:pt x="1531" y="1475"/>
                    </a:lnTo>
                    <a:lnTo>
                      <a:pt x="1308" y="1540"/>
                    </a:lnTo>
                    <a:lnTo>
                      <a:pt x="1069" y="1617"/>
                    </a:lnTo>
                    <a:lnTo>
                      <a:pt x="820" y="1709"/>
                    </a:lnTo>
                    <a:lnTo>
                      <a:pt x="554" y="1818"/>
                    </a:lnTo>
                    <a:lnTo>
                      <a:pt x="282" y="1943"/>
                    </a:lnTo>
                    <a:lnTo>
                      <a:pt x="0" y="2085"/>
                    </a:lnTo>
                    <a:lnTo>
                      <a:pt x="152" y="2085"/>
                    </a:lnTo>
                    <a:lnTo>
                      <a:pt x="244" y="2074"/>
                    </a:lnTo>
                    <a:lnTo>
                      <a:pt x="386" y="1992"/>
                    </a:lnTo>
                    <a:lnTo>
                      <a:pt x="537" y="1910"/>
                    </a:lnTo>
                    <a:lnTo>
                      <a:pt x="700" y="1834"/>
                    </a:lnTo>
                    <a:lnTo>
                      <a:pt x="879" y="1763"/>
                    </a:lnTo>
                    <a:lnTo>
                      <a:pt x="1064" y="1693"/>
                    </a:lnTo>
                    <a:lnTo>
                      <a:pt x="1259" y="1622"/>
                    </a:lnTo>
                    <a:lnTo>
                      <a:pt x="1661" y="1497"/>
                    </a:lnTo>
                    <a:lnTo>
                      <a:pt x="1748" y="1470"/>
                    </a:lnTo>
                    <a:lnTo>
                      <a:pt x="1845" y="1442"/>
                    </a:lnTo>
                    <a:lnTo>
                      <a:pt x="2046" y="1393"/>
                    </a:lnTo>
                    <a:lnTo>
                      <a:pt x="2252" y="1339"/>
                    </a:lnTo>
                    <a:lnTo>
                      <a:pt x="2458" y="1285"/>
                    </a:lnTo>
                    <a:lnTo>
                      <a:pt x="2551" y="1263"/>
                    </a:lnTo>
                    <a:lnTo>
                      <a:pt x="2643" y="1236"/>
                    </a:lnTo>
                    <a:lnTo>
                      <a:pt x="2730" y="1214"/>
                    </a:lnTo>
                    <a:lnTo>
                      <a:pt x="2806" y="1192"/>
                    </a:lnTo>
                    <a:lnTo>
                      <a:pt x="2876" y="1170"/>
                    </a:lnTo>
                    <a:lnTo>
                      <a:pt x="2931" y="1149"/>
                    </a:lnTo>
                    <a:lnTo>
                      <a:pt x="2974" y="1132"/>
                    </a:lnTo>
                    <a:lnTo>
                      <a:pt x="3007" y="1116"/>
                    </a:lnTo>
                    <a:lnTo>
                      <a:pt x="3007" y="871"/>
                    </a:lnTo>
                    <a:lnTo>
                      <a:pt x="2941" y="860"/>
                    </a:lnTo>
                    <a:lnTo>
                      <a:pt x="2860" y="844"/>
                    </a:lnTo>
                    <a:lnTo>
                      <a:pt x="2773" y="827"/>
                    </a:lnTo>
                    <a:lnTo>
                      <a:pt x="2670" y="806"/>
                    </a:lnTo>
                    <a:lnTo>
                      <a:pt x="2567" y="784"/>
                    </a:lnTo>
                    <a:lnTo>
                      <a:pt x="2458" y="757"/>
                    </a:lnTo>
                    <a:lnTo>
                      <a:pt x="2241" y="702"/>
                    </a:lnTo>
                    <a:lnTo>
                      <a:pt x="2138" y="670"/>
                    </a:lnTo>
                    <a:lnTo>
                      <a:pt x="2046" y="637"/>
                    </a:lnTo>
                    <a:lnTo>
                      <a:pt x="1959" y="604"/>
                    </a:lnTo>
                    <a:lnTo>
                      <a:pt x="1883" y="566"/>
                    </a:lnTo>
                    <a:lnTo>
                      <a:pt x="1824" y="534"/>
                    </a:lnTo>
                    <a:lnTo>
                      <a:pt x="1780" y="495"/>
                    </a:lnTo>
                    <a:lnTo>
                      <a:pt x="1769" y="474"/>
                    </a:lnTo>
                    <a:lnTo>
                      <a:pt x="1758" y="457"/>
                    </a:lnTo>
                    <a:lnTo>
                      <a:pt x="1753" y="436"/>
                    </a:lnTo>
                    <a:lnTo>
                      <a:pt x="1758" y="419"/>
                    </a:lnTo>
                    <a:lnTo>
                      <a:pt x="1780" y="381"/>
                    </a:lnTo>
                    <a:lnTo>
                      <a:pt x="1813" y="343"/>
                    </a:lnTo>
                    <a:lnTo>
                      <a:pt x="1862" y="316"/>
                    </a:lnTo>
                    <a:lnTo>
                      <a:pt x="1921" y="289"/>
                    </a:lnTo>
                    <a:lnTo>
                      <a:pt x="1986" y="267"/>
                    </a:lnTo>
                    <a:lnTo>
                      <a:pt x="2062" y="245"/>
                    </a:lnTo>
                    <a:lnTo>
                      <a:pt x="2149" y="229"/>
                    </a:lnTo>
                    <a:lnTo>
                      <a:pt x="2236" y="213"/>
                    </a:lnTo>
                    <a:lnTo>
                      <a:pt x="2431" y="180"/>
                    </a:lnTo>
                    <a:lnTo>
                      <a:pt x="2627" y="158"/>
                    </a:lnTo>
                    <a:lnTo>
                      <a:pt x="2827" y="125"/>
                    </a:lnTo>
                    <a:lnTo>
                      <a:pt x="2920" y="109"/>
                    </a:lnTo>
                    <a:lnTo>
                      <a:pt x="3007" y="87"/>
                    </a:lnTo>
                    <a:lnTo>
                      <a:pt x="3007" y="0"/>
                    </a:lnTo>
                    <a:lnTo>
                      <a:pt x="2909" y="22"/>
                    </a:lnTo>
                    <a:lnTo>
                      <a:pt x="2795" y="44"/>
                    </a:lnTo>
                    <a:lnTo>
                      <a:pt x="2676" y="66"/>
                    </a:lnTo>
                    <a:lnTo>
                      <a:pt x="2551" y="82"/>
                    </a:lnTo>
                    <a:lnTo>
                      <a:pt x="2285" y="120"/>
                    </a:lnTo>
                    <a:lnTo>
                      <a:pt x="2155" y="136"/>
                    </a:lnTo>
                    <a:lnTo>
                      <a:pt x="2030" y="158"/>
                    </a:lnTo>
                    <a:lnTo>
                      <a:pt x="1905" y="174"/>
                    </a:lnTo>
                    <a:lnTo>
                      <a:pt x="1791" y="202"/>
                    </a:lnTo>
                    <a:lnTo>
                      <a:pt x="1688" y="229"/>
                    </a:lnTo>
                    <a:lnTo>
                      <a:pt x="1601" y="261"/>
                    </a:lnTo>
                    <a:lnTo>
                      <a:pt x="1525" y="300"/>
                    </a:lnTo>
                    <a:lnTo>
                      <a:pt x="1471" y="338"/>
                    </a:lnTo>
                    <a:lnTo>
                      <a:pt x="1455" y="359"/>
                    </a:lnTo>
                    <a:lnTo>
                      <a:pt x="1438" y="387"/>
                    </a:lnTo>
                    <a:lnTo>
                      <a:pt x="1427" y="414"/>
                    </a:lnTo>
                    <a:lnTo>
                      <a:pt x="1427" y="441"/>
                    </a:lnTo>
                    <a:lnTo>
                      <a:pt x="1427" y="441"/>
                    </a:lnTo>
                    <a:close/>
                  </a:path>
                </a:pathLst>
              </a:custGeom>
              <a:solidFill>
                <a:schemeClr val="bg1"/>
              </a:solidFill>
              <a:ln w="9525">
                <a:noFill/>
                <a:round/>
                <a:headEnd/>
                <a:tailEnd/>
              </a:ln>
            </p:spPr>
            <p:txBody>
              <a:bodyPr/>
              <a:lstStyle/>
              <a:p>
                <a:pPr>
                  <a:defRPr/>
                </a:pPr>
                <a:endParaRPr lang="en-GB"/>
              </a:p>
            </p:txBody>
          </p:sp>
          <p:sp>
            <p:nvSpPr>
              <p:cNvPr id="12" name="Freeform 8"/>
              <p:cNvSpPr>
                <a:spLocks/>
              </p:cNvSpPr>
              <p:nvPr/>
            </p:nvSpPr>
            <p:spPr bwMode="hidden">
              <a:xfrm>
                <a:off x="4501" y="2317"/>
                <a:ext cx="1248" cy="539"/>
              </a:xfrm>
              <a:custGeom>
                <a:avLst/>
                <a:gdLst/>
                <a:ahLst/>
                <a:cxnLst>
                  <a:cxn ang="0">
                    <a:pos x="0" y="332"/>
                  </a:cxn>
                  <a:cxn ang="0">
                    <a:pos x="0" y="360"/>
                  </a:cxn>
                  <a:cxn ang="0">
                    <a:pos x="5" y="387"/>
                  </a:cxn>
                  <a:cxn ang="0">
                    <a:pos x="27" y="414"/>
                  </a:cxn>
                  <a:cxn ang="0">
                    <a:pos x="54" y="436"/>
                  </a:cxn>
                  <a:cxn ang="0">
                    <a:pos x="92" y="463"/>
                  </a:cxn>
                  <a:cxn ang="0">
                    <a:pos x="141" y="490"/>
                  </a:cxn>
                  <a:cxn ang="0">
                    <a:pos x="195" y="512"/>
                  </a:cxn>
                  <a:cxn ang="0">
                    <a:pos x="255" y="539"/>
                  </a:cxn>
                  <a:cxn ang="0">
                    <a:pos x="212" y="517"/>
                  </a:cxn>
                  <a:cxn ang="0">
                    <a:pos x="179" y="490"/>
                  </a:cxn>
                  <a:cxn ang="0">
                    <a:pos x="157" y="468"/>
                  </a:cxn>
                  <a:cxn ang="0">
                    <a:pos x="141" y="447"/>
                  </a:cxn>
                  <a:cxn ang="0">
                    <a:pos x="136" y="425"/>
                  </a:cxn>
                  <a:cxn ang="0">
                    <a:pos x="136" y="403"/>
                  </a:cxn>
                  <a:cxn ang="0">
                    <a:pos x="141" y="381"/>
                  </a:cxn>
                  <a:cxn ang="0">
                    <a:pos x="157" y="365"/>
                  </a:cxn>
                  <a:cxn ang="0">
                    <a:pos x="179" y="343"/>
                  </a:cxn>
                  <a:cxn ang="0">
                    <a:pos x="201" y="327"/>
                  </a:cxn>
                  <a:cxn ang="0">
                    <a:pos x="266" y="294"/>
                  </a:cxn>
                  <a:cxn ang="0">
                    <a:pos x="353" y="262"/>
                  </a:cxn>
                  <a:cxn ang="0">
                    <a:pos x="445" y="234"/>
                  </a:cxn>
                  <a:cxn ang="0">
                    <a:pos x="554" y="213"/>
                  </a:cxn>
                  <a:cxn ang="0">
                    <a:pos x="662" y="191"/>
                  </a:cxn>
                  <a:cxn ang="0">
                    <a:pos x="890" y="153"/>
                  </a:cxn>
                  <a:cxn ang="0">
                    <a:pos x="993" y="136"/>
                  </a:cxn>
                  <a:cxn ang="0">
                    <a:pos x="1091" y="120"/>
                  </a:cxn>
                  <a:cxn ang="0">
                    <a:pos x="1178" y="115"/>
                  </a:cxn>
                  <a:cxn ang="0">
                    <a:pos x="1248" y="104"/>
                  </a:cxn>
                  <a:cxn ang="0">
                    <a:pos x="1248" y="0"/>
                  </a:cxn>
                  <a:cxn ang="0">
                    <a:pos x="1161" y="22"/>
                  </a:cxn>
                  <a:cxn ang="0">
                    <a:pos x="1069" y="38"/>
                  </a:cxn>
                  <a:cxn ang="0">
                    <a:pos x="874" y="71"/>
                  </a:cxn>
                  <a:cxn ang="0">
                    <a:pos x="673" y="93"/>
                  </a:cxn>
                  <a:cxn ang="0">
                    <a:pos x="483" y="126"/>
                  </a:cxn>
                  <a:cxn ang="0">
                    <a:pos x="391" y="142"/>
                  </a:cxn>
                  <a:cxn ang="0">
                    <a:pos x="309" y="158"/>
                  </a:cxn>
                  <a:cxn ang="0">
                    <a:pos x="228" y="180"/>
                  </a:cxn>
                  <a:cxn ang="0">
                    <a:pos x="163" y="202"/>
                  </a:cxn>
                  <a:cxn ang="0">
                    <a:pos x="103" y="229"/>
                  </a:cxn>
                  <a:cxn ang="0">
                    <a:pos x="54" y="256"/>
                  </a:cxn>
                  <a:cxn ang="0">
                    <a:pos x="22" y="294"/>
                  </a:cxn>
                  <a:cxn ang="0">
                    <a:pos x="0" y="332"/>
                  </a:cxn>
                  <a:cxn ang="0">
                    <a:pos x="0" y="332"/>
                  </a:cxn>
                </a:cxnLst>
                <a:rect l="0" t="0" r="r" b="b"/>
                <a:pathLst>
                  <a:path w="1248" h="539">
                    <a:moveTo>
                      <a:pt x="0" y="332"/>
                    </a:moveTo>
                    <a:lnTo>
                      <a:pt x="0" y="360"/>
                    </a:lnTo>
                    <a:lnTo>
                      <a:pt x="5" y="387"/>
                    </a:lnTo>
                    <a:lnTo>
                      <a:pt x="27" y="414"/>
                    </a:lnTo>
                    <a:lnTo>
                      <a:pt x="54" y="436"/>
                    </a:lnTo>
                    <a:lnTo>
                      <a:pt x="92" y="463"/>
                    </a:lnTo>
                    <a:lnTo>
                      <a:pt x="141" y="490"/>
                    </a:lnTo>
                    <a:lnTo>
                      <a:pt x="195" y="512"/>
                    </a:lnTo>
                    <a:lnTo>
                      <a:pt x="255" y="539"/>
                    </a:lnTo>
                    <a:lnTo>
                      <a:pt x="212" y="517"/>
                    </a:lnTo>
                    <a:lnTo>
                      <a:pt x="179" y="490"/>
                    </a:lnTo>
                    <a:lnTo>
                      <a:pt x="157" y="468"/>
                    </a:lnTo>
                    <a:lnTo>
                      <a:pt x="141" y="447"/>
                    </a:lnTo>
                    <a:lnTo>
                      <a:pt x="136" y="425"/>
                    </a:lnTo>
                    <a:lnTo>
                      <a:pt x="136" y="403"/>
                    </a:lnTo>
                    <a:lnTo>
                      <a:pt x="141" y="381"/>
                    </a:lnTo>
                    <a:lnTo>
                      <a:pt x="157" y="365"/>
                    </a:lnTo>
                    <a:lnTo>
                      <a:pt x="179" y="343"/>
                    </a:lnTo>
                    <a:lnTo>
                      <a:pt x="201" y="327"/>
                    </a:lnTo>
                    <a:lnTo>
                      <a:pt x="266" y="294"/>
                    </a:lnTo>
                    <a:lnTo>
                      <a:pt x="353" y="262"/>
                    </a:lnTo>
                    <a:lnTo>
                      <a:pt x="445" y="234"/>
                    </a:lnTo>
                    <a:lnTo>
                      <a:pt x="554" y="213"/>
                    </a:lnTo>
                    <a:lnTo>
                      <a:pt x="662" y="191"/>
                    </a:lnTo>
                    <a:lnTo>
                      <a:pt x="890" y="153"/>
                    </a:lnTo>
                    <a:lnTo>
                      <a:pt x="993" y="136"/>
                    </a:lnTo>
                    <a:lnTo>
                      <a:pt x="1091" y="120"/>
                    </a:lnTo>
                    <a:lnTo>
                      <a:pt x="1178" y="115"/>
                    </a:lnTo>
                    <a:lnTo>
                      <a:pt x="1248" y="104"/>
                    </a:lnTo>
                    <a:lnTo>
                      <a:pt x="1248" y="0"/>
                    </a:lnTo>
                    <a:lnTo>
                      <a:pt x="1161" y="22"/>
                    </a:lnTo>
                    <a:lnTo>
                      <a:pt x="1069" y="38"/>
                    </a:lnTo>
                    <a:lnTo>
                      <a:pt x="874" y="71"/>
                    </a:lnTo>
                    <a:lnTo>
                      <a:pt x="673" y="93"/>
                    </a:lnTo>
                    <a:lnTo>
                      <a:pt x="483" y="126"/>
                    </a:lnTo>
                    <a:lnTo>
                      <a:pt x="391" y="142"/>
                    </a:lnTo>
                    <a:lnTo>
                      <a:pt x="309" y="158"/>
                    </a:lnTo>
                    <a:lnTo>
                      <a:pt x="228" y="180"/>
                    </a:lnTo>
                    <a:lnTo>
                      <a:pt x="163" y="202"/>
                    </a:lnTo>
                    <a:lnTo>
                      <a:pt x="103" y="229"/>
                    </a:lnTo>
                    <a:lnTo>
                      <a:pt x="54" y="256"/>
                    </a:lnTo>
                    <a:lnTo>
                      <a:pt x="22" y="294"/>
                    </a:lnTo>
                    <a:lnTo>
                      <a:pt x="0" y="332"/>
                    </a:lnTo>
                    <a:lnTo>
                      <a:pt x="0" y="332"/>
                    </a:lnTo>
                    <a:close/>
                  </a:path>
                </a:pathLst>
              </a:custGeom>
              <a:gradFill rotWithShape="0">
                <a:gsLst>
                  <a:gs pos="0">
                    <a:schemeClr val="bg1">
                      <a:gamma/>
                      <a:shade val="87843"/>
                      <a:invGamma/>
                    </a:schemeClr>
                  </a:gs>
                  <a:gs pos="100000">
                    <a:schemeClr val="bg1"/>
                  </a:gs>
                </a:gsLst>
                <a:lin ang="2700000" scaled="1"/>
              </a:gradFill>
              <a:ln w="9525">
                <a:noFill/>
                <a:round/>
                <a:headEnd/>
                <a:tailEnd/>
              </a:ln>
            </p:spPr>
            <p:txBody>
              <a:bodyPr/>
              <a:lstStyle/>
              <a:p>
                <a:pPr>
                  <a:defRPr/>
                </a:pPr>
                <a:endParaRPr lang="en-GB"/>
              </a:p>
            </p:txBody>
          </p:sp>
        </p:grpSp>
        <p:sp>
          <p:nvSpPr>
            <p:cNvPr id="6" name="Freeform 9"/>
            <p:cNvSpPr>
              <a:spLocks/>
            </p:cNvSpPr>
            <p:nvPr/>
          </p:nvSpPr>
          <p:spPr bwMode="hidden">
            <a:xfrm>
              <a:off x="3322" y="1341"/>
              <a:ext cx="1825" cy="1537"/>
            </a:xfrm>
            <a:custGeom>
              <a:avLst/>
              <a:gdLst/>
              <a:ahLst/>
              <a:cxnLst>
                <a:cxn ang="0">
                  <a:pos x="982" y="1061"/>
                </a:cxn>
                <a:cxn ang="0">
                  <a:pos x="1357" y="1012"/>
                </a:cxn>
                <a:cxn ang="0">
                  <a:pos x="1666" y="957"/>
                </a:cxn>
                <a:cxn ang="0">
                  <a:pos x="1916" y="897"/>
                </a:cxn>
                <a:cxn ang="0">
                  <a:pos x="2100" y="832"/>
                </a:cxn>
                <a:cxn ang="0">
                  <a:pos x="2220" y="756"/>
                </a:cxn>
                <a:cxn ang="0">
                  <a:pos x="2285" y="669"/>
                </a:cxn>
                <a:cxn ang="0">
                  <a:pos x="2290" y="560"/>
                </a:cxn>
                <a:cxn ang="0">
                  <a:pos x="2241" y="457"/>
                </a:cxn>
                <a:cxn ang="0">
                  <a:pos x="2144" y="364"/>
                </a:cxn>
                <a:cxn ang="0">
                  <a:pos x="2008" y="277"/>
                </a:cxn>
                <a:cxn ang="0">
                  <a:pos x="1769" y="157"/>
                </a:cxn>
                <a:cxn ang="0">
                  <a:pos x="1612" y="92"/>
                </a:cxn>
                <a:cxn ang="0">
                  <a:pos x="1476" y="43"/>
                </a:cxn>
                <a:cxn ang="0">
                  <a:pos x="1384" y="10"/>
                </a:cxn>
                <a:cxn ang="0">
                  <a:pos x="1346" y="0"/>
                </a:cxn>
                <a:cxn ang="0">
                  <a:pos x="1655" y="119"/>
                </a:cxn>
                <a:cxn ang="0">
                  <a:pos x="1948" y="255"/>
                </a:cxn>
                <a:cxn ang="0">
                  <a:pos x="2068" y="326"/>
                </a:cxn>
                <a:cxn ang="0">
                  <a:pos x="2171" y="402"/>
                </a:cxn>
                <a:cxn ang="0">
                  <a:pos x="2236" y="478"/>
                </a:cxn>
                <a:cxn ang="0">
                  <a:pos x="2263" y="560"/>
                </a:cxn>
                <a:cxn ang="0">
                  <a:pos x="2241" y="636"/>
                </a:cxn>
                <a:cxn ang="0">
                  <a:pos x="2171" y="702"/>
                </a:cxn>
                <a:cxn ang="0">
                  <a:pos x="2062" y="756"/>
                </a:cxn>
                <a:cxn ang="0">
                  <a:pos x="1921" y="800"/>
                </a:cxn>
                <a:cxn ang="0">
                  <a:pos x="1748" y="843"/>
                </a:cxn>
                <a:cxn ang="0">
                  <a:pos x="1351" y="908"/>
                </a:cxn>
                <a:cxn ang="0">
                  <a:pos x="923" y="968"/>
                </a:cxn>
                <a:cxn ang="0">
                  <a:pos x="521" y="1028"/>
                </a:cxn>
                <a:cxn ang="0">
                  <a:pos x="353" y="1066"/>
                </a:cxn>
                <a:cxn ang="0">
                  <a:pos x="206" y="1104"/>
                </a:cxn>
                <a:cxn ang="0">
                  <a:pos x="92" y="1148"/>
                </a:cxn>
                <a:cxn ang="0">
                  <a:pos x="22" y="1202"/>
                </a:cxn>
                <a:cxn ang="0">
                  <a:pos x="0" y="1262"/>
                </a:cxn>
                <a:cxn ang="0">
                  <a:pos x="27" y="1327"/>
                </a:cxn>
                <a:cxn ang="0">
                  <a:pos x="98" y="1382"/>
                </a:cxn>
                <a:cxn ang="0">
                  <a:pos x="196" y="1425"/>
                </a:cxn>
                <a:cxn ang="0">
                  <a:pos x="326" y="1469"/>
                </a:cxn>
                <a:cxn ang="0">
                  <a:pos x="217" y="1414"/>
                </a:cxn>
                <a:cxn ang="0">
                  <a:pos x="147" y="1360"/>
                </a:cxn>
                <a:cxn ang="0">
                  <a:pos x="120" y="1306"/>
                </a:cxn>
                <a:cxn ang="0">
                  <a:pos x="141" y="1257"/>
                </a:cxn>
                <a:cxn ang="0">
                  <a:pos x="212" y="1208"/>
                </a:cxn>
                <a:cxn ang="0">
                  <a:pos x="342" y="1164"/>
                </a:cxn>
                <a:cxn ang="0">
                  <a:pos x="527" y="1121"/>
                </a:cxn>
                <a:cxn ang="0">
                  <a:pos x="771" y="1088"/>
                </a:cxn>
              </a:cxnLst>
              <a:rect l="0" t="0" r="r" b="b"/>
              <a:pathLst>
                <a:path w="2296" h="1469">
                  <a:moveTo>
                    <a:pt x="771" y="1088"/>
                  </a:moveTo>
                  <a:lnTo>
                    <a:pt x="982" y="1061"/>
                  </a:lnTo>
                  <a:lnTo>
                    <a:pt x="1178" y="1034"/>
                  </a:lnTo>
                  <a:lnTo>
                    <a:pt x="1357" y="1012"/>
                  </a:lnTo>
                  <a:lnTo>
                    <a:pt x="1520" y="985"/>
                  </a:lnTo>
                  <a:lnTo>
                    <a:pt x="1666" y="957"/>
                  </a:lnTo>
                  <a:lnTo>
                    <a:pt x="1796" y="930"/>
                  </a:lnTo>
                  <a:lnTo>
                    <a:pt x="1916" y="897"/>
                  </a:lnTo>
                  <a:lnTo>
                    <a:pt x="2013" y="870"/>
                  </a:lnTo>
                  <a:lnTo>
                    <a:pt x="2100" y="832"/>
                  </a:lnTo>
                  <a:lnTo>
                    <a:pt x="2171" y="800"/>
                  </a:lnTo>
                  <a:lnTo>
                    <a:pt x="2220" y="756"/>
                  </a:lnTo>
                  <a:lnTo>
                    <a:pt x="2263" y="712"/>
                  </a:lnTo>
                  <a:lnTo>
                    <a:pt x="2285" y="669"/>
                  </a:lnTo>
                  <a:lnTo>
                    <a:pt x="2296" y="614"/>
                  </a:lnTo>
                  <a:lnTo>
                    <a:pt x="2290" y="560"/>
                  </a:lnTo>
                  <a:lnTo>
                    <a:pt x="2269" y="500"/>
                  </a:lnTo>
                  <a:lnTo>
                    <a:pt x="2241" y="457"/>
                  </a:lnTo>
                  <a:lnTo>
                    <a:pt x="2198" y="408"/>
                  </a:lnTo>
                  <a:lnTo>
                    <a:pt x="2144" y="364"/>
                  </a:lnTo>
                  <a:lnTo>
                    <a:pt x="2079" y="321"/>
                  </a:lnTo>
                  <a:lnTo>
                    <a:pt x="2008" y="277"/>
                  </a:lnTo>
                  <a:lnTo>
                    <a:pt x="1927" y="234"/>
                  </a:lnTo>
                  <a:lnTo>
                    <a:pt x="1769" y="157"/>
                  </a:lnTo>
                  <a:lnTo>
                    <a:pt x="1688" y="125"/>
                  </a:lnTo>
                  <a:lnTo>
                    <a:pt x="1612" y="92"/>
                  </a:lnTo>
                  <a:lnTo>
                    <a:pt x="1536" y="65"/>
                  </a:lnTo>
                  <a:lnTo>
                    <a:pt x="1476" y="43"/>
                  </a:lnTo>
                  <a:lnTo>
                    <a:pt x="1422" y="27"/>
                  </a:lnTo>
                  <a:lnTo>
                    <a:pt x="1384" y="10"/>
                  </a:lnTo>
                  <a:lnTo>
                    <a:pt x="1357" y="5"/>
                  </a:lnTo>
                  <a:lnTo>
                    <a:pt x="1346" y="0"/>
                  </a:lnTo>
                  <a:lnTo>
                    <a:pt x="1498" y="54"/>
                  </a:lnTo>
                  <a:lnTo>
                    <a:pt x="1655" y="119"/>
                  </a:lnTo>
                  <a:lnTo>
                    <a:pt x="1807" y="185"/>
                  </a:lnTo>
                  <a:lnTo>
                    <a:pt x="1948" y="255"/>
                  </a:lnTo>
                  <a:lnTo>
                    <a:pt x="2013" y="288"/>
                  </a:lnTo>
                  <a:lnTo>
                    <a:pt x="2068" y="326"/>
                  </a:lnTo>
                  <a:lnTo>
                    <a:pt x="2122" y="364"/>
                  </a:lnTo>
                  <a:lnTo>
                    <a:pt x="2171" y="402"/>
                  </a:lnTo>
                  <a:lnTo>
                    <a:pt x="2209" y="440"/>
                  </a:lnTo>
                  <a:lnTo>
                    <a:pt x="2236" y="478"/>
                  </a:lnTo>
                  <a:lnTo>
                    <a:pt x="2252" y="522"/>
                  </a:lnTo>
                  <a:lnTo>
                    <a:pt x="2263" y="560"/>
                  </a:lnTo>
                  <a:lnTo>
                    <a:pt x="2258" y="598"/>
                  </a:lnTo>
                  <a:lnTo>
                    <a:pt x="2241" y="636"/>
                  </a:lnTo>
                  <a:lnTo>
                    <a:pt x="2214" y="669"/>
                  </a:lnTo>
                  <a:lnTo>
                    <a:pt x="2171" y="702"/>
                  </a:lnTo>
                  <a:lnTo>
                    <a:pt x="2122" y="729"/>
                  </a:lnTo>
                  <a:lnTo>
                    <a:pt x="2062" y="756"/>
                  </a:lnTo>
                  <a:lnTo>
                    <a:pt x="1997" y="778"/>
                  </a:lnTo>
                  <a:lnTo>
                    <a:pt x="1921" y="800"/>
                  </a:lnTo>
                  <a:lnTo>
                    <a:pt x="1834" y="821"/>
                  </a:lnTo>
                  <a:lnTo>
                    <a:pt x="1748" y="843"/>
                  </a:lnTo>
                  <a:lnTo>
                    <a:pt x="1552" y="876"/>
                  </a:lnTo>
                  <a:lnTo>
                    <a:pt x="1351" y="908"/>
                  </a:lnTo>
                  <a:lnTo>
                    <a:pt x="1134" y="941"/>
                  </a:lnTo>
                  <a:lnTo>
                    <a:pt x="923" y="968"/>
                  </a:lnTo>
                  <a:lnTo>
                    <a:pt x="716" y="995"/>
                  </a:lnTo>
                  <a:lnTo>
                    <a:pt x="521" y="1028"/>
                  </a:lnTo>
                  <a:lnTo>
                    <a:pt x="434" y="1044"/>
                  </a:lnTo>
                  <a:lnTo>
                    <a:pt x="353" y="1066"/>
                  </a:lnTo>
                  <a:lnTo>
                    <a:pt x="277" y="1082"/>
                  </a:lnTo>
                  <a:lnTo>
                    <a:pt x="206" y="1104"/>
                  </a:lnTo>
                  <a:lnTo>
                    <a:pt x="147" y="1126"/>
                  </a:lnTo>
                  <a:lnTo>
                    <a:pt x="92" y="1148"/>
                  </a:lnTo>
                  <a:lnTo>
                    <a:pt x="54" y="1175"/>
                  </a:lnTo>
                  <a:lnTo>
                    <a:pt x="22" y="1202"/>
                  </a:lnTo>
                  <a:lnTo>
                    <a:pt x="6" y="1229"/>
                  </a:lnTo>
                  <a:lnTo>
                    <a:pt x="0" y="1262"/>
                  </a:lnTo>
                  <a:lnTo>
                    <a:pt x="11" y="1295"/>
                  </a:lnTo>
                  <a:lnTo>
                    <a:pt x="27" y="1327"/>
                  </a:lnTo>
                  <a:lnTo>
                    <a:pt x="54" y="1355"/>
                  </a:lnTo>
                  <a:lnTo>
                    <a:pt x="98" y="1382"/>
                  </a:lnTo>
                  <a:lnTo>
                    <a:pt x="141" y="1404"/>
                  </a:lnTo>
                  <a:lnTo>
                    <a:pt x="196" y="1425"/>
                  </a:lnTo>
                  <a:lnTo>
                    <a:pt x="261" y="1447"/>
                  </a:lnTo>
                  <a:lnTo>
                    <a:pt x="326" y="1469"/>
                  </a:lnTo>
                  <a:lnTo>
                    <a:pt x="266" y="1442"/>
                  </a:lnTo>
                  <a:lnTo>
                    <a:pt x="217" y="1414"/>
                  </a:lnTo>
                  <a:lnTo>
                    <a:pt x="174" y="1387"/>
                  </a:lnTo>
                  <a:lnTo>
                    <a:pt x="147" y="1360"/>
                  </a:lnTo>
                  <a:lnTo>
                    <a:pt x="125" y="1333"/>
                  </a:lnTo>
                  <a:lnTo>
                    <a:pt x="120" y="1306"/>
                  </a:lnTo>
                  <a:lnTo>
                    <a:pt x="125" y="1278"/>
                  </a:lnTo>
                  <a:lnTo>
                    <a:pt x="141" y="1257"/>
                  </a:lnTo>
                  <a:lnTo>
                    <a:pt x="174" y="1229"/>
                  </a:lnTo>
                  <a:lnTo>
                    <a:pt x="212" y="1208"/>
                  </a:lnTo>
                  <a:lnTo>
                    <a:pt x="272" y="1186"/>
                  </a:lnTo>
                  <a:lnTo>
                    <a:pt x="342" y="1164"/>
                  </a:lnTo>
                  <a:lnTo>
                    <a:pt x="423" y="1142"/>
                  </a:lnTo>
                  <a:lnTo>
                    <a:pt x="527" y="1121"/>
                  </a:lnTo>
                  <a:lnTo>
                    <a:pt x="641" y="1104"/>
                  </a:lnTo>
                  <a:lnTo>
                    <a:pt x="771" y="1088"/>
                  </a:lnTo>
                  <a:lnTo>
                    <a:pt x="771" y="1088"/>
                  </a:lnTo>
                  <a:close/>
                </a:path>
              </a:pathLst>
            </a:custGeom>
            <a:gradFill rotWithShape="0">
              <a:gsLst>
                <a:gs pos="0">
                  <a:schemeClr val="bg1">
                    <a:gamma/>
                    <a:shade val="84706"/>
                    <a:invGamma/>
                  </a:schemeClr>
                </a:gs>
                <a:gs pos="100000">
                  <a:schemeClr val="bg1"/>
                </a:gs>
              </a:gsLst>
              <a:lin ang="2700000" scaled="1"/>
            </a:gradFill>
            <a:ln w="9525">
              <a:noFill/>
              <a:round/>
              <a:headEnd/>
              <a:tailEnd/>
            </a:ln>
          </p:spPr>
          <p:txBody>
            <a:bodyPr/>
            <a:lstStyle/>
            <a:p>
              <a:pPr>
                <a:defRPr/>
              </a:pPr>
              <a:endParaRPr lang="en-GB"/>
            </a:p>
          </p:txBody>
        </p:sp>
        <p:sp>
          <p:nvSpPr>
            <p:cNvPr id="7" name="Freeform 10"/>
            <p:cNvSpPr>
              <a:spLocks/>
            </p:cNvSpPr>
            <p:nvPr/>
          </p:nvSpPr>
          <p:spPr bwMode="hidden">
            <a:xfrm>
              <a:off x="0" y="0"/>
              <a:ext cx="5758" cy="1776"/>
            </a:xfrm>
            <a:custGeom>
              <a:avLst/>
              <a:gdLst/>
              <a:ahLst/>
              <a:cxnLst>
                <a:cxn ang="0">
                  <a:pos x="0" y="0"/>
                </a:cxn>
                <a:cxn ang="0">
                  <a:pos x="0" y="1906"/>
                </a:cxn>
                <a:cxn ang="0">
                  <a:pos x="5740" y="1906"/>
                </a:cxn>
                <a:cxn ang="0">
                  <a:pos x="5740" y="0"/>
                </a:cxn>
                <a:cxn ang="0">
                  <a:pos x="0" y="0"/>
                </a:cxn>
                <a:cxn ang="0">
                  <a:pos x="0" y="0"/>
                </a:cxn>
              </a:cxnLst>
              <a:rect l="0" t="0" r="r" b="b"/>
              <a:pathLst>
                <a:path w="5740" h="1906">
                  <a:moveTo>
                    <a:pt x="0" y="0"/>
                  </a:moveTo>
                  <a:lnTo>
                    <a:pt x="0" y="1906"/>
                  </a:lnTo>
                  <a:lnTo>
                    <a:pt x="5740" y="1906"/>
                  </a:lnTo>
                  <a:lnTo>
                    <a:pt x="5740" y="0"/>
                  </a:lnTo>
                  <a:lnTo>
                    <a:pt x="0" y="0"/>
                  </a:lnTo>
                  <a:lnTo>
                    <a:pt x="0" y="0"/>
                  </a:lnTo>
                  <a:close/>
                </a:path>
              </a:pathLst>
            </a:custGeom>
            <a:gradFill rotWithShape="0">
              <a:gsLst>
                <a:gs pos="0">
                  <a:schemeClr val="bg2"/>
                </a:gs>
                <a:gs pos="100000">
                  <a:schemeClr val="bg1"/>
                </a:gs>
              </a:gsLst>
              <a:lin ang="5400000" scaled="1"/>
            </a:gradFill>
            <a:ln w="9525">
              <a:noFill/>
              <a:round/>
              <a:headEnd/>
              <a:tailEnd/>
            </a:ln>
          </p:spPr>
          <p:txBody>
            <a:bodyPr/>
            <a:lstStyle/>
            <a:p>
              <a:pPr>
                <a:defRPr/>
              </a:pPr>
              <a:endParaRPr lang="en-GB"/>
            </a:p>
          </p:txBody>
        </p:sp>
      </p:grpSp>
      <p:sp>
        <p:nvSpPr>
          <p:cNvPr id="150539" name="Rectangle 11"/>
          <p:cNvSpPr>
            <a:spLocks noGrp="1" noChangeArrowheads="1"/>
          </p:cNvSpPr>
          <p:nvPr>
            <p:ph type="ctrTitle" sz="quarter"/>
          </p:nvPr>
        </p:nvSpPr>
        <p:spPr>
          <a:xfrm>
            <a:off x="685800" y="1736725"/>
            <a:ext cx="7772400" cy="1920875"/>
          </a:xfrm>
        </p:spPr>
        <p:txBody>
          <a:bodyPr/>
          <a:lstStyle>
            <a:lvl1pPr>
              <a:defRPr sz="6000"/>
            </a:lvl1pPr>
          </a:lstStyle>
          <a:p>
            <a:r>
              <a:rPr lang="en-GB"/>
              <a:t>Click to edit Master title style</a:t>
            </a:r>
          </a:p>
        </p:txBody>
      </p:sp>
      <p:sp>
        <p:nvSpPr>
          <p:cNvPr id="150540" name="Rectangle 12"/>
          <p:cNvSpPr>
            <a:spLocks noGrp="1" noChangeArrowheads="1"/>
          </p:cNvSpPr>
          <p:nvPr>
            <p:ph type="subTitle" sz="quarter" idx="1"/>
          </p:nvPr>
        </p:nvSpPr>
        <p:spPr>
          <a:xfrm>
            <a:off x="1371600" y="3886200"/>
            <a:ext cx="6400800" cy="1752600"/>
          </a:xfrm>
        </p:spPr>
        <p:txBody>
          <a:bodyPr/>
          <a:lstStyle>
            <a:lvl1pPr marL="0" indent="0" algn="ctr">
              <a:buFont typeface="Wingdings" pitchFamily="2" charset="2"/>
              <a:buNone/>
              <a:defRPr/>
            </a:lvl1pPr>
          </a:lstStyle>
          <a:p>
            <a:r>
              <a:rPr lang="en-GB"/>
              <a:t>Click to edit Master subtitle style</a:t>
            </a:r>
          </a:p>
        </p:txBody>
      </p:sp>
      <p:sp>
        <p:nvSpPr>
          <p:cNvPr id="13" name="Rectangle 13"/>
          <p:cNvSpPr>
            <a:spLocks noGrp="1" noChangeArrowheads="1"/>
          </p:cNvSpPr>
          <p:nvPr>
            <p:ph type="dt" sz="quarter" idx="10"/>
          </p:nvPr>
        </p:nvSpPr>
        <p:spPr>
          <a:xfrm>
            <a:off x="457200" y="6248400"/>
            <a:ext cx="2133600" cy="476250"/>
          </a:xfrm>
        </p:spPr>
        <p:txBody>
          <a:bodyPr/>
          <a:lstStyle>
            <a:lvl1pPr>
              <a:defRPr smtClean="0"/>
            </a:lvl1pPr>
          </a:lstStyle>
          <a:p>
            <a:pPr>
              <a:defRPr/>
            </a:pPr>
            <a:endParaRPr lang="en-GB"/>
          </a:p>
        </p:txBody>
      </p:sp>
      <p:sp>
        <p:nvSpPr>
          <p:cNvPr id="14" name="Rectangle 14"/>
          <p:cNvSpPr>
            <a:spLocks noGrp="1" noChangeArrowheads="1"/>
          </p:cNvSpPr>
          <p:nvPr>
            <p:ph type="ftr" sz="quarter" idx="11"/>
          </p:nvPr>
        </p:nvSpPr>
        <p:spPr>
          <a:xfrm>
            <a:off x="3124200" y="6251575"/>
            <a:ext cx="2895600" cy="476250"/>
          </a:xfrm>
        </p:spPr>
        <p:txBody>
          <a:bodyPr/>
          <a:lstStyle>
            <a:lvl1pPr>
              <a:defRPr smtClean="0"/>
            </a:lvl1pPr>
          </a:lstStyle>
          <a:p>
            <a:pPr>
              <a:defRPr/>
            </a:pPr>
            <a:endParaRPr lang="en-GB"/>
          </a:p>
        </p:txBody>
      </p:sp>
      <p:sp>
        <p:nvSpPr>
          <p:cNvPr id="15" name="Rectangle 15"/>
          <p:cNvSpPr>
            <a:spLocks noGrp="1" noChangeArrowheads="1"/>
          </p:cNvSpPr>
          <p:nvPr>
            <p:ph type="sldNum" sz="quarter" idx="12"/>
          </p:nvPr>
        </p:nvSpPr>
        <p:spPr>
          <a:xfrm>
            <a:off x="6553200" y="6254750"/>
            <a:ext cx="2133600" cy="476250"/>
          </a:xfrm>
        </p:spPr>
        <p:txBody>
          <a:bodyPr/>
          <a:lstStyle>
            <a:lvl1pPr>
              <a:defRPr smtClean="0"/>
            </a:lvl1pPr>
          </a:lstStyle>
          <a:p>
            <a:pPr>
              <a:defRPr/>
            </a:pPr>
            <a:fld id="{5AD9B0ED-8AF4-4404-951C-3EF08498E0C6}" type="slidenum">
              <a:rPr lang="en-GB"/>
              <a:pPr>
                <a:defRPr/>
              </a:pPr>
              <a:t>‹#›</a:t>
            </a:fld>
            <a:endParaRPr lang="en-GB"/>
          </a:p>
        </p:txBody>
      </p:sp>
    </p:spTree>
    <p:extLst>
      <p:ext uri="{BB962C8B-B14F-4D97-AF65-F5344CB8AC3E}">
        <p14:creationId xmlns:p14="http://schemas.microsoft.com/office/powerpoint/2010/main" val="185824414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2"/>
          <p:cNvSpPr>
            <a:spLocks noGrp="1" noChangeArrowheads="1"/>
          </p:cNvSpPr>
          <p:nvPr>
            <p:ph type="dt" sz="half" idx="10"/>
          </p:nvPr>
        </p:nvSpPr>
        <p:spPr>
          <a:ln/>
        </p:spPr>
        <p:txBody>
          <a:bodyPr/>
          <a:lstStyle>
            <a:lvl1pPr>
              <a:defRPr/>
            </a:lvl1pPr>
          </a:lstStyle>
          <a:p>
            <a:pPr>
              <a:defRPr/>
            </a:pPr>
            <a:endParaRPr lang="en-GB"/>
          </a:p>
        </p:txBody>
      </p:sp>
      <p:sp>
        <p:nvSpPr>
          <p:cNvPr id="5" name="Rectangle 3"/>
          <p:cNvSpPr>
            <a:spLocks noGrp="1" noChangeArrowheads="1"/>
          </p:cNvSpPr>
          <p:nvPr>
            <p:ph type="sldNum" sz="quarter" idx="11"/>
          </p:nvPr>
        </p:nvSpPr>
        <p:spPr>
          <a:ln/>
        </p:spPr>
        <p:txBody>
          <a:bodyPr/>
          <a:lstStyle>
            <a:lvl1pPr>
              <a:defRPr/>
            </a:lvl1pPr>
          </a:lstStyle>
          <a:p>
            <a:pPr>
              <a:defRPr/>
            </a:pPr>
            <a:fld id="{63868AFD-B411-467D-8962-9D1C729E5138}" type="slidenum">
              <a:rPr lang="en-GB"/>
              <a:pPr>
                <a:defRPr/>
              </a:pPr>
              <a:t>‹#›</a:t>
            </a:fld>
            <a:endParaRPr lang="en-GB"/>
          </a:p>
        </p:txBody>
      </p:sp>
      <p:sp>
        <p:nvSpPr>
          <p:cNvPr id="6" name="Rectangle 14"/>
          <p:cNvSpPr>
            <a:spLocks noGrp="1" noChangeArrowheads="1"/>
          </p:cNvSpPr>
          <p:nvPr>
            <p:ph type="ftr" sz="quarter" idx="12"/>
          </p:nvPr>
        </p:nvSpPr>
        <p:spPr>
          <a:ln/>
        </p:spPr>
        <p:txBody>
          <a:bodyPr/>
          <a:lstStyle>
            <a:lvl1pPr>
              <a:defRPr/>
            </a:lvl1pPr>
          </a:lstStyle>
          <a:p>
            <a:pPr>
              <a:defRPr/>
            </a:pPr>
            <a:endParaRPr lang="en-GB"/>
          </a:p>
        </p:txBody>
      </p:sp>
    </p:spTree>
    <p:extLst>
      <p:ext uri="{BB962C8B-B14F-4D97-AF65-F5344CB8AC3E}">
        <p14:creationId xmlns:p14="http://schemas.microsoft.com/office/powerpoint/2010/main" val="205737448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2"/>
          <p:cNvSpPr>
            <a:spLocks noGrp="1" noChangeArrowheads="1"/>
          </p:cNvSpPr>
          <p:nvPr>
            <p:ph type="dt" sz="half" idx="10"/>
          </p:nvPr>
        </p:nvSpPr>
        <p:spPr>
          <a:ln/>
        </p:spPr>
        <p:txBody>
          <a:bodyPr/>
          <a:lstStyle>
            <a:lvl1pPr>
              <a:defRPr/>
            </a:lvl1pPr>
          </a:lstStyle>
          <a:p>
            <a:pPr>
              <a:defRPr/>
            </a:pPr>
            <a:endParaRPr lang="en-GB"/>
          </a:p>
        </p:txBody>
      </p:sp>
      <p:sp>
        <p:nvSpPr>
          <p:cNvPr id="5" name="Rectangle 3"/>
          <p:cNvSpPr>
            <a:spLocks noGrp="1" noChangeArrowheads="1"/>
          </p:cNvSpPr>
          <p:nvPr>
            <p:ph type="sldNum" sz="quarter" idx="11"/>
          </p:nvPr>
        </p:nvSpPr>
        <p:spPr>
          <a:ln/>
        </p:spPr>
        <p:txBody>
          <a:bodyPr/>
          <a:lstStyle>
            <a:lvl1pPr>
              <a:defRPr/>
            </a:lvl1pPr>
          </a:lstStyle>
          <a:p>
            <a:pPr>
              <a:defRPr/>
            </a:pPr>
            <a:fld id="{3C928611-33BC-4625-925F-C22FFC93A7D0}" type="slidenum">
              <a:rPr lang="en-GB"/>
              <a:pPr>
                <a:defRPr/>
              </a:pPr>
              <a:t>‹#›</a:t>
            </a:fld>
            <a:endParaRPr lang="en-GB"/>
          </a:p>
        </p:txBody>
      </p:sp>
      <p:sp>
        <p:nvSpPr>
          <p:cNvPr id="6" name="Rectangle 14"/>
          <p:cNvSpPr>
            <a:spLocks noGrp="1" noChangeArrowheads="1"/>
          </p:cNvSpPr>
          <p:nvPr>
            <p:ph type="ftr" sz="quarter" idx="12"/>
          </p:nvPr>
        </p:nvSpPr>
        <p:spPr>
          <a:ln/>
        </p:spPr>
        <p:txBody>
          <a:bodyPr/>
          <a:lstStyle>
            <a:lvl1pPr>
              <a:defRPr/>
            </a:lvl1pPr>
          </a:lstStyle>
          <a:p>
            <a:pPr>
              <a:defRPr/>
            </a:pPr>
            <a:endParaRPr lang="en-GB"/>
          </a:p>
        </p:txBody>
      </p:sp>
    </p:spTree>
    <p:extLst>
      <p:ext uri="{BB962C8B-B14F-4D97-AF65-F5344CB8AC3E}">
        <p14:creationId xmlns:p14="http://schemas.microsoft.com/office/powerpoint/2010/main" val="9252771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Rectangle 2"/>
          <p:cNvSpPr>
            <a:spLocks noGrp="1" noChangeArrowheads="1"/>
          </p:cNvSpPr>
          <p:nvPr>
            <p:ph type="dt" sz="half" idx="10"/>
          </p:nvPr>
        </p:nvSpPr>
        <p:spPr>
          <a:ln/>
        </p:spPr>
        <p:txBody>
          <a:bodyPr/>
          <a:lstStyle>
            <a:lvl1pPr>
              <a:defRPr/>
            </a:lvl1pPr>
          </a:lstStyle>
          <a:p>
            <a:pPr>
              <a:defRPr/>
            </a:pPr>
            <a:endParaRPr lang="en-GB"/>
          </a:p>
        </p:txBody>
      </p:sp>
      <p:sp>
        <p:nvSpPr>
          <p:cNvPr id="6" name="Rectangle 3"/>
          <p:cNvSpPr>
            <a:spLocks noGrp="1" noChangeArrowheads="1"/>
          </p:cNvSpPr>
          <p:nvPr>
            <p:ph type="sldNum" sz="quarter" idx="11"/>
          </p:nvPr>
        </p:nvSpPr>
        <p:spPr>
          <a:ln/>
        </p:spPr>
        <p:txBody>
          <a:bodyPr/>
          <a:lstStyle>
            <a:lvl1pPr>
              <a:defRPr/>
            </a:lvl1pPr>
          </a:lstStyle>
          <a:p>
            <a:pPr>
              <a:defRPr/>
            </a:pPr>
            <a:fld id="{FFDD4D5D-A153-4BB6-B95B-6BC85A0507DC}" type="slidenum">
              <a:rPr lang="en-GB"/>
              <a:pPr>
                <a:defRPr/>
              </a:pPr>
              <a:t>‹#›</a:t>
            </a:fld>
            <a:endParaRPr lang="en-GB"/>
          </a:p>
        </p:txBody>
      </p:sp>
      <p:sp>
        <p:nvSpPr>
          <p:cNvPr id="7" name="Rectangle 14"/>
          <p:cNvSpPr>
            <a:spLocks noGrp="1" noChangeArrowheads="1"/>
          </p:cNvSpPr>
          <p:nvPr>
            <p:ph type="ftr" sz="quarter" idx="12"/>
          </p:nvPr>
        </p:nvSpPr>
        <p:spPr>
          <a:ln/>
        </p:spPr>
        <p:txBody>
          <a:bodyPr/>
          <a:lstStyle>
            <a:lvl1pPr>
              <a:defRPr/>
            </a:lvl1pPr>
          </a:lstStyle>
          <a:p>
            <a:pPr>
              <a:defRPr/>
            </a:pPr>
            <a:endParaRPr lang="en-GB"/>
          </a:p>
        </p:txBody>
      </p:sp>
    </p:spTree>
    <p:extLst>
      <p:ext uri="{BB962C8B-B14F-4D97-AF65-F5344CB8AC3E}">
        <p14:creationId xmlns:p14="http://schemas.microsoft.com/office/powerpoint/2010/main" val="18522855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Rectangle 2"/>
          <p:cNvSpPr>
            <a:spLocks noGrp="1" noChangeArrowheads="1"/>
          </p:cNvSpPr>
          <p:nvPr>
            <p:ph type="dt" sz="half" idx="10"/>
          </p:nvPr>
        </p:nvSpPr>
        <p:spPr>
          <a:ln/>
        </p:spPr>
        <p:txBody>
          <a:bodyPr/>
          <a:lstStyle>
            <a:lvl1pPr>
              <a:defRPr/>
            </a:lvl1pPr>
          </a:lstStyle>
          <a:p>
            <a:pPr>
              <a:defRPr/>
            </a:pPr>
            <a:endParaRPr lang="en-GB"/>
          </a:p>
        </p:txBody>
      </p:sp>
      <p:sp>
        <p:nvSpPr>
          <p:cNvPr id="8" name="Rectangle 3"/>
          <p:cNvSpPr>
            <a:spLocks noGrp="1" noChangeArrowheads="1"/>
          </p:cNvSpPr>
          <p:nvPr>
            <p:ph type="sldNum" sz="quarter" idx="11"/>
          </p:nvPr>
        </p:nvSpPr>
        <p:spPr>
          <a:ln/>
        </p:spPr>
        <p:txBody>
          <a:bodyPr/>
          <a:lstStyle>
            <a:lvl1pPr>
              <a:defRPr/>
            </a:lvl1pPr>
          </a:lstStyle>
          <a:p>
            <a:pPr>
              <a:defRPr/>
            </a:pPr>
            <a:fld id="{1F7FF00E-7693-4C42-A2B0-5B7470787B3C}" type="slidenum">
              <a:rPr lang="en-GB"/>
              <a:pPr>
                <a:defRPr/>
              </a:pPr>
              <a:t>‹#›</a:t>
            </a:fld>
            <a:endParaRPr lang="en-GB"/>
          </a:p>
        </p:txBody>
      </p:sp>
      <p:sp>
        <p:nvSpPr>
          <p:cNvPr id="9" name="Rectangle 14"/>
          <p:cNvSpPr>
            <a:spLocks noGrp="1" noChangeArrowheads="1"/>
          </p:cNvSpPr>
          <p:nvPr>
            <p:ph type="ftr" sz="quarter" idx="12"/>
          </p:nvPr>
        </p:nvSpPr>
        <p:spPr>
          <a:ln/>
        </p:spPr>
        <p:txBody>
          <a:bodyPr/>
          <a:lstStyle>
            <a:lvl1pPr>
              <a:defRPr/>
            </a:lvl1pPr>
          </a:lstStyle>
          <a:p>
            <a:pPr>
              <a:defRPr/>
            </a:pPr>
            <a:endParaRPr lang="en-GB"/>
          </a:p>
        </p:txBody>
      </p:sp>
    </p:spTree>
    <p:extLst>
      <p:ext uri="{BB962C8B-B14F-4D97-AF65-F5344CB8AC3E}">
        <p14:creationId xmlns:p14="http://schemas.microsoft.com/office/powerpoint/2010/main" val="34144623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showMasterSp="0"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Rectangle 2"/>
          <p:cNvSpPr>
            <a:spLocks noGrp="1" noChangeArrowheads="1"/>
          </p:cNvSpPr>
          <p:nvPr>
            <p:ph type="dt" sz="half" idx="10"/>
          </p:nvPr>
        </p:nvSpPr>
        <p:spPr>
          <a:ln/>
        </p:spPr>
        <p:txBody>
          <a:bodyPr/>
          <a:lstStyle>
            <a:lvl1pPr>
              <a:defRPr/>
            </a:lvl1pPr>
          </a:lstStyle>
          <a:p>
            <a:pPr>
              <a:defRPr/>
            </a:pPr>
            <a:endParaRPr lang="en-GB"/>
          </a:p>
        </p:txBody>
      </p:sp>
      <p:sp>
        <p:nvSpPr>
          <p:cNvPr id="4" name="Rectangle 3"/>
          <p:cNvSpPr>
            <a:spLocks noGrp="1" noChangeArrowheads="1"/>
          </p:cNvSpPr>
          <p:nvPr>
            <p:ph type="sldNum" sz="quarter" idx="11"/>
          </p:nvPr>
        </p:nvSpPr>
        <p:spPr>
          <a:ln/>
        </p:spPr>
        <p:txBody>
          <a:bodyPr/>
          <a:lstStyle>
            <a:lvl1pPr>
              <a:defRPr/>
            </a:lvl1pPr>
          </a:lstStyle>
          <a:p>
            <a:pPr>
              <a:defRPr/>
            </a:pPr>
            <a:fld id="{414126AA-C6E4-4F5D-91DD-129331ADAC3B}" type="slidenum">
              <a:rPr lang="en-GB"/>
              <a:pPr>
                <a:defRPr/>
              </a:pPr>
              <a:t>‹#›</a:t>
            </a:fld>
            <a:endParaRPr lang="en-GB"/>
          </a:p>
        </p:txBody>
      </p:sp>
      <p:sp>
        <p:nvSpPr>
          <p:cNvPr id="5" name="Rectangle 14"/>
          <p:cNvSpPr>
            <a:spLocks noGrp="1" noChangeArrowheads="1"/>
          </p:cNvSpPr>
          <p:nvPr>
            <p:ph type="ftr" sz="quarter" idx="12"/>
          </p:nvPr>
        </p:nvSpPr>
        <p:spPr>
          <a:ln/>
        </p:spPr>
        <p:txBody>
          <a:bodyPr/>
          <a:lstStyle>
            <a:lvl1pPr>
              <a:defRPr/>
            </a:lvl1pPr>
          </a:lstStyle>
          <a:p>
            <a:pPr>
              <a:defRPr/>
            </a:pPr>
            <a:endParaRPr lang="en-GB"/>
          </a:p>
        </p:txBody>
      </p:sp>
    </p:spTree>
    <p:extLst>
      <p:ext uri="{BB962C8B-B14F-4D97-AF65-F5344CB8AC3E}">
        <p14:creationId xmlns:p14="http://schemas.microsoft.com/office/powerpoint/2010/main" val="122846049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Rectangle 2"/>
          <p:cNvSpPr>
            <a:spLocks noGrp="1" noChangeArrowheads="1"/>
          </p:cNvSpPr>
          <p:nvPr>
            <p:ph type="dt" sz="half" idx="10"/>
          </p:nvPr>
        </p:nvSpPr>
        <p:spPr>
          <a:ln/>
        </p:spPr>
        <p:txBody>
          <a:bodyPr/>
          <a:lstStyle>
            <a:lvl1pPr>
              <a:defRPr/>
            </a:lvl1pPr>
          </a:lstStyle>
          <a:p>
            <a:pPr>
              <a:defRPr/>
            </a:pPr>
            <a:endParaRPr lang="en-GB"/>
          </a:p>
        </p:txBody>
      </p:sp>
      <p:sp>
        <p:nvSpPr>
          <p:cNvPr id="3" name="Rectangle 3"/>
          <p:cNvSpPr>
            <a:spLocks noGrp="1" noChangeArrowheads="1"/>
          </p:cNvSpPr>
          <p:nvPr>
            <p:ph type="sldNum" sz="quarter" idx="11"/>
          </p:nvPr>
        </p:nvSpPr>
        <p:spPr>
          <a:ln/>
        </p:spPr>
        <p:txBody>
          <a:bodyPr/>
          <a:lstStyle>
            <a:lvl1pPr>
              <a:defRPr/>
            </a:lvl1pPr>
          </a:lstStyle>
          <a:p>
            <a:pPr>
              <a:defRPr/>
            </a:pPr>
            <a:fld id="{D441DC9A-FB4F-443C-ACB4-4EF058CBFE89}" type="slidenum">
              <a:rPr lang="en-GB"/>
              <a:pPr>
                <a:defRPr/>
              </a:pPr>
              <a:t>‹#›</a:t>
            </a:fld>
            <a:endParaRPr lang="en-GB"/>
          </a:p>
        </p:txBody>
      </p:sp>
      <p:sp>
        <p:nvSpPr>
          <p:cNvPr id="4" name="Rectangle 14"/>
          <p:cNvSpPr>
            <a:spLocks noGrp="1" noChangeArrowheads="1"/>
          </p:cNvSpPr>
          <p:nvPr>
            <p:ph type="ftr" sz="quarter" idx="12"/>
          </p:nvPr>
        </p:nvSpPr>
        <p:spPr>
          <a:ln/>
        </p:spPr>
        <p:txBody>
          <a:bodyPr/>
          <a:lstStyle>
            <a:lvl1pPr>
              <a:defRPr/>
            </a:lvl1pPr>
          </a:lstStyle>
          <a:p>
            <a:pPr>
              <a:defRPr/>
            </a:pPr>
            <a:endParaRPr lang="en-GB"/>
          </a:p>
        </p:txBody>
      </p:sp>
    </p:spTree>
    <p:extLst>
      <p:ext uri="{BB962C8B-B14F-4D97-AF65-F5344CB8AC3E}">
        <p14:creationId xmlns:p14="http://schemas.microsoft.com/office/powerpoint/2010/main" val="105379982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2"/>
          <p:cNvSpPr>
            <a:spLocks noGrp="1" noChangeArrowheads="1"/>
          </p:cNvSpPr>
          <p:nvPr>
            <p:ph type="dt" sz="half" idx="10"/>
          </p:nvPr>
        </p:nvSpPr>
        <p:spPr>
          <a:ln/>
        </p:spPr>
        <p:txBody>
          <a:bodyPr/>
          <a:lstStyle>
            <a:lvl1pPr>
              <a:defRPr/>
            </a:lvl1pPr>
          </a:lstStyle>
          <a:p>
            <a:pPr>
              <a:defRPr/>
            </a:pPr>
            <a:endParaRPr lang="en-GB"/>
          </a:p>
        </p:txBody>
      </p:sp>
      <p:sp>
        <p:nvSpPr>
          <p:cNvPr id="6" name="Rectangle 3"/>
          <p:cNvSpPr>
            <a:spLocks noGrp="1" noChangeArrowheads="1"/>
          </p:cNvSpPr>
          <p:nvPr>
            <p:ph type="sldNum" sz="quarter" idx="11"/>
          </p:nvPr>
        </p:nvSpPr>
        <p:spPr>
          <a:ln/>
        </p:spPr>
        <p:txBody>
          <a:bodyPr/>
          <a:lstStyle>
            <a:lvl1pPr>
              <a:defRPr/>
            </a:lvl1pPr>
          </a:lstStyle>
          <a:p>
            <a:pPr>
              <a:defRPr/>
            </a:pPr>
            <a:fld id="{C8EAFA54-2A24-45B9-A8CC-137CF520094E}" type="slidenum">
              <a:rPr lang="en-GB"/>
              <a:pPr>
                <a:defRPr/>
              </a:pPr>
              <a:t>‹#›</a:t>
            </a:fld>
            <a:endParaRPr lang="en-GB"/>
          </a:p>
        </p:txBody>
      </p:sp>
      <p:sp>
        <p:nvSpPr>
          <p:cNvPr id="7" name="Rectangle 14"/>
          <p:cNvSpPr>
            <a:spLocks noGrp="1" noChangeArrowheads="1"/>
          </p:cNvSpPr>
          <p:nvPr>
            <p:ph type="ftr" sz="quarter" idx="12"/>
          </p:nvPr>
        </p:nvSpPr>
        <p:spPr>
          <a:ln/>
        </p:spPr>
        <p:txBody>
          <a:bodyPr/>
          <a:lstStyle>
            <a:lvl1pPr>
              <a:defRPr/>
            </a:lvl1pPr>
          </a:lstStyle>
          <a:p>
            <a:pPr>
              <a:defRPr/>
            </a:pPr>
            <a:endParaRPr lang="en-GB"/>
          </a:p>
        </p:txBody>
      </p:sp>
    </p:spTree>
    <p:extLst>
      <p:ext uri="{BB962C8B-B14F-4D97-AF65-F5344CB8AC3E}">
        <p14:creationId xmlns:p14="http://schemas.microsoft.com/office/powerpoint/2010/main" val="318775439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2"/>
          <p:cNvSpPr>
            <a:spLocks noGrp="1" noChangeArrowheads="1"/>
          </p:cNvSpPr>
          <p:nvPr>
            <p:ph type="dt" sz="half" idx="10"/>
          </p:nvPr>
        </p:nvSpPr>
        <p:spPr>
          <a:ln/>
        </p:spPr>
        <p:txBody>
          <a:bodyPr/>
          <a:lstStyle>
            <a:lvl1pPr>
              <a:defRPr/>
            </a:lvl1pPr>
          </a:lstStyle>
          <a:p>
            <a:pPr>
              <a:defRPr/>
            </a:pPr>
            <a:endParaRPr lang="en-GB"/>
          </a:p>
        </p:txBody>
      </p:sp>
      <p:sp>
        <p:nvSpPr>
          <p:cNvPr id="6" name="Rectangle 3"/>
          <p:cNvSpPr>
            <a:spLocks noGrp="1" noChangeArrowheads="1"/>
          </p:cNvSpPr>
          <p:nvPr>
            <p:ph type="sldNum" sz="quarter" idx="11"/>
          </p:nvPr>
        </p:nvSpPr>
        <p:spPr>
          <a:ln/>
        </p:spPr>
        <p:txBody>
          <a:bodyPr/>
          <a:lstStyle>
            <a:lvl1pPr>
              <a:defRPr/>
            </a:lvl1pPr>
          </a:lstStyle>
          <a:p>
            <a:pPr>
              <a:defRPr/>
            </a:pPr>
            <a:fld id="{4B815D2F-7961-4ADC-943A-3C0DAD959266}" type="slidenum">
              <a:rPr lang="en-GB"/>
              <a:pPr>
                <a:defRPr/>
              </a:pPr>
              <a:t>‹#›</a:t>
            </a:fld>
            <a:endParaRPr lang="en-GB"/>
          </a:p>
        </p:txBody>
      </p:sp>
      <p:sp>
        <p:nvSpPr>
          <p:cNvPr id="7" name="Rectangle 14"/>
          <p:cNvSpPr>
            <a:spLocks noGrp="1" noChangeArrowheads="1"/>
          </p:cNvSpPr>
          <p:nvPr>
            <p:ph type="ftr" sz="quarter" idx="12"/>
          </p:nvPr>
        </p:nvSpPr>
        <p:spPr>
          <a:ln/>
        </p:spPr>
        <p:txBody>
          <a:bodyPr/>
          <a:lstStyle>
            <a:lvl1pPr>
              <a:defRPr/>
            </a:lvl1pPr>
          </a:lstStyle>
          <a:p>
            <a:pPr>
              <a:defRPr/>
            </a:pPr>
            <a:endParaRPr lang="en-GB"/>
          </a:p>
        </p:txBody>
      </p:sp>
    </p:spTree>
    <p:extLst>
      <p:ext uri="{BB962C8B-B14F-4D97-AF65-F5344CB8AC3E}">
        <p14:creationId xmlns:p14="http://schemas.microsoft.com/office/powerpoint/2010/main" val="342749466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2"/>
          <p:cNvSpPr>
            <a:spLocks noGrp="1" noChangeArrowheads="1"/>
          </p:cNvSpPr>
          <p:nvPr>
            <p:ph type="dt" sz="half" idx="10"/>
          </p:nvPr>
        </p:nvSpPr>
        <p:spPr>
          <a:ln/>
        </p:spPr>
        <p:txBody>
          <a:bodyPr/>
          <a:lstStyle>
            <a:lvl1pPr>
              <a:defRPr/>
            </a:lvl1pPr>
          </a:lstStyle>
          <a:p>
            <a:pPr>
              <a:defRPr/>
            </a:pPr>
            <a:endParaRPr lang="en-GB"/>
          </a:p>
        </p:txBody>
      </p:sp>
      <p:sp>
        <p:nvSpPr>
          <p:cNvPr id="5" name="Rectangle 3"/>
          <p:cNvSpPr>
            <a:spLocks noGrp="1" noChangeArrowheads="1"/>
          </p:cNvSpPr>
          <p:nvPr>
            <p:ph type="sldNum" sz="quarter" idx="11"/>
          </p:nvPr>
        </p:nvSpPr>
        <p:spPr>
          <a:ln/>
        </p:spPr>
        <p:txBody>
          <a:bodyPr/>
          <a:lstStyle>
            <a:lvl1pPr>
              <a:defRPr/>
            </a:lvl1pPr>
          </a:lstStyle>
          <a:p>
            <a:pPr>
              <a:defRPr/>
            </a:pPr>
            <a:fld id="{4E6D06D3-D184-4677-BC76-D0DDD189C2DA}" type="slidenum">
              <a:rPr lang="en-GB"/>
              <a:pPr>
                <a:defRPr/>
              </a:pPr>
              <a:t>‹#›</a:t>
            </a:fld>
            <a:endParaRPr lang="en-GB"/>
          </a:p>
        </p:txBody>
      </p:sp>
      <p:sp>
        <p:nvSpPr>
          <p:cNvPr id="6" name="Rectangle 14"/>
          <p:cNvSpPr>
            <a:spLocks noGrp="1" noChangeArrowheads="1"/>
          </p:cNvSpPr>
          <p:nvPr>
            <p:ph type="ftr" sz="quarter" idx="12"/>
          </p:nvPr>
        </p:nvSpPr>
        <p:spPr>
          <a:ln/>
        </p:spPr>
        <p:txBody>
          <a:bodyPr/>
          <a:lstStyle>
            <a:lvl1pPr>
              <a:defRPr/>
            </a:lvl1pPr>
          </a:lstStyle>
          <a:p>
            <a:pPr>
              <a:defRPr/>
            </a:pPr>
            <a:endParaRPr lang="en-GB"/>
          </a:p>
        </p:txBody>
      </p:sp>
    </p:spTree>
    <p:extLst>
      <p:ext uri="{BB962C8B-B14F-4D97-AF65-F5344CB8AC3E}">
        <p14:creationId xmlns:p14="http://schemas.microsoft.com/office/powerpoint/2010/main" val="316717110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2"/>
          <p:cNvSpPr>
            <a:spLocks noGrp="1" noChangeArrowheads="1"/>
          </p:cNvSpPr>
          <p:nvPr>
            <p:ph type="dt" sz="half" idx="10"/>
          </p:nvPr>
        </p:nvSpPr>
        <p:spPr>
          <a:ln/>
        </p:spPr>
        <p:txBody>
          <a:bodyPr/>
          <a:lstStyle>
            <a:lvl1pPr>
              <a:defRPr/>
            </a:lvl1pPr>
          </a:lstStyle>
          <a:p>
            <a:pPr>
              <a:defRPr/>
            </a:pPr>
            <a:endParaRPr lang="en-GB"/>
          </a:p>
        </p:txBody>
      </p:sp>
      <p:sp>
        <p:nvSpPr>
          <p:cNvPr id="5" name="Rectangle 3"/>
          <p:cNvSpPr>
            <a:spLocks noGrp="1" noChangeArrowheads="1"/>
          </p:cNvSpPr>
          <p:nvPr>
            <p:ph type="sldNum" sz="quarter" idx="11"/>
          </p:nvPr>
        </p:nvSpPr>
        <p:spPr>
          <a:ln/>
        </p:spPr>
        <p:txBody>
          <a:bodyPr/>
          <a:lstStyle>
            <a:lvl1pPr>
              <a:defRPr/>
            </a:lvl1pPr>
          </a:lstStyle>
          <a:p>
            <a:pPr>
              <a:defRPr/>
            </a:pPr>
            <a:fld id="{1F73A8A5-341D-40E4-9472-3BCF79266EB3}" type="slidenum">
              <a:rPr lang="en-GB"/>
              <a:pPr>
                <a:defRPr/>
              </a:pPr>
              <a:t>‹#›</a:t>
            </a:fld>
            <a:endParaRPr lang="en-GB"/>
          </a:p>
        </p:txBody>
      </p:sp>
      <p:sp>
        <p:nvSpPr>
          <p:cNvPr id="6" name="Rectangle 14"/>
          <p:cNvSpPr>
            <a:spLocks noGrp="1" noChangeArrowheads="1"/>
          </p:cNvSpPr>
          <p:nvPr>
            <p:ph type="ftr" sz="quarter" idx="12"/>
          </p:nvPr>
        </p:nvSpPr>
        <p:spPr>
          <a:ln/>
        </p:spPr>
        <p:txBody>
          <a:bodyPr/>
          <a:lstStyle>
            <a:lvl1pPr>
              <a:defRPr/>
            </a:lvl1pPr>
          </a:lstStyle>
          <a:p>
            <a:pPr>
              <a:defRPr/>
            </a:pPr>
            <a:endParaRPr lang="en-GB"/>
          </a:p>
        </p:txBody>
      </p:sp>
    </p:spTree>
    <p:extLst>
      <p:ext uri="{BB962C8B-B14F-4D97-AF65-F5344CB8AC3E}">
        <p14:creationId xmlns:p14="http://schemas.microsoft.com/office/powerpoint/2010/main" val="89077565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tx2">
            <a:lumMod val="10000"/>
          </a:schemeClr>
        </a:solidFill>
        <a:effectLst/>
      </p:bgPr>
    </p:bg>
    <p:spTree>
      <p:nvGrpSpPr>
        <p:cNvPr id="1" name=""/>
        <p:cNvGrpSpPr/>
        <p:nvPr/>
      </p:nvGrpSpPr>
      <p:grpSpPr>
        <a:xfrm>
          <a:off x="0" y="0"/>
          <a:ext cx="0" cy="0"/>
          <a:chOff x="0" y="0"/>
          <a:chExt cx="0" cy="0"/>
        </a:xfrm>
      </p:grpSpPr>
      <p:sp>
        <p:nvSpPr>
          <p:cNvPr id="149506" name="Rectangle 2"/>
          <p:cNvSpPr>
            <a:spLocks noGrp="1" noChangeArrowheads="1"/>
          </p:cNvSpPr>
          <p:nvPr>
            <p:ph type="dt" sz="half" idx="2"/>
          </p:nvPr>
        </p:nvSpPr>
        <p:spPr bwMode="auto">
          <a:xfrm>
            <a:off x="457200" y="6251575"/>
            <a:ext cx="2133600" cy="47625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defRPr sz="1200" smtClean="0">
                <a:latin typeface="Arial" charset="0"/>
              </a:defRPr>
            </a:lvl1pPr>
          </a:lstStyle>
          <a:p>
            <a:pPr>
              <a:defRPr/>
            </a:pPr>
            <a:endParaRPr lang="en-GB"/>
          </a:p>
        </p:txBody>
      </p:sp>
      <p:sp>
        <p:nvSpPr>
          <p:cNvPr id="149507" name="Rectangle 3"/>
          <p:cNvSpPr>
            <a:spLocks noGrp="1" noChangeArrowheads="1"/>
          </p:cNvSpPr>
          <p:nvPr>
            <p:ph type="sldNum" sz="quarter" idx="4"/>
          </p:nvPr>
        </p:nvSpPr>
        <p:spPr bwMode="auto">
          <a:xfrm>
            <a:off x="6553200" y="6248400"/>
            <a:ext cx="2133600" cy="47625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200" smtClean="0">
                <a:latin typeface="Arial" charset="0"/>
              </a:defRPr>
            </a:lvl1pPr>
          </a:lstStyle>
          <a:p>
            <a:pPr>
              <a:defRPr/>
            </a:pPr>
            <a:fld id="{C72E54A2-995D-45CF-A89A-DD12677392DA}" type="slidenum">
              <a:rPr lang="en-GB"/>
              <a:pPr>
                <a:defRPr/>
              </a:pPr>
              <a:t>‹#›</a:t>
            </a:fld>
            <a:endParaRPr lang="en-GB"/>
          </a:p>
        </p:txBody>
      </p:sp>
      <p:grpSp>
        <p:nvGrpSpPr>
          <p:cNvPr id="1028" name="Group 4"/>
          <p:cNvGrpSpPr>
            <a:grpSpLocks/>
          </p:cNvGrpSpPr>
          <p:nvPr/>
        </p:nvGrpSpPr>
        <p:grpSpPr bwMode="auto">
          <a:xfrm>
            <a:off x="0" y="0"/>
            <a:ext cx="9140825" cy="6850063"/>
            <a:chOff x="0" y="0"/>
            <a:chExt cx="5758" cy="4315"/>
          </a:xfrm>
        </p:grpSpPr>
        <p:grpSp>
          <p:nvGrpSpPr>
            <p:cNvPr id="1032" name="Group 5"/>
            <p:cNvGrpSpPr>
              <a:grpSpLocks/>
            </p:cNvGrpSpPr>
            <p:nvPr userDrawn="1"/>
          </p:nvGrpSpPr>
          <p:grpSpPr bwMode="auto">
            <a:xfrm>
              <a:off x="1728" y="2230"/>
              <a:ext cx="4027" cy="2085"/>
              <a:chOff x="1728" y="2230"/>
              <a:chExt cx="4027" cy="2085"/>
            </a:xfrm>
          </p:grpSpPr>
          <p:sp>
            <p:nvSpPr>
              <p:cNvPr id="149510" name="Freeform 6"/>
              <p:cNvSpPr>
                <a:spLocks/>
              </p:cNvSpPr>
              <p:nvPr/>
            </p:nvSpPr>
            <p:spPr bwMode="hidden">
              <a:xfrm>
                <a:off x="1728" y="2644"/>
                <a:ext cx="2882" cy="1671"/>
              </a:xfrm>
              <a:custGeom>
                <a:avLst/>
                <a:gdLst/>
                <a:ahLst/>
                <a:cxnLst>
                  <a:cxn ang="0">
                    <a:pos x="2740" y="528"/>
                  </a:cxn>
                  <a:cxn ang="0">
                    <a:pos x="2632" y="484"/>
                  </a:cxn>
                  <a:cxn ang="0">
                    <a:pos x="2480" y="424"/>
                  </a:cxn>
                  <a:cxn ang="0">
                    <a:pos x="2203" y="343"/>
                  </a:cxn>
                  <a:cxn ang="0">
                    <a:pos x="1970" y="277"/>
                  </a:cxn>
                  <a:cxn ang="0">
                    <a:pos x="1807" y="212"/>
                  </a:cxn>
                  <a:cxn ang="0">
                    <a:pos x="1693" y="152"/>
                  </a:cxn>
                  <a:cxn ang="0">
                    <a:pos x="1628" y="103"/>
                  </a:cxn>
                  <a:cxn ang="0">
                    <a:pos x="1590" y="60"/>
                  </a:cxn>
                  <a:cxn ang="0">
                    <a:pos x="1579" y="27"/>
                  </a:cxn>
                  <a:cxn ang="0">
                    <a:pos x="1585" y="0"/>
                  </a:cxn>
                  <a:cxn ang="0">
                    <a:pos x="1557" y="49"/>
                  </a:cxn>
                  <a:cxn ang="0">
                    <a:pos x="1568" y="98"/>
                  </a:cxn>
                  <a:cxn ang="0">
                    <a:pos x="1617" y="141"/>
                  </a:cxn>
                  <a:cxn ang="0">
                    <a:pos x="1688" y="185"/>
                  </a:cxn>
                  <a:cxn ang="0">
                    <a:pos x="1791" y="228"/>
                  </a:cxn>
                  <a:cxn ang="0">
                    <a:pos x="2040" y="310"/>
                  </a:cxn>
                  <a:cxn ang="0">
                    <a:pos x="2285" y="381"/>
                  </a:cxn>
                  <a:cxn ang="0">
                    <a:pos x="2464" y="435"/>
                  </a:cxn>
                  <a:cxn ang="0">
                    <a:pos x="2605" y="484"/>
                  </a:cxn>
                  <a:cxn ang="0">
                    <a:pos x="2708" y="528"/>
                  </a:cxn>
                  <a:cxn ang="0">
                    <a:pos x="2768" y="560"/>
                  </a:cxn>
                  <a:cxn ang="0">
                    <a:pos x="2795" y="593"/>
                  </a:cxn>
                  <a:cxn ang="0">
                    <a:pos x="2795" y="642"/>
                  </a:cxn>
                  <a:cxn ang="0">
                    <a:pos x="2762" y="691"/>
                  </a:cxn>
                  <a:cxn ang="0">
                    <a:pos x="2692" y="735"/>
                  </a:cxn>
                  <a:cxn ang="0">
                    <a:pos x="2589" y="778"/>
                  </a:cxn>
                  <a:cxn ang="0">
                    <a:pos x="2458" y="822"/>
                  </a:cxn>
                  <a:cxn ang="0">
                    <a:pos x="2301" y="865"/>
                  </a:cxn>
                  <a:cxn ang="0">
                    <a:pos x="2030" y="930"/>
                  </a:cxn>
                  <a:cxn ang="0">
                    <a:pos x="1606" y="1034"/>
                  </a:cxn>
                  <a:cxn ang="0">
                    <a:pos x="1145" y="1164"/>
                  </a:cxn>
                  <a:cxn ang="0">
                    <a:pos x="673" y="1328"/>
                  </a:cxn>
                  <a:cxn ang="0">
                    <a:pos x="217" y="1545"/>
                  </a:cxn>
                  <a:cxn ang="0">
                    <a:pos x="353" y="1671"/>
                  </a:cxn>
                  <a:cxn ang="0">
                    <a:pos x="754" y="1469"/>
                  </a:cxn>
                  <a:cxn ang="0">
                    <a:pos x="1145" y="1311"/>
                  </a:cxn>
                  <a:cxn ang="0">
                    <a:pos x="1519" y="1186"/>
                  </a:cxn>
                  <a:cxn ang="0">
                    <a:pos x="1861" y="1083"/>
                  </a:cxn>
                  <a:cxn ang="0">
                    <a:pos x="2165" y="1007"/>
                  </a:cxn>
                  <a:cxn ang="0">
                    <a:pos x="2426" y="947"/>
                  </a:cxn>
                  <a:cxn ang="0">
                    <a:pos x="2626" y="892"/>
                  </a:cxn>
                  <a:cxn ang="0">
                    <a:pos x="2762" y="838"/>
                  </a:cxn>
                  <a:cxn ang="0">
                    <a:pos x="2827" y="794"/>
                  </a:cxn>
                  <a:cxn ang="0">
                    <a:pos x="2865" y="745"/>
                  </a:cxn>
                  <a:cxn ang="0">
                    <a:pos x="2882" y="702"/>
                  </a:cxn>
                  <a:cxn ang="0">
                    <a:pos x="2854" y="620"/>
                  </a:cxn>
                  <a:cxn ang="0">
                    <a:pos x="2800" y="560"/>
                  </a:cxn>
                  <a:cxn ang="0">
                    <a:pos x="2773" y="544"/>
                  </a:cxn>
                </a:cxnLst>
                <a:rect l="0" t="0" r="r" b="b"/>
                <a:pathLst>
                  <a:path w="2882" h="1671">
                    <a:moveTo>
                      <a:pt x="2773" y="544"/>
                    </a:moveTo>
                    <a:lnTo>
                      <a:pt x="2740" y="528"/>
                    </a:lnTo>
                    <a:lnTo>
                      <a:pt x="2692" y="506"/>
                    </a:lnTo>
                    <a:lnTo>
                      <a:pt x="2632" y="484"/>
                    </a:lnTo>
                    <a:lnTo>
                      <a:pt x="2561" y="457"/>
                    </a:lnTo>
                    <a:lnTo>
                      <a:pt x="2480" y="424"/>
                    </a:lnTo>
                    <a:lnTo>
                      <a:pt x="2388" y="397"/>
                    </a:lnTo>
                    <a:lnTo>
                      <a:pt x="2203" y="343"/>
                    </a:lnTo>
                    <a:lnTo>
                      <a:pt x="2078" y="310"/>
                    </a:lnTo>
                    <a:lnTo>
                      <a:pt x="1970" y="277"/>
                    </a:lnTo>
                    <a:lnTo>
                      <a:pt x="1878" y="245"/>
                    </a:lnTo>
                    <a:lnTo>
                      <a:pt x="1807" y="212"/>
                    </a:lnTo>
                    <a:lnTo>
                      <a:pt x="1742" y="179"/>
                    </a:lnTo>
                    <a:lnTo>
                      <a:pt x="1693" y="152"/>
                    </a:lnTo>
                    <a:lnTo>
                      <a:pt x="1655" y="125"/>
                    </a:lnTo>
                    <a:lnTo>
                      <a:pt x="1628" y="103"/>
                    </a:lnTo>
                    <a:lnTo>
                      <a:pt x="1606" y="81"/>
                    </a:lnTo>
                    <a:lnTo>
                      <a:pt x="1590" y="60"/>
                    </a:lnTo>
                    <a:lnTo>
                      <a:pt x="1585" y="43"/>
                    </a:lnTo>
                    <a:lnTo>
                      <a:pt x="1579" y="27"/>
                    </a:lnTo>
                    <a:lnTo>
                      <a:pt x="1585" y="5"/>
                    </a:lnTo>
                    <a:lnTo>
                      <a:pt x="1585" y="0"/>
                    </a:lnTo>
                    <a:lnTo>
                      <a:pt x="1568" y="27"/>
                    </a:lnTo>
                    <a:lnTo>
                      <a:pt x="1557" y="49"/>
                    </a:lnTo>
                    <a:lnTo>
                      <a:pt x="1557" y="76"/>
                    </a:lnTo>
                    <a:lnTo>
                      <a:pt x="1568" y="98"/>
                    </a:lnTo>
                    <a:lnTo>
                      <a:pt x="1590" y="120"/>
                    </a:lnTo>
                    <a:lnTo>
                      <a:pt x="1617" y="141"/>
                    </a:lnTo>
                    <a:lnTo>
                      <a:pt x="1650" y="163"/>
                    </a:lnTo>
                    <a:lnTo>
                      <a:pt x="1688" y="185"/>
                    </a:lnTo>
                    <a:lnTo>
                      <a:pt x="1737" y="207"/>
                    </a:lnTo>
                    <a:lnTo>
                      <a:pt x="1791" y="228"/>
                    </a:lnTo>
                    <a:lnTo>
                      <a:pt x="1905" y="267"/>
                    </a:lnTo>
                    <a:lnTo>
                      <a:pt x="2040" y="310"/>
                    </a:lnTo>
                    <a:lnTo>
                      <a:pt x="2182" y="348"/>
                    </a:lnTo>
                    <a:lnTo>
                      <a:pt x="2285" y="381"/>
                    </a:lnTo>
                    <a:lnTo>
                      <a:pt x="2382" y="408"/>
                    </a:lnTo>
                    <a:lnTo>
                      <a:pt x="2464" y="435"/>
                    </a:lnTo>
                    <a:lnTo>
                      <a:pt x="2540" y="462"/>
                    </a:lnTo>
                    <a:lnTo>
                      <a:pt x="2605" y="484"/>
                    </a:lnTo>
                    <a:lnTo>
                      <a:pt x="2659" y="506"/>
                    </a:lnTo>
                    <a:lnTo>
                      <a:pt x="2708" y="528"/>
                    </a:lnTo>
                    <a:lnTo>
                      <a:pt x="2740" y="544"/>
                    </a:lnTo>
                    <a:lnTo>
                      <a:pt x="2768" y="560"/>
                    </a:lnTo>
                    <a:lnTo>
                      <a:pt x="2784" y="577"/>
                    </a:lnTo>
                    <a:lnTo>
                      <a:pt x="2795" y="593"/>
                    </a:lnTo>
                    <a:lnTo>
                      <a:pt x="2800" y="615"/>
                    </a:lnTo>
                    <a:lnTo>
                      <a:pt x="2795" y="642"/>
                    </a:lnTo>
                    <a:lnTo>
                      <a:pt x="2784" y="664"/>
                    </a:lnTo>
                    <a:lnTo>
                      <a:pt x="2762" y="691"/>
                    </a:lnTo>
                    <a:lnTo>
                      <a:pt x="2730" y="713"/>
                    </a:lnTo>
                    <a:lnTo>
                      <a:pt x="2692" y="735"/>
                    </a:lnTo>
                    <a:lnTo>
                      <a:pt x="2643" y="756"/>
                    </a:lnTo>
                    <a:lnTo>
                      <a:pt x="2589" y="778"/>
                    </a:lnTo>
                    <a:lnTo>
                      <a:pt x="2529" y="800"/>
                    </a:lnTo>
                    <a:lnTo>
                      <a:pt x="2458" y="822"/>
                    </a:lnTo>
                    <a:lnTo>
                      <a:pt x="2382" y="843"/>
                    </a:lnTo>
                    <a:lnTo>
                      <a:pt x="2301" y="865"/>
                    </a:lnTo>
                    <a:lnTo>
                      <a:pt x="2214" y="887"/>
                    </a:lnTo>
                    <a:lnTo>
                      <a:pt x="2030" y="930"/>
                    </a:lnTo>
                    <a:lnTo>
                      <a:pt x="1823" y="979"/>
                    </a:lnTo>
                    <a:lnTo>
                      <a:pt x="1606" y="1034"/>
                    </a:lnTo>
                    <a:lnTo>
                      <a:pt x="1378" y="1094"/>
                    </a:lnTo>
                    <a:lnTo>
                      <a:pt x="1145" y="1164"/>
                    </a:lnTo>
                    <a:lnTo>
                      <a:pt x="912" y="1241"/>
                    </a:lnTo>
                    <a:lnTo>
                      <a:pt x="673" y="1328"/>
                    </a:lnTo>
                    <a:lnTo>
                      <a:pt x="440" y="1431"/>
                    </a:lnTo>
                    <a:lnTo>
                      <a:pt x="217" y="1545"/>
                    </a:lnTo>
                    <a:lnTo>
                      <a:pt x="0" y="1671"/>
                    </a:lnTo>
                    <a:lnTo>
                      <a:pt x="353" y="1671"/>
                    </a:lnTo>
                    <a:lnTo>
                      <a:pt x="554" y="1567"/>
                    </a:lnTo>
                    <a:lnTo>
                      <a:pt x="754" y="1469"/>
                    </a:lnTo>
                    <a:lnTo>
                      <a:pt x="955" y="1388"/>
                    </a:lnTo>
                    <a:lnTo>
                      <a:pt x="1145" y="1311"/>
                    </a:lnTo>
                    <a:lnTo>
                      <a:pt x="1335" y="1241"/>
                    </a:lnTo>
                    <a:lnTo>
                      <a:pt x="1519" y="1186"/>
                    </a:lnTo>
                    <a:lnTo>
                      <a:pt x="1693" y="1132"/>
                    </a:lnTo>
                    <a:lnTo>
                      <a:pt x="1861" y="1083"/>
                    </a:lnTo>
                    <a:lnTo>
                      <a:pt x="2019" y="1045"/>
                    </a:lnTo>
                    <a:lnTo>
                      <a:pt x="2165" y="1007"/>
                    </a:lnTo>
                    <a:lnTo>
                      <a:pt x="2301" y="974"/>
                    </a:lnTo>
                    <a:lnTo>
                      <a:pt x="2426" y="947"/>
                    </a:lnTo>
                    <a:lnTo>
                      <a:pt x="2534" y="914"/>
                    </a:lnTo>
                    <a:lnTo>
                      <a:pt x="2626" y="892"/>
                    </a:lnTo>
                    <a:lnTo>
                      <a:pt x="2702" y="865"/>
                    </a:lnTo>
                    <a:lnTo>
                      <a:pt x="2762" y="838"/>
                    </a:lnTo>
                    <a:lnTo>
                      <a:pt x="2800" y="816"/>
                    </a:lnTo>
                    <a:lnTo>
                      <a:pt x="2827" y="794"/>
                    </a:lnTo>
                    <a:lnTo>
                      <a:pt x="2849" y="767"/>
                    </a:lnTo>
                    <a:lnTo>
                      <a:pt x="2865" y="745"/>
                    </a:lnTo>
                    <a:lnTo>
                      <a:pt x="2876" y="724"/>
                    </a:lnTo>
                    <a:lnTo>
                      <a:pt x="2882" y="702"/>
                    </a:lnTo>
                    <a:lnTo>
                      <a:pt x="2876" y="658"/>
                    </a:lnTo>
                    <a:lnTo>
                      <a:pt x="2854" y="620"/>
                    </a:lnTo>
                    <a:lnTo>
                      <a:pt x="2833" y="588"/>
                    </a:lnTo>
                    <a:lnTo>
                      <a:pt x="2800" y="560"/>
                    </a:lnTo>
                    <a:lnTo>
                      <a:pt x="2773" y="544"/>
                    </a:lnTo>
                    <a:lnTo>
                      <a:pt x="2773" y="544"/>
                    </a:lnTo>
                    <a:close/>
                  </a:path>
                </a:pathLst>
              </a:custGeom>
              <a:gradFill rotWithShape="0">
                <a:gsLst>
                  <a:gs pos="0">
                    <a:schemeClr val="bg1"/>
                  </a:gs>
                  <a:gs pos="100000">
                    <a:schemeClr val="bg1">
                      <a:gamma/>
                      <a:shade val="90980"/>
                      <a:invGamma/>
                    </a:schemeClr>
                  </a:gs>
                </a:gsLst>
                <a:lin ang="0" scaled="1"/>
              </a:gradFill>
              <a:ln w="9525">
                <a:noFill/>
                <a:round/>
                <a:headEnd/>
                <a:tailEnd/>
              </a:ln>
            </p:spPr>
            <p:txBody>
              <a:bodyPr/>
              <a:lstStyle/>
              <a:p>
                <a:pPr>
                  <a:defRPr/>
                </a:pPr>
                <a:endParaRPr lang="en-GB"/>
              </a:p>
            </p:txBody>
          </p:sp>
          <p:sp>
            <p:nvSpPr>
              <p:cNvPr id="149511" name="Freeform 7"/>
              <p:cNvSpPr>
                <a:spLocks/>
              </p:cNvSpPr>
              <p:nvPr/>
            </p:nvSpPr>
            <p:spPr bwMode="hidden">
              <a:xfrm>
                <a:off x="4170" y="2671"/>
                <a:ext cx="1259" cy="811"/>
              </a:xfrm>
              <a:custGeom>
                <a:avLst/>
                <a:gdLst/>
                <a:ahLst/>
                <a:cxnLst>
                  <a:cxn ang="0">
                    <a:pos x="1259" y="615"/>
                  </a:cxn>
                  <a:cxn ang="0">
                    <a:pos x="1248" y="588"/>
                  </a:cxn>
                  <a:cxn ang="0">
                    <a:pos x="1237" y="566"/>
                  </a:cxn>
                  <a:cxn ang="0">
                    <a:pos x="1216" y="539"/>
                  </a:cxn>
                  <a:cxn ang="0">
                    <a:pos x="1188" y="517"/>
                  </a:cxn>
                  <a:cxn ang="0">
                    <a:pos x="1123" y="479"/>
                  </a:cxn>
                  <a:cxn ang="0">
                    <a:pos x="1042" y="441"/>
                  </a:cxn>
                  <a:cxn ang="0">
                    <a:pos x="944" y="408"/>
                  </a:cxn>
                  <a:cxn ang="0">
                    <a:pos x="841" y="381"/>
                  </a:cxn>
                  <a:cxn ang="0">
                    <a:pos x="727" y="348"/>
                  </a:cxn>
                  <a:cxn ang="0">
                    <a:pos x="613" y="321"/>
                  </a:cxn>
                  <a:cxn ang="0">
                    <a:pos x="499" y="294"/>
                  </a:cxn>
                  <a:cxn ang="0">
                    <a:pos x="391" y="261"/>
                  </a:cxn>
                  <a:cxn ang="0">
                    <a:pos x="288" y="229"/>
                  </a:cxn>
                  <a:cxn ang="0">
                    <a:pos x="195" y="196"/>
                  </a:cxn>
                  <a:cxn ang="0">
                    <a:pos x="119" y="152"/>
                  </a:cxn>
                  <a:cxn ang="0">
                    <a:pos x="54" y="109"/>
                  </a:cxn>
                  <a:cxn ang="0">
                    <a:pos x="33" y="87"/>
                  </a:cxn>
                  <a:cxn ang="0">
                    <a:pos x="16" y="60"/>
                  </a:cxn>
                  <a:cxn ang="0">
                    <a:pos x="5" y="33"/>
                  </a:cxn>
                  <a:cxn ang="0">
                    <a:pos x="0" y="0"/>
                  </a:cxn>
                  <a:cxn ang="0">
                    <a:pos x="0" y="6"/>
                  </a:cxn>
                  <a:cxn ang="0">
                    <a:pos x="0" y="11"/>
                  </a:cxn>
                  <a:cxn ang="0">
                    <a:pos x="0" y="38"/>
                  </a:cxn>
                  <a:cxn ang="0">
                    <a:pos x="5" y="60"/>
                  </a:cxn>
                  <a:cxn ang="0">
                    <a:pos x="16" y="87"/>
                  </a:cxn>
                  <a:cxn ang="0">
                    <a:pos x="33" y="114"/>
                  </a:cxn>
                  <a:cxn ang="0">
                    <a:pos x="54" y="142"/>
                  </a:cxn>
                  <a:cxn ang="0">
                    <a:pos x="87" y="174"/>
                  </a:cxn>
                  <a:cxn ang="0">
                    <a:pos x="125" y="207"/>
                  </a:cxn>
                  <a:cxn ang="0">
                    <a:pos x="179" y="240"/>
                  </a:cxn>
                  <a:cxn ang="0">
                    <a:pos x="244" y="278"/>
                  </a:cxn>
                  <a:cxn ang="0">
                    <a:pos x="326" y="310"/>
                  </a:cxn>
                  <a:cxn ang="0">
                    <a:pos x="418" y="348"/>
                  </a:cxn>
                  <a:cxn ang="0">
                    <a:pos x="526" y="381"/>
                  </a:cxn>
                  <a:cxn ang="0">
                    <a:pos x="657" y="414"/>
                  </a:cxn>
                  <a:cxn ang="0">
                    <a:pos x="749" y="435"/>
                  </a:cxn>
                  <a:cxn ang="0">
                    <a:pos x="830" y="463"/>
                  </a:cxn>
                  <a:cxn ang="0">
                    <a:pos x="901" y="490"/>
                  </a:cxn>
                  <a:cxn ang="0">
                    <a:pos x="966" y="512"/>
                  </a:cxn>
                  <a:cxn ang="0">
                    <a:pos x="1015" y="539"/>
                  </a:cxn>
                  <a:cxn ang="0">
                    <a:pos x="1053" y="566"/>
                  </a:cxn>
                  <a:cxn ang="0">
                    <a:pos x="1080" y="593"/>
                  </a:cxn>
                  <a:cxn ang="0">
                    <a:pos x="1102" y="620"/>
                  </a:cxn>
                  <a:cxn ang="0">
                    <a:pos x="1112" y="648"/>
                  </a:cxn>
                  <a:cxn ang="0">
                    <a:pos x="1118" y="675"/>
                  </a:cxn>
                  <a:cxn ang="0">
                    <a:pos x="1112" y="697"/>
                  </a:cxn>
                  <a:cxn ang="0">
                    <a:pos x="1096" y="724"/>
                  </a:cxn>
                  <a:cxn ang="0">
                    <a:pos x="1080" y="746"/>
                  </a:cxn>
                  <a:cxn ang="0">
                    <a:pos x="1053" y="767"/>
                  </a:cxn>
                  <a:cxn ang="0">
                    <a:pos x="1015" y="789"/>
                  </a:cxn>
                  <a:cxn ang="0">
                    <a:pos x="977" y="811"/>
                  </a:cxn>
                  <a:cxn ang="0">
                    <a:pos x="1047" y="789"/>
                  </a:cxn>
                  <a:cxn ang="0">
                    <a:pos x="1107" y="767"/>
                  </a:cxn>
                  <a:cxn ang="0">
                    <a:pos x="1156" y="746"/>
                  </a:cxn>
                  <a:cxn ang="0">
                    <a:pos x="1199" y="724"/>
                  </a:cxn>
                  <a:cxn ang="0">
                    <a:pos x="1226" y="702"/>
                  </a:cxn>
                  <a:cxn ang="0">
                    <a:pos x="1248" y="675"/>
                  </a:cxn>
                  <a:cxn ang="0">
                    <a:pos x="1259" y="648"/>
                  </a:cxn>
                  <a:cxn ang="0">
                    <a:pos x="1259" y="615"/>
                  </a:cxn>
                  <a:cxn ang="0">
                    <a:pos x="1259" y="615"/>
                  </a:cxn>
                </a:cxnLst>
                <a:rect l="0" t="0" r="r" b="b"/>
                <a:pathLst>
                  <a:path w="1259" h="811">
                    <a:moveTo>
                      <a:pt x="1259" y="615"/>
                    </a:moveTo>
                    <a:lnTo>
                      <a:pt x="1248" y="588"/>
                    </a:lnTo>
                    <a:lnTo>
                      <a:pt x="1237" y="566"/>
                    </a:lnTo>
                    <a:lnTo>
                      <a:pt x="1216" y="539"/>
                    </a:lnTo>
                    <a:lnTo>
                      <a:pt x="1188" y="517"/>
                    </a:lnTo>
                    <a:lnTo>
                      <a:pt x="1123" y="479"/>
                    </a:lnTo>
                    <a:lnTo>
                      <a:pt x="1042" y="441"/>
                    </a:lnTo>
                    <a:lnTo>
                      <a:pt x="944" y="408"/>
                    </a:lnTo>
                    <a:lnTo>
                      <a:pt x="841" y="381"/>
                    </a:lnTo>
                    <a:lnTo>
                      <a:pt x="727" y="348"/>
                    </a:lnTo>
                    <a:lnTo>
                      <a:pt x="613" y="321"/>
                    </a:lnTo>
                    <a:lnTo>
                      <a:pt x="499" y="294"/>
                    </a:lnTo>
                    <a:lnTo>
                      <a:pt x="391" y="261"/>
                    </a:lnTo>
                    <a:lnTo>
                      <a:pt x="288" y="229"/>
                    </a:lnTo>
                    <a:lnTo>
                      <a:pt x="195" y="196"/>
                    </a:lnTo>
                    <a:lnTo>
                      <a:pt x="119" y="152"/>
                    </a:lnTo>
                    <a:lnTo>
                      <a:pt x="54" y="109"/>
                    </a:lnTo>
                    <a:lnTo>
                      <a:pt x="33" y="87"/>
                    </a:lnTo>
                    <a:lnTo>
                      <a:pt x="16" y="60"/>
                    </a:lnTo>
                    <a:lnTo>
                      <a:pt x="5" y="33"/>
                    </a:lnTo>
                    <a:lnTo>
                      <a:pt x="0" y="0"/>
                    </a:lnTo>
                    <a:lnTo>
                      <a:pt x="0" y="6"/>
                    </a:lnTo>
                    <a:lnTo>
                      <a:pt x="0" y="11"/>
                    </a:lnTo>
                    <a:lnTo>
                      <a:pt x="0" y="38"/>
                    </a:lnTo>
                    <a:lnTo>
                      <a:pt x="5" y="60"/>
                    </a:lnTo>
                    <a:lnTo>
                      <a:pt x="16" y="87"/>
                    </a:lnTo>
                    <a:lnTo>
                      <a:pt x="33" y="114"/>
                    </a:lnTo>
                    <a:lnTo>
                      <a:pt x="54" y="142"/>
                    </a:lnTo>
                    <a:lnTo>
                      <a:pt x="87" y="174"/>
                    </a:lnTo>
                    <a:lnTo>
                      <a:pt x="125" y="207"/>
                    </a:lnTo>
                    <a:lnTo>
                      <a:pt x="179" y="240"/>
                    </a:lnTo>
                    <a:lnTo>
                      <a:pt x="244" y="278"/>
                    </a:lnTo>
                    <a:lnTo>
                      <a:pt x="326" y="310"/>
                    </a:lnTo>
                    <a:lnTo>
                      <a:pt x="418" y="348"/>
                    </a:lnTo>
                    <a:lnTo>
                      <a:pt x="526" y="381"/>
                    </a:lnTo>
                    <a:lnTo>
                      <a:pt x="657" y="414"/>
                    </a:lnTo>
                    <a:lnTo>
                      <a:pt x="749" y="435"/>
                    </a:lnTo>
                    <a:lnTo>
                      <a:pt x="830" y="463"/>
                    </a:lnTo>
                    <a:lnTo>
                      <a:pt x="901" y="490"/>
                    </a:lnTo>
                    <a:lnTo>
                      <a:pt x="966" y="512"/>
                    </a:lnTo>
                    <a:lnTo>
                      <a:pt x="1015" y="539"/>
                    </a:lnTo>
                    <a:lnTo>
                      <a:pt x="1053" y="566"/>
                    </a:lnTo>
                    <a:lnTo>
                      <a:pt x="1080" y="593"/>
                    </a:lnTo>
                    <a:lnTo>
                      <a:pt x="1102" y="620"/>
                    </a:lnTo>
                    <a:lnTo>
                      <a:pt x="1112" y="648"/>
                    </a:lnTo>
                    <a:lnTo>
                      <a:pt x="1118" y="675"/>
                    </a:lnTo>
                    <a:lnTo>
                      <a:pt x="1112" y="697"/>
                    </a:lnTo>
                    <a:lnTo>
                      <a:pt x="1096" y="724"/>
                    </a:lnTo>
                    <a:lnTo>
                      <a:pt x="1080" y="746"/>
                    </a:lnTo>
                    <a:lnTo>
                      <a:pt x="1053" y="767"/>
                    </a:lnTo>
                    <a:lnTo>
                      <a:pt x="1015" y="789"/>
                    </a:lnTo>
                    <a:lnTo>
                      <a:pt x="977" y="811"/>
                    </a:lnTo>
                    <a:lnTo>
                      <a:pt x="1047" y="789"/>
                    </a:lnTo>
                    <a:lnTo>
                      <a:pt x="1107" y="767"/>
                    </a:lnTo>
                    <a:lnTo>
                      <a:pt x="1156" y="746"/>
                    </a:lnTo>
                    <a:lnTo>
                      <a:pt x="1199" y="724"/>
                    </a:lnTo>
                    <a:lnTo>
                      <a:pt x="1226" y="702"/>
                    </a:lnTo>
                    <a:lnTo>
                      <a:pt x="1248" y="675"/>
                    </a:lnTo>
                    <a:lnTo>
                      <a:pt x="1259" y="648"/>
                    </a:lnTo>
                    <a:lnTo>
                      <a:pt x="1259" y="615"/>
                    </a:lnTo>
                    <a:lnTo>
                      <a:pt x="1259" y="615"/>
                    </a:lnTo>
                    <a:close/>
                  </a:path>
                </a:pathLst>
              </a:custGeom>
              <a:gradFill rotWithShape="0">
                <a:gsLst>
                  <a:gs pos="0">
                    <a:schemeClr val="bg1"/>
                  </a:gs>
                  <a:gs pos="100000">
                    <a:schemeClr val="bg1">
                      <a:gamma/>
                      <a:shade val="90980"/>
                      <a:invGamma/>
                    </a:schemeClr>
                  </a:gs>
                </a:gsLst>
                <a:lin ang="2700000" scaled="1"/>
              </a:gradFill>
              <a:ln w="9525">
                <a:noFill/>
                <a:round/>
                <a:headEnd/>
                <a:tailEnd/>
              </a:ln>
            </p:spPr>
            <p:txBody>
              <a:bodyPr/>
              <a:lstStyle/>
              <a:p>
                <a:pPr>
                  <a:defRPr/>
                </a:pPr>
                <a:endParaRPr lang="en-GB"/>
              </a:p>
            </p:txBody>
          </p:sp>
          <p:sp>
            <p:nvSpPr>
              <p:cNvPr id="149512" name="Freeform 8"/>
              <p:cNvSpPr>
                <a:spLocks/>
              </p:cNvSpPr>
              <p:nvPr/>
            </p:nvSpPr>
            <p:spPr bwMode="hidden">
              <a:xfrm>
                <a:off x="2900" y="3346"/>
                <a:ext cx="2849" cy="969"/>
              </a:xfrm>
              <a:custGeom>
                <a:avLst/>
                <a:gdLst/>
                <a:ahLst/>
                <a:cxnLst>
                  <a:cxn ang="0">
                    <a:pos x="92" y="958"/>
                  </a:cxn>
                  <a:cxn ang="0">
                    <a:pos x="0" y="969"/>
                  </a:cxn>
                  <a:cxn ang="0">
                    <a:pos x="391" y="969"/>
                  </a:cxn>
                  <a:cxn ang="0">
                    <a:pos x="434" y="947"/>
                  </a:cxn>
                  <a:cxn ang="0">
                    <a:pos x="483" y="914"/>
                  </a:cxn>
                  <a:cxn ang="0">
                    <a:pos x="554" y="876"/>
                  </a:cxn>
                  <a:cxn ang="0">
                    <a:pos x="635" y="838"/>
                  </a:cxn>
                  <a:cxn ang="0">
                    <a:pos x="727" y="794"/>
                  </a:cxn>
                  <a:cxn ang="0">
                    <a:pos x="836" y="745"/>
                  </a:cxn>
                  <a:cxn ang="0">
                    <a:pos x="961" y="696"/>
                  </a:cxn>
                  <a:cxn ang="0">
                    <a:pos x="1102" y="642"/>
                  </a:cxn>
                  <a:cxn ang="0">
                    <a:pos x="1259" y="582"/>
                  </a:cxn>
                  <a:cxn ang="0">
                    <a:pos x="1433" y="522"/>
                  </a:cxn>
                  <a:cxn ang="0">
                    <a:pos x="1623" y="462"/>
                  </a:cxn>
                  <a:cxn ang="0">
                    <a:pos x="1829" y="403"/>
                  </a:cxn>
                  <a:cxn ang="0">
                    <a:pos x="2057" y="343"/>
                  </a:cxn>
                  <a:cxn ang="0">
                    <a:pos x="2301" y="283"/>
                  </a:cxn>
                  <a:cxn ang="0">
                    <a:pos x="2567" y="223"/>
                  </a:cxn>
                  <a:cxn ang="0">
                    <a:pos x="2849" y="163"/>
                  </a:cxn>
                  <a:cxn ang="0">
                    <a:pos x="2849" y="0"/>
                  </a:cxn>
                  <a:cxn ang="0">
                    <a:pos x="2817" y="16"/>
                  </a:cxn>
                  <a:cxn ang="0">
                    <a:pos x="2773" y="33"/>
                  </a:cxn>
                  <a:cxn ang="0">
                    <a:pos x="2719" y="54"/>
                  </a:cxn>
                  <a:cxn ang="0">
                    <a:pos x="2648" y="76"/>
                  </a:cxn>
                  <a:cxn ang="0">
                    <a:pos x="2572" y="98"/>
                  </a:cxn>
                  <a:cxn ang="0">
                    <a:pos x="2491" y="120"/>
                  </a:cxn>
                  <a:cxn ang="0">
                    <a:pos x="2399" y="147"/>
                  </a:cxn>
                  <a:cxn ang="0">
                    <a:pos x="2301" y="169"/>
                  </a:cxn>
                  <a:cxn ang="0">
                    <a:pos x="2095" y="223"/>
                  </a:cxn>
                  <a:cxn ang="0">
                    <a:pos x="1889" y="277"/>
                  </a:cxn>
                  <a:cxn ang="0">
                    <a:pos x="1688" y="326"/>
                  </a:cxn>
                  <a:cxn ang="0">
                    <a:pos x="1590" y="354"/>
                  </a:cxn>
                  <a:cxn ang="0">
                    <a:pos x="1503" y="381"/>
                  </a:cxn>
                  <a:cxn ang="0">
                    <a:pos x="1107" y="506"/>
                  </a:cxn>
                  <a:cxn ang="0">
                    <a:pos x="912" y="577"/>
                  </a:cxn>
                  <a:cxn ang="0">
                    <a:pos x="727" y="647"/>
                  </a:cxn>
                  <a:cxn ang="0">
                    <a:pos x="548" y="718"/>
                  </a:cxn>
                  <a:cxn ang="0">
                    <a:pos x="380" y="794"/>
                  </a:cxn>
                  <a:cxn ang="0">
                    <a:pos x="228" y="876"/>
                  </a:cxn>
                  <a:cxn ang="0">
                    <a:pos x="92" y="958"/>
                  </a:cxn>
                  <a:cxn ang="0">
                    <a:pos x="92" y="958"/>
                  </a:cxn>
                </a:cxnLst>
                <a:rect l="0" t="0" r="r" b="b"/>
                <a:pathLst>
                  <a:path w="2849" h="969">
                    <a:moveTo>
                      <a:pt x="92" y="958"/>
                    </a:moveTo>
                    <a:lnTo>
                      <a:pt x="0" y="969"/>
                    </a:lnTo>
                    <a:lnTo>
                      <a:pt x="391" y="969"/>
                    </a:lnTo>
                    <a:lnTo>
                      <a:pt x="434" y="947"/>
                    </a:lnTo>
                    <a:lnTo>
                      <a:pt x="483" y="914"/>
                    </a:lnTo>
                    <a:lnTo>
                      <a:pt x="554" y="876"/>
                    </a:lnTo>
                    <a:lnTo>
                      <a:pt x="635" y="838"/>
                    </a:lnTo>
                    <a:lnTo>
                      <a:pt x="727" y="794"/>
                    </a:lnTo>
                    <a:lnTo>
                      <a:pt x="836" y="745"/>
                    </a:lnTo>
                    <a:lnTo>
                      <a:pt x="961" y="696"/>
                    </a:lnTo>
                    <a:lnTo>
                      <a:pt x="1102" y="642"/>
                    </a:lnTo>
                    <a:lnTo>
                      <a:pt x="1259" y="582"/>
                    </a:lnTo>
                    <a:lnTo>
                      <a:pt x="1433" y="522"/>
                    </a:lnTo>
                    <a:lnTo>
                      <a:pt x="1623" y="462"/>
                    </a:lnTo>
                    <a:lnTo>
                      <a:pt x="1829" y="403"/>
                    </a:lnTo>
                    <a:lnTo>
                      <a:pt x="2057" y="343"/>
                    </a:lnTo>
                    <a:lnTo>
                      <a:pt x="2301" y="283"/>
                    </a:lnTo>
                    <a:lnTo>
                      <a:pt x="2567" y="223"/>
                    </a:lnTo>
                    <a:lnTo>
                      <a:pt x="2849" y="163"/>
                    </a:lnTo>
                    <a:lnTo>
                      <a:pt x="2849" y="0"/>
                    </a:lnTo>
                    <a:lnTo>
                      <a:pt x="2817" y="16"/>
                    </a:lnTo>
                    <a:lnTo>
                      <a:pt x="2773" y="33"/>
                    </a:lnTo>
                    <a:lnTo>
                      <a:pt x="2719" y="54"/>
                    </a:lnTo>
                    <a:lnTo>
                      <a:pt x="2648" y="76"/>
                    </a:lnTo>
                    <a:lnTo>
                      <a:pt x="2572" y="98"/>
                    </a:lnTo>
                    <a:lnTo>
                      <a:pt x="2491" y="120"/>
                    </a:lnTo>
                    <a:lnTo>
                      <a:pt x="2399" y="147"/>
                    </a:lnTo>
                    <a:lnTo>
                      <a:pt x="2301" y="169"/>
                    </a:lnTo>
                    <a:lnTo>
                      <a:pt x="2095" y="223"/>
                    </a:lnTo>
                    <a:lnTo>
                      <a:pt x="1889" y="277"/>
                    </a:lnTo>
                    <a:lnTo>
                      <a:pt x="1688" y="326"/>
                    </a:lnTo>
                    <a:lnTo>
                      <a:pt x="1590" y="354"/>
                    </a:lnTo>
                    <a:lnTo>
                      <a:pt x="1503" y="381"/>
                    </a:lnTo>
                    <a:lnTo>
                      <a:pt x="1107" y="506"/>
                    </a:lnTo>
                    <a:lnTo>
                      <a:pt x="912" y="577"/>
                    </a:lnTo>
                    <a:lnTo>
                      <a:pt x="727" y="647"/>
                    </a:lnTo>
                    <a:lnTo>
                      <a:pt x="548" y="718"/>
                    </a:lnTo>
                    <a:lnTo>
                      <a:pt x="380" y="794"/>
                    </a:lnTo>
                    <a:lnTo>
                      <a:pt x="228" y="876"/>
                    </a:lnTo>
                    <a:lnTo>
                      <a:pt x="92" y="958"/>
                    </a:lnTo>
                    <a:lnTo>
                      <a:pt x="92" y="958"/>
                    </a:lnTo>
                    <a:close/>
                  </a:path>
                </a:pathLst>
              </a:custGeom>
              <a:gradFill rotWithShape="0">
                <a:gsLst>
                  <a:gs pos="0">
                    <a:schemeClr val="bg1">
                      <a:gamma/>
                      <a:shade val="81961"/>
                      <a:invGamma/>
                    </a:schemeClr>
                  </a:gs>
                  <a:gs pos="100000">
                    <a:schemeClr val="bg1"/>
                  </a:gs>
                </a:gsLst>
                <a:lin ang="5400000" scaled="1"/>
              </a:gradFill>
              <a:ln w="9525">
                <a:noFill/>
                <a:round/>
                <a:headEnd/>
                <a:tailEnd/>
              </a:ln>
            </p:spPr>
            <p:txBody>
              <a:bodyPr/>
              <a:lstStyle/>
              <a:p>
                <a:pPr>
                  <a:defRPr/>
                </a:pPr>
                <a:endParaRPr lang="en-GB"/>
              </a:p>
            </p:txBody>
          </p:sp>
          <p:sp>
            <p:nvSpPr>
              <p:cNvPr id="149513" name="Freeform 9"/>
              <p:cNvSpPr>
                <a:spLocks/>
              </p:cNvSpPr>
              <p:nvPr/>
            </p:nvSpPr>
            <p:spPr bwMode="hidden">
              <a:xfrm>
                <a:off x="2748" y="2230"/>
                <a:ext cx="3007" cy="2085"/>
              </a:xfrm>
              <a:custGeom>
                <a:avLst/>
                <a:gdLst/>
                <a:ahLst/>
                <a:cxnLst>
                  <a:cxn ang="0">
                    <a:pos x="1433" y="474"/>
                  </a:cxn>
                  <a:cxn ang="0">
                    <a:pos x="1460" y="528"/>
                  </a:cxn>
                  <a:cxn ang="0">
                    <a:pos x="1541" y="593"/>
                  </a:cxn>
                  <a:cxn ang="0">
                    <a:pos x="1715" y="670"/>
                  </a:cxn>
                  <a:cxn ang="0">
                    <a:pos x="1927" y="735"/>
                  </a:cxn>
                  <a:cxn ang="0">
                    <a:pos x="2155" y="789"/>
                  </a:cxn>
                  <a:cxn ang="0">
                    <a:pos x="2372" y="849"/>
                  </a:cxn>
                  <a:cxn ang="0">
                    <a:pos x="2551" y="920"/>
                  </a:cxn>
                  <a:cxn ang="0">
                    <a:pos x="2638" y="980"/>
                  </a:cxn>
                  <a:cxn ang="0">
                    <a:pos x="2676" y="1029"/>
                  </a:cxn>
                  <a:cxn ang="0">
                    <a:pos x="2681" y="1083"/>
                  </a:cxn>
                  <a:cxn ang="0">
                    <a:pos x="2665" y="1127"/>
                  </a:cxn>
                  <a:cxn ang="0">
                    <a:pos x="2616" y="1170"/>
                  </a:cxn>
                  <a:cxn ang="0">
                    <a:pos x="2545" y="1208"/>
                  </a:cxn>
                  <a:cxn ang="0">
                    <a:pos x="2448" y="1241"/>
                  </a:cxn>
                  <a:cxn ang="0">
                    <a:pos x="2328" y="1274"/>
                  </a:cxn>
                  <a:cxn ang="0">
                    <a:pos x="2106" y="1328"/>
                  </a:cxn>
                  <a:cxn ang="0">
                    <a:pos x="1742" y="1421"/>
                  </a:cxn>
                  <a:cxn ang="0">
                    <a:pos x="1308" y="1540"/>
                  </a:cxn>
                  <a:cxn ang="0">
                    <a:pos x="820" y="1709"/>
                  </a:cxn>
                  <a:cxn ang="0">
                    <a:pos x="282" y="1943"/>
                  </a:cxn>
                  <a:cxn ang="0">
                    <a:pos x="152" y="2085"/>
                  </a:cxn>
                  <a:cxn ang="0">
                    <a:pos x="386" y="1992"/>
                  </a:cxn>
                  <a:cxn ang="0">
                    <a:pos x="700" y="1834"/>
                  </a:cxn>
                  <a:cxn ang="0">
                    <a:pos x="1064" y="1693"/>
                  </a:cxn>
                  <a:cxn ang="0">
                    <a:pos x="1661" y="1497"/>
                  </a:cxn>
                  <a:cxn ang="0">
                    <a:pos x="1845" y="1442"/>
                  </a:cxn>
                  <a:cxn ang="0">
                    <a:pos x="2252" y="1339"/>
                  </a:cxn>
                  <a:cxn ang="0">
                    <a:pos x="2551" y="1263"/>
                  </a:cxn>
                  <a:cxn ang="0">
                    <a:pos x="2730" y="1214"/>
                  </a:cxn>
                  <a:cxn ang="0">
                    <a:pos x="2876" y="1170"/>
                  </a:cxn>
                  <a:cxn ang="0">
                    <a:pos x="2974" y="1132"/>
                  </a:cxn>
                  <a:cxn ang="0">
                    <a:pos x="3007" y="871"/>
                  </a:cxn>
                  <a:cxn ang="0">
                    <a:pos x="2860" y="844"/>
                  </a:cxn>
                  <a:cxn ang="0">
                    <a:pos x="2670" y="806"/>
                  </a:cxn>
                  <a:cxn ang="0">
                    <a:pos x="2458" y="757"/>
                  </a:cxn>
                  <a:cxn ang="0">
                    <a:pos x="2138" y="670"/>
                  </a:cxn>
                  <a:cxn ang="0">
                    <a:pos x="1959" y="604"/>
                  </a:cxn>
                  <a:cxn ang="0">
                    <a:pos x="1824" y="534"/>
                  </a:cxn>
                  <a:cxn ang="0">
                    <a:pos x="1769" y="474"/>
                  </a:cxn>
                  <a:cxn ang="0">
                    <a:pos x="1753" y="436"/>
                  </a:cxn>
                  <a:cxn ang="0">
                    <a:pos x="1780" y="381"/>
                  </a:cxn>
                  <a:cxn ang="0">
                    <a:pos x="1862" y="316"/>
                  </a:cxn>
                  <a:cxn ang="0">
                    <a:pos x="1986" y="267"/>
                  </a:cxn>
                  <a:cxn ang="0">
                    <a:pos x="2149" y="229"/>
                  </a:cxn>
                  <a:cxn ang="0">
                    <a:pos x="2431" y="180"/>
                  </a:cxn>
                  <a:cxn ang="0">
                    <a:pos x="2827" y="125"/>
                  </a:cxn>
                  <a:cxn ang="0">
                    <a:pos x="3007" y="87"/>
                  </a:cxn>
                  <a:cxn ang="0">
                    <a:pos x="2909" y="22"/>
                  </a:cxn>
                  <a:cxn ang="0">
                    <a:pos x="2676" y="66"/>
                  </a:cxn>
                  <a:cxn ang="0">
                    <a:pos x="2285" y="120"/>
                  </a:cxn>
                  <a:cxn ang="0">
                    <a:pos x="2030" y="158"/>
                  </a:cxn>
                  <a:cxn ang="0">
                    <a:pos x="1791" y="202"/>
                  </a:cxn>
                  <a:cxn ang="0">
                    <a:pos x="1601" y="261"/>
                  </a:cxn>
                  <a:cxn ang="0">
                    <a:pos x="1471" y="338"/>
                  </a:cxn>
                  <a:cxn ang="0">
                    <a:pos x="1438" y="387"/>
                  </a:cxn>
                  <a:cxn ang="0">
                    <a:pos x="1427" y="441"/>
                  </a:cxn>
                </a:cxnLst>
                <a:rect l="0" t="0" r="r" b="b"/>
                <a:pathLst>
                  <a:path w="3007" h="2085">
                    <a:moveTo>
                      <a:pt x="1427" y="441"/>
                    </a:moveTo>
                    <a:lnTo>
                      <a:pt x="1433" y="474"/>
                    </a:lnTo>
                    <a:lnTo>
                      <a:pt x="1444" y="501"/>
                    </a:lnTo>
                    <a:lnTo>
                      <a:pt x="1460" y="528"/>
                    </a:lnTo>
                    <a:lnTo>
                      <a:pt x="1482" y="550"/>
                    </a:lnTo>
                    <a:lnTo>
                      <a:pt x="1541" y="593"/>
                    </a:lnTo>
                    <a:lnTo>
                      <a:pt x="1623" y="637"/>
                    </a:lnTo>
                    <a:lnTo>
                      <a:pt x="1715" y="670"/>
                    </a:lnTo>
                    <a:lnTo>
                      <a:pt x="1818" y="702"/>
                    </a:lnTo>
                    <a:lnTo>
                      <a:pt x="1927" y="735"/>
                    </a:lnTo>
                    <a:lnTo>
                      <a:pt x="2041" y="762"/>
                    </a:lnTo>
                    <a:lnTo>
                      <a:pt x="2155" y="789"/>
                    </a:lnTo>
                    <a:lnTo>
                      <a:pt x="2269" y="822"/>
                    </a:lnTo>
                    <a:lnTo>
                      <a:pt x="2372" y="849"/>
                    </a:lnTo>
                    <a:lnTo>
                      <a:pt x="2464" y="882"/>
                    </a:lnTo>
                    <a:lnTo>
                      <a:pt x="2551" y="920"/>
                    </a:lnTo>
                    <a:lnTo>
                      <a:pt x="2616" y="958"/>
                    </a:lnTo>
                    <a:lnTo>
                      <a:pt x="2638" y="980"/>
                    </a:lnTo>
                    <a:lnTo>
                      <a:pt x="2659" y="1007"/>
                    </a:lnTo>
                    <a:lnTo>
                      <a:pt x="2676" y="1029"/>
                    </a:lnTo>
                    <a:lnTo>
                      <a:pt x="2681" y="1056"/>
                    </a:lnTo>
                    <a:lnTo>
                      <a:pt x="2681" y="1083"/>
                    </a:lnTo>
                    <a:lnTo>
                      <a:pt x="2676" y="1105"/>
                    </a:lnTo>
                    <a:lnTo>
                      <a:pt x="2665" y="1127"/>
                    </a:lnTo>
                    <a:lnTo>
                      <a:pt x="2643" y="1149"/>
                    </a:lnTo>
                    <a:lnTo>
                      <a:pt x="2616" y="1170"/>
                    </a:lnTo>
                    <a:lnTo>
                      <a:pt x="2583" y="1187"/>
                    </a:lnTo>
                    <a:lnTo>
                      <a:pt x="2545" y="1208"/>
                    </a:lnTo>
                    <a:lnTo>
                      <a:pt x="2502" y="1225"/>
                    </a:lnTo>
                    <a:lnTo>
                      <a:pt x="2448" y="1241"/>
                    </a:lnTo>
                    <a:lnTo>
                      <a:pt x="2388" y="1257"/>
                    </a:lnTo>
                    <a:lnTo>
                      <a:pt x="2328" y="1274"/>
                    </a:lnTo>
                    <a:lnTo>
                      <a:pt x="2258" y="1290"/>
                    </a:lnTo>
                    <a:lnTo>
                      <a:pt x="2106" y="1328"/>
                    </a:lnTo>
                    <a:lnTo>
                      <a:pt x="1932" y="1372"/>
                    </a:lnTo>
                    <a:lnTo>
                      <a:pt x="1742" y="1421"/>
                    </a:lnTo>
                    <a:lnTo>
                      <a:pt x="1531" y="1475"/>
                    </a:lnTo>
                    <a:lnTo>
                      <a:pt x="1308" y="1540"/>
                    </a:lnTo>
                    <a:lnTo>
                      <a:pt x="1069" y="1617"/>
                    </a:lnTo>
                    <a:lnTo>
                      <a:pt x="820" y="1709"/>
                    </a:lnTo>
                    <a:lnTo>
                      <a:pt x="554" y="1818"/>
                    </a:lnTo>
                    <a:lnTo>
                      <a:pt x="282" y="1943"/>
                    </a:lnTo>
                    <a:lnTo>
                      <a:pt x="0" y="2085"/>
                    </a:lnTo>
                    <a:lnTo>
                      <a:pt x="152" y="2085"/>
                    </a:lnTo>
                    <a:lnTo>
                      <a:pt x="244" y="2074"/>
                    </a:lnTo>
                    <a:lnTo>
                      <a:pt x="386" y="1992"/>
                    </a:lnTo>
                    <a:lnTo>
                      <a:pt x="537" y="1910"/>
                    </a:lnTo>
                    <a:lnTo>
                      <a:pt x="700" y="1834"/>
                    </a:lnTo>
                    <a:lnTo>
                      <a:pt x="879" y="1763"/>
                    </a:lnTo>
                    <a:lnTo>
                      <a:pt x="1064" y="1693"/>
                    </a:lnTo>
                    <a:lnTo>
                      <a:pt x="1259" y="1622"/>
                    </a:lnTo>
                    <a:lnTo>
                      <a:pt x="1661" y="1497"/>
                    </a:lnTo>
                    <a:lnTo>
                      <a:pt x="1748" y="1470"/>
                    </a:lnTo>
                    <a:lnTo>
                      <a:pt x="1845" y="1442"/>
                    </a:lnTo>
                    <a:lnTo>
                      <a:pt x="2046" y="1393"/>
                    </a:lnTo>
                    <a:lnTo>
                      <a:pt x="2252" y="1339"/>
                    </a:lnTo>
                    <a:lnTo>
                      <a:pt x="2458" y="1285"/>
                    </a:lnTo>
                    <a:lnTo>
                      <a:pt x="2551" y="1263"/>
                    </a:lnTo>
                    <a:lnTo>
                      <a:pt x="2643" y="1236"/>
                    </a:lnTo>
                    <a:lnTo>
                      <a:pt x="2730" y="1214"/>
                    </a:lnTo>
                    <a:lnTo>
                      <a:pt x="2806" y="1192"/>
                    </a:lnTo>
                    <a:lnTo>
                      <a:pt x="2876" y="1170"/>
                    </a:lnTo>
                    <a:lnTo>
                      <a:pt x="2931" y="1149"/>
                    </a:lnTo>
                    <a:lnTo>
                      <a:pt x="2974" y="1132"/>
                    </a:lnTo>
                    <a:lnTo>
                      <a:pt x="3007" y="1116"/>
                    </a:lnTo>
                    <a:lnTo>
                      <a:pt x="3007" y="871"/>
                    </a:lnTo>
                    <a:lnTo>
                      <a:pt x="2941" y="860"/>
                    </a:lnTo>
                    <a:lnTo>
                      <a:pt x="2860" y="844"/>
                    </a:lnTo>
                    <a:lnTo>
                      <a:pt x="2773" y="827"/>
                    </a:lnTo>
                    <a:lnTo>
                      <a:pt x="2670" y="806"/>
                    </a:lnTo>
                    <a:lnTo>
                      <a:pt x="2567" y="784"/>
                    </a:lnTo>
                    <a:lnTo>
                      <a:pt x="2458" y="757"/>
                    </a:lnTo>
                    <a:lnTo>
                      <a:pt x="2241" y="702"/>
                    </a:lnTo>
                    <a:lnTo>
                      <a:pt x="2138" y="670"/>
                    </a:lnTo>
                    <a:lnTo>
                      <a:pt x="2046" y="637"/>
                    </a:lnTo>
                    <a:lnTo>
                      <a:pt x="1959" y="604"/>
                    </a:lnTo>
                    <a:lnTo>
                      <a:pt x="1883" y="566"/>
                    </a:lnTo>
                    <a:lnTo>
                      <a:pt x="1824" y="534"/>
                    </a:lnTo>
                    <a:lnTo>
                      <a:pt x="1780" y="495"/>
                    </a:lnTo>
                    <a:lnTo>
                      <a:pt x="1769" y="474"/>
                    </a:lnTo>
                    <a:lnTo>
                      <a:pt x="1758" y="457"/>
                    </a:lnTo>
                    <a:lnTo>
                      <a:pt x="1753" y="436"/>
                    </a:lnTo>
                    <a:lnTo>
                      <a:pt x="1758" y="419"/>
                    </a:lnTo>
                    <a:lnTo>
                      <a:pt x="1780" y="381"/>
                    </a:lnTo>
                    <a:lnTo>
                      <a:pt x="1813" y="343"/>
                    </a:lnTo>
                    <a:lnTo>
                      <a:pt x="1862" y="316"/>
                    </a:lnTo>
                    <a:lnTo>
                      <a:pt x="1921" y="289"/>
                    </a:lnTo>
                    <a:lnTo>
                      <a:pt x="1986" y="267"/>
                    </a:lnTo>
                    <a:lnTo>
                      <a:pt x="2062" y="245"/>
                    </a:lnTo>
                    <a:lnTo>
                      <a:pt x="2149" y="229"/>
                    </a:lnTo>
                    <a:lnTo>
                      <a:pt x="2236" y="213"/>
                    </a:lnTo>
                    <a:lnTo>
                      <a:pt x="2431" y="180"/>
                    </a:lnTo>
                    <a:lnTo>
                      <a:pt x="2627" y="158"/>
                    </a:lnTo>
                    <a:lnTo>
                      <a:pt x="2827" y="125"/>
                    </a:lnTo>
                    <a:lnTo>
                      <a:pt x="2920" y="109"/>
                    </a:lnTo>
                    <a:lnTo>
                      <a:pt x="3007" y="87"/>
                    </a:lnTo>
                    <a:lnTo>
                      <a:pt x="3007" y="0"/>
                    </a:lnTo>
                    <a:lnTo>
                      <a:pt x="2909" y="22"/>
                    </a:lnTo>
                    <a:lnTo>
                      <a:pt x="2795" y="44"/>
                    </a:lnTo>
                    <a:lnTo>
                      <a:pt x="2676" y="66"/>
                    </a:lnTo>
                    <a:lnTo>
                      <a:pt x="2551" y="82"/>
                    </a:lnTo>
                    <a:lnTo>
                      <a:pt x="2285" y="120"/>
                    </a:lnTo>
                    <a:lnTo>
                      <a:pt x="2155" y="136"/>
                    </a:lnTo>
                    <a:lnTo>
                      <a:pt x="2030" y="158"/>
                    </a:lnTo>
                    <a:lnTo>
                      <a:pt x="1905" y="174"/>
                    </a:lnTo>
                    <a:lnTo>
                      <a:pt x="1791" y="202"/>
                    </a:lnTo>
                    <a:lnTo>
                      <a:pt x="1688" y="229"/>
                    </a:lnTo>
                    <a:lnTo>
                      <a:pt x="1601" y="261"/>
                    </a:lnTo>
                    <a:lnTo>
                      <a:pt x="1525" y="300"/>
                    </a:lnTo>
                    <a:lnTo>
                      <a:pt x="1471" y="338"/>
                    </a:lnTo>
                    <a:lnTo>
                      <a:pt x="1455" y="359"/>
                    </a:lnTo>
                    <a:lnTo>
                      <a:pt x="1438" y="387"/>
                    </a:lnTo>
                    <a:lnTo>
                      <a:pt x="1427" y="414"/>
                    </a:lnTo>
                    <a:lnTo>
                      <a:pt x="1427" y="441"/>
                    </a:lnTo>
                    <a:lnTo>
                      <a:pt x="1427" y="441"/>
                    </a:lnTo>
                    <a:close/>
                  </a:path>
                </a:pathLst>
              </a:custGeom>
              <a:solidFill>
                <a:schemeClr val="bg1"/>
              </a:solidFill>
              <a:ln w="9525">
                <a:noFill/>
                <a:round/>
                <a:headEnd/>
                <a:tailEnd/>
              </a:ln>
            </p:spPr>
            <p:txBody>
              <a:bodyPr/>
              <a:lstStyle/>
              <a:p>
                <a:pPr>
                  <a:defRPr/>
                </a:pPr>
                <a:endParaRPr lang="en-GB"/>
              </a:p>
            </p:txBody>
          </p:sp>
          <p:sp>
            <p:nvSpPr>
              <p:cNvPr id="149514" name="Freeform 10"/>
              <p:cNvSpPr>
                <a:spLocks/>
              </p:cNvSpPr>
              <p:nvPr/>
            </p:nvSpPr>
            <p:spPr bwMode="hidden">
              <a:xfrm>
                <a:off x="4501" y="2317"/>
                <a:ext cx="1248" cy="539"/>
              </a:xfrm>
              <a:custGeom>
                <a:avLst/>
                <a:gdLst/>
                <a:ahLst/>
                <a:cxnLst>
                  <a:cxn ang="0">
                    <a:pos x="0" y="332"/>
                  </a:cxn>
                  <a:cxn ang="0">
                    <a:pos x="0" y="360"/>
                  </a:cxn>
                  <a:cxn ang="0">
                    <a:pos x="5" y="387"/>
                  </a:cxn>
                  <a:cxn ang="0">
                    <a:pos x="27" y="414"/>
                  </a:cxn>
                  <a:cxn ang="0">
                    <a:pos x="54" y="436"/>
                  </a:cxn>
                  <a:cxn ang="0">
                    <a:pos x="92" y="463"/>
                  </a:cxn>
                  <a:cxn ang="0">
                    <a:pos x="141" y="490"/>
                  </a:cxn>
                  <a:cxn ang="0">
                    <a:pos x="195" y="512"/>
                  </a:cxn>
                  <a:cxn ang="0">
                    <a:pos x="255" y="539"/>
                  </a:cxn>
                  <a:cxn ang="0">
                    <a:pos x="212" y="517"/>
                  </a:cxn>
                  <a:cxn ang="0">
                    <a:pos x="179" y="490"/>
                  </a:cxn>
                  <a:cxn ang="0">
                    <a:pos x="157" y="468"/>
                  </a:cxn>
                  <a:cxn ang="0">
                    <a:pos x="141" y="447"/>
                  </a:cxn>
                  <a:cxn ang="0">
                    <a:pos x="136" y="425"/>
                  </a:cxn>
                  <a:cxn ang="0">
                    <a:pos x="136" y="403"/>
                  </a:cxn>
                  <a:cxn ang="0">
                    <a:pos x="141" y="381"/>
                  </a:cxn>
                  <a:cxn ang="0">
                    <a:pos x="157" y="365"/>
                  </a:cxn>
                  <a:cxn ang="0">
                    <a:pos x="179" y="343"/>
                  </a:cxn>
                  <a:cxn ang="0">
                    <a:pos x="201" y="327"/>
                  </a:cxn>
                  <a:cxn ang="0">
                    <a:pos x="266" y="294"/>
                  </a:cxn>
                  <a:cxn ang="0">
                    <a:pos x="353" y="262"/>
                  </a:cxn>
                  <a:cxn ang="0">
                    <a:pos x="445" y="234"/>
                  </a:cxn>
                  <a:cxn ang="0">
                    <a:pos x="554" y="213"/>
                  </a:cxn>
                  <a:cxn ang="0">
                    <a:pos x="662" y="191"/>
                  </a:cxn>
                  <a:cxn ang="0">
                    <a:pos x="890" y="153"/>
                  </a:cxn>
                  <a:cxn ang="0">
                    <a:pos x="993" y="136"/>
                  </a:cxn>
                  <a:cxn ang="0">
                    <a:pos x="1091" y="120"/>
                  </a:cxn>
                  <a:cxn ang="0">
                    <a:pos x="1178" y="115"/>
                  </a:cxn>
                  <a:cxn ang="0">
                    <a:pos x="1248" y="104"/>
                  </a:cxn>
                  <a:cxn ang="0">
                    <a:pos x="1248" y="0"/>
                  </a:cxn>
                  <a:cxn ang="0">
                    <a:pos x="1161" y="22"/>
                  </a:cxn>
                  <a:cxn ang="0">
                    <a:pos x="1069" y="38"/>
                  </a:cxn>
                  <a:cxn ang="0">
                    <a:pos x="874" y="71"/>
                  </a:cxn>
                  <a:cxn ang="0">
                    <a:pos x="673" y="93"/>
                  </a:cxn>
                  <a:cxn ang="0">
                    <a:pos x="483" y="126"/>
                  </a:cxn>
                  <a:cxn ang="0">
                    <a:pos x="391" y="142"/>
                  </a:cxn>
                  <a:cxn ang="0">
                    <a:pos x="309" y="158"/>
                  </a:cxn>
                  <a:cxn ang="0">
                    <a:pos x="228" y="180"/>
                  </a:cxn>
                  <a:cxn ang="0">
                    <a:pos x="163" y="202"/>
                  </a:cxn>
                  <a:cxn ang="0">
                    <a:pos x="103" y="229"/>
                  </a:cxn>
                  <a:cxn ang="0">
                    <a:pos x="54" y="256"/>
                  </a:cxn>
                  <a:cxn ang="0">
                    <a:pos x="22" y="294"/>
                  </a:cxn>
                  <a:cxn ang="0">
                    <a:pos x="0" y="332"/>
                  </a:cxn>
                  <a:cxn ang="0">
                    <a:pos x="0" y="332"/>
                  </a:cxn>
                </a:cxnLst>
                <a:rect l="0" t="0" r="r" b="b"/>
                <a:pathLst>
                  <a:path w="1248" h="539">
                    <a:moveTo>
                      <a:pt x="0" y="332"/>
                    </a:moveTo>
                    <a:lnTo>
                      <a:pt x="0" y="360"/>
                    </a:lnTo>
                    <a:lnTo>
                      <a:pt x="5" y="387"/>
                    </a:lnTo>
                    <a:lnTo>
                      <a:pt x="27" y="414"/>
                    </a:lnTo>
                    <a:lnTo>
                      <a:pt x="54" y="436"/>
                    </a:lnTo>
                    <a:lnTo>
                      <a:pt x="92" y="463"/>
                    </a:lnTo>
                    <a:lnTo>
                      <a:pt x="141" y="490"/>
                    </a:lnTo>
                    <a:lnTo>
                      <a:pt x="195" y="512"/>
                    </a:lnTo>
                    <a:lnTo>
                      <a:pt x="255" y="539"/>
                    </a:lnTo>
                    <a:lnTo>
                      <a:pt x="212" y="517"/>
                    </a:lnTo>
                    <a:lnTo>
                      <a:pt x="179" y="490"/>
                    </a:lnTo>
                    <a:lnTo>
                      <a:pt x="157" y="468"/>
                    </a:lnTo>
                    <a:lnTo>
                      <a:pt x="141" y="447"/>
                    </a:lnTo>
                    <a:lnTo>
                      <a:pt x="136" y="425"/>
                    </a:lnTo>
                    <a:lnTo>
                      <a:pt x="136" y="403"/>
                    </a:lnTo>
                    <a:lnTo>
                      <a:pt x="141" y="381"/>
                    </a:lnTo>
                    <a:lnTo>
                      <a:pt x="157" y="365"/>
                    </a:lnTo>
                    <a:lnTo>
                      <a:pt x="179" y="343"/>
                    </a:lnTo>
                    <a:lnTo>
                      <a:pt x="201" y="327"/>
                    </a:lnTo>
                    <a:lnTo>
                      <a:pt x="266" y="294"/>
                    </a:lnTo>
                    <a:lnTo>
                      <a:pt x="353" y="262"/>
                    </a:lnTo>
                    <a:lnTo>
                      <a:pt x="445" y="234"/>
                    </a:lnTo>
                    <a:lnTo>
                      <a:pt x="554" y="213"/>
                    </a:lnTo>
                    <a:lnTo>
                      <a:pt x="662" y="191"/>
                    </a:lnTo>
                    <a:lnTo>
                      <a:pt x="890" y="153"/>
                    </a:lnTo>
                    <a:lnTo>
                      <a:pt x="993" y="136"/>
                    </a:lnTo>
                    <a:lnTo>
                      <a:pt x="1091" y="120"/>
                    </a:lnTo>
                    <a:lnTo>
                      <a:pt x="1178" y="115"/>
                    </a:lnTo>
                    <a:lnTo>
                      <a:pt x="1248" y="104"/>
                    </a:lnTo>
                    <a:lnTo>
                      <a:pt x="1248" y="0"/>
                    </a:lnTo>
                    <a:lnTo>
                      <a:pt x="1161" y="22"/>
                    </a:lnTo>
                    <a:lnTo>
                      <a:pt x="1069" y="38"/>
                    </a:lnTo>
                    <a:lnTo>
                      <a:pt x="874" y="71"/>
                    </a:lnTo>
                    <a:lnTo>
                      <a:pt x="673" y="93"/>
                    </a:lnTo>
                    <a:lnTo>
                      <a:pt x="483" y="126"/>
                    </a:lnTo>
                    <a:lnTo>
                      <a:pt x="391" y="142"/>
                    </a:lnTo>
                    <a:lnTo>
                      <a:pt x="309" y="158"/>
                    </a:lnTo>
                    <a:lnTo>
                      <a:pt x="228" y="180"/>
                    </a:lnTo>
                    <a:lnTo>
                      <a:pt x="163" y="202"/>
                    </a:lnTo>
                    <a:lnTo>
                      <a:pt x="103" y="229"/>
                    </a:lnTo>
                    <a:lnTo>
                      <a:pt x="54" y="256"/>
                    </a:lnTo>
                    <a:lnTo>
                      <a:pt x="22" y="294"/>
                    </a:lnTo>
                    <a:lnTo>
                      <a:pt x="0" y="332"/>
                    </a:lnTo>
                    <a:lnTo>
                      <a:pt x="0" y="332"/>
                    </a:lnTo>
                    <a:close/>
                  </a:path>
                </a:pathLst>
              </a:custGeom>
              <a:gradFill rotWithShape="0">
                <a:gsLst>
                  <a:gs pos="0">
                    <a:schemeClr val="bg1">
                      <a:gamma/>
                      <a:shade val="87843"/>
                      <a:invGamma/>
                    </a:schemeClr>
                  </a:gs>
                  <a:gs pos="100000">
                    <a:schemeClr val="bg1"/>
                  </a:gs>
                </a:gsLst>
                <a:lin ang="2700000" scaled="1"/>
              </a:gradFill>
              <a:ln w="9525">
                <a:noFill/>
                <a:round/>
                <a:headEnd/>
                <a:tailEnd/>
              </a:ln>
            </p:spPr>
            <p:txBody>
              <a:bodyPr/>
              <a:lstStyle/>
              <a:p>
                <a:pPr>
                  <a:defRPr/>
                </a:pPr>
                <a:endParaRPr lang="en-GB"/>
              </a:p>
            </p:txBody>
          </p:sp>
        </p:grpSp>
        <p:sp>
          <p:nvSpPr>
            <p:cNvPr id="149515" name="Freeform 11"/>
            <p:cNvSpPr>
              <a:spLocks/>
            </p:cNvSpPr>
            <p:nvPr/>
          </p:nvSpPr>
          <p:spPr bwMode="hidden">
            <a:xfrm>
              <a:off x="3322" y="1341"/>
              <a:ext cx="1825" cy="1537"/>
            </a:xfrm>
            <a:custGeom>
              <a:avLst/>
              <a:gdLst/>
              <a:ahLst/>
              <a:cxnLst>
                <a:cxn ang="0">
                  <a:pos x="982" y="1061"/>
                </a:cxn>
                <a:cxn ang="0">
                  <a:pos x="1357" y="1012"/>
                </a:cxn>
                <a:cxn ang="0">
                  <a:pos x="1666" y="957"/>
                </a:cxn>
                <a:cxn ang="0">
                  <a:pos x="1916" y="897"/>
                </a:cxn>
                <a:cxn ang="0">
                  <a:pos x="2100" y="832"/>
                </a:cxn>
                <a:cxn ang="0">
                  <a:pos x="2220" y="756"/>
                </a:cxn>
                <a:cxn ang="0">
                  <a:pos x="2285" y="669"/>
                </a:cxn>
                <a:cxn ang="0">
                  <a:pos x="2290" y="560"/>
                </a:cxn>
                <a:cxn ang="0">
                  <a:pos x="2241" y="457"/>
                </a:cxn>
                <a:cxn ang="0">
                  <a:pos x="2144" y="364"/>
                </a:cxn>
                <a:cxn ang="0">
                  <a:pos x="2008" y="277"/>
                </a:cxn>
                <a:cxn ang="0">
                  <a:pos x="1769" y="157"/>
                </a:cxn>
                <a:cxn ang="0">
                  <a:pos x="1612" y="92"/>
                </a:cxn>
                <a:cxn ang="0">
                  <a:pos x="1476" y="43"/>
                </a:cxn>
                <a:cxn ang="0">
                  <a:pos x="1384" y="10"/>
                </a:cxn>
                <a:cxn ang="0">
                  <a:pos x="1346" y="0"/>
                </a:cxn>
                <a:cxn ang="0">
                  <a:pos x="1655" y="119"/>
                </a:cxn>
                <a:cxn ang="0">
                  <a:pos x="1948" y="255"/>
                </a:cxn>
                <a:cxn ang="0">
                  <a:pos x="2068" y="326"/>
                </a:cxn>
                <a:cxn ang="0">
                  <a:pos x="2171" y="402"/>
                </a:cxn>
                <a:cxn ang="0">
                  <a:pos x="2236" y="478"/>
                </a:cxn>
                <a:cxn ang="0">
                  <a:pos x="2263" y="560"/>
                </a:cxn>
                <a:cxn ang="0">
                  <a:pos x="2241" y="636"/>
                </a:cxn>
                <a:cxn ang="0">
                  <a:pos x="2171" y="702"/>
                </a:cxn>
                <a:cxn ang="0">
                  <a:pos x="2062" y="756"/>
                </a:cxn>
                <a:cxn ang="0">
                  <a:pos x="1921" y="800"/>
                </a:cxn>
                <a:cxn ang="0">
                  <a:pos x="1748" y="843"/>
                </a:cxn>
                <a:cxn ang="0">
                  <a:pos x="1351" y="908"/>
                </a:cxn>
                <a:cxn ang="0">
                  <a:pos x="923" y="968"/>
                </a:cxn>
                <a:cxn ang="0">
                  <a:pos x="521" y="1028"/>
                </a:cxn>
                <a:cxn ang="0">
                  <a:pos x="353" y="1066"/>
                </a:cxn>
                <a:cxn ang="0">
                  <a:pos x="206" y="1104"/>
                </a:cxn>
                <a:cxn ang="0">
                  <a:pos x="92" y="1148"/>
                </a:cxn>
                <a:cxn ang="0">
                  <a:pos x="22" y="1202"/>
                </a:cxn>
                <a:cxn ang="0">
                  <a:pos x="0" y="1262"/>
                </a:cxn>
                <a:cxn ang="0">
                  <a:pos x="27" y="1327"/>
                </a:cxn>
                <a:cxn ang="0">
                  <a:pos x="98" y="1382"/>
                </a:cxn>
                <a:cxn ang="0">
                  <a:pos x="196" y="1425"/>
                </a:cxn>
                <a:cxn ang="0">
                  <a:pos x="326" y="1469"/>
                </a:cxn>
                <a:cxn ang="0">
                  <a:pos x="217" y="1414"/>
                </a:cxn>
                <a:cxn ang="0">
                  <a:pos x="147" y="1360"/>
                </a:cxn>
                <a:cxn ang="0">
                  <a:pos x="120" y="1306"/>
                </a:cxn>
                <a:cxn ang="0">
                  <a:pos x="141" y="1257"/>
                </a:cxn>
                <a:cxn ang="0">
                  <a:pos x="212" y="1208"/>
                </a:cxn>
                <a:cxn ang="0">
                  <a:pos x="342" y="1164"/>
                </a:cxn>
                <a:cxn ang="0">
                  <a:pos x="527" y="1121"/>
                </a:cxn>
                <a:cxn ang="0">
                  <a:pos x="771" y="1088"/>
                </a:cxn>
              </a:cxnLst>
              <a:rect l="0" t="0" r="r" b="b"/>
              <a:pathLst>
                <a:path w="2296" h="1469">
                  <a:moveTo>
                    <a:pt x="771" y="1088"/>
                  </a:moveTo>
                  <a:lnTo>
                    <a:pt x="982" y="1061"/>
                  </a:lnTo>
                  <a:lnTo>
                    <a:pt x="1178" y="1034"/>
                  </a:lnTo>
                  <a:lnTo>
                    <a:pt x="1357" y="1012"/>
                  </a:lnTo>
                  <a:lnTo>
                    <a:pt x="1520" y="985"/>
                  </a:lnTo>
                  <a:lnTo>
                    <a:pt x="1666" y="957"/>
                  </a:lnTo>
                  <a:lnTo>
                    <a:pt x="1796" y="930"/>
                  </a:lnTo>
                  <a:lnTo>
                    <a:pt x="1916" y="897"/>
                  </a:lnTo>
                  <a:lnTo>
                    <a:pt x="2013" y="870"/>
                  </a:lnTo>
                  <a:lnTo>
                    <a:pt x="2100" y="832"/>
                  </a:lnTo>
                  <a:lnTo>
                    <a:pt x="2171" y="800"/>
                  </a:lnTo>
                  <a:lnTo>
                    <a:pt x="2220" y="756"/>
                  </a:lnTo>
                  <a:lnTo>
                    <a:pt x="2263" y="712"/>
                  </a:lnTo>
                  <a:lnTo>
                    <a:pt x="2285" y="669"/>
                  </a:lnTo>
                  <a:lnTo>
                    <a:pt x="2296" y="614"/>
                  </a:lnTo>
                  <a:lnTo>
                    <a:pt x="2290" y="560"/>
                  </a:lnTo>
                  <a:lnTo>
                    <a:pt x="2269" y="500"/>
                  </a:lnTo>
                  <a:lnTo>
                    <a:pt x="2241" y="457"/>
                  </a:lnTo>
                  <a:lnTo>
                    <a:pt x="2198" y="408"/>
                  </a:lnTo>
                  <a:lnTo>
                    <a:pt x="2144" y="364"/>
                  </a:lnTo>
                  <a:lnTo>
                    <a:pt x="2079" y="321"/>
                  </a:lnTo>
                  <a:lnTo>
                    <a:pt x="2008" y="277"/>
                  </a:lnTo>
                  <a:lnTo>
                    <a:pt x="1927" y="234"/>
                  </a:lnTo>
                  <a:lnTo>
                    <a:pt x="1769" y="157"/>
                  </a:lnTo>
                  <a:lnTo>
                    <a:pt x="1688" y="125"/>
                  </a:lnTo>
                  <a:lnTo>
                    <a:pt x="1612" y="92"/>
                  </a:lnTo>
                  <a:lnTo>
                    <a:pt x="1536" y="65"/>
                  </a:lnTo>
                  <a:lnTo>
                    <a:pt x="1476" y="43"/>
                  </a:lnTo>
                  <a:lnTo>
                    <a:pt x="1422" y="27"/>
                  </a:lnTo>
                  <a:lnTo>
                    <a:pt x="1384" y="10"/>
                  </a:lnTo>
                  <a:lnTo>
                    <a:pt x="1357" y="5"/>
                  </a:lnTo>
                  <a:lnTo>
                    <a:pt x="1346" y="0"/>
                  </a:lnTo>
                  <a:lnTo>
                    <a:pt x="1498" y="54"/>
                  </a:lnTo>
                  <a:lnTo>
                    <a:pt x="1655" y="119"/>
                  </a:lnTo>
                  <a:lnTo>
                    <a:pt x="1807" y="185"/>
                  </a:lnTo>
                  <a:lnTo>
                    <a:pt x="1948" y="255"/>
                  </a:lnTo>
                  <a:lnTo>
                    <a:pt x="2013" y="288"/>
                  </a:lnTo>
                  <a:lnTo>
                    <a:pt x="2068" y="326"/>
                  </a:lnTo>
                  <a:lnTo>
                    <a:pt x="2122" y="364"/>
                  </a:lnTo>
                  <a:lnTo>
                    <a:pt x="2171" y="402"/>
                  </a:lnTo>
                  <a:lnTo>
                    <a:pt x="2209" y="440"/>
                  </a:lnTo>
                  <a:lnTo>
                    <a:pt x="2236" y="478"/>
                  </a:lnTo>
                  <a:lnTo>
                    <a:pt x="2252" y="522"/>
                  </a:lnTo>
                  <a:lnTo>
                    <a:pt x="2263" y="560"/>
                  </a:lnTo>
                  <a:lnTo>
                    <a:pt x="2258" y="598"/>
                  </a:lnTo>
                  <a:lnTo>
                    <a:pt x="2241" y="636"/>
                  </a:lnTo>
                  <a:lnTo>
                    <a:pt x="2214" y="669"/>
                  </a:lnTo>
                  <a:lnTo>
                    <a:pt x="2171" y="702"/>
                  </a:lnTo>
                  <a:lnTo>
                    <a:pt x="2122" y="729"/>
                  </a:lnTo>
                  <a:lnTo>
                    <a:pt x="2062" y="756"/>
                  </a:lnTo>
                  <a:lnTo>
                    <a:pt x="1997" y="778"/>
                  </a:lnTo>
                  <a:lnTo>
                    <a:pt x="1921" y="800"/>
                  </a:lnTo>
                  <a:lnTo>
                    <a:pt x="1834" y="821"/>
                  </a:lnTo>
                  <a:lnTo>
                    <a:pt x="1748" y="843"/>
                  </a:lnTo>
                  <a:lnTo>
                    <a:pt x="1552" y="876"/>
                  </a:lnTo>
                  <a:lnTo>
                    <a:pt x="1351" y="908"/>
                  </a:lnTo>
                  <a:lnTo>
                    <a:pt x="1134" y="941"/>
                  </a:lnTo>
                  <a:lnTo>
                    <a:pt x="923" y="968"/>
                  </a:lnTo>
                  <a:lnTo>
                    <a:pt x="716" y="995"/>
                  </a:lnTo>
                  <a:lnTo>
                    <a:pt x="521" y="1028"/>
                  </a:lnTo>
                  <a:lnTo>
                    <a:pt x="434" y="1044"/>
                  </a:lnTo>
                  <a:lnTo>
                    <a:pt x="353" y="1066"/>
                  </a:lnTo>
                  <a:lnTo>
                    <a:pt x="277" y="1082"/>
                  </a:lnTo>
                  <a:lnTo>
                    <a:pt x="206" y="1104"/>
                  </a:lnTo>
                  <a:lnTo>
                    <a:pt x="147" y="1126"/>
                  </a:lnTo>
                  <a:lnTo>
                    <a:pt x="92" y="1148"/>
                  </a:lnTo>
                  <a:lnTo>
                    <a:pt x="54" y="1175"/>
                  </a:lnTo>
                  <a:lnTo>
                    <a:pt x="22" y="1202"/>
                  </a:lnTo>
                  <a:lnTo>
                    <a:pt x="6" y="1229"/>
                  </a:lnTo>
                  <a:lnTo>
                    <a:pt x="0" y="1262"/>
                  </a:lnTo>
                  <a:lnTo>
                    <a:pt x="11" y="1295"/>
                  </a:lnTo>
                  <a:lnTo>
                    <a:pt x="27" y="1327"/>
                  </a:lnTo>
                  <a:lnTo>
                    <a:pt x="54" y="1355"/>
                  </a:lnTo>
                  <a:lnTo>
                    <a:pt x="98" y="1382"/>
                  </a:lnTo>
                  <a:lnTo>
                    <a:pt x="141" y="1404"/>
                  </a:lnTo>
                  <a:lnTo>
                    <a:pt x="196" y="1425"/>
                  </a:lnTo>
                  <a:lnTo>
                    <a:pt x="261" y="1447"/>
                  </a:lnTo>
                  <a:lnTo>
                    <a:pt x="326" y="1469"/>
                  </a:lnTo>
                  <a:lnTo>
                    <a:pt x="266" y="1442"/>
                  </a:lnTo>
                  <a:lnTo>
                    <a:pt x="217" y="1414"/>
                  </a:lnTo>
                  <a:lnTo>
                    <a:pt x="174" y="1387"/>
                  </a:lnTo>
                  <a:lnTo>
                    <a:pt x="147" y="1360"/>
                  </a:lnTo>
                  <a:lnTo>
                    <a:pt x="125" y="1333"/>
                  </a:lnTo>
                  <a:lnTo>
                    <a:pt x="120" y="1306"/>
                  </a:lnTo>
                  <a:lnTo>
                    <a:pt x="125" y="1278"/>
                  </a:lnTo>
                  <a:lnTo>
                    <a:pt x="141" y="1257"/>
                  </a:lnTo>
                  <a:lnTo>
                    <a:pt x="174" y="1229"/>
                  </a:lnTo>
                  <a:lnTo>
                    <a:pt x="212" y="1208"/>
                  </a:lnTo>
                  <a:lnTo>
                    <a:pt x="272" y="1186"/>
                  </a:lnTo>
                  <a:lnTo>
                    <a:pt x="342" y="1164"/>
                  </a:lnTo>
                  <a:lnTo>
                    <a:pt x="423" y="1142"/>
                  </a:lnTo>
                  <a:lnTo>
                    <a:pt x="527" y="1121"/>
                  </a:lnTo>
                  <a:lnTo>
                    <a:pt x="641" y="1104"/>
                  </a:lnTo>
                  <a:lnTo>
                    <a:pt x="771" y="1088"/>
                  </a:lnTo>
                  <a:lnTo>
                    <a:pt x="771" y="1088"/>
                  </a:lnTo>
                  <a:close/>
                </a:path>
              </a:pathLst>
            </a:custGeom>
            <a:gradFill rotWithShape="0">
              <a:gsLst>
                <a:gs pos="0">
                  <a:schemeClr val="bg1">
                    <a:gamma/>
                    <a:shade val="84706"/>
                    <a:invGamma/>
                  </a:schemeClr>
                </a:gs>
                <a:gs pos="100000">
                  <a:schemeClr val="bg1"/>
                </a:gs>
              </a:gsLst>
              <a:lin ang="2700000" scaled="1"/>
            </a:gradFill>
            <a:ln w="9525">
              <a:noFill/>
              <a:round/>
              <a:headEnd/>
              <a:tailEnd/>
            </a:ln>
          </p:spPr>
          <p:txBody>
            <a:bodyPr/>
            <a:lstStyle/>
            <a:p>
              <a:pPr>
                <a:defRPr/>
              </a:pPr>
              <a:endParaRPr lang="en-GB"/>
            </a:p>
          </p:txBody>
        </p:sp>
        <p:sp>
          <p:nvSpPr>
            <p:cNvPr id="149516" name="Freeform 12"/>
            <p:cNvSpPr>
              <a:spLocks/>
            </p:cNvSpPr>
            <p:nvPr/>
          </p:nvSpPr>
          <p:spPr bwMode="hidden">
            <a:xfrm>
              <a:off x="0" y="0"/>
              <a:ext cx="5758" cy="1776"/>
            </a:xfrm>
            <a:custGeom>
              <a:avLst/>
              <a:gdLst/>
              <a:ahLst/>
              <a:cxnLst>
                <a:cxn ang="0">
                  <a:pos x="0" y="0"/>
                </a:cxn>
                <a:cxn ang="0">
                  <a:pos x="0" y="1906"/>
                </a:cxn>
                <a:cxn ang="0">
                  <a:pos x="5740" y="1906"/>
                </a:cxn>
                <a:cxn ang="0">
                  <a:pos x="5740" y="0"/>
                </a:cxn>
                <a:cxn ang="0">
                  <a:pos x="0" y="0"/>
                </a:cxn>
                <a:cxn ang="0">
                  <a:pos x="0" y="0"/>
                </a:cxn>
              </a:cxnLst>
              <a:rect l="0" t="0" r="r" b="b"/>
              <a:pathLst>
                <a:path w="5740" h="1906">
                  <a:moveTo>
                    <a:pt x="0" y="0"/>
                  </a:moveTo>
                  <a:lnTo>
                    <a:pt x="0" y="1906"/>
                  </a:lnTo>
                  <a:lnTo>
                    <a:pt x="5740" y="1906"/>
                  </a:lnTo>
                  <a:lnTo>
                    <a:pt x="5740" y="0"/>
                  </a:lnTo>
                  <a:lnTo>
                    <a:pt x="0" y="0"/>
                  </a:lnTo>
                  <a:lnTo>
                    <a:pt x="0" y="0"/>
                  </a:lnTo>
                  <a:close/>
                </a:path>
              </a:pathLst>
            </a:custGeom>
            <a:gradFill rotWithShape="0">
              <a:gsLst>
                <a:gs pos="0">
                  <a:schemeClr val="bg2"/>
                </a:gs>
                <a:gs pos="100000">
                  <a:schemeClr val="bg1"/>
                </a:gs>
              </a:gsLst>
              <a:lin ang="5400000" scaled="1"/>
            </a:gradFill>
            <a:ln w="9525">
              <a:noFill/>
              <a:round/>
              <a:headEnd/>
              <a:tailEnd/>
            </a:ln>
          </p:spPr>
          <p:txBody>
            <a:bodyPr/>
            <a:lstStyle/>
            <a:p>
              <a:pPr>
                <a:defRPr/>
              </a:pPr>
              <a:endParaRPr lang="en-GB"/>
            </a:p>
          </p:txBody>
        </p:sp>
      </p:grpSp>
      <p:sp>
        <p:nvSpPr>
          <p:cNvPr id="149517" name="Rectangle 13"/>
          <p:cNvSpPr>
            <a:spLocks noGrp="1" noRot="1" noChangeArrowheads="1"/>
          </p:cNvSpPr>
          <p:nvPr>
            <p:ph type="title"/>
          </p:nvPr>
        </p:nvSpPr>
        <p:spPr bwMode="auto">
          <a:xfrm>
            <a:off x="457200" y="274638"/>
            <a:ext cx="8229600" cy="1143000"/>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bodyPr>
          <a:lstStyle/>
          <a:p>
            <a:pPr lvl="0"/>
            <a:r>
              <a:rPr lang="en-GB"/>
              <a:t>Click to edit Master title style</a:t>
            </a:r>
          </a:p>
        </p:txBody>
      </p:sp>
      <p:sp>
        <p:nvSpPr>
          <p:cNvPr id="149518" name="Rectangle 14"/>
          <p:cNvSpPr>
            <a:spLocks noGrp="1" noChangeArrowheads="1"/>
          </p:cNvSpPr>
          <p:nvPr>
            <p:ph type="ftr" sz="quarter" idx="3"/>
          </p:nvPr>
        </p:nvSpPr>
        <p:spPr bwMode="auto">
          <a:xfrm>
            <a:off x="3124200" y="6248400"/>
            <a:ext cx="2895600" cy="47625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ctr">
              <a:defRPr sz="1200" smtClean="0">
                <a:latin typeface="Arial" charset="0"/>
              </a:defRPr>
            </a:lvl1pPr>
          </a:lstStyle>
          <a:p>
            <a:pPr>
              <a:defRPr/>
            </a:pPr>
            <a:endParaRPr lang="en-GB"/>
          </a:p>
        </p:txBody>
      </p:sp>
      <p:sp>
        <p:nvSpPr>
          <p:cNvPr id="149519" name="Rectangle 15"/>
          <p:cNvSpPr>
            <a:spLocks noGrp="1" noChangeArrowheads="1"/>
          </p:cNvSpPr>
          <p:nvPr>
            <p:ph type="body" idx="1"/>
          </p:nvPr>
        </p:nvSpPr>
        <p:spPr bwMode="auto">
          <a:xfrm>
            <a:off x="457200" y="1600200"/>
            <a:ext cx="8229600" cy="4525963"/>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Tree>
  </p:cSld>
  <p:clrMap bg1="dk2" tx1="lt1" bg2="dk1" tx2="lt2" accent1="accent1" accent2="accent2" accent3="accent3" accent4="accent4" accent5="accent5" accent6="accent6" hlink="hlink" folHlink="folHlink"/>
  <p:sldLayoutIdLst>
    <p:sldLayoutId id="2147483790" r:id="rId1"/>
    <p:sldLayoutId id="2147483780" r:id="rId2"/>
    <p:sldLayoutId id="2147483781" r:id="rId3"/>
    <p:sldLayoutId id="2147483782" r:id="rId4"/>
    <p:sldLayoutId id="2147483783" r:id="rId5"/>
    <p:sldLayoutId id="2147483784" r:id="rId6"/>
    <p:sldLayoutId id="2147483785" r:id="rId7"/>
    <p:sldLayoutId id="2147483786" r:id="rId8"/>
    <p:sldLayoutId id="2147483787" r:id="rId9"/>
    <p:sldLayoutId id="2147483788" r:id="rId10"/>
    <p:sldLayoutId id="2147483789" r:id="rId11"/>
  </p:sldLayoutIdLst>
  <p:txStyles>
    <p:titleStyle>
      <a:lvl1pPr algn="ctr" rtl="0" eaLnBrk="0" fontAlgn="base" hangingPunct="0">
        <a:spcBef>
          <a:spcPct val="0"/>
        </a:spcBef>
        <a:spcAft>
          <a:spcPct val="0"/>
        </a:spcAft>
        <a:defRPr sz="4400" b="1">
          <a:solidFill>
            <a:schemeClr val="tx2"/>
          </a:solidFill>
          <a:effectLst>
            <a:outerShdw blurRad="38100" dist="38100" dir="2700000" algn="tl">
              <a:srgbClr val="000000"/>
            </a:outerShdw>
          </a:effectLst>
          <a:latin typeface="+mj-lt"/>
          <a:ea typeface="+mj-ea"/>
          <a:cs typeface="+mj-cs"/>
        </a:defRPr>
      </a:lvl1pPr>
      <a:lvl2pPr algn="ctr" rtl="0" eaLnBrk="0" fontAlgn="base" hangingPunct="0">
        <a:spcBef>
          <a:spcPct val="0"/>
        </a:spcBef>
        <a:spcAft>
          <a:spcPct val="0"/>
        </a:spcAft>
        <a:defRPr sz="4400" b="1">
          <a:solidFill>
            <a:schemeClr val="tx2"/>
          </a:solidFill>
          <a:effectLst>
            <a:outerShdw blurRad="38100" dist="38100" dir="2700000" algn="tl">
              <a:srgbClr val="000000"/>
            </a:outerShdw>
          </a:effectLst>
          <a:latin typeface="Garamond" pitchFamily="18" charset="0"/>
        </a:defRPr>
      </a:lvl2pPr>
      <a:lvl3pPr algn="ctr" rtl="0" eaLnBrk="0" fontAlgn="base" hangingPunct="0">
        <a:spcBef>
          <a:spcPct val="0"/>
        </a:spcBef>
        <a:spcAft>
          <a:spcPct val="0"/>
        </a:spcAft>
        <a:defRPr sz="4400" b="1">
          <a:solidFill>
            <a:schemeClr val="tx2"/>
          </a:solidFill>
          <a:effectLst>
            <a:outerShdw blurRad="38100" dist="38100" dir="2700000" algn="tl">
              <a:srgbClr val="000000"/>
            </a:outerShdw>
          </a:effectLst>
          <a:latin typeface="Garamond" pitchFamily="18" charset="0"/>
        </a:defRPr>
      </a:lvl3pPr>
      <a:lvl4pPr algn="ctr" rtl="0" eaLnBrk="0" fontAlgn="base" hangingPunct="0">
        <a:spcBef>
          <a:spcPct val="0"/>
        </a:spcBef>
        <a:spcAft>
          <a:spcPct val="0"/>
        </a:spcAft>
        <a:defRPr sz="4400" b="1">
          <a:solidFill>
            <a:schemeClr val="tx2"/>
          </a:solidFill>
          <a:effectLst>
            <a:outerShdw blurRad="38100" dist="38100" dir="2700000" algn="tl">
              <a:srgbClr val="000000"/>
            </a:outerShdw>
          </a:effectLst>
          <a:latin typeface="Garamond" pitchFamily="18" charset="0"/>
        </a:defRPr>
      </a:lvl4pPr>
      <a:lvl5pPr algn="ctr" rtl="0" eaLnBrk="0" fontAlgn="base" hangingPunct="0">
        <a:spcBef>
          <a:spcPct val="0"/>
        </a:spcBef>
        <a:spcAft>
          <a:spcPct val="0"/>
        </a:spcAft>
        <a:defRPr sz="4400" b="1">
          <a:solidFill>
            <a:schemeClr val="tx2"/>
          </a:solidFill>
          <a:effectLst>
            <a:outerShdw blurRad="38100" dist="38100" dir="2700000" algn="tl">
              <a:srgbClr val="000000"/>
            </a:outerShdw>
          </a:effectLst>
          <a:latin typeface="Garamond" pitchFamily="18" charset="0"/>
        </a:defRPr>
      </a:lvl5pPr>
      <a:lvl6pPr marL="457200" algn="ctr" rtl="0" fontAlgn="base">
        <a:spcBef>
          <a:spcPct val="0"/>
        </a:spcBef>
        <a:spcAft>
          <a:spcPct val="0"/>
        </a:spcAft>
        <a:defRPr sz="4400" b="1">
          <a:solidFill>
            <a:schemeClr val="tx2"/>
          </a:solidFill>
          <a:effectLst>
            <a:outerShdw blurRad="38100" dist="38100" dir="2700000" algn="tl">
              <a:srgbClr val="000000"/>
            </a:outerShdw>
          </a:effectLst>
          <a:latin typeface="Garamond" pitchFamily="18" charset="0"/>
        </a:defRPr>
      </a:lvl6pPr>
      <a:lvl7pPr marL="914400" algn="ctr" rtl="0" fontAlgn="base">
        <a:spcBef>
          <a:spcPct val="0"/>
        </a:spcBef>
        <a:spcAft>
          <a:spcPct val="0"/>
        </a:spcAft>
        <a:defRPr sz="4400" b="1">
          <a:solidFill>
            <a:schemeClr val="tx2"/>
          </a:solidFill>
          <a:effectLst>
            <a:outerShdw blurRad="38100" dist="38100" dir="2700000" algn="tl">
              <a:srgbClr val="000000"/>
            </a:outerShdw>
          </a:effectLst>
          <a:latin typeface="Garamond" pitchFamily="18" charset="0"/>
        </a:defRPr>
      </a:lvl7pPr>
      <a:lvl8pPr marL="1371600" algn="ctr" rtl="0" fontAlgn="base">
        <a:spcBef>
          <a:spcPct val="0"/>
        </a:spcBef>
        <a:spcAft>
          <a:spcPct val="0"/>
        </a:spcAft>
        <a:defRPr sz="4400" b="1">
          <a:solidFill>
            <a:schemeClr val="tx2"/>
          </a:solidFill>
          <a:effectLst>
            <a:outerShdw blurRad="38100" dist="38100" dir="2700000" algn="tl">
              <a:srgbClr val="000000"/>
            </a:outerShdw>
          </a:effectLst>
          <a:latin typeface="Garamond" pitchFamily="18" charset="0"/>
        </a:defRPr>
      </a:lvl8pPr>
      <a:lvl9pPr marL="1828800" algn="ctr" rtl="0" fontAlgn="base">
        <a:spcBef>
          <a:spcPct val="0"/>
        </a:spcBef>
        <a:spcAft>
          <a:spcPct val="0"/>
        </a:spcAft>
        <a:defRPr sz="4400" b="1">
          <a:solidFill>
            <a:schemeClr val="tx2"/>
          </a:solidFill>
          <a:effectLst>
            <a:outerShdw blurRad="38100" dist="38100" dir="2700000" algn="tl">
              <a:srgbClr val="000000"/>
            </a:outerShdw>
          </a:effectLst>
          <a:latin typeface="Garamond" pitchFamily="18" charset="0"/>
        </a:defRPr>
      </a:lvl9pPr>
    </p:titleStyle>
    <p:bodyStyle>
      <a:lvl1pPr marL="342900" indent="-342900" algn="l" rtl="0" eaLnBrk="0" fontAlgn="base" hangingPunct="0">
        <a:spcBef>
          <a:spcPct val="20000"/>
        </a:spcBef>
        <a:spcAft>
          <a:spcPct val="0"/>
        </a:spcAft>
        <a:buClr>
          <a:schemeClr val="hlink"/>
        </a:buClr>
        <a:buSzPct val="70000"/>
        <a:buFont typeface="Wingdings" pitchFamily="2" charset="2"/>
        <a:buChar char="n"/>
        <a:defRPr sz="3200">
          <a:solidFill>
            <a:schemeClr val="tx1"/>
          </a:solidFill>
          <a:effectLst>
            <a:outerShdw blurRad="38100" dist="38100" dir="2700000" algn="tl">
              <a:srgbClr val="000000"/>
            </a:outerShdw>
          </a:effectLst>
          <a:latin typeface="+mn-lt"/>
          <a:ea typeface="+mn-ea"/>
          <a:cs typeface="+mn-cs"/>
        </a:defRPr>
      </a:lvl1pPr>
      <a:lvl2pPr marL="742950" indent="-285750" algn="l" rtl="0" eaLnBrk="0" fontAlgn="base" hangingPunct="0">
        <a:spcBef>
          <a:spcPct val="20000"/>
        </a:spcBef>
        <a:spcAft>
          <a:spcPct val="0"/>
        </a:spcAft>
        <a:buClr>
          <a:schemeClr val="accent2"/>
        </a:buClr>
        <a:buSzPct val="70000"/>
        <a:buFont typeface="Wingdings" pitchFamily="2" charset="2"/>
        <a:buChar char="n"/>
        <a:defRPr sz="2800">
          <a:solidFill>
            <a:schemeClr val="tx1"/>
          </a:solidFill>
          <a:effectLst>
            <a:outerShdw blurRad="38100" dist="38100" dir="2700000" algn="tl">
              <a:srgbClr val="000000"/>
            </a:outerShdw>
          </a:effectLst>
          <a:latin typeface="+mn-lt"/>
        </a:defRPr>
      </a:lvl2pPr>
      <a:lvl3pPr marL="1143000" indent="-228600" algn="l" rtl="0" eaLnBrk="0" fontAlgn="base" hangingPunct="0">
        <a:spcBef>
          <a:spcPct val="20000"/>
        </a:spcBef>
        <a:spcAft>
          <a:spcPct val="0"/>
        </a:spcAft>
        <a:buClr>
          <a:schemeClr val="tx2"/>
        </a:buClr>
        <a:buSzPct val="70000"/>
        <a:buFont typeface="Wingdings" pitchFamily="2" charset="2"/>
        <a:buChar char="n"/>
        <a:defRPr sz="2400">
          <a:solidFill>
            <a:schemeClr val="tx1"/>
          </a:solidFill>
          <a:effectLst>
            <a:outerShdw blurRad="38100" dist="38100" dir="2700000" algn="tl">
              <a:srgbClr val="000000"/>
            </a:outerShdw>
          </a:effectLst>
          <a:latin typeface="+mn-lt"/>
        </a:defRPr>
      </a:lvl3pPr>
      <a:lvl4pPr marL="1600200" indent="-228600" algn="l" rtl="0" eaLnBrk="0" fontAlgn="base" hangingPunct="0">
        <a:spcBef>
          <a:spcPct val="20000"/>
        </a:spcBef>
        <a:spcAft>
          <a:spcPct val="0"/>
        </a:spcAft>
        <a:buClr>
          <a:schemeClr val="accent2"/>
        </a:buClr>
        <a:buSzPct val="70000"/>
        <a:buFont typeface="Wingdings" pitchFamily="2" charset="2"/>
        <a:buChar char="n"/>
        <a:defRPr sz="2000">
          <a:solidFill>
            <a:schemeClr val="tx1"/>
          </a:solidFill>
          <a:effectLst>
            <a:outerShdw blurRad="38100" dist="38100" dir="2700000" algn="tl">
              <a:srgbClr val="000000"/>
            </a:outerShdw>
          </a:effectLst>
          <a:latin typeface="+mn-lt"/>
        </a:defRPr>
      </a:lvl4pPr>
      <a:lvl5pPr marL="2057400" indent="-228600" algn="l" rtl="0" eaLnBrk="0" fontAlgn="base" hangingPunct="0">
        <a:spcBef>
          <a:spcPct val="20000"/>
        </a:spcBef>
        <a:spcAft>
          <a:spcPct val="0"/>
        </a:spcAft>
        <a:buClr>
          <a:schemeClr val="hlink"/>
        </a:buClr>
        <a:buSzPct val="70000"/>
        <a:buFont typeface="Wingdings" pitchFamily="2" charset="2"/>
        <a:buChar char="n"/>
        <a:defRPr sz="2000">
          <a:solidFill>
            <a:schemeClr val="tx1"/>
          </a:solidFill>
          <a:effectLst>
            <a:outerShdw blurRad="38100" dist="38100" dir="2700000" algn="tl">
              <a:srgbClr val="000000"/>
            </a:outerShdw>
          </a:effectLst>
          <a:latin typeface="+mn-lt"/>
        </a:defRPr>
      </a:lvl5pPr>
      <a:lvl6pPr marL="2514600" indent="-228600" algn="l" rtl="0" fontAlgn="base">
        <a:spcBef>
          <a:spcPct val="20000"/>
        </a:spcBef>
        <a:spcAft>
          <a:spcPct val="0"/>
        </a:spcAft>
        <a:buClr>
          <a:schemeClr val="hlink"/>
        </a:buClr>
        <a:buSzPct val="70000"/>
        <a:buFont typeface="Wingdings" pitchFamily="2" charset="2"/>
        <a:buChar char="n"/>
        <a:defRPr sz="2000">
          <a:solidFill>
            <a:schemeClr val="tx1"/>
          </a:solidFill>
          <a:effectLst>
            <a:outerShdw blurRad="38100" dist="38100" dir="2700000" algn="tl">
              <a:srgbClr val="000000"/>
            </a:outerShdw>
          </a:effectLst>
          <a:latin typeface="+mn-lt"/>
        </a:defRPr>
      </a:lvl6pPr>
      <a:lvl7pPr marL="2971800" indent="-228600" algn="l" rtl="0" fontAlgn="base">
        <a:spcBef>
          <a:spcPct val="20000"/>
        </a:spcBef>
        <a:spcAft>
          <a:spcPct val="0"/>
        </a:spcAft>
        <a:buClr>
          <a:schemeClr val="hlink"/>
        </a:buClr>
        <a:buSzPct val="70000"/>
        <a:buFont typeface="Wingdings" pitchFamily="2" charset="2"/>
        <a:buChar char="n"/>
        <a:defRPr sz="2000">
          <a:solidFill>
            <a:schemeClr val="tx1"/>
          </a:solidFill>
          <a:effectLst>
            <a:outerShdw blurRad="38100" dist="38100" dir="2700000" algn="tl">
              <a:srgbClr val="000000"/>
            </a:outerShdw>
          </a:effectLst>
          <a:latin typeface="+mn-lt"/>
        </a:defRPr>
      </a:lvl7pPr>
      <a:lvl8pPr marL="3429000" indent="-228600" algn="l" rtl="0" fontAlgn="base">
        <a:spcBef>
          <a:spcPct val="20000"/>
        </a:spcBef>
        <a:spcAft>
          <a:spcPct val="0"/>
        </a:spcAft>
        <a:buClr>
          <a:schemeClr val="hlink"/>
        </a:buClr>
        <a:buSzPct val="70000"/>
        <a:buFont typeface="Wingdings" pitchFamily="2" charset="2"/>
        <a:buChar char="n"/>
        <a:defRPr sz="2000">
          <a:solidFill>
            <a:schemeClr val="tx1"/>
          </a:solidFill>
          <a:effectLst>
            <a:outerShdw blurRad="38100" dist="38100" dir="2700000" algn="tl">
              <a:srgbClr val="000000"/>
            </a:outerShdw>
          </a:effectLst>
          <a:latin typeface="+mn-lt"/>
        </a:defRPr>
      </a:lvl8pPr>
      <a:lvl9pPr marL="3886200" indent="-228600" algn="l" rtl="0" fontAlgn="base">
        <a:spcBef>
          <a:spcPct val="20000"/>
        </a:spcBef>
        <a:spcAft>
          <a:spcPct val="0"/>
        </a:spcAft>
        <a:buClr>
          <a:schemeClr val="hlink"/>
        </a:buClr>
        <a:buSzPct val="70000"/>
        <a:buFont typeface="Wingdings" pitchFamily="2" charset="2"/>
        <a:buChar char="n"/>
        <a:defRPr sz="2000">
          <a:solidFill>
            <a:schemeClr val="tx1"/>
          </a:solidFill>
          <a:effectLst>
            <a:outerShdw blurRad="38100" dist="38100" dir="2700000" algn="tl">
              <a:srgbClr val="000000"/>
            </a:outerShdw>
          </a:effectLst>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074" name="Rectangle 2"/>
          <p:cNvSpPr>
            <a:spLocks noGrp="1" noChangeArrowheads="1"/>
          </p:cNvSpPr>
          <p:nvPr>
            <p:ph type="ctrTitle"/>
          </p:nvPr>
        </p:nvSpPr>
        <p:spPr>
          <a:xfrm>
            <a:off x="530250" y="1844824"/>
            <a:ext cx="8134350" cy="3384550"/>
          </a:xfrm>
        </p:spPr>
        <p:txBody>
          <a:bodyPr/>
          <a:lstStyle/>
          <a:p>
            <a:pPr eaLnBrk="1" hangingPunct="1"/>
            <a:r>
              <a:rPr lang="en-GB" altLang="en-US" sz="7200" b="0" dirty="0">
                <a:effectLst/>
                <a:latin typeface="Palatino Linotype" panose="02040502050505030304" pitchFamily="18" charset="0"/>
              </a:rPr>
              <a:t>THE PRESENCE OF THE DEAD</a:t>
            </a:r>
            <a:r>
              <a:rPr lang="en-GB" altLang="en-US" b="0" dirty="0">
                <a:effectLst/>
                <a:latin typeface="Palatino Linotype" panose="02040502050505030304" pitchFamily="18" charset="0"/>
              </a:rPr>
              <a:t> </a:t>
            </a:r>
            <a:br>
              <a:rPr lang="en-GB" altLang="en-US" sz="4400" b="0" dirty="0">
                <a:effectLst/>
                <a:latin typeface="Palatino Linotype" panose="02040502050505030304" pitchFamily="18" charset="0"/>
              </a:rPr>
            </a:br>
            <a:br>
              <a:rPr lang="en-GB" altLang="en-US" sz="2000" b="0" dirty="0">
                <a:effectLst/>
                <a:latin typeface="Palatino Linotype" panose="02040502050505030304" pitchFamily="18" charset="0"/>
              </a:rPr>
            </a:br>
            <a:r>
              <a:rPr lang="en-GB" altLang="en-US" sz="3400" b="0" dirty="0">
                <a:effectLst/>
              </a:rPr>
              <a:t>Eliot, 'Tradition &amp; the Individual Talent'</a:t>
            </a:r>
            <a:r>
              <a:rPr lang="en-GB" altLang="en-US" sz="3400" dirty="0">
                <a:effectLst/>
              </a:rPr>
              <a:t> </a:t>
            </a:r>
            <a:r>
              <a:rPr lang="en-GB" altLang="en-US" sz="3400" b="0" dirty="0">
                <a:effectLst/>
              </a:rPr>
              <a:t>1919</a:t>
            </a:r>
            <a:r>
              <a:rPr lang="en-GB" altLang="en-US" sz="3400" dirty="0">
                <a:effectLst/>
              </a:rPr>
              <a:t> </a:t>
            </a:r>
          </a:p>
        </p:txBody>
      </p:sp>
      <p:sp>
        <p:nvSpPr>
          <p:cNvPr id="3075" name="Rectangle 3"/>
          <p:cNvSpPr>
            <a:spLocks noGrp="1" noChangeArrowheads="1"/>
          </p:cNvSpPr>
          <p:nvPr>
            <p:ph type="subTitle" idx="1"/>
          </p:nvPr>
        </p:nvSpPr>
        <p:spPr>
          <a:xfrm>
            <a:off x="1835696" y="116632"/>
            <a:ext cx="7192888" cy="625475"/>
          </a:xfrm>
        </p:spPr>
        <p:txBody>
          <a:bodyPr/>
          <a:lstStyle/>
          <a:p>
            <a:pPr eaLnBrk="1" hangingPunct="1"/>
            <a:r>
              <a:rPr lang="en-GB" sz="2400" dirty="0">
                <a:effectLst/>
                <a:latin typeface="Felix Titling" panose="04060505060202020A04" pitchFamily="82" charset="0"/>
              </a:rPr>
              <a:t>HPEN6008/5008: </a:t>
            </a:r>
            <a:r>
              <a:rPr lang="en-GB" altLang="en-US" sz="1800" dirty="0">
                <a:effectLst/>
                <a:latin typeface="Felix Titling" panose="04060505060202020A04" pitchFamily="82" charset="0"/>
              </a:rPr>
              <a:t> </a:t>
            </a:r>
            <a:r>
              <a:rPr lang="en-GB" altLang="en-US" sz="2000" dirty="0">
                <a:effectLst/>
                <a:latin typeface="Felix Titling" panose="04060505060202020A04" pitchFamily="82" charset="0"/>
              </a:rPr>
              <a:t>Modernism </a:t>
            </a:r>
            <a:r>
              <a:rPr lang="en-GB" altLang="en-US" sz="2000" i="1" dirty="0">
                <a:effectLst/>
                <a:latin typeface="+mj-lt"/>
              </a:rPr>
              <a:t>&amp;</a:t>
            </a:r>
            <a:r>
              <a:rPr lang="en-GB" altLang="en-US" sz="2000" dirty="0">
                <a:effectLst/>
                <a:latin typeface="Perpetua Titling MT" panose="02020502060505020804" pitchFamily="18" charset="0"/>
              </a:rPr>
              <a:t> </a:t>
            </a:r>
            <a:r>
              <a:rPr lang="en-GB" altLang="en-US" sz="2000" dirty="0">
                <a:effectLst/>
                <a:latin typeface="Felix Titling" panose="04060505060202020A04" pitchFamily="82" charset="0"/>
              </a:rPr>
              <a:t>Modernisms</a:t>
            </a:r>
            <a:r>
              <a:rPr lang="en-GB" altLang="en-US" sz="2000" dirty="0">
                <a:effectLst/>
                <a:latin typeface="Perpetua Titling MT" panose="02020502060505020804" pitchFamily="18" charset="0"/>
              </a:rPr>
              <a:t> </a:t>
            </a:r>
          </a:p>
        </p:txBody>
      </p:sp>
    </p:spTree>
  </p:cSld>
  <p:clrMapOvr>
    <a:masterClrMapping/>
  </p:clrMapOvr>
  <p:transition/>
</p:sld>
</file>

<file path=ppt/slides/slide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850106"/>
          </a:xfrm>
        </p:spPr>
        <p:txBody>
          <a:bodyPr/>
          <a:lstStyle/>
          <a:p>
            <a:r>
              <a:rPr lang="en-GB" sz="3600" b="0" dirty="0">
                <a:solidFill>
                  <a:srgbClr val="FFC000"/>
                </a:solidFill>
                <a:effectLst/>
                <a:latin typeface="Felix Titling" panose="04060505060202020A04" pitchFamily="82" charset="0"/>
                <a:cs typeface="Mongolian Baiti" panose="03000500000000000000" pitchFamily="66" charset="0"/>
              </a:rPr>
              <a:t>LEARNING OUTCOMES</a:t>
            </a:r>
          </a:p>
        </p:txBody>
      </p:sp>
      <p:sp>
        <p:nvSpPr>
          <p:cNvPr id="3" name="Content Placeholder 2"/>
          <p:cNvSpPr>
            <a:spLocks noGrp="1"/>
          </p:cNvSpPr>
          <p:nvPr>
            <p:ph idx="1"/>
          </p:nvPr>
        </p:nvSpPr>
        <p:spPr>
          <a:xfrm>
            <a:off x="323528" y="1556792"/>
            <a:ext cx="8568952" cy="4608512"/>
          </a:xfrm>
        </p:spPr>
        <p:txBody>
          <a:bodyPr/>
          <a:lstStyle/>
          <a:p>
            <a:pPr lvl="0"/>
            <a:r>
              <a:rPr lang="en-GB" sz="2600" dirty="0">
                <a:effectLst/>
              </a:rPr>
              <a:t>an ability to exhibit a systematic understanding of the key concepts associated with literary Modernism;</a:t>
            </a:r>
          </a:p>
          <a:p>
            <a:pPr lvl="0"/>
            <a:endParaRPr lang="en-GB" sz="1200" dirty="0">
              <a:effectLst/>
            </a:endParaRPr>
          </a:p>
          <a:p>
            <a:r>
              <a:rPr lang="en-GB" sz="2600" dirty="0">
                <a:effectLst/>
              </a:rPr>
              <a:t>a coherent and detailed knowledge of a varied range of Modernist texts;</a:t>
            </a:r>
          </a:p>
          <a:p>
            <a:pPr lvl="0"/>
            <a:endParaRPr lang="en-GB" sz="1200" dirty="0">
              <a:effectLst/>
            </a:endParaRPr>
          </a:p>
          <a:p>
            <a:pPr lvl="0"/>
            <a:r>
              <a:rPr lang="en-GB" sz="2600" dirty="0">
                <a:effectLst/>
              </a:rPr>
              <a:t>an ability to discuss the characteristic formal and thematic features associated with Modernism;</a:t>
            </a:r>
          </a:p>
          <a:p>
            <a:pPr lvl="0"/>
            <a:endParaRPr lang="en-GB" sz="1200" dirty="0">
              <a:effectLst/>
            </a:endParaRPr>
          </a:p>
          <a:p>
            <a:r>
              <a:rPr lang="en-GB" sz="2600" dirty="0">
                <a:effectLst/>
              </a:rPr>
              <a:t>an ability to display a thorough familiarity with the historical and socio-cultural contexts of Modernism generally and individual texts in particular;</a:t>
            </a:r>
          </a:p>
        </p:txBody>
      </p:sp>
    </p:spTree>
    <p:extLst>
      <p:ext uri="{BB962C8B-B14F-4D97-AF65-F5344CB8AC3E}">
        <p14:creationId xmlns:p14="http://schemas.microsoft.com/office/powerpoint/2010/main" val="37519963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showMasterSp="0">
  <p:cSld>
    <p:bg>
      <p:bgPr>
        <a:solidFill>
          <a:srgbClr val="004821"/>
        </a:solidFill>
        <a:effectLst/>
      </p:bgPr>
    </p:bg>
    <p:spTree>
      <p:nvGrpSpPr>
        <p:cNvPr id="1" name=""/>
        <p:cNvGrpSpPr/>
        <p:nvPr/>
      </p:nvGrpSpPr>
      <p:grpSpPr>
        <a:xfrm>
          <a:off x="0" y="0"/>
          <a:ext cx="0" cy="0"/>
          <a:chOff x="0" y="0"/>
          <a:chExt cx="0" cy="0"/>
        </a:xfrm>
      </p:grpSpPr>
      <p:sp>
        <p:nvSpPr>
          <p:cNvPr id="5122" name="Rectangle 2"/>
          <p:cNvSpPr>
            <a:spLocks noGrp="1" noRot="1" noChangeArrowheads="1"/>
          </p:cNvSpPr>
          <p:nvPr>
            <p:ph type="title"/>
          </p:nvPr>
        </p:nvSpPr>
        <p:spPr>
          <a:xfrm>
            <a:off x="6444208" y="4941168"/>
            <a:ext cx="2590800" cy="1782762"/>
          </a:xfrm>
        </p:spPr>
        <p:txBody>
          <a:bodyPr/>
          <a:lstStyle/>
          <a:p>
            <a:pPr algn="r" eaLnBrk="1" hangingPunct="1"/>
            <a:r>
              <a:rPr lang="en-GB" altLang="en-US" sz="3200" b="0" dirty="0">
                <a:solidFill>
                  <a:srgbClr val="FFC000"/>
                </a:solidFill>
                <a:effectLst/>
                <a:latin typeface="Palatino Linotype" panose="02040502050505030304" pitchFamily="18" charset="0"/>
              </a:rPr>
              <a:t>THE NATURE OF TIME</a:t>
            </a:r>
          </a:p>
        </p:txBody>
      </p:sp>
      <p:sp>
        <p:nvSpPr>
          <p:cNvPr id="5123" name="Rectangle 3"/>
          <p:cNvSpPr>
            <a:spLocks noGrp="1" noChangeArrowheads="1"/>
          </p:cNvSpPr>
          <p:nvPr>
            <p:ph type="body" idx="1"/>
          </p:nvPr>
        </p:nvSpPr>
        <p:spPr>
          <a:xfrm>
            <a:off x="323528" y="404664"/>
            <a:ext cx="6912768" cy="6172200"/>
          </a:xfrm>
        </p:spPr>
        <p:txBody>
          <a:bodyPr/>
          <a:lstStyle/>
          <a:p>
            <a:pPr eaLnBrk="1" hangingPunct="1">
              <a:lnSpc>
                <a:spcPct val="90000"/>
              </a:lnSpc>
              <a:buFont typeface="Wingdings" pitchFamily="2" charset="2"/>
              <a:buNone/>
            </a:pPr>
            <a:r>
              <a:rPr lang="en-GB" altLang="en-US" sz="2200" dirty="0">
                <a:effectLst/>
                <a:cs typeface="Times New Roman" pitchFamily="18" charset="0"/>
              </a:rPr>
              <a:t>	Time present and time past</a:t>
            </a:r>
            <a:br>
              <a:rPr lang="en-GB" altLang="en-US" sz="2200" dirty="0">
                <a:effectLst/>
                <a:cs typeface="Times New Roman" pitchFamily="18" charset="0"/>
              </a:rPr>
            </a:br>
            <a:r>
              <a:rPr lang="en-GB" altLang="en-US" sz="2200" dirty="0">
                <a:effectLst/>
                <a:cs typeface="Times New Roman" pitchFamily="18" charset="0"/>
              </a:rPr>
              <a:t>Are both perhaps present in time future,</a:t>
            </a:r>
            <a:br>
              <a:rPr lang="en-GB" altLang="en-US" sz="2200" dirty="0">
                <a:effectLst/>
                <a:cs typeface="Times New Roman" pitchFamily="18" charset="0"/>
              </a:rPr>
            </a:br>
            <a:r>
              <a:rPr lang="en-GB" altLang="en-US" sz="2200" dirty="0">
                <a:effectLst/>
                <a:cs typeface="Times New Roman" pitchFamily="18" charset="0"/>
              </a:rPr>
              <a:t>And time future contained in time past.</a:t>
            </a:r>
            <a:br>
              <a:rPr lang="en-GB" altLang="en-US" sz="2200" dirty="0">
                <a:effectLst/>
                <a:cs typeface="Times New Roman" pitchFamily="18" charset="0"/>
              </a:rPr>
            </a:br>
            <a:r>
              <a:rPr lang="en-GB" altLang="en-US" sz="2200" dirty="0">
                <a:effectLst/>
                <a:cs typeface="Times New Roman" pitchFamily="18" charset="0"/>
              </a:rPr>
              <a:t>If all time is eternally present</a:t>
            </a:r>
            <a:br>
              <a:rPr lang="en-GB" altLang="en-US" sz="2200" dirty="0">
                <a:effectLst/>
                <a:cs typeface="Times New Roman" pitchFamily="18" charset="0"/>
              </a:rPr>
            </a:br>
            <a:r>
              <a:rPr lang="en-GB" altLang="en-US" sz="2200" dirty="0">
                <a:effectLst/>
                <a:cs typeface="Times New Roman" pitchFamily="18" charset="0"/>
              </a:rPr>
              <a:t>All time is unredeemable.</a:t>
            </a:r>
            <a:br>
              <a:rPr lang="en-GB" altLang="en-US" sz="2200" dirty="0">
                <a:effectLst/>
                <a:cs typeface="Times New Roman" pitchFamily="18" charset="0"/>
              </a:rPr>
            </a:br>
            <a:r>
              <a:rPr lang="en-GB" altLang="en-US" sz="2200" dirty="0">
                <a:effectLst/>
                <a:cs typeface="Times New Roman" pitchFamily="18" charset="0"/>
              </a:rPr>
              <a:t>What might have been is an abstraction</a:t>
            </a:r>
            <a:br>
              <a:rPr lang="en-GB" altLang="en-US" sz="2200" dirty="0">
                <a:effectLst/>
                <a:cs typeface="Times New Roman" pitchFamily="18" charset="0"/>
              </a:rPr>
            </a:br>
            <a:r>
              <a:rPr lang="en-GB" altLang="en-US" sz="2200" dirty="0">
                <a:effectLst/>
                <a:cs typeface="Times New Roman" pitchFamily="18" charset="0"/>
              </a:rPr>
              <a:t>Remaining a perpetual possibility</a:t>
            </a:r>
            <a:br>
              <a:rPr lang="en-GB" altLang="en-US" sz="2200" dirty="0">
                <a:effectLst/>
                <a:cs typeface="Times New Roman" pitchFamily="18" charset="0"/>
              </a:rPr>
            </a:br>
            <a:r>
              <a:rPr lang="en-GB" altLang="en-US" sz="2200" dirty="0">
                <a:effectLst/>
                <a:cs typeface="Times New Roman" pitchFamily="18" charset="0"/>
              </a:rPr>
              <a:t>Only in a world of speculation.</a:t>
            </a:r>
            <a:br>
              <a:rPr lang="en-GB" altLang="en-US" sz="2200" dirty="0">
                <a:effectLst/>
                <a:cs typeface="Times New Roman" pitchFamily="18" charset="0"/>
              </a:rPr>
            </a:br>
            <a:r>
              <a:rPr lang="en-GB" altLang="en-US" sz="2200" dirty="0">
                <a:effectLst/>
                <a:cs typeface="Times New Roman" pitchFamily="18" charset="0"/>
              </a:rPr>
              <a:t>What might have been and what has been</a:t>
            </a:r>
            <a:br>
              <a:rPr lang="en-GB" altLang="en-US" sz="2200" dirty="0">
                <a:effectLst/>
                <a:cs typeface="Times New Roman" pitchFamily="18" charset="0"/>
              </a:rPr>
            </a:br>
            <a:r>
              <a:rPr lang="en-GB" altLang="en-US" sz="2200" dirty="0">
                <a:effectLst/>
                <a:cs typeface="Times New Roman" pitchFamily="18" charset="0"/>
              </a:rPr>
              <a:t>Point to one end, which is always present.</a:t>
            </a:r>
            <a:br>
              <a:rPr lang="en-GB" altLang="en-US" sz="2200" dirty="0">
                <a:effectLst/>
                <a:cs typeface="Times New Roman" pitchFamily="18" charset="0"/>
              </a:rPr>
            </a:br>
            <a:r>
              <a:rPr lang="en-GB" altLang="en-US" sz="2200" dirty="0">
                <a:effectLst/>
                <a:cs typeface="Times New Roman" pitchFamily="18" charset="0"/>
              </a:rPr>
              <a:t>Footfalls echo in the memory</a:t>
            </a:r>
            <a:br>
              <a:rPr lang="en-GB" altLang="en-US" sz="2200" dirty="0">
                <a:effectLst/>
                <a:cs typeface="Times New Roman" pitchFamily="18" charset="0"/>
              </a:rPr>
            </a:br>
            <a:r>
              <a:rPr lang="en-GB" altLang="en-US" sz="2200" dirty="0">
                <a:effectLst/>
                <a:cs typeface="Times New Roman" pitchFamily="18" charset="0"/>
              </a:rPr>
              <a:t>Down the passage which we did not take</a:t>
            </a:r>
            <a:br>
              <a:rPr lang="en-GB" altLang="en-US" sz="2200" dirty="0">
                <a:effectLst/>
                <a:cs typeface="Times New Roman" pitchFamily="18" charset="0"/>
              </a:rPr>
            </a:br>
            <a:r>
              <a:rPr lang="en-GB" altLang="en-US" sz="2200" dirty="0">
                <a:effectLst/>
                <a:cs typeface="Times New Roman" pitchFamily="18" charset="0"/>
              </a:rPr>
              <a:t>Towards the door we never opened</a:t>
            </a:r>
            <a:br>
              <a:rPr lang="en-GB" altLang="en-US" sz="2200" dirty="0">
                <a:effectLst/>
                <a:cs typeface="Times New Roman" pitchFamily="18" charset="0"/>
              </a:rPr>
            </a:br>
            <a:r>
              <a:rPr lang="en-GB" altLang="en-US" sz="2200" dirty="0">
                <a:effectLst/>
                <a:cs typeface="Times New Roman" pitchFamily="18" charset="0"/>
              </a:rPr>
              <a:t>Into the rose-garden. My words echo</a:t>
            </a:r>
            <a:br>
              <a:rPr lang="en-GB" altLang="en-US" sz="2200" dirty="0">
                <a:effectLst/>
                <a:cs typeface="Times New Roman" pitchFamily="18" charset="0"/>
              </a:rPr>
            </a:br>
            <a:r>
              <a:rPr lang="en-GB" altLang="en-US" sz="2200" dirty="0">
                <a:effectLst/>
                <a:cs typeface="Times New Roman" pitchFamily="18" charset="0"/>
              </a:rPr>
              <a:t>Thus, in your mind.</a:t>
            </a:r>
            <a:br>
              <a:rPr lang="en-GB" altLang="en-US" sz="2200" dirty="0">
                <a:effectLst/>
                <a:cs typeface="Times New Roman" pitchFamily="18" charset="0"/>
              </a:rPr>
            </a:br>
            <a:r>
              <a:rPr lang="en-GB" altLang="en-US" sz="2200" dirty="0">
                <a:effectLst/>
                <a:cs typeface="Times New Roman" pitchFamily="18" charset="0"/>
              </a:rPr>
              <a:t>                              But to what purpose</a:t>
            </a:r>
            <a:br>
              <a:rPr lang="en-GB" altLang="en-US" sz="2200" dirty="0">
                <a:effectLst/>
                <a:cs typeface="Times New Roman" pitchFamily="18" charset="0"/>
              </a:rPr>
            </a:br>
            <a:r>
              <a:rPr lang="en-GB" altLang="en-US" sz="2200" dirty="0">
                <a:effectLst/>
                <a:cs typeface="Times New Roman" pitchFamily="18" charset="0"/>
              </a:rPr>
              <a:t>Disturbing the dust on a bowl of rose-leaves</a:t>
            </a:r>
            <a:br>
              <a:rPr lang="en-GB" altLang="en-US" sz="2200" dirty="0">
                <a:effectLst/>
                <a:cs typeface="Times New Roman" pitchFamily="18" charset="0"/>
              </a:rPr>
            </a:br>
            <a:r>
              <a:rPr lang="en-GB" altLang="en-US" sz="2200" dirty="0">
                <a:effectLst/>
                <a:cs typeface="Times New Roman" pitchFamily="18" charset="0"/>
              </a:rPr>
              <a:t>I do not know.</a:t>
            </a:r>
            <a:r>
              <a:rPr lang="en-GB" altLang="en-US" sz="2200" dirty="0">
                <a:effectLst/>
              </a:rPr>
              <a:t> </a:t>
            </a:r>
          </a:p>
          <a:p>
            <a:pPr eaLnBrk="1" hangingPunct="1">
              <a:lnSpc>
                <a:spcPct val="90000"/>
              </a:lnSpc>
              <a:buNone/>
            </a:pPr>
            <a:r>
              <a:rPr lang="en-GB" sz="2400" dirty="0">
                <a:solidFill>
                  <a:srgbClr val="CCCC99"/>
                </a:solidFill>
                <a:latin typeface="Times New Roman" pitchFamily="18" charset="0"/>
                <a:cs typeface="Times New Roman" pitchFamily="18" charset="0"/>
              </a:rPr>
              <a:t>		….</a:t>
            </a:r>
          </a:p>
          <a:p>
            <a:pPr eaLnBrk="1" hangingPunct="1">
              <a:lnSpc>
                <a:spcPct val="90000"/>
              </a:lnSpc>
              <a:buFont typeface="Wingdings" pitchFamily="2" charset="2"/>
              <a:buNone/>
            </a:pPr>
            <a:endParaRPr lang="en-GB" altLang="en-US" sz="2200" dirty="0">
              <a:effectLst/>
            </a:endParaRPr>
          </a:p>
          <a:p>
            <a:pPr eaLnBrk="1" hangingPunct="1">
              <a:lnSpc>
                <a:spcPct val="90000"/>
              </a:lnSpc>
              <a:buFont typeface="Wingdings" pitchFamily="2" charset="2"/>
              <a:buNone/>
            </a:pPr>
            <a:endParaRPr lang="en-GB" altLang="en-US" sz="2200" dirty="0">
              <a:effectLst/>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showMasterSp="0">
  <p:cSld>
    <p:bg>
      <p:bgPr>
        <a:solidFill>
          <a:srgbClr val="004821"/>
        </a:solidFill>
        <a:effectLst/>
      </p:bgPr>
    </p:bg>
    <p:spTree>
      <p:nvGrpSpPr>
        <p:cNvPr id="1" name=""/>
        <p:cNvGrpSpPr/>
        <p:nvPr/>
      </p:nvGrpSpPr>
      <p:grpSpPr>
        <a:xfrm>
          <a:off x="0" y="0"/>
          <a:ext cx="0" cy="0"/>
          <a:chOff x="0" y="0"/>
          <a:chExt cx="0" cy="0"/>
        </a:xfrm>
      </p:grpSpPr>
      <p:sp>
        <p:nvSpPr>
          <p:cNvPr id="165891" name="Rectangle 3"/>
          <p:cNvSpPr>
            <a:spLocks noGrp="1" noChangeArrowheads="1"/>
          </p:cNvSpPr>
          <p:nvPr>
            <p:ph type="body" idx="1"/>
          </p:nvPr>
        </p:nvSpPr>
        <p:spPr>
          <a:xfrm>
            <a:off x="107504" y="267855"/>
            <a:ext cx="8305800" cy="3581400"/>
          </a:xfrm>
        </p:spPr>
        <p:txBody>
          <a:bodyPr/>
          <a:lstStyle/>
          <a:p>
            <a:pPr eaLnBrk="1" hangingPunct="1">
              <a:lnSpc>
                <a:spcPct val="90000"/>
              </a:lnSpc>
              <a:buFont typeface="Wingdings" pitchFamily="2" charset="2"/>
              <a:buNone/>
              <a:defRPr/>
            </a:pPr>
            <a:r>
              <a:rPr lang="en-GB" sz="2800" dirty="0">
                <a:solidFill>
                  <a:srgbClr val="CCCC99"/>
                </a:solidFill>
                <a:latin typeface="Times New Roman" pitchFamily="18" charset="0"/>
                <a:cs typeface="Times New Roman" pitchFamily="18" charset="0"/>
              </a:rPr>
              <a:t>	</a:t>
            </a:r>
            <a:r>
              <a:rPr lang="en-GB" sz="2000" dirty="0">
                <a:solidFill>
                  <a:srgbClr val="CCCC99"/>
                </a:solidFill>
                <a:latin typeface="Times New Roman" pitchFamily="18" charset="0"/>
                <a:cs typeface="Times New Roman" pitchFamily="18" charset="0"/>
              </a:rPr>
              <a:t>	</a:t>
            </a:r>
            <a:r>
              <a:rPr lang="en-GB" sz="2200" dirty="0">
                <a:effectLst/>
                <a:cs typeface="Times New Roman" pitchFamily="18" charset="0"/>
              </a:rPr>
              <a:t>Go, said the bird, for the leaves were full of children,</a:t>
            </a:r>
            <a:br>
              <a:rPr lang="en-GB" sz="2200" dirty="0">
                <a:effectLst/>
                <a:cs typeface="Times New Roman" pitchFamily="18" charset="0"/>
              </a:rPr>
            </a:br>
            <a:r>
              <a:rPr lang="en-GB" sz="2200" dirty="0">
                <a:effectLst/>
                <a:cs typeface="Times New Roman" pitchFamily="18" charset="0"/>
              </a:rPr>
              <a:t>Hidden excitedly, containing laughter.</a:t>
            </a:r>
            <a:br>
              <a:rPr lang="en-GB" sz="2200" dirty="0">
                <a:effectLst/>
                <a:cs typeface="Times New Roman" pitchFamily="18" charset="0"/>
              </a:rPr>
            </a:br>
            <a:r>
              <a:rPr lang="en-GB" sz="2200" dirty="0">
                <a:effectLst/>
                <a:cs typeface="Times New Roman" pitchFamily="18" charset="0"/>
              </a:rPr>
              <a:t>Go, go, go, said the bird: human kind</a:t>
            </a:r>
            <a:br>
              <a:rPr lang="en-GB" sz="2200" dirty="0">
                <a:effectLst/>
                <a:cs typeface="Times New Roman" pitchFamily="18" charset="0"/>
              </a:rPr>
            </a:br>
            <a:r>
              <a:rPr lang="en-GB" sz="2200" dirty="0">
                <a:effectLst/>
                <a:cs typeface="Times New Roman" pitchFamily="18" charset="0"/>
              </a:rPr>
              <a:t>Cannot bear very much reality.</a:t>
            </a:r>
            <a:br>
              <a:rPr lang="en-GB" sz="2200" dirty="0">
                <a:effectLst/>
                <a:cs typeface="Times New Roman" pitchFamily="18" charset="0"/>
              </a:rPr>
            </a:br>
            <a:r>
              <a:rPr lang="en-GB" sz="2200" dirty="0">
                <a:effectLst/>
                <a:cs typeface="Times New Roman" pitchFamily="18" charset="0"/>
              </a:rPr>
              <a:t>Time past and time future</a:t>
            </a:r>
            <a:br>
              <a:rPr lang="en-GB" sz="2200" dirty="0">
                <a:effectLst/>
                <a:cs typeface="Times New Roman" pitchFamily="18" charset="0"/>
              </a:rPr>
            </a:br>
            <a:r>
              <a:rPr lang="en-GB" sz="2200" dirty="0">
                <a:effectLst/>
                <a:cs typeface="Times New Roman" pitchFamily="18" charset="0"/>
              </a:rPr>
              <a:t>What might have been and what has been</a:t>
            </a:r>
            <a:br>
              <a:rPr lang="en-GB" sz="2200" dirty="0">
                <a:effectLst/>
                <a:cs typeface="Times New Roman" pitchFamily="18" charset="0"/>
              </a:rPr>
            </a:br>
            <a:r>
              <a:rPr lang="en-GB" sz="2200" dirty="0">
                <a:effectLst/>
                <a:cs typeface="Times New Roman" pitchFamily="18" charset="0"/>
              </a:rPr>
              <a:t>Point to one end, which is always present.</a:t>
            </a:r>
          </a:p>
          <a:p>
            <a:pPr eaLnBrk="1" hangingPunct="1">
              <a:lnSpc>
                <a:spcPct val="90000"/>
              </a:lnSpc>
              <a:buFont typeface="Wingdings" pitchFamily="2" charset="2"/>
              <a:buNone/>
              <a:defRPr/>
            </a:pPr>
            <a:endParaRPr lang="en-GB" sz="2000" dirty="0">
              <a:effectLst/>
              <a:cs typeface="Times New Roman" pitchFamily="18" charset="0"/>
            </a:endParaRPr>
          </a:p>
          <a:p>
            <a:pPr eaLnBrk="1" hangingPunct="1">
              <a:lnSpc>
                <a:spcPct val="90000"/>
              </a:lnSpc>
              <a:buFont typeface="Wingdings" pitchFamily="2" charset="2"/>
              <a:buNone/>
              <a:defRPr/>
            </a:pPr>
            <a:endParaRPr lang="en-GB" sz="800" dirty="0">
              <a:effectLst/>
              <a:cs typeface="Times New Roman" pitchFamily="18" charset="0"/>
            </a:endParaRPr>
          </a:p>
          <a:p>
            <a:pPr algn="ctr" eaLnBrk="1" hangingPunct="1">
              <a:lnSpc>
                <a:spcPct val="90000"/>
              </a:lnSpc>
              <a:buFont typeface="Wingdings" pitchFamily="2" charset="2"/>
              <a:buNone/>
              <a:defRPr/>
            </a:pPr>
            <a:endParaRPr lang="en-GB" sz="1000" dirty="0">
              <a:effectLst/>
              <a:cs typeface="Times New Roman" pitchFamily="18" charset="0"/>
            </a:endParaRPr>
          </a:p>
          <a:p>
            <a:pPr algn="ctr" eaLnBrk="1" hangingPunct="1">
              <a:lnSpc>
                <a:spcPct val="90000"/>
              </a:lnSpc>
              <a:buFont typeface="Wingdings" pitchFamily="2" charset="2"/>
              <a:buNone/>
              <a:defRPr/>
            </a:pPr>
            <a:r>
              <a:rPr lang="en-GB" sz="2000" dirty="0">
                <a:solidFill>
                  <a:srgbClr val="FFC000"/>
                </a:solidFill>
                <a:effectLst/>
                <a:cs typeface="Times New Roman" pitchFamily="18" charset="0"/>
              </a:rPr>
              <a:t>_________________</a:t>
            </a:r>
            <a:endParaRPr lang="en-GB" sz="2000" dirty="0">
              <a:solidFill>
                <a:srgbClr val="FFC000"/>
              </a:solidFill>
              <a:effectLst/>
            </a:endParaRPr>
          </a:p>
        </p:txBody>
      </p:sp>
      <p:sp>
        <p:nvSpPr>
          <p:cNvPr id="6147" name="Rectangle 4"/>
          <p:cNvSpPr>
            <a:spLocks noChangeArrowheads="1"/>
          </p:cNvSpPr>
          <p:nvPr/>
        </p:nvSpPr>
        <p:spPr bwMode="auto">
          <a:xfrm>
            <a:off x="4648200" y="6324600"/>
            <a:ext cx="4343400" cy="366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Garamond" pitchFamily="18" charset="0"/>
              </a:defRPr>
            </a:lvl1pPr>
            <a:lvl2pPr marL="742950" indent="-285750" eaLnBrk="0" hangingPunct="0">
              <a:defRPr>
                <a:solidFill>
                  <a:schemeClr val="tx1"/>
                </a:solidFill>
                <a:latin typeface="Garamond" pitchFamily="18" charset="0"/>
              </a:defRPr>
            </a:lvl2pPr>
            <a:lvl3pPr marL="1143000" indent="-228600" eaLnBrk="0" hangingPunct="0">
              <a:defRPr>
                <a:solidFill>
                  <a:schemeClr val="tx1"/>
                </a:solidFill>
                <a:latin typeface="Garamond" pitchFamily="18" charset="0"/>
              </a:defRPr>
            </a:lvl3pPr>
            <a:lvl4pPr marL="1600200" indent="-228600" eaLnBrk="0" hangingPunct="0">
              <a:defRPr>
                <a:solidFill>
                  <a:schemeClr val="tx1"/>
                </a:solidFill>
                <a:latin typeface="Garamond" pitchFamily="18" charset="0"/>
              </a:defRPr>
            </a:lvl4pPr>
            <a:lvl5pPr marL="2057400" indent="-228600" eaLnBrk="0" hangingPunct="0">
              <a:defRPr>
                <a:solidFill>
                  <a:schemeClr val="tx1"/>
                </a:solidFill>
                <a:latin typeface="Garamond" pitchFamily="18" charset="0"/>
              </a:defRPr>
            </a:lvl5pPr>
            <a:lvl6pPr marL="2514600" indent="-228600" eaLnBrk="0" fontAlgn="base" hangingPunct="0">
              <a:spcBef>
                <a:spcPct val="0"/>
              </a:spcBef>
              <a:spcAft>
                <a:spcPct val="0"/>
              </a:spcAft>
              <a:defRPr>
                <a:solidFill>
                  <a:schemeClr val="tx1"/>
                </a:solidFill>
                <a:latin typeface="Garamond" pitchFamily="18" charset="0"/>
              </a:defRPr>
            </a:lvl6pPr>
            <a:lvl7pPr marL="2971800" indent="-228600" eaLnBrk="0" fontAlgn="base" hangingPunct="0">
              <a:spcBef>
                <a:spcPct val="0"/>
              </a:spcBef>
              <a:spcAft>
                <a:spcPct val="0"/>
              </a:spcAft>
              <a:defRPr>
                <a:solidFill>
                  <a:schemeClr val="tx1"/>
                </a:solidFill>
                <a:latin typeface="Garamond" pitchFamily="18" charset="0"/>
              </a:defRPr>
            </a:lvl7pPr>
            <a:lvl8pPr marL="3429000" indent="-228600" eaLnBrk="0" fontAlgn="base" hangingPunct="0">
              <a:spcBef>
                <a:spcPct val="0"/>
              </a:spcBef>
              <a:spcAft>
                <a:spcPct val="0"/>
              </a:spcAft>
              <a:defRPr>
                <a:solidFill>
                  <a:schemeClr val="tx1"/>
                </a:solidFill>
                <a:latin typeface="Garamond" pitchFamily="18" charset="0"/>
              </a:defRPr>
            </a:lvl8pPr>
            <a:lvl9pPr marL="3886200" indent="-228600" eaLnBrk="0" fontAlgn="base" hangingPunct="0">
              <a:spcBef>
                <a:spcPct val="0"/>
              </a:spcBef>
              <a:spcAft>
                <a:spcPct val="0"/>
              </a:spcAft>
              <a:defRPr>
                <a:solidFill>
                  <a:schemeClr val="tx1"/>
                </a:solidFill>
                <a:latin typeface="Garamond" pitchFamily="18" charset="0"/>
              </a:defRPr>
            </a:lvl9pPr>
          </a:lstStyle>
          <a:p>
            <a:pPr eaLnBrk="1" hangingPunct="1"/>
            <a:r>
              <a:rPr lang="en-US" altLang="en-US"/>
              <a:t>http://www.online-literature.com/yeats/781/</a:t>
            </a:r>
          </a:p>
        </p:txBody>
      </p:sp>
      <p:sp>
        <p:nvSpPr>
          <p:cNvPr id="6148" name="Rectangle 5"/>
          <p:cNvSpPr>
            <a:spLocks noChangeArrowheads="1"/>
          </p:cNvSpPr>
          <p:nvPr/>
        </p:nvSpPr>
        <p:spPr bwMode="auto">
          <a:xfrm>
            <a:off x="0" y="3429000"/>
            <a:ext cx="91440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Garamond" pitchFamily="18" charset="0"/>
              </a:defRPr>
            </a:lvl1pPr>
            <a:lvl2pPr marL="742950" indent="-285750" eaLnBrk="0" hangingPunct="0">
              <a:defRPr>
                <a:solidFill>
                  <a:schemeClr val="tx1"/>
                </a:solidFill>
                <a:latin typeface="Garamond" pitchFamily="18" charset="0"/>
              </a:defRPr>
            </a:lvl2pPr>
            <a:lvl3pPr marL="1143000" indent="-228600" eaLnBrk="0" hangingPunct="0">
              <a:defRPr>
                <a:solidFill>
                  <a:schemeClr val="tx1"/>
                </a:solidFill>
                <a:latin typeface="Garamond" pitchFamily="18" charset="0"/>
              </a:defRPr>
            </a:lvl3pPr>
            <a:lvl4pPr marL="1600200" indent="-228600" eaLnBrk="0" hangingPunct="0">
              <a:defRPr>
                <a:solidFill>
                  <a:schemeClr val="tx1"/>
                </a:solidFill>
                <a:latin typeface="Garamond" pitchFamily="18" charset="0"/>
              </a:defRPr>
            </a:lvl4pPr>
            <a:lvl5pPr marL="2057400" indent="-228600" eaLnBrk="0" hangingPunct="0">
              <a:defRPr>
                <a:solidFill>
                  <a:schemeClr val="tx1"/>
                </a:solidFill>
                <a:latin typeface="Garamond" pitchFamily="18" charset="0"/>
              </a:defRPr>
            </a:lvl5pPr>
            <a:lvl6pPr marL="2514600" indent="-228600" eaLnBrk="0" fontAlgn="base" hangingPunct="0">
              <a:spcBef>
                <a:spcPct val="0"/>
              </a:spcBef>
              <a:spcAft>
                <a:spcPct val="0"/>
              </a:spcAft>
              <a:defRPr>
                <a:solidFill>
                  <a:schemeClr val="tx1"/>
                </a:solidFill>
                <a:latin typeface="Garamond" pitchFamily="18" charset="0"/>
              </a:defRPr>
            </a:lvl6pPr>
            <a:lvl7pPr marL="2971800" indent="-228600" eaLnBrk="0" fontAlgn="base" hangingPunct="0">
              <a:spcBef>
                <a:spcPct val="0"/>
              </a:spcBef>
              <a:spcAft>
                <a:spcPct val="0"/>
              </a:spcAft>
              <a:defRPr>
                <a:solidFill>
                  <a:schemeClr val="tx1"/>
                </a:solidFill>
                <a:latin typeface="Garamond" pitchFamily="18" charset="0"/>
              </a:defRPr>
            </a:lvl7pPr>
            <a:lvl8pPr marL="3429000" indent="-228600" eaLnBrk="0" fontAlgn="base" hangingPunct="0">
              <a:spcBef>
                <a:spcPct val="0"/>
              </a:spcBef>
              <a:spcAft>
                <a:spcPct val="0"/>
              </a:spcAft>
              <a:defRPr>
                <a:solidFill>
                  <a:schemeClr val="tx1"/>
                </a:solidFill>
                <a:latin typeface="Garamond" pitchFamily="18" charset="0"/>
              </a:defRPr>
            </a:lvl8pPr>
            <a:lvl9pPr marL="3886200" indent="-228600" eaLnBrk="0" fontAlgn="base" hangingPunct="0">
              <a:spcBef>
                <a:spcPct val="0"/>
              </a:spcBef>
              <a:spcAft>
                <a:spcPct val="0"/>
              </a:spcAft>
              <a:defRPr>
                <a:solidFill>
                  <a:schemeClr val="tx1"/>
                </a:solidFill>
                <a:latin typeface="Garamond" pitchFamily="18" charset="0"/>
              </a:defRPr>
            </a:lvl9pPr>
          </a:lstStyle>
          <a:p>
            <a:pPr eaLnBrk="1" hangingPunct="1"/>
            <a:r>
              <a:rPr lang="en-US" altLang="en-US" sz="2400">
                <a:latin typeface="Times New Roman" pitchFamily="18" charset="0"/>
              </a:rPr>
              <a:t> </a:t>
            </a:r>
          </a:p>
        </p:txBody>
      </p:sp>
      <p:sp>
        <p:nvSpPr>
          <p:cNvPr id="6149" name="Rectangle 6"/>
          <p:cNvSpPr>
            <a:spLocks noChangeArrowheads="1"/>
          </p:cNvSpPr>
          <p:nvPr/>
        </p:nvSpPr>
        <p:spPr bwMode="auto">
          <a:xfrm>
            <a:off x="6634281" y="2199119"/>
            <a:ext cx="2362200" cy="7016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Garamond" pitchFamily="18" charset="0"/>
              </a:defRPr>
            </a:lvl1pPr>
            <a:lvl2pPr marL="742950" indent="-285750" eaLnBrk="0" hangingPunct="0">
              <a:defRPr>
                <a:solidFill>
                  <a:schemeClr val="tx1"/>
                </a:solidFill>
                <a:latin typeface="Garamond" pitchFamily="18" charset="0"/>
              </a:defRPr>
            </a:lvl2pPr>
            <a:lvl3pPr marL="1143000" indent="-228600" eaLnBrk="0" hangingPunct="0">
              <a:defRPr>
                <a:solidFill>
                  <a:schemeClr val="tx1"/>
                </a:solidFill>
                <a:latin typeface="Garamond" pitchFamily="18" charset="0"/>
              </a:defRPr>
            </a:lvl3pPr>
            <a:lvl4pPr marL="1600200" indent="-228600" eaLnBrk="0" hangingPunct="0">
              <a:defRPr>
                <a:solidFill>
                  <a:schemeClr val="tx1"/>
                </a:solidFill>
                <a:latin typeface="Garamond" pitchFamily="18" charset="0"/>
              </a:defRPr>
            </a:lvl4pPr>
            <a:lvl5pPr marL="2057400" indent="-228600" eaLnBrk="0" hangingPunct="0">
              <a:defRPr>
                <a:solidFill>
                  <a:schemeClr val="tx1"/>
                </a:solidFill>
                <a:latin typeface="Garamond" pitchFamily="18" charset="0"/>
              </a:defRPr>
            </a:lvl5pPr>
            <a:lvl6pPr marL="2514600" indent="-228600" eaLnBrk="0" fontAlgn="base" hangingPunct="0">
              <a:spcBef>
                <a:spcPct val="0"/>
              </a:spcBef>
              <a:spcAft>
                <a:spcPct val="0"/>
              </a:spcAft>
              <a:defRPr>
                <a:solidFill>
                  <a:schemeClr val="tx1"/>
                </a:solidFill>
                <a:latin typeface="Garamond" pitchFamily="18" charset="0"/>
              </a:defRPr>
            </a:lvl6pPr>
            <a:lvl7pPr marL="2971800" indent="-228600" eaLnBrk="0" fontAlgn="base" hangingPunct="0">
              <a:spcBef>
                <a:spcPct val="0"/>
              </a:spcBef>
              <a:spcAft>
                <a:spcPct val="0"/>
              </a:spcAft>
              <a:defRPr>
                <a:solidFill>
                  <a:schemeClr val="tx1"/>
                </a:solidFill>
                <a:latin typeface="Garamond" pitchFamily="18" charset="0"/>
              </a:defRPr>
            </a:lvl7pPr>
            <a:lvl8pPr marL="3429000" indent="-228600" eaLnBrk="0" fontAlgn="base" hangingPunct="0">
              <a:spcBef>
                <a:spcPct val="0"/>
              </a:spcBef>
              <a:spcAft>
                <a:spcPct val="0"/>
              </a:spcAft>
              <a:defRPr>
                <a:solidFill>
                  <a:schemeClr val="tx1"/>
                </a:solidFill>
                <a:latin typeface="Garamond" pitchFamily="18" charset="0"/>
              </a:defRPr>
            </a:lvl8pPr>
            <a:lvl9pPr marL="3886200" indent="-228600" eaLnBrk="0" fontAlgn="base" hangingPunct="0">
              <a:spcBef>
                <a:spcPct val="0"/>
              </a:spcBef>
              <a:spcAft>
                <a:spcPct val="0"/>
              </a:spcAft>
              <a:defRPr>
                <a:solidFill>
                  <a:schemeClr val="tx1"/>
                </a:solidFill>
                <a:latin typeface="Garamond" pitchFamily="18" charset="0"/>
              </a:defRPr>
            </a:lvl9pPr>
          </a:lstStyle>
          <a:p>
            <a:pPr algn="r" eaLnBrk="1" hangingPunct="1"/>
            <a:r>
              <a:rPr lang="en-US" altLang="en-US" sz="2000" i="1" dirty="0">
                <a:solidFill>
                  <a:srgbClr val="FFC000"/>
                </a:solidFill>
                <a:cs typeface="Arial" charset="0"/>
              </a:rPr>
              <a:t>from:</a:t>
            </a:r>
            <a:r>
              <a:rPr lang="en-US" altLang="en-US" sz="2000" dirty="0">
                <a:solidFill>
                  <a:srgbClr val="FFC000"/>
                </a:solidFill>
                <a:cs typeface="Arial" charset="0"/>
              </a:rPr>
              <a:t> </a:t>
            </a:r>
            <a:r>
              <a:rPr lang="en-US" altLang="en-US" sz="2000" dirty="0" err="1">
                <a:solidFill>
                  <a:srgbClr val="FFC000"/>
                </a:solidFill>
                <a:cs typeface="Arial" charset="0"/>
              </a:rPr>
              <a:t>T.S.Eliot</a:t>
            </a:r>
            <a:r>
              <a:rPr lang="en-US" altLang="en-US" sz="2000" dirty="0">
                <a:solidFill>
                  <a:srgbClr val="FFC000"/>
                </a:solidFill>
                <a:cs typeface="Arial" charset="0"/>
              </a:rPr>
              <a:t>, </a:t>
            </a:r>
          </a:p>
          <a:p>
            <a:pPr algn="r" eaLnBrk="1" hangingPunct="1"/>
            <a:r>
              <a:rPr lang="en-US" altLang="en-US" sz="2000" dirty="0">
                <a:solidFill>
                  <a:srgbClr val="FFC000"/>
                </a:solidFill>
                <a:cs typeface="Arial" charset="0"/>
              </a:rPr>
              <a:t>‘Burnt Norton’, 1936 </a:t>
            </a:r>
            <a:r>
              <a:rPr lang="en-US" altLang="en-US" sz="2000" dirty="0">
                <a:solidFill>
                  <a:srgbClr val="FFC000"/>
                </a:solidFill>
              </a:rPr>
              <a:t> </a:t>
            </a:r>
          </a:p>
        </p:txBody>
      </p:sp>
      <p:sp>
        <p:nvSpPr>
          <p:cNvPr id="6150" name="Rectangle 7"/>
          <p:cNvSpPr>
            <a:spLocks noChangeArrowheads="1"/>
          </p:cNvSpPr>
          <p:nvPr/>
        </p:nvSpPr>
        <p:spPr bwMode="auto">
          <a:xfrm>
            <a:off x="539552" y="3606580"/>
            <a:ext cx="5715000" cy="2771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Garamond" pitchFamily="18" charset="0"/>
              </a:defRPr>
            </a:lvl1pPr>
            <a:lvl2pPr marL="742950" indent="-285750" eaLnBrk="0" hangingPunct="0">
              <a:defRPr>
                <a:solidFill>
                  <a:schemeClr val="tx1"/>
                </a:solidFill>
                <a:latin typeface="Garamond" pitchFamily="18" charset="0"/>
              </a:defRPr>
            </a:lvl2pPr>
            <a:lvl3pPr marL="1143000" indent="-228600" eaLnBrk="0" hangingPunct="0">
              <a:defRPr>
                <a:solidFill>
                  <a:schemeClr val="tx1"/>
                </a:solidFill>
                <a:latin typeface="Garamond" pitchFamily="18" charset="0"/>
              </a:defRPr>
            </a:lvl3pPr>
            <a:lvl4pPr marL="1600200" indent="-228600" eaLnBrk="0" hangingPunct="0">
              <a:defRPr>
                <a:solidFill>
                  <a:schemeClr val="tx1"/>
                </a:solidFill>
                <a:latin typeface="Garamond" pitchFamily="18" charset="0"/>
              </a:defRPr>
            </a:lvl4pPr>
            <a:lvl5pPr marL="2057400" indent="-228600" eaLnBrk="0" hangingPunct="0">
              <a:defRPr>
                <a:solidFill>
                  <a:schemeClr val="tx1"/>
                </a:solidFill>
                <a:latin typeface="Garamond" pitchFamily="18" charset="0"/>
              </a:defRPr>
            </a:lvl5pPr>
            <a:lvl6pPr marL="2514600" indent="-228600" eaLnBrk="0" fontAlgn="base" hangingPunct="0">
              <a:spcBef>
                <a:spcPct val="0"/>
              </a:spcBef>
              <a:spcAft>
                <a:spcPct val="0"/>
              </a:spcAft>
              <a:defRPr>
                <a:solidFill>
                  <a:schemeClr val="tx1"/>
                </a:solidFill>
                <a:latin typeface="Garamond" pitchFamily="18" charset="0"/>
              </a:defRPr>
            </a:lvl6pPr>
            <a:lvl7pPr marL="2971800" indent="-228600" eaLnBrk="0" fontAlgn="base" hangingPunct="0">
              <a:spcBef>
                <a:spcPct val="0"/>
              </a:spcBef>
              <a:spcAft>
                <a:spcPct val="0"/>
              </a:spcAft>
              <a:defRPr>
                <a:solidFill>
                  <a:schemeClr val="tx1"/>
                </a:solidFill>
                <a:latin typeface="Garamond" pitchFamily="18" charset="0"/>
              </a:defRPr>
            </a:lvl7pPr>
            <a:lvl8pPr marL="3429000" indent="-228600" eaLnBrk="0" fontAlgn="base" hangingPunct="0">
              <a:spcBef>
                <a:spcPct val="0"/>
              </a:spcBef>
              <a:spcAft>
                <a:spcPct val="0"/>
              </a:spcAft>
              <a:defRPr>
                <a:solidFill>
                  <a:schemeClr val="tx1"/>
                </a:solidFill>
                <a:latin typeface="Garamond" pitchFamily="18" charset="0"/>
              </a:defRPr>
            </a:lvl8pPr>
            <a:lvl9pPr marL="3886200" indent="-228600" eaLnBrk="0" fontAlgn="base" hangingPunct="0">
              <a:spcBef>
                <a:spcPct val="0"/>
              </a:spcBef>
              <a:spcAft>
                <a:spcPct val="0"/>
              </a:spcAft>
              <a:defRPr>
                <a:solidFill>
                  <a:schemeClr val="tx1"/>
                </a:solidFill>
                <a:latin typeface="Garamond" pitchFamily="18" charset="0"/>
              </a:defRPr>
            </a:lvl9pPr>
          </a:lstStyle>
          <a:p>
            <a:pPr eaLnBrk="1" hangingPunct="1"/>
            <a:r>
              <a:rPr lang="en-GB" altLang="en-US" sz="2200" dirty="0">
                <a:cs typeface="Times New Roman" pitchFamily="18" charset="0"/>
              </a:rPr>
              <a:t>O sages standing in God's holy fire</a:t>
            </a:r>
            <a:br>
              <a:rPr lang="en-GB" altLang="en-US" sz="2200" dirty="0">
                <a:cs typeface="Times New Roman" pitchFamily="18" charset="0"/>
              </a:rPr>
            </a:br>
            <a:r>
              <a:rPr lang="en-GB" altLang="en-US" sz="2200" dirty="0">
                <a:cs typeface="Times New Roman" pitchFamily="18" charset="0"/>
              </a:rPr>
              <a:t>As in the gold mosaic of a wall,</a:t>
            </a:r>
            <a:br>
              <a:rPr lang="en-GB" altLang="en-US" sz="2200" dirty="0">
                <a:cs typeface="Times New Roman" pitchFamily="18" charset="0"/>
              </a:rPr>
            </a:br>
            <a:r>
              <a:rPr lang="en-GB" altLang="en-US" sz="2200" dirty="0">
                <a:cs typeface="Times New Roman" pitchFamily="18" charset="0"/>
              </a:rPr>
              <a:t>Come from the holy fire, </a:t>
            </a:r>
            <a:r>
              <a:rPr lang="en-GB" altLang="en-US" sz="2200" dirty="0" err="1">
                <a:cs typeface="Times New Roman" pitchFamily="18" charset="0"/>
              </a:rPr>
              <a:t>perne</a:t>
            </a:r>
            <a:r>
              <a:rPr lang="en-GB" altLang="en-US" sz="2200" dirty="0">
                <a:cs typeface="Times New Roman" pitchFamily="18" charset="0"/>
              </a:rPr>
              <a:t> in a gyre,</a:t>
            </a:r>
            <a:br>
              <a:rPr lang="en-GB" altLang="en-US" sz="2200" dirty="0">
                <a:cs typeface="Times New Roman" pitchFamily="18" charset="0"/>
              </a:rPr>
            </a:br>
            <a:r>
              <a:rPr lang="en-GB" altLang="en-US" sz="2200" dirty="0">
                <a:cs typeface="Times New Roman" pitchFamily="18" charset="0"/>
              </a:rPr>
              <a:t>And be the singing-masters of my soul.</a:t>
            </a:r>
            <a:br>
              <a:rPr lang="en-GB" altLang="en-US" sz="2200" dirty="0">
                <a:cs typeface="Times New Roman" pitchFamily="18" charset="0"/>
              </a:rPr>
            </a:br>
            <a:r>
              <a:rPr lang="en-GB" altLang="en-US" sz="2200" dirty="0">
                <a:cs typeface="Times New Roman" pitchFamily="18" charset="0"/>
              </a:rPr>
              <a:t>Consume my heart away; sick with desire</a:t>
            </a:r>
            <a:br>
              <a:rPr lang="en-GB" altLang="en-US" sz="2200" dirty="0">
                <a:cs typeface="Times New Roman" pitchFamily="18" charset="0"/>
              </a:rPr>
            </a:br>
            <a:r>
              <a:rPr lang="en-GB" altLang="en-US" sz="2200" dirty="0">
                <a:cs typeface="Times New Roman" pitchFamily="18" charset="0"/>
              </a:rPr>
              <a:t>And fastened to a dying animal</a:t>
            </a:r>
            <a:br>
              <a:rPr lang="en-GB" altLang="en-US" sz="2200" dirty="0">
                <a:cs typeface="Times New Roman" pitchFamily="18" charset="0"/>
              </a:rPr>
            </a:br>
            <a:r>
              <a:rPr lang="en-GB" altLang="en-US" sz="2200" dirty="0">
                <a:cs typeface="Times New Roman" pitchFamily="18" charset="0"/>
              </a:rPr>
              <a:t>It knows not what it is; and gather me</a:t>
            </a:r>
            <a:br>
              <a:rPr lang="en-GB" altLang="en-US" sz="2200" dirty="0">
                <a:cs typeface="Times New Roman" pitchFamily="18" charset="0"/>
              </a:rPr>
            </a:br>
            <a:r>
              <a:rPr lang="en-GB" altLang="en-US" sz="2200" dirty="0">
                <a:cs typeface="Times New Roman" pitchFamily="18" charset="0"/>
              </a:rPr>
              <a:t>Into the artifice of eternity.</a:t>
            </a:r>
            <a:endParaRPr lang="en-GB" altLang="en-US" sz="2200" dirty="0"/>
          </a:p>
        </p:txBody>
      </p:sp>
      <p:sp>
        <p:nvSpPr>
          <p:cNvPr id="6151" name="Rectangle 8"/>
          <p:cNvSpPr>
            <a:spLocks noChangeArrowheads="1"/>
          </p:cNvSpPr>
          <p:nvPr/>
        </p:nvSpPr>
        <p:spPr bwMode="auto">
          <a:xfrm>
            <a:off x="6233941" y="5711102"/>
            <a:ext cx="2687216" cy="70788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a:solidFill>
                  <a:schemeClr val="tx1"/>
                </a:solidFill>
                <a:latin typeface="Garamond" pitchFamily="18" charset="0"/>
              </a:defRPr>
            </a:lvl1pPr>
            <a:lvl2pPr marL="742950" indent="-285750" eaLnBrk="0" hangingPunct="0">
              <a:defRPr>
                <a:solidFill>
                  <a:schemeClr val="tx1"/>
                </a:solidFill>
                <a:latin typeface="Garamond" pitchFamily="18" charset="0"/>
              </a:defRPr>
            </a:lvl2pPr>
            <a:lvl3pPr marL="1143000" indent="-228600" eaLnBrk="0" hangingPunct="0">
              <a:defRPr>
                <a:solidFill>
                  <a:schemeClr val="tx1"/>
                </a:solidFill>
                <a:latin typeface="Garamond" pitchFamily="18" charset="0"/>
              </a:defRPr>
            </a:lvl3pPr>
            <a:lvl4pPr marL="1600200" indent="-228600" eaLnBrk="0" hangingPunct="0">
              <a:defRPr>
                <a:solidFill>
                  <a:schemeClr val="tx1"/>
                </a:solidFill>
                <a:latin typeface="Garamond" pitchFamily="18" charset="0"/>
              </a:defRPr>
            </a:lvl4pPr>
            <a:lvl5pPr marL="2057400" indent="-228600" eaLnBrk="0" hangingPunct="0">
              <a:defRPr>
                <a:solidFill>
                  <a:schemeClr val="tx1"/>
                </a:solidFill>
                <a:latin typeface="Garamond" pitchFamily="18" charset="0"/>
              </a:defRPr>
            </a:lvl5pPr>
            <a:lvl6pPr marL="2514600" indent="-228600" eaLnBrk="0" fontAlgn="base" hangingPunct="0">
              <a:spcBef>
                <a:spcPct val="0"/>
              </a:spcBef>
              <a:spcAft>
                <a:spcPct val="0"/>
              </a:spcAft>
              <a:defRPr>
                <a:solidFill>
                  <a:schemeClr val="tx1"/>
                </a:solidFill>
                <a:latin typeface="Garamond" pitchFamily="18" charset="0"/>
              </a:defRPr>
            </a:lvl6pPr>
            <a:lvl7pPr marL="2971800" indent="-228600" eaLnBrk="0" fontAlgn="base" hangingPunct="0">
              <a:spcBef>
                <a:spcPct val="0"/>
              </a:spcBef>
              <a:spcAft>
                <a:spcPct val="0"/>
              </a:spcAft>
              <a:defRPr>
                <a:solidFill>
                  <a:schemeClr val="tx1"/>
                </a:solidFill>
                <a:latin typeface="Garamond" pitchFamily="18" charset="0"/>
              </a:defRPr>
            </a:lvl7pPr>
            <a:lvl8pPr marL="3429000" indent="-228600" eaLnBrk="0" fontAlgn="base" hangingPunct="0">
              <a:spcBef>
                <a:spcPct val="0"/>
              </a:spcBef>
              <a:spcAft>
                <a:spcPct val="0"/>
              </a:spcAft>
              <a:defRPr>
                <a:solidFill>
                  <a:schemeClr val="tx1"/>
                </a:solidFill>
                <a:latin typeface="Garamond" pitchFamily="18" charset="0"/>
              </a:defRPr>
            </a:lvl8pPr>
            <a:lvl9pPr marL="3886200" indent="-228600" eaLnBrk="0" fontAlgn="base" hangingPunct="0">
              <a:spcBef>
                <a:spcPct val="0"/>
              </a:spcBef>
              <a:spcAft>
                <a:spcPct val="0"/>
              </a:spcAft>
              <a:defRPr>
                <a:solidFill>
                  <a:schemeClr val="tx1"/>
                </a:solidFill>
                <a:latin typeface="Garamond" pitchFamily="18" charset="0"/>
              </a:defRPr>
            </a:lvl9pPr>
          </a:lstStyle>
          <a:p>
            <a:pPr algn="r" eaLnBrk="1" hangingPunct="1"/>
            <a:r>
              <a:rPr lang="en-US" altLang="en-US" sz="2000" i="1" dirty="0">
                <a:solidFill>
                  <a:srgbClr val="FFC000"/>
                </a:solidFill>
                <a:cs typeface="Arial" charset="0"/>
              </a:rPr>
              <a:t>from:</a:t>
            </a:r>
            <a:r>
              <a:rPr lang="en-US" altLang="en-US" sz="2000" dirty="0">
                <a:solidFill>
                  <a:srgbClr val="FFC000"/>
                </a:solidFill>
                <a:cs typeface="Arial" charset="0"/>
              </a:rPr>
              <a:t> </a:t>
            </a:r>
            <a:r>
              <a:rPr lang="en-US" altLang="en-US" sz="2000" dirty="0" err="1">
                <a:solidFill>
                  <a:srgbClr val="FFC000"/>
                </a:solidFill>
                <a:cs typeface="Arial" charset="0"/>
              </a:rPr>
              <a:t>W.B.Yeats</a:t>
            </a:r>
            <a:r>
              <a:rPr lang="en-US" altLang="en-US" sz="2000" dirty="0">
                <a:solidFill>
                  <a:srgbClr val="FFC000"/>
                </a:solidFill>
                <a:cs typeface="Arial" charset="0"/>
              </a:rPr>
              <a:t>,  ‘Sailing to Byzantium’ 1928 </a:t>
            </a:r>
            <a:r>
              <a:rPr lang="en-US" altLang="en-US" sz="2000" dirty="0">
                <a:solidFill>
                  <a:srgbClr val="FFC000"/>
                </a:solidFill>
              </a:rPr>
              <a:t> </a:t>
            </a:r>
          </a:p>
        </p:txBody>
      </p:sp>
      <p:sp>
        <p:nvSpPr>
          <p:cNvPr id="6152" name="Rectangle 9"/>
          <p:cNvSpPr>
            <a:spLocks noChangeArrowheads="1"/>
          </p:cNvSpPr>
          <p:nvPr/>
        </p:nvSpPr>
        <p:spPr bwMode="auto">
          <a:xfrm>
            <a:off x="4114800" y="2806122"/>
            <a:ext cx="5029200" cy="366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Garamond" pitchFamily="18" charset="0"/>
              </a:defRPr>
            </a:lvl1pPr>
            <a:lvl2pPr marL="742950" indent="-285750" eaLnBrk="0" hangingPunct="0">
              <a:defRPr>
                <a:solidFill>
                  <a:schemeClr val="tx1"/>
                </a:solidFill>
                <a:latin typeface="Garamond" pitchFamily="18" charset="0"/>
              </a:defRPr>
            </a:lvl2pPr>
            <a:lvl3pPr marL="1143000" indent="-228600" eaLnBrk="0" hangingPunct="0">
              <a:defRPr>
                <a:solidFill>
                  <a:schemeClr val="tx1"/>
                </a:solidFill>
                <a:latin typeface="Garamond" pitchFamily="18" charset="0"/>
              </a:defRPr>
            </a:lvl3pPr>
            <a:lvl4pPr marL="1600200" indent="-228600" eaLnBrk="0" hangingPunct="0">
              <a:defRPr>
                <a:solidFill>
                  <a:schemeClr val="tx1"/>
                </a:solidFill>
                <a:latin typeface="Garamond" pitchFamily="18" charset="0"/>
              </a:defRPr>
            </a:lvl4pPr>
            <a:lvl5pPr marL="2057400" indent="-228600" eaLnBrk="0" hangingPunct="0">
              <a:defRPr>
                <a:solidFill>
                  <a:schemeClr val="tx1"/>
                </a:solidFill>
                <a:latin typeface="Garamond" pitchFamily="18" charset="0"/>
              </a:defRPr>
            </a:lvl5pPr>
            <a:lvl6pPr marL="2514600" indent="-228600" eaLnBrk="0" fontAlgn="base" hangingPunct="0">
              <a:spcBef>
                <a:spcPct val="0"/>
              </a:spcBef>
              <a:spcAft>
                <a:spcPct val="0"/>
              </a:spcAft>
              <a:defRPr>
                <a:solidFill>
                  <a:schemeClr val="tx1"/>
                </a:solidFill>
                <a:latin typeface="Garamond" pitchFamily="18" charset="0"/>
              </a:defRPr>
            </a:lvl6pPr>
            <a:lvl7pPr marL="2971800" indent="-228600" eaLnBrk="0" fontAlgn="base" hangingPunct="0">
              <a:spcBef>
                <a:spcPct val="0"/>
              </a:spcBef>
              <a:spcAft>
                <a:spcPct val="0"/>
              </a:spcAft>
              <a:defRPr>
                <a:solidFill>
                  <a:schemeClr val="tx1"/>
                </a:solidFill>
                <a:latin typeface="Garamond" pitchFamily="18" charset="0"/>
              </a:defRPr>
            </a:lvl7pPr>
            <a:lvl8pPr marL="3429000" indent="-228600" eaLnBrk="0" fontAlgn="base" hangingPunct="0">
              <a:spcBef>
                <a:spcPct val="0"/>
              </a:spcBef>
              <a:spcAft>
                <a:spcPct val="0"/>
              </a:spcAft>
              <a:defRPr>
                <a:solidFill>
                  <a:schemeClr val="tx1"/>
                </a:solidFill>
                <a:latin typeface="Garamond" pitchFamily="18" charset="0"/>
              </a:defRPr>
            </a:lvl8pPr>
            <a:lvl9pPr marL="3886200" indent="-228600" eaLnBrk="0" fontAlgn="base" hangingPunct="0">
              <a:spcBef>
                <a:spcPct val="0"/>
              </a:spcBef>
              <a:spcAft>
                <a:spcPct val="0"/>
              </a:spcAft>
              <a:defRPr>
                <a:solidFill>
                  <a:schemeClr val="tx1"/>
                </a:solidFill>
                <a:latin typeface="Garamond" pitchFamily="18" charset="0"/>
              </a:defRPr>
            </a:lvl9pPr>
          </a:lstStyle>
          <a:p>
            <a:pPr eaLnBrk="1" hangingPunct="1"/>
            <a:r>
              <a:rPr lang="en-US" altLang="en-US" dirty="0"/>
              <a:t>http://www.tristan.icom43.net/quartets/norton.html</a:t>
            </a:r>
          </a:p>
        </p:txBody>
      </p:sp>
      <p:sp>
        <p:nvSpPr>
          <p:cNvPr id="6153" name="Rectangle 10"/>
          <p:cNvSpPr>
            <a:spLocks noChangeArrowheads="1"/>
          </p:cNvSpPr>
          <p:nvPr/>
        </p:nvSpPr>
        <p:spPr bwMode="auto">
          <a:xfrm>
            <a:off x="0" y="3429000"/>
            <a:ext cx="91440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Garamond" pitchFamily="18" charset="0"/>
              </a:defRPr>
            </a:lvl1pPr>
            <a:lvl2pPr marL="742950" indent="-285750" eaLnBrk="0" hangingPunct="0">
              <a:defRPr>
                <a:solidFill>
                  <a:schemeClr val="tx1"/>
                </a:solidFill>
                <a:latin typeface="Garamond" pitchFamily="18" charset="0"/>
              </a:defRPr>
            </a:lvl2pPr>
            <a:lvl3pPr marL="1143000" indent="-228600" eaLnBrk="0" hangingPunct="0">
              <a:defRPr>
                <a:solidFill>
                  <a:schemeClr val="tx1"/>
                </a:solidFill>
                <a:latin typeface="Garamond" pitchFamily="18" charset="0"/>
              </a:defRPr>
            </a:lvl3pPr>
            <a:lvl4pPr marL="1600200" indent="-228600" eaLnBrk="0" hangingPunct="0">
              <a:defRPr>
                <a:solidFill>
                  <a:schemeClr val="tx1"/>
                </a:solidFill>
                <a:latin typeface="Garamond" pitchFamily="18" charset="0"/>
              </a:defRPr>
            </a:lvl4pPr>
            <a:lvl5pPr marL="2057400" indent="-228600" eaLnBrk="0" hangingPunct="0">
              <a:defRPr>
                <a:solidFill>
                  <a:schemeClr val="tx1"/>
                </a:solidFill>
                <a:latin typeface="Garamond" pitchFamily="18" charset="0"/>
              </a:defRPr>
            </a:lvl5pPr>
            <a:lvl6pPr marL="2514600" indent="-228600" eaLnBrk="0" fontAlgn="base" hangingPunct="0">
              <a:spcBef>
                <a:spcPct val="0"/>
              </a:spcBef>
              <a:spcAft>
                <a:spcPct val="0"/>
              </a:spcAft>
              <a:defRPr>
                <a:solidFill>
                  <a:schemeClr val="tx1"/>
                </a:solidFill>
                <a:latin typeface="Garamond" pitchFamily="18" charset="0"/>
              </a:defRPr>
            </a:lvl6pPr>
            <a:lvl7pPr marL="2971800" indent="-228600" eaLnBrk="0" fontAlgn="base" hangingPunct="0">
              <a:spcBef>
                <a:spcPct val="0"/>
              </a:spcBef>
              <a:spcAft>
                <a:spcPct val="0"/>
              </a:spcAft>
              <a:defRPr>
                <a:solidFill>
                  <a:schemeClr val="tx1"/>
                </a:solidFill>
                <a:latin typeface="Garamond" pitchFamily="18" charset="0"/>
              </a:defRPr>
            </a:lvl7pPr>
            <a:lvl8pPr marL="3429000" indent="-228600" eaLnBrk="0" fontAlgn="base" hangingPunct="0">
              <a:spcBef>
                <a:spcPct val="0"/>
              </a:spcBef>
              <a:spcAft>
                <a:spcPct val="0"/>
              </a:spcAft>
              <a:defRPr>
                <a:solidFill>
                  <a:schemeClr val="tx1"/>
                </a:solidFill>
                <a:latin typeface="Garamond" pitchFamily="18" charset="0"/>
              </a:defRPr>
            </a:lvl8pPr>
            <a:lvl9pPr marL="3886200" indent="-228600" eaLnBrk="0" fontAlgn="base" hangingPunct="0">
              <a:spcBef>
                <a:spcPct val="0"/>
              </a:spcBef>
              <a:spcAft>
                <a:spcPct val="0"/>
              </a:spcAft>
              <a:defRPr>
                <a:solidFill>
                  <a:schemeClr val="tx1"/>
                </a:solidFill>
                <a:latin typeface="Garamond" pitchFamily="18" charset="0"/>
              </a:defRPr>
            </a:lvl9pPr>
          </a:lstStyle>
          <a:p>
            <a:pPr eaLnBrk="1" hangingPunct="1"/>
            <a:r>
              <a:rPr lang="en-US" altLang="en-US" sz="2400">
                <a:latin typeface="Times New Roman" pitchFamily="18" charset="0"/>
              </a:rPr>
              <a:t> </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47394" y="1052736"/>
            <a:ext cx="8352928" cy="5616624"/>
          </a:xfrm>
        </p:spPr>
        <p:txBody>
          <a:bodyPr/>
          <a:lstStyle/>
          <a:p>
            <a:pPr marL="0" indent="0">
              <a:buNone/>
            </a:pPr>
            <a:r>
              <a:rPr lang="en-GB" sz="2400" dirty="0">
                <a:solidFill>
                  <a:srgbClr val="FFC000"/>
                </a:solidFill>
                <a:effectLst/>
              </a:rPr>
              <a:t>There is no doubt but that for us time is at first identical with the continuity of our inner life. </a:t>
            </a:r>
            <a:r>
              <a:rPr lang="en-GB" sz="2400" dirty="0">
                <a:effectLst/>
              </a:rPr>
              <a:t>What is this continuity? That of a flow or passage, but a self-sufficient flow or passage, the flow not implying a thing that flows, and the passing not presupposing states through which we pass; the thing and the state are only artificially taken snapshots of the transition; and this transition, all that is naturally experienced, is duration itself. It is memory, but not personal memory, external to what it retains, distinct from a past whose preservation it assures; </a:t>
            </a:r>
            <a:r>
              <a:rPr lang="en-GB" sz="2400" dirty="0">
                <a:solidFill>
                  <a:srgbClr val="FFC000"/>
                </a:solidFill>
                <a:effectLst/>
              </a:rPr>
              <a:t>it is a memory within change itself, a memory that prolongs the before into the after, keeping them from being mere snapshots appearing and disappearing in a present ceaselessly reborn. </a:t>
            </a:r>
          </a:p>
          <a:p>
            <a:pPr marL="0" indent="0">
              <a:buNone/>
            </a:pPr>
            <a:r>
              <a:rPr lang="en-GB" sz="2000" dirty="0">
                <a:effectLst/>
              </a:rPr>
              <a:t> Henri Bergson  (1922), </a:t>
            </a:r>
            <a:r>
              <a:rPr lang="en-GB" sz="2000" i="1" dirty="0">
                <a:effectLst/>
              </a:rPr>
              <a:t>Duration and Simultaneity with reference to Einstein's Theory,</a:t>
            </a:r>
            <a:r>
              <a:rPr lang="en-GB" sz="2000" dirty="0">
                <a:effectLst/>
              </a:rPr>
              <a:t> Trans.  Leon Jacobson  1965: chap 3 ‘Concerning the Nature of Time’ (p.45)</a:t>
            </a:r>
          </a:p>
        </p:txBody>
      </p:sp>
      <p:sp>
        <p:nvSpPr>
          <p:cNvPr id="6" name="Rectangle 3"/>
          <p:cNvSpPr>
            <a:spLocks noChangeArrowheads="1"/>
          </p:cNvSpPr>
          <p:nvPr/>
        </p:nvSpPr>
        <p:spPr bwMode="auto">
          <a:xfrm>
            <a:off x="0" y="58050"/>
            <a:ext cx="65" cy="341099"/>
          </a:xfrm>
          <a:prstGeom prst="rect">
            <a:avLst/>
          </a:prstGeom>
          <a:solidFill>
            <a:srgbClr val="F5F5F5"/>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0" tIns="0" rIns="0" bIns="63480" numCol="1" anchor="ctr" anchorCtr="0" compatLnSpc="1">
            <a:prstTxWarp prst="textNoShape">
              <a:avLst/>
            </a:prstTxWarp>
            <a:spAutoFit/>
          </a:bodyPr>
          <a:lstStyle/>
          <a:p>
            <a:pPr lvl="0" eaLnBrk="0" hangingPunct="0"/>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
        <p:nvSpPr>
          <p:cNvPr id="7" name="Rectangle 6"/>
          <p:cNvSpPr/>
          <p:nvPr/>
        </p:nvSpPr>
        <p:spPr>
          <a:xfrm>
            <a:off x="743515" y="228599"/>
            <a:ext cx="7088735" cy="584775"/>
          </a:xfrm>
          <a:prstGeom prst="rect">
            <a:avLst/>
          </a:prstGeom>
        </p:spPr>
        <p:txBody>
          <a:bodyPr wrap="none">
            <a:spAutoFit/>
          </a:bodyPr>
          <a:lstStyle/>
          <a:p>
            <a:pPr algn="ctr" eaLnBrk="0" hangingPunct="0"/>
            <a:r>
              <a:rPr lang="en-GB" sz="3200" b="1" dirty="0">
                <a:solidFill>
                  <a:srgbClr val="FFC000"/>
                </a:solidFill>
                <a:latin typeface="Felix Titling" panose="04060505060202020A04" pitchFamily="82" charset="0"/>
                <a:ea typeface="+mj-ea"/>
                <a:cs typeface="Mongolian Baiti" panose="03000500000000000000" pitchFamily="66" charset="0"/>
              </a:rPr>
              <a:t>BERGSON’S THEORY OF DURATION</a:t>
            </a:r>
          </a:p>
        </p:txBody>
      </p:sp>
    </p:spTree>
    <p:extLst>
      <p:ext uri="{BB962C8B-B14F-4D97-AF65-F5344CB8AC3E}">
        <p14:creationId xmlns:p14="http://schemas.microsoft.com/office/powerpoint/2010/main" val="338607635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0" y="116632"/>
            <a:ext cx="9144000" cy="634082"/>
          </a:xfrm>
        </p:spPr>
        <p:txBody>
          <a:bodyPr/>
          <a:lstStyle/>
          <a:p>
            <a:r>
              <a:rPr lang="en-GB" sz="3200" kern="1200" dirty="0">
                <a:solidFill>
                  <a:srgbClr val="FFC000"/>
                </a:solidFill>
                <a:effectLst/>
                <a:latin typeface="Felix Titling" panose="04060505060202020A04" pitchFamily="82" charset="0"/>
                <a:cs typeface="Mongolian Baiti" panose="03000500000000000000" pitchFamily="66" charset="0"/>
              </a:rPr>
              <a:t>STEIN: FRAGMENTATION &amp; REINTEGRATION</a:t>
            </a:r>
          </a:p>
        </p:txBody>
      </p:sp>
      <p:sp>
        <p:nvSpPr>
          <p:cNvPr id="3" name="Content Placeholder 2"/>
          <p:cNvSpPr>
            <a:spLocks noGrp="1"/>
          </p:cNvSpPr>
          <p:nvPr>
            <p:ph idx="1"/>
          </p:nvPr>
        </p:nvSpPr>
        <p:spPr>
          <a:xfrm>
            <a:off x="395536" y="1052736"/>
            <a:ext cx="8208912" cy="5544616"/>
          </a:xfrm>
        </p:spPr>
        <p:txBody>
          <a:bodyPr/>
          <a:lstStyle/>
          <a:p>
            <a:pPr marL="0" indent="0">
              <a:spcBef>
                <a:spcPts val="0"/>
              </a:spcBef>
              <a:buNone/>
            </a:pPr>
            <a:r>
              <a:rPr lang="en-GB" sz="2200" dirty="0">
                <a:effectLst/>
              </a:rPr>
              <a:t>Habit in Stein, as in James and Dewey, is never merely a problem to be overcome, a failure of imagination, or a "machine-like repetition". It is </a:t>
            </a:r>
            <a:r>
              <a:rPr lang="en-GB" sz="2200" dirty="0">
                <a:solidFill>
                  <a:srgbClr val="FFC000"/>
                </a:solidFill>
                <a:effectLst/>
              </a:rPr>
              <a:t>the smallest component part into which thought and </a:t>
            </a:r>
            <a:r>
              <a:rPr lang="en-GB" sz="2200" dirty="0" err="1">
                <a:solidFill>
                  <a:srgbClr val="FFC000"/>
                </a:solidFill>
                <a:effectLst/>
              </a:rPr>
              <a:t>behavior</a:t>
            </a:r>
            <a:r>
              <a:rPr lang="en-GB" sz="2200" dirty="0">
                <a:solidFill>
                  <a:srgbClr val="FFC000"/>
                </a:solidFill>
                <a:effectLst/>
              </a:rPr>
              <a:t> can be broken down, and through which they are built back up</a:t>
            </a:r>
            <a:r>
              <a:rPr lang="en-GB" sz="2200" dirty="0">
                <a:solidFill>
                  <a:srgbClr val="FFFF00"/>
                </a:solidFill>
                <a:effectLst/>
              </a:rPr>
              <a:t>. </a:t>
            </a:r>
            <a:r>
              <a:rPr lang="en-GB" sz="2200" dirty="0">
                <a:effectLst/>
              </a:rPr>
              <a:t>Stein takes as one of her most serious engagements the duty of rendering habit visible: from the minutiae of daily life, to textual "habits" such as punctuation and cliché, to the habits that constitute national identity, to the collective habits of thought that create institutions and literary canons. …. </a:t>
            </a:r>
            <a:r>
              <a:rPr lang="en-GB" sz="2200" b="1" u="sng" dirty="0">
                <a:solidFill>
                  <a:srgbClr val="FFC000"/>
                </a:solidFill>
                <a:effectLst/>
              </a:rPr>
              <a:t>Rhythms and repetitions are far more important in Stein than are pronounce-</a:t>
            </a:r>
            <a:r>
              <a:rPr lang="en-GB" sz="2200" b="1" u="sng" dirty="0" err="1">
                <a:solidFill>
                  <a:srgbClr val="FFC000"/>
                </a:solidFill>
                <a:effectLst/>
              </a:rPr>
              <a:t>ments</a:t>
            </a:r>
            <a:r>
              <a:rPr lang="en-GB" sz="2200" b="1" dirty="0">
                <a:solidFill>
                  <a:srgbClr val="FFC000"/>
                </a:solidFill>
                <a:effectLst/>
              </a:rPr>
              <a:t>; </a:t>
            </a:r>
            <a:r>
              <a:rPr lang="en-GB" sz="2200" b="1" dirty="0">
                <a:effectLst/>
              </a:rPr>
              <a:t>her vision of literature is expressed more through a </a:t>
            </a:r>
            <a:r>
              <a:rPr lang="en-GB" sz="2200" b="1" u="sng" dirty="0">
                <a:solidFill>
                  <a:srgbClr val="FFC000"/>
                </a:solidFill>
                <a:effectLst/>
              </a:rPr>
              <a:t>logic of duration</a:t>
            </a:r>
            <a:r>
              <a:rPr lang="en-GB" sz="2200" u="sng" dirty="0">
                <a:solidFill>
                  <a:srgbClr val="FFFF00"/>
                </a:solidFill>
                <a:effectLst/>
              </a:rPr>
              <a:t> </a:t>
            </a:r>
            <a:r>
              <a:rPr lang="en-GB" sz="2200" dirty="0">
                <a:effectLst/>
              </a:rPr>
              <a:t>than it is through such world-altering </a:t>
            </a:r>
            <a:r>
              <a:rPr lang="en-GB" sz="2200" dirty="0" err="1">
                <a:effectLst/>
              </a:rPr>
              <a:t>Poundian</a:t>
            </a:r>
            <a:r>
              <a:rPr lang="en-GB" sz="2200" dirty="0">
                <a:effectLst/>
              </a:rPr>
              <a:t> cries as "Make it new!" Stein’s most outrageous claims tend not to gain power from the intensity of her conviction nor the purity of her expression, but rather from an intensifying </a:t>
            </a:r>
            <a:r>
              <a:rPr lang="en-GB" sz="2200" dirty="0">
                <a:solidFill>
                  <a:srgbClr val="FFC000"/>
                </a:solidFill>
                <a:effectLst/>
              </a:rPr>
              <a:t>effect-a snowballing logic of repetition and amplification.   </a:t>
            </a:r>
            <a:r>
              <a:rPr lang="en-GB" sz="2200" dirty="0">
                <a:effectLst/>
              </a:rPr>
              <a:t>    </a:t>
            </a:r>
            <a:r>
              <a:rPr lang="en-GB" sz="2000" dirty="0">
                <a:effectLst/>
              </a:rPr>
              <a:t>(</a:t>
            </a:r>
            <a:r>
              <a:rPr lang="en-GB" sz="2000" dirty="0" err="1">
                <a:effectLst/>
              </a:rPr>
              <a:t>Lisi</a:t>
            </a:r>
            <a:r>
              <a:rPr lang="en-GB" sz="2000" dirty="0">
                <a:effectLst/>
              </a:rPr>
              <a:t> </a:t>
            </a:r>
            <a:r>
              <a:rPr lang="en-GB" sz="2000" dirty="0" err="1">
                <a:effectLst/>
              </a:rPr>
              <a:t>Schoenbach</a:t>
            </a:r>
            <a:r>
              <a:rPr lang="en-GB" sz="2000" dirty="0">
                <a:effectLst/>
              </a:rPr>
              <a:t>, ‘"Peaceful and Exciting": Habit, Shock, and Gertrude Stein's Pragmatic Modernism’)  </a:t>
            </a:r>
            <a:endParaRPr lang="en-GB" sz="2200" dirty="0">
              <a:effectLst/>
            </a:endParaRPr>
          </a:p>
          <a:p>
            <a:pPr marL="0" indent="0">
              <a:spcBef>
                <a:spcPts val="0"/>
              </a:spcBef>
              <a:buNone/>
            </a:pPr>
            <a:endParaRPr lang="en-GB" sz="2200" dirty="0">
              <a:effectLst/>
            </a:endParaRPr>
          </a:p>
        </p:txBody>
      </p:sp>
    </p:spTree>
    <p:extLst>
      <p:ext uri="{BB962C8B-B14F-4D97-AF65-F5344CB8AC3E}">
        <p14:creationId xmlns:p14="http://schemas.microsoft.com/office/powerpoint/2010/main" val="75057459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1085264"/>
            <a:ext cx="8229600" cy="5472608"/>
          </a:xfrm>
        </p:spPr>
        <p:txBody>
          <a:bodyPr/>
          <a:lstStyle/>
          <a:p>
            <a:pPr marL="0" indent="0">
              <a:buNone/>
            </a:pPr>
            <a:r>
              <a:rPr lang="en-GB" sz="2300" dirty="0">
                <a:solidFill>
                  <a:srgbClr val="FFC000"/>
                </a:solidFill>
                <a:effectLst/>
              </a:rPr>
              <a:t>The concept of the progress of the human race in history is not to be separated from the concept of its progression through a homogenous and empty time. </a:t>
            </a:r>
            <a:r>
              <a:rPr lang="en-GB" sz="2300" dirty="0">
                <a:effectLst/>
              </a:rPr>
              <a:t>The critique of the concept of this progress must ground the basis of its critique on the concept of progress itself. 						(Benjamin, ‘Theses’ </a:t>
            </a:r>
            <a:r>
              <a:rPr lang="en-GB" sz="2300" dirty="0"/>
              <a:t>XIII</a:t>
            </a:r>
            <a:r>
              <a:rPr lang="en-GB" sz="2300" dirty="0">
                <a:effectLst/>
              </a:rPr>
              <a:t>)</a:t>
            </a:r>
          </a:p>
          <a:p>
            <a:pPr marL="0" indent="0" algn="ctr">
              <a:buNone/>
            </a:pPr>
            <a:r>
              <a:rPr lang="en-GB" sz="2300" dirty="0">
                <a:solidFill>
                  <a:srgbClr val="FFC000"/>
                </a:solidFill>
                <a:effectLst/>
              </a:rPr>
              <a:t>-----------</a:t>
            </a:r>
          </a:p>
          <a:p>
            <a:pPr marL="0" indent="0">
              <a:buNone/>
            </a:pPr>
            <a:r>
              <a:rPr lang="en-GB" sz="2300" dirty="0">
                <a:effectLst/>
              </a:rPr>
              <a:t>I was doing what the cinema was doing, I was making a continuous succession of the statement of what that person was until I had not many things but one thing . . . I of course did not think of it in terms of the cinema, in fact I doubt whether at any time I had ever seen a cinema but, and I cannot repeat this too often, </a:t>
            </a:r>
            <a:r>
              <a:rPr lang="en-GB" sz="2300" dirty="0">
                <a:solidFill>
                  <a:srgbClr val="FFC000"/>
                </a:solidFill>
                <a:effectLst/>
              </a:rPr>
              <a:t>any one is of one's period and this our period was undoubtedly the period of the cinema and series production</a:t>
            </a:r>
            <a:r>
              <a:rPr lang="en-GB" sz="2300" dirty="0">
                <a:solidFill>
                  <a:srgbClr val="FFFF00"/>
                </a:solidFill>
                <a:effectLst/>
              </a:rPr>
              <a:t>. </a:t>
            </a:r>
            <a:r>
              <a:rPr lang="en-GB" sz="2300" dirty="0">
                <a:effectLst/>
              </a:rPr>
              <a:t>And each of us in our own way are bound to express what the world in which we are living is doing.  </a:t>
            </a:r>
          </a:p>
          <a:p>
            <a:pPr marL="0" indent="0">
              <a:buNone/>
            </a:pPr>
            <a:r>
              <a:rPr lang="en-GB" sz="2300" dirty="0">
                <a:effectLst/>
              </a:rPr>
              <a:t>			(</a:t>
            </a:r>
            <a:r>
              <a:rPr lang="en-GB" sz="2300" dirty="0" err="1">
                <a:effectLst/>
              </a:rPr>
              <a:t>Gertude</a:t>
            </a:r>
            <a:r>
              <a:rPr lang="en-GB" sz="2300" dirty="0">
                <a:effectLst/>
              </a:rPr>
              <a:t> Stein, ‘Portraits and Repetition’)</a:t>
            </a:r>
            <a:endParaRPr lang="en-GB" sz="2300" dirty="0"/>
          </a:p>
        </p:txBody>
      </p:sp>
      <p:sp>
        <p:nvSpPr>
          <p:cNvPr id="4" name="Rectangle 3"/>
          <p:cNvSpPr/>
          <p:nvPr/>
        </p:nvSpPr>
        <p:spPr>
          <a:xfrm>
            <a:off x="251520" y="232940"/>
            <a:ext cx="8712968" cy="584775"/>
          </a:xfrm>
          <a:prstGeom prst="rect">
            <a:avLst/>
          </a:prstGeom>
        </p:spPr>
        <p:txBody>
          <a:bodyPr wrap="square">
            <a:spAutoFit/>
          </a:bodyPr>
          <a:lstStyle/>
          <a:p>
            <a:pPr marL="0" indent="0">
              <a:buNone/>
            </a:pPr>
            <a:r>
              <a:rPr lang="en-GB" sz="3200" dirty="0">
                <a:solidFill>
                  <a:srgbClr val="FFC000"/>
                </a:solidFill>
              </a:rPr>
              <a:t>REFUSAL OF ENLIGHTENMENT CAUSALITY </a:t>
            </a:r>
          </a:p>
        </p:txBody>
      </p:sp>
    </p:spTree>
    <p:extLst>
      <p:ext uri="{BB962C8B-B14F-4D97-AF65-F5344CB8AC3E}">
        <p14:creationId xmlns:p14="http://schemas.microsoft.com/office/powerpoint/2010/main" val="9140320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108520" y="188640"/>
            <a:ext cx="9252520" cy="922114"/>
          </a:xfrm>
        </p:spPr>
        <p:txBody>
          <a:bodyPr/>
          <a:lstStyle/>
          <a:p>
            <a:r>
              <a:rPr lang="en-GB" sz="3200" kern="1200" dirty="0">
                <a:solidFill>
                  <a:srgbClr val="FFC000"/>
                </a:solidFill>
                <a:latin typeface="Felix Titling" panose="04060505060202020A04" pitchFamily="82" charset="0"/>
                <a:cs typeface="Mongolian Baiti" panose="03000500000000000000" pitchFamily="66" charset="0"/>
              </a:rPr>
              <a:t>Henri Bergson: destabilising time </a:t>
            </a:r>
          </a:p>
        </p:txBody>
      </p:sp>
      <p:sp>
        <p:nvSpPr>
          <p:cNvPr id="3" name="Content Placeholder 2"/>
          <p:cNvSpPr>
            <a:spLocks noGrp="1"/>
          </p:cNvSpPr>
          <p:nvPr>
            <p:ph idx="1"/>
          </p:nvPr>
        </p:nvSpPr>
        <p:spPr>
          <a:xfrm>
            <a:off x="395536" y="1412776"/>
            <a:ext cx="8507288" cy="5312568"/>
          </a:xfrm>
        </p:spPr>
        <p:txBody>
          <a:bodyPr/>
          <a:lstStyle/>
          <a:p>
            <a:pPr marL="0" indent="0">
              <a:buNone/>
            </a:pPr>
            <a:r>
              <a:rPr lang="en-GB" sz="2400" dirty="0"/>
              <a:t>‘Of all contemporary contributions to philosophy, Bergson’s is the most precious …. Before him we were cogs and wheels in a vast and dead machine; now, if we wish it, we can help to write our own parts in the drama of creation.’</a:t>
            </a:r>
          </a:p>
          <a:p>
            <a:pPr marL="0" indent="0">
              <a:buNone/>
            </a:pPr>
            <a:r>
              <a:rPr lang="en-GB" sz="2000" dirty="0"/>
              <a:t>Will Durant: </a:t>
            </a:r>
            <a:r>
              <a:rPr lang="en-GB" sz="2000" i="1" dirty="0"/>
              <a:t>The Story of Philosophy </a:t>
            </a:r>
            <a:r>
              <a:rPr lang="en-GB" sz="2000" dirty="0"/>
              <a:t>(London: Simon &amp; Schuster 1926)</a:t>
            </a:r>
          </a:p>
          <a:p>
            <a:pPr>
              <a:buFont typeface="Arial" panose="020B0604020202020204" pitchFamily="34" charset="0"/>
              <a:buChar char="•"/>
            </a:pPr>
            <a:endParaRPr lang="en-GB" sz="1200" dirty="0"/>
          </a:p>
          <a:p>
            <a:pPr>
              <a:buFont typeface="Arial" panose="020B0604020202020204" pitchFamily="34" charset="0"/>
              <a:buChar char="•"/>
            </a:pPr>
            <a:endParaRPr lang="en-GB" sz="1200" dirty="0"/>
          </a:p>
          <a:p>
            <a:pPr>
              <a:buFont typeface="Arial" panose="020B0604020202020204" pitchFamily="34" charset="0"/>
              <a:buChar char="•"/>
            </a:pPr>
            <a:endParaRPr lang="en-GB" sz="1200" dirty="0"/>
          </a:p>
          <a:p>
            <a:pPr marL="0" indent="0">
              <a:buNone/>
            </a:pPr>
            <a:r>
              <a:rPr lang="en-GB" sz="2800" dirty="0"/>
              <a:t>‘</a:t>
            </a:r>
            <a:r>
              <a:rPr lang="en-GB" sz="2400" dirty="0"/>
              <a:t>Bergson creates the divide between the Enlightenment and the modern mentality... If the moderns did not have Bergson, they would have to invent him.’</a:t>
            </a:r>
            <a:endParaRPr lang="en-GB" sz="2800" dirty="0"/>
          </a:p>
          <a:p>
            <a:pPr marL="0" indent="0">
              <a:spcBef>
                <a:spcPts val="0"/>
              </a:spcBef>
              <a:buNone/>
            </a:pPr>
            <a:r>
              <a:rPr lang="en-GB" sz="2000" dirty="0"/>
              <a:t>Richard </a:t>
            </a:r>
            <a:r>
              <a:rPr lang="en-GB" sz="2000" dirty="0" err="1"/>
              <a:t>Lehan</a:t>
            </a:r>
            <a:r>
              <a:rPr lang="en-GB" sz="2000" dirty="0"/>
              <a:t>: </a:t>
            </a:r>
            <a:r>
              <a:rPr lang="en-GB" sz="2000" i="1" dirty="0"/>
              <a:t>Literary Modernism and Beyond: The Extended Vision &amp;</a:t>
            </a:r>
          </a:p>
          <a:p>
            <a:pPr marL="0" indent="0">
              <a:spcBef>
                <a:spcPts val="0"/>
              </a:spcBef>
              <a:buNone/>
            </a:pPr>
            <a:r>
              <a:rPr lang="en-GB" sz="2000" i="1" dirty="0"/>
              <a:t>the Realms of the Text</a:t>
            </a:r>
            <a:r>
              <a:rPr lang="en-GB" sz="2000" dirty="0"/>
              <a:t> (Baton Rouge, Louisiana State UP 2009, p.311)</a:t>
            </a:r>
          </a:p>
          <a:p>
            <a:pPr marL="0" indent="0">
              <a:spcBef>
                <a:spcPts val="0"/>
              </a:spcBef>
              <a:buNone/>
            </a:pPr>
            <a:endParaRPr lang="en-GB" sz="2800" dirty="0"/>
          </a:p>
          <a:p>
            <a:pPr marL="0" indent="0">
              <a:buNone/>
            </a:pPr>
            <a:endParaRPr lang="en-GB" dirty="0"/>
          </a:p>
        </p:txBody>
      </p:sp>
    </p:spTree>
    <p:extLst>
      <p:ext uri="{BB962C8B-B14F-4D97-AF65-F5344CB8AC3E}">
        <p14:creationId xmlns:p14="http://schemas.microsoft.com/office/powerpoint/2010/main" val="33934261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3">
                                            <p:txEl>
                                              <p:pRg st="5" end="5"/>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6" end="6"/>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showMasterSp="0">
  <p:cSld>
    <p:bg>
      <p:bgPr>
        <a:solidFill>
          <a:srgbClr val="004821"/>
        </a:solidFill>
        <a:effectLst/>
      </p:bgPr>
    </p:bg>
    <p:spTree>
      <p:nvGrpSpPr>
        <p:cNvPr id="1" name=""/>
        <p:cNvGrpSpPr/>
        <p:nvPr/>
      </p:nvGrpSpPr>
      <p:grpSpPr>
        <a:xfrm>
          <a:off x="0" y="0"/>
          <a:ext cx="0" cy="0"/>
          <a:chOff x="0" y="0"/>
          <a:chExt cx="0" cy="0"/>
        </a:xfrm>
      </p:grpSpPr>
      <p:sp>
        <p:nvSpPr>
          <p:cNvPr id="165891" name="Rectangle 3"/>
          <p:cNvSpPr>
            <a:spLocks noGrp="1" noChangeArrowheads="1"/>
          </p:cNvSpPr>
          <p:nvPr>
            <p:ph type="body" idx="1"/>
          </p:nvPr>
        </p:nvSpPr>
        <p:spPr>
          <a:xfrm>
            <a:off x="0" y="304800"/>
            <a:ext cx="8305800" cy="3581400"/>
          </a:xfrm>
        </p:spPr>
        <p:txBody>
          <a:bodyPr/>
          <a:lstStyle/>
          <a:p>
            <a:pPr eaLnBrk="1" hangingPunct="1">
              <a:lnSpc>
                <a:spcPct val="90000"/>
              </a:lnSpc>
              <a:buFont typeface="Wingdings" pitchFamily="2" charset="2"/>
              <a:buNone/>
              <a:defRPr/>
            </a:pPr>
            <a:r>
              <a:rPr lang="en-GB" sz="2800" dirty="0">
                <a:solidFill>
                  <a:srgbClr val="CCCC99"/>
                </a:solidFill>
                <a:latin typeface="Times New Roman" pitchFamily="18" charset="0"/>
                <a:cs typeface="Times New Roman" pitchFamily="18" charset="0"/>
              </a:rPr>
              <a:t>	</a:t>
            </a:r>
            <a:r>
              <a:rPr lang="en-GB" sz="2000" dirty="0">
                <a:solidFill>
                  <a:srgbClr val="CCCC99"/>
                </a:solidFill>
                <a:latin typeface="Times New Roman" pitchFamily="18" charset="0"/>
                <a:cs typeface="Times New Roman" pitchFamily="18" charset="0"/>
              </a:rPr>
              <a:t>	</a:t>
            </a:r>
            <a:endParaRPr lang="en-GB" sz="2000" dirty="0">
              <a:effectLst/>
              <a:cs typeface="Times New Roman" pitchFamily="18" charset="0"/>
            </a:endParaRPr>
          </a:p>
          <a:p>
            <a:pPr eaLnBrk="1" hangingPunct="1">
              <a:lnSpc>
                <a:spcPct val="90000"/>
              </a:lnSpc>
              <a:buFont typeface="Wingdings" pitchFamily="2" charset="2"/>
              <a:buNone/>
              <a:defRPr/>
            </a:pPr>
            <a:endParaRPr lang="en-GB" sz="800" dirty="0">
              <a:effectLst/>
              <a:cs typeface="Times New Roman" pitchFamily="18" charset="0"/>
            </a:endParaRPr>
          </a:p>
          <a:p>
            <a:pPr algn="ctr" eaLnBrk="1" hangingPunct="1">
              <a:lnSpc>
                <a:spcPct val="90000"/>
              </a:lnSpc>
              <a:buFont typeface="Wingdings" pitchFamily="2" charset="2"/>
              <a:buNone/>
              <a:defRPr/>
            </a:pPr>
            <a:endParaRPr lang="en-GB" sz="1000" dirty="0">
              <a:effectLst/>
              <a:cs typeface="Times New Roman" pitchFamily="18" charset="0"/>
            </a:endParaRPr>
          </a:p>
        </p:txBody>
      </p:sp>
      <p:sp>
        <p:nvSpPr>
          <p:cNvPr id="6148" name="Rectangle 5"/>
          <p:cNvSpPr>
            <a:spLocks noChangeArrowheads="1"/>
          </p:cNvSpPr>
          <p:nvPr/>
        </p:nvSpPr>
        <p:spPr bwMode="auto">
          <a:xfrm>
            <a:off x="0" y="3429000"/>
            <a:ext cx="91440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Garamond" pitchFamily="18" charset="0"/>
              </a:defRPr>
            </a:lvl1pPr>
            <a:lvl2pPr marL="742950" indent="-285750" eaLnBrk="0" hangingPunct="0">
              <a:defRPr>
                <a:solidFill>
                  <a:schemeClr val="tx1"/>
                </a:solidFill>
                <a:latin typeface="Garamond" pitchFamily="18" charset="0"/>
              </a:defRPr>
            </a:lvl2pPr>
            <a:lvl3pPr marL="1143000" indent="-228600" eaLnBrk="0" hangingPunct="0">
              <a:defRPr>
                <a:solidFill>
                  <a:schemeClr val="tx1"/>
                </a:solidFill>
                <a:latin typeface="Garamond" pitchFamily="18" charset="0"/>
              </a:defRPr>
            </a:lvl3pPr>
            <a:lvl4pPr marL="1600200" indent="-228600" eaLnBrk="0" hangingPunct="0">
              <a:defRPr>
                <a:solidFill>
                  <a:schemeClr val="tx1"/>
                </a:solidFill>
                <a:latin typeface="Garamond" pitchFamily="18" charset="0"/>
              </a:defRPr>
            </a:lvl4pPr>
            <a:lvl5pPr marL="2057400" indent="-228600" eaLnBrk="0" hangingPunct="0">
              <a:defRPr>
                <a:solidFill>
                  <a:schemeClr val="tx1"/>
                </a:solidFill>
                <a:latin typeface="Garamond" pitchFamily="18" charset="0"/>
              </a:defRPr>
            </a:lvl5pPr>
            <a:lvl6pPr marL="2514600" indent="-228600" eaLnBrk="0" fontAlgn="base" hangingPunct="0">
              <a:spcBef>
                <a:spcPct val="0"/>
              </a:spcBef>
              <a:spcAft>
                <a:spcPct val="0"/>
              </a:spcAft>
              <a:defRPr>
                <a:solidFill>
                  <a:schemeClr val="tx1"/>
                </a:solidFill>
                <a:latin typeface="Garamond" pitchFamily="18" charset="0"/>
              </a:defRPr>
            </a:lvl6pPr>
            <a:lvl7pPr marL="2971800" indent="-228600" eaLnBrk="0" fontAlgn="base" hangingPunct="0">
              <a:spcBef>
                <a:spcPct val="0"/>
              </a:spcBef>
              <a:spcAft>
                <a:spcPct val="0"/>
              </a:spcAft>
              <a:defRPr>
                <a:solidFill>
                  <a:schemeClr val="tx1"/>
                </a:solidFill>
                <a:latin typeface="Garamond" pitchFamily="18" charset="0"/>
              </a:defRPr>
            </a:lvl7pPr>
            <a:lvl8pPr marL="3429000" indent="-228600" eaLnBrk="0" fontAlgn="base" hangingPunct="0">
              <a:spcBef>
                <a:spcPct val="0"/>
              </a:spcBef>
              <a:spcAft>
                <a:spcPct val="0"/>
              </a:spcAft>
              <a:defRPr>
                <a:solidFill>
                  <a:schemeClr val="tx1"/>
                </a:solidFill>
                <a:latin typeface="Garamond" pitchFamily="18" charset="0"/>
              </a:defRPr>
            </a:lvl8pPr>
            <a:lvl9pPr marL="3886200" indent="-228600" eaLnBrk="0" fontAlgn="base" hangingPunct="0">
              <a:spcBef>
                <a:spcPct val="0"/>
              </a:spcBef>
              <a:spcAft>
                <a:spcPct val="0"/>
              </a:spcAft>
              <a:defRPr>
                <a:solidFill>
                  <a:schemeClr val="tx1"/>
                </a:solidFill>
                <a:latin typeface="Garamond" pitchFamily="18" charset="0"/>
              </a:defRPr>
            </a:lvl9pPr>
          </a:lstStyle>
          <a:p>
            <a:pPr eaLnBrk="1" hangingPunct="1"/>
            <a:r>
              <a:rPr lang="en-US" altLang="en-US" sz="2400">
                <a:latin typeface="Times New Roman" pitchFamily="18" charset="0"/>
              </a:rPr>
              <a:t> </a:t>
            </a:r>
          </a:p>
        </p:txBody>
      </p:sp>
      <p:sp>
        <p:nvSpPr>
          <p:cNvPr id="6153" name="Rectangle 10"/>
          <p:cNvSpPr>
            <a:spLocks noChangeArrowheads="1"/>
          </p:cNvSpPr>
          <p:nvPr/>
        </p:nvSpPr>
        <p:spPr bwMode="auto">
          <a:xfrm>
            <a:off x="0" y="3429000"/>
            <a:ext cx="91440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Garamond" pitchFamily="18" charset="0"/>
              </a:defRPr>
            </a:lvl1pPr>
            <a:lvl2pPr marL="742950" indent="-285750" eaLnBrk="0" hangingPunct="0">
              <a:defRPr>
                <a:solidFill>
                  <a:schemeClr val="tx1"/>
                </a:solidFill>
                <a:latin typeface="Garamond" pitchFamily="18" charset="0"/>
              </a:defRPr>
            </a:lvl2pPr>
            <a:lvl3pPr marL="1143000" indent="-228600" eaLnBrk="0" hangingPunct="0">
              <a:defRPr>
                <a:solidFill>
                  <a:schemeClr val="tx1"/>
                </a:solidFill>
                <a:latin typeface="Garamond" pitchFamily="18" charset="0"/>
              </a:defRPr>
            </a:lvl3pPr>
            <a:lvl4pPr marL="1600200" indent="-228600" eaLnBrk="0" hangingPunct="0">
              <a:defRPr>
                <a:solidFill>
                  <a:schemeClr val="tx1"/>
                </a:solidFill>
                <a:latin typeface="Garamond" pitchFamily="18" charset="0"/>
              </a:defRPr>
            </a:lvl4pPr>
            <a:lvl5pPr marL="2057400" indent="-228600" eaLnBrk="0" hangingPunct="0">
              <a:defRPr>
                <a:solidFill>
                  <a:schemeClr val="tx1"/>
                </a:solidFill>
                <a:latin typeface="Garamond" pitchFamily="18" charset="0"/>
              </a:defRPr>
            </a:lvl5pPr>
            <a:lvl6pPr marL="2514600" indent="-228600" eaLnBrk="0" fontAlgn="base" hangingPunct="0">
              <a:spcBef>
                <a:spcPct val="0"/>
              </a:spcBef>
              <a:spcAft>
                <a:spcPct val="0"/>
              </a:spcAft>
              <a:defRPr>
                <a:solidFill>
                  <a:schemeClr val="tx1"/>
                </a:solidFill>
                <a:latin typeface="Garamond" pitchFamily="18" charset="0"/>
              </a:defRPr>
            </a:lvl6pPr>
            <a:lvl7pPr marL="2971800" indent="-228600" eaLnBrk="0" fontAlgn="base" hangingPunct="0">
              <a:spcBef>
                <a:spcPct val="0"/>
              </a:spcBef>
              <a:spcAft>
                <a:spcPct val="0"/>
              </a:spcAft>
              <a:defRPr>
                <a:solidFill>
                  <a:schemeClr val="tx1"/>
                </a:solidFill>
                <a:latin typeface="Garamond" pitchFamily="18" charset="0"/>
              </a:defRPr>
            </a:lvl7pPr>
            <a:lvl8pPr marL="3429000" indent="-228600" eaLnBrk="0" fontAlgn="base" hangingPunct="0">
              <a:spcBef>
                <a:spcPct val="0"/>
              </a:spcBef>
              <a:spcAft>
                <a:spcPct val="0"/>
              </a:spcAft>
              <a:defRPr>
                <a:solidFill>
                  <a:schemeClr val="tx1"/>
                </a:solidFill>
                <a:latin typeface="Garamond" pitchFamily="18" charset="0"/>
              </a:defRPr>
            </a:lvl8pPr>
            <a:lvl9pPr marL="3886200" indent="-228600" eaLnBrk="0" fontAlgn="base" hangingPunct="0">
              <a:spcBef>
                <a:spcPct val="0"/>
              </a:spcBef>
              <a:spcAft>
                <a:spcPct val="0"/>
              </a:spcAft>
              <a:defRPr>
                <a:solidFill>
                  <a:schemeClr val="tx1"/>
                </a:solidFill>
                <a:latin typeface="Garamond" pitchFamily="18" charset="0"/>
              </a:defRPr>
            </a:lvl9pPr>
          </a:lstStyle>
          <a:p>
            <a:pPr eaLnBrk="1" hangingPunct="1"/>
            <a:r>
              <a:rPr lang="en-US" altLang="en-US" sz="2400">
                <a:latin typeface="Times New Roman" pitchFamily="18" charset="0"/>
              </a:rPr>
              <a:t> </a:t>
            </a:r>
          </a:p>
        </p:txBody>
      </p:sp>
      <p:sp>
        <p:nvSpPr>
          <p:cNvPr id="4" name="Rectangle 3">
            <a:extLst>
              <a:ext uri="{FF2B5EF4-FFF2-40B4-BE49-F238E27FC236}">
                <a16:creationId xmlns:a16="http://schemas.microsoft.com/office/drawing/2014/main" id="{4CC8A7D9-DF4F-4435-8ADD-14F295283918}"/>
              </a:ext>
            </a:extLst>
          </p:cNvPr>
          <p:cNvSpPr/>
          <p:nvPr/>
        </p:nvSpPr>
        <p:spPr>
          <a:xfrm>
            <a:off x="323528" y="304800"/>
            <a:ext cx="5713512" cy="6386364"/>
          </a:xfrm>
          <a:prstGeom prst="rect">
            <a:avLst/>
          </a:prstGeom>
        </p:spPr>
        <p:txBody>
          <a:bodyPr wrap="square">
            <a:spAutoFit/>
          </a:bodyPr>
          <a:lstStyle/>
          <a:p>
            <a:pPr lvl="1"/>
            <a:r>
              <a:rPr lang="en-GB" sz="2100" i="1" dirty="0" err="1"/>
              <a:t>S’io</a:t>
            </a:r>
            <a:r>
              <a:rPr lang="en-GB" sz="2100" i="1" dirty="0"/>
              <a:t> </a:t>
            </a:r>
            <a:r>
              <a:rPr lang="en-GB" sz="2100" i="1" dirty="0" err="1"/>
              <a:t>credesse</a:t>
            </a:r>
            <a:r>
              <a:rPr lang="en-GB" sz="2100" i="1" dirty="0"/>
              <a:t> </a:t>
            </a:r>
            <a:r>
              <a:rPr lang="en-GB" sz="2100" i="1" dirty="0" err="1"/>
              <a:t>che</a:t>
            </a:r>
            <a:r>
              <a:rPr lang="en-GB" sz="2100" i="1" dirty="0"/>
              <a:t> </a:t>
            </a:r>
            <a:r>
              <a:rPr lang="en-GB" sz="2100" i="1" dirty="0" err="1"/>
              <a:t>mia</a:t>
            </a:r>
            <a:r>
              <a:rPr lang="en-GB" sz="2100" i="1" dirty="0"/>
              <a:t> </a:t>
            </a:r>
            <a:r>
              <a:rPr lang="en-GB" sz="2100" i="1" dirty="0" err="1"/>
              <a:t>risposta</a:t>
            </a:r>
            <a:r>
              <a:rPr lang="en-GB" sz="2100" i="1" dirty="0"/>
              <a:t> fosse</a:t>
            </a:r>
          </a:p>
          <a:p>
            <a:pPr lvl="1"/>
            <a:r>
              <a:rPr lang="en-GB" sz="2100" i="1" dirty="0"/>
              <a:t>A persona </a:t>
            </a:r>
            <a:r>
              <a:rPr lang="en-GB" sz="2100" i="1" dirty="0" err="1"/>
              <a:t>che</a:t>
            </a:r>
            <a:r>
              <a:rPr lang="en-GB" sz="2100" i="1" dirty="0"/>
              <a:t> </a:t>
            </a:r>
            <a:r>
              <a:rPr lang="en-GB" sz="2100" i="1" dirty="0" err="1"/>
              <a:t>mai</a:t>
            </a:r>
            <a:r>
              <a:rPr lang="en-GB" sz="2100" i="1" dirty="0"/>
              <a:t> </a:t>
            </a:r>
            <a:r>
              <a:rPr lang="en-GB" sz="2100" i="1" dirty="0" err="1"/>
              <a:t>tornasse</a:t>
            </a:r>
            <a:r>
              <a:rPr lang="en-GB" sz="2100" i="1" dirty="0"/>
              <a:t> al </a:t>
            </a:r>
            <a:r>
              <a:rPr lang="en-GB" sz="2100" i="1" dirty="0" err="1"/>
              <a:t>mondo</a:t>
            </a:r>
            <a:r>
              <a:rPr lang="en-GB" sz="2100" i="1" dirty="0"/>
              <a:t>,</a:t>
            </a:r>
          </a:p>
          <a:p>
            <a:pPr lvl="1"/>
            <a:r>
              <a:rPr lang="en-GB" sz="2100" i="1" dirty="0"/>
              <a:t>Questa </a:t>
            </a:r>
            <a:r>
              <a:rPr lang="en-GB" sz="2100" i="1" dirty="0" err="1"/>
              <a:t>fiamma</a:t>
            </a:r>
            <a:r>
              <a:rPr lang="en-GB" sz="2100" i="1" dirty="0"/>
              <a:t> </a:t>
            </a:r>
            <a:r>
              <a:rPr lang="en-GB" sz="2100" i="1" dirty="0" err="1"/>
              <a:t>staria</a:t>
            </a:r>
            <a:r>
              <a:rPr lang="en-GB" sz="2100" i="1" dirty="0"/>
              <a:t> senza </a:t>
            </a:r>
            <a:r>
              <a:rPr lang="en-GB" sz="2100" i="1" dirty="0" err="1"/>
              <a:t>piu</a:t>
            </a:r>
            <a:r>
              <a:rPr lang="en-GB" sz="2100" i="1" dirty="0"/>
              <a:t> </a:t>
            </a:r>
            <a:r>
              <a:rPr lang="en-GB" sz="2100" i="1" dirty="0" err="1"/>
              <a:t>scosse</a:t>
            </a:r>
            <a:r>
              <a:rPr lang="en-GB" sz="2100" i="1" dirty="0"/>
              <a:t>.</a:t>
            </a:r>
          </a:p>
          <a:p>
            <a:pPr lvl="1"/>
            <a:r>
              <a:rPr lang="en-GB" sz="2100" i="1" dirty="0"/>
              <a:t>Ma </a:t>
            </a:r>
            <a:r>
              <a:rPr lang="en-GB" sz="2100" i="1" dirty="0" err="1"/>
              <a:t>perciocche</a:t>
            </a:r>
            <a:r>
              <a:rPr lang="en-GB" sz="2100" i="1" dirty="0"/>
              <a:t> </a:t>
            </a:r>
            <a:r>
              <a:rPr lang="en-GB" sz="2100" i="1" dirty="0" err="1"/>
              <a:t>giammai</a:t>
            </a:r>
            <a:r>
              <a:rPr lang="en-GB" sz="2100" i="1" dirty="0"/>
              <a:t> di </a:t>
            </a:r>
            <a:r>
              <a:rPr lang="en-GB" sz="2100" i="1" dirty="0" err="1"/>
              <a:t>questo</a:t>
            </a:r>
            <a:r>
              <a:rPr lang="en-GB" sz="2100" i="1" dirty="0"/>
              <a:t> </a:t>
            </a:r>
            <a:r>
              <a:rPr lang="en-GB" sz="2100" i="1" dirty="0" err="1"/>
              <a:t>fondo</a:t>
            </a:r>
            <a:endParaRPr lang="en-GB" sz="2100" i="1" dirty="0"/>
          </a:p>
          <a:p>
            <a:pPr lvl="1"/>
            <a:r>
              <a:rPr lang="en-GB" sz="2100" i="1" dirty="0"/>
              <a:t>Non </a:t>
            </a:r>
            <a:r>
              <a:rPr lang="en-GB" sz="2100" i="1" dirty="0" err="1"/>
              <a:t>torno</a:t>
            </a:r>
            <a:r>
              <a:rPr lang="en-GB" sz="2100" i="1" dirty="0"/>
              <a:t> vivo </a:t>
            </a:r>
            <a:r>
              <a:rPr lang="en-GB" sz="2100" i="1" dirty="0" err="1"/>
              <a:t>alcun</a:t>
            </a:r>
            <a:r>
              <a:rPr lang="en-GB" sz="2100" i="1" dirty="0"/>
              <a:t>, </a:t>
            </a:r>
            <a:r>
              <a:rPr lang="en-GB" sz="2100" i="1" dirty="0" err="1"/>
              <a:t>s’i’odo</a:t>
            </a:r>
            <a:r>
              <a:rPr lang="en-GB" sz="2100" i="1" dirty="0"/>
              <a:t> </a:t>
            </a:r>
            <a:r>
              <a:rPr lang="en-GB" sz="2100" i="1" dirty="0" err="1"/>
              <a:t>il</a:t>
            </a:r>
            <a:r>
              <a:rPr lang="en-GB" sz="2100" i="1" dirty="0"/>
              <a:t> </a:t>
            </a:r>
            <a:r>
              <a:rPr lang="en-GB" sz="2100" i="1" dirty="0" err="1"/>
              <a:t>vero</a:t>
            </a:r>
            <a:r>
              <a:rPr lang="en-GB" sz="2100" i="1" dirty="0"/>
              <a:t>,</a:t>
            </a:r>
          </a:p>
          <a:p>
            <a:pPr lvl="1"/>
            <a:r>
              <a:rPr lang="en-GB" sz="2100" i="1" dirty="0"/>
              <a:t>Senza </a:t>
            </a:r>
            <a:r>
              <a:rPr lang="en-GB" sz="2100" i="1" dirty="0" err="1"/>
              <a:t>tema</a:t>
            </a:r>
            <a:r>
              <a:rPr lang="en-GB" sz="2100" i="1" dirty="0"/>
              <a:t> </a:t>
            </a:r>
            <a:r>
              <a:rPr lang="en-GB" sz="2100" i="1" dirty="0" err="1"/>
              <a:t>d’infamia</a:t>
            </a:r>
            <a:r>
              <a:rPr lang="en-GB" sz="2100" i="1" dirty="0"/>
              <a:t> </a:t>
            </a:r>
            <a:r>
              <a:rPr lang="en-GB" sz="2100" i="1" dirty="0" err="1"/>
              <a:t>ti</a:t>
            </a:r>
            <a:r>
              <a:rPr lang="en-GB" sz="2100" i="1" dirty="0"/>
              <a:t> </a:t>
            </a:r>
            <a:r>
              <a:rPr lang="en-GB" sz="2100" i="1" dirty="0" err="1"/>
              <a:t>rispondo</a:t>
            </a:r>
            <a:r>
              <a:rPr lang="en-GB" sz="2100" i="1" dirty="0"/>
              <a:t>.</a:t>
            </a:r>
          </a:p>
          <a:p>
            <a:r>
              <a:rPr lang="en-GB" sz="1100" dirty="0"/>
              <a:t> </a:t>
            </a:r>
          </a:p>
          <a:p>
            <a:r>
              <a:rPr lang="en-GB" sz="2300" dirty="0"/>
              <a:t>LET us go then, you and I,	</a:t>
            </a:r>
          </a:p>
          <a:p>
            <a:r>
              <a:rPr lang="en-GB" sz="2300" dirty="0"/>
              <a:t>When the evening is spread out against the sky	</a:t>
            </a:r>
          </a:p>
          <a:p>
            <a:r>
              <a:rPr lang="en-GB" sz="2300" dirty="0"/>
              <a:t>Like a patient </a:t>
            </a:r>
            <a:r>
              <a:rPr lang="en-GB" sz="2300" dirty="0">
                <a:solidFill>
                  <a:srgbClr val="FFC000"/>
                </a:solidFill>
              </a:rPr>
              <a:t>etherized</a:t>
            </a:r>
            <a:r>
              <a:rPr lang="en-GB" sz="2300" dirty="0"/>
              <a:t> upon a table;	</a:t>
            </a:r>
          </a:p>
          <a:p>
            <a:r>
              <a:rPr lang="en-GB" sz="2300" dirty="0"/>
              <a:t>Let us go, through certain half-deserted streets,	</a:t>
            </a:r>
          </a:p>
          <a:p>
            <a:r>
              <a:rPr lang="en-GB" sz="2300" dirty="0"/>
              <a:t>The muttering retreats</a:t>
            </a:r>
          </a:p>
          <a:p>
            <a:r>
              <a:rPr lang="en-GB" sz="2300" dirty="0"/>
              <a:t>Of restless nights in one-night cheap hotels	</a:t>
            </a:r>
          </a:p>
          <a:p>
            <a:r>
              <a:rPr lang="en-GB" sz="2300" dirty="0"/>
              <a:t>And sawdust restaurants with oyster-shells:	</a:t>
            </a:r>
          </a:p>
          <a:p>
            <a:r>
              <a:rPr lang="en-GB" sz="2300" dirty="0"/>
              <a:t>Streets that follow like a tedious argument	</a:t>
            </a:r>
          </a:p>
          <a:p>
            <a:r>
              <a:rPr lang="en-GB" sz="2300" dirty="0"/>
              <a:t>Of insidious intent	</a:t>
            </a:r>
          </a:p>
          <a:p>
            <a:r>
              <a:rPr lang="en-GB" sz="2300" dirty="0"/>
              <a:t>To lead you to an overwhelming question….</a:t>
            </a:r>
          </a:p>
          <a:p>
            <a:r>
              <a:rPr lang="en-GB" sz="2300" dirty="0">
                <a:solidFill>
                  <a:srgbClr val="FFC000"/>
                </a:solidFill>
              </a:rPr>
              <a:t>Oh, do not ask, “What is it?”</a:t>
            </a:r>
            <a:r>
              <a:rPr lang="en-GB" sz="2200" dirty="0">
                <a:solidFill>
                  <a:srgbClr val="FFC000"/>
                </a:solidFill>
              </a:rPr>
              <a:t>	</a:t>
            </a:r>
            <a:endParaRPr lang="en-GB" sz="2300" dirty="0">
              <a:solidFill>
                <a:srgbClr val="FFC000"/>
              </a:solidFill>
            </a:endParaRPr>
          </a:p>
          <a:p>
            <a:r>
              <a:rPr lang="en-GB" sz="2300" dirty="0">
                <a:solidFill>
                  <a:srgbClr val="FFC000"/>
                </a:solidFill>
              </a:rPr>
              <a:t>Let us go and make our visit.	</a:t>
            </a:r>
          </a:p>
        </p:txBody>
      </p:sp>
      <p:sp>
        <p:nvSpPr>
          <p:cNvPr id="5" name="Rectangle 4">
            <a:extLst>
              <a:ext uri="{FF2B5EF4-FFF2-40B4-BE49-F238E27FC236}">
                <a16:creationId xmlns:a16="http://schemas.microsoft.com/office/drawing/2014/main" id="{FFD311AD-45E9-4815-B73F-2E34BB490029}"/>
              </a:ext>
            </a:extLst>
          </p:cNvPr>
          <p:cNvSpPr/>
          <p:nvPr/>
        </p:nvSpPr>
        <p:spPr>
          <a:xfrm>
            <a:off x="6270812" y="4737318"/>
            <a:ext cx="2639416" cy="1815882"/>
          </a:xfrm>
          <a:prstGeom prst="rect">
            <a:avLst/>
          </a:prstGeom>
        </p:spPr>
        <p:txBody>
          <a:bodyPr wrap="square">
            <a:spAutoFit/>
          </a:bodyPr>
          <a:lstStyle/>
          <a:p>
            <a:r>
              <a:rPr lang="en-GB" sz="2400" dirty="0">
                <a:solidFill>
                  <a:srgbClr val="FFC000"/>
                </a:solidFill>
                <a:latin typeface="Felix Titling" panose="04060505060202020A04" pitchFamily="82" charset="0"/>
              </a:rPr>
              <a:t>The Love Song of J. Alfred Prufrock – </a:t>
            </a:r>
            <a:r>
              <a:rPr lang="en-GB" sz="2000" dirty="0">
                <a:solidFill>
                  <a:srgbClr val="FFC000"/>
                </a:solidFill>
                <a:latin typeface="Felix Titling" panose="04060505060202020A04" pitchFamily="82" charset="0"/>
              </a:rPr>
              <a:t>procrastination &amp; lost sensation </a:t>
            </a:r>
            <a:endParaRPr lang="en-GB" sz="2400" dirty="0">
              <a:solidFill>
                <a:srgbClr val="FFC000"/>
              </a:solidFill>
              <a:latin typeface="Felix Titling" panose="04060505060202020A04" pitchFamily="82" charset="0"/>
            </a:endParaRPr>
          </a:p>
        </p:txBody>
      </p:sp>
    </p:spTree>
    <p:extLst>
      <p:ext uri="{BB962C8B-B14F-4D97-AF65-F5344CB8AC3E}">
        <p14:creationId xmlns:p14="http://schemas.microsoft.com/office/powerpoint/2010/main" val="65219798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5" name="Rectangle 4"/>
          <p:cNvSpPr/>
          <p:nvPr/>
        </p:nvSpPr>
        <p:spPr>
          <a:xfrm>
            <a:off x="323528" y="1484784"/>
            <a:ext cx="8568952" cy="4985980"/>
          </a:xfrm>
          <a:prstGeom prst="rect">
            <a:avLst/>
          </a:prstGeom>
        </p:spPr>
        <p:txBody>
          <a:bodyPr wrap="square">
            <a:spAutoFit/>
          </a:bodyPr>
          <a:lstStyle/>
          <a:p>
            <a:r>
              <a:rPr lang="en-GB" sz="2400" dirty="0"/>
              <a:t>Social democratic theory, and still more the praxis, was determined by a concept of progress which did not hold to reality, but had a dogmatic claim. </a:t>
            </a:r>
            <a:r>
              <a:rPr lang="en-GB" sz="2400" u="sng" dirty="0">
                <a:solidFill>
                  <a:srgbClr val="FFC000"/>
                </a:solidFill>
              </a:rPr>
              <a:t>Progress</a:t>
            </a:r>
            <a:r>
              <a:rPr lang="en-GB" sz="2400" dirty="0">
                <a:solidFill>
                  <a:srgbClr val="FFC000"/>
                </a:solidFill>
              </a:rPr>
              <a:t>, as it was painted in the minds of the social democrats, was once upon a time the progress of humanity itself </a:t>
            </a:r>
            <a:r>
              <a:rPr lang="en-GB" sz="2400" dirty="0"/>
              <a:t>(not only that of its abilities and knowledges). It was, secondly, </a:t>
            </a:r>
            <a:r>
              <a:rPr lang="en-GB" sz="2400" dirty="0">
                <a:solidFill>
                  <a:srgbClr val="FFC000"/>
                </a:solidFill>
              </a:rPr>
              <a:t>something unending (something corresponding to an endless perfectibility of humanity). </a:t>
            </a:r>
            <a:r>
              <a:rPr lang="en-GB" sz="2400" dirty="0"/>
              <a:t>It counted, thirdly, </a:t>
            </a:r>
            <a:r>
              <a:rPr lang="en-GB" sz="2400" dirty="0">
                <a:solidFill>
                  <a:srgbClr val="FFC000"/>
                </a:solidFill>
              </a:rPr>
              <a:t>as something essentially unstoppable (as something self-activating, pursuing a straight or spiral path). </a:t>
            </a:r>
            <a:r>
              <a:rPr lang="en-GB" sz="2400" dirty="0"/>
              <a:t>Each of these predicates is controversial, and critique could be applied to each of them. This latter must, however, when push comes to shove, go behind all these predicates and direct itself at what they all have in common. </a:t>
            </a:r>
          </a:p>
          <a:p>
            <a:r>
              <a:rPr lang="en-GB" sz="2300" dirty="0"/>
              <a:t>           (Walter Benjamin, ‘Theses towards a Philosophy of History’</a:t>
            </a:r>
            <a:r>
              <a:rPr lang="en-GB" sz="2400" dirty="0"/>
              <a:t> XIII</a:t>
            </a:r>
            <a:r>
              <a:rPr lang="en-GB" sz="2300" dirty="0"/>
              <a:t>)</a:t>
            </a:r>
          </a:p>
        </p:txBody>
      </p:sp>
      <p:sp>
        <p:nvSpPr>
          <p:cNvPr id="6" name="Rectangle 5"/>
          <p:cNvSpPr/>
          <p:nvPr/>
        </p:nvSpPr>
        <p:spPr>
          <a:xfrm>
            <a:off x="1992883" y="332656"/>
            <a:ext cx="4769447" cy="584775"/>
          </a:xfrm>
          <a:prstGeom prst="rect">
            <a:avLst/>
          </a:prstGeom>
        </p:spPr>
        <p:txBody>
          <a:bodyPr wrap="none">
            <a:spAutoFit/>
          </a:bodyPr>
          <a:lstStyle/>
          <a:p>
            <a:pPr algn="ctr" eaLnBrk="0" hangingPunct="0"/>
            <a:r>
              <a:rPr lang="en-GB" sz="3200" dirty="0">
                <a:solidFill>
                  <a:srgbClr val="FFC000"/>
                </a:solidFill>
                <a:effectLst>
                  <a:outerShdw blurRad="38100" dist="38100" dir="2700000" algn="tl">
                    <a:srgbClr val="000000"/>
                  </a:outerShdw>
                </a:effectLst>
                <a:latin typeface="Felix Titling" panose="04060505060202020A04" pitchFamily="82" charset="0"/>
                <a:ea typeface="+mj-ea"/>
                <a:cs typeface="Mongolian Baiti" panose="03000500000000000000" pitchFamily="66" charset="0"/>
              </a:rPr>
              <a:t>HISTORY AS PROGRESS </a:t>
            </a:r>
          </a:p>
        </p:txBody>
      </p:sp>
    </p:spTree>
    <p:extLst>
      <p:ext uri="{BB962C8B-B14F-4D97-AF65-F5344CB8AC3E}">
        <p14:creationId xmlns:p14="http://schemas.microsoft.com/office/powerpoint/2010/main" val="313731202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15362" name="Picture 6" descr="http://www.actingoutpolitics.com/wp-content/uploads/2010/07/BRANCUSI-the-kiss-sculpture-constantin-brancusi.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788024" y="404664"/>
            <a:ext cx="3931309" cy="434833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5363" name="Rectangle 7"/>
          <p:cNvSpPr>
            <a:spLocks noChangeArrowheads="1"/>
          </p:cNvSpPr>
          <p:nvPr/>
        </p:nvSpPr>
        <p:spPr bwMode="auto">
          <a:xfrm>
            <a:off x="5105400" y="4876800"/>
            <a:ext cx="3810000" cy="7016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Garamond" pitchFamily="18" charset="0"/>
              </a:defRPr>
            </a:lvl1pPr>
            <a:lvl2pPr marL="742950" indent="-285750" eaLnBrk="0" hangingPunct="0">
              <a:defRPr>
                <a:solidFill>
                  <a:schemeClr val="tx1"/>
                </a:solidFill>
                <a:latin typeface="Garamond" pitchFamily="18" charset="0"/>
              </a:defRPr>
            </a:lvl2pPr>
            <a:lvl3pPr marL="1143000" indent="-228600" eaLnBrk="0" hangingPunct="0">
              <a:defRPr>
                <a:solidFill>
                  <a:schemeClr val="tx1"/>
                </a:solidFill>
                <a:latin typeface="Garamond" pitchFamily="18" charset="0"/>
              </a:defRPr>
            </a:lvl3pPr>
            <a:lvl4pPr marL="1600200" indent="-228600" eaLnBrk="0" hangingPunct="0">
              <a:defRPr>
                <a:solidFill>
                  <a:schemeClr val="tx1"/>
                </a:solidFill>
                <a:latin typeface="Garamond" pitchFamily="18" charset="0"/>
              </a:defRPr>
            </a:lvl4pPr>
            <a:lvl5pPr marL="2057400" indent="-228600" eaLnBrk="0" hangingPunct="0">
              <a:defRPr>
                <a:solidFill>
                  <a:schemeClr val="tx1"/>
                </a:solidFill>
                <a:latin typeface="Garamond" pitchFamily="18" charset="0"/>
              </a:defRPr>
            </a:lvl5pPr>
            <a:lvl6pPr marL="2514600" indent="-228600" eaLnBrk="0" fontAlgn="base" hangingPunct="0">
              <a:spcBef>
                <a:spcPct val="0"/>
              </a:spcBef>
              <a:spcAft>
                <a:spcPct val="0"/>
              </a:spcAft>
              <a:defRPr>
                <a:solidFill>
                  <a:schemeClr val="tx1"/>
                </a:solidFill>
                <a:latin typeface="Garamond" pitchFamily="18" charset="0"/>
              </a:defRPr>
            </a:lvl6pPr>
            <a:lvl7pPr marL="2971800" indent="-228600" eaLnBrk="0" fontAlgn="base" hangingPunct="0">
              <a:spcBef>
                <a:spcPct val="0"/>
              </a:spcBef>
              <a:spcAft>
                <a:spcPct val="0"/>
              </a:spcAft>
              <a:defRPr>
                <a:solidFill>
                  <a:schemeClr val="tx1"/>
                </a:solidFill>
                <a:latin typeface="Garamond" pitchFamily="18" charset="0"/>
              </a:defRPr>
            </a:lvl7pPr>
            <a:lvl8pPr marL="3429000" indent="-228600" eaLnBrk="0" fontAlgn="base" hangingPunct="0">
              <a:spcBef>
                <a:spcPct val="0"/>
              </a:spcBef>
              <a:spcAft>
                <a:spcPct val="0"/>
              </a:spcAft>
              <a:defRPr>
                <a:solidFill>
                  <a:schemeClr val="tx1"/>
                </a:solidFill>
                <a:latin typeface="Garamond" pitchFamily="18" charset="0"/>
              </a:defRPr>
            </a:lvl8pPr>
            <a:lvl9pPr marL="3886200" indent="-228600" eaLnBrk="0" fontAlgn="base" hangingPunct="0">
              <a:spcBef>
                <a:spcPct val="0"/>
              </a:spcBef>
              <a:spcAft>
                <a:spcPct val="0"/>
              </a:spcAft>
              <a:defRPr>
                <a:solidFill>
                  <a:schemeClr val="tx1"/>
                </a:solidFill>
                <a:latin typeface="Garamond" pitchFamily="18" charset="0"/>
              </a:defRPr>
            </a:lvl9pPr>
          </a:lstStyle>
          <a:p>
            <a:pPr eaLnBrk="1" hangingPunct="1"/>
            <a:r>
              <a:rPr lang="en-US" altLang="en-US" sz="2000" dirty="0">
                <a:cs typeface="Arial" charset="0"/>
              </a:rPr>
              <a:t>Konstantin Brancusi, one of cycle of sculptures </a:t>
            </a:r>
            <a:r>
              <a:rPr lang="en-US" altLang="en-US" sz="2000" i="1" dirty="0">
                <a:cs typeface="Arial" charset="0"/>
              </a:rPr>
              <a:t>The Kiss</a:t>
            </a:r>
            <a:r>
              <a:rPr lang="en-US" altLang="en-US" sz="2000" dirty="0">
                <a:cs typeface="Arial" charset="0"/>
              </a:rPr>
              <a:t> 1907-25</a:t>
            </a:r>
            <a:endParaRPr lang="en-US" altLang="en-US" dirty="0"/>
          </a:p>
        </p:txBody>
      </p:sp>
      <p:pic>
        <p:nvPicPr>
          <p:cNvPr id="15364" name="Picture 9" descr="http://www.artic.edu/aic/exhibitions/picasso/images/large/G25457.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67544" y="304800"/>
            <a:ext cx="3525352" cy="5195842"/>
          </a:xfrm>
          <a:prstGeom prst="rect">
            <a:avLst/>
          </a:prstGeom>
          <a:noFill/>
          <a:ln w="76200">
            <a:solidFill>
              <a:schemeClr val="tx1"/>
            </a:solidFill>
            <a:miter lim="800000"/>
            <a:headEnd/>
            <a:tailEnd/>
          </a:ln>
          <a:extLst>
            <a:ext uri="{909E8E84-426E-40DD-AFC4-6F175D3DCCD1}">
              <a14:hiddenFill xmlns:a14="http://schemas.microsoft.com/office/drawing/2010/main">
                <a:solidFill>
                  <a:srgbClr val="FFFFFF"/>
                </a:solidFill>
              </a14:hiddenFill>
            </a:ext>
          </a:extLst>
        </p:spPr>
      </p:pic>
      <p:sp>
        <p:nvSpPr>
          <p:cNvPr id="15365" name="Rectangle 10"/>
          <p:cNvSpPr>
            <a:spLocks noChangeArrowheads="1"/>
          </p:cNvSpPr>
          <p:nvPr/>
        </p:nvSpPr>
        <p:spPr bwMode="auto">
          <a:xfrm>
            <a:off x="228600" y="5562600"/>
            <a:ext cx="3962400" cy="396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Garamond" pitchFamily="18" charset="0"/>
              </a:defRPr>
            </a:lvl1pPr>
            <a:lvl2pPr marL="742950" indent="-285750" eaLnBrk="0" hangingPunct="0">
              <a:defRPr>
                <a:solidFill>
                  <a:schemeClr val="tx1"/>
                </a:solidFill>
                <a:latin typeface="Garamond" pitchFamily="18" charset="0"/>
              </a:defRPr>
            </a:lvl2pPr>
            <a:lvl3pPr marL="1143000" indent="-228600" eaLnBrk="0" hangingPunct="0">
              <a:defRPr>
                <a:solidFill>
                  <a:schemeClr val="tx1"/>
                </a:solidFill>
                <a:latin typeface="Garamond" pitchFamily="18" charset="0"/>
              </a:defRPr>
            </a:lvl3pPr>
            <a:lvl4pPr marL="1600200" indent="-228600" eaLnBrk="0" hangingPunct="0">
              <a:defRPr>
                <a:solidFill>
                  <a:schemeClr val="tx1"/>
                </a:solidFill>
                <a:latin typeface="Garamond" pitchFamily="18" charset="0"/>
              </a:defRPr>
            </a:lvl4pPr>
            <a:lvl5pPr marL="2057400" indent="-228600" eaLnBrk="0" hangingPunct="0">
              <a:defRPr>
                <a:solidFill>
                  <a:schemeClr val="tx1"/>
                </a:solidFill>
                <a:latin typeface="Garamond" pitchFamily="18" charset="0"/>
              </a:defRPr>
            </a:lvl5pPr>
            <a:lvl6pPr marL="2514600" indent="-228600" eaLnBrk="0" fontAlgn="base" hangingPunct="0">
              <a:spcBef>
                <a:spcPct val="0"/>
              </a:spcBef>
              <a:spcAft>
                <a:spcPct val="0"/>
              </a:spcAft>
              <a:defRPr>
                <a:solidFill>
                  <a:schemeClr val="tx1"/>
                </a:solidFill>
                <a:latin typeface="Garamond" pitchFamily="18" charset="0"/>
              </a:defRPr>
            </a:lvl6pPr>
            <a:lvl7pPr marL="2971800" indent="-228600" eaLnBrk="0" fontAlgn="base" hangingPunct="0">
              <a:spcBef>
                <a:spcPct val="0"/>
              </a:spcBef>
              <a:spcAft>
                <a:spcPct val="0"/>
              </a:spcAft>
              <a:defRPr>
                <a:solidFill>
                  <a:schemeClr val="tx1"/>
                </a:solidFill>
                <a:latin typeface="Garamond" pitchFamily="18" charset="0"/>
              </a:defRPr>
            </a:lvl7pPr>
            <a:lvl8pPr marL="3429000" indent="-228600" eaLnBrk="0" fontAlgn="base" hangingPunct="0">
              <a:spcBef>
                <a:spcPct val="0"/>
              </a:spcBef>
              <a:spcAft>
                <a:spcPct val="0"/>
              </a:spcAft>
              <a:defRPr>
                <a:solidFill>
                  <a:schemeClr val="tx1"/>
                </a:solidFill>
                <a:latin typeface="Garamond" pitchFamily="18" charset="0"/>
              </a:defRPr>
            </a:lvl8pPr>
            <a:lvl9pPr marL="3886200" indent="-228600" eaLnBrk="0" fontAlgn="base" hangingPunct="0">
              <a:spcBef>
                <a:spcPct val="0"/>
              </a:spcBef>
              <a:spcAft>
                <a:spcPct val="0"/>
              </a:spcAft>
              <a:defRPr>
                <a:solidFill>
                  <a:schemeClr val="tx1"/>
                </a:solidFill>
                <a:latin typeface="Garamond" pitchFamily="18" charset="0"/>
              </a:defRPr>
            </a:lvl9pPr>
          </a:lstStyle>
          <a:p>
            <a:pPr eaLnBrk="1" hangingPunct="1"/>
            <a:r>
              <a:rPr lang="en-GB" altLang="en-US" sz="2000">
                <a:cs typeface="Arial" charset="0"/>
              </a:rPr>
              <a:t>Pablo Picasso, </a:t>
            </a:r>
            <a:r>
              <a:rPr lang="en-GB" altLang="en-US" sz="2000" i="1">
                <a:cs typeface="Arial" charset="0"/>
              </a:rPr>
              <a:t>Ambroise Vollard</a:t>
            </a:r>
            <a:r>
              <a:rPr lang="en-GB" altLang="en-US" sz="2000">
                <a:cs typeface="Arial" charset="0"/>
              </a:rPr>
              <a:t> 1910  </a:t>
            </a:r>
          </a:p>
        </p:txBody>
      </p:sp>
      <p:sp>
        <p:nvSpPr>
          <p:cNvPr id="15366" name="Rectangle 11"/>
          <p:cNvSpPr>
            <a:spLocks noChangeArrowheads="1"/>
          </p:cNvSpPr>
          <p:nvPr/>
        </p:nvSpPr>
        <p:spPr bwMode="auto">
          <a:xfrm>
            <a:off x="0" y="6172200"/>
            <a:ext cx="9144000" cy="5232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a:solidFill>
                  <a:schemeClr val="tx1"/>
                </a:solidFill>
                <a:latin typeface="Garamond" pitchFamily="18" charset="0"/>
              </a:defRPr>
            </a:lvl1pPr>
            <a:lvl2pPr marL="742950" indent="-285750" eaLnBrk="0" hangingPunct="0">
              <a:defRPr>
                <a:solidFill>
                  <a:schemeClr val="tx1"/>
                </a:solidFill>
                <a:latin typeface="Garamond" pitchFamily="18" charset="0"/>
              </a:defRPr>
            </a:lvl2pPr>
            <a:lvl3pPr marL="1143000" indent="-228600" eaLnBrk="0" hangingPunct="0">
              <a:defRPr>
                <a:solidFill>
                  <a:schemeClr val="tx1"/>
                </a:solidFill>
                <a:latin typeface="Garamond" pitchFamily="18" charset="0"/>
              </a:defRPr>
            </a:lvl3pPr>
            <a:lvl4pPr marL="1600200" indent="-228600" eaLnBrk="0" hangingPunct="0">
              <a:defRPr>
                <a:solidFill>
                  <a:schemeClr val="tx1"/>
                </a:solidFill>
                <a:latin typeface="Garamond" pitchFamily="18" charset="0"/>
              </a:defRPr>
            </a:lvl4pPr>
            <a:lvl5pPr marL="2057400" indent="-228600" eaLnBrk="0" hangingPunct="0">
              <a:defRPr>
                <a:solidFill>
                  <a:schemeClr val="tx1"/>
                </a:solidFill>
                <a:latin typeface="Garamond" pitchFamily="18" charset="0"/>
              </a:defRPr>
            </a:lvl5pPr>
            <a:lvl6pPr marL="2514600" indent="-228600" eaLnBrk="0" fontAlgn="base" hangingPunct="0">
              <a:spcBef>
                <a:spcPct val="0"/>
              </a:spcBef>
              <a:spcAft>
                <a:spcPct val="0"/>
              </a:spcAft>
              <a:defRPr>
                <a:solidFill>
                  <a:schemeClr val="tx1"/>
                </a:solidFill>
                <a:latin typeface="Garamond" pitchFamily="18" charset="0"/>
              </a:defRPr>
            </a:lvl6pPr>
            <a:lvl7pPr marL="2971800" indent="-228600" eaLnBrk="0" fontAlgn="base" hangingPunct="0">
              <a:spcBef>
                <a:spcPct val="0"/>
              </a:spcBef>
              <a:spcAft>
                <a:spcPct val="0"/>
              </a:spcAft>
              <a:defRPr>
                <a:solidFill>
                  <a:schemeClr val="tx1"/>
                </a:solidFill>
                <a:latin typeface="Garamond" pitchFamily="18" charset="0"/>
              </a:defRPr>
            </a:lvl7pPr>
            <a:lvl8pPr marL="3429000" indent="-228600" eaLnBrk="0" fontAlgn="base" hangingPunct="0">
              <a:spcBef>
                <a:spcPct val="0"/>
              </a:spcBef>
              <a:spcAft>
                <a:spcPct val="0"/>
              </a:spcAft>
              <a:defRPr>
                <a:solidFill>
                  <a:schemeClr val="tx1"/>
                </a:solidFill>
                <a:latin typeface="Garamond" pitchFamily="18" charset="0"/>
              </a:defRPr>
            </a:lvl8pPr>
            <a:lvl9pPr marL="3886200" indent="-228600" eaLnBrk="0" fontAlgn="base" hangingPunct="0">
              <a:spcBef>
                <a:spcPct val="0"/>
              </a:spcBef>
              <a:spcAft>
                <a:spcPct val="0"/>
              </a:spcAft>
              <a:defRPr>
                <a:solidFill>
                  <a:schemeClr val="tx1"/>
                </a:solidFill>
                <a:latin typeface="Garamond" pitchFamily="18" charset="0"/>
              </a:defRPr>
            </a:lvl9pPr>
          </a:lstStyle>
          <a:p>
            <a:pPr algn="ctr" eaLnBrk="1" hangingPunct="1"/>
            <a:r>
              <a:rPr lang="en-US" altLang="en-US" sz="2800" dirty="0">
                <a:solidFill>
                  <a:srgbClr val="FFC000"/>
                </a:solidFill>
                <a:latin typeface="Palatino Linotype" panose="02040502050505030304" pitchFamily="18" charset="0"/>
                <a:ea typeface="+mj-ea"/>
                <a:cs typeface="+mj-cs"/>
              </a:rPr>
              <a:t>BLURRING THE PRESENT: LOOKING TO THE PAST</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showMasterSp="0">
  <p:cSld>
    <p:bg>
      <p:bgPr>
        <a:solidFill>
          <a:srgbClr val="004821"/>
        </a:solidFill>
        <a:effectLst/>
      </p:bgPr>
    </p:bg>
    <p:spTree>
      <p:nvGrpSpPr>
        <p:cNvPr id="1" name=""/>
        <p:cNvGrpSpPr/>
        <p:nvPr/>
      </p:nvGrpSpPr>
      <p:grpSpPr>
        <a:xfrm>
          <a:off x="0" y="0"/>
          <a:ext cx="0" cy="0"/>
          <a:chOff x="0" y="0"/>
          <a:chExt cx="0" cy="0"/>
        </a:xfrm>
      </p:grpSpPr>
      <p:sp>
        <p:nvSpPr>
          <p:cNvPr id="165891" name="Rectangle 3"/>
          <p:cNvSpPr>
            <a:spLocks noGrp="1" noChangeArrowheads="1"/>
          </p:cNvSpPr>
          <p:nvPr>
            <p:ph type="body" idx="1"/>
          </p:nvPr>
        </p:nvSpPr>
        <p:spPr>
          <a:xfrm>
            <a:off x="107504" y="267855"/>
            <a:ext cx="8305800" cy="3581400"/>
          </a:xfrm>
        </p:spPr>
        <p:txBody>
          <a:bodyPr/>
          <a:lstStyle/>
          <a:p>
            <a:pPr eaLnBrk="1" hangingPunct="1">
              <a:lnSpc>
                <a:spcPct val="90000"/>
              </a:lnSpc>
              <a:buFont typeface="Wingdings" pitchFamily="2" charset="2"/>
              <a:buNone/>
              <a:defRPr/>
            </a:pPr>
            <a:r>
              <a:rPr lang="en-GB" sz="2800" dirty="0">
                <a:solidFill>
                  <a:srgbClr val="CCCC99"/>
                </a:solidFill>
                <a:latin typeface="Times New Roman" pitchFamily="18" charset="0"/>
                <a:cs typeface="Times New Roman" pitchFamily="18" charset="0"/>
              </a:rPr>
              <a:t>	</a:t>
            </a:r>
            <a:r>
              <a:rPr lang="en-GB" sz="2000" dirty="0">
                <a:solidFill>
                  <a:srgbClr val="CCCC99"/>
                </a:solidFill>
                <a:latin typeface="Times New Roman" pitchFamily="18" charset="0"/>
                <a:cs typeface="Times New Roman" pitchFamily="18" charset="0"/>
              </a:rPr>
              <a:t>	</a:t>
            </a:r>
            <a:endParaRPr lang="en-GB" sz="2000" dirty="0">
              <a:effectLst/>
              <a:cs typeface="Times New Roman" pitchFamily="18" charset="0"/>
            </a:endParaRPr>
          </a:p>
          <a:p>
            <a:pPr eaLnBrk="1" hangingPunct="1">
              <a:lnSpc>
                <a:spcPct val="90000"/>
              </a:lnSpc>
              <a:buFont typeface="Wingdings" pitchFamily="2" charset="2"/>
              <a:buNone/>
              <a:defRPr/>
            </a:pPr>
            <a:endParaRPr lang="en-GB" sz="800" dirty="0">
              <a:effectLst/>
              <a:cs typeface="Times New Roman" pitchFamily="18" charset="0"/>
            </a:endParaRPr>
          </a:p>
          <a:p>
            <a:pPr algn="ctr" eaLnBrk="1" hangingPunct="1">
              <a:lnSpc>
                <a:spcPct val="90000"/>
              </a:lnSpc>
              <a:buFont typeface="Wingdings" pitchFamily="2" charset="2"/>
              <a:buNone/>
              <a:defRPr/>
            </a:pPr>
            <a:endParaRPr lang="en-GB" sz="1000" dirty="0">
              <a:effectLst/>
              <a:cs typeface="Times New Roman" pitchFamily="18" charset="0"/>
            </a:endParaRPr>
          </a:p>
        </p:txBody>
      </p:sp>
      <p:sp>
        <p:nvSpPr>
          <p:cNvPr id="6148" name="Rectangle 5"/>
          <p:cNvSpPr>
            <a:spLocks noChangeArrowheads="1"/>
          </p:cNvSpPr>
          <p:nvPr/>
        </p:nvSpPr>
        <p:spPr bwMode="auto">
          <a:xfrm>
            <a:off x="0" y="3429000"/>
            <a:ext cx="91440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Garamond" pitchFamily="18" charset="0"/>
              </a:defRPr>
            </a:lvl1pPr>
            <a:lvl2pPr marL="742950" indent="-285750" eaLnBrk="0" hangingPunct="0">
              <a:defRPr>
                <a:solidFill>
                  <a:schemeClr val="tx1"/>
                </a:solidFill>
                <a:latin typeface="Garamond" pitchFamily="18" charset="0"/>
              </a:defRPr>
            </a:lvl2pPr>
            <a:lvl3pPr marL="1143000" indent="-228600" eaLnBrk="0" hangingPunct="0">
              <a:defRPr>
                <a:solidFill>
                  <a:schemeClr val="tx1"/>
                </a:solidFill>
                <a:latin typeface="Garamond" pitchFamily="18" charset="0"/>
              </a:defRPr>
            </a:lvl3pPr>
            <a:lvl4pPr marL="1600200" indent="-228600" eaLnBrk="0" hangingPunct="0">
              <a:defRPr>
                <a:solidFill>
                  <a:schemeClr val="tx1"/>
                </a:solidFill>
                <a:latin typeface="Garamond" pitchFamily="18" charset="0"/>
              </a:defRPr>
            </a:lvl4pPr>
            <a:lvl5pPr marL="2057400" indent="-228600" eaLnBrk="0" hangingPunct="0">
              <a:defRPr>
                <a:solidFill>
                  <a:schemeClr val="tx1"/>
                </a:solidFill>
                <a:latin typeface="Garamond" pitchFamily="18" charset="0"/>
              </a:defRPr>
            </a:lvl5pPr>
            <a:lvl6pPr marL="2514600" indent="-228600" eaLnBrk="0" fontAlgn="base" hangingPunct="0">
              <a:spcBef>
                <a:spcPct val="0"/>
              </a:spcBef>
              <a:spcAft>
                <a:spcPct val="0"/>
              </a:spcAft>
              <a:defRPr>
                <a:solidFill>
                  <a:schemeClr val="tx1"/>
                </a:solidFill>
                <a:latin typeface="Garamond" pitchFamily="18" charset="0"/>
              </a:defRPr>
            </a:lvl6pPr>
            <a:lvl7pPr marL="2971800" indent="-228600" eaLnBrk="0" fontAlgn="base" hangingPunct="0">
              <a:spcBef>
                <a:spcPct val="0"/>
              </a:spcBef>
              <a:spcAft>
                <a:spcPct val="0"/>
              </a:spcAft>
              <a:defRPr>
                <a:solidFill>
                  <a:schemeClr val="tx1"/>
                </a:solidFill>
                <a:latin typeface="Garamond" pitchFamily="18" charset="0"/>
              </a:defRPr>
            </a:lvl7pPr>
            <a:lvl8pPr marL="3429000" indent="-228600" eaLnBrk="0" fontAlgn="base" hangingPunct="0">
              <a:spcBef>
                <a:spcPct val="0"/>
              </a:spcBef>
              <a:spcAft>
                <a:spcPct val="0"/>
              </a:spcAft>
              <a:defRPr>
                <a:solidFill>
                  <a:schemeClr val="tx1"/>
                </a:solidFill>
                <a:latin typeface="Garamond" pitchFamily="18" charset="0"/>
              </a:defRPr>
            </a:lvl8pPr>
            <a:lvl9pPr marL="3886200" indent="-228600" eaLnBrk="0" fontAlgn="base" hangingPunct="0">
              <a:spcBef>
                <a:spcPct val="0"/>
              </a:spcBef>
              <a:spcAft>
                <a:spcPct val="0"/>
              </a:spcAft>
              <a:defRPr>
                <a:solidFill>
                  <a:schemeClr val="tx1"/>
                </a:solidFill>
                <a:latin typeface="Garamond" pitchFamily="18" charset="0"/>
              </a:defRPr>
            </a:lvl9pPr>
          </a:lstStyle>
          <a:p>
            <a:pPr eaLnBrk="1" hangingPunct="1"/>
            <a:r>
              <a:rPr lang="en-US" altLang="en-US" sz="2400">
                <a:latin typeface="Times New Roman" pitchFamily="18" charset="0"/>
              </a:rPr>
              <a:t> </a:t>
            </a:r>
          </a:p>
        </p:txBody>
      </p:sp>
      <p:sp>
        <p:nvSpPr>
          <p:cNvPr id="6153" name="Rectangle 10"/>
          <p:cNvSpPr>
            <a:spLocks noChangeArrowheads="1"/>
          </p:cNvSpPr>
          <p:nvPr/>
        </p:nvSpPr>
        <p:spPr bwMode="auto">
          <a:xfrm>
            <a:off x="0" y="3429000"/>
            <a:ext cx="91440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Garamond" pitchFamily="18" charset="0"/>
              </a:defRPr>
            </a:lvl1pPr>
            <a:lvl2pPr marL="742950" indent="-285750" eaLnBrk="0" hangingPunct="0">
              <a:defRPr>
                <a:solidFill>
                  <a:schemeClr val="tx1"/>
                </a:solidFill>
                <a:latin typeface="Garamond" pitchFamily="18" charset="0"/>
              </a:defRPr>
            </a:lvl2pPr>
            <a:lvl3pPr marL="1143000" indent="-228600" eaLnBrk="0" hangingPunct="0">
              <a:defRPr>
                <a:solidFill>
                  <a:schemeClr val="tx1"/>
                </a:solidFill>
                <a:latin typeface="Garamond" pitchFamily="18" charset="0"/>
              </a:defRPr>
            </a:lvl3pPr>
            <a:lvl4pPr marL="1600200" indent="-228600" eaLnBrk="0" hangingPunct="0">
              <a:defRPr>
                <a:solidFill>
                  <a:schemeClr val="tx1"/>
                </a:solidFill>
                <a:latin typeface="Garamond" pitchFamily="18" charset="0"/>
              </a:defRPr>
            </a:lvl4pPr>
            <a:lvl5pPr marL="2057400" indent="-228600" eaLnBrk="0" hangingPunct="0">
              <a:defRPr>
                <a:solidFill>
                  <a:schemeClr val="tx1"/>
                </a:solidFill>
                <a:latin typeface="Garamond" pitchFamily="18" charset="0"/>
              </a:defRPr>
            </a:lvl5pPr>
            <a:lvl6pPr marL="2514600" indent="-228600" eaLnBrk="0" fontAlgn="base" hangingPunct="0">
              <a:spcBef>
                <a:spcPct val="0"/>
              </a:spcBef>
              <a:spcAft>
                <a:spcPct val="0"/>
              </a:spcAft>
              <a:defRPr>
                <a:solidFill>
                  <a:schemeClr val="tx1"/>
                </a:solidFill>
                <a:latin typeface="Garamond" pitchFamily="18" charset="0"/>
              </a:defRPr>
            </a:lvl6pPr>
            <a:lvl7pPr marL="2971800" indent="-228600" eaLnBrk="0" fontAlgn="base" hangingPunct="0">
              <a:spcBef>
                <a:spcPct val="0"/>
              </a:spcBef>
              <a:spcAft>
                <a:spcPct val="0"/>
              </a:spcAft>
              <a:defRPr>
                <a:solidFill>
                  <a:schemeClr val="tx1"/>
                </a:solidFill>
                <a:latin typeface="Garamond" pitchFamily="18" charset="0"/>
              </a:defRPr>
            </a:lvl7pPr>
            <a:lvl8pPr marL="3429000" indent="-228600" eaLnBrk="0" fontAlgn="base" hangingPunct="0">
              <a:spcBef>
                <a:spcPct val="0"/>
              </a:spcBef>
              <a:spcAft>
                <a:spcPct val="0"/>
              </a:spcAft>
              <a:defRPr>
                <a:solidFill>
                  <a:schemeClr val="tx1"/>
                </a:solidFill>
                <a:latin typeface="Garamond" pitchFamily="18" charset="0"/>
              </a:defRPr>
            </a:lvl8pPr>
            <a:lvl9pPr marL="3886200" indent="-228600" eaLnBrk="0" fontAlgn="base" hangingPunct="0">
              <a:spcBef>
                <a:spcPct val="0"/>
              </a:spcBef>
              <a:spcAft>
                <a:spcPct val="0"/>
              </a:spcAft>
              <a:defRPr>
                <a:solidFill>
                  <a:schemeClr val="tx1"/>
                </a:solidFill>
                <a:latin typeface="Garamond" pitchFamily="18" charset="0"/>
              </a:defRPr>
            </a:lvl9pPr>
          </a:lstStyle>
          <a:p>
            <a:pPr eaLnBrk="1" hangingPunct="1"/>
            <a:r>
              <a:rPr lang="en-US" altLang="en-US" sz="2400">
                <a:latin typeface="Times New Roman" pitchFamily="18" charset="0"/>
              </a:rPr>
              <a:t> </a:t>
            </a:r>
          </a:p>
        </p:txBody>
      </p:sp>
      <p:sp>
        <p:nvSpPr>
          <p:cNvPr id="3" name="Rectangle 2">
            <a:extLst>
              <a:ext uri="{FF2B5EF4-FFF2-40B4-BE49-F238E27FC236}">
                <a16:creationId xmlns:a16="http://schemas.microsoft.com/office/drawing/2014/main" id="{24F184B6-1DC8-4DDA-B18E-51124DD341DF}"/>
              </a:ext>
            </a:extLst>
          </p:cNvPr>
          <p:cNvSpPr/>
          <p:nvPr/>
        </p:nvSpPr>
        <p:spPr>
          <a:xfrm>
            <a:off x="323528" y="612845"/>
            <a:ext cx="8568952" cy="5632311"/>
          </a:xfrm>
          <a:prstGeom prst="rect">
            <a:avLst/>
          </a:prstGeom>
        </p:spPr>
        <p:txBody>
          <a:bodyPr wrap="square">
            <a:spAutoFit/>
          </a:bodyPr>
          <a:lstStyle/>
          <a:p>
            <a:r>
              <a:rPr lang="en-GB" sz="2400" dirty="0"/>
              <a:t>And </a:t>
            </a:r>
            <a:r>
              <a:rPr lang="en-GB" sz="2400" dirty="0">
                <a:solidFill>
                  <a:srgbClr val="FFC000"/>
                </a:solidFill>
              </a:rPr>
              <a:t>indeed there will be time	</a:t>
            </a:r>
          </a:p>
          <a:p>
            <a:r>
              <a:rPr lang="en-GB" sz="2400" dirty="0"/>
              <a:t>For the yellow smoke that slides along the street,	</a:t>
            </a:r>
          </a:p>
          <a:p>
            <a:r>
              <a:rPr lang="en-GB" sz="2400" dirty="0"/>
              <a:t>Rubbing its back upon the window panes;	</a:t>
            </a:r>
          </a:p>
          <a:p>
            <a:r>
              <a:rPr lang="en-GB" sz="2400" dirty="0">
                <a:solidFill>
                  <a:srgbClr val="FFC000"/>
                </a:solidFill>
              </a:rPr>
              <a:t>There will be time, there will be time	</a:t>
            </a:r>
          </a:p>
          <a:p>
            <a:r>
              <a:rPr lang="en-GB" sz="2400" dirty="0"/>
              <a:t>To prepare a face to meet the faces that you meet;	</a:t>
            </a:r>
          </a:p>
          <a:p>
            <a:r>
              <a:rPr lang="en-GB" sz="2400" dirty="0"/>
              <a:t>There will be </a:t>
            </a:r>
            <a:r>
              <a:rPr lang="en-GB" sz="2400" dirty="0">
                <a:solidFill>
                  <a:srgbClr val="FFC000"/>
                </a:solidFill>
              </a:rPr>
              <a:t>time</a:t>
            </a:r>
            <a:r>
              <a:rPr lang="en-GB" sz="2400" dirty="0"/>
              <a:t> to murder and create,	</a:t>
            </a:r>
          </a:p>
          <a:p>
            <a:r>
              <a:rPr lang="en-GB" sz="2400" dirty="0"/>
              <a:t>And </a:t>
            </a:r>
            <a:r>
              <a:rPr lang="en-GB" sz="2400" dirty="0">
                <a:solidFill>
                  <a:srgbClr val="FFC000"/>
                </a:solidFill>
              </a:rPr>
              <a:t>time</a:t>
            </a:r>
            <a:r>
              <a:rPr lang="en-GB" sz="2400" dirty="0"/>
              <a:t> for all the works and days of hands	</a:t>
            </a:r>
          </a:p>
          <a:p>
            <a:r>
              <a:rPr lang="en-GB" sz="2400" dirty="0"/>
              <a:t>That lift and drop a question on your plate;	</a:t>
            </a:r>
          </a:p>
          <a:p>
            <a:r>
              <a:rPr lang="en-GB" sz="2400" dirty="0">
                <a:solidFill>
                  <a:srgbClr val="FFC000"/>
                </a:solidFill>
              </a:rPr>
              <a:t>Time for you and time for me,</a:t>
            </a:r>
            <a:r>
              <a:rPr lang="en-GB" sz="2400" dirty="0"/>
              <a:t>	</a:t>
            </a:r>
          </a:p>
          <a:p>
            <a:r>
              <a:rPr lang="en-GB" sz="2400" dirty="0"/>
              <a:t>And </a:t>
            </a:r>
            <a:r>
              <a:rPr lang="en-GB" sz="2400" dirty="0">
                <a:solidFill>
                  <a:srgbClr val="FFC000"/>
                </a:solidFill>
              </a:rPr>
              <a:t>time</a:t>
            </a:r>
            <a:r>
              <a:rPr lang="en-GB" sz="2400" dirty="0"/>
              <a:t> yet for a hundred indecisions,	</a:t>
            </a:r>
          </a:p>
          <a:p>
            <a:r>
              <a:rPr lang="en-GB" sz="2400" dirty="0"/>
              <a:t>And for a hundred visions and revisions,	</a:t>
            </a:r>
          </a:p>
          <a:p>
            <a:r>
              <a:rPr lang="en-GB" sz="2400" dirty="0"/>
              <a:t>Before the taking of a toast and tea.	</a:t>
            </a:r>
          </a:p>
          <a:p>
            <a:r>
              <a:rPr lang="en-GB" sz="2400" dirty="0"/>
              <a:t> </a:t>
            </a:r>
          </a:p>
          <a:p>
            <a:r>
              <a:rPr lang="en-GB" sz="2400" dirty="0"/>
              <a:t>In the room the women come and go	</a:t>
            </a:r>
          </a:p>
          <a:p>
            <a:r>
              <a:rPr lang="en-GB" sz="2400" dirty="0"/>
              <a:t>Talking of Michelangelo.</a:t>
            </a:r>
          </a:p>
        </p:txBody>
      </p:sp>
      <p:sp>
        <p:nvSpPr>
          <p:cNvPr id="7" name="Rectangle 6">
            <a:extLst>
              <a:ext uri="{FF2B5EF4-FFF2-40B4-BE49-F238E27FC236}">
                <a16:creationId xmlns:a16="http://schemas.microsoft.com/office/drawing/2014/main" id="{0E3ED5EC-88BD-4783-938E-276064AFBA53}"/>
              </a:ext>
            </a:extLst>
          </p:cNvPr>
          <p:cNvSpPr/>
          <p:nvPr/>
        </p:nvSpPr>
        <p:spPr>
          <a:xfrm>
            <a:off x="6948264" y="4282572"/>
            <a:ext cx="2423392" cy="1938992"/>
          </a:xfrm>
          <a:prstGeom prst="rect">
            <a:avLst/>
          </a:prstGeom>
        </p:spPr>
        <p:txBody>
          <a:bodyPr wrap="square">
            <a:spAutoFit/>
          </a:bodyPr>
          <a:lstStyle/>
          <a:p>
            <a:r>
              <a:rPr lang="en-GB" sz="2400" dirty="0">
                <a:solidFill>
                  <a:srgbClr val="FFC000"/>
                </a:solidFill>
                <a:latin typeface="Felix Titling" panose="04060505060202020A04" pitchFamily="82" charset="0"/>
              </a:rPr>
              <a:t>The Love Song of J. Alfred Prufrock - time</a:t>
            </a:r>
          </a:p>
        </p:txBody>
      </p:sp>
    </p:spTree>
    <p:extLst>
      <p:ext uri="{BB962C8B-B14F-4D97-AF65-F5344CB8AC3E}">
        <p14:creationId xmlns:p14="http://schemas.microsoft.com/office/powerpoint/2010/main" val="237367618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eaLnBrk="1" hangingPunct="1"/>
            <a:r>
              <a:rPr lang="en-GB" sz="3200" kern="1200" dirty="0">
                <a:solidFill>
                  <a:srgbClr val="FFC000"/>
                </a:solidFill>
                <a:latin typeface="Felix Titling" panose="04060505060202020A04" pitchFamily="82" charset="0"/>
                <a:cs typeface="Mongolian Baiti" panose="03000500000000000000" pitchFamily="66" charset="0"/>
              </a:rPr>
              <a:t>READING DIFFICULT POETRY</a:t>
            </a:r>
          </a:p>
        </p:txBody>
      </p:sp>
      <p:sp>
        <p:nvSpPr>
          <p:cNvPr id="3" name="Content Placeholder 2"/>
          <p:cNvSpPr>
            <a:spLocks noGrp="1"/>
          </p:cNvSpPr>
          <p:nvPr>
            <p:ph idx="1"/>
          </p:nvPr>
        </p:nvSpPr>
        <p:spPr>
          <a:xfrm>
            <a:off x="387778" y="1628800"/>
            <a:ext cx="8368444" cy="4781128"/>
          </a:xfrm>
        </p:spPr>
        <p:txBody>
          <a:bodyPr/>
          <a:lstStyle/>
          <a:p>
            <a:pPr marL="0" indent="0">
              <a:spcBef>
                <a:spcPts val="0"/>
              </a:spcBef>
              <a:buNone/>
            </a:pPr>
            <a:r>
              <a:rPr lang="en-GB" sz="2800" dirty="0">
                <a:effectLst/>
              </a:rPr>
              <a:t>‘</a:t>
            </a:r>
            <a:r>
              <a:rPr lang="en-GB" sz="2400" dirty="0">
                <a:effectLst/>
              </a:rPr>
              <a:t>If it were desired to label in three words the most characteristic feature of Mr. Eliot’s technique, this might be done by calling his </a:t>
            </a:r>
            <a:r>
              <a:rPr lang="en-GB" sz="2400" dirty="0">
                <a:solidFill>
                  <a:srgbClr val="FFC000"/>
                </a:solidFill>
                <a:effectLst/>
              </a:rPr>
              <a:t>poetry a ‘music of ideas’. </a:t>
            </a:r>
            <a:r>
              <a:rPr lang="en-GB" sz="2400" dirty="0">
                <a:effectLst/>
              </a:rPr>
              <a:t>The ideas are of all kinds, abstract and concrete, general and particular, and, like the musician’s phrases, they are arranged, not that they may tell us something, but that their effects in us may combine into a coherent whole of feeling and attitude and produce a peculiar liberation of the will. </a:t>
            </a:r>
            <a:r>
              <a:rPr lang="en-GB" sz="2400" dirty="0">
                <a:solidFill>
                  <a:srgbClr val="FFC000"/>
                </a:solidFill>
                <a:effectLst/>
              </a:rPr>
              <a:t>They are there to be responded to, not to be pondered or worked out.’ </a:t>
            </a:r>
            <a:endParaRPr lang="en-GB" sz="2000" dirty="0">
              <a:solidFill>
                <a:srgbClr val="FFC000"/>
              </a:solidFill>
              <a:effectLst/>
            </a:endParaRPr>
          </a:p>
          <a:p>
            <a:pPr marL="0" indent="0">
              <a:spcBef>
                <a:spcPts val="0"/>
              </a:spcBef>
              <a:buNone/>
            </a:pPr>
            <a:r>
              <a:rPr lang="en-GB" sz="2000" dirty="0">
                <a:effectLst/>
              </a:rPr>
              <a:t>   I.A. Richards. ‘The Poetry of T.S. Eliot.’ in Peter Faulkner. Ed. </a:t>
            </a:r>
            <a:r>
              <a:rPr lang="en-GB" sz="2000" i="1" dirty="0">
                <a:effectLst/>
              </a:rPr>
              <a:t>A Modernist </a:t>
            </a:r>
          </a:p>
          <a:p>
            <a:pPr marL="0" indent="0">
              <a:spcBef>
                <a:spcPts val="0"/>
              </a:spcBef>
              <a:buNone/>
            </a:pPr>
            <a:r>
              <a:rPr lang="en-GB" sz="2000" i="1" dirty="0">
                <a:effectLst/>
              </a:rPr>
              <a:t>   Reader: Modernism in England 1910-1930</a:t>
            </a:r>
            <a:r>
              <a:rPr lang="en-GB" sz="2000" dirty="0">
                <a:effectLst/>
              </a:rPr>
              <a:t>. London: B.T. </a:t>
            </a:r>
            <a:r>
              <a:rPr lang="en-GB" sz="2000" dirty="0" err="1">
                <a:effectLst/>
              </a:rPr>
              <a:t>Batsford</a:t>
            </a:r>
            <a:r>
              <a:rPr lang="en-GB" sz="2000" dirty="0">
                <a:effectLst/>
              </a:rPr>
              <a:t> Ltd., 1986: p. 151</a:t>
            </a:r>
          </a:p>
          <a:p>
            <a:endParaRPr lang="en-GB" dirty="0"/>
          </a:p>
        </p:txBody>
      </p:sp>
    </p:spTree>
    <p:extLst>
      <p:ext uri="{BB962C8B-B14F-4D97-AF65-F5344CB8AC3E}">
        <p14:creationId xmlns:p14="http://schemas.microsoft.com/office/powerpoint/2010/main" val="154517207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13314" name="Rectangle 2"/>
          <p:cNvSpPr>
            <a:spLocks noGrp="1" noRot="1" noChangeArrowheads="1"/>
          </p:cNvSpPr>
          <p:nvPr>
            <p:ph type="title"/>
          </p:nvPr>
        </p:nvSpPr>
        <p:spPr/>
        <p:txBody>
          <a:bodyPr/>
          <a:lstStyle/>
          <a:p>
            <a:pPr eaLnBrk="1" hangingPunct="1"/>
            <a:r>
              <a:rPr lang="en-GB" altLang="en-US" sz="3200" kern="1200" dirty="0">
                <a:solidFill>
                  <a:srgbClr val="FFC000"/>
                </a:solidFill>
                <a:latin typeface="Felix Titling" panose="04060505060202020A04" pitchFamily="82" charset="0"/>
                <a:cs typeface="Mongolian Baiti" panose="03000500000000000000" pitchFamily="66" charset="0"/>
              </a:rPr>
              <a:t>POETRY AS ‘DIFFICULT</a:t>
            </a:r>
            <a:r>
              <a:rPr lang="en-GB" altLang="en-US" sz="3600" b="0" dirty="0">
                <a:solidFill>
                  <a:srgbClr val="FFFF00"/>
                </a:solidFill>
                <a:effectLst/>
                <a:latin typeface="Palatino Linotype" panose="02040502050505030304" pitchFamily="18" charset="0"/>
              </a:rPr>
              <a:t>’</a:t>
            </a:r>
          </a:p>
        </p:txBody>
      </p:sp>
      <p:sp>
        <p:nvSpPr>
          <p:cNvPr id="157699" name="Rectangle 3"/>
          <p:cNvSpPr>
            <a:spLocks noGrp="1" noChangeArrowheads="1"/>
          </p:cNvSpPr>
          <p:nvPr>
            <p:ph type="body" idx="1"/>
          </p:nvPr>
        </p:nvSpPr>
        <p:spPr>
          <a:xfrm>
            <a:off x="443206" y="1556792"/>
            <a:ext cx="8229600" cy="4525962"/>
          </a:xfrm>
        </p:spPr>
        <p:txBody>
          <a:bodyPr/>
          <a:lstStyle/>
          <a:p>
            <a:pPr eaLnBrk="1" hangingPunct="1">
              <a:buFont typeface="Wingdings" pitchFamily="2" charset="2"/>
              <a:buNone/>
              <a:defRPr/>
            </a:pPr>
            <a:r>
              <a:rPr lang="en-GB" sz="2800" dirty="0"/>
              <a:t>	</a:t>
            </a:r>
            <a:r>
              <a:rPr lang="en-GB" sz="2400" dirty="0"/>
              <a:t>[</a:t>
            </a:r>
            <a:r>
              <a:rPr lang="en-GB" sz="2400" dirty="0">
                <a:effectLst/>
              </a:rPr>
              <a:t>I]t appears likely that poets in our civilization, as it exists at present, must be </a:t>
            </a:r>
            <a:r>
              <a:rPr lang="en-GB" sz="2400" dirty="0">
                <a:solidFill>
                  <a:srgbClr val="FFC000"/>
                </a:solidFill>
                <a:effectLst/>
              </a:rPr>
              <a:t>difficult</a:t>
            </a:r>
            <a:r>
              <a:rPr lang="en-GB" sz="2400" dirty="0">
                <a:effectLst/>
              </a:rPr>
              <a:t>. Our civilization comprehends great variety and complexity, and this variety and complexity, playing upon a refined sensibility, must produce various and complex results. The poet must become </a:t>
            </a:r>
            <a:r>
              <a:rPr lang="en-GB" sz="2400" dirty="0">
                <a:solidFill>
                  <a:srgbClr val="FFC000"/>
                </a:solidFill>
                <a:effectLst/>
              </a:rPr>
              <a:t>more and more comprehensive, more allusive, more indirect</a:t>
            </a:r>
            <a:r>
              <a:rPr lang="en-GB" sz="2400" u="sng" dirty="0">
                <a:effectLst/>
              </a:rPr>
              <a:t>,</a:t>
            </a:r>
            <a:r>
              <a:rPr lang="en-GB" sz="2400" dirty="0">
                <a:effectLst/>
              </a:rPr>
              <a:t> in order to force, to dislocate if necessary, language into his meaning. </a:t>
            </a:r>
          </a:p>
          <a:p>
            <a:pPr eaLnBrk="1" hangingPunct="1">
              <a:buFont typeface="Wingdings" pitchFamily="2" charset="2"/>
              <a:buNone/>
              <a:defRPr/>
            </a:pPr>
            <a:r>
              <a:rPr lang="en-GB" sz="2400" dirty="0">
                <a:effectLst/>
              </a:rPr>
              <a:t>			(Eliot, ‘The Metaphysical Poets’, 1921)</a:t>
            </a: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098" name="Rectangle 2"/>
          <p:cNvSpPr>
            <a:spLocks noGrp="1" noRot="1" noChangeArrowheads="1"/>
          </p:cNvSpPr>
          <p:nvPr>
            <p:ph type="title"/>
          </p:nvPr>
        </p:nvSpPr>
        <p:spPr/>
        <p:txBody>
          <a:bodyPr/>
          <a:lstStyle/>
          <a:p>
            <a:pPr eaLnBrk="1" hangingPunct="1"/>
            <a:r>
              <a:rPr lang="en-GB" altLang="en-US" sz="3200" kern="1200" dirty="0">
                <a:solidFill>
                  <a:srgbClr val="FFC000"/>
                </a:solidFill>
                <a:latin typeface="Felix Titling" panose="04060505060202020A04" pitchFamily="82" charset="0"/>
                <a:cs typeface="Mongolian Baiti" panose="03000500000000000000" pitchFamily="66" charset="0"/>
              </a:rPr>
              <a:t>A NEW START?</a:t>
            </a:r>
          </a:p>
        </p:txBody>
      </p:sp>
      <p:sp>
        <p:nvSpPr>
          <p:cNvPr id="4099" name="Rectangle 3"/>
          <p:cNvSpPr>
            <a:spLocks noGrp="1" noChangeArrowheads="1"/>
          </p:cNvSpPr>
          <p:nvPr>
            <p:ph type="body" idx="1"/>
          </p:nvPr>
        </p:nvSpPr>
        <p:spPr>
          <a:xfrm>
            <a:off x="539750" y="1628775"/>
            <a:ext cx="8208963" cy="4752975"/>
          </a:xfrm>
        </p:spPr>
        <p:txBody>
          <a:bodyPr/>
          <a:lstStyle/>
          <a:p>
            <a:pPr eaLnBrk="1" hangingPunct="1">
              <a:buFont typeface="Wingdings" pitchFamily="2" charset="2"/>
              <a:buNone/>
            </a:pPr>
            <a:r>
              <a:rPr lang="en-GB" altLang="en-US" sz="2800" dirty="0">
                <a:effectLst/>
              </a:rPr>
              <a:t>	[</a:t>
            </a:r>
            <a:r>
              <a:rPr lang="en-GB" altLang="en-US" sz="2400" dirty="0">
                <a:effectLst/>
              </a:rPr>
              <a:t>The poem] represents a complete break with the nineteenth-century tradition and a new start ... The canons of the poetical are forgotten; the poet assumes the right to make use of any materials that seem to him significant. We have here, in short, poetry that expresses freely a modern sensibility, the ways of feeling, the modes of experience, of one fully alive in his own age . </a:t>
            </a:r>
          </a:p>
          <a:p>
            <a:pPr eaLnBrk="1" hangingPunct="1">
              <a:buFont typeface="Wingdings" pitchFamily="2" charset="2"/>
              <a:buNone/>
            </a:pPr>
            <a:r>
              <a:rPr lang="en-GB" altLang="en-US" sz="2400" dirty="0">
                <a:effectLst/>
              </a:rPr>
              <a:t>		- F.R. </a:t>
            </a:r>
            <a:r>
              <a:rPr lang="en-GB" altLang="en-US" sz="2400" dirty="0" err="1">
                <a:effectLst/>
              </a:rPr>
              <a:t>Leavis</a:t>
            </a:r>
            <a:r>
              <a:rPr lang="en-GB" altLang="en-US" sz="2400" dirty="0">
                <a:effectLst/>
              </a:rPr>
              <a:t> on ‘The Love Song of J. Alfred </a:t>
            </a:r>
            <a:r>
              <a:rPr lang="en-GB" altLang="en-US" sz="2400" dirty="0" err="1">
                <a:effectLst/>
              </a:rPr>
              <a:t>Prufrock</a:t>
            </a:r>
            <a:r>
              <a:rPr lang="en-GB" altLang="en-US" sz="2400" dirty="0">
                <a:effectLst/>
              </a:rPr>
              <a:t>’ </a:t>
            </a: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showMasterSp="0">
  <p:cSld>
    <p:bg>
      <p:bgPr>
        <a:solidFill>
          <a:srgbClr val="004821"/>
        </a:solidFill>
        <a:effectLst/>
      </p:bgPr>
    </p:bg>
    <p:spTree>
      <p:nvGrpSpPr>
        <p:cNvPr id="1" name=""/>
        <p:cNvGrpSpPr/>
        <p:nvPr/>
      </p:nvGrpSpPr>
      <p:grpSpPr>
        <a:xfrm>
          <a:off x="0" y="0"/>
          <a:ext cx="0" cy="0"/>
          <a:chOff x="0" y="0"/>
          <a:chExt cx="0" cy="0"/>
        </a:xfrm>
      </p:grpSpPr>
      <p:sp>
        <p:nvSpPr>
          <p:cNvPr id="165891" name="Rectangle 3"/>
          <p:cNvSpPr>
            <a:spLocks noGrp="1" noChangeArrowheads="1"/>
          </p:cNvSpPr>
          <p:nvPr>
            <p:ph type="body" idx="1"/>
          </p:nvPr>
        </p:nvSpPr>
        <p:spPr>
          <a:xfrm>
            <a:off x="72008" y="-125820"/>
            <a:ext cx="8305800" cy="7109639"/>
          </a:xfrm>
        </p:spPr>
        <p:txBody>
          <a:bodyPr/>
          <a:lstStyle/>
          <a:p>
            <a:pPr eaLnBrk="1" hangingPunct="1">
              <a:lnSpc>
                <a:spcPct val="90000"/>
              </a:lnSpc>
              <a:buFont typeface="Wingdings" pitchFamily="2" charset="2"/>
              <a:buNone/>
              <a:defRPr/>
            </a:pPr>
            <a:r>
              <a:rPr lang="en-GB" sz="2800" dirty="0">
                <a:solidFill>
                  <a:srgbClr val="CCCC99"/>
                </a:solidFill>
                <a:latin typeface="Times New Roman" pitchFamily="18" charset="0"/>
                <a:cs typeface="Times New Roman" pitchFamily="18" charset="0"/>
              </a:rPr>
              <a:t>	</a:t>
            </a:r>
            <a:r>
              <a:rPr lang="en-GB" sz="2000" dirty="0">
                <a:solidFill>
                  <a:srgbClr val="CCCC99"/>
                </a:solidFill>
                <a:latin typeface="Times New Roman" pitchFamily="18" charset="0"/>
                <a:cs typeface="Times New Roman" pitchFamily="18" charset="0"/>
              </a:rPr>
              <a:t>	</a:t>
            </a:r>
            <a:endParaRPr lang="en-GB" sz="2000" dirty="0">
              <a:effectLst/>
              <a:cs typeface="Times New Roman" pitchFamily="18" charset="0"/>
            </a:endParaRPr>
          </a:p>
          <a:p>
            <a:pPr eaLnBrk="1" hangingPunct="1">
              <a:lnSpc>
                <a:spcPct val="90000"/>
              </a:lnSpc>
              <a:buFont typeface="Wingdings" pitchFamily="2" charset="2"/>
              <a:buNone/>
              <a:defRPr/>
            </a:pPr>
            <a:endParaRPr lang="en-GB" sz="800" dirty="0">
              <a:effectLst/>
              <a:cs typeface="Times New Roman" pitchFamily="18" charset="0"/>
            </a:endParaRPr>
          </a:p>
          <a:p>
            <a:pPr algn="ctr" eaLnBrk="1" hangingPunct="1">
              <a:lnSpc>
                <a:spcPct val="90000"/>
              </a:lnSpc>
              <a:buFont typeface="Wingdings" pitchFamily="2" charset="2"/>
              <a:buNone/>
              <a:defRPr/>
            </a:pPr>
            <a:endParaRPr lang="en-GB" sz="1000" dirty="0">
              <a:effectLst/>
              <a:cs typeface="Times New Roman" pitchFamily="18" charset="0"/>
            </a:endParaRPr>
          </a:p>
        </p:txBody>
      </p:sp>
      <p:sp>
        <p:nvSpPr>
          <p:cNvPr id="6148" name="Rectangle 5"/>
          <p:cNvSpPr>
            <a:spLocks noChangeArrowheads="1"/>
          </p:cNvSpPr>
          <p:nvPr/>
        </p:nvSpPr>
        <p:spPr bwMode="auto">
          <a:xfrm>
            <a:off x="0" y="3429000"/>
            <a:ext cx="91440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Garamond" pitchFamily="18" charset="0"/>
              </a:defRPr>
            </a:lvl1pPr>
            <a:lvl2pPr marL="742950" indent="-285750" eaLnBrk="0" hangingPunct="0">
              <a:defRPr>
                <a:solidFill>
                  <a:schemeClr val="tx1"/>
                </a:solidFill>
                <a:latin typeface="Garamond" pitchFamily="18" charset="0"/>
              </a:defRPr>
            </a:lvl2pPr>
            <a:lvl3pPr marL="1143000" indent="-228600" eaLnBrk="0" hangingPunct="0">
              <a:defRPr>
                <a:solidFill>
                  <a:schemeClr val="tx1"/>
                </a:solidFill>
                <a:latin typeface="Garamond" pitchFamily="18" charset="0"/>
              </a:defRPr>
            </a:lvl3pPr>
            <a:lvl4pPr marL="1600200" indent="-228600" eaLnBrk="0" hangingPunct="0">
              <a:defRPr>
                <a:solidFill>
                  <a:schemeClr val="tx1"/>
                </a:solidFill>
                <a:latin typeface="Garamond" pitchFamily="18" charset="0"/>
              </a:defRPr>
            </a:lvl4pPr>
            <a:lvl5pPr marL="2057400" indent="-228600" eaLnBrk="0" hangingPunct="0">
              <a:defRPr>
                <a:solidFill>
                  <a:schemeClr val="tx1"/>
                </a:solidFill>
                <a:latin typeface="Garamond" pitchFamily="18" charset="0"/>
              </a:defRPr>
            </a:lvl5pPr>
            <a:lvl6pPr marL="2514600" indent="-228600" eaLnBrk="0" fontAlgn="base" hangingPunct="0">
              <a:spcBef>
                <a:spcPct val="0"/>
              </a:spcBef>
              <a:spcAft>
                <a:spcPct val="0"/>
              </a:spcAft>
              <a:defRPr>
                <a:solidFill>
                  <a:schemeClr val="tx1"/>
                </a:solidFill>
                <a:latin typeface="Garamond" pitchFamily="18" charset="0"/>
              </a:defRPr>
            </a:lvl6pPr>
            <a:lvl7pPr marL="2971800" indent="-228600" eaLnBrk="0" fontAlgn="base" hangingPunct="0">
              <a:spcBef>
                <a:spcPct val="0"/>
              </a:spcBef>
              <a:spcAft>
                <a:spcPct val="0"/>
              </a:spcAft>
              <a:defRPr>
                <a:solidFill>
                  <a:schemeClr val="tx1"/>
                </a:solidFill>
                <a:latin typeface="Garamond" pitchFamily="18" charset="0"/>
              </a:defRPr>
            </a:lvl7pPr>
            <a:lvl8pPr marL="3429000" indent="-228600" eaLnBrk="0" fontAlgn="base" hangingPunct="0">
              <a:spcBef>
                <a:spcPct val="0"/>
              </a:spcBef>
              <a:spcAft>
                <a:spcPct val="0"/>
              </a:spcAft>
              <a:defRPr>
                <a:solidFill>
                  <a:schemeClr val="tx1"/>
                </a:solidFill>
                <a:latin typeface="Garamond" pitchFamily="18" charset="0"/>
              </a:defRPr>
            </a:lvl8pPr>
            <a:lvl9pPr marL="3886200" indent="-228600" eaLnBrk="0" fontAlgn="base" hangingPunct="0">
              <a:spcBef>
                <a:spcPct val="0"/>
              </a:spcBef>
              <a:spcAft>
                <a:spcPct val="0"/>
              </a:spcAft>
              <a:defRPr>
                <a:solidFill>
                  <a:schemeClr val="tx1"/>
                </a:solidFill>
                <a:latin typeface="Garamond" pitchFamily="18" charset="0"/>
              </a:defRPr>
            </a:lvl9pPr>
          </a:lstStyle>
          <a:p>
            <a:pPr eaLnBrk="1" hangingPunct="1"/>
            <a:r>
              <a:rPr lang="en-US" altLang="en-US" sz="2400">
                <a:latin typeface="Times New Roman" pitchFamily="18" charset="0"/>
              </a:rPr>
              <a:t> </a:t>
            </a:r>
          </a:p>
        </p:txBody>
      </p:sp>
      <p:sp>
        <p:nvSpPr>
          <p:cNvPr id="6153" name="Rectangle 10"/>
          <p:cNvSpPr>
            <a:spLocks noChangeArrowheads="1"/>
          </p:cNvSpPr>
          <p:nvPr/>
        </p:nvSpPr>
        <p:spPr bwMode="auto">
          <a:xfrm>
            <a:off x="0" y="3429000"/>
            <a:ext cx="91440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Garamond" pitchFamily="18" charset="0"/>
              </a:defRPr>
            </a:lvl1pPr>
            <a:lvl2pPr marL="742950" indent="-285750" eaLnBrk="0" hangingPunct="0">
              <a:defRPr>
                <a:solidFill>
                  <a:schemeClr val="tx1"/>
                </a:solidFill>
                <a:latin typeface="Garamond" pitchFamily="18" charset="0"/>
              </a:defRPr>
            </a:lvl2pPr>
            <a:lvl3pPr marL="1143000" indent="-228600" eaLnBrk="0" hangingPunct="0">
              <a:defRPr>
                <a:solidFill>
                  <a:schemeClr val="tx1"/>
                </a:solidFill>
                <a:latin typeface="Garamond" pitchFamily="18" charset="0"/>
              </a:defRPr>
            </a:lvl3pPr>
            <a:lvl4pPr marL="1600200" indent="-228600" eaLnBrk="0" hangingPunct="0">
              <a:defRPr>
                <a:solidFill>
                  <a:schemeClr val="tx1"/>
                </a:solidFill>
                <a:latin typeface="Garamond" pitchFamily="18" charset="0"/>
              </a:defRPr>
            </a:lvl4pPr>
            <a:lvl5pPr marL="2057400" indent="-228600" eaLnBrk="0" hangingPunct="0">
              <a:defRPr>
                <a:solidFill>
                  <a:schemeClr val="tx1"/>
                </a:solidFill>
                <a:latin typeface="Garamond" pitchFamily="18" charset="0"/>
              </a:defRPr>
            </a:lvl5pPr>
            <a:lvl6pPr marL="2514600" indent="-228600" eaLnBrk="0" fontAlgn="base" hangingPunct="0">
              <a:spcBef>
                <a:spcPct val="0"/>
              </a:spcBef>
              <a:spcAft>
                <a:spcPct val="0"/>
              </a:spcAft>
              <a:defRPr>
                <a:solidFill>
                  <a:schemeClr val="tx1"/>
                </a:solidFill>
                <a:latin typeface="Garamond" pitchFamily="18" charset="0"/>
              </a:defRPr>
            </a:lvl6pPr>
            <a:lvl7pPr marL="2971800" indent="-228600" eaLnBrk="0" fontAlgn="base" hangingPunct="0">
              <a:spcBef>
                <a:spcPct val="0"/>
              </a:spcBef>
              <a:spcAft>
                <a:spcPct val="0"/>
              </a:spcAft>
              <a:defRPr>
                <a:solidFill>
                  <a:schemeClr val="tx1"/>
                </a:solidFill>
                <a:latin typeface="Garamond" pitchFamily="18" charset="0"/>
              </a:defRPr>
            </a:lvl7pPr>
            <a:lvl8pPr marL="3429000" indent="-228600" eaLnBrk="0" fontAlgn="base" hangingPunct="0">
              <a:spcBef>
                <a:spcPct val="0"/>
              </a:spcBef>
              <a:spcAft>
                <a:spcPct val="0"/>
              </a:spcAft>
              <a:defRPr>
                <a:solidFill>
                  <a:schemeClr val="tx1"/>
                </a:solidFill>
                <a:latin typeface="Garamond" pitchFamily="18" charset="0"/>
              </a:defRPr>
            </a:lvl8pPr>
            <a:lvl9pPr marL="3886200" indent="-228600" eaLnBrk="0" fontAlgn="base" hangingPunct="0">
              <a:spcBef>
                <a:spcPct val="0"/>
              </a:spcBef>
              <a:spcAft>
                <a:spcPct val="0"/>
              </a:spcAft>
              <a:defRPr>
                <a:solidFill>
                  <a:schemeClr val="tx1"/>
                </a:solidFill>
                <a:latin typeface="Garamond" pitchFamily="18" charset="0"/>
              </a:defRPr>
            </a:lvl9pPr>
          </a:lstStyle>
          <a:p>
            <a:pPr eaLnBrk="1" hangingPunct="1"/>
            <a:r>
              <a:rPr lang="en-US" altLang="en-US" sz="2400">
                <a:latin typeface="Times New Roman" pitchFamily="18" charset="0"/>
              </a:rPr>
              <a:t> </a:t>
            </a:r>
          </a:p>
        </p:txBody>
      </p:sp>
      <p:sp>
        <p:nvSpPr>
          <p:cNvPr id="3" name="Rectangle 2">
            <a:extLst>
              <a:ext uri="{FF2B5EF4-FFF2-40B4-BE49-F238E27FC236}">
                <a16:creationId xmlns:a16="http://schemas.microsoft.com/office/drawing/2014/main" id="{24F184B6-1DC8-4DDA-B18E-51124DD341DF}"/>
              </a:ext>
            </a:extLst>
          </p:cNvPr>
          <p:cNvSpPr/>
          <p:nvPr/>
        </p:nvSpPr>
        <p:spPr>
          <a:xfrm>
            <a:off x="287524" y="187618"/>
            <a:ext cx="8090284" cy="6647974"/>
          </a:xfrm>
          <a:prstGeom prst="rect">
            <a:avLst/>
          </a:prstGeom>
        </p:spPr>
        <p:txBody>
          <a:bodyPr wrap="square">
            <a:spAutoFit/>
          </a:bodyPr>
          <a:lstStyle/>
          <a:p>
            <a:r>
              <a:rPr lang="en-GB" sz="2400" dirty="0"/>
              <a:t>And I have known the </a:t>
            </a:r>
            <a:r>
              <a:rPr lang="en-GB" sz="2400" dirty="0">
                <a:solidFill>
                  <a:srgbClr val="FFC000"/>
                </a:solidFill>
              </a:rPr>
              <a:t>arms</a:t>
            </a:r>
            <a:r>
              <a:rPr lang="en-GB" sz="2400" dirty="0"/>
              <a:t> already, known them all—	</a:t>
            </a:r>
          </a:p>
          <a:p>
            <a:r>
              <a:rPr lang="en-GB" sz="2400" dirty="0">
                <a:solidFill>
                  <a:srgbClr val="FFC000"/>
                </a:solidFill>
              </a:rPr>
              <a:t>Arms</a:t>
            </a:r>
            <a:r>
              <a:rPr lang="en-GB" sz="2400" dirty="0"/>
              <a:t> that are braceleted and white and bare	</a:t>
            </a:r>
          </a:p>
          <a:p>
            <a:r>
              <a:rPr lang="en-GB" sz="2400" dirty="0"/>
              <a:t>(But in the lamplight, downed with light brown hair!)	</a:t>
            </a:r>
          </a:p>
          <a:p>
            <a:r>
              <a:rPr lang="en-GB" sz="2400" dirty="0"/>
              <a:t>Is it perfume from a dress	</a:t>
            </a:r>
          </a:p>
          <a:p>
            <a:r>
              <a:rPr lang="en-GB" sz="2400" dirty="0"/>
              <a:t>That makes me so digress?	</a:t>
            </a:r>
          </a:p>
          <a:p>
            <a:r>
              <a:rPr lang="en-GB" sz="2400" dirty="0">
                <a:solidFill>
                  <a:srgbClr val="FFC000"/>
                </a:solidFill>
              </a:rPr>
              <a:t>Arms</a:t>
            </a:r>
            <a:r>
              <a:rPr lang="en-GB" sz="2400" dirty="0"/>
              <a:t> that lie along a table, or wrap about a shawl.	</a:t>
            </a:r>
          </a:p>
          <a:p>
            <a:r>
              <a:rPr lang="en-GB" sz="2400" dirty="0"/>
              <a:t>  And should I then presume?	</a:t>
            </a:r>
          </a:p>
          <a:p>
            <a:r>
              <a:rPr lang="en-GB" sz="2400" dirty="0"/>
              <a:t>  And how should I begin?</a:t>
            </a:r>
          </a:p>
          <a:p>
            <a:r>
              <a:rPr lang="en-GB" sz="1000" dirty="0"/>
              <a:t>.      .      .      .      .      .      .      .</a:t>
            </a:r>
          </a:p>
          <a:p>
            <a:r>
              <a:rPr lang="en-GB" sz="2400" dirty="0"/>
              <a:t>Shall I say, I have gone at dusk through narrow streets	</a:t>
            </a:r>
          </a:p>
          <a:p>
            <a:r>
              <a:rPr lang="en-GB" sz="2400" dirty="0"/>
              <a:t>And watched the smoke that rises from the pipes	</a:t>
            </a:r>
          </a:p>
          <a:p>
            <a:r>
              <a:rPr lang="en-GB" sz="2400" dirty="0"/>
              <a:t>Of lonely men in shirt-sleeves, leaning out of windows?…	</a:t>
            </a:r>
          </a:p>
          <a:p>
            <a:r>
              <a:rPr lang="en-GB" sz="800" dirty="0"/>
              <a:t> </a:t>
            </a:r>
          </a:p>
          <a:p>
            <a:r>
              <a:rPr lang="en-GB" sz="2400" dirty="0"/>
              <a:t>I should have been a pair of </a:t>
            </a:r>
            <a:r>
              <a:rPr lang="en-GB" sz="2400" dirty="0">
                <a:solidFill>
                  <a:srgbClr val="FFC000"/>
                </a:solidFill>
              </a:rPr>
              <a:t>ragged claws</a:t>
            </a:r>
            <a:r>
              <a:rPr lang="en-GB" sz="2400" dirty="0"/>
              <a:t>	</a:t>
            </a:r>
          </a:p>
          <a:p>
            <a:r>
              <a:rPr lang="en-GB" sz="2400" dirty="0"/>
              <a:t>Scuttling across the floors of silent seas.</a:t>
            </a:r>
          </a:p>
          <a:p>
            <a:r>
              <a:rPr lang="en-GB" sz="1000" dirty="0"/>
              <a:t>.      .      .      .      .      .      .      .</a:t>
            </a:r>
          </a:p>
          <a:p>
            <a:r>
              <a:rPr lang="en-GB" sz="2400" dirty="0"/>
              <a:t>And the afternoon, the evening, sleeps so peacefully!	        </a:t>
            </a:r>
          </a:p>
          <a:p>
            <a:r>
              <a:rPr lang="en-GB" sz="2400" dirty="0"/>
              <a:t>Smoothed by long </a:t>
            </a:r>
            <a:r>
              <a:rPr lang="en-GB" sz="2400" dirty="0">
                <a:solidFill>
                  <a:srgbClr val="FFC000"/>
                </a:solidFill>
              </a:rPr>
              <a:t>fingers</a:t>
            </a:r>
            <a:r>
              <a:rPr lang="en-GB" sz="2400" dirty="0"/>
              <a:t>,	</a:t>
            </a:r>
          </a:p>
          <a:p>
            <a:r>
              <a:rPr lang="en-GB" sz="2400" dirty="0"/>
              <a:t>Asleep … tired … or it malingers </a:t>
            </a:r>
          </a:p>
        </p:txBody>
      </p:sp>
      <p:sp>
        <p:nvSpPr>
          <p:cNvPr id="7" name="Rectangle 6">
            <a:extLst>
              <a:ext uri="{FF2B5EF4-FFF2-40B4-BE49-F238E27FC236}">
                <a16:creationId xmlns:a16="http://schemas.microsoft.com/office/drawing/2014/main" id="{0E3ED5EC-88BD-4783-938E-276064AFBA53}"/>
              </a:ext>
            </a:extLst>
          </p:cNvPr>
          <p:cNvSpPr/>
          <p:nvPr/>
        </p:nvSpPr>
        <p:spPr>
          <a:xfrm>
            <a:off x="7020272" y="836712"/>
            <a:ext cx="2123728" cy="2308324"/>
          </a:xfrm>
          <a:prstGeom prst="rect">
            <a:avLst/>
          </a:prstGeom>
        </p:spPr>
        <p:txBody>
          <a:bodyPr wrap="square">
            <a:spAutoFit/>
          </a:bodyPr>
          <a:lstStyle/>
          <a:p>
            <a:pPr algn="r"/>
            <a:r>
              <a:rPr lang="en-GB" sz="2400" dirty="0">
                <a:solidFill>
                  <a:srgbClr val="FFC000"/>
                </a:solidFill>
                <a:latin typeface="Felix Titling" panose="04060505060202020A04" pitchFamily="82" charset="0"/>
              </a:rPr>
              <a:t>The Love Song of J. Alfred Prufrock </a:t>
            </a:r>
            <a:r>
              <a:rPr lang="en-GB" sz="2400" dirty="0">
                <a:solidFill>
                  <a:srgbClr val="FFC000"/>
                </a:solidFill>
                <a:latin typeface="+mj-lt"/>
              </a:rPr>
              <a:t>– the body in fragments</a:t>
            </a:r>
          </a:p>
        </p:txBody>
      </p:sp>
    </p:spTree>
    <p:extLst>
      <p:ext uri="{BB962C8B-B14F-4D97-AF65-F5344CB8AC3E}">
        <p14:creationId xmlns:p14="http://schemas.microsoft.com/office/powerpoint/2010/main" val="202840232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8194" name="Rectangle 2"/>
          <p:cNvSpPr>
            <a:spLocks noGrp="1" noRot="1" noChangeArrowheads="1"/>
          </p:cNvSpPr>
          <p:nvPr>
            <p:ph type="title"/>
          </p:nvPr>
        </p:nvSpPr>
        <p:spPr/>
        <p:txBody>
          <a:bodyPr/>
          <a:lstStyle/>
          <a:p>
            <a:pPr eaLnBrk="1" hangingPunct="1"/>
            <a:r>
              <a:rPr lang="en-GB" altLang="en-US" sz="3200" kern="1200" dirty="0">
                <a:solidFill>
                  <a:srgbClr val="FFC000"/>
                </a:solidFill>
                <a:latin typeface="Felix Titling" panose="04060505060202020A04" pitchFamily="82" charset="0"/>
                <a:cs typeface="Mongolian Baiti" panose="03000500000000000000" pitchFamily="66" charset="0"/>
              </a:rPr>
              <a:t>REASSERTING TRADITION</a:t>
            </a:r>
          </a:p>
        </p:txBody>
      </p:sp>
      <p:sp>
        <p:nvSpPr>
          <p:cNvPr id="8195" name="Rectangle 3"/>
          <p:cNvSpPr>
            <a:spLocks noGrp="1" noChangeArrowheads="1"/>
          </p:cNvSpPr>
          <p:nvPr>
            <p:ph type="body" idx="1"/>
          </p:nvPr>
        </p:nvSpPr>
        <p:spPr/>
        <p:txBody>
          <a:bodyPr/>
          <a:lstStyle/>
          <a:p>
            <a:pPr eaLnBrk="1" hangingPunct="1">
              <a:buFont typeface="Wingdings" pitchFamily="2" charset="2"/>
              <a:buNone/>
            </a:pPr>
            <a:r>
              <a:rPr lang="en-GB" altLang="en-US" sz="2800" dirty="0">
                <a:effectLst/>
              </a:rPr>
              <a:t>	</a:t>
            </a:r>
            <a:r>
              <a:rPr lang="en-GB" altLang="en-US" sz="2400" dirty="0">
                <a:effectLst/>
              </a:rPr>
              <a:t>In English writing we seldom speak of tradition, though we occasionally apply its name in deploring its absence. We cannot refer to "the tradition" or to "a tradition"; at most, we employ the adjective in saying that the poetry of So-and-so is "traditional" or even "too traditional." Seldom, perhaps, does the word appear except in a phrase of censure. If otherwise, it is vaguely </a:t>
            </a:r>
            <a:r>
              <a:rPr lang="en-GB" altLang="en-US" sz="2400" dirty="0" err="1">
                <a:effectLst/>
              </a:rPr>
              <a:t>approbative</a:t>
            </a:r>
            <a:r>
              <a:rPr lang="en-GB" altLang="en-US" sz="2400" dirty="0">
                <a:effectLst/>
              </a:rPr>
              <a:t>, with the implication, as to the work approved, of some pleasing </a:t>
            </a:r>
            <a:r>
              <a:rPr lang="en-GB" altLang="en-US" sz="2400" dirty="0" err="1">
                <a:effectLst/>
              </a:rPr>
              <a:t>archæological</a:t>
            </a:r>
            <a:r>
              <a:rPr lang="en-GB" altLang="en-US" sz="2400" dirty="0">
                <a:effectLst/>
              </a:rPr>
              <a:t> reconstruction. You can hardly make the word agreeable to English ears without this comfortable reference to the reassuring science of </a:t>
            </a:r>
            <a:r>
              <a:rPr lang="en-GB" altLang="en-US" sz="2400" dirty="0" err="1">
                <a:effectLst/>
              </a:rPr>
              <a:t>archæology</a:t>
            </a:r>
            <a:r>
              <a:rPr lang="en-GB" altLang="en-US" sz="2400" dirty="0">
                <a:effectLst/>
              </a:rPr>
              <a:t>. </a:t>
            </a:r>
          </a:p>
          <a:p>
            <a:pPr eaLnBrk="1" hangingPunct="1">
              <a:buFont typeface="Wingdings" pitchFamily="2" charset="2"/>
              <a:buNone/>
            </a:pPr>
            <a:r>
              <a:rPr lang="en-GB" altLang="en-US" sz="2400" dirty="0">
                <a:effectLst/>
              </a:rPr>
              <a:t>						(‘Tradition’)</a:t>
            </a:r>
            <a:endParaRPr lang="en-GB" altLang="en-US" sz="2800" dirty="0">
              <a:effectLst/>
            </a:endParaRP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7170" name="Rectangle 2"/>
          <p:cNvSpPr>
            <a:spLocks noGrp="1" noRot="1" noChangeArrowheads="1"/>
          </p:cNvSpPr>
          <p:nvPr>
            <p:ph type="title"/>
          </p:nvPr>
        </p:nvSpPr>
        <p:spPr>
          <a:xfrm>
            <a:off x="5486400" y="304800"/>
            <a:ext cx="3429000" cy="2057400"/>
          </a:xfrm>
        </p:spPr>
        <p:txBody>
          <a:bodyPr/>
          <a:lstStyle/>
          <a:p>
            <a:pPr algn="r" eaLnBrk="1" hangingPunct="1"/>
            <a:r>
              <a:rPr lang="en-GB" altLang="en-US" sz="3200" kern="1200" dirty="0">
                <a:solidFill>
                  <a:srgbClr val="FFC000"/>
                </a:solidFill>
                <a:latin typeface="Felix Titling" panose="04060505060202020A04" pitchFamily="82" charset="0"/>
                <a:cs typeface="Mongolian Baiti" panose="03000500000000000000" pitchFamily="66" charset="0"/>
              </a:rPr>
              <a:t>CONFUSING </a:t>
            </a:r>
            <a:br>
              <a:rPr lang="en-GB" altLang="en-US" sz="3200" kern="1200" dirty="0">
                <a:solidFill>
                  <a:srgbClr val="FFC000"/>
                </a:solidFill>
                <a:latin typeface="Felix Titling" panose="04060505060202020A04" pitchFamily="82" charset="0"/>
                <a:cs typeface="Mongolian Baiti" panose="03000500000000000000" pitchFamily="66" charset="0"/>
              </a:rPr>
            </a:br>
            <a:r>
              <a:rPr lang="en-GB" altLang="en-US" sz="3200" kern="1200" dirty="0">
                <a:solidFill>
                  <a:srgbClr val="FFC000"/>
                </a:solidFill>
                <a:latin typeface="Felix Titling" panose="04060505060202020A04" pitchFamily="82" charset="0"/>
                <a:cs typeface="Mongolian Baiti" panose="03000500000000000000" pitchFamily="66" charset="0"/>
              </a:rPr>
              <a:t>HISTORY </a:t>
            </a:r>
            <a:r>
              <a:rPr lang="en-GB" altLang="en-US" sz="3600" b="0" i="1" dirty="0">
                <a:solidFill>
                  <a:srgbClr val="FFC000"/>
                </a:solidFill>
                <a:effectLst/>
              </a:rPr>
              <a:t>&amp;</a:t>
            </a:r>
            <a:r>
              <a:rPr lang="en-GB" altLang="en-US" sz="3600" b="0" i="1" dirty="0">
                <a:solidFill>
                  <a:srgbClr val="FFFF00"/>
                </a:solidFill>
                <a:effectLst/>
              </a:rPr>
              <a:t> </a:t>
            </a:r>
            <a:r>
              <a:rPr lang="en-GB" altLang="en-US" sz="3200" kern="1200" dirty="0">
                <a:solidFill>
                  <a:srgbClr val="FFC000"/>
                </a:solidFill>
                <a:latin typeface="Felix Titling" panose="04060505060202020A04" pitchFamily="82" charset="0"/>
                <a:cs typeface="Mongolian Baiti" panose="03000500000000000000" pitchFamily="66" charset="0"/>
              </a:rPr>
              <a:t>MYTH</a:t>
            </a:r>
          </a:p>
        </p:txBody>
      </p:sp>
      <p:sp>
        <p:nvSpPr>
          <p:cNvPr id="166918" name="Rectangle 6"/>
          <p:cNvSpPr>
            <a:spLocks noChangeArrowheads="1"/>
          </p:cNvSpPr>
          <p:nvPr/>
        </p:nvSpPr>
        <p:spPr bwMode="auto">
          <a:xfrm>
            <a:off x="5724128" y="3944245"/>
            <a:ext cx="3256474" cy="2592288"/>
          </a:xfrm>
          <a:prstGeom prst="rect">
            <a:avLst/>
          </a:prstGeom>
          <a:noFill/>
          <a:ln w="9525">
            <a:noFill/>
            <a:miter lim="800000"/>
            <a:headEnd/>
            <a:tailEnd/>
          </a:ln>
          <a:effectLst/>
        </p:spPr>
        <p:txBody>
          <a:bodyPr/>
          <a:lstStyle/>
          <a:p>
            <a:pPr marL="342900" indent="-342900" algn="r">
              <a:spcBef>
                <a:spcPct val="20000"/>
              </a:spcBef>
              <a:buClr>
                <a:schemeClr val="hlink"/>
              </a:buClr>
              <a:buSzPct val="70000"/>
              <a:buFont typeface="Wingdings" pitchFamily="2" charset="2"/>
              <a:buNone/>
              <a:defRPr/>
            </a:pPr>
            <a:r>
              <a:rPr lang="en-GB" sz="2300" dirty="0">
                <a:cs typeface="Arial" charset="0"/>
              </a:rPr>
              <a:t>Juxtaposition/collage of </a:t>
            </a:r>
            <a:r>
              <a:rPr lang="en-GB" sz="2300" dirty="0"/>
              <a:t>past </a:t>
            </a:r>
            <a:r>
              <a:rPr lang="en-GB" sz="2300" i="1" dirty="0"/>
              <a:t>&amp;</a:t>
            </a:r>
            <a:r>
              <a:rPr lang="en-GB" sz="2300" dirty="0"/>
              <a:t> present</a:t>
            </a:r>
            <a:r>
              <a:rPr lang="en-GB" sz="2300" dirty="0">
                <a:effectLst>
                  <a:outerShdw blurRad="38100" dist="38100" dir="2700000" algn="tl">
                    <a:srgbClr val="000000"/>
                  </a:outerShdw>
                </a:effectLst>
              </a:rPr>
              <a:t> </a:t>
            </a:r>
            <a:r>
              <a:rPr lang="en-GB" sz="2300" dirty="0">
                <a:cs typeface="Arial" charset="0"/>
              </a:rPr>
              <a:t>David Jones,</a:t>
            </a:r>
            <a:r>
              <a:rPr lang="en-GB" sz="2300" i="1" dirty="0">
                <a:cs typeface="Arial" charset="0"/>
              </a:rPr>
              <a:t> Aphrodite in Aulis</a:t>
            </a:r>
            <a:r>
              <a:rPr lang="en-GB" sz="2300" dirty="0">
                <a:cs typeface="Arial" charset="0"/>
              </a:rPr>
              <a:t>  1940-1</a:t>
            </a:r>
          </a:p>
          <a:p>
            <a:pPr marL="342900" indent="-342900" algn="r">
              <a:spcBef>
                <a:spcPct val="20000"/>
              </a:spcBef>
              <a:buClr>
                <a:schemeClr val="hlink"/>
              </a:buClr>
              <a:buSzPct val="70000"/>
              <a:buFont typeface="Wingdings" pitchFamily="2" charset="2"/>
              <a:buNone/>
              <a:defRPr/>
            </a:pPr>
            <a:r>
              <a:rPr lang="en-GB" sz="2000" dirty="0">
                <a:cs typeface="Arial" charset="0"/>
              </a:rPr>
              <a:t>(Also consider confusion </a:t>
            </a:r>
          </a:p>
          <a:p>
            <a:pPr marL="342900" indent="-342900" algn="r">
              <a:spcBef>
                <a:spcPct val="20000"/>
              </a:spcBef>
              <a:buClr>
                <a:schemeClr val="hlink"/>
              </a:buClr>
              <a:buSzPct val="70000"/>
              <a:buFont typeface="Wingdings" pitchFamily="2" charset="2"/>
              <a:buNone/>
              <a:defRPr/>
            </a:pPr>
            <a:r>
              <a:rPr lang="en-GB" sz="2000" dirty="0">
                <a:cs typeface="Arial" charset="0"/>
              </a:rPr>
              <a:t>of past and present in </a:t>
            </a:r>
          </a:p>
          <a:p>
            <a:pPr marL="342900" indent="-342900" algn="r">
              <a:spcBef>
                <a:spcPct val="20000"/>
              </a:spcBef>
              <a:buClr>
                <a:schemeClr val="hlink"/>
              </a:buClr>
              <a:buSzPct val="70000"/>
              <a:buFont typeface="Wingdings" pitchFamily="2" charset="2"/>
              <a:buNone/>
              <a:defRPr/>
            </a:pPr>
            <a:r>
              <a:rPr lang="en-GB" sz="2000" i="1" dirty="0">
                <a:cs typeface="Arial" charset="0"/>
              </a:rPr>
              <a:t>Heart of Darkness)</a:t>
            </a:r>
          </a:p>
          <a:p>
            <a:pPr marL="342900" indent="-342900" algn="r">
              <a:spcBef>
                <a:spcPct val="20000"/>
              </a:spcBef>
              <a:buClr>
                <a:schemeClr val="hlink"/>
              </a:buClr>
              <a:buSzPct val="70000"/>
              <a:buFont typeface="Wingdings" pitchFamily="2" charset="2"/>
              <a:buNone/>
              <a:defRPr/>
            </a:pPr>
            <a:endParaRPr lang="en-GB" sz="2400" dirty="0">
              <a:cs typeface="Arial" charset="0"/>
            </a:endParaRPr>
          </a:p>
        </p:txBody>
      </p:sp>
      <p:pic>
        <p:nvPicPr>
          <p:cNvPr id="1026" name="Picture 2" descr="http://www.tate.org.uk/art/images/work/T/T02/T02036_10.jpg"/>
          <p:cNvPicPr>
            <a:picLocks noChangeAspect="1" noChangeArrowheads="1"/>
          </p:cNvPicPr>
          <p:nvPr/>
        </p:nvPicPr>
        <p:blipFill>
          <a:blip r:embed="rId2">
            <a:extLst>
              <a:ext uri="{BEBA8EAE-BF5A-486C-A8C5-ECC9F3942E4B}">
                <a14:imgProps xmlns:a14="http://schemas.microsoft.com/office/drawing/2010/main">
                  <a14:imgLayer r:embed="rId3">
                    <a14:imgEffect>
                      <a14:sharpenSoften amount="25000"/>
                    </a14:imgEffect>
                    <a14:imgEffect>
                      <a14:brightnessContrast contrast="20000"/>
                    </a14:imgEffect>
                  </a14:imgLayer>
                </a14:imgProps>
              </a:ext>
              <a:ext uri="{28A0092B-C50C-407E-A947-70E740481C1C}">
                <a14:useLocalDpi xmlns:a14="http://schemas.microsoft.com/office/drawing/2010/main" val="0"/>
              </a:ext>
            </a:extLst>
          </a:blip>
          <a:srcRect/>
          <a:stretch>
            <a:fillRect/>
          </a:stretch>
        </p:blipFill>
        <p:spPr bwMode="auto">
          <a:xfrm>
            <a:off x="467544" y="260648"/>
            <a:ext cx="4987662" cy="6264696"/>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showMasterSp="0">
  <p:cSld>
    <p:bg>
      <p:bgPr>
        <a:solidFill>
          <a:srgbClr val="004821"/>
        </a:solidFill>
        <a:effectLst/>
      </p:bgPr>
    </p:bg>
    <p:spTree>
      <p:nvGrpSpPr>
        <p:cNvPr id="1" name=""/>
        <p:cNvGrpSpPr/>
        <p:nvPr/>
      </p:nvGrpSpPr>
      <p:grpSpPr>
        <a:xfrm>
          <a:off x="0" y="0"/>
          <a:ext cx="0" cy="0"/>
          <a:chOff x="0" y="0"/>
          <a:chExt cx="0" cy="0"/>
        </a:xfrm>
      </p:grpSpPr>
      <p:sp>
        <p:nvSpPr>
          <p:cNvPr id="6148" name="Rectangle 5"/>
          <p:cNvSpPr>
            <a:spLocks noChangeArrowheads="1"/>
          </p:cNvSpPr>
          <p:nvPr/>
        </p:nvSpPr>
        <p:spPr bwMode="auto">
          <a:xfrm>
            <a:off x="0" y="3429000"/>
            <a:ext cx="91440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Garamond" pitchFamily="18" charset="0"/>
              </a:defRPr>
            </a:lvl1pPr>
            <a:lvl2pPr marL="742950" indent="-285750" eaLnBrk="0" hangingPunct="0">
              <a:defRPr>
                <a:solidFill>
                  <a:schemeClr val="tx1"/>
                </a:solidFill>
                <a:latin typeface="Garamond" pitchFamily="18" charset="0"/>
              </a:defRPr>
            </a:lvl2pPr>
            <a:lvl3pPr marL="1143000" indent="-228600" eaLnBrk="0" hangingPunct="0">
              <a:defRPr>
                <a:solidFill>
                  <a:schemeClr val="tx1"/>
                </a:solidFill>
                <a:latin typeface="Garamond" pitchFamily="18" charset="0"/>
              </a:defRPr>
            </a:lvl3pPr>
            <a:lvl4pPr marL="1600200" indent="-228600" eaLnBrk="0" hangingPunct="0">
              <a:defRPr>
                <a:solidFill>
                  <a:schemeClr val="tx1"/>
                </a:solidFill>
                <a:latin typeface="Garamond" pitchFamily="18" charset="0"/>
              </a:defRPr>
            </a:lvl4pPr>
            <a:lvl5pPr marL="2057400" indent="-228600" eaLnBrk="0" hangingPunct="0">
              <a:defRPr>
                <a:solidFill>
                  <a:schemeClr val="tx1"/>
                </a:solidFill>
                <a:latin typeface="Garamond" pitchFamily="18" charset="0"/>
              </a:defRPr>
            </a:lvl5pPr>
            <a:lvl6pPr marL="2514600" indent="-228600" eaLnBrk="0" fontAlgn="base" hangingPunct="0">
              <a:spcBef>
                <a:spcPct val="0"/>
              </a:spcBef>
              <a:spcAft>
                <a:spcPct val="0"/>
              </a:spcAft>
              <a:defRPr>
                <a:solidFill>
                  <a:schemeClr val="tx1"/>
                </a:solidFill>
                <a:latin typeface="Garamond" pitchFamily="18" charset="0"/>
              </a:defRPr>
            </a:lvl6pPr>
            <a:lvl7pPr marL="2971800" indent="-228600" eaLnBrk="0" fontAlgn="base" hangingPunct="0">
              <a:spcBef>
                <a:spcPct val="0"/>
              </a:spcBef>
              <a:spcAft>
                <a:spcPct val="0"/>
              </a:spcAft>
              <a:defRPr>
                <a:solidFill>
                  <a:schemeClr val="tx1"/>
                </a:solidFill>
                <a:latin typeface="Garamond" pitchFamily="18" charset="0"/>
              </a:defRPr>
            </a:lvl7pPr>
            <a:lvl8pPr marL="3429000" indent="-228600" eaLnBrk="0" fontAlgn="base" hangingPunct="0">
              <a:spcBef>
                <a:spcPct val="0"/>
              </a:spcBef>
              <a:spcAft>
                <a:spcPct val="0"/>
              </a:spcAft>
              <a:defRPr>
                <a:solidFill>
                  <a:schemeClr val="tx1"/>
                </a:solidFill>
                <a:latin typeface="Garamond" pitchFamily="18" charset="0"/>
              </a:defRPr>
            </a:lvl8pPr>
            <a:lvl9pPr marL="3886200" indent="-228600" eaLnBrk="0" fontAlgn="base" hangingPunct="0">
              <a:spcBef>
                <a:spcPct val="0"/>
              </a:spcBef>
              <a:spcAft>
                <a:spcPct val="0"/>
              </a:spcAft>
              <a:defRPr>
                <a:solidFill>
                  <a:schemeClr val="tx1"/>
                </a:solidFill>
                <a:latin typeface="Garamond" pitchFamily="18" charset="0"/>
              </a:defRPr>
            </a:lvl9pPr>
          </a:lstStyle>
          <a:p>
            <a:pPr eaLnBrk="1" hangingPunct="1"/>
            <a:r>
              <a:rPr lang="en-US" altLang="en-US" sz="2400">
                <a:latin typeface="Times New Roman" pitchFamily="18" charset="0"/>
              </a:rPr>
              <a:t> </a:t>
            </a:r>
          </a:p>
        </p:txBody>
      </p:sp>
      <p:sp>
        <p:nvSpPr>
          <p:cNvPr id="6153" name="Rectangle 10"/>
          <p:cNvSpPr>
            <a:spLocks noChangeArrowheads="1"/>
          </p:cNvSpPr>
          <p:nvPr/>
        </p:nvSpPr>
        <p:spPr bwMode="auto">
          <a:xfrm>
            <a:off x="0" y="3429000"/>
            <a:ext cx="91440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Garamond" pitchFamily="18" charset="0"/>
              </a:defRPr>
            </a:lvl1pPr>
            <a:lvl2pPr marL="742950" indent="-285750" eaLnBrk="0" hangingPunct="0">
              <a:defRPr>
                <a:solidFill>
                  <a:schemeClr val="tx1"/>
                </a:solidFill>
                <a:latin typeface="Garamond" pitchFamily="18" charset="0"/>
              </a:defRPr>
            </a:lvl2pPr>
            <a:lvl3pPr marL="1143000" indent="-228600" eaLnBrk="0" hangingPunct="0">
              <a:defRPr>
                <a:solidFill>
                  <a:schemeClr val="tx1"/>
                </a:solidFill>
                <a:latin typeface="Garamond" pitchFamily="18" charset="0"/>
              </a:defRPr>
            </a:lvl3pPr>
            <a:lvl4pPr marL="1600200" indent="-228600" eaLnBrk="0" hangingPunct="0">
              <a:defRPr>
                <a:solidFill>
                  <a:schemeClr val="tx1"/>
                </a:solidFill>
                <a:latin typeface="Garamond" pitchFamily="18" charset="0"/>
              </a:defRPr>
            </a:lvl4pPr>
            <a:lvl5pPr marL="2057400" indent="-228600" eaLnBrk="0" hangingPunct="0">
              <a:defRPr>
                <a:solidFill>
                  <a:schemeClr val="tx1"/>
                </a:solidFill>
                <a:latin typeface="Garamond" pitchFamily="18" charset="0"/>
              </a:defRPr>
            </a:lvl5pPr>
            <a:lvl6pPr marL="2514600" indent="-228600" eaLnBrk="0" fontAlgn="base" hangingPunct="0">
              <a:spcBef>
                <a:spcPct val="0"/>
              </a:spcBef>
              <a:spcAft>
                <a:spcPct val="0"/>
              </a:spcAft>
              <a:defRPr>
                <a:solidFill>
                  <a:schemeClr val="tx1"/>
                </a:solidFill>
                <a:latin typeface="Garamond" pitchFamily="18" charset="0"/>
              </a:defRPr>
            </a:lvl6pPr>
            <a:lvl7pPr marL="2971800" indent="-228600" eaLnBrk="0" fontAlgn="base" hangingPunct="0">
              <a:spcBef>
                <a:spcPct val="0"/>
              </a:spcBef>
              <a:spcAft>
                <a:spcPct val="0"/>
              </a:spcAft>
              <a:defRPr>
                <a:solidFill>
                  <a:schemeClr val="tx1"/>
                </a:solidFill>
                <a:latin typeface="Garamond" pitchFamily="18" charset="0"/>
              </a:defRPr>
            </a:lvl7pPr>
            <a:lvl8pPr marL="3429000" indent="-228600" eaLnBrk="0" fontAlgn="base" hangingPunct="0">
              <a:spcBef>
                <a:spcPct val="0"/>
              </a:spcBef>
              <a:spcAft>
                <a:spcPct val="0"/>
              </a:spcAft>
              <a:defRPr>
                <a:solidFill>
                  <a:schemeClr val="tx1"/>
                </a:solidFill>
                <a:latin typeface="Garamond" pitchFamily="18" charset="0"/>
              </a:defRPr>
            </a:lvl8pPr>
            <a:lvl9pPr marL="3886200" indent="-228600" eaLnBrk="0" fontAlgn="base" hangingPunct="0">
              <a:spcBef>
                <a:spcPct val="0"/>
              </a:spcBef>
              <a:spcAft>
                <a:spcPct val="0"/>
              </a:spcAft>
              <a:defRPr>
                <a:solidFill>
                  <a:schemeClr val="tx1"/>
                </a:solidFill>
                <a:latin typeface="Garamond" pitchFamily="18" charset="0"/>
              </a:defRPr>
            </a:lvl9pPr>
          </a:lstStyle>
          <a:p>
            <a:pPr eaLnBrk="1" hangingPunct="1"/>
            <a:r>
              <a:rPr lang="en-US" altLang="en-US" sz="2400">
                <a:latin typeface="Times New Roman" pitchFamily="18" charset="0"/>
              </a:rPr>
              <a:t> </a:t>
            </a:r>
          </a:p>
        </p:txBody>
      </p:sp>
      <p:sp>
        <p:nvSpPr>
          <p:cNvPr id="7" name="Rectangle 6">
            <a:extLst>
              <a:ext uri="{FF2B5EF4-FFF2-40B4-BE49-F238E27FC236}">
                <a16:creationId xmlns:a16="http://schemas.microsoft.com/office/drawing/2014/main" id="{0E3ED5EC-88BD-4783-938E-276064AFBA53}"/>
              </a:ext>
            </a:extLst>
          </p:cNvPr>
          <p:cNvSpPr/>
          <p:nvPr/>
        </p:nvSpPr>
        <p:spPr>
          <a:xfrm>
            <a:off x="6748270" y="1120676"/>
            <a:ext cx="2123728" cy="2308324"/>
          </a:xfrm>
          <a:prstGeom prst="rect">
            <a:avLst/>
          </a:prstGeom>
        </p:spPr>
        <p:txBody>
          <a:bodyPr wrap="square">
            <a:spAutoFit/>
          </a:bodyPr>
          <a:lstStyle/>
          <a:p>
            <a:pPr algn="r"/>
            <a:r>
              <a:rPr lang="en-GB" sz="2400" dirty="0">
                <a:solidFill>
                  <a:srgbClr val="FFC000"/>
                </a:solidFill>
                <a:latin typeface="Felix Titling" panose="04060505060202020A04" pitchFamily="82" charset="0"/>
              </a:rPr>
              <a:t>The Love Song of J. Alfred Prufrock </a:t>
            </a:r>
            <a:r>
              <a:rPr lang="en-GB" sz="2400" dirty="0">
                <a:solidFill>
                  <a:srgbClr val="FFC000"/>
                </a:solidFill>
                <a:latin typeface="+mj-lt"/>
              </a:rPr>
              <a:t>– questions about identity</a:t>
            </a:r>
          </a:p>
        </p:txBody>
      </p:sp>
      <p:sp>
        <p:nvSpPr>
          <p:cNvPr id="2" name="Rectangle 1">
            <a:extLst>
              <a:ext uri="{FF2B5EF4-FFF2-40B4-BE49-F238E27FC236}">
                <a16:creationId xmlns:a16="http://schemas.microsoft.com/office/drawing/2014/main" id="{262808B2-3F6C-4BE4-BE89-945E7ECB7990}"/>
              </a:ext>
            </a:extLst>
          </p:cNvPr>
          <p:cNvSpPr/>
          <p:nvPr/>
        </p:nvSpPr>
        <p:spPr>
          <a:xfrm>
            <a:off x="251520" y="4758"/>
            <a:ext cx="7038528" cy="4416594"/>
          </a:xfrm>
          <a:prstGeom prst="rect">
            <a:avLst/>
          </a:prstGeom>
        </p:spPr>
        <p:txBody>
          <a:bodyPr wrap="square">
            <a:spAutoFit/>
          </a:bodyPr>
          <a:lstStyle/>
          <a:p>
            <a:r>
              <a:rPr lang="en-GB" sz="2100" dirty="0"/>
              <a:t>No! </a:t>
            </a:r>
            <a:r>
              <a:rPr lang="en-GB" sz="2100" dirty="0">
                <a:solidFill>
                  <a:srgbClr val="FFC000"/>
                </a:solidFill>
              </a:rPr>
              <a:t>I am not Prince Hamlet, </a:t>
            </a:r>
            <a:r>
              <a:rPr lang="en-GB" sz="2100" dirty="0"/>
              <a:t>nor was meant to be;	</a:t>
            </a:r>
          </a:p>
          <a:p>
            <a:r>
              <a:rPr lang="en-GB" sz="2100" dirty="0"/>
              <a:t>Am an attendant lord, one that will do	</a:t>
            </a:r>
          </a:p>
          <a:p>
            <a:r>
              <a:rPr lang="en-GB" sz="2100" dirty="0"/>
              <a:t>To swell a progress, start a scene or two,	</a:t>
            </a:r>
          </a:p>
          <a:p>
            <a:r>
              <a:rPr lang="en-GB" sz="2100" dirty="0"/>
              <a:t>Advise the prince; no doubt, an easy tool,	</a:t>
            </a:r>
          </a:p>
          <a:p>
            <a:r>
              <a:rPr lang="en-GB" sz="2100" dirty="0"/>
              <a:t>Deferential, glad to be of use,	</a:t>
            </a:r>
          </a:p>
          <a:p>
            <a:r>
              <a:rPr lang="en-GB" sz="2100" dirty="0"/>
              <a:t>Politic, cautious, and meticulous;	</a:t>
            </a:r>
          </a:p>
          <a:p>
            <a:r>
              <a:rPr lang="en-GB" sz="2100" dirty="0"/>
              <a:t>Full of high sentence, but a bit obtuse;	</a:t>
            </a:r>
          </a:p>
          <a:p>
            <a:r>
              <a:rPr lang="en-GB" sz="2100" dirty="0"/>
              <a:t>At times, indeed, almost ridiculous—	</a:t>
            </a:r>
          </a:p>
          <a:p>
            <a:r>
              <a:rPr lang="en-GB" sz="2100" dirty="0"/>
              <a:t>Almost, at times, </a:t>
            </a:r>
            <a:r>
              <a:rPr lang="en-GB" sz="2100" dirty="0">
                <a:solidFill>
                  <a:srgbClr val="FFC000"/>
                </a:solidFill>
              </a:rPr>
              <a:t>the Fool.</a:t>
            </a:r>
            <a:r>
              <a:rPr lang="en-GB" sz="800" dirty="0">
                <a:solidFill>
                  <a:srgbClr val="FFC000"/>
                </a:solidFill>
              </a:rPr>
              <a:t>	</a:t>
            </a:r>
          </a:p>
          <a:p>
            <a:r>
              <a:rPr lang="en-GB" sz="800" dirty="0"/>
              <a:t> </a:t>
            </a:r>
          </a:p>
          <a:p>
            <a:r>
              <a:rPr lang="en-GB" sz="2100" dirty="0">
                <a:solidFill>
                  <a:srgbClr val="FFC000"/>
                </a:solidFill>
              </a:rPr>
              <a:t>I grow old … I grow old …	</a:t>
            </a:r>
          </a:p>
          <a:p>
            <a:r>
              <a:rPr lang="en-GB" sz="2100" dirty="0">
                <a:solidFill>
                  <a:srgbClr val="FFC000"/>
                </a:solidFill>
              </a:rPr>
              <a:t>I shall wear the bottoms of my trousers rolled.</a:t>
            </a:r>
          </a:p>
          <a:p>
            <a:r>
              <a:rPr lang="en-GB" sz="2100" dirty="0">
                <a:solidFill>
                  <a:srgbClr val="FFC000"/>
                </a:solidFill>
              </a:rPr>
              <a:t>---</a:t>
            </a:r>
          </a:p>
          <a:p>
            <a:endParaRPr lang="en-GB" sz="2100" dirty="0">
              <a:solidFill>
                <a:srgbClr val="FFC000"/>
              </a:solidFill>
            </a:endParaRPr>
          </a:p>
        </p:txBody>
      </p:sp>
      <p:sp>
        <p:nvSpPr>
          <p:cNvPr id="8" name="Rectangle 7">
            <a:extLst>
              <a:ext uri="{FF2B5EF4-FFF2-40B4-BE49-F238E27FC236}">
                <a16:creationId xmlns:a16="http://schemas.microsoft.com/office/drawing/2014/main" id="{07B6521C-7E03-43D6-874C-D4A22EC7ABB9}"/>
              </a:ext>
            </a:extLst>
          </p:cNvPr>
          <p:cNvSpPr/>
          <p:nvPr/>
        </p:nvSpPr>
        <p:spPr>
          <a:xfrm>
            <a:off x="179512" y="3886200"/>
            <a:ext cx="7776864" cy="3000821"/>
          </a:xfrm>
          <a:prstGeom prst="rect">
            <a:avLst/>
          </a:prstGeom>
        </p:spPr>
        <p:txBody>
          <a:bodyPr wrap="square">
            <a:spAutoFit/>
          </a:bodyPr>
          <a:lstStyle/>
          <a:p>
            <a:r>
              <a:rPr lang="en-GB" sz="2100" dirty="0"/>
              <a:t>Should I, after tea and cakes and ices,	</a:t>
            </a:r>
          </a:p>
          <a:p>
            <a:r>
              <a:rPr lang="en-GB" sz="2100" dirty="0"/>
              <a:t>Have the strength to force the moment to its crisis?	</a:t>
            </a:r>
          </a:p>
          <a:p>
            <a:r>
              <a:rPr lang="en-GB" sz="2100" dirty="0"/>
              <a:t>But though I have wept and fasted, wept and prayed,	</a:t>
            </a:r>
          </a:p>
          <a:p>
            <a:r>
              <a:rPr lang="en-GB" sz="2100" dirty="0"/>
              <a:t>Though </a:t>
            </a:r>
            <a:r>
              <a:rPr lang="en-GB" sz="2100" dirty="0">
                <a:solidFill>
                  <a:srgbClr val="FFC000"/>
                </a:solidFill>
              </a:rPr>
              <a:t>I have seen my head (grown slightly bald) brought in upon a platter,</a:t>
            </a:r>
            <a:r>
              <a:rPr lang="en-GB" sz="2100" dirty="0"/>
              <a:t>	</a:t>
            </a:r>
          </a:p>
          <a:p>
            <a:r>
              <a:rPr lang="en-GB" sz="2100" dirty="0">
                <a:solidFill>
                  <a:srgbClr val="FFC000"/>
                </a:solidFill>
              </a:rPr>
              <a:t>I am no prophet</a:t>
            </a:r>
            <a:r>
              <a:rPr lang="en-GB" sz="2100" dirty="0"/>
              <a:t>—and here’s no great matter;	</a:t>
            </a:r>
          </a:p>
          <a:p>
            <a:r>
              <a:rPr lang="en-GB" sz="2100" dirty="0"/>
              <a:t>I have seen the moment of my greatness flicker,	</a:t>
            </a:r>
          </a:p>
          <a:p>
            <a:r>
              <a:rPr lang="en-GB" sz="2100" dirty="0"/>
              <a:t>And I have seen the eternal Footman hold my coat, and snicker,	       </a:t>
            </a:r>
          </a:p>
          <a:p>
            <a:r>
              <a:rPr lang="en-GB" sz="2100" dirty="0"/>
              <a:t> And in short, I was afraid.</a:t>
            </a:r>
          </a:p>
        </p:txBody>
      </p:sp>
    </p:spTree>
    <p:extLst>
      <p:ext uri="{BB962C8B-B14F-4D97-AF65-F5344CB8AC3E}">
        <p14:creationId xmlns:p14="http://schemas.microsoft.com/office/powerpoint/2010/main" val="194039456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10242" name="Rectangle 5"/>
          <p:cNvSpPr>
            <a:spLocks noGrp="1" noRot="1" noChangeArrowheads="1"/>
          </p:cNvSpPr>
          <p:nvPr>
            <p:ph type="title"/>
          </p:nvPr>
        </p:nvSpPr>
        <p:spPr>
          <a:xfrm>
            <a:off x="464054" y="181806"/>
            <a:ext cx="4473749" cy="654905"/>
          </a:xfrm>
        </p:spPr>
        <p:txBody>
          <a:bodyPr/>
          <a:lstStyle/>
          <a:p>
            <a:pPr algn="r" eaLnBrk="1" hangingPunct="1"/>
            <a:r>
              <a:rPr lang="en-GB" altLang="en-US" sz="3600" b="0" dirty="0">
                <a:solidFill>
                  <a:srgbClr val="FFC000"/>
                </a:solidFill>
                <a:effectLst/>
                <a:latin typeface="Perpetua Titling MT" panose="02020502060505020804" pitchFamily="18" charset="0"/>
              </a:rPr>
              <a:t>‘</a:t>
            </a:r>
            <a:r>
              <a:rPr lang="en-GB" altLang="en-US" sz="3600" b="0" dirty="0">
                <a:solidFill>
                  <a:srgbClr val="FFC000"/>
                </a:solidFill>
                <a:effectLst/>
                <a:latin typeface="Palatino Linotype" panose="02040502050505030304" pitchFamily="18" charset="0"/>
              </a:rPr>
              <a:t>THE MEN OF 1914’</a:t>
            </a:r>
          </a:p>
        </p:txBody>
      </p:sp>
      <p:sp>
        <p:nvSpPr>
          <p:cNvPr id="10244" name="Rectangle 7"/>
          <p:cNvSpPr>
            <a:spLocks noChangeArrowheads="1"/>
          </p:cNvSpPr>
          <p:nvPr/>
        </p:nvSpPr>
        <p:spPr bwMode="auto">
          <a:xfrm>
            <a:off x="5386970" y="5397629"/>
            <a:ext cx="3491880" cy="1015663"/>
          </a:xfrm>
          <a:prstGeom prst="rect">
            <a:avLst/>
          </a:prstGeom>
          <a:noFill/>
          <a:ln w="9525">
            <a:solidFill>
              <a:srgbClr val="FFC000"/>
            </a:solidFill>
            <a:miter lim="800000"/>
            <a:headEnd/>
            <a:tailEnd/>
          </a:ln>
          <a:extLst>
            <a:ext uri="{909E8E84-426E-40DD-AFC4-6F175D3DCCD1}">
              <a14:hiddenFill xmlns:a14="http://schemas.microsoft.com/office/drawing/2010/main">
                <a:solidFill>
                  <a:srgbClr val="FFFFFF"/>
                </a:solidFill>
              </a14:hiddenFill>
            </a:ext>
          </a:extLst>
        </p:spPr>
        <p:txBody>
          <a:bodyPr wrap="square" anchor="ctr">
            <a:spAutoFit/>
          </a:bodyPr>
          <a:lstStyle>
            <a:lvl1pPr eaLnBrk="0" hangingPunct="0">
              <a:defRPr>
                <a:solidFill>
                  <a:schemeClr val="tx1"/>
                </a:solidFill>
                <a:latin typeface="Garamond" pitchFamily="18" charset="0"/>
              </a:defRPr>
            </a:lvl1pPr>
            <a:lvl2pPr marL="742950" indent="-285750" eaLnBrk="0" hangingPunct="0">
              <a:defRPr>
                <a:solidFill>
                  <a:schemeClr val="tx1"/>
                </a:solidFill>
                <a:latin typeface="Garamond" pitchFamily="18" charset="0"/>
              </a:defRPr>
            </a:lvl2pPr>
            <a:lvl3pPr marL="1143000" indent="-228600" eaLnBrk="0" hangingPunct="0">
              <a:defRPr>
                <a:solidFill>
                  <a:schemeClr val="tx1"/>
                </a:solidFill>
                <a:latin typeface="Garamond" pitchFamily="18" charset="0"/>
              </a:defRPr>
            </a:lvl3pPr>
            <a:lvl4pPr marL="1600200" indent="-228600" eaLnBrk="0" hangingPunct="0">
              <a:defRPr>
                <a:solidFill>
                  <a:schemeClr val="tx1"/>
                </a:solidFill>
                <a:latin typeface="Garamond" pitchFamily="18" charset="0"/>
              </a:defRPr>
            </a:lvl4pPr>
            <a:lvl5pPr marL="2057400" indent="-228600" eaLnBrk="0" hangingPunct="0">
              <a:defRPr>
                <a:solidFill>
                  <a:schemeClr val="tx1"/>
                </a:solidFill>
                <a:latin typeface="Garamond" pitchFamily="18" charset="0"/>
              </a:defRPr>
            </a:lvl5pPr>
            <a:lvl6pPr marL="2514600" indent="-228600" eaLnBrk="0" fontAlgn="base" hangingPunct="0">
              <a:spcBef>
                <a:spcPct val="0"/>
              </a:spcBef>
              <a:spcAft>
                <a:spcPct val="0"/>
              </a:spcAft>
              <a:defRPr>
                <a:solidFill>
                  <a:schemeClr val="tx1"/>
                </a:solidFill>
                <a:latin typeface="Garamond" pitchFamily="18" charset="0"/>
              </a:defRPr>
            </a:lvl6pPr>
            <a:lvl7pPr marL="2971800" indent="-228600" eaLnBrk="0" fontAlgn="base" hangingPunct="0">
              <a:spcBef>
                <a:spcPct val="0"/>
              </a:spcBef>
              <a:spcAft>
                <a:spcPct val="0"/>
              </a:spcAft>
              <a:defRPr>
                <a:solidFill>
                  <a:schemeClr val="tx1"/>
                </a:solidFill>
                <a:latin typeface="Garamond" pitchFamily="18" charset="0"/>
              </a:defRPr>
            </a:lvl7pPr>
            <a:lvl8pPr marL="3429000" indent="-228600" eaLnBrk="0" fontAlgn="base" hangingPunct="0">
              <a:spcBef>
                <a:spcPct val="0"/>
              </a:spcBef>
              <a:spcAft>
                <a:spcPct val="0"/>
              </a:spcAft>
              <a:defRPr>
                <a:solidFill>
                  <a:schemeClr val="tx1"/>
                </a:solidFill>
                <a:latin typeface="Garamond" pitchFamily="18" charset="0"/>
              </a:defRPr>
            </a:lvl8pPr>
            <a:lvl9pPr marL="3886200" indent="-228600" eaLnBrk="0" fontAlgn="base" hangingPunct="0">
              <a:spcBef>
                <a:spcPct val="0"/>
              </a:spcBef>
              <a:spcAft>
                <a:spcPct val="0"/>
              </a:spcAft>
              <a:defRPr>
                <a:solidFill>
                  <a:schemeClr val="tx1"/>
                </a:solidFill>
                <a:latin typeface="Garamond" pitchFamily="18" charset="0"/>
              </a:defRPr>
            </a:lvl9pPr>
          </a:lstStyle>
          <a:p>
            <a:pPr algn="r" eaLnBrk="1" hangingPunct="1"/>
            <a:r>
              <a:rPr lang="en-GB" altLang="en-US" sz="2000" dirty="0"/>
              <a:t>William Roberts, </a:t>
            </a:r>
            <a:r>
              <a:rPr lang="en-GB" altLang="en-US" sz="2000" i="1" dirty="0"/>
              <a:t>The </a:t>
            </a:r>
            <a:r>
              <a:rPr lang="en-GB" altLang="en-US" sz="2000" i="1" dirty="0" err="1"/>
              <a:t>Vorticists</a:t>
            </a:r>
            <a:r>
              <a:rPr lang="en-GB" altLang="en-US" sz="2000" i="1" dirty="0"/>
              <a:t> at</a:t>
            </a:r>
          </a:p>
          <a:p>
            <a:pPr algn="r" eaLnBrk="1" hangingPunct="1"/>
            <a:r>
              <a:rPr lang="en-GB" altLang="en-US" sz="2000" i="1" dirty="0"/>
              <a:t>The Restaurant de la Tour Eiffel, </a:t>
            </a:r>
          </a:p>
          <a:p>
            <a:pPr algn="r" eaLnBrk="1" hangingPunct="1"/>
            <a:r>
              <a:rPr lang="en-GB" altLang="en-US" sz="2000" i="1" dirty="0"/>
              <a:t>Spring1915, </a:t>
            </a:r>
            <a:r>
              <a:rPr lang="en-GB" altLang="en-US" sz="2000" dirty="0"/>
              <a:t>[London] 1961–2 </a:t>
            </a:r>
          </a:p>
        </p:txBody>
      </p:sp>
      <p:sp>
        <p:nvSpPr>
          <p:cNvPr id="10245" name="Rectangle 8"/>
          <p:cNvSpPr>
            <a:spLocks noChangeArrowheads="1"/>
          </p:cNvSpPr>
          <p:nvPr/>
        </p:nvSpPr>
        <p:spPr bwMode="auto">
          <a:xfrm>
            <a:off x="5508104" y="836712"/>
            <a:ext cx="3249613" cy="427809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Garamond" pitchFamily="18" charset="0"/>
              </a:defRPr>
            </a:lvl1pPr>
            <a:lvl2pPr marL="742950" indent="-285750" eaLnBrk="0" hangingPunct="0">
              <a:defRPr>
                <a:solidFill>
                  <a:schemeClr val="tx1"/>
                </a:solidFill>
                <a:latin typeface="Garamond" pitchFamily="18" charset="0"/>
              </a:defRPr>
            </a:lvl2pPr>
            <a:lvl3pPr marL="1143000" indent="-228600" eaLnBrk="0" hangingPunct="0">
              <a:defRPr>
                <a:solidFill>
                  <a:schemeClr val="tx1"/>
                </a:solidFill>
                <a:latin typeface="Garamond" pitchFamily="18" charset="0"/>
              </a:defRPr>
            </a:lvl3pPr>
            <a:lvl4pPr marL="1600200" indent="-228600" eaLnBrk="0" hangingPunct="0">
              <a:defRPr>
                <a:solidFill>
                  <a:schemeClr val="tx1"/>
                </a:solidFill>
                <a:latin typeface="Garamond" pitchFamily="18" charset="0"/>
              </a:defRPr>
            </a:lvl4pPr>
            <a:lvl5pPr marL="2057400" indent="-228600" eaLnBrk="0" hangingPunct="0">
              <a:defRPr>
                <a:solidFill>
                  <a:schemeClr val="tx1"/>
                </a:solidFill>
                <a:latin typeface="Garamond" pitchFamily="18" charset="0"/>
              </a:defRPr>
            </a:lvl5pPr>
            <a:lvl6pPr marL="2514600" indent="-228600" eaLnBrk="0" fontAlgn="base" hangingPunct="0">
              <a:spcBef>
                <a:spcPct val="0"/>
              </a:spcBef>
              <a:spcAft>
                <a:spcPct val="0"/>
              </a:spcAft>
              <a:defRPr>
                <a:solidFill>
                  <a:schemeClr val="tx1"/>
                </a:solidFill>
                <a:latin typeface="Garamond" pitchFamily="18" charset="0"/>
              </a:defRPr>
            </a:lvl6pPr>
            <a:lvl7pPr marL="2971800" indent="-228600" eaLnBrk="0" fontAlgn="base" hangingPunct="0">
              <a:spcBef>
                <a:spcPct val="0"/>
              </a:spcBef>
              <a:spcAft>
                <a:spcPct val="0"/>
              </a:spcAft>
              <a:defRPr>
                <a:solidFill>
                  <a:schemeClr val="tx1"/>
                </a:solidFill>
                <a:latin typeface="Garamond" pitchFamily="18" charset="0"/>
              </a:defRPr>
            </a:lvl7pPr>
            <a:lvl8pPr marL="3429000" indent="-228600" eaLnBrk="0" fontAlgn="base" hangingPunct="0">
              <a:spcBef>
                <a:spcPct val="0"/>
              </a:spcBef>
              <a:spcAft>
                <a:spcPct val="0"/>
              </a:spcAft>
              <a:defRPr>
                <a:solidFill>
                  <a:schemeClr val="tx1"/>
                </a:solidFill>
                <a:latin typeface="Garamond" pitchFamily="18" charset="0"/>
              </a:defRPr>
            </a:lvl8pPr>
            <a:lvl9pPr marL="3886200" indent="-228600" eaLnBrk="0" fontAlgn="base" hangingPunct="0">
              <a:spcBef>
                <a:spcPct val="0"/>
              </a:spcBef>
              <a:spcAft>
                <a:spcPct val="0"/>
              </a:spcAft>
              <a:defRPr>
                <a:solidFill>
                  <a:schemeClr val="tx1"/>
                </a:solidFill>
                <a:latin typeface="Garamond" pitchFamily="18" charset="0"/>
              </a:defRPr>
            </a:lvl9pPr>
          </a:lstStyle>
          <a:p>
            <a:pPr algn="r" eaLnBrk="1" hangingPunct="1"/>
            <a:r>
              <a:rPr lang="en-GB" altLang="en-US" sz="2200" dirty="0"/>
              <a:t>‘What I think history will say about ‘the Men of 1914’ is that they represent an attempt to </a:t>
            </a:r>
            <a:r>
              <a:rPr lang="en-GB" altLang="en-US" sz="2200" u="sng" dirty="0"/>
              <a:t>get away from romantic art into classical art</a:t>
            </a:r>
            <a:r>
              <a:rPr lang="en-GB" altLang="en-US" sz="2200" dirty="0"/>
              <a:t>, away </a:t>
            </a:r>
            <a:r>
              <a:rPr lang="en-GB" altLang="en-US" sz="2200" u="sng" dirty="0"/>
              <a:t>from political propaganda back to the detachment of </a:t>
            </a:r>
            <a:r>
              <a:rPr lang="en-GB" altLang="en-US" sz="2200" b="1" u="sng" dirty="0"/>
              <a:t>true literature</a:t>
            </a:r>
            <a:r>
              <a:rPr lang="en-GB" altLang="en-US" sz="2200" dirty="0"/>
              <a:t>’ </a:t>
            </a:r>
            <a:r>
              <a:rPr lang="en-GB" altLang="en-US" sz="2400" dirty="0"/>
              <a:t>(Wyndham Lewis, 1937)</a:t>
            </a:r>
          </a:p>
          <a:p>
            <a:pPr algn="r" eaLnBrk="1" hangingPunct="1"/>
            <a:endParaRPr lang="en-GB" altLang="en-US" sz="2400" dirty="0"/>
          </a:p>
          <a:p>
            <a:pPr algn="ctr" eaLnBrk="1" hangingPunct="1"/>
            <a:r>
              <a:rPr lang="en-GB" altLang="en-US" sz="2400" dirty="0"/>
              <a:t>---------------------------  </a:t>
            </a:r>
          </a:p>
        </p:txBody>
      </p:sp>
      <p:pic>
        <p:nvPicPr>
          <p:cNvPr id="10247" name="Picture 7" descr="William Roberts ‘The Vorticists at the Restaurant de la Tour Eiffel: Spring, 1915’, 1961–2&#10;© The estate of William Roberts"/>
          <p:cNvPicPr>
            <a:picLocks noChangeAspect="1" noChangeArrowheads="1"/>
          </p:cNvPicPr>
          <p:nvPr/>
        </p:nvPicPr>
        <p:blipFill>
          <a:blip r:embed="rId2">
            <a:extLst>
              <a:ext uri="{BEBA8EAE-BF5A-486C-A8C5-ECC9F3942E4B}">
                <a14:imgProps xmlns:a14="http://schemas.microsoft.com/office/drawing/2010/main">
                  <a14:imgLayer r:embed="rId3">
                    <a14:imgEffect>
                      <a14:sharpenSoften amount="25000"/>
                    </a14:imgEffect>
                  </a14:imgLayer>
                </a14:imgProps>
              </a:ext>
              <a:ext uri="{28A0092B-C50C-407E-A947-70E740481C1C}">
                <a14:useLocalDpi xmlns:a14="http://schemas.microsoft.com/office/drawing/2010/main" val="0"/>
              </a:ext>
            </a:extLst>
          </a:blip>
          <a:srcRect/>
          <a:stretch>
            <a:fillRect/>
          </a:stretch>
        </p:blipFill>
        <p:spPr bwMode="auto">
          <a:xfrm>
            <a:off x="363790" y="945170"/>
            <a:ext cx="4859163" cy="4160242"/>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
        <p:nvSpPr>
          <p:cNvPr id="2" name="Rectangle 1"/>
          <p:cNvSpPr/>
          <p:nvPr/>
        </p:nvSpPr>
        <p:spPr>
          <a:xfrm>
            <a:off x="288660" y="5397629"/>
            <a:ext cx="4824536" cy="1200329"/>
          </a:xfrm>
          <a:prstGeom prst="rect">
            <a:avLst/>
          </a:prstGeom>
        </p:spPr>
        <p:txBody>
          <a:bodyPr wrap="square">
            <a:spAutoFit/>
          </a:bodyPr>
          <a:lstStyle/>
          <a:p>
            <a:pPr eaLnBrk="1" hangingPunct="1"/>
            <a:r>
              <a:rPr lang="en-GB" altLang="en-US" u="sng" dirty="0">
                <a:solidFill>
                  <a:srgbClr val="FFC000"/>
                </a:solidFill>
              </a:rPr>
              <a:t>L-R</a:t>
            </a:r>
            <a:r>
              <a:rPr lang="en-US" altLang="en-US" dirty="0">
                <a:solidFill>
                  <a:srgbClr val="FFC000"/>
                </a:solidFill>
              </a:rPr>
              <a:t>: Cuthbert Hamilton, Pound, William Roberts,  Lewis, Frederick </a:t>
            </a:r>
            <a:r>
              <a:rPr lang="en-US" altLang="en-US" dirty="0" err="1">
                <a:solidFill>
                  <a:srgbClr val="FFC000"/>
                </a:solidFill>
              </a:rPr>
              <a:t>Etchells</a:t>
            </a:r>
            <a:r>
              <a:rPr lang="en-US" altLang="en-US" dirty="0">
                <a:solidFill>
                  <a:srgbClr val="FFC000"/>
                </a:solidFill>
              </a:rPr>
              <a:t> </a:t>
            </a:r>
            <a:r>
              <a:rPr lang="en-GB" altLang="en-US" i="1" dirty="0">
                <a:solidFill>
                  <a:srgbClr val="FFC000"/>
                </a:solidFill>
              </a:rPr>
              <a:t>&amp;</a:t>
            </a:r>
            <a:r>
              <a:rPr lang="en-US" altLang="en-US" dirty="0">
                <a:solidFill>
                  <a:srgbClr val="FFC000"/>
                </a:solidFill>
              </a:rPr>
              <a:t> Edward Wadsworth. </a:t>
            </a:r>
          </a:p>
          <a:p>
            <a:pPr eaLnBrk="1" hangingPunct="1"/>
            <a:r>
              <a:rPr lang="en-US" altLang="en-US" u="sng" dirty="0">
                <a:solidFill>
                  <a:srgbClr val="FFC000"/>
                </a:solidFill>
              </a:rPr>
              <a:t>Doorway</a:t>
            </a:r>
            <a:r>
              <a:rPr lang="en-US" altLang="en-US" dirty="0">
                <a:solidFill>
                  <a:srgbClr val="FFC000"/>
                </a:solidFill>
              </a:rPr>
              <a:t>: Jessica </a:t>
            </a:r>
            <a:r>
              <a:rPr lang="en-US" altLang="en-US" dirty="0" err="1">
                <a:solidFill>
                  <a:srgbClr val="FFC000"/>
                </a:solidFill>
              </a:rPr>
              <a:t>Dismorr</a:t>
            </a:r>
            <a:r>
              <a:rPr lang="en-US" altLang="en-US" dirty="0">
                <a:solidFill>
                  <a:srgbClr val="FFC000"/>
                </a:solidFill>
              </a:rPr>
              <a:t> </a:t>
            </a:r>
            <a:r>
              <a:rPr lang="en-GB" altLang="en-US" i="1" dirty="0">
                <a:solidFill>
                  <a:srgbClr val="FFC000"/>
                </a:solidFill>
              </a:rPr>
              <a:t>&amp;</a:t>
            </a:r>
            <a:r>
              <a:rPr lang="en-US" altLang="en-US" dirty="0">
                <a:solidFill>
                  <a:srgbClr val="FFC000"/>
                </a:solidFill>
              </a:rPr>
              <a:t> Helen Saunders. </a:t>
            </a:r>
            <a:r>
              <a:rPr lang="en-GB" altLang="en-US" dirty="0">
                <a:solidFill>
                  <a:srgbClr val="FFC000"/>
                </a:solidFill>
              </a:rPr>
              <a:t>Joe, (waiter), </a:t>
            </a:r>
            <a:r>
              <a:rPr lang="en-GB" altLang="en-US" i="1" dirty="0">
                <a:solidFill>
                  <a:srgbClr val="FFC000"/>
                </a:solidFill>
              </a:rPr>
              <a:t>&amp;</a:t>
            </a:r>
            <a:r>
              <a:rPr lang="en-GB" altLang="en-US" dirty="0">
                <a:solidFill>
                  <a:srgbClr val="FFC000"/>
                </a:solidFill>
              </a:rPr>
              <a:t> Rudolph </a:t>
            </a:r>
            <a:r>
              <a:rPr lang="en-GB" altLang="en-US" dirty="0" err="1">
                <a:solidFill>
                  <a:srgbClr val="FFC000"/>
                </a:solidFill>
              </a:rPr>
              <a:t>Stulik</a:t>
            </a:r>
            <a:r>
              <a:rPr lang="en-GB" altLang="en-US" dirty="0">
                <a:solidFill>
                  <a:srgbClr val="FFC000"/>
                </a:solidFill>
              </a:rPr>
              <a:t>, (proprietor, 1908-37)</a:t>
            </a:r>
            <a:r>
              <a:rPr lang="en-US" altLang="en-US" dirty="0">
                <a:solidFill>
                  <a:srgbClr val="FFC000"/>
                </a:solidFill>
              </a:rPr>
              <a:t> </a:t>
            </a:r>
            <a:endParaRPr lang="en-GB" dirty="0">
              <a:solidFill>
                <a:srgbClr val="FFC000"/>
              </a:solidFill>
            </a:endParaRP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9218" name="Rectangle 2"/>
          <p:cNvSpPr>
            <a:spLocks noGrp="1" noRot="1" noChangeArrowheads="1"/>
          </p:cNvSpPr>
          <p:nvPr>
            <p:ph type="title"/>
          </p:nvPr>
        </p:nvSpPr>
        <p:spPr>
          <a:xfrm>
            <a:off x="323528" y="195560"/>
            <a:ext cx="8229600" cy="562074"/>
          </a:xfrm>
        </p:spPr>
        <p:txBody>
          <a:bodyPr/>
          <a:lstStyle/>
          <a:p>
            <a:pPr eaLnBrk="1" hangingPunct="1"/>
            <a:r>
              <a:rPr lang="en-GB" altLang="en-US" sz="3600" b="0" dirty="0">
                <a:solidFill>
                  <a:srgbClr val="FFC000"/>
                </a:solidFill>
                <a:effectLst/>
                <a:latin typeface="Perpetua Titling MT" panose="02020502060505020804" pitchFamily="18" charset="0"/>
              </a:rPr>
              <a:t>SHORING UP A ‘RUINED CULTURE’</a:t>
            </a:r>
            <a:r>
              <a:rPr lang="en-GB" altLang="en-US" sz="4000" b="0" dirty="0">
                <a:solidFill>
                  <a:srgbClr val="FFC000"/>
                </a:solidFill>
                <a:effectLst/>
                <a:latin typeface="Perpetua Titling MT" panose="02020502060505020804" pitchFamily="18" charset="0"/>
              </a:rPr>
              <a:t> </a:t>
            </a:r>
          </a:p>
        </p:txBody>
      </p:sp>
      <p:sp>
        <p:nvSpPr>
          <p:cNvPr id="152579" name="Rectangle 3"/>
          <p:cNvSpPr>
            <a:spLocks noGrp="1" noChangeArrowheads="1"/>
          </p:cNvSpPr>
          <p:nvPr>
            <p:ph type="body" idx="1"/>
          </p:nvPr>
        </p:nvSpPr>
        <p:spPr>
          <a:xfrm>
            <a:off x="251520" y="980728"/>
            <a:ext cx="8229600" cy="5400675"/>
          </a:xfrm>
        </p:spPr>
        <p:txBody>
          <a:bodyPr/>
          <a:lstStyle/>
          <a:p>
            <a:pPr marL="0" indent="0" eaLnBrk="1" hangingPunct="1">
              <a:lnSpc>
                <a:spcPct val="80000"/>
              </a:lnSpc>
              <a:buFont typeface="Wingdings" pitchFamily="2" charset="2"/>
              <a:buNone/>
              <a:defRPr/>
            </a:pPr>
            <a:r>
              <a:rPr lang="en-GB" sz="2400" dirty="0">
                <a:effectLst/>
              </a:rPr>
              <a:t>Unlike the modernism associated with women modernists</a:t>
            </a:r>
            <a:r>
              <a:rPr lang="en-GB" sz="2400" dirty="0">
                <a:solidFill>
                  <a:srgbClr val="FFFF00"/>
                </a:solidFill>
                <a:effectLst/>
              </a:rPr>
              <a:t>, </a:t>
            </a:r>
            <a:r>
              <a:rPr lang="en-GB" sz="2400" dirty="0">
                <a:solidFill>
                  <a:srgbClr val="FFC000"/>
                </a:solidFill>
                <a:effectLst/>
              </a:rPr>
              <a:t>Eliot’s response to the modernity which is his subject is often one of disgust and repudiation. Yeats raged against ‘the filthy modern tide’, Pound found his sleep troubled by ‘the thought/of what America /would be like / if the classics had a wider circulation’; </a:t>
            </a:r>
            <a:r>
              <a:rPr lang="en-GB" sz="2400" dirty="0">
                <a:effectLst/>
              </a:rPr>
              <a:t>Eliot seeks to shore up the remnants of a ruined culture. This marks him out as a central figure </a:t>
            </a:r>
            <a:r>
              <a:rPr lang="en-GB" sz="2400" dirty="0">
                <a:solidFill>
                  <a:srgbClr val="FFC000"/>
                </a:solidFill>
                <a:effectLst/>
              </a:rPr>
              <a:t>for </a:t>
            </a:r>
            <a:r>
              <a:rPr lang="en-GB" sz="2400" u="sng" dirty="0">
                <a:solidFill>
                  <a:srgbClr val="FFC000"/>
                </a:solidFill>
                <a:effectLst/>
              </a:rPr>
              <a:t>the conservative, traditionalist programmes </a:t>
            </a:r>
            <a:r>
              <a:rPr lang="en-GB" sz="2400" dirty="0">
                <a:effectLst/>
              </a:rPr>
              <a:t>which comprise a dominant strand within </a:t>
            </a:r>
            <a:r>
              <a:rPr lang="en-GB" sz="2400" b="1" dirty="0">
                <a:effectLst/>
              </a:rPr>
              <a:t>Anglophone Modernism</a:t>
            </a:r>
            <a:r>
              <a:rPr lang="en-GB" sz="2400" dirty="0">
                <a:effectLst/>
              </a:rPr>
              <a:t>:</a:t>
            </a:r>
          </a:p>
          <a:p>
            <a:pPr eaLnBrk="1" hangingPunct="1">
              <a:lnSpc>
                <a:spcPct val="80000"/>
              </a:lnSpc>
              <a:buFont typeface="Wingdings" pitchFamily="2" charset="2"/>
              <a:buNone/>
              <a:defRPr/>
            </a:pPr>
            <a:endParaRPr lang="en-GB" sz="1600" dirty="0">
              <a:effectLst/>
            </a:endParaRPr>
          </a:p>
          <a:p>
            <a:pPr marL="400050" lvl="1" indent="0" eaLnBrk="1" hangingPunct="1">
              <a:lnSpc>
                <a:spcPct val="80000"/>
              </a:lnSpc>
              <a:buFont typeface="Wingdings" pitchFamily="2" charset="2"/>
              <a:buNone/>
              <a:defRPr/>
            </a:pPr>
            <a:r>
              <a:rPr lang="en-GB" sz="2200" dirty="0">
                <a:effectLst/>
              </a:rPr>
              <a:t>I]n contrast to the ‘ecstatic’ tendencies of some European modernisms, the </a:t>
            </a:r>
            <a:r>
              <a:rPr lang="en-GB" sz="2200" b="1" dirty="0">
                <a:effectLst/>
              </a:rPr>
              <a:t>Anglo-American</a:t>
            </a:r>
            <a:r>
              <a:rPr lang="en-GB" sz="2200" dirty="0">
                <a:effectLst/>
              </a:rPr>
              <a:t> version developed in part as a </a:t>
            </a:r>
            <a:r>
              <a:rPr lang="en-GB" sz="2200" i="1" dirty="0">
                <a:effectLst/>
              </a:rPr>
              <a:t>critique</a:t>
            </a:r>
            <a:r>
              <a:rPr lang="en-GB" sz="2200" dirty="0">
                <a:effectLst/>
              </a:rPr>
              <a:t> of modernity. Here the ‘new’ was a highly equivocal category, since cultural renovation was frequently projected as a </a:t>
            </a:r>
            <a:r>
              <a:rPr lang="en-GB" sz="2200" i="1" dirty="0">
                <a:effectLst/>
              </a:rPr>
              <a:t>return</a:t>
            </a:r>
            <a:r>
              <a:rPr lang="en-GB" sz="2200" dirty="0">
                <a:effectLst/>
              </a:rPr>
              <a:t> to the values of a previous age […]. </a:t>
            </a:r>
            <a:r>
              <a:rPr lang="en-GB" sz="2200" dirty="0">
                <a:solidFill>
                  <a:srgbClr val="FFC000"/>
                </a:solidFill>
                <a:effectLst/>
              </a:rPr>
              <a:t>The modernism presided over by Pound and Eliot (one among several, but arguably still the hegemonic one) thus issued a call to order in the name of values which were explicitly anti-modern, though it did so by developing literary forms which were overtly modernist</a:t>
            </a:r>
            <a:r>
              <a:rPr lang="en-GB" sz="2200" b="1" dirty="0">
                <a:solidFill>
                  <a:srgbClr val="FFC000"/>
                </a:solidFill>
                <a:effectLst/>
              </a:rPr>
              <a:t>.                </a:t>
            </a:r>
            <a:r>
              <a:rPr lang="en-GB" sz="2200" dirty="0">
                <a:effectLst/>
              </a:rPr>
              <a:t>(Peter Nicholls)</a:t>
            </a:r>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6697795" y="4293096"/>
            <a:ext cx="2268201" cy="2664296"/>
          </a:xfrm>
        </p:spPr>
        <p:txBody>
          <a:bodyPr/>
          <a:lstStyle/>
          <a:p>
            <a:pPr algn="r"/>
            <a:r>
              <a:rPr lang="en-GB" sz="2400" kern="1200" dirty="0">
                <a:solidFill>
                  <a:srgbClr val="FFC000"/>
                </a:solidFill>
                <a:latin typeface="Felix Titling" panose="04060505060202020A04" pitchFamily="82" charset="0"/>
                <a:cs typeface="Mongolian Baiti" panose="03000500000000000000" pitchFamily="66" charset="0"/>
              </a:rPr>
              <a:t>EZRA POUND, CANTO ONE</a:t>
            </a:r>
            <a:br>
              <a:rPr lang="en-GB" sz="2400" kern="1200" dirty="0">
                <a:solidFill>
                  <a:srgbClr val="FFC000"/>
                </a:solidFill>
                <a:latin typeface="Felix Titling" panose="04060505060202020A04" pitchFamily="82" charset="0"/>
                <a:cs typeface="Mongolian Baiti" panose="03000500000000000000" pitchFamily="66" charset="0"/>
              </a:rPr>
            </a:br>
            <a:r>
              <a:rPr lang="en-GB" sz="2400" b="0" dirty="0">
                <a:solidFill>
                  <a:srgbClr val="FFC000"/>
                </a:solidFill>
                <a:effectLst/>
              </a:rPr>
              <a:t>translation &amp; repetition; art telling truth</a:t>
            </a:r>
            <a:endParaRPr lang="en-GB" sz="2800" b="0" dirty="0">
              <a:solidFill>
                <a:srgbClr val="FFC000"/>
              </a:solidFill>
              <a:effectLst/>
            </a:endParaRPr>
          </a:p>
        </p:txBody>
      </p:sp>
      <p:sp>
        <p:nvSpPr>
          <p:cNvPr id="3" name="Content Placeholder 2"/>
          <p:cNvSpPr>
            <a:spLocks noGrp="1"/>
          </p:cNvSpPr>
          <p:nvPr>
            <p:ph idx="1"/>
          </p:nvPr>
        </p:nvSpPr>
        <p:spPr>
          <a:xfrm>
            <a:off x="323528" y="260648"/>
            <a:ext cx="6372759" cy="6480720"/>
          </a:xfrm>
        </p:spPr>
        <p:txBody>
          <a:bodyPr/>
          <a:lstStyle/>
          <a:p>
            <a:pPr marL="0" indent="0">
              <a:spcBef>
                <a:spcPts val="0"/>
              </a:spcBef>
              <a:buNone/>
            </a:pPr>
            <a:r>
              <a:rPr lang="en-GB" sz="2200" dirty="0">
                <a:effectLst/>
              </a:rPr>
              <a:t>Souls out of Erebus, cadaverous dead, of brides</a:t>
            </a:r>
          </a:p>
          <a:p>
            <a:pPr marL="0" indent="0">
              <a:spcBef>
                <a:spcPts val="0"/>
              </a:spcBef>
              <a:buNone/>
            </a:pPr>
            <a:r>
              <a:rPr lang="en-GB" sz="2200" dirty="0">
                <a:effectLst/>
              </a:rPr>
              <a:t>Of youths and of the old who had borne much;</a:t>
            </a:r>
          </a:p>
          <a:p>
            <a:pPr marL="0" indent="0">
              <a:spcBef>
                <a:spcPts val="0"/>
              </a:spcBef>
              <a:buNone/>
            </a:pPr>
            <a:r>
              <a:rPr lang="en-GB" sz="2200" dirty="0">
                <a:effectLst/>
              </a:rPr>
              <a:t>Souls stained with recent tears, girls tender, </a:t>
            </a:r>
          </a:p>
          <a:p>
            <a:pPr marL="0" indent="0">
              <a:spcBef>
                <a:spcPts val="0"/>
              </a:spcBef>
              <a:buNone/>
            </a:pPr>
            <a:r>
              <a:rPr lang="en-GB" sz="2200" dirty="0">
                <a:effectLst/>
              </a:rPr>
              <a:t>Men many, mauled with bronze lance heads,</a:t>
            </a:r>
          </a:p>
          <a:p>
            <a:pPr marL="0" indent="0">
              <a:spcBef>
                <a:spcPts val="0"/>
              </a:spcBef>
              <a:buNone/>
            </a:pPr>
            <a:r>
              <a:rPr lang="en-GB" sz="2200" dirty="0">
                <a:effectLst/>
              </a:rPr>
              <a:t>Battle spoil, bearing yet </a:t>
            </a:r>
            <a:r>
              <a:rPr lang="en-GB" sz="2200" dirty="0" err="1">
                <a:effectLst/>
              </a:rPr>
              <a:t>dreory</a:t>
            </a:r>
            <a:r>
              <a:rPr lang="en-GB" sz="2200" dirty="0">
                <a:effectLst/>
              </a:rPr>
              <a:t> arms, </a:t>
            </a:r>
          </a:p>
          <a:p>
            <a:pPr marL="0" indent="0">
              <a:spcBef>
                <a:spcPts val="0"/>
              </a:spcBef>
              <a:buNone/>
            </a:pPr>
            <a:r>
              <a:rPr lang="en-GB" sz="2200" dirty="0">
                <a:effectLst/>
              </a:rPr>
              <a:t>These many crowded about me; with shouting,</a:t>
            </a:r>
          </a:p>
          <a:p>
            <a:pPr marL="0" indent="0">
              <a:spcBef>
                <a:spcPts val="0"/>
              </a:spcBef>
              <a:buNone/>
            </a:pPr>
            <a:r>
              <a:rPr lang="en-GB" sz="2200" dirty="0">
                <a:effectLst/>
              </a:rPr>
              <a:t>Pallor upon me, cried to my men for more beasts;</a:t>
            </a:r>
          </a:p>
          <a:p>
            <a:pPr marL="0" indent="0">
              <a:spcBef>
                <a:spcPts val="0"/>
              </a:spcBef>
              <a:buNone/>
            </a:pPr>
            <a:r>
              <a:rPr lang="en-GB" sz="2200" dirty="0">
                <a:effectLst/>
              </a:rPr>
              <a:t>Slaughtered the herds, sheep slain of bronze;</a:t>
            </a:r>
          </a:p>
          <a:p>
            <a:pPr marL="0" indent="0">
              <a:spcBef>
                <a:spcPts val="0"/>
              </a:spcBef>
              <a:buNone/>
            </a:pPr>
            <a:r>
              <a:rPr lang="en-GB" sz="2200" dirty="0">
                <a:effectLst/>
              </a:rPr>
              <a:t>Poured ointment, cried to the gods,</a:t>
            </a:r>
          </a:p>
          <a:p>
            <a:pPr marL="0" indent="0">
              <a:spcBef>
                <a:spcPts val="0"/>
              </a:spcBef>
              <a:buNone/>
            </a:pPr>
            <a:r>
              <a:rPr lang="en-GB" sz="2200" dirty="0">
                <a:effectLst/>
              </a:rPr>
              <a:t>To Pluto the strong, and praised Proserpine; </a:t>
            </a:r>
          </a:p>
          <a:p>
            <a:pPr marL="0" indent="0">
              <a:spcBef>
                <a:spcPts val="0"/>
              </a:spcBef>
              <a:buNone/>
            </a:pPr>
            <a:r>
              <a:rPr lang="en-GB" sz="2200" dirty="0">
                <a:effectLst/>
              </a:rPr>
              <a:t>Unsheathed the narrow sword,</a:t>
            </a:r>
          </a:p>
          <a:p>
            <a:pPr marL="0" indent="0">
              <a:spcBef>
                <a:spcPts val="0"/>
              </a:spcBef>
              <a:buNone/>
            </a:pPr>
            <a:r>
              <a:rPr lang="en-GB" sz="2200" dirty="0">
                <a:effectLst/>
              </a:rPr>
              <a:t>I sat to keep off the impetuous impotent dead,</a:t>
            </a:r>
          </a:p>
          <a:p>
            <a:pPr marL="0" indent="0">
              <a:spcBef>
                <a:spcPts val="0"/>
              </a:spcBef>
              <a:buNone/>
            </a:pPr>
            <a:r>
              <a:rPr lang="en-GB" sz="1400" dirty="0">
                <a:effectLst/>
              </a:rPr>
              <a:t>… </a:t>
            </a:r>
          </a:p>
          <a:p>
            <a:pPr marL="0" indent="0">
              <a:spcBef>
                <a:spcPts val="0"/>
              </a:spcBef>
              <a:buNone/>
            </a:pPr>
            <a:r>
              <a:rPr lang="en-GB" sz="2200" dirty="0">
                <a:effectLst/>
              </a:rPr>
              <a:t>And I stepped back,</a:t>
            </a:r>
          </a:p>
          <a:p>
            <a:pPr marL="0" indent="0">
              <a:spcBef>
                <a:spcPts val="0"/>
              </a:spcBef>
              <a:buNone/>
            </a:pPr>
            <a:r>
              <a:rPr lang="en-GB" sz="2200" dirty="0">
                <a:effectLst/>
              </a:rPr>
              <a:t>And he strong with the blood, said then: “Odysseus</a:t>
            </a:r>
          </a:p>
          <a:p>
            <a:pPr marL="0" indent="0">
              <a:spcBef>
                <a:spcPts val="0"/>
              </a:spcBef>
              <a:buNone/>
            </a:pPr>
            <a:r>
              <a:rPr lang="en-GB" sz="2200" dirty="0">
                <a:effectLst/>
              </a:rPr>
              <a:t>“Shalt return through spiteful Neptune, over dark seas,</a:t>
            </a:r>
          </a:p>
          <a:p>
            <a:pPr marL="0" indent="0">
              <a:spcBef>
                <a:spcPts val="0"/>
              </a:spcBef>
              <a:buNone/>
            </a:pPr>
            <a:r>
              <a:rPr lang="en-GB" sz="2200" dirty="0">
                <a:effectLst/>
              </a:rPr>
              <a:t>“Lose all companions.”  And then </a:t>
            </a:r>
            <a:r>
              <a:rPr lang="en-GB" sz="2200" dirty="0" err="1">
                <a:effectLst/>
              </a:rPr>
              <a:t>Anticlea</a:t>
            </a:r>
            <a:r>
              <a:rPr lang="en-GB" sz="2200" dirty="0">
                <a:effectLst/>
              </a:rPr>
              <a:t> came. </a:t>
            </a:r>
          </a:p>
          <a:p>
            <a:pPr marL="0" indent="0">
              <a:spcBef>
                <a:spcPts val="0"/>
              </a:spcBef>
              <a:buNone/>
            </a:pPr>
            <a:r>
              <a:rPr lang="en-GB" sz="2200" dirty="0">
                <a:effectLst/>
              </a:rPr>
              <a:t>Lie quiet </a:t>
            </a:r>
            <a:r>
              <a:rPr lang="en-GB" sz="2200" dirty="0" err="1">
                <a:effectLst/>
              </a:rPr>
              <a:t>Divus</a:t>
            </a:r>
            <a:r>
              <a:rPr lang="en-GB" sz="2200" dirty="0">
                <a:effectLst/>
              </a:rPr>
              <a:t>. I mean, that is Andreas </a:t>
            </a:r>
            <a:r>
              <a:rPr lang="en-GB" sz="2200" dirty="0" err="1">
                <a:effectLst/>
              </a:rPr>
              <a:t>Divus</a:t>
            </a:r>
            <a:r>
              <a:rPr lang="en-GB" sz="2200" dirty="0">
                <a:effectLst/>
              </a:rPr>
              <a:t>,</a:t>
            </a:r>
          </a:p>
          <a:p>
            <a:pPr marL="0" indent="0">
              <a:spcBef>
                <a:spcPts val="0"/>
              </a:spcBef>
              <a:buNone/>
            </a:pPr>
            <a:r>
              <a:rPr lang="en-GB" sz="2200" i="1" dirty="0">
                <a:effectLst/>
              </a:rPr>
              <a:t>In </a:t>
            </a:r>
            <a:r>
              <a:rPr lang="en-GB" sz="2200" i="1" dirty="0" err="1">
                <a:effectLst/>
              </a:rPr>
              <a:t>officina</a:t>
            </a:r>
            <a:r>
              <a:rPr lang="en-GB" sz="2200" i="1" dirty="0">
                <a:effectLst/>
              </a:rPr>
              <a:t> </a:t>
            </a:r>
            <a:r>
              <a:rPr lang="en-GB" sz="2200" i="1" dirty="0" err="1">
                <a:effectLst/>
              </a:rPr>
              <a:t>Wecheli</a:t>
            </a:r>
            <a:r>
              <a:rPr lang="en-GB" sz="2200" dirty="0">
                <a:effectLst/>
              </a:rPr>
              <a:t>, 1538, out of Homer.</a:t>
            </a:r>
          </a:p>
        </p:txBody>
      </p:sp>
    </p:spTree>
    <p:extLst>
      <p:ext uri="{BB962C8B-B14F-4D97-AF65-F5344CB8AC3E}">
        <p14:creationId xmlns:p14="http://schemas.microsoft.com/office/powerpoint/2010/main" val="21262942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11266" name="Rectangle 2"/>
          <p:cNvSpPr>
            <a:spLocks noGrp="1" noRot="1" noChangeArrowheads="1"/>
          </p:cNvSpPr>
          <p:nvPr>
            <p:ph type="title"/>
          </p:nvPr>
        </p:nvSpPr>
        <p:spPr>
          <a:xfrm>
            <a:off x="467544" y="188640"/>
            <a:ext cx="8229600" cy="792163"/>
          </a:xfrm>
        </p:spPr>
        <p:txBody>
          <a:bodyPr/>
          <a:lstStyle/>
          <a:p>
            <a:pPr eaLnBrk="1" hangingPunct="1"/>
            <a:r>
              <a:rPr lang="en-GB" altLang="en-US" sz="3600" b="0" dirty="0">
                <a:solidFill>
                  <a:srgbClr val="FFC000"/>
                </a:solidFill>
                <a:effectLst/>
                <a:latin typeface="Palatino Linotype" panose="02040502050505030304" pitchFamily="18" charset="0"/>
              </a:rPr>
              <a:t>THE EXILE &amp; TRADITION</a:t>
            </a:r>
          </a:p>
        </p:txBody>
      </p:sp>
      <p:sp>
        <p:nvSpPr>
          <p:cNvPr id="155651" name="Rectangle 3"/>
          <p:cNvSpPr>
            <a:spLocks noGrp="1" noChangeArrowheads="1"/>
          </p:cNvSpPr>
          <p:nvPr>
            <p:ph type="body" idx="1"/>
          </p:nvPr>
        </p:nvSpPr>
        <p:spPr>
          <a:xfrm>
            <a:off x="143508" y="1096726"/>
            <a:ext cx="8856984" cy="5732462"/>
          </a:xfrm>
        </p:spPr>
        <p:txBody>
          <a:bodyPr/>
          <a:lstStyle/>
          <a:p>
            <a:pPr eaLnBrk="1" hangingPunct="1">
              <a:lnSpc>
                <a:spcPct val="80000"/>
              </a:lnSpc>
              <a:buFont typeface="Wingdings" pitchFamily="2" charset="2"/>
              <a:buNone/>
              <a:defRPr/>
            </a:pPr>
            <a:r>
              <a:rPr lang="en-GB" sz="2400" dirty="0">
                <a:effectLst/>
              </a:rPr>
              <a:t>	</a:t>
            </a:r>
            <a:r>
              <a:rPr lang="en-GB" sz="2300" dirty="0">
                <a:effectLst/>
              </a:rPr>
              <a:t>Eliot, Pound and Lewis as North Americans in Britain; Joyce a ‘Europeanised’ Irishman –work cosmopolitan in both form and content, all highly attuned to the questions of cultural and linguistic belonging and /or displacement expressed in Eliot’s essay:	</a:t>
            </a:r>
          </a:p>
          <a:p>
            <a:pPr eaLnBrk="1" hangingPunct="1">
              <a:lnSpc>
                <a:spcPct val="80000"/>
              </a:lnSpc>
              <a:buNone/>
              <a:defRPr/>
            </a:pPr>
            <a:r>
              <a:rPr lang="en-GB" sz="2200" dirty="0">
                <a:effectLst/>
              </a:rPr>
              <a:t>	   	There are many people who appreciate the expression of sincere  	emotion in verse, and there is a smaller number of people who can 	appreciate technical excellence. But </a:t>
            </a:r>
            <a:r>
              <a:rPr lang="en-GB" sz="2200" dirty="0">
                <a:solidFill>
                  <a:srgbClr val="FFC000"/>
                </a:solidFill>
                <a:effectLst/>
              </a:rPr>
              <a:t>very few know when there is 	expression of </a:t>
            </a:r>
            <a:r>
              <a:rPr lang="en-GB" sz="2200" i="1" dirty="0">
                <a:solidFill>
                  <a:srgbClr val="FFC000"/>
                </a:solidFill>
                <a:effectLst/>
              </a:rPr>
              <a:t>significant </a:t>
            </a:r>
            <a:r>
              <a:rPr lang="en-GB" sz="2200" dirty="0">
                <a:solidFill>
                  <a:srgbClr val="FFC000"/>
                </a:solidFill>
                <a:effectLst/>
              </a:rPr>
              <a:t>emotion, emotion which has its life in the poem 	and not in the history of the poet.</a:t>
            </a:r>
            <a:r>
              <a:rPr lang="en-GB" sz="2200" dirty="0">
                <a:effectLst/>
              </a:rPr>
              <a:t> The emotion of art is impersonal. 	And the poet cannot reach this impersonality without surrendering 	himself wholly to the work to be done. And </a:t>
            </a:r>
            <a:r>
              <a:rPr lang="en-GB" sz="2200" dirty="0">
                <a:solidFill>
                  <a:srgbClr val="FFC000"/>
                </a:solidFill>
                <a:effectLst/>
              </a:rPr>
              <a:t>he is not likely to know 	what is to be done unless he lives in what is not merely the present, but 	the present moment of the past, </a:t>
            </a:r>
            <a:r>
              <a:rPr lang="en-GB" sz="2200" dirty="0">
                <a:effectLst/>
              </a:rPr>
              <a:t>unless he is conscious, not of what is 	dead, but of what is already living.</a:t>
            </a:r>
            <a:r>
              <a:rPr lang="en-GB" sz="2200" dirty="0"/>
              <a:t> </a:t>
            </a:r>
            <a:r>
              <a:rPr lang="en-GB" sz="1800" dirty="0"/>
              <a:t>(‘</a:t>
            </a:r>
            <a:r>
              <a:rPr lang="en-GB" sz="2000" dirty="0"/>
              <a:t>Tradition ...</a:t>
            </a:r>
            <a:r>
              <a:rPr lang="en-GB" sz="1800" dirty="0"/>
              <a:t>’)</a:t>
            </a:r>
          </a:p>
          <a:p>
            <a:pPr eaLnBrk="1" hangingPunct="1">
              <a:lnSpc>
                <a:spcPct val="80000"/>
              </a:lnSpc>
              <a:buFont typeface="Wingdings" pitchFamily="2" charset="2"/>
              <a:buNone/>
              <a:defRPr/>
            </a:pPr>
            <a:endParaRPr lang="en-GB" sz="800" dirty="0">
              <a:effectLst/>
            </a:endParaRPr>
          </a:p>
          <a:p>
            <a:pPr eaLnBrk="1" hangingPunct="1">
              <a:lnSpc>
                <a:spcPct val="80000"/>
              </a:lnSpc>
              <a:buFont typeface="Wingdings" pitchFamily="2" charset="2"/>
              <a:buNone/>
              <a:defRPr/>
            </a:pPr>
            <a:r>
              <a:rPr lang="en-GB" sz="2400" dirty="0">
                <a:effectLst/>
              </a:rPr>
              <a:t>	</a:t>
            </a:r>
            <a:r>
              <a:rPr lang="en-GB" sz="2300" dirty="0">
                <a:effectLst/>
              </a:rPr>
              <a:t>- an elitist conception of ‘true literature’ detached from both politics and the miasma of popular culture (compare Mansfield in ‘</a:t>
            </a:r>
            <a:r>
              <a:rPr lang="en-GB" sz="2300" dirty="0" err="1">
                <a:effectLst/>
              </a:rPr>
              <a:t>Rosabel</a:t>
            </a:r>
            <a:r>
              <a:rPr lang="en-GB" sz="2300" dirty="0">
                <a:effectLst/>
              </a:rPr>
              <a:t>’)</a:t>
            </a:r>
          </a:p>
          <a:p>
            <a:pPr eaLnBrk="1" hangingPunct="1">
              <a:lnSpc>
                <a:spcPct val="80000"/>
              </a:lnSpc>
              <a:buFont typeface="Wingdings" pitchFamily="2" charset="2"/>
              <a:buNone/>
              <a:defRPr/>
            </a:pPr>
            <a:r>
              <a:rPr lang="en-GB" sz="2300" dirty="0">
                <a:effectLst/>
              </a:rPr>
              <a:t>	- renunciation of ‘romanticism’ in favour of ‘classicism’, a term with particular currency in the work of Eliot </a:t>
            </a:r>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12290" name="Rectangle 2"/>
          <p:cNvSpPr>
            <a:spLocks noGrp="1" noRot="1" noChangeArrowheads="1"/>
          </p:cNvSpPr>
          <p:nvPr>
            <p:ph type="title"/>
          </p:nvPr>
        </p:nvSpPr>
        <p:spPr/>
        <p:txBody>
          <a:bodyPr/>
          <a:lstStyle/>
          <a:p>
            <a:pPr eaLnBrk="1" hangingPunct="1"/>
            <a:r>
              <a:rPr lang="en-GB" altLang="en-US" sz="3600" b="0" dirty="0">
                <a:solidFill>
                  <a:srgbClr val="FFC000"/>
                </a:solidFill>
                <a:effectLst/>
                <a:latin typeface="Palatino Linotype" panose="02040502050505030304" pitchFamily="18" charset="0"/>
              </a:rPr>
              <a:t>THE CLASSICAL (RE)TURN</a:t>
            </a:r>
          </a:p>
        </p:txBody>
      </p:sp>
      <p:sp>
        <p:nvSpPr>
          <p:cNvPr id="156675" name="Rectangle 3"/>
          <p:cNvSpPr>
            <a:spLocks noGrp="1" noChangeArrowheads="1"/>
          </p:cNvSpPr>
          <p:nvPr>
            <p:ph type="body" idx="1"/>
          </p:nvPr>
        </p:nvSpPr>
        <p:spPr>
          <a:xfrm>
            <a:off x="570384" y="1572725"/>
            <a:ext cx="8003232" cy="4997450"/>
          </a:xfrm>
        </p:spPr>
        <p:txBody>
          <a:bodyPr/>
          <a:lstStyle/>
          <a:p>
            <a:pPr eaLnBrk="1" hangingPunct="1">
              <a:lnSpc>
                <a:spcPct val="80000"/>
              </a:lnSpc>
              <a:buFont typeface="Wingdings" pitchFamily="2" charset="2"/>
              <a:buNone/>
              <a:defRPr/>
            </a:pPr>
            <a:r>
              <a:rPr lang="en-GB" sz="2800" dirty="0"/>
              <a:t>	</a:t>
            </a:r>
            <a:r>
              <a:rPr lang="en-GB" sz="2400" dirty="0">
                <a:effectLst/>
              </a:rPr>
              <a:t>The beginning of the twentieth century has witnessed a return to the ideals of classicism. These may be roughly characterized as </a:t>
            </a:r>
            <a:r>
              <a:rPr lang="en-GB" sz="2400" dirty="0">
                <a:solidFill>
                  <a:srgbClr val="FFC000"/>
                </a:solidFill>
                <a:effectLst/>
              </a:rPr>
              <a:t>form and restraint in art, discipline and authority in religion, centralization in government</a:t>
            </a:r>
            <a:r>
              <a:rPr lang="en-GB" sz="2400" dirty="0">
                <a:effectLst/>
              </a:rPr>
              <a:t> (either as socialism or monarchy). The classicist point of view has been defined as essentially a belief in Original Sin – the necessity for </a:t>
            </a:r>
            <a:r>
              <a:rPr lang="en-GB" sz="2400" dirty="0">
                <a:solidFill>
                  <a:srgbClr val="FFC000"/>
                </a:solidFill>
                <a:effectLst/>
              </a:rPr>
              <a:t>austere discipline. </a:t>
            </a:r>
          </a:p>
          <a:p>
            <a:pPr eaLnBrk="1" hangingPunct="1">
              <a:lnSpc>
                <a:spcPct val="80000"/>
              </a:lnSpc>
              <a:buFont typeface="Wingdings" pitchFamily="2" charset="2"/>
              <a:buNone/>
              <a:defRPr/>
            </a:pPr>
            <a:r>
              <a:rPr lang="en-GB" sz="2400" dirty="0">
                <a:effectLst/>
              </a:rPr>
              <a:t>				 ( Eliot, Extension lectures, 1916). </a:t>
            </a:r>
          </a:p>
          <a:p>
            <a:pPr eaLnBrk="1" hangingPunct="1">
              <a:lnSpc>
                <a:spcPct val="80000"/>
              </a:lnSpc>
              <a:buFont typeface="Wingdings" pitchFamily="2" charset="2"/>
              <a:buNone/>
              <a:defRPr/>
            </a:pPr>
            <a:endParaRPr lang="en-GB" sz="2400" dirty="0">
              <a:effectLst/>
            </a:endParaRPr>
          </a:p>
          <a:p>
            <a:pPr eaLnBrk="1" hangingPunct="1">
              <a:lnSpc>
                <a:spcPct val="80000"/>
              </a:lnSpc>
              <a:buFont typeface="Wingdings" pitchFamily="2" charset="2"/>
              <a:buNone/>
              <a:defRPr/>
            </a:pPr>
            <a:r>
              <a:rPr lang="en-GB" sz="2400" dirty="0">
                <a:effectLst/>
              </a:rPr>
              <a:t>	Classicism is, for Eliot, both </a:t>
            </a:r>
            <a:r>
              <a:rPr lang="en-GB" sz="2400" dirty="0">
                <a:solidFill>
                  <a:srgbClr val="FFC000"/>
                </a:solidFill>
                <a:effectLst/>
              </a:rPr>
              <a:t>an exercise in austerity and discipline</a:t>
            </a:r>
            <a:r>
              <a:rPr lang="en-GB" sz="2400" dirty="0">
                <a:effectLst/>
              </a:rPr>
              <a:t>, and a way of authoritatively containing the disruptive energies of the modern and the new within the arena of tradition. </a:t>
            </a:r>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14338" name="Rectangle 2"/>
          <p:cNvSpPr>
            <a:spLocks noGrp="1" noRot="1" noChangeArrowheads="1"/>
          </p:cNvSpPr>
          <p:nvPr>
            <p:ph type="title"/>
          </p:nvPr>
        </p:nvSpPr>
        <p:spPr>
          <a:xfrm>
            <a:off x="323850" y="274638"/>
            <a:ext cx="8569325" cy="850900"/>
          </a:xfrm>
        </p:spPr>
        <p:txBody>
          <a:bodyPr/>
          <a:lstStyle/>
          <a:p>
            <a:pPr eaLnBrk="1" hangingPunct="1"/>
            <a:r>
              <a:rPr lang="en-GB" altLang="en-US" sz="3600" b="0" dirty="0">
                <a:solidFill>
                  <a:srgbClr val="FFC000"/>
                </a:solidFill>
                <a:effectLst/>
                <a:latin typeface="Palatino Linotype" panose="02040502050505030304" pitchFamily="18" charset="0"/>
              </a:rPr>
              <a:t>LOOKING BACK TO MODERNITY</a:t>
            </a:r>
          </a:p>
        </p:txBody>
      </p:sp>
      <p:sp>
        <p:nvSpPr>
          <p:cNvPr id="158723" name="Rectangle 3"/>
          <p:cNvSpPr>
            <a:spLocks noGrp="1" noChangeArrowheads="1"/>
          </p:cNvSpPr>
          <p:nvPr>
            <p:ph type="body" idx="1"/>
          </p:nvPr>
        </p:nvSpPr>
        <p:spPr>
          <a:xfrm>
            <a:off x="467544" y="1412776"/>
            <a:ext cx="8219951" cy="5256212"/>
          </a:xfrm>
        </p:spPr>
        <p:txBody>
          <a:bodyPr/>
          <a:lstStyle/>
          <a:p>
            <a:pPr eaLnBrk="1" hangingPunct="1">
              <a:lnSpc>
                <a:spcPct val="90000"/>
              </a:lnSpc>
              <a:buFont typeface="Wingdings" pitchFamily="2" charset="2"/>
              <a:buNone/>
              <a:defRPr/>
            </a:pPr>
            <a:r>
              <a:rPr lang="en-GB" dirty="0"/>
              <a:t>	</a:t>
            </a:r>
            <a:r>
              <a:rPr lang="en-GB" sz="2400" dirty="0">
                <a:effectLst/>
              </a:rPr>
              <a:t>The model for this condensation of variety and complexity which Eliot posits is </a:t>
            </a:r>
            <a:r>
              <a:rPr lang="en-GB" sz="2400" dirty="0">
                <a:solidFill>
                  <a:srgbClr val="FFC000"/>
                </a:solidFill>
                <a:effectLst/>
              </a:rPr>
              <a:t>the metaphysical ‘conceit’, a traditional device that is nonetheless capable of articulating the particular dislocations and intensities of modern life</a:t>
            </a:r>
            <a:r>
              <a:rPr lang="en-GB" sz="2400" dirty="0">
                <a:effectLst/>
              </a:rPr>
              <a:t>. This tendency towards obscurity and indirectness can certainly be interpreted as an expression of erudition and the elite authority it manifests, although it is also, Eliot insists, a necessary response to the </a:t>
            </a:r>
            <a:r>
              <a:rPr lang="en-GB" sz="2400" dirty="0" err="1">
                <a:effectLst/>
              </a:rPr>
              <a:t>involuted</a:t>
            </a:r>
            <a:r>
              <a:rPr lang="en-GB" sz="2400" dirty="0">
                <a:effectLst/>
              </a:rPr>
              <a:t> circumstances of modernity itself; </a:t>
            </a:r>
            <a:r>
              <a:rPr lang="en-GB" sz="2400" dirty="0">
                <a:solidFill>
                  <a:srgbClr val="FFC000"/>
                </a:solidFill>
                <a:effectLst/>
              </a:rPr>
              <a:t>the self-conscious complexity, and often the partial fragmentation, of poetic form is an appropriate analogue for the very difficulties inherent in the constitution of contemporary civilisation</a:t>
            </a:r>
            <a:r>
              <a:rPr lang="en-GB" sz="2800" dirty="0">
                <a:solidFill>
                  <a:srgbClr val="FFC000"/>
                </a:solidFill>
                <a:effectLst/>
              </a:rPr>
              <a:t>.</a:t>
            </a:r>
            <a:r>
              <a:rPr lang="en-GB" sz="2800" dirty="0">
                <a:solidFill>
                  <a:srgbClr val="FFC000"/>
                </a:solidFill>
              </a:rPr>
              <a:t> </a:t>
            </a:r>
            <a:endParaRPr lang="en-GB" dirty="0">
              <a:solidFill>
                <a:srgbClr val="FFC000"/>
              </a:solidFill>
            </a:endParaRPr>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showMasterSp="0">
  <p:cSld>
    <p:bg>
      <p:bgPr>
        <a:solidFill>
          <a:srgbClr val="004821"/>
        </a:solidFill>
        <a:effectLst/>
      </p:bgPr>
    </p:bg>
    <p:spTree>
      <p:nvGrpSpPr>
        <p:cNvPr id="1" name=""/>
        <p:cNvGrpSpPr/>
        <p:nvPr/>
      </p:nvGrpSpPr>
      <p:grpSpPr>
        <a:xfrm>
          <a:off x="0" y="0"/>
          <a:ext cx="0" cy="0"/>
          <a:chOff x="0" y="0"/>
          <a:chExt cx="0" cy="0"/>
        </a:xfrm>
      </p:grpSpPr>
      <p:sp>
        <p:nvSpPr>
          <p:cNvPr id="16386" name="Rectangle 2"/>
          <p:cNvSpPr>
            <a:spLocks noGrp="1" noRot="1" noChangeArrowheads="1"/>
          </p:cNvSpPr>
          <p:nvPr>
            <p:ph type="title"/>
          </p:nvPr>
        </p:nvSpPr>
        <p:spPr>
          <a:xfrm>
            <a:off x="467544" y="188640"/>
            <a:ext cx="8229600" cy="706438"/>
          </a:xfrm>
        </p:spPr>
        <p:txBody>
          <a:bodyPr/>
          <a:lstStyle/>
          <a:p>
            <a:pPr eaLnBrk="1" hangingPunct="1"/>
            <a:r>
              <a:rPr lang="en-GB" altLang="en-US" sz="3600" b="0" dirty="0">
                <a:solidFill>
                  <a:srgbClr val="FFC000"/>
                </a:solidFill>
                <a:effectLst/>
                <a:latin typeface="Palatino Linotype" panose="02040502050505030304" pitchFamily="18" charset="0"/>
              </a:rPr>
              <a:t>THE PRESENCE OF THE DEAD </a:t>
            </a:r>
          </a:p>
        </p:txBody>
      </p:sp>
      <p:sp>
        <p:nvSpPr>
          <p:cNvPr id="160771" name="Rectangle 3"/>
          <p:cNvSpPr>
            <a:spLocks noGrp="1" noChangeArrowheads="1"/>
          </p:cNvSpPr>
          <p:nvPr>
            <p:ph type="body" idx="1"/>
          </p:nvPr>
        </p:nvSpPr>
        <p:spPr>
          <a:xfrm>
            <a:off x="179512" y="1052736"/>
            <a:ext cx="8533456" cy="5805265"/>
          </a:xfrm>
        </p:spPr>
        <p:txBody>
          <a:bodyPr/>
          <a:lstStyle/>
          <a:p>
            <a:pPr eaLnBrk="1" hangingPunct="1">
              <a:lnSpc>
                <a:spcPct val="90000"/>
              </a:lnSpc>
              <a:buFont typeface="Wingdings" pitchFamily="2" charset="2"/>
              <a:buNone/>
              <a:defRPr/>
            </a:pPr>
            <a:r>
              <a:rPr lang="en-GB" sz="2400" dirty="0">
                <a:effectLst/>
              </a:rPr>
              <a:t>	</a:t>
            </a:r>
            <a:r>
              <a:rPr lang="en-GB" sz="2600" dirty="0">
                <a:effectLst/>
              </a:rPr>
              <a:t>We dwell with satisfaction upon the poet’s difference from his predecessors, especially his immediate predecessors; we endeavour to find something that can be isolated in order to be enjoyed. </a:t>
            </a:r>
            <a:r>
              <a:rPr lang="en-GB" sz="2600" dirty="0">
                <a:solidFill>
                  <a:srgbClr val="FFC000"/>
                </a:solidFill>
                <a:effectLst/>
              </a:rPr>
              <a:t>Whereas if we approach a poet without this prejudice we shall often find that not only the best, but the most individual parts of his work may be those in which the dead poets, his ancestors, assert their immortality most vigorously.</a:t>
            </a:r>
            <a:r>
              <a:rPr lang="en-GB" sz="2600" dirty="0">
                <a:effectLst/>
              </a:rPr>
              <a:t> And I do not mean the impressionable period of adolescence, but the period of full maturity. [...] </a:t>
            </a:r>
          </a:p>
          <a:p>
            <a:pPr eaLnBrk="1" hangingPunct="1">
              <a:lnSpc>
                <a:spcPct val="90000"/>
              </a:lnSpc>
              <a:defRPr/>
            </a:pPr>
            <a:endParaRPr lang="en-GB" sz="800" dirty="0">
              <a:effectLst/>
            </a:endParaRPr>
          </a:p>
          <a:p>
            <a:pPr eaLnBrk="1" hangingPunct="1">
              <a:lnSpc>
                <a:spcPct val="90000"/>
              </a:lnSpc>
              <a:buFont typeface="Wingdings" pitchFamily="2" charset="2"/>
              <a:buNone/>
              <a:defRPr/>
            </a:pPr>
            <a:r>
              <a:rPr lang="en-GB" sz="2400" dirty="0">
                <a:effectLst/>
              </a:rPr>
              <a:t>	</a:t>
            </a:r>
            <a:r>
              <a:rPr lang="en-GB" sz="2600" dirty="0">
                <a:effectLst/>
              </a:rPr>
              <a:t>No poet, no artist of any art, has his complete meaning alone. His significance, his appreciation is the appreciation of his relation to the dead poets and artists. </a:t>
            </a:r>
            <a:r>
              <a:rPr lang="en-GB" sz="2600" dirty="0">
                <a:solidFill>
                  <a:srgbClr val="FFC000"/>
                </a:solidFill>
                <a:effectLst/>
              </a:rPr>
              <a:t>You cannot value him alone; you must set him, for contrast and comparison, among the dead. </a:t>
            </a:r>
            <a:r>
              <a:rPr lang="en-GB" sz="2600" dirty="0">
                <a:effectLst/>
              </a:rPr>
              <a:t>I mean this as a principle of </a:t>
            </a:r>
            <a:r>
              <a:rPr lang="en-GB" sz="2600" dirty="0" err="1">
                <a:effectLst/>
              </a:rPr>
              <a:t>æsthetic</a:t>
            </a:r>
            <a:r>
              <a:rPr lang="en-GB" sz="2600" dirty="0">
                <a:effectLst/>
              </a:rPr>
              <a:t>, not merely historical, criticism.</a:t>
            </a:r>
            <a:r>
              <a:rPr lang="en-GB" sz="2600" dirty="0"/>
              <a:t> </a:t>
            </a:r>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17410" name="Rectangle 2"/>
          <p:cNvSpPr>
            <a:spLocks noGrp="1" noRot="1" noChangeArrowheads="1"/>
          </p:cNvSpPr>
          <p:nvPr>
            <p:ph type="title"/>
          </p:nvPr>
        </p:nvSpPr>
        <p:spPr>
          <a:xfrm>
            <a:off x="457200" y="274638"/>
            <a:ext cx="8229600" cy="922114"/>
          </a:xfrm>
        </p:spPr>
        <p:txBody>
          <a:bodyPr/>
          <a:lstStyle/>
          <a:p>
            <a:pPr eaLnBrk="1" hangingPunct="1"/>
            <a:r>
              <a:rPr lang="en-GB" altLang="en-US" sz="3600" b="0" dirty="0">
                <a:solidFill>
                  <a:srgbClr val="FFC000"/>
                </a:solidFill>
                <a:effectLst/>
                <a:latin typeface="Palatino Linotype" panose="02040502050505030304" pitchFamily="18" charset="0"/>
              </a:rPr>
              <a:t>HAUNTED BY THE PAST</a:t>
            </a:r>
          </a:p>
        </p:txBody>
      </p:sp>
      <p:sp>
        <p:nvSpPr>
          <p:cNvPr id="17411" name="Rectangle 3"/>
          <p:cNvSpPr>
            <a:spLocks noGrp="1" noChangeArrowheads="1"/>
          </p:cNvSpPr>
          <p:nvPr>
            <p:ph type="body" idx="1"/>
          </p:nvPr>
        </p:nvSpPr>
        <p:spPr>
          <a:xfrm>
            <a:off x="539552" y="1417638"/>
            <a:ext cx="8229600" cy="4932362"/>
          </a:xfrm>
        </p:spPr>
        <p:txBody>
          <a:bodyPr/>
          <a:lstStyle/>
          <a:p>
            <a:pPr eaLnBrk="1" hangingPunct="1">
              <a:lnSpc>
                <a:spcPct val="80000"/>
              </a:lnSpc>
              <a:buFont typeface="Wingdings" pitchFamily="2" charset="2"/>
              <a:buNone/>
            </a:pPr>
            <a:r>
              <a:rPr lang="en-GB" altLang="en-US" sz="2400" dirty="0">
                <a:effectLst/>
              </a:rPr>
              <a:t>	</a:t>
            </a:r>
            <a:r>
              <a:rPr lang="en-GB" altLang="en-US" sz="2300" dirty="0">
                <a:effectLst/>
              </a:rPr>
              <a:t>Some one said: “The dead writers are remote from us because we </a:t>
            </a:r>
            <a:r>
              <a:rPr lang="en-GB" altLang="en-US" sz="2300" i="1" dirty="0">
                <a:effectLst/>
              </a:rPr>
              <a:t>know</a:t>
            </a:r>
            <a:r>
              <a:rPr lang="en-GB" altLang="en-US" sz="2300" dirty="0">
                <a:effectLst/>
              </a:rPr>
              <a:t> so much more than they did.” Precisely, and they are that which we know. (‘Tradition ...’)</a:t>
            </a:r>
          </a:p>
          <a:p>
            <a:pPr eaLnBrk="1" hangingPunct="1">
              <a:lnSpc>
                <a:spcPct val="80000"/>
              </a:lnSpc>
            </a:pPr>
            <a:endParaRPr lang="en-GB" altLang="en-US" sz="800" dirty="0">
              <a:effectLst/>
            </a:endParaRPr>
          </a:p>
          <a:p>
            <a:pPr eaLnBrk="1" hangingPunct="1">
              <a:lnSpc>
                <a:spcPct val="80000"/>
              </a:lnSpc>
              <a:buFont typeface="Wingdings" pitchFamily="2" charset="2"/>
              <a:buNone/>
            </a:pPr>
            <a:r>
              <a:rPr lang="en-GB" altLang="en-US" sz="2800" dirty="0">
                <a:effectLst/>
              </a:rPr>
              <a:t>	</a:t>
            </a:r>
          </a:p>
          <a:p>
            <a:pPr eaLnBrk="1" hangingPunct="1">
              <a:lnSpc>
                <a:spcPct val="80000"/>
              </a:lnSpc>
              <a:buFont typeface="Wingdings" pitchFamily="2" charset="2"/>
              <a:buNone/>
            </a:pPr>
            <a:r>
              <a:rPr lang="en-GB" altLang="en-US" sz="2800" dirty="0">
                <a:effectLst/>
              </a:rPr>
              <a:t>	</a:t>
            </a:r>
            <a:r>
              <a:rPr lang="en-GB" altLang="en-US" sz="2400" dirty="0">
                <a:effectLst/>
              </a:rPr>
              <a:t>For Eliot, the most significant and individual aspects of a contemporary poet’s work are not those which mark a definitive break with what has gone before, but are rather ‘those in which the dead poets, his ancestors, assert their immortality most vigorously’ </a:t>
            </a:r>
            <a:r>
              <a:rPr lang="en-GB" altLang="en-US" sz="2400" dirty="0">
                <a:solidFill>
                  <a:srgbClr val="FFC000"/>
                </a:solidFill>
                <a:effectLst/>
              </a:rPr>
              <a:t>And yet – as can be seen in </a:t>
            </a:r>
            <a:r>
              <a:rPr lang="en-GB" altLang="en-US" sz="2400" i="1" dirty="0">
                <a:solidFill>
                  <a:srgbClr val="FFC000"/>
                </a:solidFill>
                <a:effectLst/>
              </a:rPr>
              <a:t>The Wasteland, </a:t>
            </a:r>
            <a:r>
              <a:rPr lang="en-GB" altLang="en-US" sz="2400" dirty="0">
                <a:solidFill>
                  <a:srgbClr val="FFC000"/>
                </a:solidFill>
                <a:effectLst/>
              </a:rPr>
              <a:t>this position leads to a problem of separation </a:t>
            </a:r>
            <a:r>
              <a:rPr lang="en-GB" altLang="en-US" sz="2400" i="1" dirty="0">
                <a:solidFill>
                  <a:srgbClr val="FFC000"/>
                </a:solidFill>
                <a:effectLst/>
              </a:rPr>
              <a:t>from</a:t>
            </a:r>
            <a:r>
              <a:rPr lang="en-GB" altLang="en-US" sz="2400" dirty="0">
                <a:solidFill>
                  <a:srgbClr val="FFC000"/>
                </a:solidFill>
                <a:effectLst/>
              </a:rPr>
              <a:t> the dead who thus infiltrate the present and haunt every word with ghosts of the past (</a:t>
            </a:r>
            <a:r>
              <a:rPr lang="en-GB" altLang="en-US" sz="2400" i="1" dirty="0">
                <a:solidFill>
                  <a:srgbClr val="FFC000"/>
                </a:solidFill>
                <a:effectLst/>
              </a:rPr>
              <a:t>see also, </a:t>
            </a:r>
            <a:r>
              <a:rPr lang="en-GB" altLang="en-US" sz="2400" i="1" dirty="0" err="1">
                <a:solidFill>
                  <a:srgbClr val="FFC000"/>
                </a:solidFill>
                <a:effectLst/>
              </a:rPr>
              <a:t>eg</a:t>
            </a:r>
            <a:r>
              <a:rPr lang="en-GB" altLang="en-US" sz="2400" dirty="0">
                <a:solidFill>
                  <a:srgbClr val="FFC000"/>
                </a:solidFill>
                <a:effectLst/>
              </a:rPr>
              <a:t>, ‘</a:t>
            </a:r>
            <a:r>
              <a:rPr lang="en-GB" altLang="en-US" sz="2400" dirty="0" err="1">
                <a:solidFill>
                  <a:srgbClr val="FFC000"/>
                </a:solidFill>
                <a:effectLst/>
              </a:rPr>
              <a:t>Gerontion</a:t>
            </a:r>
            <a:r>
              <a:rPr lang="en-GB" altLang="en-US" sz="2400" dirty="0">
                <a:solidFill>
                  <a:srgbClr val="FFC000"/>
                </a:solidFill>
                <a:effectLst/>
              </a:rPr>
              <a:t>’, 1920 )</a:t>
            </a:r>
            <a:endParaRPr lang="en-GB" altLang="en-US" sz="2800" dirty="0">
              <a:solidFill>
                <a:srgbClr val="FFC000"/>
              </a:solidFill>
              <a:effectLst/>
            </a:endParaRPr>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172108" y="116632"/>
            <a:ext cx="8820472" cy="1143000"/>
          </a:xfrm>
        </p:spPr>
        <p:txBody>
          <a:bodyPr/>
          <a:lstStyle/>
          <a:p>
            <a:pPr eaLnBrk="1" hangingPunct="1"/>
            <a:r>
              <a:rPr lang="en-GB" sz="3000" b="0" dirty="0">
                <a:solidFill>
                  <a:srgbClr val="FFC000"/>
                </a:solidFill>
                <a:effectLst/>
                <a:latin typeface="Palatino Linotype" panose="02040502050505030304" pitchFamily="18" charset="0"/>
              </a:rPr>
              <a:t>WORLD WAR 1 &amp; THE VOICES OF THE DEAD</a:t>
            </a:r>
          </a:p>
        </p:txBody>
      </p:sp>
      <p:sp>
        <p:nvSpPr>
          <p:cNvPr id="3" name="Content Placeholder 2"/>
          <p:cNvSpPr>
            <a:spLocks noGrp="1"/>
          </p:cNvSpPr>
          <p:nvPr>
            <p:ph idx="1"/>
          </p:nvPr>
        </p:nvSpPr>
        <p:spPr>
          <a:xfrm>
            <a:off x="467544" y="1484784"/>
            <a:ext cx="8229600" cy="5073427"/>
          </a:xfrm>
        </p:spPr>
        <p:txBody>
          <a:bodyPr/>
          <a:lstStyle/>
          <a:p>
            <a:pPr marL="0" indent="0">
              <a:buNone/>
            </a:pPr>
            <a:r>
              <a:rPr lang="en-GB" sz="2400" dirty="0">
                <a:effectLst/>
              </a:rPr>
              <a:t>In ‘Tradition and the Individual Talent’, Eliot celebrates the voices of the dead, but he comes to dread their verbal ambush in </a:t>
            </a:r>
            <a:r>
              <a:rPr lang="en-GB" sz="2400" i="1" dirty="0">
                <a:effectLst/>
              </a:rPr>
              <a:t>The Waste Land. </a:t>
            </a:r>
            <a:r>
              <a:rPr lang="en-GB" sz="2400" dirty="0">
                <a:effectLst/>
              </a:rPr>
              <a:t>In the essay he claimed that ‘not only the best, but the most individual poetry’ is that which is most haunted by its own precursors. Only thieves can truly be original. For any new creation gains its meaning in relation to the poems of the past</a:t>
            </a:r>
            <a:r>
              <a:rPr lang="en-GB" sz="2400" dirty="0">
                <a:solidFill>
                  <a:srgbClr val="FFC000"/>
                </a:solidFill>
                <a:effectLst/>
              </a:rPr>
              <a:t>, and writing is a voyage to the underworld, to commune with the phantasmal voices of the dead.</a:t>
            </a:r>
            <a:r>
              <a:rPr lang="en-GB" sz="2400" dirty="0">
                <a:effectLst/>
              </a:rPr>
              <a:t> Eliot published this essay immediately after World War 1…</a:t>
            </a:r>
          </a:p>
          <a:p>
            <a:pPr marL="0" indent="0">
              <a:buNone/>
            </a:pPr>
            <a:r>
              <a:rPr lang="en-GB" sz="2400" dirty="0">
                <a:effectLst/>
              </a:rPr>
              <a:t>	</a:t>
            </a:r>
            <a:r>
              <a:rPr lang="en-GB" sz="2200" dirty="0">
                <a:effectLst/>
              </a:rPr>
              <a:t>Maud </a:t>
            </a:r>
            <a:r>
              <a:rPr lang="en-GB" sz="2200" dirty="0" err="1">
                <a:effectLst/>
              </a:rPr>
              <a:t>Ellmann</a:t>
            </a:r>
            <a:r>
              <a:rPr lang="en-GB" sz="2200" dirty="0">
                <a:effectLst/>
              </a:rPr>
              <a:t> </a:t>
            </a:r>
            <a:r>
              <a:rPr lang="en-GB" sz="2200" i="1" dirty="0">
                <a:effectLst/>
              </a:rPr>
              <a:t>The Poetics of Impersonality: T.S. Eliot and Ezra 	Pound,</a:t>
            </a:r>
            <a:r>
              <a:rPr lang="en-GB" sz="2200" dirty="0">
                <a:effectLst/>
              </a:rPr>
              <a:t> (Cambridge: Harvard University Press, 1987) p.101</a:t>
            </a:r>
          </a:p>
          <a:p>
            <a:endParaRPr lang="en-GB" dirty="0"/>
          </a:p>
        </p:txBody>
      </p:sp>
    </p:spTree>
    <p:extLst>
      <p:ext uri="{BB962C8B-B14F-4D97-AF65-F5344CB8AC3E}">
        <p14:creationId xmlns:p14="http://schemas.microsoft.com/office/powerpoint/2010/main" val="491918305"/>
      </p:ext>
    </p:extLst>
  </p:cSld>
  <p:clrMapOvr>
    <a:masterClrMapping/>
  </p:clrMapOvr>
</p:sld>
</file>

<file path=ppt/theme/theme1.xml><?xml version="1.0" encoding="utf-8"?>
<a:theme xmlns:a="http://schemas.openxmlformats.org/drawingml/2006/main" name="Stream">
  <a:themeElements>
    <a:clrScheme name="Stream 1">
      <a:dk1>
        <a:srgbClr val="000514"/>
      </a:dk1>
      <a:lt1>
        <a:srgbClr val="FFFFFF"/>
      </a:lt1>
      <a:dk2>
        <a:srgbClr val="003399"/>
      </a:dk2>
      <a:lt2>
        <a:srgbClr val="E5E5FF"/>
      </a:lt2>
      <a:accent1>
        <a:srgbClr val="0099CC"/>
      </a:accent1>
      <a:accent2>
        <a:srgbClr val="A886E0"/>
      </a:accent2>
      <a:accent3>
        <a:srgbClr val="AAADCA"/>
      </a:accent3>
      <a:accent4>
        <a:srgbClr val="DADADA"/>
      </a:accent4>
      <a:accent5>
        <a:srgbClr val="AACAE2"/>
      </a:accent5>
      <a:accent6>
        <a:srgbClr val="9879CB"/>
      </a:accent6>
      <a:hlink>
        <a:srgbClr val="FFCC00"/>
      </a:hlink>
      <a:folHlink>
        <a:srgbClr val="FFFFCC"/>
      </a:folHlink>
    </a:clrScheme>
    <a:fontScheme name="Stream">
      <a:majorFont>
        <a:latin typeface="Garamond"/>
        <a:ea typeface=""/>
        <a:cs typeface=""/>
      </a:majorFont>
      <a:minorFont>
        <a:latin typeface="Garamond"/>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Stream 1">
        <a:dk1>
          <a:srgbClr val="000514"/>
        </a:dk1>
        <a:lt1>
          <a:srgbClr val="FFFFFF"/>
        </a:lt1>
        <a:dk2>
          <a:srgbClr val="003399"/>
        </a:dk2>
        <a:lt2>
          <a:srgbClr val="E5E5FF"/>
        </a:lt2>
        <a:accent1>
          <a:srgbClr val="0099CC"/>
        </a:accent1>
        <a:accent2>
          <a:srgbClr val="A886E0"/>
        </a:accent2>
        <a:accent3>
          <a:srgbClr val="AAADCA"/>
        </a:accent3>
        <a:accent4>
          <a:srgbClr val="DADADA"/>
        </a:accent4>
        <a:accent5>
          <a:srgbClr val="AACAE2"/>
        </a:accent5>
        <a:accent6>
          <a:srgbClr val="9879CB"/>
        </a:accent6>
        <a:hlink>
          <a:srgbClr val="FFCC00"/>
        </a:hlink>
        <a:folHlink>
          <a:srgbClr val="FFFFCC"/>
        </a:folHlink>
      </a:clrScheme>
      <a:clrMap bg1="dk2" tx1="lt1" bg2="dk1" tx2="lt2" accent1="accent1" accent2="accent2" accent3="accent3" accent4="accent4" accent5="accent5" accent6="accent6" hlink="hlink" folHlink="folHlink"/>
    </a:extraClrScheme>
    <a:extraClrScheme>
      <a:clrScheme name="Stream 2">
        <a:dk1>
          <a:srgbClr val="3E3E5C"/>
        </a:dk1>
        <a:lt1>
          <a:srgbClr val="FFFFFF"/>
        </a:lt1>
        <a:dk2>
          <a:srgbClr val="666699"/>
        </a:dk2>
        <a:lt2>
          <a:srgbClr val="DFDFE9"/>
        </a:lt2>
        <a:accent1>
          <a:srgbClr val="CC66FF"/>
        </a:accent1>
        <a:accent2>
          <a:srgbClr val="679ACD"/>
        </a:accent2>
        <a:accent3>
          <a:srgbClr val="B8B8CA"/>
        </a:accent3>
        <a:accent4>
          <a:srgbClr val="DADADA"/>
        </a:accent4>
        <a:accent5>
          <a:srgbClr val="E2B8FF"/>
        </a:accent5>
        <a:accent6>
          <a:srgbClr val="5D8BBA"/>
        </a:accent6>
        <a:hlink>
          <a:srgbClr val="CCECFF"/>
        </a:hlink>
        <a:folHlink>
          <a:srgbClr val="CCCCFF"/>
        </a:folHlink>
      </a:clrScheme>
      <a:clrMap bg1="dk2" tx1="lt1" bg2="dk1" tx2="lt2" accent1="accent1" accent2="accent2" accent3="accent3" accent4="accent4" accent5="accent5" accent6="accent6" hlink="hlink" folHlink="folHlink"/>
    </a:extraClrScheme>
    <a:extraClrScheme>
      <a:clrScheme name="Stream 3">
        <a:dk1>
          <a:srgbClr val="2A5400"/>
        </a:dk1>
        <a:lt1>
          <a:srgbClr val="FFFFFF"/>
        </a:lt1>
        <a:dk2>
          <a:srgbClr val="4A9400"/>
        </a:dk2>
        <a:lt2>
          <a:srgbClr val="BAE8BA"/>
        </a:lt2>
        <a:accent1>
          <a:srgbClr val="33CC33"/>
        </a:accent1>
        <a:accent2>
          <a:srgbClr val="99CC00"/>
        </a:accent2>
        <a:accent3>
          <a:srgbClr val="B1C8AA"/>
        </a:accent3>
        <a:accent4>
          <a:srgbClr val="DADADA"/>
        </a:accent4>
        <a:accent5>
          <a:srgbClr val="ADE2AD"/>
        </a:accent5>
        <a:accent6>
          <a:srgbClr val="8AB900"/>
        </a:accent6>
        <a:hlink>
          <a:srgbClr val="99FF33"/>
        </a:hlink>
        <a:folHlink>
          <a:srgbClr val="FFFF99"/>
        </a:folHlink>
      </a:clrScheme>
      <a:clrMap bg1="dk2" tx1="lt1" bg2="dk1" tx2="lt2" accent1="accent1" accent2="accent2" accent3="accent3" accent4="accent4" accent5="accent5" accent6="accent6" hlink="hlink" folHlink="folHlink"/>
    </a:extraClrScheme>
    <a:extraClrScheme>
      <a:clrScheme name="Stream 4">
        <a:dk1>
          <a:srgbClr val="000000"/>
        </a:dk1>
        <a:lt1>
          <a:srgbClr val="FFFFFF"/>
        </a:lt1>
        <a:dk2>
          <a:srgbClr val="51596D"/>
        </a:dk2>
        <a:lt2>
          <a:srgbClr val="DDDDDD"/>
        </a:lt2>
        <a:accent1>
          <a:srgbClr val="787E8A"/>
        </a:accent1>
        <a:accent2>
          <a:srgbClr val="339966"/>
        </a:accent2>
        <a:accent3>
          <a:srgbClr val="B3B5BA"/>
        </a:accent3>
        <a:accent4>
          <a:srgbClr val="DADADA"/>
        </a:accent4>
        <a:accent5>
          <a:srgbClr val="BEC0C4"/>
        </a:accent5>
        <a:accent6>
          <a:srgbClr val="2D8A5C"/>
        </a:accent6>
        <a:hlink>
          <a:srgbClr val="00FFFF"/>
        </a:hlink>
        <a:folHlink>
          <a:srgbClr val="74B6D0"/>
        </a:folHlink>
      </a:clrScheme>
      <a:clrMap bg1="dk2" tx1="lt1" bg2="dk1" tx2="lt2" accent1="accent1" accent2="accent2" accent3="accent3" accent4="accent4" accent5="accent5" accent6="accent6" hlink="hlink" folHlink="folHlink"/>
    </a:extraClrScheme>
    <a:extraClrScheme>
      <a:clrScheme name="Stream 5">
        <a:dk1>
          <a:srgbClr val="5C1F00"/>
        </a:dk1>
        <a:lt1>
          <a:srgbClr val="FFFFFF"/>
        </a:lt1>
        <a:dk2>
          <a:srgbClr val="8C0000"/>
        </a:dk2>
        <a:lt2>
          <a:srgbClr val="DFD293"/>
        </a:lt2>
        <a:accent1>
          <a:srgbClr val="FF6845"/>
        </a:accent1>
        <a:accent2>
          <a:srgbClr val="BE7960"/>
        </a:accent2>
        <a:accent3>
          <a:srgbClr val="C5AAAA"/>
        </a:accent3>
        <a:accent4>
          <a:srgbClr val="DADADA"/>
        </a:accent4>
        <a:accent5>
          <a:srgbClr val="FFB9B0"/>
        </a:accent5>
        <a:accent6>
          <a:srgbClr val="AC6D56"/>
        </a:accent6>
        <a:hlink>
          <a:srgbClr val="FFFFCC"/>
        </a:hlink>
        <a:folHlink>
          <a:srgbClr val="FFCC00"/>
        </a:folHlink>
      </a:clrScheme>
      <a:clrMap bg1="dk2" tx1="lt1" bg2="dk1" tx2="lt2" accent1="accent1" accent2="accent2" accent3="accent3" accent4="accent4" accent5="accent5" accent6="accent6" hlink="hlink" folHlink="folHlink"/>
    </a:extraClrScheme>
    <a:extraClrScheme>
      <a:clrScheme name="Stream 6">
        <a:dk1>
          <a:srgbClr val="5E4444"/>
        </a:dk1>
        <a:lt1>
          <a:srgbClr val="F7F3F3"/>
        </a:lt1>
        <a:dk2>
          <a:srgbClr val="8A6362"/>
        </a:dk2>
        <a:lt2>
          <a:srgbClr val="D8C1BA"/>
        </a:lt2>
        <a:accent1>
          <a:srgbClr val="CC6600"/>
        </a:accent1>
        <a:accent2>
          <a:srgbClr val="C16059"/>
        </a:accent2>
        <a:accent3>
          <a:srgbClr val="C4B7B7"/>
        </a:accent3>
        <a:accent4>
          <a:srgbClr val="D3D0D0"/>
        </a:accent4>
        <a:accent5>
          <a:srgbClr val="E2B8AA"/>
        </a:accent5>
        <a:accent6>
          <a:srgbClr val="AF5650"/>
        </a:accent6>
        <a:hlink>
          <a:srgbClr val="FFCC00"/>
        </a:hlink>
        <a:folHlink>
          <a:srgbClr val="CBB557"/>
        </a:folHlink>
      </a:clrScheme>
      <a:clrMap bg1="dk2" tx1="lt1" bg2="dk1" tx2="lt2" accent1="accent1" accent2="accent2" accent3="accent3" accent4="accent4" accent5="accent5" accent6="accent6" hlink="hlink" folHlink="folHlink"/>
    </a:extraClrScheme>
    <a:extraClrScheme>
      <a:clrScheme name="Stream 7">
        <a:dk1>
          <a:srgbClr val="7F6737"/>
        </a:dk1>
        <a:lt1>
          <a:srgbClr val="FFFFFF"/>
        </a:lt1>
        <a:dk2>
          <a:srgbClr val="BFA673"/>
        </a:dk2>
        <a:lt2>
          <a:srgbClr val="E6E3AA"/>
        </a:lt2>
        <a:accent1>
          <a:srgbClr val="FFCC00"/>
        </a:accent1>
        <a:accent2>
          <a:srgbClr val="808000"/>
        </a:accent2>
        <a:accent3>
          <a:srgbClr val="DCD0BC"/>
        </a:accent3>
        <a:accent4>
          <a:srgbClr val="DADADA"/>
        </a:accent4>
        <a:accent5>
          <a:srgbClr val="FFE2AA"/>
        </a:accent5>
        <a:accent6>
          <a:srgbClr val="737300"/>
        </a:accent6>
        <a:hlink>
          <a:srgbClr val="784700"/>
        </a:hlink>
        <a:folHlink>
          <a:srgbClr val="9A7200"/>
        </a:folHlink>
      </a:clrScheme>
      <a:clrMap bg1="dk2" tx1="lt1" bg2="dk1" tx2="lt2" accent1="accent1" accent2="accent2" accent3="accent3" accent4="accent4" accent5="accent5" accent6="accent6" hlink="hlink" folHlink="folHlink"/>
    </a:extraClrScheme>
    <a:extraClrScheme>
      <a:clrScheme name="Stream 8">
        <a:dk1>
          <a:srgbClr val="4B2500"/>
        </a:dk1>
        <a:lt1>
          <a:srgbClr val="F9F0D3"/>
        </a:lt1>
        <a:dk2>
          <a:srgbClr val="A69564"/>
        </a:dk2>
        <a:lt2>
          <a:srgbClr val="EFDEAF"/>
        </a:lt2>
        <a:accent1>
          <a:srgbClr val="FFFFE3"/>
        </a:accent1>
        <a:accent2>
          <a:srgbClr val="BFBFA7"/>
        </a:accent2>
        <a:accent3>
          <a:srgbClr val="FBF6E6"/>
        </a:accent3>
        <a:accent4>
          <a:srgbClr val="3F1E00"/>
        </a:accent4>
        <a:accent5>
          <a:srgbClr val="FFFFEF"/>
        </a:accent5>
        <a:accent6>
          <a:srgbClr val="ADAD97"/>
        </a:accent6>
        <a:hlink>
          <a:srgbClr val="7B6D47"/>
        </a:hlink>
        <a:folHlink>
          <a:srgbClr val="A99D2F"/>
        </a:folHlink>
      </a:clrScheme>
      <a:clrMap bg1="lt1" tx1="dk1" bg2="lt2" tx2="dk2" accent1="accent1" accent2="accent2" accent3="accent3" accent4="accent4" accent5="accent5" accent6="accent6" hlink="hlink" folHlink="folHlink"/>
    </a:extraClrScheme>
    <a:extraClrScheme>
      <a:clrScheme name="Stream 9">
        <a:dk1>
          <a:srgbClr val="000000"/>
        </a:dk1>
        <a:lt1>
          <a:srgbClr val="FFFFFF"/>
        </a:lt1>
        <a:dk2>
          <a:srgbClr val="000000"/>
        </a:dk2>
        <a:lt2>
          <a:srgbClr val="808080"/>
        </a:lt2>
        <a:accent1>
          <a:srgbClr val="CCECFF"/>
        </a:accent1>
        <a:accent2>
          <a:srgbClr val="333399"/>
        </a:accent2>
        <a:accent3>
          <a:srgbClr val="FFFFFF"/>
        </a:accent3>
        <a:accent4>
          <a:srgbClr val="000000"/>
        </a:accent4>
        <a:accent5>
          <a:srgbClr val="E2F4FF"/>
        </a:accent5>
        <a:accent6>
          <a:srgbClr val="2D2D8A"/>
        </a:accent6>
        <a:hlink>
          <a:srgbClr val="6600FF"/>
        </a:hlink>
        <a:folHlink>
          <a:srgbClr val="009900"/>
        </a:folHlink>
      </a:clrScheme>
      <a:clrMap bg1="lt1" tx1="dk1" bg2="lt2" tx2="dk2" accent1="accent1" accent2="accent2" accent3="accent3" accent4="accent4" accent5="accent5" accent6="accent6" hlink="hlink" folHlink="folHlink"/>
    </a:extraClrScheme>
  </a:extraClrSchemeLst>
</a:theme>
</file>

<file path=docProps/app.xml><?xml version="1.0" encoding="utf-8"?>
<Properties xmlns="http://schemas.openxmlformats.org/officeDocument/2006/extended-properties" xmlns:vt="http://schemas.openxmlformats.org/officeDocument/2006/docPropsVTypes">
  <Template>Stream</Template>
  <TotalTime>746</TotalTime>
  <Words>4059</Words>
  <Application>Microsoft Office PowerPoint</Application>
  <PresentationFormat>On-screen Show (4:3)</PresentationFormat>
  <Paragraphs>216</Paragraphs>
  <Slides>28</Slides>
  <Notes>0</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28</vt:i4>
      </vt:variant>
    </vt:vector>
  </HeadingPairs>
  <TitlesOfParts>
    <vt:vector size="36" baseType="lpstr">
      <vt:lpstr>Arial</vt:lpstr>
      <vt:lpstr>Felix Titling</vt:lpstr>
      <vt:lpstr>Garamond</vt:lpstr>
      <vt:lpstr>Palatino Linotype</vt:lpstr>
      <vt:lpstr>Perpetua Titling MT</vt:lpstr>
      <vt:lpstr>Times New Roman</vt:lpstr>
      <vt:lpstr>Wingdings</vt:lpstr>
      <vt:lpstr>Stream</vt:lpstr>
      <vt:lpstr>THE PRESENCE OF THE DEAD   Eliot, 'Tradition &amp; the Individual Talent' 1919 </vt:lpstr>
      <vt:lpstr>LEARNING OUTCOMES</vt:lpstr>
      <vt:lpstr>THE NATURE OF TIME</vt:lpstr>
      <vt:lpstr>PowerPoint Presentation</vt:lpstr>
      <vt:lpstr>PowerPoint Presentation</vt:lpstr>
      <vt:lpstr>STEIN: FRAGMENTATION &amp; REINTEGRATION</vt:lpstr>
      <vt:lpstr>PowerPoint Presentation</vt:lpstr>
      <vt:lpstr>Henri Bergson: destabilising time </vt:lpstr>
      <vt:lpstr>PowerPoint Presentation</vt:lpstr>
      <vt:lpstr>PowerPoint Presentation</vt:lpstr>
      <vt:lpstr>PowerPoint Presentation</vt:lpstr>
      <vt:lpstr>PowerPoint Presentation</vt:lpstr>
      <vt:lpstr>READING DIFFICULT POETRY</vt:lpstr>
      <vt:lpstr>POETRY AS ‘DIFFICULT’</vt:lpstr>
      <vt:lpstr>A NEW START?</vt:lpstr>
      <vt:lpstr>PowerPoint Presentation</vt:lpstr>
      <vt:lpstr>REASSERTING TRADITION</vt:lpstr>
      <vt:lpstr>CONFUSING  HISTORY &amp; MYTH</vt:lpstr>
      <vt:lpstr>PowerPoint Presentation</vt:lpstr>
      <vt:lpstr>‘THE MEN OF 1914’</vt:lpstr>
      <vt:lpstr>SHORING UP A ‘RUINED CULTURE’ </vt:lpstr>
      <vt:lpstr>EZRA POUND, CANTO ONE translation &amp; repetition; art telling truth</vt:lpstr>
      <vt:lpstr>THE EXILE &amp; TRADITION</vt:lpstr>
      <vt:lpstr>THE CLASSICAL (RE)TURN</vt:lpstr>
      <vt:lpstr>LOOKING BACK TO MODERNITY</vt:lpstr>
      <vt:lpstr>THE PRESENCE OF THE DEAD </vt:lpstr>
      <vt:lpstr>HAUNTED BY THE PAST</vt:lpstr>
      <vt:lpstr>WORLD WAR 1 &amp; THE VOICES OF THE DEAD</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jeni</dc:creator>
  <cp:lastModifiedBy>Jeni Williams</cp:lastModifiedBy>
  <cp:revision>42</cp:revision>
  <dcterms:created xsi:type="dcterms:W3CDTF">1601-01-01T00:00:00Z</dcterms:created>
  <dcterms:modified xsi:type="dcterms:W3CDTF">2020-03-08T02:27:23Z</dcterms:modified>
</cp:coreProperties>
</file>