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</p:sldIdLst>
  <p:sldSz cx="16459200" cy="21945600"/>
  <p:notesSz cx="6858000" cy="9144000"/>
  <p:embeddedFontLst>
    <p:embeddedFont>
      <p:font typeface="Calibri" panose="020F0502020204030204" pitchFamily="34" charset="0"/>
      <p:regular r:id="rId4"/>
      <p:bold r:id="rId5"/>
      <p:italic r:id="rId6"/>
      <p:boldItalic r:id="rId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 autoAdjust="0"/>
    <p:restoredTop sz="96247" autoAdjust="0"/>
  </p:normalViewPr>
  <p:slideViewPr>
    <p:cSldViewPr>
      <p:cViewPr varScale="1">
        <p:scale>
          <a:sx n="36" d="100"/>
          <a:sy n="36" d="100"/>
        </p:scale>
        <p:origin x="2958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font" Target="fonts/font4.fntdata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tableStyles" Target="tableStyles.xml"/><Relationship Id="rId5" Type="http://schemas.openxmlformats.org/officeDocument/2006/relationships/font" Target="fonts/font2.fntdata"/><Relationship Id="rId10" Type="http://schemas.openxmlformats.org/officeDocument/2006/relationships/theme" Target="theme/theme1.xml"/><Relationship Id="rId4" Type="http://schemas.openxmlformats.org/officeDocument/2006/relationships/font" Target="fonts/font1.fntdata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3.svg"/><Relationship Id="rId3" Type="http://schemas.openxmlformats.org/officeDocument/2006/relationships/image" Target="../media/image3.png"/><Relationship Id="rId7" Type="http://schemas.openxmlformats.org/officeDocument/2006/relationships/image" Target="../media/image7.svg"/><Relationship Id="rId12" Type="http://schemas.openxmlformats.org/officeDocument/2006/relationships/image" Target="../media/image12.svg"/><Relationship Id="rId17" Type="http://schemas.openxmlformats.org/officeDocument/2006/relationships/hyperlink" Target="https://doi.org/10.1007/s13762-022-04274-w" TargetMode="External"/><Relationship Id="rId2" Type="http://schemas.openxmlformats.org/officeDocument/2006/relationships/image" Target="../media/image2.png"/><Relationship Id="rId16" Type="http://schemas.openxmlformats.org/officeDocument/2006/relationships/hyperlink" Target="https://doi.org/10.2196/35684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png"/><Relationship Id="rId15" Type="http://schemas.openxmlformats.org/officeDocument/2006/relationships/hyperlink" Target="https://www.bauermediaoutdoor.co.uk/latest/the-rise-of-sustainable-consumers-and-how-to-market-to-them" TargetMode="External"/><Relationship Id="rId10" Type="http://schemas.openxmlformats.org/officeDocument/2006/relationships/image" Target="../media/image10.sv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Picture 84">
            <a:extLst>
              <a:ext uri="{FF2B5EF4-FFF2-40B4-BE49-F238E27FC236}">
                <a16:creationId xmlns:a16="http://schemas.microsoft.com/office/drawing/2014/main" id="{35D21A84-E74C-20A1-FC29-63C6A79981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295400"/>
            <a:ext cx="4175185" cy="1828800"/>
          </a:xfrm>
          <a:prstGeom prst="rect">
            <a:avLst/>
          </a:prstGeom>
        </p:spPr>
      </p:pic>
      <p:sp>
        <p:nvSpPr>
          <p:cNvPr id="87" name="TextBox 86">
            <a:extLst>
              <a:ext uri="{FF2B5EF4-FFF2-40B4-BE49-F238E27FC236}">
                <a16:creationId xmlns:a16="http://schemas.microsoft.com/office/drawing/2014/main" id="{5B9BF875-1BAD-1AE1-C605-024BA5459207}"/>
              </a:ext>
            </a:extLst>
          </p:cNvPr>
          <p:cNvSpPr txBox="1"/>
          <p:nvPr/>
        </p:nvSpPr>
        <p:spPr>
          <a:xfrm>
            <a:off x="1219200" y="5562600"/>
            <a:ext cx="13944600" cy="99844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IN" sz="36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Programme Name: Master of Business Administration</a:t>
            </a:r>
            <a:endParaRPr lang="en-IN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IN" sz="36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Module Name: Marketing Management</a:t>
            </a:r>
            <a:endParaRPr lang="en-IN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IN" sz="36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Module code: LCMB7024</a:t>
            </a:r>
          </a:p>
          <a:p>
            <a:pPr algn="ctr">
              <a:lnSpc>
                <a:spcPct val="150000"/>
              </a:lnSpc>
              <a:buNone/>
            </a:pPr>
            <a:endParaRPr lang="en-IN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IN" sz="4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Assessment Title: </a:t>
            </a:r>
            <a:r>
              <a:rPr lang="en-IN" sz="4400" b="1" u="sng" dirty="0">
                <a:latin typeface="Arial" panose="020B0604020202020204" pitchFamily="34" charset="0"/>
                <a:ea typeface="Arial" panose="020B0604020202020204" pitchFamily="34" charset="0"/>
              </a:rPr>
              <a:t>Element 1-Sustainable Brand Extension Poster Presentation</a:t>
            </a:r>
          </a:p>
          <a:p>
            <a:pPr algn="ctr">
              <a:lnSpc>
                <a:spcPct val="150000"/>
              </a:lnSpc>
              <a:buNone/>
            </a:pPr>
            <a:r>
              <a:rPr lang="en-IN" sz="4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IN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IN" sz="36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Lecturer’s Name: Tushara </a:t>
            </a:r>
            <a:r>
              <a:rPr lang="en-IN" sz="3600" b="1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Balendran</a:t>
            </a:r>
            <a:endParaRPr lang="en-IN" sz="3600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endParaRPr lang="en-IN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IN" sz="36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Name:  Ahmed Rain</a:t>
            </a:r>
            <a:br>
              <a:rPr lang="en-IN" sz="36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IN" sz="36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ID:</a:t>
            </a:r>
            <a:r>
              <a:rPr lang="en-IN" sz="3600" b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r>
              <a:rPr lang="en-IN" sz="3600" b="1" smtClean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2535781</a:t>
            </a:r>
            <a:endParaRPr lang="en-IN" sz="3600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endParaRPr lang="en-IN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E4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074889-B5BF-C5B7-721D-6E827CD6C8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34E564B7-54CC-8EE3-D306-5A316FCA327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/>
          <p:nvPr/>
        </p:nvSpPr>
        <p:spPr>
          <a:xfrm>
            <a:off x="79928" y="-10775"/>
            <a:ext cx="16379272" cy="1671650"/>
          </a:xfrm>
          <a:prstGeom prst="rect">
            <a:avLst/>
          </a:prstGeom>
          <a:solidFill>
            <a:srgbClr val="FFFAF5"/>
          </a:solidFill>
        </p:spPr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F24D1AB5-5A60-960A-BAC2-106B473A388E}"/>
              </a:ext>
            </a:extLst>
          </p:cNvPr>
          <p:cNvSpPr/>
          <p:nvPr/>
        </p:nvSpPr>
        <p:spPr>
          <a:xfrm rot="987423">
            <a:off x="-970002" y="9119566"/>
            <a:ext cx="2745613" cy="1716008"/>
          </a:xfrm>
          <a:custGeom>
            <a:avLst/>
            <a:gdLst/>
            <a:ahLst/>
            <a:cxnLst/>
            <a:rect l="l" t="t" r="r" b="b"/>
            <a:pathLst>
              <a:path w="2745613" h="1716008">
                <a:moveTo>
                  <a:pt x="0" y="0"/>
                </a:moveTo>
                <a:lnTo>
                  <a:pt x="2745613" y="0"/>
                </a:lnTo>
                <a:lnTo>
                  <a:pt x="2745613" y="1716008"/>
                </a:lnTo>
                <a:lnTo>
                  <a:pt x="0" y="17160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31E3F1AD-547E-39EA-11A0-03927D1E936C}"/>
              </a:ext>
            </a:extLst>
          </p:cNvPr>
          <p:cNvGrpSpPr/>
          <p:nvPr/>
        </p:nvGrpSpPr>
        <p:grpSpPr>
          <a:xfrm>
            <a:off x="1176345" y="4398457"/>
            <a:ext cx="6736886" cy="3625104"/>
            <a:chOff x="0" y="0"/>
            <a:chExt cx="5448687" cy="2931927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C17A1A15-5C24-DA2B-E947-3C19EEECEE6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2700" y="12700"/>
              <a:ext cx="5381377" cy="2863347"/>
            </a:xfrm>
            <a:custGeom>
              <a:avLst/>
              <a:gdLst/>
              <a:ahLst/>
              <a:cxnLst/>
              <a:rect l="l" t="t" r="r" b="b"/>
              <a:pathLst>
                <a:path w="5381377" h="2863347">
                  <a:moveTo>
                    <a:pt x="43180" y="2863347"/>
                  </a:moveTo>
                  <a:lnTo>
                    <a:pt x="5338197" y="2863347"/>
                  </a:lnTo>
                  <a:cubicBezTo>
                    <a:pt x="5362327" y="2863347"/>
                    <a:pt x="5381377" y="2844297"/>
                    <a:pt x="5381377" y="2820167"/>
                  </a:cubicBezTo>
                  <a:lnTo>
                    <a:pt x="5381377" y="43180"/>
                  </a:lnTo>
                  <a:cubicBezTo>
                    <a:pt x="5381377" y="19050"/>
                    <a:pt x="5362327" y="0"/>
                    <a:pt x="5338197" y="0"/>
                  </a:cubicBezTo>
                  <a:lnTo>
                    <a:pt x="43180" y="0"/>
                  </a:lnTo>
                  <a:cubicBezTo>
                    <a:pt x="19050" y="0"/>
                    <a:pt x="0" y="19050"/>
                    <a:pt x="0" y="43180"/>
                  </a:cubicBezTo>
                  <a:lnTo>
                    <a:pt x="0" y="2820167"/>
                  </a:lnTo>
                  <a:cubicBezTo>
                    <a:pt x="0" y="2844297"/>
                    <a:pt x="19050" y="2863347"/>
                    <a:pt x="43180" y="2863347"/>
                  </a:cubicBezTo>
                  <a:close/>
                </a:path>
              </a:pathLst>
            </a:custGeom>
            <a:solidFill>
              <a:srgbClr val="FFFAF5"/>
            </a:solidFill>
          </p:spPr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2BDCAB91-A8B7-14C4-220E-910540427AD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5448687" cy="2931927"/>
            </a:xfrm>
            <a:custGeom>
              <a:avLst/>
              <a:gdLst/>
              <a:ahLst/>
              <a:cxnLst/>
              <a:rect l="l" t="t" r="r" b="b"/>
              <a:pathLst>
                <a:path w="5448687" h="2931927">
                  <a:moveTo>
                    <a:pt x="5405507" y="44450"/>
                  </a:moveTo>
                  <a:cubicBezTo>
                    <a:pt x="5400427" y="19050"/>
                    <a:pt x="5377567" y="0"/>
                    <a:pt x="5350897" y="0"/>
                  </a:cubicBezTo>
                  <a:lnTo>
                    <a:pt x="55880" y="0"/>
                  </a:lnTo>
                  <a:cubicBezTo>
                    <a:pt x="25400" y="0"/>
                    <a:pt x="0" y="25400"/>
                    <a:pt x="0" y="55880"/>
                  </a:cubicBezTo>
                  <a:lnTo>
                    <a:pt x="0" y="2832867"/>
                  </a:lnTo>
                  <a:cubicBezTo>
                    <a:pt x="0" y="2859537"/>
                    <a:pt x="17780" y="2881127"/>
                    <a:pt x="43180" y="2887477"/>
                  </a:cubicBezTo>
                  <a:cubicBezTo>
                    <a:pt x="48260" y="2912877"/>
                    <a:pt x="71120" y="2931927"/>
                    <a:pt x="97790" y="2931927"/>
                  </a:cubicBezTo>
                  <a:lnTo>
                    <a:pt x="5392807" y="2931927"/>
                  </a:lnTo>
                  <a:cubicBezTo>
                    <a:pt x="5423287" y="2931927"/>
                    <a:pt x="5448687" y="2906527"/>
                    <a:pt x="5448687" y="2876047"/>
                  </a:cubicBezTo>
                  <a:lnTo>
                    <a:pt x="5448687" y="99060"/>
                  </a:lnTo>
                  <a:cubicBezTo>
                    <a:pt x="5448687" y="72390"/>
                    <a:pt x="5430907" y="50800"/>
                    <a:pt x="5405507" y="44450"/>
                  </a:cubicBezTo>
                  <a:close/>
                  <a:moveTo>
                    <a:pt x="12700" y="2832867"/>
                  </a:moveTo>
                  <a:lnTo>
                    <a:pt x="12700" y="55880"/>
                  </a:lnTo>
                  <a:cubicBezTo>
                    <a:pt x="12700" y="31750"/>
                    <a:pt x="31750" y="12700"/>
                    <a:pt x="55880" y="12700"/>
                  </a:cubicBezTo>
                  <a:lnTo>
                    <a:pt x="5350897" y="12700"/>
                  </a:lnTo>
                  <a:cubicBezTo>
                    <a:pt x="5375027" y="12700"/>
                    <a:pt x="5394077" y="31750"/>
                    <a:pt x="5394077" y="55880"/>
                  </a:cubicBezTo>
                  <a:lnTo>
                    <a:pt x="5394077" y="2832867"/>
                  </a:lnTo>
                  <a:cubicBezTo>
                    <a:pt x="5394077" y="2856997"/>
                    <a:pt x="5375027" y="2876047"/>
                    <a:pt x="5350897" y="2876047"/>
                  </a:cubicBezTo>
                  <a:lnTo>
                    <a:pt x="55880" y="2876047"/>
                  </a:lnTo>
                  <a:cubicBezTo>
                    <a:pt x="31750" y="2876047"/>
                    <a:pt x="12700" y="2856997"/>
                    <a:pt x="12700" y="2832867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39458A80-65C7-B44B-7BC0-3FA3E2CA5462}"/>
              </a:ext>
            </a:extLst>
          </p:cNvPr>
          <p:cNvGrpSpPr/>
          <p:nvPr/>
        </p:nvGrpSpPr>
        <p:grpSpPr>
          <a:xfrm>
            <a:off x="1485003" y="3990470"/>
            <a:ext cx="3225376" cy="931992"/>
            <a:chOff x="0" y="0"/>
            <a:chExt cx="6631076" cy="1916090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1F0DD005-2484-145F-ACB0-535E8C73689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2700" y="12700"/>
              <a:ext cx="6605677" cy="1890690"/>
            </a:xfrm>
            <a:custGeom>
              <a:avLst/>
              <a:gdLst/>
              <a:ahLst/>
              <a:cxnLst/>
              <a:rect l="l" t="t" r="r" b="b"/>
              <a:pathLst>
                <a:path w="6605677" h="1890690">
                  <a:moveTo>
                    <a:pt x="5648731" y="1890690"/>
                  </a:moveTo>
                  <a:lnTo>
                    <a:pt x="956945" y="1890690"/>
                  </a:lnTo>
                  <a:cubicBezTo>
                    <a:pt x="428371" y="1890690"/>
                    <a:pt x="0" y="1462192"/>
                    <a:pt x="0" y="945345"/>
                  </a:cubicBezTo>
                  <a:cubicBezTo>
                    <a:pt x="0" y="428371"/>
                    <a:pt x="428371" y="0"/>
                    <a:pt x="956945" y="0"/>
                  </a:cubicBezTo>
                  <a:lnTo>
                    <a:pt x="5648731" y="0"/>
                  </a:lnTo>
                  <a:cubicBezTo>
                    <a:pt x="6177178" y="0"/>
                    <a:pt x="6605677" y="428371"/>
                    <a:pt x="6605677" y="945345"/>
                  </a:cubicBezTo>
                  <a:cubicBezTo>
                    <a:pt x="6605677" y="1462192"/>
                    <a:pt x="6177178" y="1890690"/>
                    <a:pt x="5648731" y="1890690"/>
                  </a:cubicBezTo>
                  <a:close/>
                </a:path>
              </a:pathLst>
            </a:custGeom>
            <a:solidFill>
              <a:srgbClr val="FF8231"/>
            </a:solidFill>
          </p:spPr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85920132-70BC-A4D7-28A0-3E39BC3EC1C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6631077" cy="1916090"/>
            </a:xfrm>
            <a:custGeom>
              <a:avLst/>
              <a:gdLst/>
              <a:ahLst/>
              <a:cxnLst/>
              <a:rect l="l" t="t" r="r" b="b"/>
              <a:pathLst>
                <a:path w="6631077" h="1916090">
                  <a:moveTo>
                    <a:pt x="5661431" y="0"/>
                  </a:moveTo>
                  <a:lnTo>
                    <a:pt x="969645" y="0"/>
                  </a:lnTo>
                  <a:cubicBezTo>
                    <a:pt x="434975" y="0"/>
                    <a:pt x="0" y="434975"/>
                    <a:pt x="0" y="958045"/>
                  </a:cubicBezTo>
                  <a:cubicBezTo>
                    <a:pt x="0" y="1481115"/>
                    <a:pt x="434975" y="1916090"/>
                    <a:pt x="969645" y="1916090"/>
                  </a:cubicBezTo>
                  <a:lnTo>
                    <a:pt x="5661431" y="1916090"/>
                  </a:lnTo>
                  <a:cubicBezTo>
                    <a:pt x="6196101" y="1916090"/>
                    <a:pt x="6631077" y="1481115"/>
                    <a:pt x="6631077" y="958045"/>
                  </a:cubicBezTo>
                  <a:cubicBezTo>
                    <a:pt x="6631077" y="434975"/>
                    <a:pt x="6196101" y="0"/>
                    <a:pt x="5661431" y="0"/>
                  </a:cubicBezTo>
                  <a:close/>
                  <a:moveTo>
                    <a:pt x="5661431" y="1890690"/>
                  </a:moveTo>
                  <a:lnTo>
                    <a:pt x="969645" y="1890690"/>
                  </a:lnTo>
                  <a:cubicBezTo>
                    <a:pt x="448945" y="1890690"/>
                    <a:pt x="25400" y="1467145"/>
                    <a:pt x="25400" y="958045"/>
                  </a:cubicBezTo>
                  <a:cubicBezTo>
                    <a:pt x="25400" y="448945"/>
                    <a:pt x="448945" y="25400"/>
                    <a:pt x="969645" y="25400"/>
                  </a:cubicBezTo>
                  <a:lnTo>
                    <a:pt x="5661431" y="25400"/>
                  </a:lnTo>
                  <a:cubicBezTo>
                    <a:pt x="6182131" y="25400"/>
                    <a:pt x="6605677" y="448945"/>
                    <a:pt x="6605677" y="958045"/>
                  </a:cubicBezTo>
                  <a:cubicBezTo>
                    <a:pt x="6605677" y="1467145"/>
                    <a:pt x="6182131" y="1890690"/>
                    <a:pt x="5661431" y="189069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10" name="Freeform 10">
            <a:extLst>
              <a:ext uri="{FF2B5EF4-FFF2-40B4-BE49-F238E27FC236}">
                <a16:creationId xmlns:a16="http://schemas.microsoft.com/office/drawing/2014/main" id="{C5193732-383F-AAC6-CB38-463C35E8F190}"/>
              </a:ext>
            </a:extLst>
          </p:cNvPr>
          <p:cNvSpPr/>
          <p:nvPr/>
        </p:nvSpPr>
        <p:spPr>
          <a:xfrm rot="-4118886">
            <a:off x="15087414" y="13184253"/>
            <a:ext cx="2044807" cy="1847142"/>
          </a:xfrm>
          <a:custGeom>
            <a:avLst/>
            <a:gdLst/>
            <a:ahLst/>
            <a:cxnLst/>
            <a:rect l="l" t="t" r="r" b="b"/>
            <a:pathLst>
              <a:path w="2044807" h="1847142">
                <a:moveTo>
                  <a:pt x="0" y="0"/>
                </a:moveTo>
                <a:lnTo>
                  <a:pt x="2044807" y="0"/>
                </a:lnTo>
                <a:lnTo>
                  <a:pt x="2044807" y="1847142"/>
                </a:lnTo>
                <a:lnTo>
                  <a:pt x="0" y="184714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11" name="Group 11">
            <a:extLst>
              <a:ext uri="{FF2B5EF4-FFF2-40B4-BE49-F238E27FC236}">
                <a16:creationId xmlns:a16="http://schemas.microsoft.com/office/drawing/2014/main" id="{6C31E9EB-BC09-F1A9-8049-41F11D2973CD}"/>
              </a:ext>
            </a:extLst>
          </p:cNvPr>
          <p:cNvGrpSpPr/>
          <p:nvPr/>
        </p:nvGrpSpPr>
        <p:grpSpPr>
          <a:xfrm>
            <a:off x="8542743" y="3256602"/>
            <a:ext cx="6736886" cy="5314437"/>
            <a:chOff x="0" y="0"/>
            <a:chExt cx="5448687" cy="4298232"/>
          </a:xfrm>
        </p:grpSpPr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399AB71B-C066-7CB8-4082-04C56511DA6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2700" y="12700"/>
              <a:ext cx="5381377" cy="4229652"/>
            </a:xfrm>
            <a:custGeom>
              <a:avLst/>
              <a:gdLst/>
              <a:ahLst/>
              <a:cxnLst/>
              <a:rect l="l" t="t" r="r" b="b"/>
              <a:pathLst>
                <a:path w="5381377" h="4229652">
                  <a:moveTo>
                    <a:pt x="43180" y="4229652"/>
                  </a:moveTo>
                  <a:lnTo>
                    <a:pt x="5338197" y="4229652"/>
                  </a:lnTo>
                  <a:cubicBezTo>
                    <a:pt x="5362327" y="4229652"/>
                    <a:pt x="5381377" y="4210602"/>
                    <a:pt x="5381377" y="4186472"/>
                  </a:cubicBezTo>
                  <a:lnTo>
                    <a:pt x="5381377" y="43180"/>
                  </a:lnTo>
                  <a:cubicBezTo>
                    <a:pt x="5381377" y="19050"/>
                    <a:pt x="5362327" y="0"/>
                    <a:pt x="5338197" y="0"/>
                  </a:cubicBezTo>
                  <a:lnTo>
                    <a:pt x="43180" y="0"/>
                  </a:lnTo>
                  <a:cubicBezTo>
                    <a:pt x="19050" y="0"/>
                    <a:pt x="0" y="19050"/>
                    <a:pt x="0" y="43180"/>
                  </a:cubicBezTo>
                  <a:lnTo>
                    <a:pt x="0" y="4186472"/>
                  </a:lnTo>
                  <a:cubicBezTo>
                    <a:pt x="0" y="4210602"/>
                    <a:pt x="19050" y="4229652"/>
                    <a:pt x="43180" y="4229652"/>
                  </a:cubicBezTo>
                  <a:close/>
                </a:path>
              </a:pathLst>
            </a:custGeom>
            <a:solidFill>
              <a:srgbClr val="FFFAF5"/>
            </a:solidFill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49FACDD7-F63F-3F8B-4FBD-3FDFF35FCC4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5448687" cy="4298232"/>
            </a:xfrm>
            <a:custGeom>
              <a:avLst/>
              <a:gdLst/>
              <a:ahLst/>
              <a:cxnLst/>
              <a:rect l="l" t="t" r="r" b="b"/>
              <a:pathLst>
                <a:path w="5448687" h="4298232">
                  <a:moveTo>
                    <a:pt x="5405507" y="44450"/>
                  </a:moveTo>
                  <a:cubicBezTo>
                    <a:pt x="5400427" y="19050"/>
                    <a:pt x="5377567" y="0"/>
                    <a:pt x="5350897" y="0"/>
                  </a:cubicBezTo>
                  <a:lnTo>
                    <a:pt x="55880" y="0"/>
                  </a:lnTo>
                  <a:cubicBezTo>
                    <a:pt x="25400" y="0"/>
                    <a:pt x="0" y="25400"/>
                    <a:pt x="0" y="55880"/>
                  </a:cubicBezTo>
                  <a:lnTo>
                    <a:pt x="0" y="4199172"/>
                  </a:lnTo>
                  <a:cubicBezTo>
                    <a:pt x="0" y="4225842"/>
                    <a:pt x="17780" y="4247432"/>
                    <a:pt x="43180" y="4253782"/>
                  </a:cubicBezTo>
                  <a:cubicBezTo>
                    <a:pt x="48260" y="4279182"/>
                    <a:pt x="71120" y="4298232"/>
                    <a:pt x="97790" y="4298232"/>
                  </a:cubicBezTo>
                  <a:lnTo>
                    <a:pt x="5392807" y="4298232"/>
                  </a:lnTo>
                  <a:cubicBezTo>
                    <a:pt x="5423287" y="4298232"/>
                    <a:pt x="5448687" y="4272832"/>
                    <a:pt x="5448687" y="4242352"/>
                  </a:cubicBezTo>
                  <a:lnTo>
                    <a:pt x="5448687" y="99060"/>
                  </a:lnTo>
                  <a:cubicBezTo>
                    <a:pt x="5448687" y="72390"/>
                    <a:pt x="5430907" y="50800"/>
                    <a:pt x="5405507" y="44450"/>
                  </a:cubicBezTo>
                  <a:close/>
                  <a:moveTo>
                    <a:pt x="12700" y="4199172"/>
                  </a:moveTo>
                  <a:lnTo>
                    <a:pt x="12700" y="55880"/>
                  </a:lnTo>
                  <a:cubicBezTo>
                    <a:pt x="12700" y="31750"/>
                    <a:pt x="31750" y="12700"/>
                    <a:pt x="55880" y="12700"/>
                  </a:cubicBezTo>
                  <a:lnTo>
                    <a:pt x="5350897" y="12700"/>
                  </a:lnTo>
                  <a:cubicBezTo>
                    <a:pt x="5375027" y="12700"/>
                    <a:pt x="5394077" y="31750"/>
                    <a:pt x="5394077" y="55880"/>
                  </a:cubicBezTo>
                  <a:lnTo>
                    <a:pt x="5394077" y="4199172"/>
                  </a:lnTo>
                  <a:cubicBezTo>
                    <a:pt x="5394077" y="4223302"/>
                    <a:pt x="5375027" y="4242352"/>
                    <a:pt x="5350897" y="4242352"/>
                  </a:cubicBezTo>
                  <a:lnTo>
                    <a:pt x="55880" y="4242352"/>
                  </a:lnTo>
                  <a:cubicBezTo>
                    <a:pt x="31750" y="4242352"/>
                    <a:pt x="12700" y="4223302"/>
                    <a:pt x="12700" y="4199172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grpSp>
        <p:nvGrpSpPr>
          <p:cNvPr id="14" name="Group 14">
            <a:extLst>
              <a:ext uri="{FF2B5EF4-FFF2-40B4-BE49-F238E27FC236}">
                <a16:creationId xmlns:a16="http://schemas.microsoft.com/office/drawing/2014/main" id="{51EFBBCD-BC56-BB1F-446B-542769F076B3}"/>
              </a:ext>
            </a:extLst>
          </p:cNvPr>
          <p:cNvGrpSpPr/>
          <p:nvPr/>
        </p:nvGrpSpPr>
        <p:grpSpPr>
          <a:xfrm>
            <a:off x="1176345" y="8827353"/>
            <a:ext cx="6736886" cy="3625104"/>
            <a:chOff x="0" y="0"/>
            <a:chExt cx="5448687" cy="2931927"/>
          </a:xfrm>
        </p:grpSpPr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357BA838-200D-86EE-87CC-66B50D71E2D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2700" y="12700"/>
              <a:ext cx="5381377" cy="2863347"/>
            </a:xfrm>
            <a:custGeom>
              <a:avLst/>
              <a:gdLst/>
              <a:ahLst/>
              <a:cxnLst/>
              <a:rect l="l" t="t" r="r" b="b"/>
              <a:pathLst>
                <a:path w="5381377" h="2863347">
                  <a:moveTo>
                    <a:pt x="43180" y="2863347"/>
                  </a:moveTo>
                  <a:lnTo>
                    <a:pt x="5338197" y="2863347"/>
                  </a:lnTo>
                  <a:cubicBezTo>
                    <a:pt x="5362327" y="2863347"/>
                    <a:pt x="5381377" y="2844297"/>
                    <a:pt x="5381377" y="2820167"/>
                  </a:cubicBezTo>
                  <a:lnTo>
                    <a:pt x="5381377" y="43180"/>
                  </a:lnTo>
                  <a:cubicBezTo>
                    <a:pt x="5381377" y="19050"/>
                    <a:pt x="5362327" y="0"/>
                    <a:pt x="5338197" y="0"/>
                  </a:cubicBezTo>
                  <a:lnTo>
                    <a:pt x="43180" y="0"/>
                  </a:lnTo>
                  <a:cubicBezTo>
                    <a:pt x="19050" y="0"/>
                    <a:pt x="0" y="19050"/>
                    <a:pt x="0" y="43180"/>
                  </a:cubicBezTo>
                  <a:lnTo>
                    <a:pt x="0" y="2820167"/>
                  </a:lnTo>
                  <a:cubicBezTo>
                    <a:pt x="0" y="2844297"/>
                    <a:pt x="19050" y="2863347"/>
                    <a:pt x="43180" y="2863347"/>
                  </a:cubicBezTo>
                  <a:close/>
                </a:path>
              </a:pathLst>
            </a:custGeom>
            <a:solidFill>
              <a:srgbClr val="FFFAF5"/>
            </a:solidFill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C0C25DC7-1C3C-6B0E-3C6C-3F3971E2569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5448687" cy="2931927"/>
            </a:xfrm>
            <a:custGeom>
              <a:avLst/>
              <a:gdLst/>
              <a:ahLst/>
              <a:cxnLst/>
              <a:rect l="l" t="t" r="r" b="b"/>
              <a:pathLst>
                <a:path w="5448687" h="2931927">
                  <a:moveTo>
                    <a:pt x="5405507" y="44450"/>
                  </a:moveTo>
                  <a:cubicBezTo>
                    <a:pt x="5400427" y="19050"/>
                    <a:pt x="5377567" y="0"/>
                    <a:pt x="5350897" y="0"/>
                  </a:cubicBezTo>
                  <a:lnTo>
                    <a:pt x="55880" y="0"/>
                  </a:lnTo>
                  <a:cubicBezTo>
                    <a:pt x="25400" y="0"/>
                    <a:pt x="0" y="25400"/>
                    <a:pt x="0" y="55880"/>
                  </a:cubicBezTo>
                  <a:lnTo>
                    <a:pt x="0" y="2832867"/>
                  </a:lnTo>
                  <a:cubicBezTo>
                    <a:pt x="0" y="2859537"/>
                    <a:pt x="17780" y="2881127"/>
                    <a:pt x="43180" y="2887477"/>
                  </a:cubicBezTo>
                  <a:cubicBezTo>
                    <a:pt x="48260" y="2912877"/>
                    <a:pt x="71120" y="2931927"/>
                    <a:pt x="97790" y="2931927"/>
                  </a:cubicBezTo>
                  <a:lnTo>
                    <a:pt x="5392807" y="2931927"/>
                  </a:lnTo>
                  <a:cubicBezTo>
                    <a:pt x="5423287" y="2931927"/>
                    <a:pt x="5448687" y="2906527"/>
                    <a:pt x="5448687" y="2876047"/>
                  </a:cubicBezTo>
                  <a:lnTo>
                    <a:pt x="5448687" y="99060"/>
                  </a:lnTo>
                  <a:cubicBezTo>
                    <a:pt x="5448687" y="72390"/>
                    <a:pt x="5430907" y="50800"/>
                    <a:pt x="5405507" y="44450"/>
                  </a:cubicBezTo>
                  <a:close/>
                  <a:moveTo>
                    <a:pt x="12700" y="2832867"/>
                  </a:moveTo>
                  <a:lnTo>
                    <a:pt x="12700" y="55880"/>
                  </a:lnTo>
                  <a:cubicBezTo>
                    <a:pt x="12700" y="31750"/>
                    <a:pt x="31750" y="12700"/>
                    <a:pt x="55880" y="12700"/>
                  </a:cubicBezTo>
                  <a:lnTo>
                    <a:pt x="5350897" y="12700"/>
                  </a:lnTo>
                  <a:cubicBezTo>
                    <a:pt x="5375027" y="12700"/>
                    <a:pt x="5394077" y="31750"/>
                    <a:pt x="5394077" y="55880"/>
                  </a:cubicBezTo>
                  <a:lnTo>
                    <a:pt x="5394077" y="2832867"/>
                  </a:lnTo>
                  <a:cubicBezTo>
                    <a:pt x="5394077" y="2856997"/>
                    <a:pt x="5375027" y="2876047"/>
                    <a:pt x="5350897" y="2876047"/>
                  </a:cubicBezTo>
                  <a:lnTo>
                    <a:pt x="55880" y="2876047"/>
                  </a:lnTo>
                  <a:cubicBezTo>
                    <a:pt x="31750" y="2876047"/>
                    <a:pt x="12700" y="2856997"/>
                    <a:pt x="12700" y="2832867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17" name="TextBox 17">
            <a:extLst>
              <a:ext uri="{FF2B5EF4-FFF2-40B4-BE49-F238E27FC236}">
                <a16:creationId xmlns:a16="http://schemas.microsoft.com/office/drawing/2014/main" id="{C1CC945E-0489-287C-BA13-03E5B6281DC5}"/>
              </a:ext>
            </a:extLst>
          </p:cNvPr>
          <p:cNvSpPr txBox="1"/>
          <p:nvPr/>
        </p:nvSpPr>
        <p:spPr>
          <a:xfrm>
            <a:off x="1648752" y="9693844"/>
            <a:ext cx="5792073" cy="2540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496"/>
              </a:lnSpc>
            </a:pP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• Existing brand: Dell • Existing category: Computers, laptops &amp; technology</a:t>
            </a:r>
          </a:p>
          <a:p>
            <a:pPr marL="0" lvl="0" indent="0" algn="l">
              <a:lnSpc>
                <a:spcPts val="2496"/>
              </a:lnSpc>
            </a:pP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• New product: Dell </a:t>
            </a:r>
            <a:r>
              <a:rPr lang="en-US" sz="1920" dirty="0" err="1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EcoWatch</a:t>
            </a: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 • New category: Smartwatch / wearable technology</a:t>
            </a:r>
          </a:p>
          <a:p>
            <a:pPr marL="0" lvl="0" indent="0" algn="l">
              <a:lnSpc>
                <a:spcPts val="2496"/>
              </a:lnSpc>
            </a:pP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• Extension type: Product extension into a new technology category</a:t>
            </a:r>
          </a:p>
          <a:p>
            <a:pPr marL="0" lvl="0" indent="0" algn="l">
              <a:lnSpc>
                <a:spcPts val="2496"/>
              </a:lnSpc>
            </a:pP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"Dell can use its strong technology reputation to enter the wearable technology market."</a:t>
            </a:r>
          </a:p>
        </p:txBody>
      </p:sp>
      <p:grpSp>
        <p:nvGrpSpPr>
          <p:cNvPr id="18" name="Group 18">
            <a:extLst>
              <a:ext uri="{FF2B5EF4-FFF2-40B4-BE49-F238E27FC236}">
                <a16:creationId xmlns:a16="http://schemas.microsoft.com/office/drawing/2014/main" id="{AA750103-BB0A-C548-0E5F-486BAE8520F0}"/>
              </a:ext>
            </a:extLst>
          </p:cNvPr>
          <p:cNvGrpSpPr/>
          <p:nvPr/>
        </p:nvGrpSpPr>
        <p:grpSpPr>
          <a:xfrm>
            <a:off x="1485003" y="8419366"/>
            <a:ext cx="3225376" cy="931992"/>
            <a:chOff x="0" y="0"/>
            <a:chExt cx="6631076" cy="1916090"/>
          </a:xfrm>
        </p:grpSpPr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C918DD38-8C29-9233-C802-4758BFB8874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2700" y="12700"/>
              <a:ext cx="6605677" cy="1890690"/>
            </a:xfrm>
            <a:custGeom>
              <a:avLst/>
              <a:gdLst/>
              <a:ahLst/>
              <a:cxnLst/>
              <a:rect l="l" t="t" r="r" b="b"/>
              <a:pathLst>
                <a:path w="6605677" h="1890690">
                  <a:moveTo>
                    <a:pt x="5648731" y="1890690"/>
                  </a:moveTo>
                  <a:lnTo>
                    <a:pt x="956945" y="1890690"/>
                  </a:lnTo>
                  <a:cubicBezTo>
                    <a:pt x="428371" y="1890690"/>
                    <a:pt x="0" y="1462192"/>
                    <a:pt x="0" y="945345"/>
                  </a:cubicBezTo>
                  <a:cubicBezTo>
                    <a:pt x="0" y="428371"/>
                    <a:pt x="428371" y="0"/>
                    <a:pt x="956945" y="0"/>
                  </a:cubicBezTo>
                  <a:lnTo>
                    <a:pt x="5648731" y="0"/>
                  </a:lnTo>
                  <a:cubicBezTo>
                    <a:pt x="6177178" y="0"/>
                    <a:pt x="6605677" y="428371"/>
                    <a:pt x="6605677" y="945345"/>
                  </a:cubicBezTo>
                  <a:cubicBezTo>
                    <a:pt x="6605677" y="1462192"/>
                    <a:pt x="6177178" y="1890690"/>
                    <a:pt x="5648731" y="1890690"/>
                  </a:cubicBezTo>
                  <a:close/>
                </a:path>
              </a:pathLst>
            </a:custGeom>
            <a:solidFill>
              <a:srgbClr val="F693BE"/>
            </a:solidFill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FD6D6A28-98B2-EF31-B322-EBD3A49F70D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6631077" cy="1916090"/>
            </a:xfrm>
            <a:custGeom>
              <a:avLst/>
              <a:gdLst/>
              <a:ahLst/>
              <a:cxnLst/>
              <a:rect l="l" t="t" r="r" b="b"/>
              <a:pathLst>
                <a:path w="6631077" h="1916090">
                  <a:moveTo>
                    <a:pt x="5661431" y="0"/>
                  </a:moveTo>
                  <a:lnTo>
                    <a:pt x="969645" y="0"/>
                  </a:lnTo>
                  <a:cubicBezTo>
                    <a:pt x="434975" y="0"/>
                    <a:pt x="0" y="434975"/>
                    <a:pt x="0" y="958045"/>
                  </a:cubicBezTo>
                  <a:cubicBezTo>
                    <a:pt x="0" y="1481115"/>
                    <a:pt x="434975" y="1916090"/>
                    <a:pt x="969645" y="1916090"/>
                  </a:cubicBezTo>
                  <a:lnTo>
                    <a:pt x="5661431" y="1916090"/>
                  </a:lnTo>
                  <a:cubicBezTo>
                    <a:pt x="6196101" y="1916090"/>
                    <a:pt x="6631077" y="1481115"/>
                    <a:pt x="6631077" y="958045"/>
                  </a:cubicBezTo>
                  <a:cubicBezTo>
                    <a:pt x="6631077" y="434975"/>
                    <a:pt x="6196101" y="0"/>
                    <a:pt x="5661431" y="0"/>
                  </a:cubicBezTo>
                  <a:close/>
                  <a:moveTo>
                    <a:pt x="5661431" y="1890690"/>
                  </a:moveTo>
                  <a:lnTo>
                    <a:pt x="969645" y="1890690"/>
                  </a:lnTo>
                  <a:cubicBezTo>
                    <a:pt x="448945" y="1890690"/>
                    <a:pt x="25400" y="1467145"/>
                    <a:pt x="25400" y="958045"/>
                  </a:cubicBezTo>
                  <a:cubicBezTo>
                    <a:pt x="25400" y="448945"/>
                    <a:pt x="448945" y="25400"/>
                    <a:pt x="969645" y="25400"/>
                  </a:cubicBezTo>
                  <a:lnTo>
                    <a:pt x="5661431" y="25400"/>
                  </a:lnTo>
                  <a:cubicBezTo>
                    <a:pt x="6182131" y="25400"/>
                    <a:pt x="6605677" y="448945"/>
                    <a:pt x="6605677" y="958045"/>
                  </a:cubicBezTo>
                  <a:cubicBezTo>
                    <a:pt x="6605677" y="1467145"/>
                    <a:pt x="6182131" y="1890690"/>
                    <a:pt x="5661431" y="189069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21" name="TextBox 21">
            <a:extLst>
              <a:ext uri="{FF2B5EF4-FFF2-40B4-BE49-F238E27FC236}">
                <a16:creationId xmlns:a16="http://schemas.microsoft.com/office/drawing/2014/main" id="{2DCD0B5D-3565-C98C-22E3-D57BF58B845C}"/>
              </a:ext>
            </a:extLst>
          </p:cNvPr>
          <p:cNvSpPr txBox="1"/>
          <p:nvPr/>
        </p:nvSpPr>
        <p:spPr>
          <a:xfrm>
            <a:off x="1803390" y="8561647"/>
            <a:ext cx="2629803" cy="692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38"/>
              </a:lnSpc>
              <a:spcBef>
                <a:spcPct val="0"/>
              </a:spcBef>
            </a:pPr>
            <a:r>
              <a:rPr lang="en-US" sz="2489" b="1" u="none" dirty="0">
                <a:solidFill>
                  <a:srgbClr val="000000"/>
                </a:solidFill>
                <a:latin typeface="Arial" panose="020B0604020202020204" pitchFamily="34" charset="0"/>
                <a:ea typeface="Brice BoldCondensed"/>
                <a:cs typeface="Arial" panose="020B0604020202020204" pitchFamily="34" charset="0"/>
                <a:sym typeface="Brice BoldCondensed"/>
              </a:rPr>
              <a:t>BRAND EXTENSION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40D8C9F9-B84E-5513-9C0F-376BCFB802AB}"/>
              </a:ext>
            </a:extLst>
          </p:cNvPr>
          <p:cNvSpPr/>
          <p:nvPr/>
        </p:nvSpPr>
        <p:spPr>
          <a:xfrm rot="1895990">
            <a:off x="-383474" y="15112594"/>
            <a:ext cx="1788172" cy="3497260"/>
          </a:xfrm>
          <a:custGeom>
            <a:avLst/>
            <a:gdLst/>
            <a:ahLst/>
            <a:cxnLst/>
            <a:rect l="l" t="t" r="r" b="b"/>
            <a:pathLst>
              <a:path w="1788172" h="3497260">
                <a:moveTo>
                  <a:pt x="0" y="0"/>
                </a:moveTo>
                <a:lnTo>
                  <a:pt x="1788172" y="0"/>
                </a:lnTo>
                <a:lnTo>
                  <a:pt x="1788172" y="3497260"/>
                </a:lnTo>
                <a:lnTo>
                  <a:pt x="0" y="349726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grpSp>
        <p:nvGrpSpPr>
          <p:cNvPr id="23" name="Group 23">
            <a:extLst>
              <a:ext uri="{FF2B5EF4-FFF2-40B4-BE49-F238E27FC236}">
                <a16:creationId xmlns:a16="http://schemas.microsoft.com/office/drawing/2014/main" id="{E8766DCE-BB35-3CED-1B28-9B1562341472}"/>
              </a:ext>
            </a:extLst>
          </p:cNvPr>
          <p:cNvGrpSpPr/>
          <p:nvPr/>
        </p:nvGrpSpPr>
        <p:grpSpPr>
          <a:xfrm>
            <a:off x="1176345" y="13256249"/>
            <a:ext cx="6736886" cy="3625104"/>
            <a:chOff x="0" y="0"/>
            <a:chExt cx="5448687" cy="2931927"/>
          </a:xfrm>
        </p:grpSpPr>
        <p:sp>
          <p:nvSpPr>
            <p:cNvPr id="24" name="Freeform 24">
              <a:extLst>
                <a:ext uri="{FF2B5EF4-FFF2-40B4-BE49-F238E27FC236}">
                  <a16:creationId xmlns:a16="http://schemas.microsoft.com/office/drawing/2014/main" id="{1D5B2201-ACE8-C2F2-9D25-A8E0C629291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2700" y="12700"/>
              <a:ext cx="5381377" cy="2863347"/>
            </a:xfrm>
            <a:custGeom>
              <a:avLst/>
              <a:gdLst/>
              <a:ahLst/>
              <a:cxnLst/>
              <a:rect l="l" t="t" r="r" b="b"/>
              <a:pathLst>
                <a:path w="5381377" h="2863347">
                  <a:moveTo>
                    <a:pt x="43180" y="2863347"/>
                  </a:moveTo>
                  <a:lnTo>
                    <a:pt x="5338197" y="2863347"/>
                  </a:lnTo>
                  <a:cubicBezTo>
                    <a:pt x="5362327" y="2863347"/>
                    <a:pt x="5381377" y="2844297"/>
                    <a:pt x="5381377" y="2820167"/>
                  </a:cubicBezTo>
                  <a:lnTo>
                    <a:pt x="5381377" y="43180"/>
                  </a:lnTo>
                  <a:cubicBezTo>
                    <a:pt x="5381377" y="19050"/>
                    <a:pt x="5362327" y="0"/>
                    <a:pt x="5338197" y="0"/>
                  </a:cubicBezTo>
                  <a:lnTo>
                    <a:pt x="43180" y="0"/>
                  </a:lnTo>
                  <a:cubicBezTo>
                    <a:pt x="19050" y="0"/>
                    <a:pt x="0" y="19050"/>
                    <a:pt x="0" y="43180"/>
                  </a:cubicBezTo>
                  <a:lnTo>
                    <a:pt x="0" y="2820167"/>
                  </a:lnTo>
                  <a:cubicBezTo>
                    <a:pt x="0" y="2844297"/>
                    <a:pt x="19050" y="2863347"/>
                    <a:pt x="43180" y="2863347"/>
                  </a:cubicBezTo>
                  <a:close/>
                </a:path>
              </a:pathLst>
            </a:custGeom>
            <a:solidFill>
              <a:srgbClr val="FFFAF5"/>
            </a:solidFill>
          </p:spPr>
        </p:sp>
        <p:sp>
          <p:nvSpPr>
            <p:cNvPr id="25" name="Freeform 25">
              <a:extLst>
                <a:ext uri="{FF2B5EF4-FFF2-40B4-BE49-F238E27FC236}">
                  <a16:creationId xmlns:a16="http://schemas.microsoft.com/office/drawing/2014/main" id="{07F68CC0-BE7B-A89C-35C1-FA93C9F208F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5448687" cy="2931927"/>
            </a:xfrm>
            <a:custGeom>
              <a:avLst/>
              <a:gdLst/>
              <a:ahLst/>
              <a:cxnLst/>
              <a:rect l="l" t="t" r="r" b="b"/>
              <a:pathLst>
                <a:path w="5448687" h="2931927">
                  <a:moveTo>
                    <a:pt x="5405507" y="44450"/>
                  </a:moveTo>
                  <a:cubicBezTo>
                    <a:pt x="5400427" y="19050"/>
                    <a:pt x="5377567" y="0"/>
                    <a:pt x="5350897" y="0"/>
                  </a:cubicBezTo>
                  <a:lnTo>
                    <a:pt x="55880" y="0"/>
                  </a:lnTo>
                  <a:cubicBezTo>
                    <a:pt x="25400" y="0"/>
                    <a:pt x="0" y="25400"/>
                    <a:pt x="0" y="55880"/>
                  </a:cubicBezTo>
                  <a:lnTo>
                    <a:pt x="0" y="2832867"/>
                  </a:lnTo>
                  <a:cubicBezTo>
                    <a:pt x="0" y="2859537"/>
                    <a:pt x="17780" y="2881127"/>
                    <a:pt x="43180" y="2887477"/>
                  </a:cubicBezTo>
                  <a:cubicBezTo>
                    <a:pt x="48260" y="2912877"/>
                    <a:pt x="71120" y="2931927"/>
                    <a:pt x="97790" y="2931927"/>
                  </a:cubicBezTo>
                  <a:lnTo>
                    <a:pt x="5392807" y="2931927"/>
                  </a:lnTo>
                  <a:cubicBezTo>
                    <a:pt x="5423287" y="2931927"/>
                    <a:pt x="5448687" y="2906527"/>
                    <a:pt x="5448687" y="2876047"/>
                  </a:cubicBezTo>
                  <a:lnTo>
                    <a:pt x="5448687" y="99060"/>
                  </a:lnTo>
                  <a:cubicBezTo>
                    <a:pt x="5448687" y="72390"/>
                    <a:pt x="5430907" y="50800"/>
                    <a:pt x="5405507" y="44450"/>
                  </a:cubicBezTo>
                  <a:close/>
                  <a:moveTo>
                    <a:pt x="12700" y="2832867"/>
                  </a:moveTo>
                  <a:lnTo>
                    <a:pt x="12700" y="55880"/>
                  </a:lnTo>
                  <a:cubicBezTo>
                    <a:pt x="12700" y="31750"/>
                    <a:pt x="31750" y="12700"/>
                    <a:pt x="55880" y="12700"/>
                  </a:cubicBezTo>
                  <a:lnTo>
                    <a:pt x="5350897" y="12700"/>
                  </a:lnTo>
                  <a:cubicBezTo>
                    <a:pt x="5375027" y="12700"/>
                    <a:pt x="5394077" y="31750"/>
                    <a:pt x="5394077" y="55880"/>
                  </a:cubicBezTo>
                  <a:lnTo>
                    <a:pt x="5394077" y="2832867"/>
                  </a:lnTo>
                  <a:cubicBezTo>
                    <a:pt x="5394077" y="2856997"/>
                    <a:pt x="5375027" y="2876047"/>
                    <a:pt x="5350897" y="2876047"/>
                  </a:cubicBezTo>
                  <a:lnTo>
                    <a:pt x="55880" y="2876047"/>
                  </a:lnTo>
                  <a:cubicBezTo>
                    <a:pt x="31750" y="2876047"/>
                    <a:pt x="12700" y="2856997"/>
                    <a:pt x="12700" y="2832867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26" name="TextBox 26">
            <a:extLst>
              <a:ext uri="{FF2B5EF4-FFF2-40B4-BE49-F238E27FC236}">
                <a16:creationId xmlns:a16="http://schemas.microsoft.com/office/drawing/2014/main" id="{1CE91F3D-E3C3-CC04-B417-9412391C350D}"/>
              </a:ext>
            </a:extLst>
          </p:cNvPr>
          <p:cNvSpPr txBox="1"/>
          <p:nvPr/>
        </p:nvSpPr>
        <p:spPr>
          <a:xfrm>
            <a:off x="1489480" y="14107824"/>
            <a:ext cx="6058797" cy="25406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496"/>
              </a:lnSpc>
            </a:pP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• Growing use of wearable technology  • Increasing health &amp; fitness awareness (Kang and </a:t>
            </a:r>
            <a:r>
              <a:rPr lang="en-US" sz="1920" dirty="0" err="1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Exworthy</a:t>
            </a: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, 2022)</a:t>
            </a:r>
          </a:p>
          <a:p>
            <a:pPr marL="0" lvl="0" indent="0" algn="l">
              <a:lnSpc>
                <a:spcPts val="2496"/>
              </a:lnSpc>
            </a:pP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• Demand for connected smart devices  • Growing environmental awareness</a:t>
            </a:r>
          </a:p>
          <a:p>
            <a:pPr marL="0" lvl="0" indent="0" algn="l">
              <a:lnSpc>
                <a:spcPts val="2496"/>
              </a:lnSpc>
            </a:pP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• Consumer interest in sustainable products (Bauer Media Outdoor, 2025) • Concern about electronic waste</a:t>
            </a:r>
          </a:p>
          <a:p>
            <a:pPr marL="0" lvl="0" indent="0" algn="l">
              <a:lnSpc>
                <a:spcPts val="2496"/>
              </a:lnSpc>
            </a:pP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➤ Technology + Health + Sustainability = Dell </a:t>
            </a:r>
            <a:r>
              <a:rPr lang="en-US" sz="1920" dirty="0" err="1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EcoWatch</a:t>
            </a:r>
            <a:endParaRPr lang="en-US" sz="1920" dirty="0">
              <a:solidFill>
                <a:srgbClr val="000000"/>
              </a:solidFill>
              <a:latin typeface="Arial" panose="020B0604020202020204" pitchFamily="34" charset="0"/>
              <a:ea typeface="Red Hat Display"/>
              <a:cs typeface="Arial" panose="020B0604020202020204" pitchFamily="34" charset="0"/>
              <a:sym typeface="Red Hat Display"/>
            </a:endParaRPr>
          </a:p>
        </p:txBody>
      </p:sp>
      <p:grpSp>
        <p:nvGrpSpPr>
          <p:cNvPr id="27" name="Group 27">
            <a:extLst>
              <a:ext uri="{FF2B5EF4-FFF2-40B4-BE49-F238E27FC236}">
                <a16:creationId xmlns:a16="http://schemas.microsoft.com/office/drawing/2014/main" id="{00C66A09-EBCA-342B-F8D9-BE18BE2197BC}"/>
              </a:ext>
            </a:extLst>
          </p:cNvPr>
          <p:cNvGrpSpPr/>
          <p:nvPr/>
        </p:nvGrpSpPr>
        <p:grpSpPr>
          <a:xfrm>
            <a:off x="1485003" y="12848262"/>
            <a:ext cx="5073226" cy="931992"/>
            <a:chOff x="0" y="0"/>
            <a:chExt cx="10430087" cy="1916090"/>
          </a:xfrm>
        </p:grpSpPr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1179708F-46AE-AA8A-EB07-B28930A36D4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2700" y="12700"/>
              <a:ext cx="10404687" cy="1890690"/>
            </a:xfrm>
            <a:custGeom>
              <a:avLst/>
              <a:gdLst/>
              <a:ahLst/>
              <a:cxnLst/>
              <a:rect l="l" t="t" r="r" b="b"/>
              <a:pathLst>
                <a:path w="10404687" h="1890690">
                  <a:moveTo>
                    <a:pt x="9447741" y="1890690"/>
                  </a:moveTo>
                  <a:lnTo>
                    <a:pt x="956945" y="1890690"/>
                  </a:lnTo>
                  <a:cubicBezTo>
                    <a:pt x="428371" y="1890690"/>
                    <a:pt x="0" y="1462192"/>
                    <a:pt x="0" y="945345"/>
                  </a:cubicBezTo>
                  <a:cubicBezTo>
                    <a:pt x="0" y="428371"/>
                    <a:pt x="428371" y="0"/>
                    <a:pt x="956945" y="0"/>
                  </a:cubicBezTo>
                  <a:lnTo>
                    <a:pt x="9447741" y="0"/>
                  </a:lnTo>
                  <a:cubicBezTo>
                    <a:pt x="9976188" y="0"/>
                    <a:pt x="10404687" y="428371"/>
                    <a:pt x="10404687" y="945345"/>
                  </a:cubicBezTo>
                  <a:cubicBezTo>
                    <a:pt x="10404687" y="1462192"/>
                    <a:pt x="9976189" y="1890690"/>
                    <a:pt x="9447741" y="1890690"/>
                  </a:cubicBezTo>
                  <a:close/>
                </a:path>
              </a:pathLst>
            </a:custGeom>
            <a:solidFill>
              <a:srgbClr val="4DC864"/>
            </a:solidFill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3E72FC9A-9CD3-9D6A-35FA-D931F957243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10430087" cy="1916090"/>
            </a:xfrm>
            <a:custGeom>
              <a:avLst/>
              <a:gdLst/>
              <a:ahLst/>
              <a:cxnLst/>
              <a:rect l="l" t="t" r="r" b="b"/>
              <a:pathLst>
                <a:path w="10430087" h="1916090">
                  <a:moveTo>
                    <a:pt x="9460441" y="0"/>
                  </a:moveTo>
                  <a:lnTo>
                    <a:pt x="969645" y="0"/>
                  </a:lnTo>
                  <a:cubicBezTo>
                    <a:pt x="434975" y="0"/>
                    <a:pt x="0" y="434975"/>
                    <a:pt x="0" y="958045"/>
                  </a:cubicBezTo>
                  <a:cubicBezTo>
                    <a:pt x="0" y="1481115"/>
                    <a:pt x="434975" y="1916090"/>
                    <a:pt x="969645" y="1916090"/>
                  </a:cubicBezTo>
                  <a:lnTo>
                    <a:pt x="9460441" y="1916090"/>
                  </a:lnTo>
                  <a:cubicBezTo>
                    <a:pt x="9995112" y="1916090"/>
                    <a:pt x="10430087" y="1481115"/>
                    <a:pt x="10430087" y="958045"/>
                  </a:cubicBezTo>
                  <a:cubicBezTo>
                    <a:pt x="10430087" y="434975"/>
                    <a:pt x="9995112" y="0"/>
                    <a:pt x="9460441" y="0"/>
                  </a:cubicBezTo>
                  <a:close/>
                  <a:moveTo>
                    <a:pt x="9460441" y="1890690"/>
                  </a:moveTo>
                  <a:lnTo>
                    <a:pt x="969645" y="1890690"/>
                  </a:lnTo>
                  <a:cubicBezTo>
                    <a:pt x="448945" y="1890690"/>
                    <a:pt x="25400" y="1467145"/>
                    <a:pt x="25400" y="958045"/>
                  </a:cubicBezTo>
                  <a:cubicBezTo>
                    <a:pt x="25400" y="448945"/>
                    <a:pt x="448945" y="25400"/>
                    <a:pt x="969645" y="25400"/>
                  </a:cubicBezTo>
                  <a:lnTo>
                    <a:pt x="9460441" y="25400"/>
                  </a:lnTo>
                  <a:cubicBezTo>
                    <a:pt x="9981141" y="25400"/>
                    <a:pt x="10404687" y="448945"/>
                    <a:pt x="10404687" y="958045"/>
                  </a:cubicBezTo>
                  <a:cubicBezTo>
                    <a:pt x="10404687" y="1467145"/>
                    <a:pt x="9981141" y="1890690"/>
                    <a:pt x="9460441" y="189069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30" name="TextBox 30">
            <a:extLst>
              <a:ext uri="{FF2B5EF4-FFF2-40B4-BE49-F238E27FC236}">
                <a16:creationId xmlns:a16="http://schemas.microsoft.com/office/drawing/2014/main" id="{5FD2DA47-68A3-08AE-C701-0683F9490704}"/>
              </a:ext>
            </a:extLst>
          </p:cNvPr>
          <p:cNvSpPr txBox="1"/>
          <p:nvPr/>
        </p:nvSpPr>
        <p:spPr>
          <a:xfrm>
            <a:off x="1783266" y="13022926"/>
            <a:ext cx="4484003" cy="692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38"/>
              </a:lnSpc>
              <a:spcBef>
                <a:spcPct val="0"/>
              </a:spcBef>
            </a:pPr>
            <a:r>
              <a:rPr lang="en-US" sz="2489" b="1" dirty="0">
                <a:solidFill>
                  <a:srgbClr val="000000"/>
                </a:solidFill>
                <a:latin typeface="Arial" panose="020B0604020202020204" pitchFamily="34" charset="0"/>
                <a:ea typeface="Brice BoldCondensed"/>
                <a:cs typeface="Arial" panose="020B0604020202020204" pitchFamily="34" charset="0"/>
                <a:sym typeface="Brice BoldCondensed"/>
              </a:rPr>
              <a:t>BRAND EXTENSION &amp; CURRENT TRENDS</a:t>
            </a:r>
          </a:p>
        </p:txBody>
      </p:sp>
      <p:grpSp>
        <p:nvGrpSpPr>
          <p:cNvPr id="31" name="Group 31">
            <a:extLst>
              <a:ext uri="{FF2B5EF4-FFF2-40B4-BE49-F238E27FC236}">
                <a16:creationId xmlns:a16="http://schemas.microsoft.com/office/drawing/2014/main" id="{5931C29A-80EA-0021-BFA9-0F7CE68AE504}"/>
              </a:ext>
            </a:extLst>
          </p:cNvPr>
          <p:cNvGrpSpPr/>
          <p:nvPr/>
        </p:nvGrpSpPr>
        <p:grpSpPr>
          <a:xfrm>
            <a:off x="8542743" y="8993848"/>
            <a:ext cx="6736886" cy="3625104"/>
            <a:chOff x="0" y="0"/>
            <a:chExt cx="5448687" cy="2931927"/>
          </a:xfrm>
        </p:grpSpPr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18F2DA50-058A-3E11-7FC3-6A025AFC52E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2700" y="12700"/>
              <a:ext cx="5381377" cy="2863347"/>
            </a:xfrm>
            <a:custGeom>
              <a:avLst/>
              <a:gdLst/>
              <a:ahLst/>
              <a:cxnLst/>
              <a:rect l="l" t="t" r="r" b="b"/>
              <a:pathLst>
                <a:path w="5381377" h="2863347">
                  <a:moveTo>
                    <a:pt x="43180" y="2863347"/>
                  </a:moveTo>
                  <a:lnTo>
                    <a:pt x="5338197" y="2863347"/>
                  </a:lnTo>
                  <a:cubicBezTo>
                    <a:pt x="5362327" y="2863347"/>
                    <a:pt x="5381377" y="2844297"/>
                    <a:pt x="5381377" y="2820167"/>
                  </a:cubicBezTo>
                  <a:lnTo>
                    <a:pt x="5381377" y="43180"/>
                  </a:lnTo>
                  <a:cubicBezTo>
                    <a:pt x="5381377" y="19050"/>
                    <a:pt x="5362327" y="0"/>
                    <a:pt x="5338197" y="0"/>
                  </a:cubicBezTo>
                  <a:lnTo>
                    <a:pt x="43180" y="0"/>
                  </a:lnTo>
                  <a:cubicBezTo>
                    <a:pt x="19050" y="0"/>
                    <a:pt x="0" y="19050"/>
                    <a:pt x="0" y="43180"/>
                  </a:cubicBezTo>
                  <a:lnTo>
                    <a:pt x="0" y="2820167"/>
                  </a:lnTo>
                  <a:cubicBezTo>
                    <a:pt x="0" y="2844297"/>
                    <a:pt x="19050" y="2863347"/>
                    <a:pt x="43180" y="2863347"/>
                  </a:cubicBezTo>
                  <a:close/>
                </a:path>
              </a:pathLst>
            </a:custGeom>
            <a:solidFill>
              <a:srgbClr val="FFFAF5"/>
            </a:solidFill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8F7A2B78-320D-233A-6F90-C6A1D035266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5448687" cy="2931927"/>
            </a:xfrm>
            <a:custGeom>
              <a:avLst/>
              <a:gdLst/>
              <a:ahLst/>
              <a:cxnLst/>
              <a:rect l="l" t="t" r="r" b="b"/>
              <a:pathLst>
                <a:path w="5448687" h="2931927">
                  <a:moveTo>
                    <a:pt x="5405507" y="44450"/>
                  </a:moveTo>
                  <a:cubicBezTo>
                    <a:pt x="5400427" y="19050"/>
                    <a:pt x="5377567" y="0"/>
                    <a:pt x="5350897" y="0"/>
                  </a:cubicBezTo>
                  <a:lnTo>
                    <a:pt x="55880" y="0"/>
                  </a:lnTo>
                  <a:cubicBezTo>
                    <a:pt x="25400" y="0"/>
                    <a:pt x="0" y="25400"/>
                    <a:pt x="0" y="55880"/>
                  </a:cubicBezTo>
                  <a:lnTo>
                    <a:pt x="0" y="2832867"/>
                  </a:lnTo>
                  <a:cubicBezTo>
                    <a:pt x="0" y="2859537"/>
                    <a:pt x="17780" y="2881127"/>
                    <a:pt x="43180" y="2887477"/>
                  </a:cubicBezTo>
                  <a:cubicBezTo>
                    <a:pt x="48260" y="2912877"/>
                    <a:pt x="71120" y="2931927"/>
                    <a:pt x="97790" y="2931927"/>
                  </a:cubicBezTo>
                  <a:lnTo>
                    <a:pt x="5392807" y="2931927"/>
                  </a:lnTo>
                  <a:cubicBezTo>
                    <a:pt x="5423287" y="2931927"/>
                    <a:pt x="5448687" y="2906527"/>
                    <a:pt x="5448687" y="2876047"/>
                  </a:cubicBezTo>
                  <a:lnTo>
                    <a:pt x="5448687" y="99060"/>
                  </a:lnTo>
                  <a:cubicBezTo>
                    <a:pt x="5448687" y="72390"/>
                    <a:pt x="5430907" y="50800"/>
                    <a:pt x="5405507" y="44450"/>
                  </a:cubicBezTo>
                  <a:close/>
                  <a:moveTo>
                    <a:pt x="12700" y="2832867"/>
                  </a:moveTo>
                  <a:lnTo>
                    <a:pt x="12700" y="55880"/>
                  </a:lnTo>
                  <a:cubicBezTo>
                    <a:pt x="12700" y="31750"/>
                    <a:pt x="31750" y="12700"/>
                    <a:pt x="55880" y="12700"/>
                  </a:cubicBezTo>
                  <a:lnTo>
                    <a:pt x="5350897" y="12700"/>
                  </a:lnTo>
                  <a:cubicBezTo>
                    <a:pt x="5375027" y="12700"/>
                    <a:pt x="5394077" y="31750"/>
                    <a:pt x="5394077" y="55880"/>
                  </a:cubicBezTo>
                  <a:lnTo>
                    <a:pt x="5394077" y="2832867"/>
                  </a:lnTo>
                  <a:cubicBezTo>
                    <a:pt x="5394077" y="2856997"/>
                    <a:pt x="5375027" y="2876047"/>
                    <a:pt x="5350897" y="2876047"/>
                  </a:cubicBezTo>
                  <a:lnTo>
                    <a:pt x="55880" y="2876047"/>
                  </a:lnTo>
                  <a:cubicBezTo>
                    <a:pt x="31750" y="2876047"/>
                    <a:pt x="12700" y="2856997"/>
                    <a:pt x="12700" y="2832867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34" name="TextBox 34">
            <a:extLst>
              <a:ext uri="{FF2B5EF4-FFF2-40B4-BE49-F238E27FC236}">
                <a16:creationId xmlns:a16="http://schemas.microsoft.com/office/drawing/2014/main" id="{F334BD26-9E36-B26F-A13A-DE0CFDDA57F0}"/>
              </a:ext>
            </a:extLst>
          </p:cNvPr>
          <p:cNvSpPr txBox="1"/>
          <p:nvPr/>
        </p:nvSpPr>
        <p:spPr>
          <a:xfrm>
            <a:off x="9018375" y="9785351"/>
            <a:ext cx="5792073" cy="25406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496"/>
              </a:lnSpc>
            </a:pP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♻ Recycled materials  🔧 Repairable &amp; replaceable components</a:t>
            </a:r>
          </a:p>
          <a:p>
            <a:pPr marL="0" lvl="0" indent="0" algn="l">
              <a:lnSpc>
                <a:spcPts val="2496"/>
              </a:lnSpc>
            </a:pP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📦 Recyclable/minimal packaging  🔄 Take-back &amp; recycling </a:t>
            </a:r>
            <a:r>
              <a:rPr lang="en-US" sz="1920" dirty="0" err="1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programme</a:t>
            </a:r>
            <a:endParaRPr lang="en-US" sz="1920" dirty="0">
              <a:solidFill>
                <a:srgbClr val="000000"/>
              </a:solidFill>
              <a:latin typeface="Arial" panose="020B0604020202020204" pitchFamily="34" charset="0"/>
              <a:ea typeface="Red Hat Display"/>
              <a:cs typeface="Arial" panose="020B0604020202020204" pitchFamily="34" charset="0"/>
              <a:sym typeface="Red Hat Display"/>
            </a:endParaRPr>
          </a:p>
          <a:p>
            <a:pPr marL="0" lvl="0" indent="0" algn="l">
              <a:lnSpc>
                <a:spcPts val="2496"/>
              </a:lnSpc>
            </a:pP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🔋 Energy-efficient long-lasting battery  🌍 Reduced electronic waste (Uddin </a:t>
            </a:r>
            <a:r>
              <a:rPr lang="en-US" sz="1920" i="1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et al. </a:t>
            </a: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2023)</a:t>
            </a:r>
          </a:p>
          <a:p>
            <a:pPr marL="0" lvl="0" indent="0" algn="l">
              <a:lnSpc>
                <a:spcPts val="2496"/>
              </a:lnSpc>
            </a:pP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"Dell </a:t>
            </a:r>
            <a:r>
              <a:rPr lang="en-US" sz="1920" dirty="0" err="1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EcoWatch</a:t>
            </a: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 combines smart technology with responsible product design and a longer product life."</a:t>
            </a:r>
          </a:p>
        </p:txBody>
      </p:sp>
      <p:grpSp>
        <p:nvGrpSpPr>
          <p:cNvPr id="35" name="Group 35">
            <a:extLst>
              <a:ext uri="{FF2B5EF4-FFF2-40B4-BE49-F238E27FC236}">
                <a16:creationId xmlns:a16="http://schemas.microsoft.com/office/drawing/2014/main" id="{71BFC498-AD92-563F-DF6D-6975D9AEF1F5}"/>
              </a:ext>
            </a:extLst>
          </p:cNvPr>
          <p:cNvGrpSpPr/>
          <p:nvPr/>
        </p:nvGrpSpPr>
        <p:grpSpPr>
          <a:xfrm>
            <a:off x="8851400" y="8723170"/>
            <a:ext cx="4023606" cy="931992"/>
            <a:chOff x="0" y="0"/>
            <a:chExt cx="8272165" cy="1916090"/>
          </a:xfrm>
        </p:grpSpPr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7232676F-41DB-110D-89A9-BAFD02253A5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2700" y="12700"/>
              <a:ext cx="8246765" cy="1890690"/>
            </a:xfrm>
            <a:custGeom>
              <a:avLst/>
              <a:gdLst/>
              <a:ahLst/>
              <a:cxnLst/>
              <a:rect l="l" t="t" r="r" b="b"/>
              <a:pathLst>
                <a:path w="8246765" h="1890690">
                  <a:moveTo>
                    <a:pt x="7289819" y="1890690"/>
                  </a:moveTo>
                  <a:lnTo>
                    <a:pt x="956945" y="1890690"/>
                  </a:lnTo>
                  <a:cubicBezTo>
                    <a:pt x="428371" y="1890690"/>
                    <a:pt x="0" y="1462192"/>
                    <a:pt x="0" y="945345"/>
                  </a:cubicBezTo>
                  <a:cubicBezTo>
                    <a:pt x="0" y="428371"/>
                    <a:pt x="428371" y="0"/>
                    <a:pt x="956945" y="0"/>
                  </a:cubicBezTo>
                  <a:lnTo>
                    <a:pt x="7289819" y="0"/>
                  </a:lnTo>
                  <a:cubicBezTo>
                    <a:pt x="7818266" y="0"/>
                    <a:pt x="8246765" y="428371"/>
                    <a:pt x="8246765" y="945345"/>
                  </a:cubicBezTo>
                  <a:cubicBezTo>
                    <a:pt x="8246765" y="1462192"/>
                    <a:pt x="7818267" y="1890690"/>
                    <a:pt x="7289819" y="1890690"/>
                  </a:cubicBezTo>
                  <a:close/>
                </a:path>
              </a:pathLst>
            </a:custGeom>
            <a:solidFill>
              <a:srgbClr val="28D3FD"/>
            </a:solidFill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33886F4C-07CF-B891-C788-6E9E0A1FF20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8272165" cy="1916090"/>
            </a:xfrm>
            <a:custGeom>
              <a:avLst/>
              <a:gdLst/>
              <a:ahLst/>
              <a:cxnLst/>
              <a:rect l="l" t="t" r="r" b="b"/>
              <a:pathLst>
                <a:path w="8272165" h="1916090">
                  <a:moveTo>
                    <a:pt x="7302519" y="0"/>
                  </a:moveTo>
                  <a:lnTo>
                    <a:pt x="969645" y="0"/>
                  </a:lnTo>
                  <a:cubicBezTo>
                    <a:pt x="434975" y="0"/>
                    <a:pt x="0" y="434975"/>
                    <a:pt x="0" y="958045"/>
                  </a:cubicBezTo>
                  <a:cubicBezTo>
                    <a:pt x="0" y="1481115"/>
                    <a:pt x="434975" y="1916090"/>
                    <a:pt x="969645" y="1916090"/>
                  </a:cubicBezTo>
                  <a:lnTo>
                    <a:pt x="7302519" y="1916090"/>
                  </a:lnTo>
                  <a:cubicBezTo>
                    <a:pt x="7837190" y="1916090"/>
                    <a:pt x="8272165" y="1481115"/>
                    <a:pt x="8272165" y="958045"/>
                  </a:cubicBezTo>
                  <a:cubicBezTo>
                    <a:pt x="8272165" y="434975"/>
                    <a:pt x="7837190" y="0"/>
                    <a:pt x="7302519" y="0"/>
                  </a:cubicBezTo>
                  <a:close/>
                  <a:moveTo>
                    <a:pt x="7302519" y="1890690"/>
                  </a:moveTo>
                  <a:lnTo>
                    <a:pt x="969645" y="1890690"/>
                  </a:lnTo>
                  <a:cubicBezTo>
                    <a:pt x="448945" y="1890690"/>
                    <a:pt x="25400" y="1467145"/>
                    <a:pt x="25400" y="958045"/>
                  </a:cubicBezTo>
                  <a:cubicBezTo>
                    <a:pt x="25400" y="448945"/>
                    <a:pt x="448945" y="25400"/>
                    <a:pt x="969645" y="25400"/>
                  </a:cubicBezTo>
                  <a:lnTo>
                    <a:pt x="7302519" y="25400"/>
                  </a:lnTo>
                  <a:cubicBezTo>
                    <a:pt x="7823219" y="25400"/>
                    <a:pt x="8246765" y="448945"/>
                    <a:pt x="8246765" y="958045"/>
                  </a:cubicBezTo>
                  <a:cubicBezTo>
                    <a:pt x="8246765" y="1467145"/>
                    <a:pt x="7823219" y="1890690"/>
                    <a:pt x="7302519" y="189069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38" name="TextBox 38">
            <a:extLst>
              <a:ext uri="{FF2B5EF4-FFF2-40B4-BE49-F238E27FC236}">
                <a16:creationId xmlns:a16="http://schemas.microsoft.com/office/drawing/2014/main" id="{B7CFA715-F773-21DB-EBC2-39722433FA0E}"/>
              </a:ext>
            </a:extLst>
          </p:cNvPr>
          <p:cNvSpPr txBox="1"/>
          <p:nvPr/>
        </p:nvSpPr>
        <p:spPr>
          <a:xfrm>
            <a:off x="9127294" y="8839475"/>
            <a:ext cx="3471819" cy="692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38"/>
              </a:lnSpc>
              <a:spcBef>
                <a:spcPct val="0"/>
              </a:spcBef>
            </a:pPr>
            <a:r>
              <a:rPr lang="en-US" sz="2489" b="1" dirty="0">
                <a:solidFill>
                  <a:srgbClr val="000000"/>
                </a:solidFill>
                <a:latin typeface="Arial" panose="020B0604020202020204" pitchFamily="34" charset="0"/>
                <a:ea typeface="Brice BoldCondensed"/>
                <a:cs typeface="Arial" panose="020B0604020202020204" pitchFamily="34" charset="0"/>
                <a:sym typeface="Brice BoldCondensed"/>
              </a:rPr>
              <a:t>BRAND EXTENSION &amp; SUSTAINABILITY</a:t>
            </a:r>
          </a:p>
        </p:txBody>
      </p:sp>
      <p:sp>
        <p:nvSpPr>
          <p:cNvPr id="39" name="Freeform 39">
            <a:extLst>
              <a:ext uri="{FF2B5EF4-FFF2-40B4-BE49-F238E27FC236}">
                <a16:creationId xmlns:a16="http://schemas.microsoft.com/office/drawing/2014/main" id="{31C85BBF-8521-3D14-B1F2-64F1E5B27907}"/>
              </a:ext>
            </a:extLst>
          </p:cNvPr>
          <p:cNvSpPr/>
          <p:nvPr/>
        </p:nvSpPr>
        <p:spPr>
          <a:xfrm rot="806005">
            <a:off x="14118665" y="18189324"/>
            <a:ext cx="3205461" cy="3342838"/>
          </a:xfrm>
          <a:custGeom>
            <a:avLst/>
            <a:gdLst/>
            <a:ahLst/>
            <a:cxnLst/>
            <a:rect l="l" t="t" r="r" b="b"/>
            <a:pathLst>
              <a:path w="3205461" h="3342838">
                <a:moveTo>
                  <a:pt x="0" y="0"/>
                </a:moveTo>
                <a:lnTo>
                  <a:pt x="3205462" y="0"/>
                </a:lnTo>
                <a:lnTo>
                  <a:pt x="3205462" y="3342838"/>
                </a:lnTo>
                <a:lnTo>
                  <a:pt x="0" y="334283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grpSp>
        <p:nvGrpSpPr>
          <p:cNvPr id="40" name="Group 40">
            <a:extLst>
              <a:ext uri="{FF2B5EF4-FFF2-40B4-BE49-F238E27FC236}">
                <a16:creationId xmlns:a16="http://schemas.microsoft.com/office/drawing/2014/main" id="{D411BD56-E103-0842-A093-30A2C018EAD3}"/>
              </a:ext>
            </a:extLst>
          </p:cNvPr>
          <p:cNvGrpSpPr/>
          <p:nvPr/>
        </p:nvGrpSpPr>
        <p:grpSpPr>
          <a:xfrm>
            <a:off x="8805311" y="13455565"/>
            <a:ext cx="5797428" cy="3245387"/>
            <a:chOff x="0" y="0"/>
            <a:chExt cx="4688868" cy="2624817"/>
          </a:xfrm>
        </p:grpSpPr>
        <p:sp>
          <p:nvSpPr>
            <p:cNvPr id="41" name="Freeform 41">
              <a:extLst>
                <a:ext uri="{FF2B5EF4-FFF2-40B4-BE49-F238E27FC236}">
                  <a16:creationId xmlns:a16="http://schemas.microsoft.com/office/drawing/2014/main" id="{0FF4620C-667C-14D9-9B5B-E3D91F1A80F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2700" y="12700"/>
              <a:ext cx="4621558" cy="2556237"/>
            </a:xfrm>
            <a:custGeom>
              <a:avLst/>
              <a:gdLst/>
              <a:ahLst/>
              <a:cxnLst/>
              <a:rect l="l" t="t" r="r" b="b"/>
              <a:pathLst>
                <a:path w="4621558" h="2556237">
                  <a:moveTo>
                    <a:pt x="43180" y="2556237"/>
                  </a:moveTo>
                  <a:lnTo>
                    <a:pt x="4578378" y="2556237"/>
                  </a:lnTo>
                  <a:cubicBezTo>
                    <a:pt x="4602508" y="2556237"/>
                    <a:pt x="4621558" y="2537187"/>
                    <a:pt x="4621558" y="2513057"/>
                  </a:cubicBezTo>
                  <a:lnTo>
                    <a:pt x="4621558" y="43180"/>
                  </a:lnTo>
                  <a:cubicBezTo>
                    <a:pt x="4621558" y="19050"/>
                    <a:pt x="4602508" y="0"/>
                    <a:pt x="4578378" y="0"/>
                  </a:cubicBezTo>
                  <a:lnTo>
                    <a:pt x="43180" y="0"/>
                  </a:lnTo>
                  <a:cubicBezTo>
                    <a:pt x="19050" y="0"/>
                    <a:pt x="0" y="19050"/>
                    <a:pt x="0" y="43180"/>
                  </a:cubicBezTo>
                  <a:lnTo>
                    <a:pt x="0" y="2513057"/>
                  </a:lnTo>
                  <a:cubicBezTo>
                    <a:pt x="0" y="2537187"/>
                    <a:pt x="19050" y="2556237"/>
                    <a:pt x="43180" y="2556237"/>
                  </a:cubicBezTo>
                  <a:close/>
                </a:path>
              </a:pathLst>
            </a:custGeom>
            <a:solidFill>
              <a:srgbClr val="FFFAF5"/>
            </a:solidFill>
          </p:spPr>
        </p:sp>
        <p:sp>
          <p:nvSpPr>
            <p:cNvPr id="42" name="Freeform 42">
              <a:extLst>
                <a:ext uri="{FF2B5EF4-FFF2-40B4-BE49-F238E27FC236}">
                  <a16:creationId xmlns:a16="http://schemas.microsoft.com/office/drawing/2014/main" id="{FC936ABC-30A1-6C52-D00B-E85ABF49C7A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4688868" cy="2624817"/>
            </a:xfrm>
            <a:custGeom>
              <a:avLst/>
              <a:gdLst/>
              <a:ahLst/>
              <a:cxnLst/>
              <a:rect l="l" t="t" r="r" b="b"/>
              <a:pathLst>
                <a:path w="4688868" h="2624817">
                  <a:moveTo>
                    <a:pt x="4645688" y="44450"/>
                  </a:moveTo>
                  <a:cubicBezTo>
                    <a:pt x="4640608" y="19050"/>
                    <a:pt x="4617748" y="0"/>
                    <a:pt x="4591078" y="0"/>
                  </a:cubicBezTo>
                  <a:lnTo>
                    <a:pt x="55880" y="0"/>
                  </a:lnTo>
                  <a:cubicBezTo>
                    <a:pt x="25400" y="0"/>
                    <a:pt x="0" y="25400"/>
                    <a:pt x="0" y="55880"/>
                  </a:cubicBezTo>
                  <a:lnTo>
                    <a:pt x="0" y="2525757"/>
                  </a:lnTo>
                  <a:cubicBezTo>
                    <a:pt x="0" y="2552427"/>
                    <a:pt x="17780" y="2574017"/>
                    <a:pt x="43180" y="2580367"/>
                  </a:cubicBezTo>
                  <a:cubicBezTo>
                    <a:pt x="48260" y="2605767"/>
                    <a:pt x="71120" y="2624817"/>
                    <a:pt x="97790" y="2624817"/>
                  </a:cubicBezTo>
                  <a:lnTo>
                    <a:pt x="4632988" y="2624817"/>
                  </a:lnTo>
                  <a:cubicBezTo>
                    <a:pt x="4663468" y="2624817"/>
                    <a:pt x="4688868" y="2599417"/>
                    <a:pt x="4688868" y="2568937"/>
                  </a:cubicBezTo>
                  <a:lnTo>
                    <a:pt x="4688868" y="99060"/>
                  </a:lnTo>
                  <a:cubicBezTo>
                    <a:pt x="4688868" y="72390"/>
                    <a:pt x="4671088" y="50800"/>
                    <a:pt x="4645688" y="44450"/>
                  </a:cubicBezTo>
                  <a:close/>
                  <a:moveTo>
                    <a:pt x="12700" y="2525757"/>
                  </a:moveTo>
                  <a:lnTo>
                    <a:pt x="12700" y="55880"/>
                  </a:lnTo>
                  <a:cubicBezTo>
                    <a:pt x="12700" y="31750"/>
                    <a:pt x="31750" y="12700"/>
                    <a:pt x="55880" y="12700"/>
                  </a:cubicBezTo>
                  <a:lnTo>
                    <a:pt x="4591078" y="12700"/>
                  </a:lnTo>
                  <a:cubicBezTo>
                    <a:pt x="4615208" y="12700"/>
                    <a:pt x="4634258" y="31750"/>
                    <a:pt x="4634258" y="55880"/>
                  </a:cubicBezTo>
                  <a:lnTo>
                    <a:pt x="4634258" y="2525757"/>
                  </a:lnTo>
                  <a:cubicBezTo>
                    <a:pt x="4634258" y="2549887"/>
                    <a:pt x="4615208" y="2568937"/>
                    <a:pt x="4591078" y="2568937"/>
                  </a:cubicBezTo>
                  <a:lnTo>
                    <a:pt x="55880" y="2568937"/>
                  </a:lnTo>
                  <a:cubicBezTo>
                    <a:pt x="31750" y="2568937"/>
                    <a:pt x="12700" y="2549887"/>
                    <a:pt x="12700" y="2525757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43" name="TextBox 43">
            <a:extLst>
              <a:ext uri="{FF2B5EF4-FFF2-40B4-BE49-F238E27FC236}">
                <a16:creationId xmlns:a16="http://schemas.microsoft.com/office/drawing/2014/main" id="{8ECD9D1E-7136-D726-CE2A-5A430B5CE71A}"/>
              </a:ext>
            </a:extLst>
          </p:cNvPr>
          <p:cNvSpPr txBox="1"/>
          <p:nvPr/>
        </p:nvSpPr>
        <p:spPr>
          <a:xfrm>
            <a:off x="9277717" y="14283956"/>
            <a:ext cx="4392202" cy="2220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496"/>
              </a:lnSpc>
            </a:pP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Dell </a:t>
            </a:r>
            <a:r>
              <a:rPr lang="en-US" sz="1920" dirty="0" err="1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EcoWatch</a:t>
            </a: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 allows Dell to enter the growing wearable market by combining technology expertise with sustainability and repairability, appealing to environmentally conscious consumers.</a:t>
            </a:r>
          </a:p>
          <a:p>
            <a:pPr marL="0" lvl="0" indent="0" algn="l">
              <a:lnSpc>
                <a:spcPts val="2496"/>
              </a:lnSpc>
            </a:pP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🚀 Innovation  |  🌿 Sustainability  |  📈 Brand Growth</a:t>
            </a:r>
          </a:p>
        </p:txBody>
      </p:sp>
      <p:grpSp>
        <p:nvGrpSpPr>
          <p:cNvPr id="44" name="Group 44">
            <a:extLst>
              <a:ext uri="{FF2B5EF4-FFF2-40B4-BE49-F238E27FC236}">
                <a16:creationId xmlns:a16="http://schemas.microsoft.com/office/drawing/2014/main" id="{C88D85B1-F10D-728A-C367-A134DCBBB2B4}"/>
              </a:ext>
            </a:extLst>
          </p:cNvPr>
          <p:cNvGrpSpPr/>
          <p:nvPr/>
        </p:nvGrpSpPr>
        <p:grpSpPr>
          <a:xfrm>
            <a:off x="9113968" y="13047578"/>
            <a:ext cx="3225376" cy="931992"/>
            <a:chOff x="0" y="0"/>
            <a:chExt cx="6631076" cy="1916090"/>
          </a:xfrm>
        </p:grpSpPr>
        <p:sp>
          <p:nvSpPr>
            <p:cNvPr id="45" name="Freeform 45">
              <a:extLst>
                <a:ext uri="{FF2B5EF4-FFF2-40B4-BE49-F238E27FC236}">
                  <a16:creationId xmlns:a16="http://schemas.microsoft.com/office/drawing/2014/main" id="{4481D620-BAEC-1FDD-61EE-1A5239B5823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2700" y="12700"/>
              <a:ext cx="6605677" cy="1890690"/>
            </a:xfrm>
            <a:custGeom>
              <a:avLst/>
              <a:gdLst/>
              <a:ahLst/>
              <a:cxnLst/>
              <a:rect l="l" t="t" r="r" b="b"/>
              <a:pathLst>
                <a:path w="6605677" h="1890690">
                  <a:moveTo>
                    <a:pt x="5648731" y="1890690"/>
                  </a:moveTo>
                  <a:lnTo>
                    <a:pt x="956945" y="1890690"/>
                  </a:lnTo>
                  <a:cubicBezTo>
                    <a:pt x="428371" y="1890690"/>
                    <a:pt x="0" y="1462192"/>
                    <a:pt x="0" y="945345"/>
                  </a:cubicBezTo>
                  <a:cubicBezTo>
                    <a:pt x="0" y="428371"/>
                    <a:pt x="428371" y="0"/>
                    <a:pt x="956945" y="0"/>
                  </a:cubicBezTo>
                  <a:lnTo>
                    <a:pt x="5648731" y="0"/>
                  </a:lnTo>
                  <a:cubicBezTo>
                    <a:pt x="6177178" y="0"/>
                    <a:pt x="6605677" y="428371"/>
                    <a:pt x="6605677" y="945345"/>
                  </a:cubicBezTo>
                  <a:cubicBezTo>
                    <a:pt x="6605677" y="1462192"/>
                    <a:pt x="6177178" y="1890690"/>
                    <a:pt x="5648731" y="1890690"/>
                  </a:cubicBezTo>
                  <a:close/>
                </a:path>
              </a:pathLst>
            </a:custGeom>
            <a:solidFill>
              <a:srgbClr val="DFB0F6"/>
            </a:solidFill>
          </p:spPr>
        </p:sp>
        <p:sp>
          <p:nvSpPr>
            <p:cNvPr id="46" name="Freeform 46">
              <a:extLst>
                <a:ext uri="{FF2B5EF4-FFF2-40B4-BE49-F238E27FC236}">
                  <a16:creationId xmlns:a16="http://schemas.microsoft.com/office/drawing/2014/main" id="{386C962B-62EF-B631-0242-9A4F49AAA8F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6631077" cy="1916090"/>
            </a:xfrm>
            <a:custGeom>
              <a:avLst/>
              <a:gdLst/>
              <a:ahLst/>
              <a:cxnLst/>
              <a:rect l="l" t="t" r="r" b="b"/>
              <a:pathLst>
                <a:path w="6631077" h="1916090">
                  <a:moveTo>
                    <a:pt x="5661431" y="0"/>
                  </a:moveTo>
                  <a:lnTo>
                    <a:pt x="969645" y="0"/>
                  </a:lnTo>
                  <a:cubicBezTo>
                    <a:pt x="434975" y="0"/>
                    <a:pt x="0" y="434975"/>
                    <a:pt x="0" y="958045"/>
                  </a:cubicBezTo>
                  <a:cubicBezTo>
                    <a:pt x="0" y="1481115"/>
                    <a:pt x="434975" y="1916090"/>
                    <a:pt x="969645" y="1916090"/>
                  </a:cubicBezTo>
                  <a:lnTo>
                    <a:pt x="5661431" y="1916090"/>
                  </a:lnTo>
                  <a:cubicBezTo>
                    <a:pt x="6196101" y="1916090"/>
                    <a:pt x="6631077" y="1481115"/>
                    <a:pt x="6631077" y="958045"/>
                  </a:cubicBezTo>
                  <a:cubicBezTo>
                    <a:pt x="6631077" y="434975"/>
                    <a:pt x="6196101" y="0"/>
                    <a:pt x="5661431" y="0"/>
                  </a:cubicBezTo>
                  <a:close/>
                  <a:moveTo>
                    <a:pt x="5661431" y="1890690"/>
                  </a:moveTo>
                  <a:lnTo>
                    <a:pt x="969645" y="1890690"/>
                  </a:lnTo>
                  <a:cubicBezTo>
                    <a:pt x="448945" y="1890690"/>
                    <a:pt x="25400" y="1467145"/>
                    <a:pt x="25400" y="958045"/>
                  </a:cubicBezTo>
                  <a:cubicBezTo>
                    <a:pt x="25400" y="448945"/>
                    <a:pt x="448945" y="25400"/>
                    <a:pt x="969645" y="25400"/>
                  </a:cubicBezTo>
                  <a:lnTo>
                    <a:pt x="5661431" y="25400"/>
                  </a:lnTo>
                  <a:cubicBezTo>
                    <a:pt x="6182131" y="25400"/>
                    <a:pt x="6605677" y="448945"/>
                    <a:pt x="6605677" y="958045"/>
                  </a:cubicBezTo>
                  <a:cubicBezTo>
                    <a:pt x="6605677" y="1467145"/>
                    <a:pt x="6182131" y="1890690"/>
                    <a:pt x="5661431" y="189069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47" name="TextBox 47">
            <a:extLst>
              <a:ext uri="{FF2B5EF4-FFF2-40B4-BE49-F238E27FC236}">
                <a16:creationId xmlns:a16="http://schemas.microsoft.com/office/drawing/2014/main" id="{3B2F00D1-725A-F447-DEBA-FD6A077E1E38}"/>
              </a:ext>
            </a:extLst>
          </p:cNvPr>
          <p:cNvSpPr txBox="1"/>
          <p:nvPr/>
        </p:nvSpPr>
        <p:spPr>
          <a:xfrm>
            <a:off x="9411755" y="13369175"/>
            <a:ext cx="2629803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38"/>
              </a:lnSpc>
            </a:pPr>
            <a:r>
              <a:rPr lang="en-US" sz="2489" b="1" dirty="0">
                <a:solidFill>
                  <a:srgbClr val="000000"/>
                </a:solidFill>
                <a:latin typeface="Arial" panose="020B0604020202020204" pitchFamily="34" charset="0"/>
                <a:ea typeface="Brice BoldCondensed"/>
                <a:cs typeface="Arial" panose="020B0604020202020204" pitchFamily="34" charset="0"/>
                <a:sym typeface="Brice BoldCondensed"/>
              </a:rPr>
              <a:t>CONCLUSION</a:t>
            </a:r>
          </a:p>
        </p:txBody>
      </p:sp>
      <p:grpSp>
        <p:nvGrpSpPr>
          <p:cNvPr id="48" name="Group 48">
            <a:extLst>
              <a:ext uri="{FF2B5EF4-FFF2-40B4-BE49-F238E27FC236}">
                <a16:creationId xmlns:a16="http://schemas.microsoft.com/office/drawing/2014/main" id="{EA936E83-E756-D1B6-D267-E4241EA428A1}"/>
              </a:ext>
            </a:extLst>
          </p:cNvPr>
          <p:cNvGrpSpPr/>
          <p:nvPr/>
        </p:nvGrpSpPr>
        <p:grpSpPr>
          <a:xfrm>
            <a:off x="4704202" y="212904"/>
            <a:ext cx="7467599" cy="1560194"/>
            <a:chOff x="0" y="0"/>
            <a:chExt cx="8259995" cy="1708536"/>
          </a:xfrm>
        </p:grpSpPr>
        <p:grpSp>
          <p:nvGrpSpPr>
            <p:cNvPr id="49" name="Group 49">
              <a:extLst>
                <a:ext uri="{FF2B5EF4-FFF2-40B4-BE49-F238E27FC236}">
                  <a16:creationId xmlns:a16="http://schemas.microsoft.com/office/drawing/2014/main" id="{C22E0754-F5E1-AE31-43EE-F40230264034}"/>
                </a:ext>
              </a:extLst>
            </p:cNvPr>
            <p:cNvGrpSpPr/>
            <p:nvPr/>
          </p:nvGrpSpPr>
          <p:grpSpPr>
            <a:xfrm>
              <a:off x="171873" y="104974"/>
              <a:ext cx="8088122" cy="1603562"/>
              <a:chOff x="0" y="0"/>
              <a:chExt cx="11244805" cy="2229410"/>
            </a:xfrm>
          </p:grpSpPr>
          <p:sp>
            <p:nvSpPr>
              <p:cNvPr id="50" name="Freeform 50">
                <a:extLst>
                  <a:ext uri="{FF2B5EF4-FFF2-40B4-BE49-F238E27FC236}">
                    <a16:creationId xmlns:a16="http://schemas.microsoft.com/office/drawing/2014/main" id="{D8388AE0-2627-8766-B986-68AA0FACD672}"/>
                  </a:ext>
                </a:extLst>
              </p:cNvPr>
              <p:cNvSpPr/>
              <p:nvPr/>
            </p:nvSpPr>
            <p:spPr>
              <a:xfrm>
                <a:off x="12700" y="12700"/>
                <a:ext cx="11219404" cy="2204010"/>
              </a:xfrm>
              <a:custGeom>
                <a:avLst/>
                <a:gdLst/>
                <a:ahLst/>
                <a:cxnLst/>
                <a:rect l="l" t="t" r="r" b="b"/>
                <a:pathLst>
                  <a:path w="11219404" h="2204010">
                    <a:moveTo>
                      <a:pt x="10262460" y="2204010"/>
                    </a:moveTo>
                    <a:lnTo>
                      <a:pt x="956945" y="2204010"/>
                    </a:lnTo>
                    <a:cubicBezTo>
                      <a:pt x="428371" y="2204010"/>
                      <a:pt x="0" y="1775513"/>
                      <a:pt x="0" y="1102005"/>
                    </a:cubicBezTo>
                    <a:cubicBezTo>
                      <a:pt x="0" y="428371"/>
                      <a:pt x="428371" y="0"/>
                      <a:pt x="956945" y="0"/>
                    </a:cubicBezTo>
                    <a:lnTo>
                      <a:pt x="10262460" y="0"/>
                    </a:lnTo>
                    <a:cubicBezTo>
                      <a:pt x="10790906" y="0"/>
                      <a:pt x="11219404" y="428371"/>
                      <a:pt x="11219404" y="1102005"/>
                    </a:cubicBezTo>
                    <a:cubicBezTo>
                      <a:pt x="11219404" y="1775513"/>
                      <a:pt x="10790906" y="2204010"/>
                      <a:pt x="10262460" y="220401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1" name="Freeform 51">
                <a:extLst>
                  <a:ext uri="{FF2B5EF4-FFF2-40B4-BE49-F238E27FC236}">
                    <a16:creationId xmlns:a16="http://schemas.microsoft.com/office/drawing/2014/main" id="{F7972776-CCBD-FBDE-DB42-1109DA6ECC59}"/>
                  </a:ext>
                </a:extLst>
              </p:cNvPr>
              <p:cNvSpPr/>
              <p:nvPr/>
            </p:nvSpPr>
            <p:spPr>
              <a:xfrm>
                <a:off x="0" y="0"/>
                <a:ext cx="11244804" cy="2229410"/>
              </a:xfrm>
              <a:custGeom>
                <a:avLst/>
                <a:gdLst/>
                <a:ahLst/>
                <a:cxnLst/>
                <a:rect l="l" t="t" r="r" b="b"/>
                <a:pathLst>
                  <a:path w="11244804" h="2229410">
                    <a:moveTo>
                      <a:pt x="10275160" y="0"/>
                    </a:moveTo>
                    <a:lnTo>
                      <a:pt x="969645" y="0"/>
                    </a:lnTo>
                    <a:cubicBezTo>
                      <a:pt x="434975" y="0"/>
                      <a:pt x="0" y="434975"/>
                      <a:pt x="0" y="1114705"/>
                    </a:cubicBezTo>
                    <a:cubicBezTo>
                      <a:pt x="0" y="1794435"/>
                      <a:pt x="434975" y="2229410"/>
                      <a:pt x="969645" y="2229410"/>
                    </a:cubicBezTo>
                    <a:lnTo>
                      <a:pt x="10275160" y="2229410"/>
                    </a:lnTo>
                    <a:cubicBezTo>
                      <a:pt x="10809829" y="2229410"/>
                      <a:pt x="11244804" y="1794435"/>
                      <a:pt x="11244804" y="1114705"/>
                    </a:cubicBezTo>
                    <a:cubicBezTo>
                      <a:pt x="11244804" y="434975"/>
                      <a:pt x="10809829" y="0"/>
                      <a:pt x="10275160" y="0"/>
                    </a:cubicBezTo>
                    <a:close/>
                    <a:moveTo>
                      <a:pt x="10275160" y="2204010"/>
                    </a:moveTo>
                    <a:lnTo>
                      <a:pt x="969645" y="2204010"/>
                    </a:lnTo>
                    <a:cubicBezTo>
                      <a:pt x="448945" y="2204010"/>
                      <a:pt x="25400" y="1780466"/>
                      <a:pt x="25400" y="1114705"/>
                    </a:cubicBezTo>
                    <a:cubicBezTo>
                      <a:pt x="25400" y="448945"/>
                      <a:pt x="448945" y="25400"/>
                      <a:pt x="969645" y="25400"/>
                    </a:cubicBezTo>
                    <a:lnTo>
                      <a:pt x="10275160" y="25400"/>
                    </a:lnTo>
                    <a:cubicBezTo>
                      <a:pt x="10795860" y="25400"/>
                      <a:pt x="11219404" y="448945"/>
                      <a:pt x="11219404" y="1114705"/>
                    </a:cubicBezTo>
                    <a:cubicBezTo>
                      <a:pt x="11219404" y="1780466"/>
                      <a:pt x="10795860" y="2204010"/>
                      <a:pt x="10275160" y="220401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52" name="Group 52">
              <a:extLst>
                <a:ext uri="{FF2B5EF4-FFF2-40B4-BE49-F238E27FC236}">
                  <a16:creationId xmlns:a16="http://schemas.microsoft.com/office/drawing/2014/main" id="{4540F606-46D1-FBD1-7B22-E0127997F5C4}"/>
                </a:ext>
              </a:extLst>
            </p:cNvPr>
            <p:cNvGrpSpPr/>
            <p:nvPr/>
          </p:nvGrpSpPr>
          <p:grpSpPr>
            <a:xfrm>
              <a:off x="0" y="0"/>
              <a:ext cx="8145272" cy="1603562"/>
              <a:chOff x="0" y="0"/>
              <a:chExt cx="11324260" cy="2229410"/>
            </a:xfrm>
          </p:grpSpPr>
          <p:sp>
            <p:nvSpPr>
              <p:cNvPr id="53" name="Freeform 53">
                <a:extLst>
                  <a:ext uri="{FF2B5EF4-FFF2-40B4-BE49-F238E27FC236}">
                    <a16:creationId xmlns:a16="http://schemas.microsoft.com/office/drawing/2014/main" id="{25D6691F-3CEE-2158-5FE6-4ACFAB313211}"/>
                  </a:ext>
                </a:extLst>
              </p:cNvPr>
              <p:cNvSpPr/>
              <p:nvPr/>
            </p:nvSpPr>
            <p:spPr>
              <a:xfrm>
                <a:off x="12700" y="12700"/>
                <a:ext cx="11298859" cy="2204010"/>
              </a:xfrm>
              <a:custGeom>
                <a:avLst/>
                <a:gdLst/>
                <a:ahLst/>
                <a:cxnLst/>
                <a:rect l="l" t="t" r="r" b="b"/>
                <a:pathLst>
                  <a:path w="11298859" h="2204010">
                    <a:moveTo>
                      <a:pt x="10341914" y="2204010"/>
                    </a:moveTo>
                    <a:lnTo>
                      <a:pt x="956945" y="2204010"/>
                    </a:lnTo>
                    <a:cubicBezTo>
                      <a:pt x="428371" y="2204010"/>
                      <a:pt x="0" y="1775513"/>
                      <a:pt x="0" y="1102005"/>
                    </a:cubicBezTo>
                    <a:cubicBezTo>
                      <a:pt x="0" y="428371"/>
                      <a:pt x="428371" y="0"/>
                      <a:pt x="956945" y="0"/>
                    </a:cubicBezTo>
                    <a:lnTo>
                      <a:pt x="10341914" y="0"/>
                    </a:lnTo>
                    <a:cubicBezTo>
                      <a:pt x="10870361" y="0"/>
                      <a:pt x="11298859" y="428371"/>
                      <a:pt x="11298859" y="1102005"/>
                    </a:cubicBezTo>
                    <a:cubicBezTo>
                      <a:pt x="11298859" y="1775513"/>
                      <a:pt x="10870361" y="2204010"/>
                      <a:pt x="10341914" y="2204010"/>
                    </a:cubicBezTo>
                    <a:close/>
                  </a:path>
                </a:pathLst>
              </a:custGeom>
              <a:solidFill>
                <a:srgbClr val="FFD900"/>
              </a:solidFill>
            </p:spPr>
          </p:sp>
          <p:sp>
            <p:nvSpPr>
              <p:cNvPr id="54" name="Freeform 54">
                <a:extLst>
                  <a:ext uri="{FF2B5EF4-FFF2-40B4-BE49-F238E27FC236}">
                    <a16:creationId xmlns:a16="http://schemas.microsoft.com/office/drawing/2014/main" id="{A19218FF-3DB3-E381-A5E7-93C60BFAD710}"/>
                  </a:ext>
                </a:extLst>
              </p:cNvPr>
              <p:cNvSpPr/>
              <p:nvPr/>
            </p:nvSpPr>
            <p:spPr>
              <a:xfrm>
                <a:off x="0" y="0"/>
                <a:ext cx="11324259" cy="2229410"/>
              </a:xfrm>
              <a:custGeom>
                <a:avLst/>
                <a:gdLst/>
                <a:ahLst/>
                <a:cxnLst/>
                <a:rect l="l" t="t" r="r" b="b"/>
                <a:pathLst>
                  <a:path w="11324259" h="2229410">
                    <a:moveTo>
                      <a:pt x="10354614" y="0"/>
                    </a:moveTo>
                    <a:lnTo>
                      <a:pt x="969645" y="0"/>
                    </a:lnTo>
                    <a:cubicBezTo>
                      <a:pt x="434975" y="0"/>
                      <a:pt x="0" y="434975"/>
                      <a:pt x="0" y="1114705"/>
                    </a:cubicBezTo>
                    <a:cubicBezTo>
                      <a:pt x="0" y="1794435"/>
                      <a:pt x="434975" y="2229410"/>
                      <a:pt x="969645" y="2229410"/>
                    </a:cubicBezTo>
                    <a:lnTo>
                      <a:pt x="10354614" y="2229410"/>
                    </a:lnTo>
                    <a:cubicBezTo>
                      <a:pt x="10889284" y="2229410"/>
                      <a:pt x="11324259" y="1794435"/>
                      <a:pt x="11324259" y="1114705"/>
                    </a:cubicBezTo>
                    <a:cubicBezTo>
                      <a:pt x="11324259" y="434975"/>
                      <a:pt x="10889284" y="0"/>
                      <a:pt x="10354614" y="0"/>
                    </a:cubicBezTo>
                    <a:close/>
                    <a:moveTo>
                      <a:pt x="10354614" y="2204010"/>
                    </a:moveTo>
                    <a:lnTo>
                      <a:pt x="969645" y="2204010"/>
                    </a:lnTo>
                    <a:cubicBezTo>
                      <a:pt x="448945" y="2204010"/>
                      <a:pt x="25400" y="1780466"/>
                      <a:pt x="25400" y="1114705"/>
                    </a:cubicBezTo>
                    <a:cubicBezTo>
                      <a:pt x="25400" y="448945"/>
                      <a:pt x="448945" y="25400"/>
                      <a:pt x="969645" y="25400"/>
                    </a:cubicBezTo>
                    <a:lnTo>
                      <a:pt x="10354614" y="25400"/>
                    </a:lnTo>
                    <a:cubicBezTo>
                      <a:pt x="10875314" y="25400"/>
                      <a:pt x="11298859" y="448945"/>
                      <a:pt x="11298859" y="1114705"/>
                    </a:cubicBezTo>
                    <a:cubicBezTo>
                      <a:pt x="11298859" y="1780466"/>
                      <a:pt x="10875314" y="2204010"/>
                      <a:pt x="10354614" y="220401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55" name="TextBox 55">
              <a:extLst>
                <a:ext uri="{FF2B5EF4-FFF2-40B4-BE49-F238E27FC236}">
                  <a16:creationId xmlns:a16="http://schemas.microsoft.com/office/drawing/2014/main" id="{0F4F0116-0F16-9057-7A18-CE4551D9F43F}"/>
                </a:ext>
              </a:extLst>
            </p:cNvPr>
            <p:cNvSpPr txBox="1"/>
            <p:nvPr/>
          </p:nvSpPr>
          <p:spPr>
            <a:xfrm>
              <a:off x="1134949" y="235557"/>
              <a:ext cx="6161967" cy="11398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268"/>
                </a:lnSpc>
              </a:pPr>
              <a:r>
                <a:rPr lang="en-US" sz="2600" b="1" dirty="0">
                  <a:solidFill>
                    <a:srgbClr val="000000"/>
                  </a:solidFill>
                  <a:latin typeface="Arial" panose="020B0604020202020204" pitchFamily="34" charset="0"/>
                  <a:ea typeface="Brice BoldCondensed"/>
                  <a:cs typeface="Arial" panose="020B0604020202020204" pitchFamily="34" charset="0"/>
                  <a:sym typeface="Brice BoldCondensed"/>
                </a:rPr>
                <a:t>DELL ECOWATCH – SUSTAINABLE BRAND EXTENSION</a:t>
              </a:r>
            </a:p>
          </p:txBody>
        </p:sp>
      </p:grpSp>
      <p:grpSp>
        <p:nvGrpSpPr>
          <p:cNvPr id="56" name="Group 56">
            <a:extLst>
              <a:ext uri="{FF2B5EF4-FFF2-40B4-BE49-F238E27FC236}">
                <a16:creationId xmlns:a16="http://schemas.microsoft.com/office/drawing/2014/main" id="{33DC423F-DF6D-BC01-DA9D-0D59F99614B0}"/>
              </a:ext>
            </a:extLst>
          </p:cNvPr>
          <p:cNvGrpSpPr/>
          <p:nvPr/>
        </p:nvGrpSpPr>
        <p:grpSpPr>
          <a:xfrm>
            <a:off x="2403707" y="2050881"/>
            <a:ext cx="11651786" cy="997524"/>
            <a:chOff x="0" y="0"/>
            <a:chExt cx="15535715" cy="1330033"/>
          </a:xfrm>
        </p:grpSpPr>
        <p:grpSp>
          <p:nvGrpSpPr>
            <p:cNvPr id="57" name="Group 57">
              <a:extLst>
                <a:ext uri="{FF2B5EF4-FFF2-40B4-BE49-F238E27FC236}">
                  <a16:creationId xmlns:a16="http://schemas.microsoft.com/office/drawing/2014/main" id="{3C98BF0C-13C2-FA8A-C1C3-AAE285A74EA8}"/>
                </a:ext>
              </a:extLst>
            </p:cNvPr>
            <p:cNvGrpSpPr/>
            <p:nvPr/>
          </p:nvGrpSpPr>
          <p:grpSpPr>
            <a:xfrm>
              <a:off x="0" y="0"/>
              <a:ext cx="15535715" cy="1330033"/>
              <a:chOff x="0" y="0"/>
              <a:chExt cx="9423780" cy="806782"/>
            </a:xfrm>
          </p:grpSpPr>
          <p:sp>
            <p:nvSpPr>
              <p:cNvPr id="58" name="Freeform 58">
                <a:extLst>
                  <a:ext uri="{FF2B5EF4-FFF2-40B4-BE49-F238E27FC236}">
                    <a16:creationId xmlns:a16="http://schemas.microsoft.com/office/drawing/2014/main" id="{4968A6AE-C363-466D-209E-98F198230246}"/>
                  </a:ext>
                </a:extLst>
              </p:cNvPr>
              <p:cNvSpPr/>
              <p:nvPr/>
            </p:nvSpPr>
            <p:spPr>
              <a:xfrm>
                <a:off x="12700" y="12700"/>
                <a:ext cx="9356470" cy="738202"/>
              </a:xfrm>
              <a:custGeom>
                <a:avLst/>
                <a:gdLst/>
                <a:ahLst/>
                <a:cxnLst/>
                <a:rect l="l" t="t" r="r" b="b"/>
                <a:pathLst>
                  <a:path w="9356470" h="738202">
                    <a:moveTo>
                      <a:pt x="43180" y="738202"/>
                    </a:moveTo>
                    <a:lnTo>
                      <a:pt x="9313290" y="738202"/>
                    </a:lnTo>
                    <a:cubicBezTo>
                      <a:pt x="9337420" y="738202"/>
                      <a:pt x="9356470" y="719152"/>
                      <a:pt x="9356470" y="695022"/>
                    </a:cubicBezTo>
                    <a:lnTo>
                      <a:pt x="9356470" y="43180"/>
                    </a:lnTo>
                    <a:cubicBezTo>
                      <a:pt x="9356470" y="19050"/>
                      <a:pt x="9337420" y="0"/>
                      <a:pt x="9313290" y="0"/>
                    </a:cubicBezTo>
                    <a:lnTo>
                      <a:pt x="43180" y="0"/>
                    </a:lnTo>
                    <a:cubicBezTo>
                      <a:pt x="19050" y="0"/>
                      <a:pt x="0" y="19050"/>
                      <a:pt x="0" y="43180"/>
                    </a:cubicBezTo>
                    <a:lnTo>
                      <a:pt x="0" y="695022"/>
                    </a:lnTo>
                    <a:cubicBezTo>
                      <a:pt x="0" y="719152"/>
                      <a:pt x="19050" y="738202"/>
                      <a:pt x="43180" y="738202"/>
                    </a:cubicBezTo>
                    <a:close/>
                  </a:path>
                </a:pathLst>
              </a:custGeom>
              <a:solidFill>
                <a:srgbClr val="FFFAF5"/>
              </a:solidFill>
            </p:spPr>
          </p:sp>
          <p:sp>
            <p:nvSpPr>
              <p:cNvPr id="59" name="Freeform 59">
                <a:extLst>
                  <a:ext uri="{FF2B5EF4-FFF2-40B4-BE49-F238E27FC236}">
                    <a16:creationId xmlns:a16="http://schemas.microsoft.com/office/drawing/2014/main" id="{672FFBFC-9C5C-44AB-BB0A-333CF67BBD3F}"/>
                  </a:ext>
                </a:extLst>
              </p:cNvPr>
              <p:cNvSpPr/>
              <p:nvPr/>
            </p:nvSpPr>
            <p:spPr>
              <a:xfrm>
                <a:off x="0" y="0"/>
                <a:ext cx="9423781" cy="806782"/>
              </a:xfrm>
              <a:custGeom>
                <a:avLst/>
                <a:gdLst/>
                <a:ahLst/>
                <a:cxnLst/>
                <a:rect l="l" t="t" r="r" b="b"/>
                <a:pathLst>
                  <a:path w="9423781" h="806782">
                    <a:moveTo>
                      <a:pt x="9380600" y="44450"/>
                    </a:moveTo>
                    <a:cubicBezTo>
                      <a:pt x="9375520" y="19050"/>
                      <a:pt x="9352660" y="0"/>
                      <a:pt x="9325990" y="0"/>
                    </a:cubicBezTo>
                    <a:lnTo>
                      <a:pt x="55880" y="0"/>
                    </a:lnTo>
                    <a:cubicBezTo>
                      <a:pt x="25400" y="0"/>
                      <a:pt x="0" y="25400"/>
                      <a:pt x="0" y="55880"/>
                    </a:cubicBezTo>
                    <a:lnTo>
                      <a:pt x="0" y="707722"/>
                    </a:lnTo>
                    <a:cubicBezTo>
                      <a:pt x="0" y="734392"/>
                      <a:pt x="17780" y="755982"/>
                      <a:pt x="43180" y="762332"/>
                    </a:cubicBezTo>
                    <a:cubicBezTo>
                      <a:pt x="48260" y="787732"/>
                      <a:pt x="71120" y="806782"/>
                      <a:pt x="97790" y="806782"/>
                    </a:cubicBezTo>
                    <a:lnTo>
                      <a:pt x="9367900" y="806782"/>
                    </a:lnTo>
                    <a:cubicBezTo>
                      <a:pt x="9398381" y="806782"/>
                      <a:pt x="9423781" y="781382"/>
                      <a:pt x="9423781" y="750902"/>
                    </a:cubicBezTo>
                    <a:lnTo>
                      <a:pt x="9423781" y="99060"/>
                    </a:lnTo>
                    <a:cubicBezTo>
                      <a:pt x="9423781" y="72390"/>
                      <a:pt x="9406000" y="50800"/>
                      <a:pt x="9380600" y="44450"/>
                    </a:cubicBezTo>
                    <a:close/>
                    <a:moveTo>
                      <a:pt x="12700" y="707722"/>
                    </a:moveTo>
                    <a:lnTo>
                      <a:pt x="12700" y="55880"/>
                    </a:lnTo>
                    <a:cubicBezTo>
                      <a:pt x="12700" y="31750"/>
                      <a:pt x="31750" y="12700"/>
                      <a:pt x="55880" y="12700"/>
                    </a:cubicBezTo>
                    <a:lnTo>
                      <a:pt x="9325990" y="12700"/>
                    </a:lnTo>
                    <a:cubicBezTo>
                      <a:pt x="9350120" y="12700"/>
                      <a:pt x="9369170" y="31750"/>
                      <a:pt x="9369170" y="55880"/>
                    </a:cubicBezTo>
                    <a:lnTo>
                      <a:pt x="9369170" y="707722"/>
                    </a:lnTo>
                    <a:cubicBezTo>
                      <a:pt x="9369170" y="731852"/>
                      <a:pt x="9350120" y="750902"/>
                      <a:pt x="9325990" y="750902"/>
                    </a:cubicBezTo>
                    <a:lnTo>
                      <a:pt x="55880" y="750902"/>
                    </a:lnTo>
                    <a:cubicBezTo>
                      <a:pt x="31750" y="750902"/>
                      <a:pt x="12700" y="731852"/>
                      <a:pt x="12700" y="707722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60" name="TextBox 60">
              <a:extLst>
                <a:ext uri="{FF2B5EF4-FFF2-40B4-BE49-F238E27FC236}">
                  <a16:creationId xmlns:a16="http://schemas.microsoft.com/office/drawing/2014/main" id="{4B3228D4-9FA2-44BE-B231-FF0A569B390F}"/>
                </a:ext>
              </a:extLst>
            </p:cNvPr>
            <p:cNvSpPr txBox="1"/>
            <p:nvPr/>
          </p:nvSpPr>
          <p:spPr>
            <a:xfrm>
              <a:off x="630571" y="450894"/>
              <a:ext cx="14274574" cy="38249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400"/>
                </a:lnSpc>
              </a:pPr>
              <a:r>
                <a:rPr lang="en-US" sz="1920" dirty="0">
                  <a:solidFill>
                    <a:srgbClr val="000000"/>
                  </a:solidFill>
                  <a:latin typeface="Arial" panose="020B0604020202020204" pitchFamily="34" charset="0"/>
                  <a:ea typeface="Red Hat Display"/>
                  <a:cs typeface="Arial" panose="020B0604020202020204" pitchFamily="34" charset="0"/>
                  <a:sym typeface="Red Hat Display"/>
                </a:rPr>
                <a:t>Smart Technology. Sustainable Future.</a:t>
              </a:r>
            </a:p>
          </p:txBody>
        </p:sp>
      </p:grpSp>
      <p:sp>
        <p:nvSpPr>
          <p:cNvPr id="61" name="Freeform 61">
            <a:extLst>
              <a:ext uri="{FF2B5EF4-FFF2-40B4-BE49-F238E27FC236}">
                <a16:creationId xmlns:a16="http://schemas.microsoft.com/office/drawing/2014/main" id="{E4AB1F62-35DC-F854-4F9A-2D4BE8749570}"/>
              </a:ext>
            </a:extLst>
          </p:cNvPr>
          <p:cNvSpPr/>
          <p:nvPr/>
        </p:nvSpPr>
        <p:spPr>
          <a:xfrm>
            <a:off x="-285002" y="2504870"/>
            <a:ext cx="2330413" cy="2330413"/>
          </a:xfrm>
          <a:custGeom>
            <a:avLst/>
            <a:gdLst/>
            <a:ahLst/>
            <a:cxnLst/>
            <a:rect l="l" t="t" r="r" b="b"/>
            <a:pathLst>
              <a:path w="2330413" h="2330413">
                <a:moveTo>
                  <a:pt x="0" y="0"/>
                </a:moveTo>
                <a:lnTo>
                  <a:pt x="2330413" y="0"/>
                </a:lnTo>
                <a:lnTo>
                  <a:pt x="2330413" y="2330413"/>
                </a:lnTo>
                <a:lnTo>
                  <a:pt x="0" y="233041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62" name="Freeform 62">
            <a:extLst>
              <a:ext uri="{FF2B5EF4-FFF2-40B4-BE49-F238E27FC236}">
                <a16:creationId xmlns:a16="http://schemas.microsoft.com/office/drawing/2014/main" id="{F3BC1FE3-6826-7672-C7D7-C14EFDD0C03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/>
          <p:nvPr/>
        </p:nvSpPr>
        <p:spPr>
          <a:xfrm>
            <a:off x="569494" y="6433829"/>
            <a:ext cx="240706" cy="240706"/>
          </a:xfrm>
          <a:custGeom>
            <a:avLst/>
            <a:gdLst/>
            <a:ahLst/>
            <a:cxnLst/>
            <a:rect l="l" t="t" r="r" b="b"/>
            <a:pathLst>
              <a:path w="240706" h="240706">
                <a:moveTo>
                  <a:pt x="0" y="0"/>
                </a:moveTo>
                <a:lnTo>
                  <a:pt x="240706" y="0"/>
                </a:lnTo>
                <a:lnTo>
                  <a:pt x="240706" y="240705"/>
                </a:lnTo>
                <a:lnTo>
                  <a:pt x="0" y="2407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63" name="TextBox 63">
            <a:extLst>
              <a:ext uri="{FF2B5EF4-FFF2-40B4-BE49-F238E27FC236}">
                <a16:creationId xmlns:a16="http://schemas.microsoft.com/office/drawing/2014/main" id="{1FE5FF64-FE69-8085-2861-31A81EC3E907}"/>
              </a:ext>
            </a:extLst>
          </p:cNvPr>
          <p:cNvSpPr txBox="1"/>
          <p:nvPr/>
        </p:nvSpPr>
        <p:spPr>
          <a:xfrm>
            <a:off x="1648752" y="5264948"/>
            <a:ext cx="5792073" cy="18994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496"/>
              </a:lnSpc>
            </a:pP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Dell is a well-known technology brand </a:t>
            </a:r>
            <a:r>
              <a:rPr lang="en-US" sz="1920" dirty="0" err="1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specialising</a:t>
            </a: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 in computers, laptops and digital solutions. This presentation proposes Dell </a:t>
            </a:r>
            <a:r>
              <a:rPr lang="en-US" sz="1920" dirty="0" err="1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EcoWatch</a:t>
            </a:r>
            <a:r>
              <a:rPr lang="en-US" sz="1920" dirty="0">
                <a:solidFill>
                  <a:srgbClr val="000000"/>
                </a:solidFill>
                <a:latin typeface="Arial" panose="020B0604020202020204" pitchFamily="34" charset="0"/>
                <a:ea typeface="Red Hat Display"/>
                <a:cs typeface="Arial" panose="020B0604020202020204" pitchFamily="34" charset="0"/>
                <a:sym typeface="Red Hat Display"/>
              </a:rPr>
              <a:t>, a sustainable smartwatch that extends Dell into the wearable technology market, combining innovation with environmental responsibility.</a:t>
            </a:r>
          </a:p>
        </p:txBody>
      </p:sp>
      <p:sp>
        <p:nvSpPr>
          <p:cNvPr id="64" name="TextBox 64">
            <a:extLst>
              <a:ext uri="{FF2B5EF4-FFF2-40B4-BE49-F238E27FC236}">
                <a16:creationId xmlns:a16="http://schemas.microsoft.com/office/drawing/2014/main" id="{0217D51B-1211-C962-D7BD-CAD4B6CF5E6E}"/>
              </a:ext>
            </a:extLst>
          </p:cNvPr>
          <p:cNvSpPr txBox="1"/>
          <p:nvPr/>
        </p:nvSpPr>
        <p:spPr>
          <a:xfrm>
            <a:off x="1782789" y="4312067"/>
            <a:ext cx="2629803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38"/>
              </a:lnSpc>
            </a:pPr>
            <a:r>
              <a:rPr lang="en-US" sz="2489" b="1" dirty="0">
                <a:solidFill>
                  <a:srgbClr val="000000"/>
                </a:solidFill>
                <a:latin typeface="Arial" panose="020B0604020202020204" pitchFamily="34" charset="0"/>
                <a:ea typeface="Brice BoldCondensed"/>
                <a:cs typeface="Arial" panose="020B0604020202020204" pitchFamily="34" charset="0"/>
                <a:sym typeface="Brice BoldCondensed"/>
              </a:rPr>
              <a:t>INTRODUCTION</a:t>
            </a:r>
          </a:p>
        </p:txBody>
      </p:sp>
      <p:grpSp>
        <p:nvGrpSpPr>
          <p:cNvPr id="65" name="Group 65">
            <a:extLst>
              <a:ext uri="{FF2B5EF4-FFF2-40B4-BE49-F238E27FC236}">
                <a16:creationId xmlns:a16="http://schemas.microsoft.com/office/drawing/2014/main" id="{26FBA23F-441A-837B-C169-F86C209A897E}"/>
              </a:ext>
            </a:extLst>
          </p:cNvPr>
          <p:cNvGrpSpPr/>
          <p:nvPr/>
        </p:nvGrpSpPr>
        <p:grpSpPr>
          <a:xfrm>
            <a:off x="8748161" y="3340433"/>
            <a:ext cx="6326051" cy="4989899"/>
            <a:chOff x="0" y="0"/>
            <a:chExt cx="8434734" cy="6653199"/>
          </a:xfrm>
        </p:grpSpPr>
        <p:pic>
          <p:nvPicPr>
            <p:cNvPr id="66" name="Picture 66">
              <a:extLst>
                <a:ext uri="{FF2B5EF4-FFF2-40B4-BE49-F238E27FC236}">
                  <a16:creationId xmlns:a16="http://schemas.microsoft.com/office/drawing/2014/main" id="{54171C83-1DAC-25FA-EECD-0C88608191D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rcRect t="17314" b="17314"/>
            <a:stretch>
              <a:fillRect/>
            </a:stretch>
          </p:blipFill>
          <p:spPr>
            <a:xfrm>
              <a:off x="0" y="0"/>
              <a:ext cx="8434734" cy="6653199"/>
            </a:xfrm>
            <a:prstGeom prst="rect">
              <a:avLst/>
            </a:prstGeom>
          </p:spPr>
        </p:pic>
      </p:grpSp>
      <p:sp>
        <p:nvSpPr>
          <p:cNvPr id="67" name="Freeform 67">
            <a:extLst>
              <a:ext uri="{FF2B5EF4-FFF2-40B4-BE49-F238E27FC236}">
                <a16:creationId xmlns:a16="http://schemas.microsoft.com/office/drawing/2014/main" id="{3E91DE18-8573-EE57-E25D-AB3C19A759D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/>
          <p:nvPr/>
        </p:nvSpPr>
        <p:spPr>
          <a:xfrm>
            <a:off x="569494" y="20687482"/>
            <a:ext cx="240706" cy="240706"/>
          </a:xfrm>
          <a:custGeom>
            <a:avLst/>
            <a:gdLst/>
            <a:ahLst/>
            <a:cxnLst/>
            <a:rect l="l" t="t" r="r" b="b"/>
            <a:pathLst>
              <a:path w="240706" h="240706">
                <a:moveTo>
                  <a:pt x="0" y="0"/>
                </a:moveTo>
                <a:lnTo>
                  <a:pt x="240706" y="0"/>
                </a:lnTo>
                <a:lnTo>
                  <a:pt x="240706" y="240706"/>
                </a:lnTo>
                <a:lnTo>
                  <a:pt x="0" y="2407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68" name="Freeform 68">
            <a:extLst>
              <a:ext uri="{FF2B5EF4-FFF2-40B4-BE49-F238E27FC236}">
                <a16:creationId xmlns:a16="http://schemas.microsoft.com/office/drawing/2014/main" id="{92F2150E-A113-F3C7-CEDF-F0004F9B7BD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/>
          <p:nvPr/>
        </p:nvSpPr>
        <p:spPr>
          <a:xfrm>
            <a:off x="171450" y="13313003"/>
            <a:ext cx="240706" cy="240706"/>
          </a:xfrm>
          <a:custGeom>
            <a:avLst/>
            <a:gdLst/>
            <a:ahLst/>
            <a:cxnLst/>
            <a:rect l="l" t="t" r="r" b="b"/>
            <a:pathLst>
              <a:path w="240706" h="240706">
                <a:moveTo>
                  <a:pt x="0" y="0"/>
                </a:moveTo>
                <a:lnTo>
                  <a:pt x="240706" y="0"/>
                </a:lnTo>
                <a:lnTo>
                  <a:pt x="240706" y="240706"/>
                </a:lnTo>
                <a:lnTo>
                  <a:pt x="0" y="2407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=""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69" name="Freeform 69">
            <a:extLst>
              <a:ext uri="{FF2B5EF4-FFF2-40B4-BE49-F238E27FC236}">
                <a16:creationId xmlns:a16="http://schemas.microsoft.com/office/drawing/2014/main" id="{08AA355D-595A-A4A4-5209-71AE7BEC492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/>
          <p:nvPr/>
        </p:nvSpPr>
        <p:spPr>
          <a:xfrm>
            <a:off x="15979194" y="8330333"/>
            <a:ext cx="240706" cy="240706"/>
          </a:xfrm>
          <a:custGeom>
            <a:avLst/>
            <a:gdLst/>
            <a:ahLst/>
            <a:cxnLst/>
            <a:rect l="l" t="t" r="r" b="b"/>
            <a:pathLst>
              <a:path w="240706" h="240706">
                <a:moveTo>
                  <a:pt x="0" y="0"/>
                </a:moveTo>
                <a:lnTo>
                  <a:pt x="240706" y="0"/>
                </a:lnTo>
                <a:lnTo>
                  <a:pt x="240706" y="240705"/>
                </a:lnTo>
                <a:lnTo>
                  <a:pt x="0" y="2407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70" name="Freeform 70">
            <a:extLst>
              <a:ext uri="{FF2B5EF4-FFF2-40B4-BE49-F238E27FC236}">
                <a16:creationId xmlns:a16="http://schemas.microsoft.com/office/drawing/2014/main" id="{D3A94046-CD56-6D6F-58EE-66CDEE58911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/>
          <p:nvPr/>
        </p:nvSpPr>
        <p:spPr>
          <a:xfrm>
            <a:off x="15497591" y="3176490"/>
            <a:ext cx="240706" cy="240706"/>
          </a:xfrm>
          <a:custGeom>
            <a:avLst/>
            <a:gdLst/>
            <a:ahLst/>
            <a:cxnLst/>
            <a:rect l="l" t="t" r="r" b="b"/>
            <a:pathLst>
              <a:path w="240706" h="240706">
                <a:moveTo>
                  <a:pt x="0" y="0"/>
                </a:moveTo>
                <a:lnTo>
                  <a:pt x="240706" y="0"/>
                </a:lnTo>
                <a:lnTo>
                  <a:pt x="240706" y="240706"/>
                </a:lnTo>
                <a:lnTo>
                  <a:pt x="0" y="2407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=""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71" name="Freeform 71">
            <a:extLst>
              <a:ext uri="{FF2B5EF4-FFF2-40B4-BE49-F238E27FC236}">
                <a16:creationId xmlns:a16="http://schemas.microsoft.com/office/drawing/2014/main" id="{64DDBBD2-205D-6B25-D0FC-293F7A225F5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/>
          <p:nvPr/>
        </p:nvSpPr>
        <p:spPr>
          <a:xfrm>
            <a:off x="15675094" y="16761001"/>
            <a:ext cx="240706" cy="240706"/>
          </a:xfrm>
          <a:custGeom>
            <a:avLst/>
            <a:gdLst/>
            <a:ahLst/>
            <a:cxnLst/>
            <a:rect l="l" t="t" r="r" b="b"/>
            <a:pathLst>
              <a:path w="240706" h="240706">
                <a:moveTo>
                  <a:pt x="0" y="0"/>
                </a:moveTo>
                <a:lnTo>
                  <a:pt x="240706" y="0"/>
                </a:lnTo>
                <a:lnTo>
                  <a:pt x="240706" y="240705"/>
                </a:lnTo>
                <a:lnTo>
                  <a:pt x="0" y="2407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=""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72" name="Freeform 72">
            <a:extLst>
              <a:ext uri="{FF2B5EF4-FFF2-40B4-BE49-F238E27FC236}">
                <a16:creationId xmlns:a16="http://schemas.microsoft.com/office/drawing/2014/main" id="{3771B79C-7854-9FF5-8822-1ABD4F47C4C2}"/>
              </a:ext>
            </a:extLst>
          </p:cNvPr>
          <p:cNvSpPr/>
          <p:nvPr/>
        </p:nvSpPr>
        <p:spPr>
          <a:xfrm rot="-529304">
            <a:off x="15184874" y="9812394"/>
            <a:ext cx="1913136" cy="1913136"/>
          </a:xfrm>
          <a:custGeom>
            <a:avLst/>
            <a:gdLst/>
            <a:ahLst/>
            <a:cxnLst/>
            <a:rect l="l" t="t" r="r" b="b"/>
            <a:pathLst>
              <a:path w="1913136" h="1913136">
                <a:moveTo>
                  <a:pt x="0" y="0"/>
                </a:moveTo>
                <a:lnTo>
                  <a:pt x="1913136" y="0"/>
                </a:lnTo>
                <a:lnTo>
                  <a:pt x="1913136" y="1913136"/>
                </a:lnTo>
                <a:lnTo>
                  <a:pt x="0" y="1913136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</p:sp>
      <p:grpSp>
        <p:nvGrpSpPr>
          <p:cNvPr id="73" name="Group 73">
            <a:extLst>
              <a:ext uri="{FF2B5EF4-FFF2-40B4-BE49-F238E27FC236}">
                <a16:creationId xmlns:a16="http://schemas.microsoft.com/office/drawing/2014/main" id="{0D742C95-FCA1-B0F4-2CC2-1A61874AFE71}"/>
              </a:ext>
            </a:extLst>
          </p:cNvPr>
          <p:cNvGrpSpPr/>
          <p:nvPr/>
        </p:nvGrpSpPr>
        <p:grpSpPr>
          <a:xfrm>
            <a:off x="1176345" y="17784641"/>
            <a:ext cx="5797428" cy="3948055"/>
            <a:chOff x="0" y="0"/>
            <a:chExt cx="4688868" cy="2624817"/>
          </a:xfrm>
        </p:grpSpPr>
        <p:sp>
          <p:nvSpPr>
            <p:cNvPr id="74" name="Freeform 74">
              <a:extLst>
                <a:ext uri="{FF2B5EF4-FFF2-40B4-BE49-F238E27FC236}">
                  <a16:creationId xmlns:a16="http://schemas.microsoft.com/office/drawing/2014/main" id="{76A3A667-E927-9ADE-A27C-571F36EA686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2700" y="12700"/>
              <a:ext cx="4621558" cy="2556237"/>
            </a:xfrm>
            <a:custGeom>
              <a:avLst/>
              <a:gdLst/>
              <a:ahLst/>
              <a:cxnLst/>
              <a:rect l="l" t="t" r="r" b="b"/>
              <a:pathLst>
                <a:path w="4621558" h="2556237">
                  <a:moveTo>
                    <a:pt x="43180" y="2556237"/>
                  </a:moveTo>
                  <a:lnTo>
                    <a:pt x="4578378" y="2556237"/>
                  </a:lnTo>
                  <a:cubicBezTo>
                    <a:pt x="4602508" y="2556237"/>
                    <a:pt x="4621558" y="2537187"/>
                    <a:pt x="4621558" y="2513057"/>
                  </a:cubicBezTo>
                  <a:lnTo>
                    <a:pt x="4621558" y="43180"/>
                  </a:lnTo>
                  <a:cubicBezTo>
                    <a:pt x="4621558" y="19050"/>
                    <a:pt x="4602508" y="0"/>
                    <a:pt x="4578378" y="0"/>
                  </a:cubicBezTo>
                  <a:lnTo>
                    <a:pt x="43180" y="0"/>
                  </a:lnTo>
                  <a:cubicBezTo>
                    <a:pt x="19050" y="0"/>
                    <a:pt x="0" y="19050"/>
                    <a:pt x="0" y="43180"/>
                  </a:cubicBezTo>
                  <a:lnTo>
                    <a:pt x="0" y="2513057"/>
                  </a:lnTo>
                  <a:cubicBezTo>
                    <a:pt x="0" y="2537187"/>
                    <a:pt x="19050" y="2556237"/>
                    <a:pt x="43180" y="2556237"/>
                  </a:cubicBezTo>
                  <a:close/>
                </a:path>
              </a:pathLst>
            </a:custGeom>
            <a:solidFill>
              <a:srgbClr val="FFFAF5"/>
            </a:solidFill>
          </p:spPr>
        </p:sp>
        <p:sp>
          <p:nvSpPr>
            <p:cNvPr id="75" name="Freeform 75">
              <a:extLst>
                <a:ext uri="{FF2B5EF4-FFF2-40B4-BE49-F238E27FC236}">
                  <a16:creationId xmlns:a16="http://schemas.microsoft.com/office/drawing/2014/main" id="{39A04BB8-2D6A-2DED-4F6F-CA2B613D546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4688868" cy="2624817"/>
            </a:xfrm>
            <a:custGeom>
              <a:avLst/>
              <a:gdLst/>
              <a:ahLst/>
              <a:cxnLst/>
              <a:rect l="l" t="t" r="r" b="b"/>
              <a:pathLst>
                <a:path w="4688868" h="2624817">
                  <a:moveTo>
                    <a:pt x="4645688" y="44450"/>
                  </a:moveTo>
                  <a:cubicBezTo>
                    <a:pt x="4640608" y="19050"/>
                    <a:pt x="4617748" y="0"/>
                    <a:pt x="4591078" y="0"/>
                  </a:cubicBezTo>
                  <a:lnTo>
                    <a:pt x="55880" y="0"/>
                  </a:lnTo>
                  <a:cubicBezTo>
                    <a:pt x="25400" y="0"/>
                    <a:pt x="0" y="25400"/>
                    <a:pt x="0" y="55880"/>
                  </a:cubicBezTo>
                  <a:lnTo>
                    <a:pt x="0" y="2525757"/>
                  </a:lnTo>
                  <a:cubicBezTo>
                    <a:pt x="0" y="2552427"/>
                    <a:pt x="17780" y="2574017"/>
                    <a:pt x="43180" y="2580367"/>
                  </a:cubicBezTo>
                  <a:cubicBezTo>
                    <a:pt x="48260" y="2605767"/>
                    <a:pt x="71120" y="2624817"/>
                    <a:pt x="97790" y="2624817"/>
                  </a:cubicBezTo>
                  <a:lnTo>
                    <a:pt x="4632988" y="2624817"/>
                  </a:lnTo>
                  <a:cubicBezTo>
                    <a:pt x="4663468" y="2624817"/>
                    <a:pt x="4688868" y="2599417"/>
                    <a:pt x="4688868" y="2568937"/>
                  </a:cubicBezTo>
                  <a:lnTo>
                    <a:pt x="4688868" y="99060"/>
                  </a:lnTo>
                  <a:cubicBezTo>
                    <a:pt x="4688868" y="72390"/>
                    <a:pt x="4671088" y="50800"/>
                    <a:pt x="4645688" y="44450"/>
                  </a:cubicBezTo>
                  <a:close/>
                  <a:moveTo>
                    <a:pt x="12700" y="2525757"/>
                  </a:moveTo>
                  <a:lnTo>
                    <a:pt x="12700" y="55880"/>
                  </a:lnTo>
                  <a:cubicBezTo>
                    <a:pt x="12700" y="31750"/>
                    <a:pt x="31750" y="12700"/>
                    <a:pt x="55880" y="12700"/>
                  </a:cubicBezTo>
                  <a:lnTo>
                    <a:pt x="4591078" y="12700"/>
                  </a:lnTo>
                  <a:cubicBezTo>
                    <a:pt x="4615208" y="12700"/>
                    <a:pt x="4634258" y="31750"/>
                    <a:pt x="4634258" y="55880"/>
                  </a:cubicBezTo>
                  <a:lnTo>
                    <a:pt x="4634258" y="2525757"/>
                  </a:lnTo>
                  <a:cubicBezTo>
                    <a:pt x="4634258" y="2549887"/>
                    <a:pt x="4615208" y="2568937"/>
                    <a:pt x="4591078" y="2568937"/>
                  </a:cubicBezTo>
                  <a:lnTo>
                    <a:pt x="55880" y="2568937"/>
                  </a:lnTo>
                  <a:cubicBezTo>
                    <a:pt x="31750" y="2568937"/>
                    <a:pt x="12700" y="2549887"/>
                    <a:pt x="12700" y="2525757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76" name="TextBox 76">
            <a:extLst>
              <a:ext uri="{FF2B5EF4-FFF2-40B4-BE49-F238E27FC236}">
                <a16:creationId xmlns:a16="http://schemas.microsoft.com/office/drawing/2014/main" id="{7817730E-D064-FB21-A165-F2F9994FD9A0}"/>
              </a:ext>
            </a:extLst>
          </p:cNvPr>
          <p:cNvSpPr txBox="1"/>
          <p:nvPr/>
        </p:nvSpPr>
        <p:spPr>
          <a:xfrm>
            <a:off x="1485003" y="18336688"/>
            <a:ext cx="5296797" cy="32316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28600" lvl="0" indent="-2286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Bauer Media Outdoor (2025)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Rise of Sustainable Consumers and How to Market to Them.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https://www.bauermediaoutdoor.co.uk/latest/the-rise-of-sustainable-consumers-and-how-to-market-to-them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31 July 2026)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0" indent="-2286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Kang, H.S.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Exworthy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M. (2022) ‘Wearing the future—wearables to empower users to take greater responsibility for their health and care: scoping review’. 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JMIR mHealth and </a:t>
            </a:r>
            <a:r>
              <a:rPr lang="en-US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uHealth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 10(7), p.e35684.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https://doi.org/10.2196/35684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0" indent="-2286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Shahabuddin, M., Uddin, M.N., Chowdhury, J.I., Ahmed, S.F., Uddin, M.N.,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Mofijur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M. and Uddin, M.A. (2023) ‘A review of the recent development, challenges, and opportunities of electronic waste (e-waste)’. 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Science and Technology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 20(4), pp.4513-4520.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https://doi.org/10.1007/s13762-022-04274-w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77" name="Group 77">
            <a:extLst>
              <a:ext uri="{FF2B5EF4-FFF2-40B4-BE49-F238E27FC236}">
                <a16:creationId xmlns:a16="http://schemas.microsoft.com/office/drawing/2014/main" id="{C51F8C3D-E0BD-A46A-9729-04915BF67DA0}"/>
              </a:ext>
            </a:extLst>
          </p:cNvPr>
          <p:cNvGrpSpPr/>
          <p:nvPr/>
        </p:nvGrpSpPr>
        <p:grpSpPr>
          <a:xfrm>
            <a:off x="1485003" y="17376653"/>
            <a:ext cx="3225376" cy="931992"/>
            <a:chOff x="0" y="0"/>
            <a:chExt cx="6631076" cy="1916090"/>
          </a:xfrm>
        </p:grpSpPr>
        <p:sp>
          <p:nvSpPr>
            <p:cNvPr id="78" name="Freeform 78">
              <a:extLst>
                <a:ext uri="{FF2B5EF4-FFF2-40B4-BE49-F238E27FC236}">
                  <a16:creationId xmlns:a16="http://schemas.microsoft.com/office/drawing/2014/main" id="{B7596F95-892A-DCC5-B233-8D921F11F57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2700" y="12700"/>
              <a:ext cx="6605677" cy="1890690"/>
            </a:xfrm>
            <a:custGeom>
              <a:avLst/>
              <a:gdLst/>
              <a:ahLst/>
              <a:cxnLst/>
              <a:rect l="l" t="t" r="r" b="b"/>
              <a:pathLst>
                <a:path w="6605677" h="1890690">
                  <a:moveTo>
                    <a:pt x="5648731" y="1890690"/>
                  </a:moveTo>
                  <a:lnTo>
                    <a:pt x="956945" y="1890690"/>
                  </a:lnTo>
                  <a:cubicBezTo>
                    <a:pt x="428371" y="1890690"/>
                    <a:pt x="0" y="1462192"/>
                    <a:pt x="0" y="945345"/>
                  </a:cubicBezTo>
                  <a:cubicBezTo>
                    <a:pt x="0" y="428371"/>
                    <a:pt x="428371" y="0"/>
                    <a:pt x="956945" y="0"/>
                  </a:cubicBezTo>
                  <a:lnTo>
                    <a:pt x="5648731" y="0"/>
                  </a:lnTo>
                  <a:cubicBezTo>
                    <a:pt x="6177178" y="0"/>
                    <a:pt x="6605677" y="428371"/>
                    <a:pt x="6605677" y="945345"/>
                  </a:cubicBezTo>
                  <a:cubicBezTo>
                    <a:pt x="6605677" y="1462192"/>
                    <a:pt x="6177178" y="1890690"/>
                    <a:pt x="5648731" y="1890690"/>
                  </a:cubicBezTo>
                  <a:close/>
                </a:path>
              </a:pathLst>
            </a:custGeom>
            <a:solidFill>
              <a:srgbClr val="DFB0F6"/>
            </a:solidFill>
          </p:spPr>
        </p:sp>
        <p:sp>
          <p:nvSpPr>
            <p:cNvPr id="79" name="Freeform 79">
              <a:extLst>
                <a:ext uri="{FF2B5EF4-FFF2-40B4-BE49-F238E27FC236}">
                  <a16:creationId xmlns:a16="http://schemas.microsoft.com/office/drawing/2014/main" id="{5942EF8B-0AE4-2C5C-7573-35D30ACD444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6631077" cy="1916090"/>
            </a:xfrm>
            <a:custGeom>
              <a:avLst/>
              <a:gdLst/>
              <a:ahLst/>
              <a:cxnLst/>
              <a:rect l="l" t="t" r="r" b="b"/>
              <a:pathLst>
                <a:path w="6631077" h="1916090">
                  <a:moveTo>
                    <a:pt x="5661431" y="0"/>
                  </a:moveTo>
                  <a:lnTo>
                    <a:pt x="969645" y="0"/>
                  </a:lnTo>
                  <a:cubicBezTo>
                    <a:pt x="434975" y="0"/>
                    <a:pt x="0" y="434975"/>
                    <a:pt x="0" y="958045"/>
                  </a:cubicBezTo>
                  <a:cubicBezTo>
                    <a:pt x="0" y="1481115"/>
                    <a:pt x="434975" y="1916090"/>
                    <a:pt x="969645" y="1916090"/>
                  </a:cubicBezTo>
                  <a:lnTo>
                    <a:pt x="5661431" y="1916090"/>
                  </a:lnTo>
                  <a:cubicBezTo>
                    <a:pt x="6196101" y="1916090"/>
                    <a:pt x="6631077" y="1481115"/>
                    <a:pt x="6631077" y="958045"/>
                  </a:cubicBezTo>
                  <a:cubicBezTo>
                    <a:pt x="6631077" y="434975"/>
                    <a:pt x="6196101" y="0"/>
                    <a:pt x="5661431" y="0"/>
                  </a:cubicBezTo>
                  <a:close/>
                  <a:moveTo>
                    <a:pt x="5661431" y="1890690"/>
                  </a:moveTo>
                  <a:lnTo>
                    <a:pt x="969645" y="1890690"/>
                  </a:lnTo>
                  <a:cubicBezTo>
                    <a:pt x="448945" y="1890690"/>
                    <a:pt x="25400" y="1467145"/>
                    <a:pt x="25400" y="958045"/>
                  </a:cubicBezTo>
                  <a:cubicBezTo>
                    <a:pt x="25400" y="448945"/>
                    <a:pt x="448945" y="25400"/>
                    <a:pt x="969645" y="25400"/>
                  </a:cubicBezTo>
                  <a:lnTo>
                    <a:pt x="5661431" y="25400"/>
                  </a:lnTo>
                  <a:cubicBezTo>
                    <a:pt x="6182131" y="25400"/>
                    <a:pt x="6605677" y="448945"/>
                    <a:pt x="6605677" y="958045"/>
                  </a:cubicBezTo>
                  <a:cubicBezTo>
                    <a:pt x="6605677" y="1467145"/>
                    <a:pt x="6182131" y="1890690"/>
                    <a:pt x="5661431" y="189069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id="80" name="TextBox 80">
            <a:extLst>
              <a:ext uri="{FF2B5EF4-FFF2-40B4-BE49-F238E27FC236}">
                <a16:creationId xmlns:a16="http://schemas.microsoft.com/office/drawing/2014/main" id="{C6501C87-8949-CE2D-A987-ACA7D1E55750}"/>
              </a:ext>
            </a:extLst>
          </p:cNvPr>
          <p:cNvSpPr txBox="1"/>
          <p:nvPr/>
        </p:nvSpPr>
        <p:spPr>
          <a:xfrm>
            <a:off x="1782789" y="17698251"/>
            <a:ext cx="2629803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38"/>
              </a:lnSpc>
            </a:pPr>
            <a:r>
              <a:rPr lang="en-US" sz="2489" b="1" dirty="0">
                <a:solidFill>
                  <a:srgbClr val="000000"/>
                </a:solidFill>
                <a:latin typeface="Arial" panose="020B0604020202020204" pitchFamily="34" charset="0"/>
                <a:ea typeface="Brice BoldCondensed"/>
                <a:cs typeface="Arial" panose="020B0604020202020204" pitchFamily="34" charset="0"/>
                <a:sym typeface="Brice BoldCondensed"/>
              </a:rPr>
              <a:t>REFERENCE</a:t>
            </a:r>
          </a:p>
        </p:txBody>
      </p:sp>
      <p:sp>
        <p:nvSpPr>
          <p:cNvPr id="81" name="Freeform 81">
            <a:extLst>
              <a:ext uri="{FF2B5EF4-FFF2-40B4-BE49-F238E27FC236}">
                <a16:creationId xmlns:a16="http://schemas.microsoft.com/office/drawing/2014/main" id="{91166565-1DE9-43E5-00EB-C95B068E2416}"/>
              </a:ext>
            </a:extLst>
          </p:cNvPr>
          <p:cNvSpPr/>
          <p:nvPr/>
        </p:nvSpPr>
        <p:spPr>
          <a:xfrm rot="-4118886">
            <a:off x="15166139" y="5160042"/>
            <a:ext cx="1626110" cy="1110252"/>
          </a:xfrm>
          <a:custGeom>
            <a:avLst/>
            <a:gdLst/>
            <a:ahLst/>
            <a:cxnLst/>
            <a:rect l="l" t="t" r="r" b="b"/>
            <a:pathLst>
              <a:path w="1626110" h="1110252">
                <a:moveTo>
                  <a:pt x="0" y="0"/>
                </a:moveTo>
                <a:lnTo>
                  <a:pt x="1626110" y="0"/>
                </a:lnTo>
                <a:lnTo>
                  <a:pt x="1626110" y="1110251"/>
                </a:lnTo>
                <a:lnTo>
                  <a:pt x="0" y="111025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b="-32305"/>
            </a:stretch>
          </a:blipFill>
        </p:spPr>
      </p:sp>
    </p:spTree>
    <p:extLst>
      <p:ext uri="{BB962C8B-B14F-4D97-AF65-F5344CB8AC3E}">
        <p14:creationId xmlns:p14="http://schemas.microsoft.com/office/powerpoint/2010/main" val="3925887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344</Words>
  <Application>Microsoft Office PowerPoint</Application>
  <PresentationFormat>Custom</PresentationFormat>
  <Paragraphs>35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Red Hat Display</vt:lpstr>
      <vt:lpstr>Brice BoldCondensed</vt:lpstr>
      <vt:lpstr>Calibri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Dell EcoWatch: Sustainable Brand Extension Poster</dc:title>
  <cp:lastModifiedBy>Dell</cp:lastModifiedBy>
  <cp:revision>17</cp:revision>
  <dcterms:created xsi:type="dcterms:W3CDTF">2006-08-16T00:00:00Z</dcterms:created>
  <dcterms:modified xsi:type="dcterms:W3CDTF">2026-08-02T03:58:33Z</dcterms:modified>
  <dc:identifier>DAHQl0y7Gsg</dc:identifier>
</cp:coreProperties>
</file>