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5" d="100"/>
          <a:sy n="65" d="100"/>
        </p:scale>
        <p:origin x="63" y="6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657856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64995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94503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7381749-F6FB-4FCE-95A7-AC8D8904E6BF}"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988615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7381749-F6FB-4FCE-95A7-AC8D8904E6BF}" type="datetimeFigureOut">
              <a:rPr lang="en-GB" smtClean="0"/>
              <a:t>22/01/2019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125408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381749-F6FB-4FCE-95A7-AC8D8904E6BF}" type="datetimeFigureOut">
              <a:rPr lang="en-GB" smtClean="0"/>
              <a:t>22/01/2019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378700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381749-F6FB-4FCE-95A7-AC8D8904E6BF}" type="datetimeFigureOut">
              <a:rPr lang="en-GB" smtClean="0"/>
              <a:t>22/01/2019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65890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403191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3865644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865948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381749-F6FB-4FCE-95A7-AC8D8904E6BF}"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493621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381749-F6FB-4FCE-95A7-AC8D8904E6BF}" type="datetimeFigureOut">
              <a:rPr lang="en-GB" smtClean="0"/>
              <a:t>22/01/2019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12AF50-9CCD-49BB-9BBA-110EAE850857}" type="slidenum">
              <a:rPr lang="en-GB" smtClean="0"/>
              <a:t>‹#›</a:t>
            </a:fld>
            <a:endParaRPr lang="en-GB"/>
          </a:p>
        </p:txBody>
      </p:sp>
    </p:spTree>
    <p:extLst>
      <p:ext uri="{BB962C8B-B14F-4D97-AF65-F5344CB8AC3E}">
        <p14:creationId xmlns:p14="http://schemas.microsoft.com/office/powerpoint/2010/main" val="3833359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routledge.com/Embedding-Counselling-and-Communication-Skills-A-Relational-Skills-Model/Midwinter-Dickson/p/book/978027377492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Use of Silence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252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feel about silence?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20331" y="1825625"/>
            <a:ext cx="4351338" cy="4351338"/>
          </a:xfrm>
        </p:spPr>
      </p:pic>
    </p:spTree>
    <p:extLst>
      <p:ext uri="{BB962C8B-B14F-4D97-AF65-F5344CB8AC3E}">
        <p14:creationId xmlns:p14="http://schemas.microsoft.com/office/powerpoint/2010/main" val="3611096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Silence can be uncomfortable, embarrassing and awkward.</a:t>
            </a:r>
          </a:p>
          <a:p>
            <a:r>
              <a:rPr lang="en-GB" dirty="0" smtClean="0"/>
              <a:t>Sometimes, as helpers, we feel the need to fill the silent space and say something quickly.</a:t>
            </a:r>
          </a:p>
          <a:p>
            <a:r>
              <a:rPr lang="en-GB" dirty="0" smtClean="0"/>
              <a:t>But often the silence in a session is helpful and necessary.</a:t>
            </a:r>
          </a:p>
          <a:p>
            <a:r>
              <a:rPr lang="en-GB" dirty="0" smtClean="0"/>
              <a:t>It allows time for the client to reflect and consider all that has been said and commented on so far.</a:t>
            </a:r>
          </a:p>
          <a:p>
            <a:endParaRPr lang="en-GB" dirty="0"/>
          </a:p>
        </p:txBody>
      </p:sp>
    </p:spTree>
    <p:extLst>
      <p:ext uri="{BB962C8B-B14F-4D97-AF65-F5344CB8AC3E}">
        <p14:creationId xmlns:p14="http://schemas.microsoft.com/office/powerpoint/2010/main" val="142561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It is our role as counsellors to monitor the silence.</a:t>
            </a:r>
          </a:p>
          <a:p>
            <a:r>
              <a:rPr lang="en-GB" dirty="0" smtClean="0"/>
              <a:t>We need to observe the client, we need to see if there is a discomfort there or whether the client is actually reflecting.</a:t>
            </a:r>
          </a:p>
          <a:p>
            <a:endParaRPr lang="en-GB" dirty="0"/>
          </a:p>
          <a:p>
            <a:r>
              <a:rPr lang="en-GB" dirty="0" smtClean="0"/>
              <a:t>After a time it might feel appropriate to ask a question, such as..</a:t>
            </a:r>
          </a:p>
          <a:p>
            <a:pPr lvl="1"/>
            <a:r>
              <a:rPr lang="en-GB" dirty="0" smtClean="0"/>
              <a:t>“I’m wondering what is going on for you right now?”</a:t>
            </a:r>
          </a:p>
          <a:p>
            <a:pPr lvl="1"/>
            <a:r>
              <a:rPr lang="en-GB" dirty="0" smtClean="0"/>
              <a:t>“I’m noticing that this is difficult for you”</a:t>
            </a:r>
          </a:p>
          <a:p>
            <a:pPr lvl="1"/>
            <a:r>
              <a:rPr lang="en-GB" dirty="0" smtClean="0"/>
              <a:t>“You seem to be thinking about something, would you like to share this?”</a:t>
            </a:r>
            <a:endParaRPr lang="en-GB" dirty="0"/>
          </a:p>
        </p:txBody>
      </p:sp>
    </p:spTree>
    <p:extLst>
      <p:ext uri="{BB962C8B-B14F-4D97-AF65-F5344CB8AC3E}">
        <p14:creationId xmlns:p14="http://schemas.microsoft.com/office/powerpoint/2010/main" val="2955021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At other times it is important to just hold the silence.</a:t>
            </a:r>
          </a:p>
          <a:p>
            <a:endParaRPr lang="en-GB" dirty="0"/>
          </a:p>
          <a:p>
            <a:r>
              <a:rPr lang="en-GB" dirty="0" smtClean="0"/>
              <a:t>However, it is also important to note, that silence can be just as uncomfortable and even traumatic for some clients, so it is important that you stay with the client and monitor, observe and sense what is happening in that moment.</a:t>
            </a:r>
            <a:endParaRPr lang="en-GB" dirty="0"/>
          </a:p>
        </p:txBody>
      </p:sp>
    </p:spTree>
    <p:extLst>
      <p:ext uri="{BB962C8B-B14F-4D97-AF65-F5344CB8AC3E}">
        <p14:creationId xmlns:p14="http://schemas.microsoft.com/office/powerpoint/2010/main" val="2724634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considerations</a:t>
            </a:r>
            <a:endParaRPr lang="en-GB" dirty="0"/>
          </a:p>
        </p:txBody>
      </p:sp>
      <p:sp>
        <p:nvSpPr>
          <p:cNvPr id="3" name="Content Placeholder 2"/>
          <p:cNvSpPr>
            <a:spLocks noGrp="1"/>
          </p:cNvSpPr>
          <p:nvPr>
            <p:ph idx="1"/>
          </p:nvPr>
        </p:nvSpPr>
        <p:spPr/>
        <p:txBody>
          <a:bodyPr/>
          <a:lstStyle/>
          <a:p>
            <a:r>
              <a:rPr lang="en-GB" dirty="0" smtClean="0"/>
              <a:t>Silence can mean different things in different cultures. </a:t>
            </a:r>
          </a:p>
          <a:p>
            <a:r>
              <a:rPr lang="en-GB" dirty="0" smtClean="0"/>
              <a:t>We need to notice what is happening in the moment and watch for the client to give you cues about what they need in that time. This is often indicated through non-verbal communication.</a:t>
            </a:r>
          </a:p>
          <a:p>
            <a:endParaRPr lang="en-GB" dirty="0"/>
          </a:p>
          <a:p>
            <a:r>
              <a:rPr lang="en-GB" dirty="0" smtClean="0">
                <a:hlinkClick r:id="rId2"/>
              </a:rPr>
              <a:t>Silence in the therapeutic relationship</a:t>
            </a:r>
            <a:endParaRPr lang="en-GB" dirty="0"/>
          </a:p>
        </p:txBody>
      </p:sp>
    </p:spTree>
    <p:extLst>
      <p:ext uri="{BB962C8B-B14F-4D97-AF65-F5344CB8AC3E}">
        <p14:creationId xmlns:p14="http://schemas.microsoft.com/office/powerpoint/2010/main" val="1000613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20000"/>
              <a:lumOff val="80000"/>
            </a:schemeClr>
          </a:solidFill>
        </p:spPr>
        <p:txBody>
          <a:bodyPr/>
          <a:lstStyle/>
          <a:p>
            <a:r>
              <a:rPr lang="en-GB" dirty="0" smtClean="0"/>
              <a:t>Skills practice</a:t>
            </a:r>
            <a:endParaRPr lang="en-GB" dirty="0"/>
          </a:p>
        </p:txBody>
      </p:sp>
      <p:sp>
        <p:nvSpPr>
          <p:cNvPr id="3" name="Content Placeholder 2"/>
          <p:cNvSpPr>
            <a:spLocks noGrp="1"/>
          </p:cNvSpPr>
          <p:nvPr>
            <p:ph idx="1"/>
          </p:nvPr>
        </p:nvSpPr>
        <p:spPr>
          <a:solidFill>
            <a:schemeClr val="accent4">
              <a:lumMod val="20000"/>
              <a:lumOff val="80000"/>
            </a:schemeClr>
          </a:solidFill>
        </p:spPr>
        <p:txBody>
          <a:bodyPr>
            <a:normAutofit lnSpcReduction="10000"/>
          </a:bodyPr>
          <a:lstStyle/>
          <a:p>
            <a:r>
              <a:rPr lang="en-GB" dirty="0" smtClean="0"/>
              <a:t>P79 of Midwinter and Dickson book.</a:t>
            </a:r>
          </a:p>
          <a:p>
            <a:endParaRPr lang="en-GB" dirty="0"/>
          </a:p>
          <a:p>
            <a:r>
              <a:rPr lang="en-GB" dirty="0" smtClean="0"/>
              <a:t>Within the triad, the client reflects on a change that they would like in their lives.</a:t>
            </a:r>
          </a:p>
          <a:p>
            <a:r>
              <a:rPr lang="en-GB" dirty="0" smtClean="0"/>
              <a:t>As the counsellor, see if you can leave pauses, places of silence at appropriate moments.</a:t>
            </a:r>
          </a:p>
          <a:p>
            <a:r>
              <a:rPr lang="en-GB" dirty="0" smtClean="0"/>
              <a:t>Monitor how you felt during this time, did you need to fill the silence? How challenging was it for you?</a:t>
            </a:r>
          </a:p>
          <a:p>
            <a:r>
              <a:rPr lang="en-GB" dirty="0" smtClean="0"/>
              <a:t>Following the session, watch your video and see if you would have done anything differently.</a:t>
            </a:r>
            <a:endParaRPr lang="en-GB" dirty="0"/>
          </a:p>
        </p:txBody>
      </p:sp>
    </p:spTree>
    <p:extLst>
      <p:ext uri="{BB962C8B-B14F-4D97-AF65-F5344CB8AC3E}">
        <p14:creationId xmlns:p14="http://schemas.microsoft.com/office/powerpoint/2010/main" val="3498926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357</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Use of Silence</vt:lpstr>
      <vt:lpstr>How do you feel about silence?</vt:lpstr>
      <vt:lpstr>Silence</vt:lpstr>
      <vt:lpstr>Silence</vt:lpstr>
      <vt:lpstr>Silence</vt:lpstr>
      <vt:lpstr>Cultural considerations</vt:lpstr>
      <vt:lpstr>Skills practice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Silence</dc:title>
  <dc:creator>Catherine Slade</dc:creator>
  <cp:lastModifiedBy>Catherine Slade</cp:lastModifiedBy>
  <cp:revision>2</cp:revision>
  <dcterms:created xsi:type="dcterms:W3CDTF">2019-01-22T10:15:54Z</dcterms:created>
  <dcterms:modified xsi:type="dcterms:W3CDTF">2019-01-22T10:21:15Z</dcterms:modified>
</cp:coreProperties>
</file>