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59" r:id="rId4"/>
    <p:sldId id="260" r:id="rId5"/>
    <p:sldId id="263" r:id="rId6"/>
    <p:sldId id="267" r:id="rId7"/>
    <p:sldId id="268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26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34504B-EA4F-4A41-96A5-523D10D35D61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3618A44-A26C-4929-80C4-2D6A353689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35465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1600" dirty="0" smtClean="0"/>
              <a:t>Guaranteed by international standards</a:t>
            </a:r>
          </a:p>
          <a:p>
            <a:pPr>
              <a:lnSpc>
                <a:spcPct val="80000"/>
              </a:lnSpc>
            </a:pPr>
            <a:r>
              <a:rPr lang="en-GB" altLang="en-US" sz="1600" dirty="0" smtClean="0"/>
              <a:t>Legally protected</a:t>
            </a:r>
          </a:p>
          <a:p>
            <a:pPr>
              <a:lnSpc>
                <a:spcPct val="80000"/>
              </a:lnSpc>
            </a:pPr>
            <a:r>
              <a:rPr lang="en-GB" altLang="en-US" sz="1600" dirty="0" smtClean="0"/>
              <a:t>Focus on the dignity of the human being</a:t>
            </a:r>
          </a:p>
          <a:p>
            <a:pPr>
              <a:lnSpc>
                <a:spcPct val="80000"/>
              </a:lnSpc>
            </a:pPr>
            <a:r>
              <a:rPr lang="en-GB" altLang="en-US" sz="1600" dirty="0" smtClean="0"/>
              <a:t>Universal</a:t>
            </a:r>
            <a:endParaRPr lang="en-GB" altLang="en-US" sz="1400" dirty="0" smtClean="0"/>
          </a:p>
          <a:p>
            <a:pPr>
              <a:lnSpc>
                <a:spcPct val="80000"/>
              </a:lnSpc>
            </a:pPr>
            <a:endParaRPr lang="en-GB" altLang="en-US" sz="1600" dirty="0" smtClean="0"/>
          </a:p>
          <a:p>
            <a:pPr>
              <a:lnSpc>
                <a:spcPct val="80000"/>
              </a:lnSpc>
            </a:pPr>
            <a:r>
              <a:rPr lang="en-GB" altLang="en-US" sz="1600" dirty="0" smtClean="0"/>
              <a:t>Universal Declaration of Human Rights (UDHR) adopted by the UN General Assembly in 1948</a:t>
            </a:r>
          </a:p>
          <a:p>
            <a:pPr lvl="1">
              <a:lnSpc>
                <a:spcPct val="80000"/>
              </a:lnSpc>
            </a:pPr>
            <a:endParaRPr lang="en-GB" altLang="en-US" sz="1200" dirty="0" smtClean="0"/>
          </a:p>
          <a:p>
            <a:pPr lvl="1">
              <a:lnSpc>
                <a:spcPct val="80000"/>
              </a:lnSpc>
            </a:pPr>
            <a:endParaRPr lang="en-GB" altLang="en-US" sz="1000" dirty="0" smtClean="0"/>
          </a:p>
          <a:p>
            <a:pPr lvl="1">
              <a:lnSpc>
                <a:spcPct val="80000"/>
              </a:lnSpc>
            </a:pPr>
            <a:r>
              <a:rPr lang="en-GB" altLang="en-US" sz="1000" dirty="0" smtClean="0"/>
              <a:t>Source: The United Nations system and human rights: guidelines and information for the Resident Coordinator System, March 2000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18A44-A26C-4929-80C4-2D6A3536892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852213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dirty="0" smtClean="0"/>
              <a:t>First generation: </a:t>
            </a:r>
            <a:r>
              <a:rPr lang="en-GB" altLang="en-US" sz="1200" dirty="0" smtClean="0"/>
              <a:t>Developed from ‘natural rights’ theories of 17</a:t>
            </a:r>
            <a:r>
              <a:rPr lang="en-GB" altLang="en-US" sz="1200" baseline="30000" dirty="0" smtClean="0"/>
              <a:t>th</a:t>
            </a:r>
            <a:r>
              <a:rPr lang="en-GB" altLang="en-US" sz="1200" dirty="0" smtClean="0"/>
              <a:t>-18</a:t>
            </a:r>
            <a:r>
              <a:rPr lang="en-GB" altLang="en-US" sz="1200" baseline="30000" dirty="0" smtClean="0"/>
              <a:t>th</a:t>
            </a:r>
            <a:r>
              <a:rPr lang="en-GB" altLang="en-US" sz="1200" dirty="0" smtClean="0"/>
              <a:t> centuries; Articles 2-21 of UDHR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Civil and political rights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Second generation: Economic, social and cultural rights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‘Positive rights’ i.e. right to…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Compel the state to take positive action 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E.g. right to livelihood, right to adequate standard of living, right to education, right to adequate facilities for the protection of physical and mental health</a:t>
            </a:r>
          </a:p>
          <a:p>
            <a:pPr>
              <a:lnSpc>
                <a:spcPct val="80000"/>
              </a:lnSpc>
            </a:pPr>
            <a:endParaRPr lang="en-GB" altLang="en-US" sz="1200" dirty="0" smtClean="0"/>
          </a:p>
          <a:p>
            <a:pPr>
              <a:lnSpc>
                <a:spcPct val="80000"/>
              </a:lnSpc>
            </a:pPr>
            <a:endParaRPr lang="en-GB" altLang="en-US" sz="1200" dirty="0" smtClean="0"/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‘Negative rights’ i.e. freedom from…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Protect individuals from abuse and misuse of state power</a:t>
            </a:r>
          </a:p>
          <a:p>
            <a:pPr>
              <a:lnSpc>
                <a:spcPct val="80000"/>
              </a:lnSpc>
            </a:pPr>
            <a:r>
              <a:rPr lang="en-GB" altLang="en-US" sz="1200" dirty="0" smtClean="0"/>
              <a:t>E.g. right to life; freedom from slavery; freedom from torture; freedom of thought, conscience or religion; freedom from arbitrary arrest; right to a fair hearing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18A44-A26C-4929-80C4-2D6A3536892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4411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1200" dirty="0" smtClean="0"/>
              <a:t>Does this lead to Human Rights abuses, e.g. for the rights of women?</a:t>
            </a:r>
          </a:p>
          <a:p>
            <a:pPr>
              <a:lnSpc>
                <a:spcPct val="90000"/>
              </a:lnSpc>
            </a:pPr>
            <a:r>
              <a:rPr lang="en-GB" altLang="en-US" sz="1200" dirty="0" smtClean="0"/>
              <a:t>Culture is dynamic and subject to change from internal and external factors.</a:t>
            </a:r>
          </a:p>
          <a:p>
            <a:pPr>
              <a:lnSpc>
                <a:spcPct val="90000"/>
              </a:lnSpc>
            </a:pPr>
            <a:r>
              <a:rPr lang="en-GB" altLang="en-US" sz="1200" dirty="0" smtClean="0"/>
              <a:t>Freedom of religion may sometimes conflict with protecting the rights of others (including members of that religious group).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18A44-A26C-4929-80C4-2D6A3536892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7079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‘Indigenous people’ are recognised as having specific ties to particular lands.</a:t>
            </a:r>
          </a:p>
          <a:p>
            <a:r>
              <a:rPr lang="en-GB" dirty="0" smtClean="0"/>
              <a:t>Special ‘indigenous rights’ may include the preservation of cultural heritage, as well as rights to the land and its resources.</a:t>
            </a:r>
          </a:p>
          <a:p>
            <a:r>
              <a:rPr lang="en-GB" dirty="0" smtClean="0"/>
              <a:t>Relate to what the students have been talking about re environment, nature, culture</a:t>
            </a:r>
          </a:p>
          <a:p>
            <a:r>
              <a:rPr lang="en-GB" dirty="0" smtClean="0"/>
              <a:t>Now show film and discuss</a:t>
            </a:r>
            <a:r>
              <a:rPr lang="en-GB" baseline="0" dirty="0" smtClean="0"/>
              <a:t> whether the indigenous rights framework should be applied to discussions about the mineral resources </a:t>
            </a:r>
            <a:r>
              <a:rPr lang="en-GB" baseline="0" smtClean="0"/>
              <a:t>of Africa.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3618A44-A26C-4929-80C4-2D6A3536892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026242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1446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642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37145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38358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8441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197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36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25513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5881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5758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34754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075" y="227013"/>
            <a:ext cx="7477125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263525" y="1598613"/>
            <a:ext cx="3616325" cy="44973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032250" y="1598613"/>
            <a:ext cx="3617913" cy="4497387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01625" y="6242050"/>
            <a:ext cx="1782763" cy="474663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57425" y="6248400"/>
            <a:ext cx="3455988" cy="474663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67400" y="6248400"/>
            <a:ext cx="1755775" cy="474663"/>
          </a:xfrm>
        </p:spPr>
        <p:txBody>
          <a:bodyPr/>
          <a:lstStyle>
            <a:lvl1pPr>
              <a:defRPr/>
            </a:lvl1pPr>
          </a:lstStyle>
          <a:p>
            <a:fld id="{FB6C7F2B-CAC4-4085-B3F6-1D01A9A5C967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7699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6A7F44-1B9E-4EA8-B067-8D94BF2A43F2}" type="datetimeFigureOut">
              <a:rPr lang="en-GB" smtClean="0"/>
              <a:t>12/12/2014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0C7211-3494-4009-82AC-F30B3AA6DB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2040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edition.cnn.com/2013/07/25/world/africa/africa-resources-fuel-world/index.html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Natural Resources, Rights and Conflict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03109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Africa’s Mineral Wealth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FFC000"/>
                </a:solidFill>
                <a:hlinkClick r:id="rId2"/>
              </a:rPr>
              <a:t>CNN infographics page</a:t>
            </a:r>
            <a:endParaRPr lang="en-GB" dirty="0" smtClean="0">
              <a:solidFill>
                <a:srgbClr val="FFC000"/>
              </a:solidFill>
            </a:endParaRPr>
          </a:p>
          <a:p>
            <a:endParaRPr lang="en-GB" dirty="0" smtClean="0"/>
          </a:p>
          <a:p>
            <a:pPr marL="0" indent="0">
              <a:buNone/>
            </a:pPr>
            <a:endParaRPr lang="en-GB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9860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Introducing Human Rights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/>
              <a:t>Human rights are universal legal guarantees protecting individuals and groups against actions that interfere with fundamental freedoms and human dignity. </a:t>
            </a:r>
          </a:p>
          <a:p>
            <a:pPr>
              <a:lnSpc>
                <a:spcPct val="80000"/>
              </a:lnSpc>
            </a:pPr>
            <a:endParaRPr lang="en-GB" altLang="en-US" sz="1600" dirty="0"/>
          </a:p>
        </p:txBody>
      </p:sp>
      <p:sp>
        <p:nvSpPr>
          <p:cNvPr id="7173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altLang="en-US" sz="900"/>
          </a:p>
        </p:txBody>
      </p:sp>
      <p:pic>
        <p:nvPicPr>
          <p:cNvPr id="7177" name="Picture 9" descr="mie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538" y="1341438"/>
            <a:ext cx="2924175" cy="4465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3924300" y="5949950"/>
            <a:ext cx="3671888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sz="1000"/>
              <a:t>Cartoon by Dengcoy Miel (Singapore) for the Sketching Human Rights cartoon exhibit, http://www.un.org/events/humanrights/udhr60/exhibit.shtml</a:t>
            </a:r>
          </a:p>
        </p:txBody>
      </p:sp>
      <p:sp>
        <p:nvSpPr>
          <p:cNvPr id="7179" name="Rectangle 11"/>
          <p:cNvSpPr>
            <a:spLocks noChangeArrowheads="1"/>
          </p:cNvSpPr>
          <p:nvPr/>
        </p:nvSpPr>
        <p:spPr bwMode="auto">
          <a:xfrm>
            <a:off x="0" y="0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 altLang="en-US"/>
          </a:p>
          <a:p>
            <a:pPr eaLnBrk="0" hangingPunct="0"/>
            <a:endParaRPr lang="en-GB" altLang="en-US"/>
          </a:p>
        </p:txBody>
      </p:sp>
      <p:sp>
        <p:nvSpPr>
          <p:cNvPr id="7180" name="Rectangle 12"/>
          <p:cNvSpPr>
            <a:spLocks noChangeArrowheads="1"/>
          </p:cNvSpPr>
          <p:nvPr/>
        </p:nvSpPr>
        <p:spPr bwMode="auto">
          <a:xfrm>
            <a:off x="0" y="0"/>
            <a:ext cx="184150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en-GB" altLang="en-US"/>
          </a:p>
          <a:p>
            <a:pPr eaLnBrk="0" hangingPunct="0"/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83029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/>
              <a:t>Generations of Human Rights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3200" dirty="0" smtClean="0"/>
              <a:t>First </a:t>
            </a:r>
            <a:r>
              <a:rPr lang="en-GB" altLang="en-US" sz="3200" dirty="0"/>
              <a:t>generation: civil and political rights</a:t>
            </a:r>
          </a:p>
          <a:p>
            <a:pPr>
              <a:lnSpc>
                <a:spcPct val="80000"/>
              </a:lnSpc>
            </a:pPr>
            <a:r>
              <a:rPr lang="en-GB" altLang="en-US" sz="3200" dirty="0"/>
              <a:t>Second generation: economic, social and cultural rights</a:t>
            </a:r>
          </a:p>
          <a:p>
            <a:pPr>
              <a:lnSpc>
                <a:spcPct val="80000"/>
              </a:lnSpc>
            </a:pPr>
            <a:r>
              <a:rPr lang="en-GB" altLang="en-US" sz="3200" dirty="0"/>
              <a:t>Third generation: collective or solidarity rights</a:t>
            </a: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altLang="en-US" sz="2400"/>
          </a:p>
        </p:txBody>
      </p:sp>
      <p:pic>
        <p:nvPicPr>
          <p:cNvPr id="8198" name="Picture 6" descr="libera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4663" y="1412875"/>
            <a:ext cx="3184525" cy="4392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3924300" y="5949950"/>
            <a:ext cx="3671888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sz="1000"/>
              <a:t>Cartoon by Bruno Liberati (Brazil) for the Sketching Human Rights cartoon exhibit, http://www.un.org/events/humanrights/udhr60/exhibit.shtml</a:t>
            </a:r>
          </a:p>
        </p:txBody>
      </p:sp>
    </p:spTree>
    <p:extLst>
      <p:ext uri="{BB962C8B-B14F-4D97-AF65-F5344CB8AC3E}">
        <p14:creationId xmlns:p14="http://schemas.microsoft.com/office/powerpoint/2010/main" val="138088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‘Third generation’ rights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sz="2400"/>
              <a:t>Collective/group or solidarity rights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Reflect developing countries’ demand for global redistribution of power and wealth</a:t>
            </a:r>
          </a:p>
          <a:p>
            <a:pPr>
              <a:lnSpc>
                <a:spcPct val="80000"/>
              </a:lnSpc>
            </a:pPr>
            <a:r>
              <a:rPr lang="en-GB" altLang="en-US" sz="2400"/>
              <a:t>E.g. right to development; right to political and cultural self-determination; right to peace; right to safe environment and humanitarian disaster relief</a:t>
            </a:r>
          </a:p>
          <a:p>
            <a:pPr>
              <a:lnSpc>
                <a:spcPct val="80000"/>
              </a:lnSpc>
            </a:pPr>
            <a:endParaRPr lang="en-GB" altLang="en-US" sz="2400"/>
          </a:p>
          <a:p>
            <a:pPr>
              <a:lnSpc>
                <a:spcPct val="80000"/>
              </a:lnSpc>
            </a:pPr>
            <a:endParaRPr lang="en-GB" altLang="en-US" sz="2400"/>
          </a:p>
        </p:txBody>
      </p:sp>
      <p:sp>
        <p:nvSpPr>
          <p:cNvPr id="28676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endParaRPr lang="en-US" altLang="en-US" sz="2400"/>
          </a:p>
        </p:txBody>
      </p:sp>
      <p:pic>
        <p:nvPicPr>
          <p:cNvPr id="28678" name="Picture 6" descr="Amme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060848"/>
            <a:ext cx="3938587" cy="3033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679" name="Text Box 7"/>
          <p:cNvSpPr txBox="1">
            <a:spLocks noChangeArrowheads="1"/>
          </p:cNvSpPr>
          <p:nvPr/>
        </p:nvSpPr>
        <p:spPr bwMode="auto">
          <a:xfrm>
            <a:off x="4716016" y="5516562"/>
            <a:ext cx="3671888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r>
              <a:rPr lang="en-GB" altLang="en-US" sz="1000" dirty="0"/>
              <a:t>Cartoon by Wolfgang </a:t>
            </a:r>
            <a:r>
              <a:rPr lang="en-GB" altLang="en-US" sz="1000" dirty="0" err="1"/>
              <a:t>Ammer</a:t>
            </a:r>
            <a:r>
              <a:rPr lang="en-GB" altLang="en-US" sz="1000" dirty="0"/>
              <a:t> (Austria) for the Sketching Human Rights cartoon exhibit, http://www.un.org/events/humanrights/udhr60/exhibit.shtml</a:t>
            </a:r>
          </a:p>
        </p:txBody>
      </p:sp>
    </p:spTree>
    <p:extLst>
      <p:ext uri="{BB962C8B-B14F-4D97-AF65-F5344CB8AC3E}">
        <p14:creationId xmlns:p14="http://schemas.microsoft.com/office/powerpoint/2010/main" val="35135469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sz="3600"/>
              <a:t>Universality of Human Rights vs. Cultural Relativism</a:t>
            </a:r>
          </a:p>
        </p:txBody>
      </p:sp>
      <p:sp>
        <p:nvSpPr>
          <p:cNvPr id="378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altLang="en-US" sz="3600" dirty="0"/>
              <a:t>Should the application of Human Rights be looked at in the context of social, religious and cultural beliefs of a community</a:t>
            </a:r>
            <a:r>
              <a:rPr lang="en-GB" altLang="en-US" sz="3600" dirty="0" smtClean="0"/>
              <a:t>?</a:t>
            </a:r>
            <a:endParaRPr lang="en-GB" altLang="en-US" sz="3600" dirty="0"/>
          </a:p>
          <a:p>
            <a:pPr>
              <a:lnSpc>
                <a:spcPct val="90000"/>
              </a:lnSpc>
            </a:pPr>
            <a:endParaRPr lang="en-GB" altLang="en-US" sz="3600" dirty="0"/>
          </a:p>
        </p:txBody>
      </p:sp>
    </p:spTree>
    <p:extLst>
      <p:ext uri="{BB962C8B-B14F-4D97-AF65-F5344CB8AC3E}">
        <p14:creationId xmlns:p14="http://schemas.microsoft.com/office/powerpoint/2010/main" val="2521863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Indigenous Rights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 descr="http://www.pachamama.org/wp-content/uploads/2012/07/indigenous-right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40768"/>
            <a:ext cx="7200800" cy="4804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6845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2">
      <a:dk1>
        <a:sysClr val="windowText" lastClr="000000"/>
      </a:dk1>
      <a:lt1>
        <a:sysClr val="window" lastClr="FFFFFF"/>
      </a:lt1>
      <a:dk2>
        <a:srgbClr val="000000"/>
      </a:dk2>
      <a:lt2>
        <a:srgbClr val="FFFFFF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FFC000"/>
      </a:hlink>
      <a:folHlink>
        <a:srgbClr val="FFFF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502</Words>
  <Application>Microsoft Office PowerPoint</Application>
  <PresentationFormat>On-screen Show (4:3)</PresentationFormat>
  <Paragraphs>50</Paragraphs>
  <Slides>7</Slides>
  <Notes>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Natural Resources, Rights and Conflict</vt:lpstr>
      <vt:lpstr>Africa’s Mineral Wealth</vt:lpstr>
      <vt:lpstr>Introducing Human Rights</vt:lpstr>
      <vt:lpstr>Generations of Human Rights</vt:lpstr>
      <vt:lpstr>‘Third generation’ rights</vt:lpstr>
      <vt:lpstr>Universality of Human Rights vs. Cultural Relativism</vt:lpstr>
      <vt:lpstr>Indigenous Rights</vt:lpstr>
    </vt:vector>
  </TitlesOfParts>
  <Company>University of Wales Trinity Saint David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Natural Resources, Rights and Conflict</dc:title>
  <dc:creator>Rachel Casiday</dc:creator>
  <cp:lastModifiedBy>Rachel Casiday</cp:lastModifiedBy>
  <cp:revision>3</cp:revision>
  <dcterms:created xsi:type="dcterms:W3CDTF">2014-12-12T13:29:06Z</dcterms:created>
  <dcterms:modified xsi:type="dcterms:W3CDTF">2014-12-12T13:54:27Z</dcterms:modified>
</cp:coreProperties>
</file>