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6"/>
  </p:notesMasterIdLst>
  <p:handoutMasterIdLst>
    <p:handoutMasterId r:id="rId27"/>
  </p:handoutMasterIdLst>
  <p:sldIdLst>
    <p:sldId id="258" r:id="rId2"/>
    <p:sldId id="289" r:id="rId3"/>
    <p:sldId id="331" r:id="rId4"/>
    <p:sldId id="352" r:id="rId5"/>
    <p:sldId id="354" r:id="rId6"/>
    <p:sldId id="333" r:id="rId7"/>
    <p:sldId id="332" r:id="rId8"/>
    <p:sldId id="353" r:id="rId9"/>
    <p:sldId id="335" r:id="rId10"/>
    <p:sldId id="348" r:id="rId11"/>
    <p:sldId id="336" r:id="rId12"/>
    <p:sldId id="337" r:id="rId13"/>
    <p:sldId id="340" r:id="rId14"/>
    <p:sldId id="341" r:id="rId15"/>
    <p:sldId id="339" r:id="rId16"/>
    <p:sldId id="338" r:id="rId17"/>
    <p:sldId id="346" r:id="rId18"/>
    <p:sldId id="347" r:id="rId19"/>
    <p:sldId id="343" r:id="rId20"/>
    <p:sldId id="344" r:id="rId21"/>
    <p:sldId id="345" r:id="rId22"/>
    <p:sldId id="351" r:id="rId23"/>
    <p:sldId id="276" r:id="rId24"/>
    <p:sldId id="350" r:id="rId2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lly Jack" initials="MJ" lastIdx="1" clrIdx="0">
    <p:extLst>
      <p:ext uri="{19B8F6BF-5375-455C-9EA6-DF929625EA0E}">
        <p15:presenceInfo xmlns:p15="http://schemas.microsoft.com/office/powerpoint/2012/main" userId="648b5de48ea5476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37" autoAdjust="0"/>
    <p:restoredTop sz="93372" autoAdjust="0"/>
  </p:normalViewPr>
  <p:slideViewPr>
    <p:cSldViewPr>
      <p:cViewPr varScale="1">
        <p:scale>
          <a:sx n="111" d="100"/>
          <a:sy n="111" d="100"/>
        </p:scale>
        <p:origin x="136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8864" y="1052736"/>
            <a:ext cx="9108504" cy="424847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b="1" dirty="0"/>
              <a:t>LCBB4013: Stakeholders Engagement</a:t>
            </a: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r>
              <a:rPr lang="en-GB" sz="2800" b="1" dirty="0"/>
              <a:t>Tools and Platforms for Stakeholders Engagement</a:t>
            </a:r>
            <a:br>
              <a:rPr lang="en-GB" sz="3600" b="1" dirty="0"/>
            </a:br>
            <a:br>
              <a:rPr lang="en-GB" sz="3600" b="1" dirty="0"/>
            </a:br>
            <a:r>
              <a:rPr lang="en-GB" sz="3600" b="1" dirty="0"/>
              <a:t>Week 5:Session 1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7F11465-D7BC-41C7-90DA-7D2330D0C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052737"/>
            <a:ext cx="3528392" cy="223224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479E4-D330-4841-858E-EA15A224CE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87417" y="1412776"/>
            <a:ext cx="5149079" cy="2442246"/>
          </a:xfrm>
        </p:spPr>
        <p:txBody>
          <a:bodyPr wrap="square" anchor="t">
            <a:noAutofit/>
          </a:bodyPr>
          <a:lstStyle/>
          <a:p>
            <a:pPr marL="0" indent="0">
              <a:buNone/>
            </a:pPr>
            <a:r>
              <a:rPr lang="en-GB" sz="2400" dirty="0"/>
              <a:t>Last week we looked at:</a:t>
            </a:r>
          </a:p>
          <a:p>
            <a:r>
              <a:rPr lang="en-US" altLang="en-US" dirty="0"/>
              <a:t>Community engagement, discussed the importance of engaging the community and the value that brings. </a:t>
            </a:r>
            <a:endParaRPr lang="en-US" altLang="en-US" sz="22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E0634-8333-4FFB-8EE2-3FBCD97CC4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EE890-E356-470E-AFB5-DE9124C884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117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75CD2-F08D-4E95-AAFC-9DA9E638DB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49079" y="1700808"/>
            <a:ext cx="5215409" cy="2160240"/>
          </a:xfrm>
        </p:spPr>
        <p:txBody>
          <a:bodyPr/>
          <a:lstStyle/>
          <a:p>
            <a:r>
              <a:rPr lang="en-GB" sz="2000" dirty="0"/>
              <a:t>Understand the different tools and platforms used to facilitate stakeholders' engagement.</a:t>
            </a:r>
          </a:p>
          <a:p>
            <a:r>
              <a:rPr lang="en-GB" sz="2000" dirty="0"/>
              <a:t>To gain a deeper understanding on what, when and how to deploy the different tools and platforms.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6F5FE5-72DE-4B8F-A5E4-3BECC9EB2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CD1BC-A1ED-4BFB-A680-403B8C7BE1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3</a:t>
            </a:fld>
            <a:endParaRPr lang="en-GB" altLang="en-US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7EC2AAD-12A7-48F4-BF6B-440C02F4C21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196751"/>
            <a:ext cx="3390055" cy="330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9BF68F-A27E-4A0A-6C83-1AD3783B43C6}"/>
              </a:ext>
            </a:extLst>
          </p:cNvPr>
          <p:cNvSpPr txBox="1"/>
          <p:nvPr/>
        </p:nvSpPr>
        <p:spPr>
          <a:xfrm>
            <a:off x="261372" y="260648"/>
            <a:ext cx="8559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Tools and Platforms for Community Engagement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7017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E4676-CDC9-4F19-B4EA-8F8AF9EA1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5246"/>
            <a:ext cx="8229600" cy="547450"/>
          </a:xfrm>
        </p:spPr>
        <p:txBody>
          <a:bodyPr/>
          <a:lstStyle/>
          <a:p>
            <a:r>
              <a:rPr lang="en-GB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A3D59-4BD1-45E7-BA70-1D22599C7E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498" y="1213956"/>
            <a:ext cx="8856984" cy="3796108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several innovative ways, tools, and platform to adopt for stakeholders' engagement. Adopting these tools enhance that a wider group stakeholders are reached, it also ensure swift responsiveness and there is something for everyone.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Some of the tools are interactive, practical, friendly, effective, fast, and cost-efficient.</a:t>
            </a:r>
          </a:p>
          <a:p>
            <a:pPr lvl="2"/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Creative arts, volunteering, music, social media platforms, interviews, open-space technology, citizens' panels, public meetings, community mapping, and forums.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D17C50-CADA-4EB9-8161-458323DDB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81A0A-756B-480B-B6F0-D5A2DF2AD1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1454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80105E-BCF8-8074-18A0-B4EB99316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18BF2-69D3-FEA2-A5F3-0A83EDE526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5</a:t>
            </a:fld>
            <a:endParaRPr lang="en-GB" alt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52FE62-B688-EC58-8D6B-DF6F9A85B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5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00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3EE0D-E464-49B5-A957-7B8ACC43C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2765" y="45028"/>
            <a:ext cx="5770984" cy="778098"/>
          </a:xfrm>
        </p:spPr>
        <p:txBody>
          <a:bodyPr/>
          <a:lstStyle/>
          <a:p>
            <a:r>
              <a:rPr lang="en-GB" sz="3600" b="1" dirty="0"/>
              <a:t>Creative 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52A60-7574-4D74-8CBD-D7C97AFF4C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68960" y="908720"/>
            <a:ext cx="6264696" cy="4725778"/>
          </a:xfrm>
        </p:spPr>
        <p:txBody>
          <a:bodyPr/>
          <a:lstStyle/>
          <a:p>
            <a:r>
              <a:rPr lang="en-GB" sz="2000" dirty="0"/>
              <a:t>Creative arts is a language </a:t>
            </a:r>
          </a:p>
          <a:p>
            <a:r>
              <a:rPr lang="en-GB" sz="2000" dirty="0"/>
              <a:t>Creative arts are appropriate measures used to engage participants in community projects.</a:t>
            </a:r>
          </a:p>
          <a:p>
            <a:r>
              <a:rPr lang="en-GB" sz="2000" dirty="0"/>
              <a:t>Activities like dance, music poet and drama brings community together</a:t>
            </a:r>
          </a:p>
          <a:p>
            <a:r>
              <a:rPr lang="en-GB" sz="2000" dirty="0"/>
              <a:t>Arts are used to express community challenges.</a:t>
            </a:r>
          </a:p>
          <a:p>
            <a:r>
              <a:rPr lang="en-GB" sz="2000" dirty="0"/>
              <a:t>They are used to share stories that are difficult to capture in words</a:t>
            </a:r>
          </a:p>
          <a:p>
            <a:r>
              <a:rPr lang="en-GB" sz="2000" dirty="0"/>
              <a:t>To collaborative understand the depth of resilient required.</a:t>
            </a:r>
          </a:p>
          <a:p>
            <a:r>
              <a:rPr lang="en-GB" sz="2000" dirty="0"/>
              <a:t>Enables artistic and interactive learning.</a:t>
            </a:r>
          </a:p>
          <a:p>
            <a:r>
              <a:rPr lang="en-GB" sz="2000" dirty="0"/>
              <a:t>Creative arts activities are used to reflect and unearth the vision of the future.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84D6D3-398B-483D-B955-96166A494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2D267D-D975-4396-8F96-1A6C606F8F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6</a:t>
            </a:fld>
            <a:endParaRPr lang="en-GB" altLang="en-US" dirty="0"/>
          </a:p>
        </p:txBody>
      </p:sp>
      <p:pic>
        <p:nvPicPr>
          <p:cNvPr id="11" name="Content Placeholder 10" descr="A group of people in a room&#10;&#10;Description automatically generated">
            <a:extLst>
              <a:ext uri="{FF2B5EF4-FFF2-40B4-BE49-F238E27FC236}">
                <a16:creationId xmlns:a16="http://schemas.microsoft.com/office/drawing/2014/main" id="{56898A5C-B563-40CE-B0D4-4B71341149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13" y="0"/>
            <a:ext cx="2479575" cy="2731442"/>
          </a:xfrm>
        </p:spPr>
      </p:pic>
      <p:pic>
        <p:nvPicPr>
          <p:cNvPr id="13" name="Picture 12" descr="A person taking a selfie&#10;&#10;Description automatically generated">
            <a:extLst>
              <a:ext uri="{FF2B5EF4-FFF2-40B4-BE49-F238E27FC236}">
                <a16:creationId xmlns:a16="http://schemas.microsoft.com/office/drawing/2014/main" id="{27C5DF89-2078-4DB4-B017-9136F8890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3" y="2190879"/>
            <a:ext cx="2471819" cy="2553493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id="{515708E4-C3C5-40FE-8C1E-51CB799830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0" y="3167523"/>
            <a:ext cx="2471818" cy="2466975"/>
          </a:xfrm>
          <a:prstGeom prst="rect">
            <a:avLst/>
          </a:prstGeom>
        </p:spPr>
      </p:pic>
      <p:pic>
        <p:nvPicPr>
          <p:cNvPr id="17" name="Picture 16" descr="A picture containing calendar&#10;&#10;Description automatically generated">
            <a:extLst>
              <a:ext uri="{FF2B5EF4-FFF2-40B4-BE49-F238E27FC236}">
                <a16:creationId xmlns:a16="http://schemas.microsoft.com/office/drawing/2014/main" id="{C18243B7-3F80-4261-8E0E-C22363ECB7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3" y="4922321"/>
            <a:ext cx="2474843" cy="211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39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DB1B5-21C9-49A6-82E4-4072F6AD8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GB" sz="3600" b="1" dirty="0"/>
              <a:t>Community Mapping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33738-3816-4592-9CA7-7D505B627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22845" y="1417638"/>
            <a:ext cx="4484464" cy="3379514"/>
          </a:xfrm>
        </p:spPr>
        <p:txBody>
          <a:bodyPr/>
          <a:lstStyle/>
          <a:p>
            <a:r>
              <a:rPr lang="en-GB" sz="2000" dirty="0"/>
              <a:t>Identify key points in the community; what assets they have and who are they?</a:t>
            </a:r>
          </a:p>
          <a:p>
            <a:r>
              <a:rPr lang="en-GB" sz="2000" dirty="0"/>
              <a:t>Physical space, local economy, institution, associations and individual.</a:t>
            </a:r>
          </a:p>
          <a:p>
            <a:r>
              <a:rPr lang="en-GB" sz="2000" dirty="0"/>
              <a:t>Recognise the group of people in each location.</a:t>
            </a:r>
          </a:p>
          <a:p>
            <a:r>
              <a:rPr lang="en-GB" sz="2000" dirty="0"/>
              <a:t>Know the activities in each cluster that you want to explore.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A618E4-E24E-4DBF-9BDB-F385EC66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48E51-7FC5-4641-92FA-7F867868BF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7</a:t>
            </a:fld>
            <a:endParaRPr lang="en-GB" altLang="en-US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400D57B-B5CA-468D-AD8F-F214D0F1D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7638"/>
            <a:ext cx="4093368" cy="381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44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D7740-A532-3C8B-EC64-3787AAD35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3600" b="1" dirty="0"/>
              <a:t>Volunteering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08AC8-E722-B98D-A838-A71F9C090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D7C27-F915-667E-3F29-F7633ACF7B9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8</a:t>
            </a:fld>
            <a:endParaRPr lang="en-GB" altLang="en-US" dirty="0"/>
          </a:p>
        </p:txBody>
      </p:sp>
      <p:pic>
        <p:nvPicPr>
          <p:cNvPr id="1026" name="Picture 2" descr="Boris Johnson Quote: “I firmly believe that volunteering is good for ...">
            <a:extLst>
              <a:ext uri="{FF2B5EF4-FFF2-40B4-BE49-F238E27FC236}">
                <a16:creationId xmlns:a16="http://schemas.microsoft.com/office/drawing/2014/main" id="{60E30E10-5A39-E594-61A6-0125637A5B5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57" y="1268760"/>
            <a:ext cx="40386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50 Inspirational Quotes About Volunteering &amp; Giving Back">
            <a:extLst>
              <a:ext uri="{FF2B5EF4-FFF2-40B4-BE49-F238E27FC236}">
                <a16:creationId xmlns:a16="http://schemas.microsoft.com/office/drawing/2014/main" id="{BD959461-D9E4-538D-332F-EB0B54DABEB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40386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07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AA932-A03F-42A9-B3D4-13B9AF4EF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12" y="404664"/>
            <a:ext cx="8229600" cy="70609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Public Meetings</a:t>
            </a:r>
          </a:p>
        </p:txBody>
      </p:sp>
      <p:pic>
        <p:nvPicPr>
          <p:cNvPr id="9218" name="Picture 2" descr="Public meetings">
            <a:extLst>
              <a:ext uri="{FF2B5EF4-FFF2-40B4-BE49-F238E27FC236}">
                <a16:creationId xmlns:a16="http://schemas.microsoft.com/office/drawing/2014/main" id="{7AAF8999-FC08-4F06-B700-C44C7273DA8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9" r="15309"/>
          <a:stretch/>
        </p:blipFill>
        <p:spPr bwMode="auto">
          <a:xfrm>
            <a:off x="186408" y="1379863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6ABA2937-F2AC-4E6E-8605-56FB48C52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1304" y="1379863"/>
            <a:ext cx="4316288" cy="3773016"/>
          </a:xfrm>
        </p:spPr>
        <p:txBody>
          <a:bodyPr/>
          <a:lstStyle/>
          <a:p>
            <a:r>
              <a:rPr lang="en-US" sz="2000" dirty="0"/>
              <a:t>Public meeting are open to all via open invitation.</a:t>
            </a:r>
          </a:p>
          <a:p>
            <a:r>
              <a:rPr lang="en-US" sz="2000" dirty="0"/>
              <a:t>Offers opportunity for people to raise issues and ask questions.</a:t>
            </a:r>
          </a:p>
          <a:p>
            <a:r>
              <a:rPr lang="en-US" sz="2000" dirty="0"/>
              <a:t>Good avenue to float ideas and to identify issues within a local area.</a:t>
            </a:r>
          </a:p>
          <a:p>
            <a:r>
              <a:rPr lang="en-US" sz="2000" dirty="0"/>
              <a:t>Accommodates a wide range of complex issues and themes.</a:t>
            </a:r>
          </a:p>
          <a:p>
            <a:r>
              <a:rPr lang="en-US" sz="2000" dirty="0"/>
              <a:t>A good way to build confidence for further involvement.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10E22-75DE-43AC-A566-59A72244DD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7DBB5-977A-4DEC-B95D-A29FE36C852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4214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A06BA-1CE3-41E3-A77B-2B5EE4BB5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3600" b="1" dirty="0"/>
              <a:t>Interview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93160-D380-46E5-974A-18B245FBA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53745" y="1340768"/>
            <a:ext cx="4465190" cy="2836911"/>
          </a:xfrm>
        </p:spPr>
        <p:txBody>
          <a:bodyPr/>
          <a:lstStyle/>
          <a:p>
            <a:r>
              <a:rPr lang="en-GB" sz="2000" dirty="0"/>
              <a:t>Interviews are used to gain deeper insight or experience of people.</a:t>
            </a:r>
          </a:p>
          <a:p>
            <a:r>
              <a:rPr lang="en-GB" sz="2000" dirty="0"/>
              <a:t>It is subjective and promotes individualism.</a:t>
            </a:r>
          </a:p>
          <a:p>
            <a:r>
              <a:rPr lang="en-GB" sz="2000" dirty="0"/>
              <a:t>It could be face-to-face, panel, situational, behavioural, competency-based and telephone interviews.</a:t>
            </a:r>
          </a:p>
          <a:p>
            <a:endParaRPr lang="en-GB" sz="24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733C47-D30E-42E6-B3D7-EF4BB124A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882425-9FCB-495A-9709-632EBEB0EE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10</a:t>
            </a:fld>
            <a:endParaRPr lang="en-GB" altLang="en-US" dirty="0"/>
          </a:p>
        </p:txBody>
      </p:sp>
      <p:pic>
        <p:nvPicPr>
          <p:cNvPr id="2050" name="Picture 2" descr="Image result for picture of interview">
            <a:extLst>
              <a:ext uri="{FF2B5EF4-FFF2-40B4-BE49-F238E27FC236}">
                <a16:creationId xmlns:a16="http://schemas.microsoft.com/office/drawing/2014/main" id="{200E9D1C-6CE8-4C9A-99E8-9CCCF363087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93" y="1340768"/>
            <a:ext cx="4038600" cy="343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64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992FB-7D12-4662-B583-37CDDD302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3600" b="1" dirty="0"/>
              <a:t>Workshops</a:t>
            </a:r>
            <a:r>
              <a:rPr lang="en-GB" dirty="0"/>
              <a:t> </a:t>
            </a:r>
          </a:p>
        </p:txBody>
      </p:sp>
      <p:pic>
        <p:nvPicPr>
          <p:cNvPr id="8" name="Content Placeholder 7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BC3BDC40-1323-4046-A4B7-46A926F929D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5" y="1506488"/>
            <a:ext cx="4038600" cy="384502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3460B1-2131-498E-8340-064429A4F3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3115" y="1772816"/>
            <a:ext cx="4320060" cy="2448272"/>
          </a:xfrm>
        </p:spPr>
        <p:txBody>
          <a:bodyPr/>
          <a:lstStyle/>
          <a:p>
            <a:r>
              <a:rPr lang="en-GB" sz="2000" dirty="0"/>
              <a:t>Encourages people to work actively and collaboratively on issues.</a:t>
            </a:r>
          </a:p>
          <a:p>
            <a:r>
              <a:rPr lang="en-GB" sz="2000" dirty="0"/>
              <a:t>Advocates inclusivity and involvement.</a:t>
            </a:r>
          </a:p>
          <a:p>
            <a:r>
              <a:rPr lang="en-GB" sz="2000" dirty="0"/>
              <a:t>Creates an avenue for all participants to engage.</a:t>
            </a:r>
          </a:p>
          <a:p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8C103-C498-461B-ADF0-140EF9912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CC54F-E783-4825-AF86-BA353CB89C8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11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6671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3D273-D650-429D-BA4E-3DD84349F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Focus Groups </a:t>
            </a:r>
          </a:p>
        </p:txBody>
      </p:sp>
      <p:pic>
        <p:nvPicPr>
          <p:cNvPr id="1026" name="Picture 2" descr="Why Focus Groups Are Essential to CX | GreenBook">
            <a:extLst>
              <a:ext uri="{FF2B5EF4-FFF2-40B4-BE49-F238E27FC236}">
                <a16:creationId xmlns:a16="http://schemas.microsoft.com/office/drawing/2014/main" id="{FFBCD24E-9697-40CF-814F-6861503ECB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4" r="15983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F390831C-CB77-4D22-9FDA-E509D016E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316288" cy="2764903"/>
          </a:xfrm>
        </p:spPr>
        <p:txBody>
          <a:bodyPr/>
          <a:lstStyle/>
          <a:p>
            <a:r>
              <a:rPr lang="en-US" sz="2000" dirty="0"/>
              <a:t>Focus groups are qualitative processes, which are opinion seeking approaches.</a:t>
            </a:r>
          </a:p>
          <a:p>
            <a:r>
              <a:rPr lang="en-US" sz="2000" dirty="0"/>
              <a:t>6-12 people carefully selected to represent a designated part of the population.</a:t>
            </a:r>
          </a:p>
          <a:p>
            <a:r>
              <a:rPr lang="en-US" sz="2000" dirty="0"/>
              <a:t>It enables an in-depth understanding of issues.</a:t>
            </a:r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6F76E-1968-4FF1-A0F5-BA431D7737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C80A0-AD10-4D60-8885-6D62B4985E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471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80AAC-1D00-4FCE-A41D-D9D99C581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45" y="120305"/>
            <a:ext cx="8229600" cy="994121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Forums</a:t>
            </a:r>
          </a:p>
        </p:txBody>
      </p:sp>
      <p:pic>
        <p:nvPicPr>
          <p:cNvPr id="2050" name="Picture 2" descr="InteractiveCSP (iCSP) discussion forum tips | The Chartered Society of  Physiotherapy">
            <a:extLst>
              <a:ext uri="{FF2B5EF4-FFF2-40B4-BE49-F238E27FC236}">
                <a16:creationId xmlns:a16="http://schemas.microsoft.com/office/drawing/2014/main" id="{CAB03CE1-4EC7-45E4-9F59-379D08F19127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8" r="13656" b="-1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ACA2C78A-5ABA-47F6-8285-410E28B91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2" y="1629612"/>
            <a:ext cx="4172272" cy="2736304"/>
          </a:xfrm>
        </p:spPr>
        <p:txBody>
          <a:bodyPr/>
          <a:lstStyle/>
          <a:p>
            <a:r>
              <a:rPr lang="en-US" sz="2000" dirty="0"/>
              <a:t>Forum is a commonly used technique.</a:t>
            </a:r>
          </a:p>
          <a:p>
            <a:r>
              <a:rPr lang="en-US" sz="2000" dirty="0"/>
              <a:t>Creates opportunity for people to meet and share views on issues.</a:t>
            </a:r>
          </a:p>
          <a:p>
            <a:r>
              <a:rPr lang="en-US" sz="2000" dirty="0"/>
              <a:t>Usually guided by a facilitator or moderator.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60F6D-85C0-49DC-AEAC-CD88231574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CFC26-9702-4113-9D5C-982937AFD2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92022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6D4CC-5374-4E32-BC7B-3EAC2B391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Web-based Engagement</a:t>
            </a:r>
          </a:p>
        </p:txBody>
      </p:sp>
      <p:pic>
        <p:nvPicPr>
          <p:cNvPr id="3074" name="Picture 2" descr="Web Based CRM Software, Customer Engagement Software, Customer Loyalty  Management Software, Customer Relationship Management Software, Customer  Service Software, सीआरएम सॉफ्टवेयर in Shivaji Peth, Kolhapur , Satej  Infotech Private Limited ...">
            <a:extLst>
              <a:ext uri="{FF2B5EF4-FFF2-40B4-BE49-F238E27FC236}">
                <a16:creationId xmlns:a16="http://schemas.microsoft.com/office/drawing/2014/main" id="{A7BD2956-6D2F-4280-BDA4-91F9DBBDC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844824"/>
            <a:ext cx="4038600" cy="289507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EA2EEBF5-08DF-4F81-820F-EE7861933E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70379" y="1916833"/>
            <a:ext cx="4038600" cy="2772308"/>
          </a:xfrm>
        </p:spPr>
        <p:txBody>
          <a:bodyPr/>
          <a:lstStyle/>
          <a:p>
            <a:r>
              <a:rPr lang="en-US" sz="2000" dirty="0"/>
              <a:t>Web-based engagement is fast and effective.</a:t>
            </a:r>
          </a:p>
          <a:p>
            <a:r>
              <a:rPr lang="en-US" sz="2000" dirty="0"/>
              <a:t>Participants can engage from anywhere. </a:t>
            </a:r>
          </a:p>
          <a:p>
            <a:r>
              <a:rPr lang="en-US" sz="2000" dirty="0"/>
              <a:t>Cost effective</a:t>
            </a:r>
          </a:p>
          <a:p>
            <a:r>
              <a:rPr lang="en-US" sz="2000" dirty="0"/>
              <a:t>Interesting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DA8E83-FD5D-489E-BBE5-E9634B5EC8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526E2-271D-4D08-A613-E5C41077E8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9571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3CC09-7DC6-4DC6-9438-BCF90DEA6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947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Future Search </a:t>
            </a:r>
          </a:p>
        </p:txBody>
      </p:sp>
      <p:sp>
        <p:nvSpPr>
          <p:cNvPr id="71" name="Content Placeholder 2">
            <a:extLst>
              <a:ext uri="{FF2B5EF4-FFF2-40B4-BE49-F238E27FC236}">
                <a16:creationId xmlns:a16="http://schemas.microsoft.com/office/drawing/2014/main" id="{2BFA934F-B7F3-4FB8-BBAB-09E772A42F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5" y="1700808"/>
            <a:ext cx="3488245" cy="2476871"/>
          </a:xfrm>
        </p:spPr>
        <p:txBody>
          <a:bodyPr/>
          <a:lstStyle/>
          <a:p>
            <a:r>
              <a:rPr lang="en-US" sz="2000" dirty="0"/>
              <a:t>Future search is a strategy used to determine the future stakeholders’ expectations.</a:t>
            </a:r>
          </a:p>
        </p:txBody>
      </p:sp>
      <p:pic>
        <p:nvPicPr>
          <p:cNvPr id="4098" name="Picture 2" descr="Future Search – oacindia">
            <a:extLst>
              <a:ext uri="{FF2B5EF4-FFF2-40B4-BE49-F238E27FC236}">
                <a16:creationId xmlns:a16="http://schemas.microsoft.com/office/drawing/2014/main" id="{C323F18F-20EF-4A86-B6E6-DEACB6383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880" y="1600201"/>
            <a:ext cx="517014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2B81BA-5763-44C3-976E-AEAB2E2853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F2C0D-95D2-48AF-9FBD-19F80FD091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963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A80EB-E317-4E70-B085-315BBFEB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36524"/>
            <a:ext cx="8229600" cy="1030289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Open Space Technology</a:t>
            </a:r>
          </a:p>
        </p:txBody>
      </p:sp>
      <p:pic>
        <p:nvPicPr>
          <p:cNvPr id="5122" name="Picture 2" descr="SIM Professional Development - What is Open Space Technology? OST is the  revolutionary way to conduct meetings and conferences, you wish you knew  earlier. Learn how to kill unproductive meetings now at">
            <a:extLst>
              <a:ext uri="{FF2B5EF4-FFF2-40B4-BE49-F238E27FC236}">
                <a16:creationId xmlns:a16="http://schemas.microsoft.com/office/drawing/2014/main" id="{DA07C7C2-B3B9-49E9-968E-5C3D10B4B107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7" r="18127" b="-1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456F34B9-5CA5-4224-8BF9-8C843AD69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16016" y="1600201"/>
            <a:ext cx="4244280" cy="3340967"/>
          </a:xfrm>
        </p:spPr>
        <p:txBody>
          <a:bodyPr/>
          <a:lstStyle/>
          <a:p>
            <a:r>
              <a:rPr lang="en-US" sz="2000" dirty="0"/>
              <a:t> Self-</a:t>
            </a:r>
            <a:r>
              <a:rPr lang="en-US" sz="2000" dirty="0" err="1"/>
              <a:t>organised</a:t>
            </a:r>
            <a:r>
              <a:rPr lang="en-US" sz="2000" dirty="0"/>
              <a:t> with themes.</a:t>
            </a:r>
          </a:p>
          <a:p>
            <a:r>
              <a:rPr lang="en-US" sz="2000" dirty="0"/>
              <a:t>Participants </a:t>
            </a:r>
            <a:r>
              <a:rPr lang="en-GB" sz="2000" dirty="0"/>
              <a:t>create an agenda, and facilitators create</a:t>
            </a:r>
            <a:r>
              <a:rPr lang="en-US" sz="2000" dirty="0"/>
              <a:t> the space to harvest ideas and manage the time slots.</a:t>
            </a:r>
          </a:p>
          <a:p>
            <a:r>
              <a:rPr lang="en-US" sz="2000" dirty="0"/>
              <a:t>Simultaneous conversations are led by different conveyors. </a:t>
            </a:r>
          </a:p>
          <a:p>
            <a:r>
              <a:rPr lang="en-US" sz="2000" dirty="0"/>
              <a:t>Enhance learning, collaboration and creativity.</a:t>
            </a:r>
          </a:p>
          <a:p>
            <a:endParaRPr lang="en-US" sz="2400" dirty="0"/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E83AD1-6FFE-4130-B797-1B2DB633F9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8DAD6B-2357-46B4-84BB-3D94839427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43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77614-3DB3-47AB-95CC-377A34993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4360"/>
            <a:ext cx="8229600" cy="850106"/>
          </a:xfrm>
        </p:spPr>
        <p:txBody>
          <a:bodyPr/>
          <a:lstStyle/>
          <a:p>
            <a:r>
              <a:rPr lang="en-GB" sz="3600" b="1" dirty="0"/>
              <a:t>Social Media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97A7C3-61BC-42F0-9BDB-A39E93976B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39952" y="1283890"/>
            <a:ext cx="4753223" cy="4377357"/>
          </a:xfrm>
        </p:spPr>
        <p:txBody>
          <a:bodyPr/>
          <a:lstStyle/>
          <a:p>
            <a:r>
              <a:rPr lang="en-GB" sz="2000" dirty="0"/>
              <a:t>The smart objective in social media engagement is to identify the target audience.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lang="en-GB" sz="1600" dirty="0"/>
              <a:t>Identify influencers; Identify hot conversations; Share weekly reports with others; Take action.</a:t>
            </a:r>
          </a:p>
          <a:p>
            <a:r>
              <a:rPr lang="en-GB" sz="2000" dirty="0"/>
              <a:t>Social media make it easy for people to communicate.</a:t>
            </a:r>
          </a:p>
          <a:p>
            <a:r>
              <a:rPr lang="en-GB" sz="2000" dirty="0"/>
              <a:t>Information gets to a wider spectrum of people.</a:t>
            </a:r>
          </a:p>
          <a:p>
            <a:r>
              <a:rPr lang="en-GB" sz="2000" dirty="0"/>
              <a:t>Provides values, tell their story and make it fun.</a:t>
            </a:r>
          </a:p>
          <a:p>
            <a:r>
              <a:rPr lang="en-GB" sz="2000" dirty="0"/>
              <a:t>Engage the community in their passion.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54F9AD-1145-4C54-A0F2-6BC4DFF3A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A9C69-CECD-4617-B593-4909B85198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17</a:t>
            </a:fld>
            <a:endParaRPr lang="en-GB" altLang="en-US" dirty="0"/>
          </a:p>
        </p:txBody>
      </p:sp>
      <p:pic>
        <p:nvPicPr>
          <p:cNvPr id="8194" name="Picture 2" descr="The Eight Best Types of Social Media for Advertising | Five Channels  Marketing">
            <a:extLst>
              <a:ext uri="{FF2B5EF4-FFF2-40B4-BE49-F238E27FC236}">
                <a16:creationId xmlns:a16="http://schemas.microsoft.com/office/drawing/2014/main" id="{E9D4620E-3280-4373-B8C9-2D5B0452065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88840"/>
            <a:ext cx="3601095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20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35CE9-1D8C-4F60-81E9-DA14BF82E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Citizens’ Panels</a:t>
            </a:r>
          </a:p>
        </p:txBody>
      </p:sp>
      <p:pic>
        <p:nvPicPr>
          <p:cNvPr id="8" name="Content Placeholder 7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887D0BA5-8E34-4F1A-B5A9-B1A6E0DC35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72816"/>
            <a:ext cx="4176464" cy="3096344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35974F-9C74-48AD-BC1B-B6F1D2079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16832"/>
            <a:ext cx="4038600" cy="2448271"/>
          </a:xfrm>
        </p:spPr>
        <p:txBody>
          <a:bodyPr/>
          <a:lstStyle/>
          <a:p>
            <a:r>
              <a:rPr lang="en-GB" sz="2000" dirty="0"/>
              <a:t>A collection of citizens randomly selected to form opinions.</a:t>
            </a:r>
          </a:p>
          <a:p>
            <a:r>
              <a:rPr lang="en-GB" sz="2000" dirty="0"/>
              <a:t>Express in-depth views on particular issues.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47F23-E393-472F-87FD-2CD6E7716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B0171-1099-44A1-8935-8FC03E3654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18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1478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28C6A-BCA1-4C17-925E-8A578D5E5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65" y="93317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Roundtable  Discussions </a:t>
            </a:r>
          </a:p>
        </p:txBody>
      </p:sp>
      <p:pic>
        <p:nvPicPr>
          <p:cNvPr id="6146" name="Picture 2" descr="Executive Roundtable Discussion Summary: Financial Services, Fintech and  Data Services">
            <a:extLst>
              <a:ext uri="{FF2B5EF4-FFF2-40B4-BE49-F238E27FC236}">
                <a16:creationId xmlns:a16="http://schemas.microsoft.com/office/drawing/2014/main" id="{FC9831EE-1458-4B21-A227-854A534333F7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0" r="31002" b="1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0385D955-3D41-4111-92F1-7B419C0CF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316288" cy="3124943"/>
          </a:xfrm>
        </p:spPr>
        <p:txBody>
          <a:bodyPr/>
          <a:lstStyle/>
          <a:p>
            <a:r>
              <a:rPr lang="en-US" sz="2000" dirty="0"/>
              <a:t>Invite experts to share ideas.</a:t>
            </a:r>
          </a:p>
          <a:p>
            <a:r>
              <a:rPr lang="en-US" sz="2000" dirty="0"/>
              <a:t>Make it interactive.</a:t>
            </a:r>
          </a:p>
          <a:p>
            <a:r>
              <a:rPr lang="en-US" sz="2000" dirty="0"/>
              <a:t>Issues are discussed from different opinions.</a:t>
            </a:r>
          </a:p>
          <a:p>
            <a:r>
              <a:rPr lang="en-US" sz="2000" dirty="0"/>
              <a:t>Challenges are deliberated upon.</a:t>
            </a:r>
          </a:p>
          <a:p>
            <a:r>
              <a:rPr lang="en-US" sz="2000" dirty="0"/>
              <a:t>Be creative and deploy practical techniques.</a:t>
            </a:r>
          </a:p>
          <a:p>
            <a:r>
              <a:rPr lang="en-US" sz="2000" dirty="0"/>
              <a:t>Call for action 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81EF76-13F0-4283-8FA7-90199F61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C02AA-D0D9-4019-AD91-5F225853B4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452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D0C9E-86D2-4CEE-8D2C-4BBF67989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Street Stalls </a:t>
            </a:r>
          </a:p>
        </p:txBody>
      </p:sp>
      <p:pic>
        <p:nvPicPr>
          <p:cNvPr id="7170" name="Picture 2" descr="The Future of Facer Street - 8 80 Cities">
            <a:extLst>
              <a:ext uri="{FF2B5EF4-FFF2-40B4-BE49-F238E27FC236}">
                <a16:creationId xmlns:a16="http://schemas.microsoft.com/office/drawing/2014/main" id="{9F7201A5-F02B-4E58-9E60-B95EFBB8484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7" r="20031"/>
          <a:stretch/>
        </p:blipFill>
        <p:spPr bwMode="auto">
          <a:xfrm>
            <a:off x="457200" y="1600201"/>
            <a:ext cx="4038600" cy="398904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E3F38B97-4F15-436E-9512-803CEB0F4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3415" y="1600201"/>
            <a:ext cx="4038600" cy="1972815"/>
          </a:xfrm>
        </p:spPr>
        <p:txBody>
          <a:bodyPr/>
          <a:lstStyle/>
          <a:p>
            <a:r>
              <a:rPr lang="en-US" sz="2000" dirty="0"/>
              <a:t>Bring the issues to a common place.</a:t>
            </a:r>
          </a:p>
          <a:p>
            <a:r>
              <a:rPr lang="en-US" sz="2000" dirty="0"/>
              <a:t>Explore ideas in the market.</a:t>
            </a:r>
          </a:p>
          <a:p>
            <a:r>
              <a:rPr lang="en-US" sz="2000" dirty="0"/>
              <a:t>Create awareness through trade on the streets.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7E3BEA-F1BF-40C5-B066-A96E4A17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02/11/2024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712E1-90AE-40F6-8300-91016CBFEE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954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A703B-BB88-4261-9E8F-1A59209B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986" y="0"/>
            <a:ext cx="8229600" cy="994121"/>
          </a:xfrm>
        </p:spPr>
        <p:txBody>
          <a:bodyPr/>
          <a:lstStyle/>
          <a:p>
            <a:r>
              <a:rPr lang="en-GB" sz="3600" b="1" dirty="0"/>
              <a:t>Community Surveys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C2AE6E-47FA-4A21-9E30-7ADF27CBC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8551" y="1412776"/>
            <a:ext cx="4038600" cy="3301516"/>
          </a:xfrm>
        </p:spPr>
        <p:txBody>
          <a:bodyPr/>
          <a:lstStyle/>
          <a:p>
            <a:r>
              <a:rPr lang="en-GB" sz="2000" dirty="0"/>
              <a:t>Surveys are used to gather information.</a:t>
            </a:r>
          </a:p>
          <a:p>
            <a:r>
              <a:rPr lang="en-GB" sz="2000" dirty="0"/>
              <a:t>Used to describe and examine characteristics of a population.</a:t>
            </a:r>
          </a:p>
          <a:p>
            <a:r>
              <a:rPr lang="en-GB" sz="2000" dirty="0"/>
              <a:t>It is used to optimize questionnaires to deliver insights.</a:t>
            </a:r>
          </a:p>
          <a:p>
            <a:r>
              <a:rPr lang="en-GB" sz="2000" dirty="0"/>
              <a:t>Helps in drawing up conclusions to aid decision making.</a:t>
            </a:r>
          </a:p>
          <a:p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7C4A5-BF88-4FDD-9D16-2659295DA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9BAEB-9C26-4B23-8F06-AF28F85E95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21</a:t>
            </a:fld>
            <a:endParaRPr lang="en-GB" altLang="en-US" dirty="0"/>
          </a:p>
        </p:txBody>
      </p:sp>
      <p:pic>
        <p:nvPicPr>
          <p:cNvPr id="11" name="Content Placeholder 10" descr="Graphical user interface&#10;&#10;Description automatically generated">
            <a:extLst>
              <a:ext uri="{FF2B5EF4-FFF2-40B4-BE49-F238E27FC236}">
                <a16:creationId xmlns:a16="http://schemas.microsoft.com/office/drawing/2014/main" id="{0B051902-BA89-4F10-B771-84FC134215A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49" y="1412776"/>
            <a:ext cx="4343612" cy="3680721"/>
          </a:xfrm>
        </p:spPr>
      </p:pic>
    </p:spTree>
    <p:extLst>
      <p:ext uri="{BB962C8B-B14F-4D97-AF65-F5344CB8AC3E}">
        <p14:creationId xmlns:p14="http://schemas.microsoft.com/office/powerpoint/2010/main" val="339683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27389-BDEE-4FD1-8B33-E6D9B0E8E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377B8-A08C-4397-8D93-16175C5CD0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4205" y="1638277"/>
            <a:ext cx="8435280" cy="1358675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There are several innovative tools and techniques deployed in community engagement, nevertheless, social media has become the most popularly, fastest and cost-effective way to engage.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EDE353-438B-4C69-8FB3-BBC680A32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6C9AF-D000-42B2-BC63-68DB7B0EC3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7616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DEAE6-A8D7-41DE-83E3-A42AEE3AA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E72121-2EF4-4403-8EAB-DC8EC1CA2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23</a:t>
            </a:fld>
            <a:endParaRPr lang="en-GB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B079C31-9EC4-4B97-A0CB-072223A627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85" y="836712"/>
            <a:ext cx="742281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55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93935-57DB-4A95-9A2C-84775BC67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0E526-D6F0-4DEE-8FE9-0C8A52832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1600201"/>
            <a:ext cx="9001000" cy="1468759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Blackadder, A. (n.d.). </a:t>
            </a:r>
            <a:r>
              <a:rPr lang="en-GB" sz="2000" i="1" dirty="0"/>
              <a:t>7 creative ways to increase community engagement on social media</a:t>
            </a:r>
            <a:r>
              <a:rPr lang="en-GB" sz="2000" dirty="0"/>
              <a:t>. [online] www.hughesandco.ca. Available at: https://www.hughesandco.ca/blog/7-creative-ways-to-increase-community-engagement-on-social-media.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65ABA-3E91-4AA7-BBDA-46B6909BA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02/11/2024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EAD9DA-44E1-4F3F-8AE9-8F5958E71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73135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3987</TotalTime>
  <Words>867</Words>
  <Application>Microsoft Office PowerPoint</Application>
  <PresentationFormat>On-screen Show (4:3)</PresentationFormat>
  <Paragraphs>150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Myriad Pro</vt:lpstr>
      <vt:lpstr>Verdana</vt:lpstr>
      <vt:lpstr>20140311PresentationUWTSDTemplate</vt:lpstr>
      <vt:lpstr>LCBB4013: Stakeholders Engagement   Tools and Platforms for Stakeholders Engagement  Week 5:Session 1</vt:lpstr>
      <vt:lpstr>PowerPoint Presentation</vt:lpstr>
      <vt:lpstr>PowerPoint Presentation</vt:lpstr>
      <vt:lpstr>Introduction</vt:lpstr>
      <vt:lpstr>PowerPoint Presentation</vt:lpstr>
      <vt:lpstr>Creative Art</vt:lpstr>
      <vt:lpstr>Community Mapping</vt:lpstr>
      <vt:lpstr>Volunteering</vt:lpstr>
      <vt:lpstr>Public Meetings</vt:lpstr>
      <vt:lpstr>Interview</vt:lpstr>
      <vt:lpstr>Workshops </vt:lpstr>
      <vt:lpstr>Focus Groups </vt:lpstr>
      <vt:lpstr>Forums</vt:lpstr>
      <vt:lpstr>Web-based Engagement</vt:lpstr>
      <vt:lpstr>Future Search </vt:lpstr>
      <vt:lpstr>Open Space Technology</vt:lpstr>
      <vt:lpstr>Social Media</vt:lpstr>
      <vt:lpstr>Citizens’ Panels</vt:lpstr>
      <vt:lpstr>Roundtable  Discussions </vt:lpstr>
      <vt:lpstr>Street Stalls </vt:lpstr>
      <vt:lpstr>Community Surveys</vt:lpstr>
      <vt:lpstr>Conclusion</vt:lpstr>
      <vt:lpstr>PowerPoint Presentation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5  Tools and Platforms for Community Engagement</dc:title>
  <dc:creator>Molly</dc:creator>
  <cp:lastModifiedBy>Molly Jack</cp:lastModifiedBy>
  <cp:revision>59</cp:revision>
  <dcterms:created xsi:type="dcterms:W3CDTF">2020-10-31T23:24:33Z</dcterms:created>
  <dcterms:modified xsi:type="dcterms:W3CDTF">2024-11-02T13:06:14Z</dcterms:modified>
</cp:coreProperties>
</file>