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778" r:id="rId2"/>
  </p:sldMasterIdLst>
  <p:notesMasterIdLst>
    <p:notesMasterId r:id="rId49"/>
  </p:notesMasterIdLst>
  <p:sldIdLst>
    <p:sldId id="256" r:id="rId3"/>
    <p:sldId id="294" r:id="rId4"/>
    <p:sldId id="265" r:id="rId5"/>
    <p:sldId id="344" r:id="rId6"/>
    <p:sldId id="358" r:id="rId7"/>
    <p:sldId id="359" r:id="rId8"/>
    <p:sldId id="372" r:id="rId9"/>
    <p:sldId id="378" r:id="rId10"/>
    <p:sldId id="366" r:id="rId11"/>
    <p:sldId id="362" r:id="rId12"/>
    <p:sldId id="379" r:id="rId13"/>
    <p:sldId id="367" r:id="rId14"/>
    <p:sldId id="380" r:id="rId15"/>
    <p:sldId id="364" r:id="rId16"/>
    <p:sldId id="381" r:id="rId17"/>
    <p:sldId id="363" r:id="rId18"/>
    <p:sldId id="382" r:id="rId19"/>
    <p:sldId id="258" r:id="rId20"/>
    <p:sldId id="299" r:id="rId21"/>
    <p:sldId id="314" r:id="rId22"/>
    <p:sldId id="292" r:id="rId23"/>
    <p:sldId id="316" r:id="rId24"/>
    <p:sldId id="373" r:id="rId25"/>
    <p:sldId id="374" r:id="rId26"/>
    <p:sldId id="383" r:id="rId27"/>
    <p:sldId id="376" r:id="rId28"/>
    <p:sldId id="384" r:id="rId29"/>
    <p:sldId id="293" r:id="rId30"/>
    <p:sldId id="317" r:id="rId31"/>
    <p:sldId id="304" r:id="rId32"/>
    <p:sldId id="319" r:id="rId33"/>
    <p:sldId id="343" r:id="rId34"/>
    <p:sldId id="323" r:id="rId35"/>
    <p:sldId id="262" r:id="rId36"/>
    <p:sldId id="349" r:id="rId37"/>
    <p:sldId id="297" r:id="rId38"/>
    <p:sldId id="276" r:id="rId39"/>
    <p:sldId id="352" r:id="rId40"/>
    <p:sldId id="277" r:id="rId41"/>
    <p:sldId id="353" r:id="rId42"/>
    <p:sldId id="278" r:id="rId43"/>
    <p:sldId id="355" r:id="rId44"/>
    <p:sldId id="385" r:id="rId45"/>
    <p:sldId id="386" r:id="rId46"/>
    <p:sldId id="295" r:id="rId47"/>
    <p:sldId id="368" r:id="rId4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94830"/>
  </p:normalViewPr>
  <p:slideViewPr>
    <p:cSldViewPr snapToGrid="0" snapToObjects="1">
      <p:cViewPr varScale="1">
        <p:scale>
          <a:sx n="86" d="100"/>
          <a:sy n="86" d="100"/>
        </p:scale>
        <p:origin x="834" y="4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701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presProps" Target="pres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8" Type="http://schemas.openxmlformats.org/officeDocument/2006/relationships/slide" Target="slides/slide6.xml"/><Relationship Id="rId51" Type="http://schemas.openxmlformats.org/officeDocument/2006/relationships/viewProps" Target="viewProps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>
            <a:extLst>
              <a:ext uri="{FF2B5EF4-FFF2-40B4-BE49-F238E27FC236}">
                <a16:creationId xmlns:a16="http://schemas.microsoft.com/office/drawing/2014/main" id="{B1E5BF4D-CE2D-288F-43F0-997778A8ADA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>
            <a:extLst>
              <a:ext uri="{FF2B5EF4-FFF2-40B4-BE49-F238E27FC236}">
                <a16:creationId xmlns:a16="http://schemas.microsoft.com/office/drawing/2014/main" id="{C5B13DBB-4028-612E-0236-37FDEF8827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/>
              <a:t>Relate to question</a:t>
            </a:r>
          </a:p>
        </p:txBody>
      </p:sp>
    </p:spTree>
    <p:extLst>
      <p:ext uri="{BB962C8B-B14F-4D97-AF65-F5344CB8AC3E}">
        <p14:creationId xmlns:p14="http://schemas.microsoft.com/office/powerpoint/2010/main" val="3897042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>
            <a:extLst>
              <a:ext uri="{FF2B5EF4-FFF2-40B4-BE49-F238E27FC236}">
                <a16:creationId xmlns:a16="http://schemas.microsoft.com/office/drawing/2014/main" id="{A14CCED3-A9E9-434D-C640-BD7D404A2FD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A02AB2C9-302D-975D-6BA9-85998EFBA1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/>
              <a:t>Relate to question</a:t>
            </a:r>
          </a:p>
        </p:txBody>
      </p:sp>
    </p:spTree>
    <p:extLst>
      <p:ext uri="{BB962C8B-B14F-4D97-AF65-F5344CB8AC3E}">
        <p14:creationId xmlns:p14="http://schemas.microsoft.com/office/powerpoint/2010/main" val="2766980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>
            <a:extLst>
              <a:ext uri="{FF2B5EF4-FFF2-40B4-BE49-F238E27FC236}">
                <a16:creationId xmlns:a16="http://schemas.microsoft.com/office/drawing/2014/main" id="{BC87FD4D-9C2F-D4B1-628D-2545FC42BEE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Notes Placeholder 2">
            <a:extLst>
              <a:ext uri="{FF2B5EF4-FFF2-40B4-BE49-F238E27FC236}">
                <a16:creationId xmlns:a16="http://schemas.microsoft.com/office/drawing/2014/main" id="{0A703EB7-F3CC-4668-2938-3D81E12C47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67588" name="Slide Number Placeholder 3">
            <a:extLst>
              <a:ext uri="{FF2B5EF4-FFF2-40B4-BE49-F238E27FC236}">
                <a16:creationId xmlns:a16="http://schemas.microsoft.com/office/drawing/2014/main" id="{376F3FF0-51C4-BE00-B861-58F19A82973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5B9E16F-AFB3-43DB-9038-9AD577CC16A2}" type="slidenum">
              <a:rPr lang="en-GB" altLang="en-US" smtClean="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06130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>
            <a:extLst>
              <a:ext uri="{FF2B5EF4-FFF2-40B4-BE49-F238E27FC236}">
                <a16:creationId xmlns:a16="http://schemas.microsoft.com/office/drawing/2014/main" id="{65C7A17C-B680-D368-A2A8-CAFBA5093E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Notes Placeholder 2">
            <a:extLst>
              <a:ext uri="{FF2B5EF4-FFF2-40B4-BE49-F238E27FC236}">
                <a16:creationId xmlns:a16="http://schemas.microsoft.com/office/drawing/2014/main" id="{5687ABC3-3D8B-BE6C-453F-CDBDBCDCF9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69636" name="Slide Number Placeholder 3">
            <a:extLst>
              <a:ext uri="{FF2B5EF4-FFF2-40B4-BE49-F238E27FC236}">
                <a16:creationId xmlns:a16="http://schemas.microsoft.com/office/drawing/2014/main" id="{62EB1EAA-6C0E-ACD3-C41A-8BB9CA5F541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4297CE2B-C434-4E1B-8CAD-D2BDD1FDDD29}" type="slidenum">
              <a:rPr lang="en-GB" altLang="en-US" smtClean="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23001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>
            <a:extLst>
              <a:ext uri="{FF2B5EF4-FFF2-40B4-BE49-F238E27FC236}">
                <a16:creationId xmlns:a16="http://schemas.microsoft.com/office/drawing/2014/main" id="{DB0A4F44-BEBA-259B-780C-E546BF9301A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Notes Placeholder 2">
            <a:extLst>
              <a:ext uri="{FF2B5EF4-FFF2-40B4-BE49-F238E27FC236}">
                <a16:creationId xmlns:a16="http://schemas.microsoft.com/office/drawing/2014/main" id="{CD63D619-B756-15DD-2660-C75BA96E3C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1684" name="Slide Number Placeholder 3">
            <a:extLst>
              <a:ext uri="{FF2B5EF4-FFF2-40B4-BE49-F238E27FC236}">
                <a16:creationId xmlns:a16="http://schemas.microsoft.com/office/drawing/2014/main" id="{E6BE135A-09AB-EDA1-DD29-05D5494A4F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2686A96F-1714-456E-8FA4-73019107F04E}" type="slidenum">
              <a:rPr lang="en-GB" altLang="en-US" smtClean="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28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0134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Slide Image Placeholder 1">
            <a:extLst>
              <a:ext uri="{FF2B5EF4-FFF2-40B4-BE49-F238E27FC236}">
                <a16:creationId xmlns:a16="http://schemas.microsoft.com/office/drawing/2014/main" id="{D7449042-103B-9F7B-AAD5-EE24A72D71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Notes Placeholder 2">
            <a:extLst>
              <a:ext uri="{FF2B5EF4-FFF2-40B4-BE49-F238E27FC236}">
                <a16:creationId xmlns:a16="http://schemas.microsoft.com/office/drawing/2014/main" id="{88B21D21-BC19-4794-84F6-8C57B1BCC3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3732" name="Slide Number Placeholder 3">
            <a:extLst>
              <a:ext uri="{FF2B5EF4-FFF2-40B4-BE49-F238E27FC236}">
                <a16:creationId xmlns:a16="http://schemas.microsoft.com/office/drawing/2014/main" id="{7D58BBAF-792C-5ADB-1290-E22204D9BD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5663AAB2-ED77-4C31-AEBD-3B2E579103A1}" type="slidenum">
              <a:rPr lang="en-GB" altLang="en-US" smtClean="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29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0665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1026">
            <a:extLst>
              <a:ext uri="{FF2B5EF4-FFF2-40B4-BE49-F238E27FC236}">
                <a16:creationId xmlns:a16="http://schemas.microsoft.com/office/drawing/2014/main" id="{A8623A45-2820-ABB9-26D6-8B0B21FD8F4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1027">
            <a:extLst>
              <a:ext uri="{FF2B5EF4-FFF2-40B4-BE49-F238E27FC236}">
                <a16:creationId xmlns:a16="http://schemas.microsoft.com/office/drawing/2014/main" id="{6BEFBAB0-84AC-3C96-2FCE-502F501AE86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393501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1026">
            <a:extLst>
              <a:ext uri="{FF2B5EF4-FFF2-40B4-BE49-F238E27FC236}">
                <a16:creationId xmlns:a16="http://schemas.microsoft.com/office/drawing/2014/main" id="{A403F03B-E7DE-8513-A5FB-9EED7D466C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3" name="Rectangle 1027">
            <a:extLst>
              <a:ext uri="{FF2B5EF4-FFF2-40B4-BE49-F238E27FC236}">
                <a16:creationId xmlns:a16="http://schemas.microsoft.com/office/drawing/2014/main" id="{5FF2A81A-EC0C-5880-2B04-E66F85C4A48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508297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Image Placeholder 1">
            <a:extLst>
              <a:ext uri="{FF2B5EF4-FFF2-40B4-BE49-F238E27FC236}">
                <a16:creationId xmlns:a16="http://schemas.microsoft.com/office/drawing/2014/main" id="{642E8172-1776-3574-3C48-2F729813DD5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7" name="Notes Placeholder 2">
            <a:extLst>
              <a:ext uri="{FF2B5EF4-FFF2-40B4-BE49-F238E27FC236}">
                <a16:creationId xmlns:a16="http://schemas.microsoft.com/office/drawing/2014/main" id="{8758ABEF-F6D3-374B-D10B-4600B171D3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8068" name="Slide Number Placeholder 3">
            <a:extLst>
              <a:ext uri="{FF2B5EF4-FFF2-40B4-BE49-F238E27FC236}">
                <a16:creationId xmlns:a16="http://schemas.microsoft.com/office/drawing/2014/main" id="{51D0C9DF-1BA6-E934-AAC5-1EECF6A193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2823C0D-F485-4D55-909B-56CBB118D4A0}" type="slidenum">
              <a:rPr lang="en-GB" altLang="en-US" smtClean="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32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78901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>
            <a:extLst>
              <a:ext uri="{FF2B5EF4-FFF2-40B4-BE49-F238E27FC236}">
                <a16:creationId xmlns:a16="http://schemas.microsoft.com/office/drawing/2014/main" id="{4F0098CD-FB3E-72F6-F506-6AA09623683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5" name="Notes Placeholder 2">
            <a:extLst>
              <a:ext uri="{FF2B5EF4-FFF2-40B4-BE49-F238E27FC236}">
                <a16:creationId xmlns:a16="http://schemas.microsoft.com/office/drawing/2014/main" id="{ACB26182-CFC2-B95B-25EB-94CBC5AFBC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90116" name="Slide Number Placeholder 3">
            <a:extLst>
              <a:ext uri="{FF2B5EF4-FFF2-40B4-BE49-F238E27FC236}">
                <a16:creationId xmlns:a16="http://schemas.microsoft.com/office/drawing/2014/main" id="{6200603B-1B2B-ADCC-307B-606E979FCA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C7AA576-179D-46F4-BF0E-EE86974CAC2F}" type="slidenum">
              <a:rPr lang="en-GB" altLang="en-US" smtClean="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33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63549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F9110DC7-18F1-8350-69BD-38E0A4A4AA4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717A63CC-2E62-C10B-1F88-E67E785B2C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E7F08798-F9E5-0758-C2BE-5E5F2AF19E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851C565F-08C5-C426-EF93-2CCCA1644E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90B63499-AC13-EBDF-639C-9EA472A6D62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A3B5FDC2-AFAD-A51A-850F-31227AF7D2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AB59C401-F623-8C9F-F750-2525BB32FC9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7F72F1DA-F189-463B-A4B2-21CF08E67F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B6A55239-B0E5-E8E7-FDBE-42E49F084EF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01F90700-4995-23A3-DB3D-977E61E8DB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4008888F-EA06-3DA0-985B-47F6B2D93B0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68619B89-B001-FF43-3D8B-5E6268C791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F8F3E862-D93F-E50E-0D43-49C3CBB211E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8C958D48-769D-8089-F607-D1CCF0CBE7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23BD3C9B-C8DB-DB08-001A-670585D01F5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C9036D44-BD4D-5EF0-252E-FDFC63E671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3FCE8CB1-4295-81E7-B2C0-CA4A09BD9E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3F937EB0-4201-435B-E7F9-CA84229047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7F3FD5B-94FA-08C0-1EBB-3F12B858A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E96E6-7ACE-4701-8A0E-617C5469F47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28836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Relationship Id="rId9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  <p:sldLayoutId id="21474837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s/photo/875310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pen.edu/openlearn/education-development/education/teaching-assistants-support-action/content-section-1.5" TargetMode="Externa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pen.edu/openlearn/education-development/education/teaching-assistants-support-action/content-section-1.5" TargetMode="Externa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egislation.gov.uk/ukpga/2002/32/contents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ducationengland.org.uk/documents/plowden/plowden1967-1.html" TargetMode="External"/><Relationship Id="rId2" Type="http://schemas.openxmlformats.org/officeDocument/2006/relationships/hyperlink" Target="https://www.open.edu/openlearn/education-development/education/teaching-assistants-support-action/content-section-0/?printable=1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legislation.gov.uk/ukpga/2002/32/contents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nline.com/doi/abs/10.1080/09687599.2020.1867068" TargetMode="External"/><Relationship Id="rId2" Type="http://schemas.openxmlformats.org/officeDocument/2006/relationships/hyperlink" Target="https://www.twinkl.co.uk/news/would-renaming-teaching-assistant-to-para-professional-be-a-better-reflection-of-the-job-role" TargetMode="Externa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wc.wales/site/index.php/en/news/" TargetMode="External"/><Relationship Id="rId2" Type="http://schemas.openxmlformats.org/officeDocument/2006/relationships/hyperlink" Target="https://www.childcomwales.org.uk/resources/the-right-way-a-childrens-rights-approach/a-childrens-rights-approach-for-social-care-in-wales/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estyn.gov.wales/improvement-resources/how-to-facilitate-a-child-centred-approach-using-loose-parts-to-enhance-creativity-resilience-and-collaborative-skills/" TargetMode="External"/><Relationship Id="rId4" Type="http://schemas.openxmlformats.org/officeDocument/2006/relationships/hyperlink" Target="https://www.udemy.com/user/gerard-egan/" TargetMode="Externa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pen.edu/openlearn/mod/oucontent/view.php?id=104131&amp;section=_unit3.3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9FF82-88FB-BEEE-BCD1-23F6B6668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550" y="457199"/>
            <a:ext cx="3308264" cy="3078481"/>
          </a:xfrm>
        </p:spPr>
        <p:txBody>
          <a:bodyPr rtlCol="0" anchor="b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2700" b="1" dirty="0"/>
              <a:t>Cefnogi’r Dysgwr</a:t>
            </a:r>
            <a:br>
              <a:rPr lang="cy-GB" sz="2700" b="1" dirty="0"/>
            </a:br>
            <a:r>
              <a:rPr lang="cy-GB" sz="2700" b="1" dirty="0"/>
              <a:t>Cyflwyniad, damcaniaethau a pholisïau cymorth</a:t>
            </a:r>
            <a:br>
              <a:rPr lang="cy-GB" sz="2700" b="1" dirty="0"/>
            </a:br>
            <a:br>
              <a:rPr lang="en-GB" sz="2700" b="1" dirty="0"/>
            </a:br>
            <a:r>
              <a:rPr lang="en-GB" sz="2700" b="1" dirty="0"/>
              <a:t>Supporting the Learner</a:t>
            </a:r>
            <a:br>
              <a:rPr lang="en-GB" sz="2700" b="1" dirty="0"/>
            </a:br>
            <a:r>
              <a:rPr lang="en-GB" sz="2700" b="1" dirty="0"/>
              <a:t>Introduction, theories and policies of support</a:t>
            </a:r>
            <a:br>
              <a:rPr lang="en-GB" sz="2700" b="1" dirty="0"/>
            </a:br>
            <a:r>
              <a:rPr lang="en-GB" sz="2700" b="1" dirty="0"/>
              <a:t>ECIE: 4001/C</a:t>
            </a:r>
          </a:p>
        </p:txBody>
      </p:sp>
      <p:pic>
        <p:nvPicPr>
          <p:cNvPr id="5" name="Picture 4" descr="A close-up of several hands&#10;&#10;Description automatically generated">
            <a:extLst>
              <a:ext uri="{FF2B5EF4-FFF2-40B4-BE49-F238E27FC236}">
                <a16:creationId xmlns:a16="http://schemas.microsoft.com/office/drawing/2014/main" id="{FA1BEE60-3F68-445A-3BD1-CB37B705BC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361" r="10396" b="-2"/>
          <a:stretch/>
        </p:blipFill>
        <p:spPr>
          <a:xfrm>
            <a:off x="3887788" y="457199"/>
            <a:ext cx="4629150" cy="5403851"/>
          </a:xfrm>
          <a:prstGeom prst="rect">
            <a:avLst/>
          </a:prstGeo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1640F79-871A-DAD5-DB75-CF6621FC1A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3834938"/>
            <a:ext cx="2949575" cy="20340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defRPr/>
            </a:pPr>
            <a:r>
              <a:rPr lang="en-GB" b="1" dirty="0"/>
              <a:t>Heike Griffiths, 2025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6C3E077F-D008-021A-6CE2-9AB5B7988E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3738" y="1335088"/>
            <a:ext cx="7045325" cy="993775"/>
          </a:xfrm>
        </p:spPr>
        <p:txBody>
          <a:bodyPr/>
          <a:lstStyle/>
          <a:p>
            <a:r>
              <a:rPr lang="cy-GB" altLang="en-US" sz="3300" b="1"/>
              <a:t>Nodau'r Modwl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3944C-17C9-4D87-1D4D-CBAAB2F05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513" y="2608263"/>
            <a:ext cx="8374062" cy="3263900"/>
          </a:xfrm>
        </p:spPr>
        <p:txBody>
          <a:bodyPr/>
          <a:lstStyle/>
          <a:p>
            <a:pPr marL="0" indent="0">
              <a:buFont typeface="Garamond" panose="02020404030301010803" pitchFamily="18" charset="0"/>
              <a:buNone/>
              <a:defRPr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Cyflwyno myfyrwyr i ddamcaniaethau ac egwyddorion ymarferol sy’n sail i’r gwerthoedd o helpu a chefnogi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Archwilio rôl fugeiliol y Cynorthwyydd Addysgu</a:t>
            </a:r>
            <a:endParaRPr lang="cy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55BB813B-3E64-CD11-A140-A1BFC58FDA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3738" y="1335088"/>
            <a:ext cx="7045325" cy="993775"/>
          </a:xfrm>
        </p:spPr>
        <p:txBody>
          <a:bodyPr/>
          <a:lstStyle/>
          <a:p>
            <a:r>
              <a:rPr lang="en-GB" altLang="en-US" sz="3300" b="1"/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6626C0-2637-5F10-92BF-B75ECFDA73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513" y="2608263"/>
            <a:ext cx="8374062" cy="3263900"/>
          </a:xfrm>
        </p:spPr>
        <p:txBody>
          <a:bodyPr/>
          <a:lstStyle/>
          <a:p>
            <a:pPr marL="0" indent="0">
              <a:buFont typeface="Garamond" panose="02020404030301010803" pitchFamily="18" charset="0"/>
              <a:buNone/>
              <a:defRPr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To introduce students to theories and practical principles which underpin the values of helping and support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To explore the pastoral role of the Teaching Assistant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A9651350-7873-EE5C-993F-C70BEE32C0E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95335" y="856066"/>
            <a:ext cx="6570663" cy="530225"/>
          </a:xfrm>
        </p:spPr>
        <p:txBody>
          <a:bodyPr>
            <a:noAutofit/>
          </a:bodyPr>
          <a:lstStyle/>
          <a:p>
            <a:r>
              <a:rPr lang="cy-GB" altLang="en-US" sz="3600" b="1" dirty="0"/>
              <a:t>Deilliannau dysgu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B4106-0515-31D8-0CE0-BB38914DD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925" y="1811025"/>
            <a:ext cx="8432800" cy="3597275"/>
          </a:xfrm>
        </p:spPr>
        <p:txBody>
          <a:bodyPr>
            <a:normAutofit/>
          </a:bodyPr>
          <a:lstStyle/>
          <a:p>
            <a:pPr marL="0" indent="0">
              <a:buFont typeface="Garamond" panose="02020404030301010803" pitchFamily="18" charset="0"/>
              <a:buNone/>
              <a:defRPr/>
            </a:pPr>
            <a:r>
              <a:rPr lang="cy-GB" sz="2250" dirty="0">
                <a:latin typeface="Arial" panose="020B0604020202020204" pitchFamily="34" charset="0"/>
                <a:cs typeface="Arial" panose="020B0604020202020204" pitchFamily="34" charset="0"/>
              </a:rPr>
              <a:t>Ar ôl cwblhau'r modwl hwn yn llwyddiannus, dylech allu: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cy-GB" sz="2250" dirty="0">
                <a:latin typeface="Arial" panose="020B0604020202020204" pitchFamily="34" charset="0"/>
                <a:cs typeface="Arial" panose="020B0604020202020204" pitchFamily="34" charset="0"/>
              </a:rPr>
              <a:t>Dangos gwybodaeth am y prif ddamcaniaethau ym maes helpu, cwnsela a chefnogi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cy-GB" sz="2250" dirty="0">
                <a:latin typeface="Arial" panose="020B0604020202020204" pitchFamily="34" charset="0"/>
                <a:cs typeface="Arial" panose="020B0604020202020204" pitchFamily="34" charset="0"/>
              </a:rPr>
              <a:t>Cymhwyso theori yn eich gwaith gyda dysgwyr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cy-GB" sz="2250" dirty="0">
                <a:latin typeface="Arial" panose="020B0604020202020204" pitchFamily="34" charset="0"/>
                <a:cs typeface="Arial" panose="020B0604020202020204" pitchFamily="34" charset="0"/>
              </a:rPr>
              <a:t>Adnabod y cydbwysedd rhwng meithrin perthynas o ymddiriedaeth â dysgwyr, a'r angen am arbenigedd wrth ymateb i anghenion dysgwyr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cy-GB" sz="2250" dirty="0">
                <a:latin typeface="Arial" panose="020B0604020202020204" pitchFamily="34" charset="0"/>
                <a:cs typeface="Arial" panose="020B0604020202020204" pitchFamily="34" charset="0"/>
              </a:rPr>
              <a:t>Cyflwyno gwaith ar lefel briodol o ran gramadeg, sillafu, fformatio, ac ati.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749CF529-C0C2-8401-0EB5-0DA1482C2A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9425" y="133004"/>
            <a:ext cx="6570663" cy="931025"/>
          </a:xfrm>
        </p:spPr>
        <p:txBody>
          <a:bodyPr>
            <a:normAutofit/>
          </a:bodyPr>
          <a:lstStyle/>
          <a:p>
            <a:r>
              <a:rPr lang="en-GB" altLang="en-US" sz="3300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181996-1538-A91E-78F8-EC2010E84E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485208"/>
            <a:ext cx="8432800" cy="4677468"/>
          </a:xfrm>
        </p:spPr>
        <p:txBody>
          <a:bodyPr>
            <a:normAutofit/>
          </a:bodyPr>
          <a:lstStyle/>
          <a:p>
            <a:pPr marL="0" indent="0">
              <a:buFont typeface="Garamond" panose="02020404030301010803" pitchFamily="18" charset="0"/>
              <a:buNone/>
              <a:defRPr/>
            </a:pPr>
            <a:r>
              <a:rPr lang="en-GB" sz="2250" dirty="0">
                <a:latin typeface="Arial" panose="020B0604020202020204" pitchFamily="34" charset="0"/>
                <a:cs typeface="Arial" panose="020B0604020202020204" pitchFamily="34" charset="0"/>
              </a:rPr>
              <a:t>On successful completion of this module, you should be able to demonstrate: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250" dirty="0">
                <a:latin typeface="Arial" panose="020B0604020202020204" pitchFamily="34" charset="0"/>
                <a:cs typeface="Arial" panose="020B0604020202020204" pitchFamily="34" charset="0"/>
              </a:rPr>
              <a:t>Knowledge of major theories in the field of helping, counselling and support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250" dirty="0">
                <a:latin typeface="Arial" panose="020B0604020202020204" pitchFamily="34" charset="0"/>
                <a:cs typeface="Arial" panose="020B0604020202020204" pitchFamily="34" charset="0"/>
              </a:rPr>
              <a:t>The application of theory in your work with learners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250" dirty="0">
                <a:latin typeface="Arial" panose="020B0604020202020204" pitchFamily="34" charset="0"/>
                <a:cs typeface="Arial" panose="020B0604020202020204" pitchFamily="34" charset="0"/>
              </a:rPr>
              <a:t>Recognition of the balance between building relationships of trust with learners, and the necessity for expertise in responding to learner needs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250" dirty="0">
                <a:latin typeface="Arial" panose="020B0604020202020204" pitchFamily="34" charset="0"/>
                <a:cs typeface="Arial" panose="020B0604020202020204" pitchFamily="34" charset="0"/>
              </a:rPr>
              <a:t>Present work at an appropriate level in terms of grammar, spelling, formatting, etc.</a:t>
            </a:r>
          </a:p>
          <a:p>
            <a:pPr marL="0" indent="0">
              <a:buFont typeface="Garamond" panose="02020404030301010803" pitchFamily="18" charset="0"/>
              <a:buNone/>
              <a:defRPr/>
            </a:pPr>
            <a:endParaRPr lang="en-GB" sz="22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AE7B5-BCCD-F4C1-6A73-685781A60D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Rolau gwahanol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FC3B6-6BEF-6AB9-34E9-E6219CADEC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>
                <a:hlinkClick r:id="rId2"/>
              </a:rPr>
              <a:t>https://www.open.edu/openlearn/education-development/education/teaching-assistants-support-action/content-section-1.5</a:t>
            </a:r>
            <a:endParaRPr lang="en-US" dirty="0"/>
          </a:p>
          <a:p>
            <a:endParaRPr lang="en-US" dirty="0"/>
          </a:p>
          <a:p>
            <a:r>
              <a:rPr lang="cy-GB" noProof="0" dirty="0">
                <a:solidFill>
                  <a:srgbClr val="000000"/>
                </a:solidFill>
                <a:latin typeface="arial" panose="020B0604020202020204" pitchFamily="34" charset="0"/>
              </a:rPr>
              <a:t>Wrth i chi wylio, gwnewch nodiadau yn y blwch isod am rolau a chyd-destunau'r cynorthwywyr addysgu hyn.</a:t>
            </a:r>
          </a:p>
          <a:p>
            <a:r>
              <a:rPr lang="cy-GB" noProof="0" dirty="0">
                <a:solidFill>
                  <a:srgbClr val="000000"/>
                </a:solidFill>
                <a:latin typeface="arial" panose="020B0604020202020204" pitchFamily="34" charset="0"/>
              </a:rPr>
              <a:t>Os ydych chi mewn rôl cymorth dysgu ar hyn o bryd neu wedi bod mewn rôl o’r fath yn y gorffennol, ystyriwch i ba raddau mae eich rôl a'ch cyd-destunau gwaith amrywiol chi yn cael eu cynrychioli gan bobl yn y dilyniant hwn.</a:t>
            </a:r>
            <a:r>
              <a:rPr lang="cy-GB" b="0" i="0" noProof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r>
              <a:rPr lang="cy-GB" noProof="0" dirty="0">
                <a:solidFill>
                  <a:srgbClr val="000000"/>
                </a:solidFill>
                <a:latin typeface="arial" panose="020B0604020202020204" pitchFamily="34" charset="0"/>
              </a:rPr>
              <a:t>Pa rolau cynorthwyydd addysgu sydd fwyaf tebyg i'ch rolau chi</a:t>
            </a:r>
            <a:r>
              <a:rPr lang="cy-GB" b="0" i="0" noProof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?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5856054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6F78B2-4678-546D-B210-572E80427B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C15FC-9869-EBB4-73F3-2B34693C1F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 roles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98E06-0B77-D3AD-D2E3-5BEB31C3F6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>
                <a:hlinkClick r:id="rId2"/>
              </a:rPr>
              <a:t>https://www.open.edu/openlearn/education-development/education/teaching-assistants-support-action/content-section-1.5</a:t>
            </a:r>
            <a:endParaRPr lang="en-US" dirty="0"/>
          </a:p>
          <a:p>
            <a:endParaRPr lang="en-US" dirty="0"/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As you view, make notes in the box below on the roles and the contexts of these teaching assistants. 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If you are currently or have previously been in a learning support role, consider the extent to which your role and your various working contexts are represented by people in this sequence. 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Which teaching assistant roles are most like yours?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3840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ings you'll remember if you went to school in South Tyneside in the 1970s">
            <a:extLst>
              <a:ext uri="{FF2B5EF4-FFF2-40B4-BE49-F238E27FC236}">
                <a16:creationId xmlns:a16="http://schemas.microsoft.com/office/drawing/2014/main" id="{6E553192-21CD-9C36-E139-1FDD1A37CD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4259">
            <a:off x="288587" y="3411077"/>
            <a:ext cx="4401736" cy="2932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1970, historical, secondary school classroom, art and design ...">
            <a:extLst>
              <a:ext uri="{FF2B5EF4-FFF2-40B4-BE49-F238E27FC236}">
                <a16:creationId xmlns:a16="http://schemas.microsoft.com/office/drawing/2014/main" id="{96F96EDB-688B-219F-9DBF-E4DEFED4E1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21223">
            <a:off x="4238457" y="204024"/>
            <a:ext cx="4930690" cy="3266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Trelewis Schools – Treharris District">
            <a:extLst>
              <a:ext uri="{FF2B5EF4-FFF2-40B4-BE49-F238E27FC236}">
                <a16:creationId xmlns:a16="http://schemas.microsoft.com/office/drawing/2014/main" id="{0545E065-E1EC-B9D7-7535-2C78D321DA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56768">
            <a:off x="4263450" y="3168238"/>
            <a:ext cx="4314991" cy="2868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35F2BA7-CD8D-D95E-ED50-9A3585D15180}"/>
              </a:ext>
            </a:extLst>
          </p:cNvPr>
          <p:cNvSpPr/>
          <p:nvPr/>
        </p:nvSpPr>
        <p:spPr>
          <a:xfrm>
            <a:off x="92203" y="471109"/>
            <a:ext cx="4004752" cy="304698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T</a:t>
            </a:r>
            <a:r>
              <a:rPr lang="en-US" sz="48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he good old</a:t>
            </a:r>
          </a:p>
          <a:p>
            <a:pPr algn="ctr"/>
            <a:r>
              <a:rPr lang="en-US" sz="48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days…</a:t>
            </a:r>
          </a:p>
          <a:p>
            <a:pPr algn="ctr"/>
            <a:r>
              <a:rPr lang="cy-GB" sz="4800" b="1" cap="none" spc="0" noProof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Yr hen ddyddiau da</a:t>
            </a:r>
            <a:r>
              <a:rPr lang="en-US" sz="48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19527033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AA9CD-C24B-1767-9197-FAD5FFB76A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Hanes y Cynorthwyydd Addysgu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69EF0-62A6-F5FA-2C5B-687D1F740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980" y="1376737"/>
            <a:ext cx="8310303" cy="4165081"/>
          </a:xfrm>
        </p:spPr>
        <p:txBody>
          <a:bodyPr>
            <a:normAutofit fontScale="70000" lnSpcReduction="20000"/>
          </a:bodyPr>
          <a:lstStyle/>
          <a:p>
            <a:pPr marL="0" indent="0" algn="l">
              <a:buNone/>
            </a:pPr>
            <a:endParaRPr lang="en-US" b="0" i="0" dirty="0">
              <a:solidFill>
                <a:srgbClr val="333333"/>
              </a:solidFill>
              <a:effectLst/>
              <a:highlight>
                <a:srgbClr val="FFFFFF"/>
              </a:highlight>
              <a:latin typeface="robotobold"/>
            </a:endParaRPr>
          </a:p>
          <a:p>
            <a:pPr algn="l"/>
            <a:r>
              <a:rPr lang="cy-GB" b="0" i="0" noProof="0" dirty="0">
                <a:effectLst/>
              </a:rPr>
              <a:t>1960au – 1990au: </a:t>
            </a:r>
            <a:r>
              <a:rPr lang="cy-GB" b="0" i="1" noProof="0" dirty="0" err="1">
                <a:effectLst/>
              </a:rPr>
              <a:t>Mum’s</a:t>
            </a:r>
            <a:r>
              <a:rPr lang="cy-GB" b="0" i="1" noProof="0" dirty="0">
                <a:effectLst/>
              </a:rPr>
              <a:t> </a:t>
            </a:r>
            <a:r>
              <a:rPr lang="cy-GB" b="0" i="1" noProof="0" dirty="0" err="1">
                <a:effectLst/>
              </a:rPr>
              <a:t>army</a:t>
            </a:r>
            <a:r>
              <a:rPr lang="cy-GB" b="0" i="0" noProof="0" dirty="0">
                <a:effectLst/>
              </a:rPr>
              <a:t>?</a:t>
            </a:r>
          </a:p>
          <a:p>
            <a:r>
              <a:rPr lang="cy-GB" u="sng" noProof="0" dirty="0"/>
              <a:t>Cyflwynwyd</a:t>
            </a:r>
            <a:r>
              <a:rPr lang="cy-GB" noProof="0" dirty="0"/>
              <a:t> cynorthwywyr addysgu am y tro cyntaf i ysgolion yn y 1960au a chyfeiriwyd atynt fel ‘cynorthwywyr’ neu ‘helpwyr’ yn yr ystafell ddosbarth.</a:t>
            </a:r>
          </a:p>
          <a:p>
            <a:r>
              <a:rPr lang="cy-GB" noProof="0" dirty="0"/>
              <a:t>I ddechrau, fel y'u </a:t>
            </a:r>
            <a:r>
              <a:rPr lang="cy-GB" u="sng" noProof="0" dirty="0"/>
              <a:t>dogfennwyd</a:t>
            </a:r>
            <a:r>
              <a:rPr lang="cy-GB" noProof="0" dirty="0"/>
              <a:t> yn Adroddiad </a:t>
            </a:r>
            <a:r>
              <a:rPr lang="cy-GB" noProof="0" dirty="0" err="1"/>
              <a:t>Plowden</a:t>
            </a:r>
            <a:r>
              <a:rPr lang="cy-GB" noProof="0" dirty="0"/>
              <a:t> (1967), roedd cynorthwywyr dosbarth yn cael eu defnyddio i gefnogi athrawon ‘oedd heb ddigon o adnoddau' gyda thasgau gweinyddol neu lanhau adnoddau dosbarth fel golchi brwsys paent.</a:t>
            </a:r>
            <a:endParaRPr lang="cy-GB" b="0" i="0" noProof="0" dirty="0">
              <a:effectLst/>
            </a:endParaRPr>
          </a:p>
          <a:p>
            <a:r>
              <a:rPr lang="cy-GB" noProof="0" dirty="0"/>
              <a:t>O'r 1990au hyd at ddechrau'r 2000au, treblodd nifer y cynorthwywyr addysgu a gyflogwyd mewn ysgolion yn Lloegr o ganlyniad i ddau gyhoeddiad polisi mawr</a:t>
            </a:r>
          </a:p>
          <a:p>
            <a:r>
              <a:rPr lang="cy-GB" i="1" noProof="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 Ddeddf Addysg</a:t>
            </a:r>
            <a:r>
              <a:rPr lang="cy-GB" i="1" noProof="0" dirty="0"/>
              <a:t> </a:t>
            </a:r>
            <a:r>
              <a:rPr lang="cy-GB" noProof="0" dirty="0"/>
              <a:t>yn 2002 – gyda'r nod o leihau'r argyfwng recriwtio a chadw athrawon drwy gyflogi mwy o Gynorthwywyr Addysgu i gynorthwyo yn yr ystafell ddosbarth</a:t>
            </a:r>
            <a:endParaRPr lang="cy-GB" b="0" noProof="0" dirty="0">
              <a:effectLst/>
            </a:endParaRPr>
          </a:p>
          <a:p>
            <a:r>
              <a:rPr lang="cy-GB" b="1" i="0" noProof="0" dirty="0">
                <a:effectLst/>
              </a:rPr>
              <a:t>ARHOSWCH FUNUD</a:t>
            </a:r>
            <a:r>
              <a:rPr lang="cy-GB" b="1" dirty="0"/>
              <a:t>! DATGANOLI!!!</a:t>
            </a:r>
            <a:endParaRPr lang="cy-GB" b="1" i="0" noProof="0" dirty="0">
              <a:effectLst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11796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BBD985-64A4-30E3-22EC-DF277F72E9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B8F7C-CF9F-64C3-908C-286EF0E7D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 of the Teaching Assistant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E0FB8-504D-BCFA-5A79-0FC8E9D3E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980" y="1376737"/>
            <a:ext cx="8310303" cy="4165081"/>
          </a:xfrm>
        </p:spPr>
        <p:txBody>
          <a:bodyPr>
            <a:normAutofit fontScale="77500" lnSpcReduction="20000"/>
          </a:bodyPr>
          <a:lstStyle/>
          <a:p>
            <a:pPr marL="0" indent="0" algn="l">
              <a:buNone/>
            </a:pPr>
            <a:endParaRPr lang="en-US" b="0" i="0" dirty="0">
              <a:solidFill>
                <a:srgbClr val="333333"/>
              </a:solidFill>
              <a:effectLst/>
              <a:highlight>
                <a:srgbClr val="FFFFFF"/>
              </a:highlight>
              <a:latin typeface="robotobold"/>
            </a:endParaRPr>
          </a:p>
          <a:p>
            <a:pPr algn="l"/>
            <a:r>
              <a:rPr lang="en-US" b="0" i="0" dirty="0">
                <a:effectLst/>
              </a:rPr>
              <a:t>1960s – 1990s: A Mum’s army?</a:t>
            </a:r>
          </a:p>
          <a:p>
            <a:pPr algn="l"/>
            <a:r>
              <a:rPr lang="en-US" b="0" i="0" dirty="0">
                <a:effectLst/>
              </a:rPr>
              <a:t>Teaching assistants were first </a:t>
            </a:r>
            <a:r>
              <a:rPr lang="en-US" b="0" i="0" strike="noStrike" dirty="0"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introduced</a:t>
            </a:r>
            <a:r>
              <a:rPr lang="en-US" b="0" i="0" dirty="0">
                <a:effectLst/>
              </a:rPr>
              <a:t> to schools in the 1960s and were referred to as ‘aids’ or ‘helpers’ in the classroom.</a:t>
            </a:r>
          </a:p>
          <a:p>
            <a:pPr algn="l"/>
            <a:r>
              <a:rPr lang="en-US" b="0" i="0" dirty="0">
                <a:effectLst/>
              </a:rPr>
              <a:t>Initially, as </a:t>
            </a:r>
            <a:r>
              <a:rPr lang="en-US" b="0" i="0" strike="noStrike" dirty="0">
                <a:effectLst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documented</a:t>
            </a:r>
            <a:r>
              <a:rPr lang="en-US" b="0" i="0" dirty="0">
                <a:effectLst/>
              </a:rPr>
              <a:t> in the Plowden Report (1967), classroom assistants were being used to support ‘under-resourced’ teachers with administrative tasks or cleaning up classroom resources such as washing paint brushes.</a:t>
            </a:r>
          </a:p>
          <a:p>
            <a:pPr algn="l"/>
            <a:r>
              <a:rPr lang="en-US" b="0" i="0" dirty="0">
                <a:effectLst/>
              </a:rPr>
              <a:t>From the 1990s to the early 2000s, the number of teaching assistants employed in English schools trebled as a result of two major policy announcements: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1" strike="noStrike" dirty="0">
                <a:effectLst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Education Act</a:t>
            </a:r>
            <a:r>
              <a:rPr lang="en-US" b="0" i="0" dirty="0">
                <a:effectLst/>
              </a:rPr>
              <a:t> in 2002 – aimed at reducing the teacher recruitment and retention crisis by employing more TAs for classroom support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dirty="0">
                <a:effectLst/>
              </a:rPr>
              <a:t>HOLD ON!           DEVOLUTION!!!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8733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391E8-C3F6-3294-0838-4417ED0099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804199"/>
          </a:xfrm>
        </p:spPr>
        <p:txBody>
          <a:bodyPr/>
          <a:lstStyle/>
          <a:p>
            <a:r>
              <a:rPr lang="cy-GB" noProof="0" dirty="0"/>
              <a:t>Hanes datganoledig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5FC28A-F9CF-90A0-4B7F-62808B37B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35331"/>
            <a:ext cx="7886700" cy="4031191"/>
          </a:xfrm>
        </p:spPr>
        <p:txBody>
          <a:bodyPr>
            <a:normAutofit fontScale="92500" lnSpcReduction="20000"/>
          </a:bodyPr>
          <a:lstStyle/>
          <a:p>
            <a:r>
              <a:rPr lang="cy-GB" noProof="0" dirty="0">
                <a:solidFill>
                  <a:srgbClr val="001D35"/>
                </a:solidFill>
                <a:latin typeface="Google Sans"/>
              </a:rPr>
              <a:t>Cytundeb llwyth gwaith athrawon: Yn 2003, cytunodd llywodraeth y DU, awdurdodau lleol a chymdeithasau addysgu i gynyddu nifer y staff cymorth mewn ysgolion i leihau llwyth gwaith athrawon (</a:t>
            </a:r>
            <a:r>
              <a:rPr lang="cy-GB" noProof="0" dirty="0" err="1">
                <a:solidFill>
                  <a:srgbClr val="001D35"/>
                </a:solidFill>
                <a:latin typeface="Google Sans"/>
              </a:rPr>
              <a:t>LlC</a:t>
            </a:r>
            <a:r>
              <a:rPr lang="cy-GB" noProof="0" dirty="0">
                <a:solidFill>
                  <a:srgbClr val="001D35"/>
                </a:solidFill>
                <a:latin typeface="Google Sans"/>
              </a:rPr>
              <a:t>, 2019).</a:t>
            </a:r>
          </a:p>
          <a:p>
            <a:r>
              <a:rPr lang="cy-GB" noProof="0" dirty="0">
                <a:solidFill>
                  <a:srgbClr val="001D35"/>
                </a:solidFill>
                <a:latin typeface="Google Sans"/>
              </a:rPr>
              <a:t>Cwricwlwm y Cyfnod Sylfaen: Ar ôl 2004, roedd cwricwlwm y Cyfnod Sylfaen ar gyfer plant 3-7 oed yn gofyn am gymarebau uwch o oedolion i ddisgyblion, a arweiniodd at gyflogi mwy o staff cymorth.</a:t>
            </a:r>
          </a:p>
          <a:p>
            <a:r>
              <a:rPr lang="cy-GB" noProof="0" dirty="0">
                <a:solidFill>
                  <a:srgbClr val="001D35"/>
                </a:solidFill>
                <a:latin typeface="Google Sans"/>
              </a:rPr>
              <a:t>Pandemig COVID-19: Darparodd Llywodraeth Cymru gyllid i ysgolion i recriwtio staff ychwanegol i gefnogi disgyblion yn ystod y pandemig (Cyngor y Gweithlu Addysg (CGA),</a:t>
            </a:r>
            <a:endParaRPr lang="cy-GB" b="0" i="0" noProof="0" dirty="0">
              <a:solidFill>
                <a:srgbClr val="001D35"/>
              </a:solidFill>
              <a:effectLst/>
              <a:latin typeface="Google San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40133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1A34AF-5308-6D4B-0CC1-ED18A3548D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F358-1841-CD2B-7672-37AA8A64A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804199"/>
          </a:xfrm>
        </p:spPr>
        <p:txBody>
          <a:bodyPr/>
          <a:lstStyle/>
          <a:p>
            <a:r>
              <a:rPr lang="en-GB" dirty="0"/>
              <a:t>Devolved history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AEA35B-A22F-6CEB-704B-2A35D9DFDF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35331"/>
            <a:ext cx="7886700" cy="4031191"/>
          </a:xfrm>
        </p:spPr>
        <p:txBody>
          <a:bodyPr>
            <a:normAutofit fontScale="9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Teacher workload agreement: In 2003, the UK government, local authorities, and teaching associations agreed to increase the number of support staff in schools to reduce teacher workload (WG, 2019).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Foundation Phase curriculum: After 2004, the Foundation Phase curriculum for 3–7 year-olds required higher pupil-adult ratios, which led to more support staff being employed. </a:t>
            </a:r>
          </a:p>
          <a:p>
            <a:pPr algn="l" fontAlgn="ctr"/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COVID-19 pandemic: The Welsh government provided funding to schools to recruit extra staff to support pupils during the pandemic (</a:t>
            </a:r>
            <a:r>
              <a:rPr lang="en-US" dirty="0">
                <a:effectLst/>
              </a:rPr>
              <a:t>The Education Workforce Council (EWC), 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001D35"/>
              </a:solidFill>
              <a:effectLst/>
              <a:latin typeface="Google San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26340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3A3A2-0423-B84D-0E73-033FAB06D4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 status quo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679BD-D9EE-1D27-450F-C3FE66AFAD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noProof="0" dirty="0"/>
              <a:t>Ers y gostyngiad mewn asiantaethau allanol arbenigol sy'n gweithio mewn ysgolion, mae Cynorthwywyr Addysgu wedi dod yn fwyfwy cyfrifol am ymyrraeth uniongyrchol.</a:t>
            </a:r>
          </a:p>
          <a:p>
            <a:r>
              <a:rPr lang="cy-GB" noProof="0" dirty="0"/>
              <a:t>Cyflogir Cynorthwywyr Addysgu i ymgymryd â rolau sydd wedi esblygu i gynnwys cymorth bugeiliol, rheoli ymddygiad, cefnogi disgyblion ag Anghenion Dysgu Ychwanegol (ADY), cymryd rhan mewn sesiynau 1:1 a gwaith grŵp mewn darpariaethau prif ffrwd ac arbenigol mewn meysydd fel Lleferydd ac Iaith, a Chymorth Ymddygiad – Anhwylder ar y Sbectrwm Awtistig (ASD).</a:t>
            </a:r>
          </a:p>
          <a:p>
            <a:r>
              <a:rPr lang="cy-GB" dirty="0"/>
              <a:t>Yn aml nid oes gan athrawon lawer o wybodaeth yn y meysydd hyn.</a:t>
            </a:r>
            <a:endParaRPr lang="cy-GB" noProof="0" dirty="0"/>
          </a:p>
          <a:p>
            <a:pPr marL="0" indent="0">
              <a:buNone/>
            </a:pPr>
            <a:r>
              <a:rPr lang="cy-GB" noProof="0" dirty="0"/>
              <a:t>(Senedd Cymru, 2021)</a:t>
            </a:r>
          </a:p>
        </p:txBody>
      </p:sp>
    </p:spTree>
    <p:extLst>
      <p:ext uri="{BB962C8B-B14F-4D97-AF65-F5344CB8AC3E}">
        <p14:creationId xmlns:p14="http://schemas.microsoft.com/office/powerpoint/2010/main" val="14292988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2E50D1-F8EF-91B5-1F53-5566F6C329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4F3CB-2E44-09C3-5909-6BD82B25E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status quo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18D8A-E7E9-CB4B-C235-8889280D99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Since the reduction in specialist external agencies working within schools, TAs have become increasingly responsible for direct intervention. </a:t>
            </a:r>
          </a:p>
          <a:p>
            <a:r>
              <a:rPr lang="en-US" dirty="0"/>
              <a:t>TAs are employed to undertake roles that have evolved to include pastoral support, </a:t>
            </a:r>
            <a:r>
              <a:rPr lang="en-US" dirty="0" err="1"/>
              <a:t>behaviour</a:t>
            </a:r>
            <a:r>
              <a:rPr lang="en-US" dirty="0"/>
              <a:t> management, supporting pupils with Additional Learning Needs (ALN), engaging in 1:1 and group work sessions in both mainstream and specialist provisions in areas such as Speech and Language, and </a:t>
            </a:r>
            <a:r>
              <a:rPr lang="en-US" dirty="0" err="1"/>
              <a:t>Behaviour</a:t>
            </a:r>
            <a:r>
              <a:rPr lang="en-US" dirty="0"/>
              <a:t> Support – Autistic Spectrum Disorder (ASD). </a:t>
            </a:r>
          </a:p>
          <a:p>
            <a:r>
              <a:rPr lang="en-US" dirty="0"/>
              <a:t>Teachers often have little knowledge in these areas.</a:t>
            </a:r>
          </a:p>
          <a:p>
            <a:pPr marL="0" indent="0">
              <a:buNone/>
            </a:pPr>
            <a:r>
              <a:rPr lang="en-US" dirty="0"/>
              <a:t>(Senedd Cymru, 2021)</a:t>
            </a:r>
          </a:p>
        </p:txBody>
      </p:sp>
    </p:spTree>
    <p:extLst>
      <p:ext uri="{BB962C8B-B14F-4D97-AF65-F5344CB8AC3E}">
        <p14:creationId xmlns:p14="http://schemas.microsoft.com/office/powerpoint/2010/main" val="33218554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D53A5-6DE9-74F6-0562-A046F9101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dirty="0"/>
              <a:t>I ble ydyn ni'n mynd</a:t>
            </a:r>
            <a:r>
              <a:rPr lang="en-GB" dirty="0"/>
              <a:t>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B891F-745F-9D43-9954-76B6E40BEA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noProof="0" dirty="0">
                <a:latin typeface="robotoregular"/>
              </a:rPr>
              <a:t>Yn ystod y blynyddoedd diwethaf, mae nifer yn y gymuned cynorthwywyr addysgu wedi galw am enwi neu gyfeirio at y rôl fel un '</a:t>
            </a:r>
            <a:r>
              <a:rPr lang="cy-GB" u="sng" noProof="0" dirty="0" err="1">
                <a:latin typeface="robotoregular"/>
              </a:rPr>
              <a:t>parabroffesiynol</a:t>
            </a:r>
            <a:r>
              <a:rPr lang="cy-GB" noProof="0" dirty="0">
                <a:latin typeface="robotoregular"/>
              </a:rPr>
              <a:t>' - sy'n deillio o'r enw a roddir i'r rôl yn yr Unol Daleithiau.</a:t>
            </a:r>
          </a:p>
          <a:p>
            <a:r>
              <a:rPr lang="cy-GB" noProof="0" dirty="0">
                <a:latin typeface="robotoregular"/>
              </a:rPr>
              <a:t>Dadleuai </a:t>
            </a:r>
            <a:r>
              <a:rPr lang="cy-GB" u="sng" noProof="0" dirty="0">
                <a:latin typeface="robotoregular"/>
              </a:rPr>
              <a:t>papur</a:t>
            </a:r>
            <a:r>
              <a:rPr lang="cy-GB" noProof="0" dirty="0">
                <a:latin typeface="robotoregular"/>
              </a:rPr>
              <a:t> o 2021 fod y cynorthwyydd addysgu yn rôl broffesiynol, a wnaed o dan gyfarwyddyd athro, yn debyg i </a:t>
            </a:r>
            <a:r>
              <a:rPr lang="cy-GB" noProof="0" dirty="0" err="1">
                <a:latin typeface="robotoregular"/>
              </a:rPr>
              <a:t>baragyfreithiwr</a:t>
            </a:r>
            <a:r>
              <a:rPr lang="cy-GB" noProof="0" dirty="0">
                <a:latin typeface="robotoregular"/>
              </a:rPr>
              <a:t> yn y proffesiwn cyfreithiol.</a:t>
            </a:r>
          </a:p>
          <a:p>
            <a:r>
              <a:rPr lang="cy-GB" noProof="0" dirty="0">
                <a:latin typeface="robotoregular"/>
              </a:rPr>
              <a:t>Roedd yn rôl a oedd yn ei gwneud yn ofynnol i gynorthwywyr addysgu fod yn 'wybodus' ac yn '</a:t>
            </a:r>
            <a:r>
              <a:rPr lang="cy-GB" noProof="0" dirty="0" err="1">
                <a:latin typeface="robotoregular"/>
              </a:rPr>
              <a:t>amlddimensiwn</a:t>
            </a:r>
            <a:r>
              <a:rPr lang="cy-GB" noProof="0" dirty="0">
                <a:latin typeface="robotoregular"/>
              </a:rPr>
              <a:t>' wrth iddynt gefnogi addysg myfyrwyr.</a:t>
            </a:r>
          </a:p>
          <a:p>
            <a:r>
              <a:rPr lang="cy-GB" noProof="0" dirty="0">
                <a:latin typeface="robotoregular"/>
              </a:rPr>
              <a:t>Fodd bynnag, nodai hefyd fod 'diffyg eglurder' o hyd ynghylch y rôl.</a:t>
            </a:r>
            <a:endParaRPr lang="cy-GB" b="0" i="0" noProof="0" dirty="0">
              <a:effectLst/>
              <a:latin typeface="robotoregular"/>
            </a:endParaRPr>
          </a:p>
          <a:p>
            <a:pPr marL="0" indent="0" algn="l">
              <a:buNone/>
            </a:pPr>
            <a:r>
              <a:rPr lang="en-US" dirty="0">
                <a:latin typeface="robotoregular"/>
              </a:rPr>
              <a:t>(</a:t>
            </a:r>
            <a:r>
              <a:rPr lang="en-US" sz="2800" dirty="0" err="1">
                <a:latin typeface="Abadi" panose="020B0604020104020204" pitchFamily="34" charset="0"/>
              </a:rPr>
              <a:t>Fritzsche</a:t>
            </a:r>
            <a:r>
              <a:rPr lang="en-US" sz="2800" dirty="0">
                <a:latin typeface="Abadi" panose="020B0604020104020204" pitchFamily="34" charset="0"/>
              </a:rPr>
              <a:t>, &amp; </a:t>
            </a:r>
            <a:r>
              <a:rPr lang="en-US" sz="2800" dirty="0" err="1">
                <a:latin typeface="Abadi" panose="020B0604020104020204" pitchFamily="34" charset="0"/>
              </a:rPr>
              <a:t>Köpfer</a:t>
            </a:r>
            <a:r>
              <a:rPr lang="en-US" sz="2800" dirty="0">
                <a:latin typeface="Abadi" panose="020B0604020104020204" pitchFamily="34" charset="0"/>
              </a:rPr>
              <a:t>, 2021)</a:t>
            </a:r>
            <a:endParaRPr lang="en-US" b="0" i="0" dirty="0">
              <a:effectLst/>
              <a:latin typeface="robotoregular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00679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64827A-BBB0-2C56-6ADB-7F1D039584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259FE-4AB8-6F20-95F2-6AF2963E22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are we going?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4D166D-706F-CA1A-4EB2-BB61486D96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l"/>
            <a:r>
              <a:rPr lang="en-US" b="0" i="0" dirty="0">
                <a:effectLst/>
                <a:latin typeface="robotoregular"/>
              </a:rPr>
              <a:t>In recent years, many in the TA community have called for the teaching assistant role to be named or known as a ‘</a:t>
            </a:r>
            <a:r>
              <a:rPr lang="en-US" b="0" i="0" u="none" strike="noStrike" dirty="0">
                <a:effectLst/>
                <a:latin typeface="robotoregular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paraprofessional</a:t>
            </a:r>
            <a:r>
              <a:rPr lang="en-US" b="0" i="0" dirty="0">
                <a:effectLst/>
                <a:latin typeface="robotoregular"/>
              </a:rPr>
              <a:t>’ – which stems from the name given to the role in the United States.</a:t>
            </a:r>
          </a:p>
          <a:p>
            <a:pPr algn="l"/>
            <a:r>
              <a:rPr lang="en-US" b="0" i="0" dirty="0">
                <a:effectLst/>
                <a:latin typeface="robotoregular"/>
              </a:rPr>
              <a:t>A 2021 </a:t>
            </a:r>
            <a:r>
              <a:rPr lang="en-US" b="0" i="0" u="none" strike="noStrike" dirty="0">
                <a:effectLst/>
                <a:latin typeface="robotoregular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paper</a:t>
            </a:r>
            <a:r>
              <a:rPr lang="en-US" b="0" i="0" dirty="0">
                <a:effectLst/>
                <a:latin typeface="robotoregular"/>
              </a:rPr>
              <a:t> argued that the teaching assistant was a professional role, done under the direction of a teacher, akin to a paralegal in the legal profession.</a:t>
            </a:r>
          </a:p>
          <a:p>
            <a:pPr algn="l"/>
            <a:r>
              <a:rPr lang="en-US" b="0" i="0" dirty="0">
                <a:effectLst/>
                <a:latin typeface="robotoregular"/>
              </a:rPr>
              <a:t>It was a role which required TAs to be ‘knowledgeable’ and ‘multidimensional’ as they support the education of students. </a:t>
            </a:r>
          </a:p>
          <a:p>
            <a:pPr algn="l"/>
            <a:r>
              <a:rPr lang="en-US" b="0" i="0" dirty="0">
                <a:effectLst/>
                <a:latin typeface="robotoregular"/>
              </a:rPr>
              <a:t>However, it also noted that there was still a ‘lack of clarification’ around the role. </a:t>
            </a:r>
          </a:p>
          <a:p>
            <a:pPr marL="0" indent="0" algn="l">
              <a:buNone/>
            </a:pPr>
            <a:r>
              <a:rPr lang="en-US" dirty="0">
                <a:latin typeface="robotoregular"/>
              </a:rPr>
              <a:t>(</a:t>
            </a:r>
            <a:r>
              <a:rPr lang="en-US" sz="2800" dirty="0" err="1">
                <a:latin typeface="Abadi" panose="020B0604020104020204" pitchFamily="34" charset="0"/>
              </a:rPr>
              <a:t>Fritzsche</a:t>
            </a:r>
            <a:r>
              <a:rPr lang="en-US" sz="2800" dirty="0">
                <a:latin typeface="Abadi" panose="020B0604020104020204" pitchFamily="34" charset="0"/>
              </a:rPr>
              <a:t>, &amp; </a:t>
            </a:r>
            <a:r>
              <a:rPr lang="en-US" sz="2800" dirty="0" err="1">
                <a:latin typeface="Abadi" panose="020B0604020104020204" pitchFamily="34" charset="0"/>
              </a:rPr>
              <a:t>Köpfer</a:t>
            </a:r>
            <a:r>
              <a:rPr lang="en-US" sz="2800" dirty="0">
                <a:latin typeface="Abadi" panose="020B0604020104020204" pitchFamily="34" charset="0"/>
              </a:rPr>
              <a:t>, 2021)</a:t>
            </a:r>
            <a:endParaRPr lang="en-US" b="0" i="0" dirty="0">
              <a:effectLst/>
              <a:latin typeface="robotoregular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5203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Title 2">
            <a:extLst>
              <a:ext uri="{FF2B5EF4-FFF2-40B4-BE49-F238E27FC236}">
                <a16:creationId xmlns:a16="http://schemas.microsoft.com/office/drawing/2014/main" id="{18FC7067-7390-F32B-CDDD-8528502AC9F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                                     Polisi / Policy</a:t>
            </a:r>
            <a:endParaRPr altLang="en-US" dirty="0"/>
          </a:p>
        </p:txBody>
      </p:sp>
      <p:sp>
        <p:nvSpPr>
          <p:cNvPr id="21508" name="Content Placeholder 3">
            <a:extLst>
              <a:ext uri="{FF2B5EF4-FFF2-40B4-BE49-F238E27FC236}">
                <a16:creationId xmlns:a16="http://schemas.microsoft.com/office/drawing/2014/main" id="{E72D0F3F-C949-5F78-C132-112B885AC8F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FFFFFF"/>
                </a:solidFill>
                <a:effectLst/>
                <a:highlight>
                  <a:srgbClr val="323639"/>
                </a:highlight>
                <a:latin typeface="Segoe UI" panose="020B0502040204020203" pitchFamily="34" charset="0"/>
              </a:rPr>
              <a:t>safonau-proffesiynol-ar-gyfer-cynorthwyo-addysgu-pdf-rhyngweithiol-ar-gyfer-cyfrifiaduron-personol.pdf</a:t>
            </a:r>
          </a:p>
          <a:p>
            <a:endParaRPr lang="en-US" dirty="0">
              <a:solidFill>
                <a:srgbClr val="FFFFFF"/>
              </a:solidFill>
              <a:highlight>
                <a:srgbClr val="323639"/>
              </a:highlight>
              <a:latin typeface="Segoe UI" panose="020B0502040204020203" pitchFamily="34" charset="0"/>
            </a:endParaRPr>
          </a:p>
          <a:p>
            <a:endParaRPr lang="en-US" b="0" i="0" dirty="0">
              <a:solidFill>
                <a:srgbClr val="FFFFFF"/>
              </a:solidFill>
              <a:effectLst/>
              <a:highlight>
                <a:srgbClr val="323639"/>
              </a:highlight>
              <a:latin typeface="Segoe UI" panose="020B0502040204020203" pitchFamily="34" charset="0"/>
            </a:endParaRPr>
          </a:p>
          <a:p>
            <a:r>
              <a:rPr lang="en-US" b="0" i="0" dirty="0">
                <a:solidFill>
                  <a:srgbClr val="FFFFFF"/>
                </a:solidFill>
                <a:effectLst/>
                <a:highlight>
                  <a:srgbClr val="323639"/>
                </a:highlight>
                <a:latin typeface="Segoe UI" panose="020B0502040204020203" pitchFamily="34" charset="0"/>
              </a:rPr>
              <a:t>professional-standards-for-assisting-teaching-interactive-pdf-for-pc.pdf</a:t>
            </a:r>
          </a:p>
          <a:p>
            <a:endParaRPr lang="en-US" altLang="en-US" dirty="0">
              <a:solidFill>
                <a:srgbClr val="FFFFFF"/>
              </a:solidFill>
              <a:highlight>
                <a:srgbClr val="323639"/>
              </a:highlight>
              <a:latin typeface="Segoe UI" panose="020B0502040204020203" pitchFamily="34" charset="0"/>
            </a:endParaRPr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>
            <a:extLst>
              <a:ext uri="{FF2B5EF4-FFF2-40B4-BE49-F238E27FC236}">
                <a16:creationId xmlns:a16="http://schemas.microsoft.com/office/drawing/2014/main" id="{A7A17B34-04C0-6373-3736-42D302C7C6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836613"/>
            <a:ext cx="7305675" cy="70961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dirty="0" err="1"/>
              <a:t>Theori</a:t>
            </a:r>
            <a:r>
              <a:rPr lang="en-GB" altLang="en-US" b="1" dirty="0"/>
              <a:t>: </a:t>
            </a:r>
            <a:br>
              <a:rPr lang="en-GB" altLang="en-US" b="1" dirty="0"/>
            </a:br>
            <a:r>
              <a:rPr lang="en-GB" altLang="en-US" b="1" dirty="0"/>
              <a:t>Carl Rogers (1902 – 1987)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E0A8CDC-3328-7CF6-E22C-AC278694C0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03225" y="2028305"/>
            <a:ext cx="2965756" cy="3228212"/>
          </a:xfrm>
          <a:effectLst>
            <a:softEdge rad="112500"/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1845881-0B4A-8E30-E7B7-DB3BE53B26A8}"/>
              </a:ext>
            </a:extLst>
          </p:cNvPr>
          <p:cNvSpPr/>
          <p:nvPr/>
        </p:nvSpPr>
        <p:spPr>
          <a:xfrm>
            <a:off x="809625" y="5054600"/>
            <a:ext cx="4572000" cy="923925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F73715E8-73C8-2FE5-20C7-C5A090FCCD9D}"/>
              </a:ext>
            </a:extLst>
          </p:cNvPr>
          <p:cNvSpPr/>
          <p:nvPr/>
        </p:nvSpPr>
        <p:spPr>
          <a:xfrm>
            <a:off x="250825" y="2700338"/>
            <a:ext cx="3476625" cy="1657350"/>
          </a:xfrm>
          <a:prstGeom prst="wedgeEllipseCallout">
            <a:avLst>
              <a:gd name="adj1" fmla="val 55185"/>
              <a:gd name="adj2" fmla="val 69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“”</a:t>
            </a:r>
            <a:r>
              <a:rPr lang="cy-GB" dirty="0">
                <a:solidFill>
                  <a:schemeClr val="bg1"/>
                </a:solidFill>
              </a:rPr>
              <a:t>Pan dwi'n edrych ar y </a:t>
            </a:r>
            <a:r>
              <a:rPr lang="cy-GB" u="sng" dirty="0">
                <a:solidFill>
                  <a:schemeClr val="bg1"/>
                </a:solidFill>
              </a:rPr>
              <a:t>byd</a:t>
            </a:r>
            <a:r>
              <a:rPr lang="cy-GB" dirty="0">
                <a:solidFill>
                  <a:schemeClr val="bg1"/>
                </a:solidFill>
              </a:rPr>
              <a:t> dwi'n besimistaidd, ond pan dwi'n edrych ar </a:t>
            </a:r>
            <a:r>
              <a:rPr lang="cy-GB" u="sng" dirty="0">
                <a:solidFill>
                  <a:schemeClr val="bg1"/>
                </a:solidFill>
              </a:rPr>
              <a:t>bobl</a:t>
            </a:r>
            <a:r>
              <a:rPr lang="cy-GB" dirty="0">
                <a:solidFill>
                  <a:schemeClr val="bg1"/>
                </a:solidFill>
              </a:rPr>
              <a:t> dwi’n optimistaidd.“</a:t>
            </a:r>
          </a:p>
        </p:txBody>
      </p:sp>
      <p:sp>
        <p:nvSpPr>
          <p:cNvPr id="12" name="Speech Bubble: Oval 11">
            <a:extLst>
              <a:ext uri="{FF2B5EF4-FFF2-40B4-BE49-F238E27FC236}">
                <a16:creationId xmlns:a16="http://schemas.microsoft.com/office/drawing/2014/main" id="{87D9A449-C7C1-CFB7-8B7C-3BD081DDD22D}"/>
              </a:ext>
            </a:extLst>
          </p:cNvPr>
          <p:cNvSpPr/>
          <p:nvPr/>
        </p:nvSpPr>
        <p:spPr>
          <a:xfrm>
            <a:off x="5435600" y="4490692"/>
            <a:ext cx="3708400" cy="1657350"/>
          </a:xfrm>
          <a:prstGeom prst="wedgeEllipseCallout">
            <a:avLst>
              <a:gd name="adj1" fmla="val -58369"/>
              <a:gd name="adj2" fmla="val -312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dirty="0">
                <a:solidFill>
                  <a:schemeClr val="bg1"/>
                </a:solidFill>
              </a:rPr>
              <a:t>"Proses yw'r bywyd da, nid cyflwr o fod. Cyfeiriad yw nid cyrchfan”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53A9BBB-4DEE-B80E-A29C-E35C57045262}"/>
              </a:ext>
            </a:extLst>
          </p:cNvPr>
          <p:cNvSpPr/>
          <p:nvPr/>
        </p:nvSpPr>
        <p:spPr>
          <a:xfrm>
            <a:off x="1908175" y="6308725"/>
            <a:ext cx="2519363" cy="4095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lnSpc>
                <a:spcPct val="107000"/>
              </a:lnSpc>
              <a:spcAft>
                <a:spcPts val="800"/>
              </a:spcAft>
              <a:defRPr/>
            </a:pPr>
            <a:r>
              <a:rPr lang="en-GB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(Rogers, 1951)</a:t>
            </a:r>
            <a:endParaRPr lang="en-US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88984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8C350EE8-5610-B286-4BA0-204C278A61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836613"/>
            <a:ext cx="7305675" cy="70961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dirty="0"/>
              <a:t>Theory:</a:t>
            </a:r>
            <a:br>
              <a:rPr lang="en-GB" altLang="en-US" b="1" dirty="0"/>
            </a:br>
            <a:r>
              <a:rPr lang="en-GB" altLang="en-US" b="1" dirty="0"/>
              <a:t>Carl Rogers (1902 – 1987)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5B65D00-C8E5-33EA-BC81-0DDC40FD13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330508" y="1890712"/>
            <a:ext cx="3271232" cy="3560721"/>
          </a:xfrm>
          <a:effectLst>
            <a:softEdge rad="112500"/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C2E6802-F15A-41A6-18E5-EFE05DB6E8A2}"/>
              </a:ext>
            </a:extLst>
          </p:cNvPr>
          <p:cNvSpPr/>
          <p:nvPr/>
        </p:nvSpPr>
        <p:spPr>
          <a:xfrm>
            <a:off x="809625" y="5054600"/>
            <a:ext cx="4572000" cy="923925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65497878-FF85-1738-CDEA-1146C418D015}"/>
              </a:ext>
            </a:extLst>
          </p:cNvPr>
          <p:cNvSpPr/>
          <p:nvPr/>
        </p:nvSpPr>
        <p:spPr>
          <a:xfrm>
            <a:off x="372745" y="2484208"/>
            <a:ext cx="3476625" cy="1657350"/>
          </a:xfrm>
          <a:prstGeom prst="wedgeEllipseCallout">
            <a:avLst>
              <a:gd name="adj1" fmla="val 55185"/>
              <a:gd name="adj2" fmla="val 69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"When I look at the world I'm pessimistic, but when I look at people I am optimistic.“</a:t>
            </a:r>
          </a:p>
        </p:txBody>
      </p:sp>
      <p:sp>
        <p:nvSpPr>
          <p:cNvPr id="12" name="Speech Bubble: Oval 11">
            <a:extLst>
              <a:ext uri="{FF2B5EF4-FFF2-40B4-BE49-F238E27FC236}">
                <a16:creationId xmlns:a16="http://schemas.microsoft.com/office/drawing/2014/main" id="{B2B031A2-2114-F1A9-C5E3-0DF1A33F9FAB}"/>
              </a:ext>
            </a:extLst>
          </p:cNvPr>
          <p:cNvSpPr/>
          <p:nvPr/>
        </p:nvSpPr>
        <p:spPr>
          <a:xfrm>
            <a:off x="5559743" y="4407565"/>
            <a:ext cx="3708400" cy="1657350"/>
          </a:xfrm>
          <a:prstGeom prst="wedgeEllipseCallout">
            <a:avLst>
              <a:gd name="adj1" fmla="val -58369"/>
              <a:gd name="adj2" fmla="val -312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bg1"/>
                </a:solidFill>
              </a:rPr>
              <a:t>"The good life is a process, not a state of being. It is a direction not a destination“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0ECBF01-3BB2-E1DC-F85C-9A7781D4C886}"/>
              </a:ext>
            </a:extLst>
          </p:cNvPr>
          <p:cNvSpPr/>
          <p:nvPr/>
        </p:nvSpPr>
        <p:spPr>
          <a:xfrm>
            <a:off x="1908175" y="6308725"/>
            <a:ext cx="2519363" cy="4095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lnSpc>
                <a:spcPct val="107000"/>
              </a:lnSpc>
              <a:spcAft>
                <a:spcPts val="800"/>
              </a:spcAft>
              <a:defRPr/>
            </a:pPr>
            <a:r>
              <a:rPr lang="en-GB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(Rogers, 1951)</a:t>
            </a:r>
            <a:endParaRPr lang="en-US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33481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9BD25A8D-A45F-B32D-800E-501B16358F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9750" y="838200"/>
            <a:ext cx="7305675" cy="70961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4400" b="1">
                <a:solidFill>
                  <a:schemeClr val="tx1">
                    <a:lumMod val="85000"/>
                    <a:lumOff val="15000"/>
                  </a:schemeClr>
                </a:solidFill>
              </a:rPr>
              <a:t>Dull cleient-ganolog</a:t>
            </a:r>
            <a:r>
              <a:rPr lang="en-GB" altLang="en-US" sz="4400" b="1">
                <a:solidFill>
                  <a:schemeClr val="tx1">
                    <a:lumMod val="85000"/>
                    <a:lumOff val="15000"/>
                  </a:schemeClr>
                </a:solidFill>
              </a:rPr>
              <a:t>
</a:t>
            </a:r>
            <a:endParaRPr altLang="en-US" sz="4400" b="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F0C75AF5-7FEC-401F-4B3C-25073EFE7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932" y="1619222"/>
            <a:ext cx="8064500" cy="353060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cy-GB" alt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Fe'i gelwid felly gan y credai Rogers mai'r cleient oedd rhan bwysicaf y broses
Newidiwyd hwn i fod yn ‘berson-ganolog' pan sylweddolodd y defnydd ehangach, e.e. addysg</a:t>
            </a: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cy-GB" altLang="en-US" sz="2400" dirty="0">
                <a:solidFill>
                  <a:srgbClr val="000000"/>
                </a:solidFill>
              </a:rPr>
              <a:t>Rhoddodd yr unigolyn, ei brofiad a'i botensial i’w wella ei hun wrth wraidd y broses therapiwtig.</a:t>
            </a: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cy-GB" altLang="en-US" sz="2400" dirty="0">
                <a:solidFill>
                  <a:srgbClr val="000000"/>
                </a:solidFill>
              </a:rPr>
              <a:t>Roedd hon yn her ddifrifol i’r ddoethineb ar y pryd – sef un yr </a:t>
            </a:r>
            <a:r>
              <a:rPr lang="cy-GB" altLang="en-US" sz="2400" dirty="0" err="1">
                <a:solidFill>
                  <a:srgbClr val="000000"/>
                </a:solidFill>
              </a:rPr>
              <a:t>Ymddygiadwyr</a:t>
            </a:r>
            <a:r>
              <a:rPr lang="cy-GB" altLang="en-US" sz="2400" dirty="0">
                <a:solidFill>
                  <a:srgbClr val="000000"/>
                </a:solidFill>
              </a:rPr>
              <a:t>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y-GB" altLang="en-US" sz="2400" dirty="0">
                <a:solidFill>
                  <a:srgbClr val="000000"/>
                </a:solidFill>
              </a:rPr>
              <a:t> </a:t>
            </a:r>
            <a:r>
              <a:rPr lang="en-GB" sz="2400" dirty="0">
                <a:solidFill>
                  <a:srgbClr val="000000"/>
                </a:solidFill>
              </a:rPr>
              <a:t>(Reeves, 2018)</a:t>
            </a:r>
            <a:endParaRPr lang="en-US" sz="2400" dirty="0">
              <a:solidFill>
                <a:srgbClr val="00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endParaRPr lang="en-GB" altLang="en-US" sz="2400" dirty="0">
              <a:solidFill>
                <a:srgbClr val="00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011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DE487652-197C-4894-C82B-5EC11969CC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9750" y="838200"/>
            <a:ext cx="7305675" cy="70961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400" b="1">
                <a:solidFill>
                  <a:schemeClr val="tx1">
                    <a:lumMod val="85000"/>
                    <a:lumOff val="15000"/>
                  </a:schemeClr>
                </a:solidFill>
              </a:rPr>
              <a:t>Client-centred approach</a:t>
            </a:r>
            <a:endParaRPr altLang="en-US" sz="4400" b="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75F20D71-BD60-3928-2836-680AD8ADB8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9149" y="1724517"/>
            <a:ext cx="8064500" cy="353060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en-GB" alt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 called because Rogers believed the client is the most important part of the process</a:t>
            </a: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en-GB" alt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Changed to ‘person-centred’ when he realised the wider application, e.g. education</a:t>
            </a: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en-GB" altLang="en-US" sz="2400" dirty="0">
                <a:solidFill>
                  <a:srgbClr val="000000"/>
                </a:solidFill>
              </a:rPr>
              <a:t>He put the individual, their experience and self-healing potential at the heart of the therapeutic process.</a:t>
            </a: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en-GB" altLang="en-US" sz="2400" dirty="0">
                <a:solidFill>
                  <a:srgbClr val="000000"/>
                </a:solidFill>
              </a:rPr>
              <a:t>This was a serious challenge to the wisdom at the time - that of the Behaviourists.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sz="2400" dirty="0">
                <a:solidFill>
                  <a:srgbClr val="000000"/>
                </a:solidFill>
              </a:rPr>
              <a:t>(Reeves, 2018)</a:t>
            </a:r>
            <a:endParaRPr lang="en-US" sz="2400" dirty="0">
              <a:solidFill>
                <a:srgbClr val="000000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altLang="en-US" sz="2400" dirty="0">
              <a:solidFill>
                <a:srgbClr val="00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560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0D6A8-C356-AC1E-4BEF-BA0F5FC70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Polisi - Policy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0D07C-4ADD-32D5-D01A-06462423E8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https://www.llyw.cymru/sites/default/files/publications/2019-01/ymarfer-sy-n-canolbwyntio-ar-unigolion-mewn-addysg-canllaw-ar-gyfer-blynyddoedd-cynnar-ysgolion-a-cholegau-yng-nghymru.pdf</a:t>
            </a:r>
          </a:p>
          <a:p>
            <a:endParaRPr lang="en-US" dirty="0"/>
          </a:p>
          <a:p>
            <a:r>
              <a:rPr lang="en-US" dirty="0"/>
              <a:t>https://www.gov.wales/sites/default/files/publications/2019-01/person-centred-practice-in-education-a-guide-for-early-years-schools-and-colleges-in-wales.pdf</a:t>
            </a:r>
          </a:p>
        </p:txBody>
      </p:sp>
    </p:spTree>
    <p:extLst>
      <p:ext uri="{BB962C8B-B14F-4D97-AF65-F5344CB8AC3E}">
        <p14:creationId xmlns:p14="http://schemas.microsoft.com/office/powerpoint/2010/main" val="17282901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C43A4-EF14-3003-09D2-B6F0E0D4A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9144000" cy="1325563"/>
          </a:xfrm>
        </p:spPr>
        <p:txBody>
          <a:bodyPr>
            <a:noAutofit/>
          </a:bodyPr>
          <a:lstStyle/>
          <a:p>
            <a:r>
              <a:rPr lang="cy-GB" sz="2800" noProof="0" dirty="0">
                <a:solidFill>
                  <a:srgbClr val="001D35"/>
                </a:solidFill>
                <a:latin typeface="Google Sans"/>
              </a:rPr>
              <a:t>Mae Confensiwn y Cenhedloedd Unedig ar Hawliau'r Plentyn (CCUHP, 1989) yn cefnogi dull sy'n canolbwyntio ar blant sy'n cynnwys</a:t>
            </a:r>
            <a:r>
              <a:rPr lang="en-US" sz="2800" dirty="0">
                <a:solidFill>
                  <a:srgbClr val="001D35"/>
                </a:solidFill>
                <a:latin typeface="Google Sans"/>
              </a:rPr>
              <a:t>: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74379-792E-E8F9-9844-412CC352F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fontAlgn="ctr"/>
            <a:r>
              <a:rPr lang="cy-GB" noProof="0" dirty="0">
                <a:solidFill>
                  <a:srgbClr val="001D35"/>
                </a:solidFill>
                <a:latin typeface="Google Sans"/>
              </a:rPr>
              <a:t>Gwrando ar blant: Cymryd eu barn o ddifrif a rhoi llais iddynt mewn penderfyniadau sy'n effeithio ar eu bywydau</a:t>
            </a:r>
          </a:p>
          <a:p>
            <a:pPr fontAlgn="ctr"/>
            <a:r>
              <a:rPr lang="cy-GB" noProof="0" dirty="0">
                <a:solidFill>
                  <a:srgbClr val="001D35"/>
                </a:solidFill>
                <a:latin typeface="Google Sans"/>
              </a:rPr>
              <a:t>Gweithio gyda phlant: Datblygu cynlluniau ar y cyd i gefnogi eu hanghenion</a:t>
            </a:r>
            <a:r>
              <a:rPr lang="cy-GB" b="0" i="0" noProof="0" dirty="0">
                <a:solidFill>
                  <a:srgbClr val="001D35"/>
                </a:solidFill>
                <a:effectLst/>
                <a:latin typeface="Google Sans"/>
              </a:rPr>
              <a:t> </a:t>
            </a:r>
          </a:p>
          <a:p>
            <a:pPr fontAlgn="ctr"/>
            <a:r>
              <a:rPr lang="cy-GB" noProof="0" dirty="0">
                <a:solidFill>
                  <a:srgbClr val="001D35"/>
                </a:solidFill>
                <a:latin typeface="Google Sans"/>
              </a:rPr>
              <a:t>Trin plant yn deg: Eu hamddiffyn rhag gwahaniaethu a sicrhau eu bod yn cael eu trin ag urddas</a:t>
            </a:r>
            <a:r>
              <a:rPr lang="cy-GB" b="0" i="0" noProof="0" dirty="0">
                <a:solidFill>
                  <a:srgbClr val="001D35"/>
                </a:solidFill>
                <a:effectLst/>
                <a:latin typeface="Google Sans"/>
              </a:rPr>
              <a:t> </a:t>
            </a:r>
          </a:p>
          <a:p>
            <a:pPr fontAlgn="ctr"/>
            <a:r>
              <a:rPr lang="cy-GB" noProof="0" dirty="0">
                <a:solidFill>
                  <a:srgbClr val="001D35"/>
                </a:solidFill>
                <a:latin typeface="Google Sans"/>
              </a:rPr>
              <a:t>Rhoi gwybod i blant: Rhoi gwybodaeth iddynt mewn iaith hygyrch</a:t>
            </a:r>
            <a:r>
              <a:rPr lang="cy-GB" b="0" i="0" noProof="0" dirty="0">
                <a:solidFill>
                  <a:srgbClr val="001D35"/>
                </a:solidFill>
                <a:effectLst/>
                <a:latin typeface="Google Sans"/>
              </a:rPr>
              <a:t> </a:t>
            </a:r>
          </a:p>
          <a:p>
            <a:r>
              <a:rPr lang="cy-GB" noProof="0" dirty="0">
                <a:solidFill>
                  <a:srgbClr val="001D35"/>
                </a:solidFill>
                <a:latin typeface="Google Sans"/>
              </a:rPr>
              <a:t>Bod yn atebol: Sicrhau bod plant a phobl ifanc yn cymryd rhan yng ngwaith sefydliadau ac yn gallu dylanwadu ar y gwaith hwnnw</a:t>
            </a:r>
            <a:endParaRPr lang="cy-GB" b="0" i="0" noProof="0" dirty="0">
              <a:solidFill>
                <a:srgbClr val="001D35"/>
              </a:solidFill>
              <a:effectLst/>
              <a:latin typeface="Google Sans"/>
            </a:endParaRPr>
          </a:p>
          <a:p>
            <a:pPr marL="0" indent="0">
              <a:buNone/>
            </a:pPr>
            <a:r>
              <a:rPr lang="cy-GB" b="0" i="0" noProof="0" dirty="0">
                <a:solidFill>
                  <a:srgbClr val="001D35"/>
                </a:solidFill>
                <a:effectLst/>
                <a:latin typeface="Google Sans"/>
              </a:rPr>
              <a:t>(</a:t>
            </a:r>
            <a:r>
              <a:rPr lang="cy-GB" noProof="0" dirty="0">
                <a:solidFill>
                  <a:srgbClr val="001D35"/>
                </a:solidFill>
                <a:latin typeface="Google Sans"/>
              </a:rPr>
              <a:t>Comisiynydd Plant Cymru</a:t>
            </a:r>
            <a:r>
              <a:rPr lang="cy-GB" b="0" i="0" noProof="0" dirty="0">
                <a:solidFill>
                  <a:srgbClr val="001D35"/>
                </a:solidFill>
                <a:effectLst/>
                <a:latin typeface="Google Sans"/>
              </a:rPr>
              <a:t>, 2024)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61935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CFF852-C470-DC56-57F4-19861BACD0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D9F1A-01C7-DD86-5996-BEE06137C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9144000" cy="1325563"/>
          </a:xfrm>
        </p:spPr>
        <p:txBody>
          <a:bodyPr>
            <a:noAutofit/>
          </a:bodyPr>
          <a:lstStyle/>
          <a:p>
            <a:r>
              <a:rPr lang="en-US" sz="2800" b="0" i="0" dirty="0">
                <a:solidFill>
                  <a:srgbClr val="001D35"/>
                </a:solidFill>
                <a:effectLst/>
                <a:latin typeface="Google Sans"/>
              </a:rPr>
              <a:t>The United Nations Convention on the Rights of the Child (UNCRC, 1989) supports a child-centered approach which involves: </a:t>
            </a:r>
            <a:br>
              <a:rPr lang="en-US" sz="3200" b="0" i="0" dirty="0">
                <a:solidFill>
                  <a:srgbClr val="001D35"/>
                </a:solidFill>
                <a:effectLst/>
                <a:highlight>
                  <a:srgbClr val="FFFFFF"/>
                </a:highlight>
                <a:latin typeface="Google Sans"/>
              </a:rPr>
            </a:b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5C324F-44F4-B919-8868-5C858F216E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l" fontAlgn="ctr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Listening to children: Taking their views seriously and giving them a say in decisions that affect their lives </a:t>
            </a:r>
          </a:p>
          <a:p>
            <a:pPr algn="l" fontAlgn="ctr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Working with children: Collaboratively developing plans to support their needs </a:t>
            </a:r>
          </a:p>
          <a:p>
            <a:pPr algn="l" fontAlgn="ctr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Treating children fairly: Protecting them from discrimination and ensuring they are treated with dignity </a:t>
            </a:r>
          </a:p>
          <a:p>
            <a:pPr algn="l" fontAlgn="ctr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Informing children: Providing them with information in an accessible language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Being accountable: Ensuring that children and young people are involved in and can influence the work of organizations </a:t>
            </a:r>
          </a:p>
          <a:p>
            <a:pPr marL="0" indent="0" algn="l">
              <a:buNone/>
            </a:pPr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(Children’s Commissioner for Wales, 2024)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80881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E05ED-EC5E-9683-A232-552A5E3D6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>
                <a:solidFill>
                  <a:srgbClr val="001D35"/>
                </a:solidFill>
                <a:latin typeface="Google Sans"/>
              </a:rPr>
              <a:t>Mae rhai o egwyddorion dull sy'n canolbwyntio ar blant yn cynnwys:</a:t>
            </a:r>
            <a:endParaRPr lang="cy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A8096-8EB1-4657-DE5D-A1E0B1EBBB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noProof="0" dirty="0">
                <a:solidFill>
                  <a:srgbClr val="001D35"/>
                </a:solidFill>
                <a:latin typeface="Google Sans"/>
              </a:rPr>
              <a:t>Cyfranogiad: Dylai plant allu cymryd rhan mewn penderfyniadau sy'n effeithio ar eu bywydau (Erthygl 12, CCUHP, 1989)</a:t>
            </a:r>
            <a:endParaRPr lang="cy-GB" b="0" i="0" noProof="0" dirty="0">
              <a:solidFill>
                <a:srgbClr val="001D35"/>
              </a:solidFill>
              <a:effectLst/>
              <a:latin typeface="Google Sans"/>
            </a:endParaRPr>
          </a:p>
          <a:p>
            <a:r>
              <a:rPr lang="cy-GB" noProof="0" dirty="0">
                <a:solidFill>
                  <a:srgbClr val="001D35"/>
                </a:solidFill>
                <a:latin typeface="Google Sans"/>
              </a:rPr>
              <a:t>Peidio â gwahaniaethu: Dylid trin plant yn deg a'u hamddiffyn rhag gwahaniaethu (Erthygl 2, CCUHP, 1989)</a:t>
            </a:r>
          </a:p>
          <a:p>
            <a:r>
              <a:rPr lang="cy-GB" noProof="0" dirty="0">
                <a:solidFill>
                  <a:srgbClr val="001D35"/>
                </a:solidFill>
                <a:latin typeface="Google Sans"/>
              </a:rPr>
              <a:t>Buddiannau gorau: Dylai lles pennaf y plentyn fod yn brif flaenoriaeth (Erthygl 3, CCUHP, 1989)</a:t>
            </a:r>
          </a:p>
          <a:p>
            <a:r>
              <a:rPr lang="cy-GB" noProof="0" dirty="0">
                <a:solidFill>
                  <a:srgbClr val="001D35"/>
                </a:solidFill>
                <a:latin typeface="Google Sans"/>
              </a:rPr>
              <a:t>Urddas: Mae gan blant werth ac urddas y dylid eu parchu a'u meithrin (Erthygl 19, CCUHP, 1989)</a:t>
            </a:r>
          </a:p>
          <a:p>
            <a:r>
              <a:rPr lang="cy-GB" noProof="0" dirty="0">
                <a:solidFill>
                  <a:srgbClr val="001D35"/>
                </a:solidFill>
                <a:latin typeface="Google Sans"/>
              </a:rPr>
              <a:t>Bywyd, goroesiad a datblygiad: Mae gan blant yr hawl i fywyd a dylent gael cyfleoedd i fod yn ddiogel, yn iach a thyfu (Erthygl 6, CCUHP, 1989)</a:t>
            </a:r>
            <a:r>
              <a:rPr lang="cy-GB" b="0" i="0" noProof="0" dirty="0">
                <a:solidFill>
                  <a:srgbClr val="001D35"/>
                </a:solidFill>
                <a:effectLst/>
                <a:latin typeface="Google Sans"/>
              </a:rPr>
              <a:t> </a:t>
            </a:r>
          </a:p>
          <a:p>
            <a:pPr marL="0" indent="0" algn="l">
              <a:buNone/>
            </a:pPr>
            <a:r>
              <a:rPr lang="cy-GB" noProof="0" dirty="0">
                <a:solidFill>
                  <a:srgbClr val="001D35"/>
                </a:solidFill>
                <a:latin typeface="Google Sans"/>
              </a:rPr>
              <a:t>(UNICEF, dim dyddiad)</a:t>
            </a:r>
            <a:endParaRPr lang="cy-GB" b="0" i="0" noProof="0" dirty="0">
              <a:solidFill>
                <a:srgbClr val="001D35"/>
              </a:solidFill>
              <a:effectLst/>
              <a:latin typeface="Google San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6400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159DD1-9DF9-B3A9-4A96-587545B645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9F820-F17D-E8A5-EF8D-CF660774D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Some principles of a child-centered approach include:</a:t>
            </a:r>
            <a:b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E0418-C36F-79E9-B903-C604F6AD0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Participation: Children should be able to take part in decisions that affect their lives (Article 12, UNCRC, 1989)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Non-discrimination: Children should be treated fairly and protected from discrimination (Article 2, UNCRC, 1989)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Best interests: The best interests of the child should be the top priority (Article 3, UNCRC, 1989)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Dignity: Children have worth and dignity that should be respected and nurtured (Article 19, UNCRC, 1989)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Life, survival, and development: Children have a right to life and should have opportunities to be safe, healthy, and grow (Article 6, UNCRC, 1989) </a:t>
            </a:r>
          </a:p>
          <a:p>
            <a:pPr marL="0" indent="0" algn="l">
              <a:buNone/>
            </a:pPr>
            <a:r>
              <a:rPr lang="en-US" dirty="0">
                <a:solidFill>
                  <a:srgbClr val="001D35"/>
                </a:solidFill>
                <a:latin typeface="Google Sans"/>
              </a:rPr>
              <a:t>(UNICEF, n.d.)</a:t>
            </a:r>
            <a:endParaRPr lang="en-US" b="0" i="0" dirty="0">
              <a:solidFill>
                <a:srgbClr val="001D35"/>
              </a:solidFill>
              <a:effectLst/>
              <a:latin typeface="Google San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12232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itle 1">
            <a:extLst>
              <a:ext uri="{FF2B5EF4-FFF2-40B4-BE49-F238E27FC236}">
                <a16:creationId xmlns:a16="http://schemas.microsoft.com/office/drawing/2014/main" id="{CD51F769-D16F-B3E4-8924-62B998BD4A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9750" y="620713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4400" b="1"/>
              <a:t>Carl Rogers</a:t>
            </a:r>
            <a:endParaRPr altLang="en-US" sz="4400" b="1"/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73E64931-15B5-E819-5040-B43340AD956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9750" y="1763713"/>
            <a:ext cx="7859713" cy="5254625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Ø"/>
            </a:pPr>
            <a:r>
              <a:rPr lang="cy-GB" altLang="en-US" sz="2400" dirty="0"/>
              <a:t>Credai fod y broses o helpu yn un o </a:t>
            </a:r>
            <a:r>
              <a:rPr lang="cy-GB" altLang="en-US" sz="2400" dirty="0" err="1"/>
              <a:t>hunansylweddoli</a:t>
            </a:r>
            <a:r>
              <a:rPr lang="cy-GB" altLang="en-US" sz="2400" dirty="0"/>
              <a:t>, </a:t>
            </a:r>
            <a:r>
              <a:rPr lang="cy-GB" altLang="en-US" sz="2400" dirty="0" err="1"/>
              <a:t>hunanwella</a:t>
            </a:r>
            <a:r>
              <a:rPr lang="cy-GB" altLang="en-US" sz="2400" dirty="0"/>
              <a:t> - y cleient sy'n gwybod orau.  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cy-GB" altLang="en-US" sz="2400" dirty="0"/>
              <a:t>Hwylusydd yw'r </a:t>
            </a:r>
            <a:r>
              <a:rPr lang="cy-GB" altLang="en-US" sz="2400" dirty="0" err="1"/>
              <a:t>Cwnselydd</a:t>
            </a:r>
            <a:r>
              <a:rPr lang="cy-GB" altLang="en-US" sz="2400" dirty="0"/>
              <a:t>, nid yr arbenigwr
Mae </a:t>
            </a:r>
            <a:r>
              <a:rPr lang="cy-GB" altLang="en-US" sz="2400" dirty="0">
                <a:solidFill>
                  <a:srgbClr val="000000"/>
                </a:solidFill>
              </a:rPr>
              <a:t>agweddau cadarnhaol cwnsela person-ganolog yn cynnwys </a:t>
            </a:r>
            <a:r>
              <a:rPr lang="cy-GB" altLang="en-US" sz="2400" b="1" dirty="0">
                <a:solidFill>
                  <a:srgbClr val="000000"/>
                </a:solidFill>
              </a:rPr>
              <a:t>dyngarwch, tosturi, optimistiaeth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cy-GB" altLang="en-US" sz="2400" dirty="0">
                <a:solidFill>
                  <a:srgbClr val="000000"/>
                </a:solidFill>
              </a:rPr>
              <a:t>Roedd Rogers yn credu bod </a:t>
            </a:r>
            <a:r>
              <a:rPr lang="cy-GB" altLang="en-US" sz="2400" b="1" dirty="0">
                <a:solidFill>
                  <a:srgbClr val="000000"/>
                </a:solidFill>
              </a:rPr>
              <a:t>amodau craidd </a:t>
            </a:r>
            <a:r>
              <a:rPr lang="cy-GB" altLang="en-US" sz="2400" dirty="0">
                <a:solidFill>
                  <a:srgbClr val="000000"/>
                </a:solidFill>
              </a:rPr>
              <a:t>yn angenrheidiol ac yn ddigonol ar gyfer newid. </a:t>
            </a:r>
          </a:p>
          <a:p>
            <a:pPr marL="0" indent="0" eaLnBrk="1" hangingPunct="1">
              <a:buNone/>
            </a:pPr>
            <a:r>
              <a:rPr lang="en-GB" altLang="en-US" sz="2400" dirty="0">
                <a:solidFill>
                  <a:srgbClr val="000000"/>
                </a:solidFill>
              </a:rPr>
              <a:t>(Mc Leod, 2011)</a:t>
            </a:r>
            <a:endParaRPr lang="en-US" altLang="en-US" sz="2400" dirty="0">
              <a:solidFill>
                <a:srgbClr val="000000"/>
              </a:solidFill>
            </a:endParaRPr>
          </a:p>
          <a:p>
            <a:pPr eaLnBrk="1" hangingPunct="1">
              <a:buFont typeface="Wingdings" panose="05000000000000000000" pitchFamily="2" charset="2"/>
              <a:buChar char="Ø"/>
            </a:pPr>
            <a:endParaRPr lang="en-GB" altLang="en-US" sz="2400" dirty="0">
              <a:solidFill>
                <a:srgbClr val="000000"/>
              </a:solidFill>
            </a:endParaRP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04201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itle 1">
            <a:extLst>
              <a:ext uri="{FF2B5EF4-FFF2-40B4-BE49-F238E27FC236}">
                <a16:creationId xmlns:a16="http://schemas.microsoft.com/office/drawing/2014/main" id="{EC70E763-74E7-0EB3-FFA2-4E1D99568E5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9750" y="620713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4400" b="1"/>
              <a:t>Carl Rogers</a:t>
            </a:r>
            <a:endParaRPr altLang="en-US" sz="4400" b="1"/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2E21FA29-D3C0-32B6-D01C-1260BDB97DF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9750" y="2492375"/>
            <a:ext cx="7859713" cy="45259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Ø"/>
            </a:pPr>
            <a:r>
              <a:rPr lang="en-GB" altLang="en-US" sz="2400" dirty="0"/>
              <a:t>He saw the helping process as one of self-actualising, self-healing - the client knows best.  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GB" altLang="en-US" sz="2400" dirty="0"/>
              <a:t>The Counsellor is a facilitator, not the expert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GB" altLang="en-US" sz="2400" dirty="0">
                <a:solidFill>
                  <a:srgbClr val="000000"/>
                </a:solidFill>
              </a:rPr>
              <a:t>Positive aspects of person-centred counselling include </a:t>
            </a:r>
            <a:r>
              <a:rPr lang="en-GB" altLang="en-US" sz="2400" b="1" dirty="0">
                <a:solidFill>
                  <a:srgbClr val="000000"/>
                </a:solidFill>
              </a:rPr>
              <a:t>humanity, compassion, optimism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GB" altLang="en-US" sz="2400" dirty="0">
                <a:solidFill>
                  <a:srgbClr val="000000"/>
                </a:solidFill>
              </a:rPr>
              <a:t>Rogers believed that </a:t>
            </a:r>
            <a:r>
              <a:rPr lang="en-GB" altLang="en-US" sz="2400" b="1" dirty="0">
                <a:solidFill>
                  <a:srgbClr val="000000"/>
                </a:solidFill>
              </a:rPr>
              <a:t>core conditions</a:t>
            </a:r>
            <a:r>
              <a:rPr lang="en-GB" altLang="en-US" sz="2400" dirty="0">
                <a:solidFill>
                  <a:srgbClr val="000000"/>
                </a:solidFill>
              </a:rPr>
              <a:t> are necessary and sufficient for change.</a:t>
            </a:r>
          </a:p>
          <a:p>
            <a:pPr marL="0" indent="0" eaLnBrk="1" hangingPunct="1">
              <a:buNone/>
            </a:pPr>
            <a:r>
              <a:rPr lang="en-GB" altLang="en-US" sz="2400" dirty="0">
                <a:solidFill>
                  <a:srgbClr val="000000"/>
                </a:solidFill>
              </a:rPr>
              <a:t> (Mc Leod, 2011)</a:t>
            </a:r>
            <a:endParaRPr lang="en-US" altLang="en-US" sz="2400" dirty="0">
              <a:solidFill>
                <a:srgbClr val="000000"/>
              </a:solidFill>
            </a:endParaRPr>
          </a:p>
          <a:p>
            <a:pPr eaLnBrk="1" hangingPunct="1">
              <a:buFont typeface="Wingdings" panose="05000000000000000000" pitchFamily="2" charset="2"/>
              <a:buChar char="Ø"/>
            </a:pPr>
            <a:endParaRPr lang="en-GB" altLang="en-US" sz="2400" dirty="0">
              <a:solidFill>
                <a:srgbClr val="000000"/>
              </a:solidFill>
            </a:endParaRP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28323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E47531AE-108E-95EB-68C5-C7316985A0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765175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(</a:t>
            </a:r>
            <a:r>
              <a:rPr lang="cy-GB" altLang="en-US" b="1">
                <a:solidFill>
                  <a:schemeClr val="tx1">
                    <a:lumMod val="85000"/>
                    <a:lumOff val="15000"/>
                  </a:schemeClr>
                </a:solidFill>
              </a:rPr>
              <a:t>Parhad</a:t>
            </a:r>
            <a:r>
              <a:rPr lang="en-GB" altLang="en-US" b="1">
                <a:solidFill>
                  <a:schemeClr val="tx1">
                    <a:lumMod val="85000"/>
                    <a:lumOff val="15000"/>
                  </a:schemeClr>
                </a:solidFill>
              </a:rPr>
              <a:t>)</a:t>
            </a:r>
            <a:br>
              <a:rPr lang="en-GB" altLang="en-US" b="1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GB" altLang="en-US" b="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72F91FBC-7B16-0A22-F401-B4131F47DF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1782" y="1489537"/>
            <a:ext cx="8229600" cy="3743325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Clr>
                <a:schemeClr val="tx1"/>
              </a:buClr>
              <a:buFontTx/>
              <a:buChar char="•"/>
              <a:defRPr/>
            </a:pPr>
            <a:endParaRPr lang="en-GB" alt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cy-GB" alt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Os gall y cynorthwywr/</a:t>
            </a:r>
            <a:r>
              <a:rPr lang="cy-GB" altLang="en-US" sz="28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cwnselydd</a:t>
            </a:r>
            <a:r>
              <a:rPr lang="cy-GB" alt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ddarparu'r amodau cywir, gall y broses </a:t>
            </a:r>
            <a:r>
              <a:rPr lang="cy-GB" altLang="en-US" sz="28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hunanwella</a:t>
            </a:r>
            <a:r>
              <a:rPr lang="cy-GB" alt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ffynnu.</a:t>
            </a: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cy-GB" altLang="en-US" sz="2800" dirty="0">
                <a:solidFill>
                  <a:srgbClr val="000000"/>
                </a:solidFill>
              </a:rPr>
              <a:t>Y man gorau ar gyfer deall ymddygiad unigolyn yw o'u safbwynt goddrychol.</a:t>
            </a: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cy-GB" altLang="en-US" sz="2800" dirty="0">
                <a:solidFill>
                  <a:srgbClr val="000000"/>
                </a:solidFill>
              </a:rPr>
              <a:t>Mae pobl yn ymateb yn well os gwelant fod yr helpwr/</a:t>
            </a:r>
            <a:r>
              <a:rPr lang="cy-GB" altLang="en-US" sz="2800" dirty="0" err="1">
                <a:solidFill>
                  <a:srgbClr val="000000"/>
                </a:solidFill>
              </a:rPr>
              <a:t>cwnselydd</a:t>
            </a:r>
            <a:r>
              <a:rPr lang="cy-GB" altLang="en-US" sz="2800" dirty="0">
                <a:solidFill>
                  <a:srgbClr val="000000"/>
                </a:solidFill>
              </a:rPr>
              <a:t> yn berson didwyll yn hytrach nag arbenigwr.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dirty="0"/>
              <a:t>(Rogers, 1951)</a:t>
            </a:r>
            <a:endParaRPr lang="en-US" dirty="0"/>
          </a:p>
          <a:p>
            <a:pPr marL="0" indent="0" eaLnBrk="1" fontAlgn="auto" hangingPunct="1">
              <a:spcAft>
                <a:spcPts val="0"/>
              </a:spcAft>
              <a:buFont typeface="Garamond" panose="02020404030301010803" pitchFamily="18" charset="0"/>
              <a:buNone/>
              <a:defRPr/>
            </a:pPr>
            <a:endParaRPr lang="en-GB" altLang="en-US" sz="2800" dirty="0">
              <a:solidFill>
                <a:srgbClr val="000000"/>
              </a:solidFill>
            </a:endParaRPr>
          </a:p>
          <a:p>
            <a:pPr eaLnBrk="1" fontAlgn="auto" hangingPunct="1">
              <a:spcAft>
                <a:spcPts val="0"/>
              </a:spcAft>
              <a:buClr>
                <a:srgbClr val="000000"/>
              </a:buClr>
              <a:buFontTx/>
              <a:buChar char="•"/>
              <a:defRPr/>
            </a:pPr>
            <a:endParaRPr lang="en-GB" altLang="en-US" sz="2800" dirty="0">
              <a:solidFill>
                <a:srgbClr val="000000"/>
              </a:solidFill>
            </a:endParaRPr>
          </a:p>
          <a:p>
            <a:pPr eaLnBrk="1" fontAlgn="auto" hangingPunct="1">
              <a:spcAft>
                <a:spcPts val="0"/>
              </a:spcAft>
              <a:buClr>
                <a:schemeClr val="tx1"/>
              </a:buClr>
              <a:buFontTx/>
              <a:buChar char="•"/>
              <a:defRPr/>
            </a:pPr>
            <a:endParaRPr lang="en-GB" alt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9887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47BE6F49-8D65-8A03-AABE-85298DB5F4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765175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(Cont’d)</a:t>
            </a:r>
            <a:br>
              <a:rPr lang="en-GB" altLang="en-US" b="1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GB" altLang="en-US" b="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A5BAE3CA-9223-7D8B-D4A6-B414D292B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240" y="1557337"/>
            <a:ext cx="8229600" cy="3743325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Clr>
                <a:schemeClr val="tx1"/>
              </a:buClr>
              <a:buFontTx/>
              <a:buChar char="•"/>
              <a:defRPr/>
            </a:pPr>
            <a:endParaRPr lang="en-GB" alt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en-GB" alt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If the helper/counsellor can provide the right conditions, the process of self healing can flourish.</a:t>
            </a: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en-GB" altLang="en-US" sz="2800" dirty="0">
                <a:solidFill>
                  <a:srgbClr val="000000"/>
                </a:solidFill>
              </a:rPr>
              <a:t>The best vantage point for understanding an individual’s behaviour is from their subjective viewpoint.</a:t>
            </a: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en-GB" altLang="en-US" sz="2800" dirty="0">
                <a:solidFill>
                  <a:srgbClr val="000000"/>
                </a:solidFill>
              </a:rPr>
              <a:t>People respond better if they experience the helper/counsellor as genuine rather than an expert. </a:t>
            </a:r>
            <a:r>
              <a:rPr lang="en-GB" dirty="0"/>
              <a:t>(Rogers, 1951)</a:t>
            </a:r>
            <a:endParaRPr lang="en-US" dirty="0"/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endParaRPr lang="en-GB" altLang="en-US" sz="2800" dirty="0">
              <a:solidFill>
                <a:srgbClr val="000000"/>
              </a:solidFill>
            </a:endParaRPr>
          </a:p>
          <a:p>
            <a:pPr eaLnBrk="1" fontAlgn="auto" hangingPunct="1">
              <a:spcAft>
                <a:spcPts val="0"/>
              </a:spcAft>
              <a:buClr>
                <a:srgbClr val="000000"/>
              </a:buClr>
              <a:buFontTx/>
              <a:buChar char="•"/>
              <a:defRPr/>
            </a:pPr>
            <a:endParaRPr lang="en-GB" altLang="en-US" sz="2800" dirty="0">
              <a:solidFill>
                <a:srgbClr val="000000"/>
              </a:solidFill>
            </a:endParaRPr>
          </a:p>
          <a:p>
            <a:pPr eaLnBrk="1" fontAlgn="auto" hangingPunct="1">
              <a:spcAft>
                <a:spcPts val="0"/>
              </a:spcAft>
              <a:buClr>
                <a:schemeClr val="tx1"/>
              </a:buClr>
              <a:buFontTx/>
              <a:buChar char="•"/>
              <a:defRPr/>
            </a:pPr>
            <a:endParaRPr lang="en-GB" alt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22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1F7D782-CD52-1433-1E58-52BDB51686E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y-GB" altLang="en-US" b="1"/>
              <a:t>Amodau Craidd
</a:t>
            </a:r>
            <a:r>
              <a:rPr kumimoji="0" lang="cy-GB" altLang="en-US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(Bates, 2019)</a:t>
            </a:r>
            <a:endParaRPr lang="cy-GB" altLang="en-US" b="1"/>
          </a:p>
        </p:txBody>
      </p:sp>
      <p:sp>
        <p:nvSpPr>
          <p:cNvPr id="87044" name="TextBox 1">
            <a:extLst>
              <a:ext uri="{FF2B5EF4-FFF2-40B4-BE49-F238E27FC236}">
                <a16:creationId xmlns:a16="http://schemas.microsoft.com/office/drawing/2014/main" id="{68CC996A-7DB8-8172-1B7B-6604E2A542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8650" y="1825625"/>
            <a:ext cx="3867150" cy="38098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marL="228600" indent="-22860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altLang="en-US" sz="2800">
                <a:latin typeface="+mn-lt"/>
              </a:rPr>
              <a:t>(Bates, 2019)</a:t>
            </a:r>
          </a:p>
          <a:p>
            <a:pPr marL="228600" indent="-22860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altLang="en-US" sz="2800">
              <a:latin typeface="+mn-lt"/>
            </a:endParaRPr>
          </a:p>
        </p:txBody>
      </p:sp>
      <p:pic>
        <p:nvPicPr>
          <p:cNvPr id="7" name="Content Placeholder 6" descr="A diagram of different types of circles&#10;&#10;AI-generated content may be incorrect.">
            <a:extLst>
              <a:ext uri="{FF2B5EF4-FFF2-40B4-BE49-F238E27FC236}">
                <a16:creationId xmlns:a16="http://schemas.microsoft.com/office/drawing/2014/main" id="{74EB69F2-9431-BE1E-B3AB-800DD12CAEC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676844" y="1825625"/>
            <a:ext cx="3809862" cy="3809862"/>
          </a:xfrm>
          <a:noFill/>
        </p:spPr>
      </p:pic>
    </p:spTree>
    <p:extLst>
      <p:ext uri="{BB962C8B-B14F-4D97-AF65-F5344CB8AC3E}">
        <p14:creationId xmlns:p14="http://schemas.microsoft.com/office/powerpoint/2010/main" val="253423066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013D0C2C-E171-A8FF-3C44-CD36D4359E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b="1"/>
              <a:t>Core Conditions</a:t>
            </a:r>
          </a:p>
        </p:txBody>
      </p:sp>
      <p:sp>
        <p:nvSpPr>
          <p:cNvPr id="89092" name="TextBox 1">
            <a:extLst>
              <a:ext uri="{FF2B5EF4-FFF2-40B4-BE49-F238E27FC236}">
                <a16:creationId xmlns:a16="http://schemas.microsoft.com/office/drawing/2014/main" id="{F1CD2F0D-16FD-8C51-F5A9-C99120BE70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8650" y="1825625"/>
            <a:ext cx="3867150" cy="38098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marL="228600" indent="-22860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altLang="en-US" sz="2800">
                <a:latin typeface="+mn-lt"/>
              </a:rPr>
              <a:t>(Bates, 2019)</a:t>
            </a:r>
          </a:p>
          <a:p>
            <a:pPr marL="228600" indent="-22860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altLang="en-US" sz="2800">
              <a:latin typeface="+mn-lt"/>
            </a:endParaRPr>
          </a:p>
        </p:txBody>
      </p:sp>
      <p:pic>
        <p:nvPicPr>
          <p:cNvPr id="3076" name="Picture 4" descr="What Is Unconditional Positive Regard? - Explore Psychology">
            <a:extLst>
              <a:ext uri="{FF2B5EF4-FFF2-40B4-BE49-F238E27FC236}">
                <a16:creationId xmlns:a16="http://schemas.microsoft.com/office/drawing/2014/main" id="{77CD79E9-85C6-B9D7-178B-AA00CA5C5C6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" b="1493"/>
          <a:stretch>
            <a:fillRect/>
          </a:stretch>
        </p:blipFill>
        <p:spPr bwMode="auto">
          <a:xfrm>
            <a:off x="4648200" y="1825625"/>
            <a:ext cx="3867150" cy="38098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0304534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71761956-9017-114C-0F2E-A242BC3872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0825" y="404813"/>
            <a:ext cx="2881313" cy="1371600"/>
          </a:xfrm>
        </p:spPr>
        <p:txBody>
          <a:bodyPr/>
          <a:lstStyle/>
          <a:p>
            <a:pPr algn="ctr" eaLnBrk="1" hangingPunct="1"/>
            <a:r>
              <a:rPr lang="en-GB" altLang="en-US" sz="3600" b="1"/>
              <a:t>Gerard Egan</a:t>
            </a:r>
          </a:p>
        </p:txBody>
      </p:sp>
      <p:pic>
        <p:nvPicPr>
          <p:cNvPr id="4103" name="Picture 7" descr="Image result for Gerard Egan Counselling">
            <a:extLst>
              <a:ext uri="{FF2B5EF4-FFF2-40B4-BE49-F238E27FC236}">
                <a16:creationId xmlns:a16="http://schemas.microsoft.com/office/drawing/2014/main" id="{C4345144-DE38-FE7E-9648-95DE7E2C9B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3333" y="1696679"/>
            <a:ext cx="2520280" cy="39144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F946F61-4BF4-913E-4DE0-45997B586FE0}"/>
              </a:ext>
            </a:extLst>
          </p:cNvPr>
          <p:cNvSpPr txBox="1"/>
          <p:nvPr/>
        </p:nvSpPr>
        <p:spPr>
          <a:xfrm>
            <a:off x="3312171" y="2587221"/>
            <a:ext cx="5688013" cy="286232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182880" indent="-182880">
              <a:buClr>
                <a:schemeClr val="tx1"/>
              </a:buClr>
              <a:buFontTx/>
              <a:buChar char="•"/>
              <a:defRPr/>
            </a:pPr>
            <a:r>
              <a:rPr lang="cy-GB" dirty="0"/>
              <a:t>Gall unrhyw un ddatblygu sgiliau helpu a'u defnyddio: rhieni, rheolwyr, ffrindiau, cydweithwyr; nid yn unig </a:t>
            </a:r>
            <a:r>
              <a:rPr lang="cy-GB" dirty="0" err="1"/>
              <a:t>cwnselwyr</a:t>
            </a:r>
            <a:r>
              <a:rPr lang="cy-GB" dirty="0"/>
              <a:t>.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cy-GB" altLang="en-US" dirty="0"/>
              <a:t>Dechreuodd gyda rhai o syniadau Rogers, ond aeth ymhellach a datblygu model o helpu. 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cy-GB" altLang="en-US" dirty="0"/>
              <a:t>Mae hyn yn seiliedig ar </a:t>
            </a:r>
            <a:r>
              <a:rPr lang="cy-GB" altLang="en-US" b="1" dirty="0"/>
              <a:t>gynorthwyydd sy'n fedrus </a:t>
            </a:r>
            <a:r>
              <a:rPr lang="cy-GB" altLang="en-US" dirty="0"/>
              <a:t>wrth gynorthwyo gyda datblygu’r gallu i ddatrys problemau a datblygu cyfleoedd</a:t>
            </a:r>
            <a:r>
              <a:rPr lang="en-GB" altLang="en-US" dirty="0"/>
              <a:t>.</a:t>
            </a:r>
          </a:p>
          <a:p>
            <a:pPr algn="r">
              <a:defRPr/>
            </a:pPr>
            <a:r>
              <a:rPr lang="en-US" dirty="0">
                <a:solidFill>
                  <a:srgbClr val="2D2F31"/>
                </a:solidFill>
                <a:latin typeface="Udemy Sans"/>
              </a:rPr>
              <a:t>(Egan, 2023)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latin typeface="+mn-lt"/>
            </a:endParaRPr>
          </a:p>
        </p:txBody>
      </p:sp>
      <p:sp>
        <p:nvSpPr>
          <p:cNvPr id="22533" name="TextBox 2">
            <a:extLst>
              <a:ext uri="{FF2B5EF4-FFF2-40B4-BE49-F238E27FC236}">
                <a16:creationId xmlns:a16="http://schemas.microsoft.com/office/drawing/2014/main" id="{BB1D31CC-1689-4D4F-8EB9-306F45F27E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1638" y="260350"/>
            <a:ext cx="4321175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22534" name="TextBox 3">
            <a:extLst>
              <a:ext uri="{FF2B5EF4-FFF2-40B4-BE49-F238E27FC236}">
                <a16:creationId xmlns:a16="http://schemas.microsoft.com/office/drawing/2014/main" id="{E02C7601-7779-4E92-42D3-702839592A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4" y="4763"/>
            <a:ext cx="8424863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r>
              <a:rPr lang="cy-GB" altLang="en-US" sz="4400" b="1" dirty="0"/>
              <a:t>datblygiad egwyddorion Rogers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1349CD8C-023D-C0DB-56C8-BE523000CF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0825" y="404813"/>
            <a:ext cx="2881313" cy="1371600"/>
          </a:xfrm>
        </p:spPr>
        <p:txBody>
          <a:bodyPr/>
          <a:lstStyle/>
          <a:p>
            <a:pPr algn="ctr" eaLnBrk="1" hangingPunct="1"/>
            <a:r>
              <a:rPr lang="en-GB" altLang="en-US" sz="3600" b="1"/>
              <a:t>Gerard Egan</a:t>
            </a:r>
          </a:p>
        </p:txBody>
      </p:sp>
      <p:pic>
        <p:nvPicPr>
          <p:cNvPr id="4103" name="Picture 7" descr="Image result for Gerard Egan Counselling">
            <a:extLst>
              <a:ext uri="{FF2B5EF4-FFF2-40B4-BE49-F238E27FC236}">
                <a16:creationId xmlns:a16="http://schemas.microsoft.com/office/drawing/2014/main" id="{9175B817-DB53-D3C8-13BD-3D7D5E4035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1660" y="1569218"/>
            <a:ext cx="2520280" cy="39144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DE8FCFE-1155-2A4F-1BDA-63D1C0C2C68A}"/>
              </a:ext>
            </a:extLst>
          </p:cNvPr>
          <p:cNvSpPr txBox="1"/>
          <p:nvPr/>
        </p:nvSpPr>
        <p:spPr>
          <a:xfrm>
            <a:off x="3094129" y="2843394"/>
            <a:ext cx="5688013" cy="3139321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182880" indent="-182880">
              <a:buClr>
                <a:schemeClr val="tx1"/>
              </a:buClr>
              <a:buFontTx/>
              <a:buChar char="•"/>
              <a:defRPr/>
            </a:pPr>
            <a:r>
              <a:rPr lang="en-GB" dirty="0"/>
              <a:t>Anyone can develop helping skills and use them: Parents, managers, friends, colleagues; not only counsellors.</a:t>
            </a:r>
          </a:p>
          <a:p>
            <a:pPr marL="182880" indent="-182880">
              <a:buClr>
                <a:schemeClr val="tx1"/>
              </a:buClr>
              <a:buFontTx/>
              <a:buChar char="•"/>
              <a:defRPr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Began with some of Rogers’ ideas, but went further and developed a model of helping. 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dirty="0"/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This is based on a </a:t>
            </a:r>
            <a:r>
              <a:rPr lang="en-GB" altLang="en-US" b="1" dirty="0"/>
              <a:t>helper who is skilled</a:t>
            </a:r>
            <a:r>
              <a:rPr lang="en-GB" altLang="en-US" dirty="0"/>
              <a:t> in assisting with the development of problem-solving capacity and opportunity development.</a:t>
            </a:r>
          </a:p>
          <a:p>
            <a:pPr>
              <a:defRPr/>
            </a:pPr>
            <a:r>
              <a:rPr lang="en-US" dirty="0">
                <a:solidFill>
                  <a:srgbClr val="2D2F31"/>
                </a:solidFill>
                <a:latin typeface="Udemy Sans"/>
              </a:rPr>
              <a:t>(Egan, 2023)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latin typeface="+mn-lt"/>
            </a:endParaRPr>
          </a:p>
        </p:txBody>
      </p:sp>
      <p:sp>
        <p:nvSpPr>
          <p:cNvPr id="24581" name="TextBox 2">
            <a:extLst>
              <a:ext uri="{FF2B5EF4-FFF2-40B4-BE49-F238E27FC236}">
                <a16:creationId xmlns:a16="http://schemas.microsoft.com/office/drawing/2014/main" id="{06166E9C-7BBA-3D37-D712-DE32D46B51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1638" y="260350"/>
            <a:ext cx="4321175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24582" name="TextBox 3">
            <a:extLst>
              <a:ext uri="{FF2B5EF4-FFF2-40B4-BE49-F238E27FC236}">
                <a16:creationId xmlns:a16="http://schemas.microsoft.com/office/drawing/2014/main" id="{49E586D1-20CE-7AFE-3AE5-F24E8A3895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836" y="4763"/>
            <a:ext cx="8866909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r>
              <a:rPr lang="en-US" altLang="en-US" sz="4400" b="1" dirty="0"/>
              <a:t>development of Rogers' principles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35258823-5E30-CBAF-A825-1483EC7D8A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altLang="en-US"/>
          </a:p>
        </p:txBody>
      </p:sp>
      <p:pic>
        <p:nvPicPr>
          <p:cNvPr id="50182" name="Picture 6" descr="🔥 Egans helping model. Discuss relevance application Egan's Helper Model  Theory practice lifespan. 2022-10-16">
            <a:extLst>
              <a:ext uri="{FF2B5EF4-FFF2-40B4-BE49-F238E27FC236}">
                <a16:creationId xmlns:a16="http://schemas.microsoft.com/office/drawing/2014/main" id="{DC2A9C8D-570E-F18D-023B-9AD31AE45DF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67543" y="154574"/>
            <a:ext cx="8080651" cy="6060488"/>
          </a:xfrm>
          <a:effectLst>
            <a:softEdge rad="63500"/>
          </a:effectLst>
        </p:spPr>
      </p:pic>
      <p:sp>
        <p:nvSpPr>
          <p:cNvPr id="35844" name="TextBox 4">
            <a:extLst>
              <a:ext uri="{FF2B5EF4-FFF2-40B4-BE49-F238E27FC236}">
                <a16:creationId xmlns:a16="http://schemas.microsoft.com/office/drawing/2014/main" id="{4509E7D2-CC0F-59A4-2DBF-A46CE2FC29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24075" y="5343525"/>
            <a:ext cx="25193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r>
              <a:rPr lang="en-GB" altLang="en-US"/>
              <a:t>(Open University, 2023)</a:t>
            </a:r>
            <a:endParaRPr lang="en-US" altLang="en-US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00CD56F3-D1A3-A71D-B179-6656A73F2E93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76250"/>
            <a:ext cx="8229600" cy="1139825"/>
          </a:xfrm>
        </p:spPr>
        <p:txBody>
          <a:bodyPr/>
          <a:lstStyle/>
          <a:p>
            <a:pPr eaLnBrk="1" hangingPunct="1"/>
            <a:r>
              <a:rPr lang="en-GB" altLang="en-US" sz="4400" b="1"/>
              <a:t>Proses 3 Cham Egan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E0E23728-932B-E2DB-DD60-AE2CBB151668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60375" y="1700213"/>
            <a:ext cx="8229600" cy="4525962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Clr>
                <a:schemeClr val="tx1"/>
              </a:buClr>
              <a:buFont typeface="Garamond" panose="02020404030301010803" pitchFamily="18" charset="0"/>
              <a:buNone/>
              <a:defRPr/>
            </a:pPr>
            <a:r>
              <a:rPr lang="en-GB" sz="2800" b="1" dirty="0"/>
              <a:t>Cam 1: </a:t>
            </a:r>
          </a:p>
          <a:p>
            <a:pPr marL="274320" lvl="1" indent="0" eaLnBrk="1" fontAlgn="auto" hangingPunct="1">
              <a:spcAft>
                <a:spcPts val="0"/>
              </a:spcAft>
              <a:buClr>
                <a:schemeClr val="tx1"/>
              </a:buClr>
              <a:buFont typeface="Garamond" panose="02020404030301010803" pitchFamily="18" charset="0"/>
              <a:buNone/>
              <a:defRPr/>
            </a:pPr>
            <a:r>
              <a:rPr lang="cy-GB" sz="2800" dirty="0"/>
              <a:t>Beth sy'n mynd ymlaen</a:t>
            </a:r>
            <a:r>
              <a:rPr lang="en-GB" sz="2800" dirty="0"/>
              <a:t>?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tx1"/>
              </a:buClr>
              <a:buFont typeface="Garamond" panose="02020404030301010803" pitchFamily="18" charset="0"/>
              <a:buNone/>
              <a:defRPr/>
            </a:pPr>
            <a:r>
              <a:rPr lang="en-GB" sz="2800" dirty="0"/>
              <a:t>	- </a:t>
            </a:r>
            <a:r>
              <a:rPr lang="cy-GB" sz="2800" dirty="0"/>
              <a:t>Caniatáu iddyn nhw roi eu hanes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tx1"/>
              </a:buClr>
              <a:buFont typeface="Garamond" panose="02020404030301010803" pitchFamily="18" charset="0"/>
              <a:buNone/>
              <a:defRPr/>
            </a:pPr>
            <a:r>
              <a:rPr lang="cy-GB" sz="2800" dirty="0"/>
              <a:t>	- Nodi mannau dall yn eu dealltwriaeth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tx1"/>
              </a:buClr>
              <a:buFont typeface="Garamond" panose="02020404030301010803" pitchFamily="18" charset="0"/>
              <a:buNone/>
              <a:defRPr/>
            </a:pPr>
            <a:r>
              <a:rPr lang="cy-GB" sz="2800" dirty="0"/>
              <a:t>	- Archwilio’r materion mwyaf brys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tx1"/>
              </a:buClr>
              <a:buFont typeface="Garamond" panose="02020404030301010803" pitchFamily="18" charset="0"/>
              <a:buNone/>
              <a:defRPr/>
            </a:pPr>
            <a:r>
              <a:rPr lang="en-GB" sz="2800" dirty="0"/>
              <a:t>(Egan, 2002)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tx1"/>
              </a:buClr>
              <a:buFontTx/>
              <a:buChar char="•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9B8F5F79-B3BC-14B0-98AA-2A0A4A696597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76250"/>
            <a:ext cx="8229600" cy="1139825"/>
          </a:xfrm>
        </p:spPr>
        <p:txBody>
          <a:bodyPr/>
          <a:lstStyle/>
          <a:p>
            <a:pPr eaLnBrk="1" hangingPunct="1"/>
            <a:r>
              <a:rPr lang="en-GB" altLang="en-US" sz="4400" b="1"/>
              <a:t>Egan’s 3 Stage Process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B3A6396D-E22B-8DAE-BD95-83CAF2C4BD9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60375" y="1700213"/>
            <a:ext cx="8229600" cy="4525962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Clr>
                <a:schemeClr val="tx1"/>
              </a:buClr>
              <a:buFont typeface="Garamond" panose="02020404030301010803" pitchFamily="18" charset="0"/>
              <a:buNone/>
              <a:defRPr/>
            </a:pPr>
            <a:r>
              <a:rPr lang="en-GB" sz="2800" b="1" dirty="0"/>
              <a:t>Stage 1: </a:t>
            </a:r>
          </a:p>
          <a:p>
            <a:pPr marL="274320" lvl="1" indent="0" eaLnBrk="1" fontAlgn="auto" hangingPunct="1">
              <a:spcAft>
                <a:spcPts val="0"/>
              </a:spcAft>
              <a:buClr>
                <a:schemeClr val="tx1"/>
              </a:buClr>
              <a:buFont typeface="Garamond" panose="02020404030301010803" pitchFamily="18" charset="0"/>
              <a:buNone/>
              <a:defRPr/>
            </a:pPr>
            <a:r>
              <a:rPr lang="en-GB" sz="2800" dirty="0"/>
              <a:t>What’s going on?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tx1"/>
              </a:buClr>
              <a:buFont typeface="Garamond" panose="02020404030301010803" pitchFamily="18" charset="0"/>
              <a:buNone/>
              <a:defRPr/>
            </a:pPr>
            <a:r>
              <a:rPr lang="en-GB" sz="2800" dirty="0"/>
              <a:t>	- Allowing them to tell their story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tx1"/>
              </a:buClr>
              <a:buFont typeface="Garamond" panose="02020404030301010803" pitchFamily="18" charset="0"/>
              <a:buNone/>
              <a:defRPr/>
            </a:pPr>
            <a:r>
              <a:rPr lang="en-GB" sz="2800" dirty="0"/>
              <a:t>	- Identifying blind spots in their understanding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tx1"/>
              </a:buClr>
              <a:buFont typeface="Garamond" panose="02020404030301010803" pitchFamily="18" charset="0"/>
              <a:buNone/>
              <a:defRPr/>
            </a:pPr>
            <a:r>
              <a:rPr lang="en-GB" sz="2800" dirty="0"/>
              <a:t>	- Exploring what’s most urgent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tx1"/>
              </a:buClr>
              <a:buFont typeface="Garamond" panose="02020404030301010803" pitchFamily="18" charset="0"/>
              <a:buNone/>
              <a:defRPr/>
            </a:pPr>
            <a:r>
              <a:rPr lang="en-GB" sz="2800" dirty="0"/>
              <a:t>(Egan, 2002)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tx1"/>
              </a:buClr>
              <a:buFontTx/>
              <a:buChar char="•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4726E01D-9D8E-6958-0A57-03E5D459EFF8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95288" y="333375"/>
            <a:ext cx="8229600" cy="1139825"/>
          </a:xfrm>
        </p:spPr>
        <p:txBody>
          <a:bodyPr/>
          <a:lstStyle/>
          <a:p>
            <a:pPr eaLnBrk="1" hangingPunct="1"/>
            <a:r>
              <a:rPr lang="en-GB" altLang="en-US" sz="4400" b="1">
                <a:solidFill>
                  <a:schemeClr val="tx1"/>
                </a:solidFill>
              </a:rPr>
              <a:t>Proses 3 Cham Egan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6134CCF4-CAA2-63BA-5DBA-93E06608BEDC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68438"/>
            <a:ext cx="8229600" cy="4525962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Garamond" panose="02020404030301010803" pitchFamily="18" charset="0"/>
              <a:buNone/>
              <a:defRPr/>
            </a:pPr>
            <a:r>
              <a:rPr lang="en-GB" sz="2400" b="1" dirty="0"/>
              <a:t>Cam 2: </a:t>
            </a:r>
          </a:p>
          <a:p>
            <a:pPr marL="274320" lvl="1" indent="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Garamond" panose="02020404030301010803" pitchFamily="18" charset="0"/>
              <a:buNone/>
              <a:defRPr/>
            </a:pPr>
            <a:r>
              <a:rPr lang="cy-GB" sz="2400" dirty="0"/>
              <a:t>Archwilio atebion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None/>
              <a:defRPr/>
            </a:pPr>
            <a:r>
              <a:rPr lang="cy-GB" sz="2400" dirty="0"/>
              <a:t>	- Pa atebion sy'n gwneud synnwyr i'r cleient?	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None/>
              <a:defRPr/>
            </a:pPr>
            <a:r>
              <a:rPr lang="cy-GB" sz="2400" dirty="0"/>
              <a:t>	- Beth yw'r posibiliadau</a:t>
            </a:r>
            <a:r>
              <a:rPr lang="en-GB" sz="2400" dirty="0"/>
              <a:t>?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None/>
              <a:defRPr/>
            </a:pPr>
            <a:r>
              <a:rPr lang="en-GB" sz="2400" dirty="0"/>
              <a:t>	- </a:t>
            </a:r>
            <a:r>
              <a:rPr lang="de-DE" sz="2400" dirty="0"/>
              <a:t>Beth mae'r cleient wir eisiau ei wneud</a:t>
            </a:r>
            <a:r>
              <a:rPr lang="en-GB" sz="2400" dirty="0"/>
              <a:t>?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tx1"/>
              </a:buClr>
              <a:buFontTx/>
              <a:buChar char="•"/>
              <a:defRPr/>
            </a:pPr>
            <a:r>
              <a:rPr lang="sv-SE" sz="2400" dirty="0"/>
              <a:t>Pennu agenda ar gyfer newid</a:t>
            </a:r>
            <a:br>
              <a:rPr lang="en-GB" sz="2400" dirty="0"/>
            </a:br>
            <a:r>
              <a:rPr lang="en-GB" sz="2400" dirty="0"/>
              <a:t>	- </a:t>
            </a:r>
            <a:r>
              <a:rPr lang="cy-GB" sz="2400" dirty="0"/>
              <a:t>Pennu nodau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tx1"/>
              </a:buClr>
              <a:buFontTx/>
              <a:buChar char="•"/>
              <a:defRPr/>
            </a:pPr>
            <a:r>
              <a:rPr lang="cy-GB" sz="2400" dirty="0"/>
              <a:t>Archwilio lefelau ymrwymiad</a:t>
            </a:r>
            <a:br>
              <a:rPr lang="cy-GB" sz="2400" dirty="0"/>
            </a:br>
            <a:r>
              <a:rPr lang="cy-GB" sz="2400" dirty="0"/>
              <a:t>	- Pa ymrwymiad sydd gan y cleient i’r broses</a:t>
            </a:r>
            <a:r>
              <a:rPr lang="en-GB" sz="2400" dirty="0"/>
              <a:t>?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tx1"/>
              </a:buClr>
              <a:buFont typeface="Garamond" panose="02020404030301010803" pitchFamily="18" charset="0"/>
              <a:buNone/>
              <a:defRPr/>
            </a:pPr>
            <a:r>
              <a:rPr lang="en-GB" sz="2400" dirty="0"/>
              <a:t>(Egan, 2002)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tx1"/>
              </a:buClr>
              <a:buFont typeface="Garamond" panose="02020404030301010803" pitchFamily="18" charset="0"/>
              <a:buNone/>
              <a:defRPr/>
            </a:pPr>
            <a:endParaRPr lang="en-GB" sz="2400" dirty="0"/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Tx/>
              <a:buChar char="•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8C6F0A53-8251-434A-A54B-1A45C7667703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95288" y="333375"/>
            <a:ext cx="8229600" cy="1139825"/>
          </a:xfrm>
        </p:spPr>
        <p:txBody>
          <a:bodyPr/>
          <a:lstStyle/>
          <a:p>
            <a:pPr eaLnBrk="1" hangingPunct="1"/>
            <a:r>
              <a:rPr lang="en-GB" altLang="en-US" sz="4400" b="1">
                <a:solidFill>
                  <a:schemeClr val="tx1"/>
                </a:solidFill>
              </a:rPr>
              <a:t>Egan’s 3 Stage Process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C26DD07B-8812-C068-B534-5A091A36DF98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68438"/>
            <a:ext cx="8229600" cy="4525962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Garamond" panose="02020404030301010803" pitchFamily="18" charset="0"/>
              <a:buNone/>
              <a:defRPr/>
            </a:pPr>
            <a:r>
              <a:rPr lang="en-GB" sz="2400" b="1" dirty="0"/>
              <a:t>Stage 2: </a:t>
            </a:r>
          </a:p>
          <a:p>
            <a:pPr marL="274320" lvl="1" indent="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Garamond" panose="02020404030301010803" pitchFamily="18" charset="0"/>
              <a:buNone/>
              <a:defRPr/>
            </a:pPr>
            <a:r>
              <a:rPr lang="en-GB" sz="2400" dirty="0"/>
              <a:t>Exploring solutions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None/>
              <a:defRPr/>
            </a:pPr>
            <a:r>
              <a:rPr lang="en-GB" sz="2400" dirty="0"/>
              <a:t>	- What solutions make sense to the client?	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None/>
              <a:defRPr/>
            </a:pPr>
            <a:r>
              <a:rPr lang="en-GB" sz="2400" dirty="0"/>
              <a:t>	- What are the possibilities?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None/>
              <a:defRPr/>
            </a:pPr>
            <a:r>
              <a:rPr lang="en-GB" sz="2400" dirty="0"/>
              <a:t>	- What does the client really want to do?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tx1"/>
              </a:buClr>
              <a:buFontTx/>
              <a:buChar char="•"/>
              <a:defRPr/>
            </a:pPr>
            <a:r>
              <a:rPr lang="en-GB" sz="2400" dirty="0"/>
              <a:t>Setting an agenda for change</a:t>
            </a:r>
            <a:br>
              <a:rPr lang="en-GB" sz="2400" dirty="0"/>
            </a:br>
            <a:r>
              <a:rPr lang="en-GB" sz="2400" dirty="0"/>
              <a:t>	- Setting goals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tx1"/>
              </a:buClr>
              <a:buFontTx/>
              <a:buChar char="•"/>
              <a:defRPr/>
            </a:pPr>
            <a:r>
              <a:rPr lang="en-GB" sz="2400" dirty="0"/>
              <a:t>Exploring levels of commitment</a:t>
            </a:r>
            <a:br>
              <a:rPr lang="en-GB" sz="2400" dirty="0"/>
            </a:br>
            <a:r>
              <a:rPr lang="en-GB" sz="2400" dirty="0"/>
              <a:t>	- What commitment does the client have to the process?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tx1"/>
              </a:buClr>
              <a:buFont typeface="Garamond" panose="02020404030301010803" pitchFamily="18" charset="0"/>
              <a:buNone/>
              <a:defRPr/>
            </a:pPr>
            <a:r>
              <a:rPr lang="en-GB" sz="2400" dirty="0"/>
              <a:t>(Egan, 2002)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tx1"/>
              </a:buClr>
              <a:buFont typeface="Garamond" panose="02020404030301010803" pitchFamily="18" charset="0"/>
              <a:buNone/>
              <a:defRPr/>
            </a:pPr>
            <a:endParaRPr lang="en-GB" sz="2400" dirty="0"/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Tx/>
              <a:buChar char="•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4E5750B3-949C-F38B-8EB7-A2DEE077A693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95288" y="404813"/>
            <a:ext cx="8229600" cy="1139825"/>
          </a:xfrm>
        </p:spPr>
        <p:txBody>
          <a:bodyPr/>
          <a:lstStyle/>
          <a:p>
            <a:pPr eaLnBrk="1" hangingPunct="1"/>
            <a:r>
              <a:rPr lang="en-GB" altLang="en-US" sz="4400" b="1">
                <a:solidFill>
                  <a:schemeClr val="tx1"/>
                </a:solidFill>
              </a:rPr>
              <a:t>Proses 3 Cham Egan</a:t>
            </a: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66D1D958-EA1E-5D0A-86A9-9E0ED7419B04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23850" y="1484313"/>
            <a:ext cx="8229600" cy="4525962"/>
          </a:xfrm>
        </p:spPr>
        <p:txBody>
          <a:bodyPr/>
          <a:lstStyle/>
          <a:p>
            <a:pPr marL="0" indent="0" eaLnBrk="1" hangingPunct="1">
              <a:buClr>
                <a:schemeClr val="tx1"/>
              </a:buClr>
              <a:buFont typeface="Wingdings" panose="05000000000000000000" pitchFamily="2" charset="2"/>
              <a:buNone/>
            </a:pPr>
            <a:r>
              <a:rPr lang="en-GB" altLang="en-US" sz="2400" b="1"/>
              <a:t>Cam 3: </a:t>
            </a:r>
          </a:p>
          <a:p>
            <a:pPr marL="0" indent="0" eaLnBrk="1" hangingPunct="1">
              <a:buClr>
                <a:schemeClr val="tx1"/>
              </a:buClr>
              <a:buFont typeface="Wingdings" panose="05000000000000000000" pitchFamily="2" charset="2"/>
              <a:buNone/>
            </a:pPr>
            <a:r>
              <a:rPr lang="en-GB" altLang="en-US" sz="2400"/>
              <a:t>   </a:t>
            </a:r>
            <a:r>
              <a:rPr lang="cy-GB" altLang="en-US" sz="2400"/>
              <a:t>Sut mae'r cleient yn cael yr hyn y mae arno ei angen neu’r hyn y dymuna ei gael?</a:t>
            </a:r>
          </a:p>
          <a:p>
            <a:pPr marL="0" indent="0" eaLnBrk="1" hangingPunct="1">
              <a:buClr>
                <a:schemeClr val="tx1"/>
              </a:buClr>
              <a:buFont typeface="Wingdings" panose="05000000000000000000" pitchFamily="2" charset="2"/>
              <a:buNone/>
            </a:pPr>
            <a:r>
              <a:rPr lang="cy-GB" altLang="en-US" sz="2400"/>
              <a:t>	- Archwilio strategaethau posibl</a:t>
            </a:r>
            <a:br>
              <a:rPr lang="cy-GB" altLang="en-US" sz="2400"/>
            </a:br>
            <a:r>
              <a:rPr lang="cy-GB" altLang="en-US" sz="2400"/>
              <a:t>	- Dod o hyd i'r ateb gorau ar gyfer y cleient</a:t>
            </a:r>
            <a:br>
              <a:rPr lang="cy-GB" altLang="en-US" sz="2400"/>
            </a:br>
            <a:r>
              <a:rPr lang="cy-GB" altLang="en-US" sz="2400"/>
              <a:t>	- Gwneud cynllun gweithredu</a:t>
            </a:r>
          </a:p>
          <a:p>
            <a:pPr marL="0" indent="0" eaLnBrk="1" hangingPunct="1">
              <a:buClr>
                <a:schemeClr val="tx1"/>
              </a:buClr>
              <a:buFont typeface="Wingdings" panose="05000000000000000000" pitchFamily="2" charset="2"/>
              <a:buNone/>
            </a:pPr>
            <a:endParaRPr lang="en-GB" altLang="en-US" sz="2400"/>
          </a:p>
          <a:p>
            <a:pPr marL="0" indent="0" eaLnBrk="1" hangingPunct="1">
              <a:buClr>
                <a:schemeClr val="tx1"/>
              </a:buClr>
              <a:buFont typeface="Garamond" panose="02020404030301010803" pitchFamily="18" charset="0"/>
              <a:buNone/>
            </a:pPr>
            <a:r>
              <a:rPr lang="en-GB" altLang="en-US"/>
              <a:t>(Egan, 2002)</a:t>
            </a:r>
          </a:p>
          <a:p>
            <a:pPr marL="0" indent="0" eaLnBrk="1" hangingPunct="1">
              <a:buClr>
                <a:schemeClr val="tx1"/>
              </a:buClr>
              <a:buFont typeface="Wingdings" panose="05000000000000000000" pitchFamily="2" charset="2"/>
              <a:buNone/>
            </a:pPr>
            <a:br>
              <a:rPr lang="en-GB" altLang="en-US"/>
            </a:br>
            <a:endParaRPr lang="en-GB" altLang="en-US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729D8BDB-0BA2-0F10-8BCE-687B21C47BE5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95288" y="404813"/>
            <a:ext cx="8229600" cy="1139825"/>
          </a:xfrm>
        </p:spPr>
        <p:txBody>
          <a:bodyPr/>
          <a:lstStyle/>
          <a:p>
            <a:pPr eaLnBrk="1" hangingPunct="1"/>
            <a:r>
              <a:rPr lang="en-GB" altLang="en-US" sz="4400" b="1">
                <a:solidFill>
                  <a:schemeClr val="tx1"/>
                </a:solidFill>
              </a:rPr>
              <a:t>Egan’s 3 Stage Process</a:t>
            </a: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1F43CD33-81CD-38B3-4297-BF3486BF8ABE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23850" y="1484313"/>
            <a:ext cx="8229600" cy="4525962"/>
          </a:xfrm>
        </p:spPr>
        <p:txBody>
          <a:bodyPr/>
          <a:lstStyle/>
          <a:p>
            <a:pPr marL="0" indent="0" eaLnBrk="1" hangingPunct="1">
              <a:buClr>
                <a:schemeClr val="tx1"/>
              </a:buClr>
              <a:buFont typeface="Wingdings" panose="05000000000000000000" pitchFamily="2" charset="2"/>
              <a:buNone/>
            </a:pPr>
            <a:r>
              <a:rPr lang="en-GB" altLang="en-US" sz="2400" b="1"/>
              <a:t>Stage 3: </a:t>
            </a:r>
          </a:p>
          <a:p>
            <a:pPr marL="0" indent="0" eaLnBrk="1" hangingPunct="1">
              <a:buClr>
                <a:schemeClr val="tx1"/>
              </a:buClr>
              <a:buFont typeface="Wingdings" panose="05000000000000000000" pitchFamily="2" charset="2"/>
              <a:buNone/>
            </a:pPr>
            <a:r>
              <a:rPr lang="en-GB" altLang="en-US" sz="2400"/>
              <a:t>   How does the client get what they need or want?</a:t>
            </a:r>
          </a:p>
          <a:p>
            <a:pPr marL="0" indent="0" eaLnBrk="1" hangingPunct="1">
              <a:buClr>
                <a:schemeClr val="tx1"/>
              </a:buClr>
              <a:buFont typeface="Wingdings" panose="05000000000000000000" pitchFamily="2" charset="2"/>
              <a:buNone/>
            </a:pPr>
            <a:r>
              <a:rPr lang="en-GB" altLang="en-US" sz="2400"/>
              <a:t>	- Exploring possible strategies</a:t>
            </a:r>
            <a:br>
              <a:rPr lang="en-GB" altLang="en-US" sz="2400"/>
            </a:br>
            <a:r>
              <a:rPr lang="en-GB" altLang="en-US" sz="2400"/>
              <a:t>	- Finding the best-fit solution for the client</a:t>
            </a:r>
            <a:br>
              <a:rPr lang="en-GB" altLang="en-US" sz="2400"/>
            </a:br>
            <a:r>
              <a:rPr lang="en-GB" altLang="en-US" sz="2400"/>
              <a:t>	- Making a plan of action</a:t>
            </a:r>
          </a:p>
          <a:p>
            <a:pPr marL="0" indent="0" eaLnBrk="1" hangingPunct="1">
              <a:buClr>
                <a:schemeClr val="tx1"/>
              </a:buClr>
              <a:buFont typeface="Wingdings" panose="05000000000000000000" pitchFamily="2" charset="2"/>
              <a:buNone/>
            </a:pPr>
            <a:endParaRPr lang="en-GB" altLang="en-US" sz="2400"/>
          </a:p>
          <a:p>
            <a:pPr marL="0" indent="0" eaLnBrk="1" hangingPunct="1">
              <a:buClr>
                <a:schemeClr val="tx1"/>
              </a:buClr>
              <a:buFont typeface="Garamond" panose="02020404030301010803" pitchFamily="18" charset="0"/>
              <a:buNone/>
            </a:pPr>
            <a:r>
              <a:rPr lang="en-GB" altLang="en-US"/>
              <a:t>(Egan, 2002)</a:t>
            </a:r>
          </a:p>
          <a:p>
            <a:pPr marL="0" indent="0" eaLnBrk="1" hangingPunct="1">
              <a:buClr>
                <a:schemeClr val="tx1"/>
              </a:buClr>
              <a:buFont typeface="Wingdings" panose="05000000000000000000" pitchFamily="2" charset="2"/>
              <a:buNone/>
            </a:pPr>
            <a:br>
              <a:rPr lang="en-GB" altLang="en-US"/>
            </a:br>
            <a:endParaRPr lang="en-GB" altLang="en-US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34D60-F101-4617-D145-3FD4ED176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Egwyddorion</a:t>
            </a:r>
            <a:r>
              <a:rPr lang="en-US" dirty="0"/>
              <a:t> Rogers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Ysgolion</a:t>
            </a:r>
            <a:r>
              <a:rPr lang="en-US" dirty="0"/>
              <a:t> Cymru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85C49-ED61-055A-C7F4-3C219647F7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Mae </a:t>
            </a:r>
            <a:r>
              <a:rPr lang="en-US" dirty="0" err="1"/>
              <a:t>CAau</a:t>
            </a:r>
            <a:r>
              <a:rPr lang="en-US" dirty="0"/>
              <a:t>, </a:t>
            </a:r>
            <a:r>
              <a:rPr lang="en-US" dirty="0" err="1"/>
              <a:t>Cynorthwywyr</a:t>
            </a:r>
            <a:r>
              <a:rPr lang="en-US" dirty="0"/>
              <a:t> </a:t>
            </a:r>
            <a:r>
              <a:rPr lang="en-US" dirty="0" err="1"/>
              <a:t>Cymorth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, a </a:t>
            </a:r>
            <a:r>
              <a:rPr lang="en-US" dirty="0" err="1"/>
              <a:t>Cynorthwywyr</a:t>
            </a:r>
            <a:r>
              <a:rPr lang="en-US" dirty="0"/>
              <a:t> </a:t>
            </a:r>
            <a:r>
              <a:rPr lang="en-US" dirty="0" err="1"/>
              <a:t>Cymorth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rhoi</a:t>
            </a:r>
            <a:r>
              <a:rPr lang="en-US" dirty="0"/>
              <a:t> </a:t>
            </a:r>
            <a:r>
              <a:rPr lang="en-US" dirty="0" err="1"/>
              <a:t>damcaniaeth</a:t>
            </a:r>
            <a:r>
              <a:rPr lang="en-US" dirty="0"/>
              <a:t> Carl Rogers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canolbwyntio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person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waith</a:t>
            </a:r>
            <a:r>
              <a:rPr lang="en-US" dirty="0"/>
              <a:t> </a:t>
            </a:r>
            <a:r>
              <a:rPr lang="en-US" dirty="0" err="1"/>
              <a:t>drwy</a:t>
            </a:r>
            <a:r>
              <a:rPr lang="en-US" dirty="0"/>
              <a:t> </a:t>
            </a:r>
            <a:r>
              <a:rPr lang="en-US" dirty="0" err="1"/>
              <a:t>feithrin</a:t>
            </a:r>
            <a:r>
              <a:rPr lang="en-US" dirty="0"/>
              <a:t> </a:t>
            </a:r>
            <a:r>
              <a:rPr lang="en-US" dirty="0" err="1"/>
              <a:t>cefnogaeth</a:t>
            </a:r>
            <a:r>
              <a:rPr lang="en-US" dirty="0"/>
              <a:t> </a:t>
            </a:r>
            <a:r>
              <a:rPr lang="en-US" dirty="0" err="1"/>
              <a:t>empathig</a:t>
            </a:r>
            <a:r>
              <a:rPr lang="en-US" dirty="0"/>
              <a:t>, </a:t>
            </a:r>
            <a:r>
              <a:rPr lang="en-US" dirty="0" err="1"/>
              <a:t>barchus</a:t>
            </a:r>
            <a:r>
              <a:rPr lang="en-US" dirty="0"/>
              <a:t>, ac </a:t>
            </a:r>
            <a:r>
              <a:rPr lang="en-US" dirty="0" err="1"/>
              <a:t>wedi'i</a:t>
            </a:r>
            <a:r>
              <a:rPr lang="en-US" dirty="0"/>
              <a:t> </a:t>
            </a:r>
            <a:r>
              <a:rPr lang="en-US" dirty="0" err="1"/>
              <a:t>harwain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y </a:t>
            </a:r>
            <a:r>
              <a:rPr lang="en-US" dirty="0" err="1"/>
              <a:t>plentyn</a:t>
            </a:r>
            <a:r>
              <a:rPr lang="en-US" dirty="0"/>
              <a:t>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meithrin</a:t>
            </a:r>
            <a:r>
              <a:rPr lang="en-US" dirty="0"/>
              <a:t> </a:t>
            </a:r>
            <a:r>
              <a:rPr lang="en-US" dirty="0" err="1"/>
              <a:t>llythrennedd</a:t>
            </a:r>
            <a:r>
              <a:rPr lang="en-US" dirty="0"/>
              <a:t> </a:t>
            </a:r>
            <a:r>
              <a:rPr lang="en-US" dirty="0" err="1"/>
              <a:t>emosiynol</a:t>
            </a:r>
            <a:r>
              <a:rPr lang="en-US" dirty="0"/>
              <a:t> a </a:t>
            </a:r>
            <a:r>
              <a:rPr lang="en-US" dirty="0" err="1"/>
              <a:t>lles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US" dirty="0" err="1"/>
              <a:t>Wedi'i</a:t>
            </a:r>
            <a:r>
              <a:rPr lang="en-US" dirty="0"/>
              <a:t> </a:t>
            </a:r>
            <a:r>
              <a:rPr lang="en-US" dirty="0" err="1"/>
              <a:t>gefnogi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fframweithiau</a:t>
            </a:r>
            <a:r>
              <a:rPr lang="en-US" dirty="0"/>
              <a:t> </a:t>
            </a:r>
            <a:r>
              <a:rPr lang="en-US" dirty="0" err="1"/>
              <a:t>megis</a:t>
            </a:r>
            <a:r>
              <a:rPr lang="en-US" dirty="0"/>
              <a:t> </a:t>
            </a:r>
            <a:r>
              <a:rPr lang="en-US" dirty="0" err="1"/>
              <a:t>cynllunio</a:t>
            </a:r>
            <a:r>
              <a:rPr lang="en-US" dirty="0"/>
              <a:t>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canolbwyntio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person a </a:t>
            </a:r>
            <a:r>
              <a:rPr lang="en-US" dirty="0" err="1"/>
              <a:t>dulliau</a:t>
            </a:r>
            <a:r>
              <a:rPr lang="en-US" dirty="0"/>
              <a:t> </a:t>
            </a:r>
            <a:r>
              <a:rPr lang="en-US" dirty="0" err="1"/>
              <a:t>addysgol</a:t>
            </a:r>
            <a:r>
              <a:rPr lang="en-US" dirty="0"/>
              <a:t>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canolbwyntio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plentyn</a:t>
            </a:r>
            <a:r>
              <a:rPr lang="en-US" dirty="0"/>
              <a:t> a </a:t>
            </a:r>
            <a:r>
              <a:rPr lang="en-US" dirty="0" err="1"/>
              <a:t>hyrwyddir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ddamcaniaethwyr</a:t>
            </a:r>
            <a:r>
              <a:rPr lang="en-US" dirty="0"/>
              <a:t> </a:t>
            </a:r>
            <a:r>
              <a:rPr lang="en-US" dirty="0" err="1"/>
              <a:t>diweddar</a:t>
            </a:r>
            <a:r>
              <a:rPr lang="en-US" dirty="0"/>
              <a:t> a </a:t>
            </a:r>
            <a:r>
              <a:rPr lang="en-US" dirty="0" err="1"/>
              <a:t>seicolegwyr</a:t>
            </a:r>
            <a:r>
              <a:rPr lang="en-US" dirty="0"/>
              <a:t> </a:t>
            </a:r>
            <a:r>
              <a:rPr lang="en-US" dirty="0" err="1"/>
              <a:t>addysg</a:t>
            </a:r>
            <a:r>
              <a:rPr lang="en-US" dirty="0"/>
              <a:t>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weithredol</a:t>
            </a:r>
            <a:r>
              <a:rPr lang="en-US" dirty="0"/>
              <a:t> </a:t>
            </a:r>
            <a:r>
              <a:rPr lang="en-US" dirty="0" err="1"/>
              <a:t>yng</a:t>
            </a:r>
            <a:r>
              <a:rPr lang="en-US" dirty="0"/>
              <a:t> </a:t>
            </a:r>
            <a:r>
              <a:rPr lang="en-US" dirty="0" err="1"/>
              <a:t>Nghymru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US" dirty="0"/>
              <a:t>(</a:t>
            </a:r>
            <a:r>
              <a:rPr lang="en-US" dirty="0" err="1"/>
              <a:t>Estyn</a:t>
            </a:r>
            <a:r>
              <a:rPr lang="en-US" dirty="0"/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145940852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68A2BF-037E-D87B-D7C5-A249ECE082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7C84C-260A-F563-F07A-5D047D386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Rogers’ principles in Welsh Schools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23258-A9C7-AEF1-0429-131A81FBE0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TAs, LSAs, and ELSAs put into practice Carl Rogers' person-</a:t>
            </a:r>
            <a:r>
              <a:rPr lang="en-US" dirty="0" err="1"/>
              <a:t>centred</a:t>
            </a:r>
            <a:r>
              <a:rPr lang="en-US" dirty="0"/>
              <a:t> theory by fostering empathetic, respectful, and child-led support that builds emotional literacy and well-being </a:t>
            </a:r>
          </a:p>
          <a:p>
            <a:r>
              <a:rPr lang="en-US" dirty="0"/>
              <a:t>Supported by frameworks such as person-</a:t>
            </a:r>
            <a:r>
              <a:rPr lang="en-US" dirty="0" err="1"/>
              <a:t>centred</a:t>
            </a:r>
            <a:r>
              <a:rPr lang="en-US" dirty="0"/>
              <a:t> planning and child-</a:t>
            </a:r>
            <a:r>
              <a:rPr lang="en-US" dirty="0" err="1"/>
              <a:t>centred</a:t>
            </a:r>
            <a:r>
              <a:rPr lang="en-US" dirty="0"/>
              <a:t> educational approaches championed by recent theorists and education psychologists active in Wales.</a:t>
            </a:r>
          </a:p>
          <a:p>
            <a:pPr marL="0" indent="0">
              <a:buNone/>
            </a:pPr>
            <a:r>
              <a:rPr lang="en-US" dirty="0"/>
              <a:t>(</a:t>
            </a:r>
            <a:r>
              <a:rPr lang="en-US" dirty="0" err="1"/>
              <a:t>Estyn</a:t>
            </a:r>
            <a:r>
              <a:rPr lang="en-US" dirty="0"/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32119070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Title 1">
            <a:extLst>
              <a:ext uri="{FF2B5EF4-FFF2-40B4-BE49-F238E27FC236}">
                <a16:creationId xmlns:a16="http://schemas.microsoft.com/office/drawing/2014/main" id="{A35F248D-F0E6-7F0C-9443-8CB64916B4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31838" y="260466"/>
            <a:ext cx="7680325" cy="737061"/>
          </a:xfrm>
        </p:spPr>
        <p:txBody>
          <a:bodyPr>
            <a:normAutofit/>
          </a:bodyPr>
          <a:lstStyle/>
          <a:p>
            <a:r>
              <a:rPr lang="cy-GB" altLang="en-US" dirty="0"/>
              <a:t>Cyfeiriadau</a:t>
            </a:r>
            <a:r>
              <a:rPr lang="en-GB" altLang="en-US" dirty="0"/>
              <a:t> / References </a:t>
            </a:r>
            <a:endParaRPr altLang="en-US" dirty="0"/>
          </a:p>
        </p:txBody>
      </p:sp>
      <p:sp>
        <p:nvSpPr>
          <p:cNvPr id="91139" name="Content Placeholder 2">
            <a:extLst>
              <a:ext uri="{FF2B5EF4-FFF2-40B4-BE49-F238E27FC236}">
                <a16:creationId xmlns:a16="http://schemas.microsoft.com/office/drawing/2014/main" id="{C46429D6-4FEB-3937-D159-947F059E763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196975"/>
            <a:ext cx="8713788" cy="4838700"/>
          </a:xfrm>
        </p:spPr>
        <p:txBody>
          <a:bodyPr>
            <a:normAutofit lnSpcReduction="10000"/>
          </a:bodyPr>
          <a:lstStyle/>
          <a:p>
            <a:pPr marL="0" indent="0">
              <a:buFont typeface="Garamond" panose="02020404030301010803" pitchFamily="18" charset="0"/>
              <a:buNone/>
            </a:pPr>
            <a:r>
              <a:rPr lang="en-GB" altLang="en-US" sz="1600" dirty="0">
                <a:latin typeface="Abadi" panose="020B0604020104020204" pitchFamily="34" charset="0"/>
              </a:rPr>
              <a:t>Bates, B. (2019). Learning Theories Simplified. London: Sage Publishing</a:t>
            </a:r>
          </a:p>
          <a:p>
            <a:pPr marL="0" indent="0">
              <a:buNone/>
            </a:pPr>
            <a:r>
              <a:rPr lang="cy-GB" sz="1600" noProof="0" dirty="0">
                <a:latin typeface="Abadi" panose="020B0604020104020204" pitchFamily="34" charset="0"/>
              </a:rPr>
              <a:t>Comisiynydd Plant Cymru. (2024). Dull Gweithredu seiliedig ar Hawliau Plant ar gyfer Gofal Cymdeithasol yng Nghymru. </a:t>
            </a:r>
          </a:p>
          <a:p>
            <a:pPr marL="0" indent="0">
              <a:buNone/>
            </a:pPr>
            <a:r>
              <a:rPr lang="cy-GB" sz="1600" noProof="0" dirty="0">
                <a:latin typeface="Abadi" panose="020B0604020104020204" pitchFamily="34" charset="0"/>
                <a:hlinkClick r:id="rId2"/>
              </a:rPr>
              <a:t>https://www.complantcymru.org.uk/adnoddau/dull-hawliau-plant-2/dull-gweithredu-seiliedig-ar-hawliau-plant-ar-gyfer-gofal-cymdeithasol-yng-nghymru/</a:t>
            </a:r>
            <a:r>
              <a:rPr lang="cy-GB" sz="1600" noProof="0" dirty="0">
                <a:latin typeface="Abadi" panose="020B0604020104020204" pitchFamily="34" charset="0"/>
              </a:rPr>
              <a:t>[cyrchwyd 8.10.2024)</a:t>
            </a:r>
          </a:p>
          <a:p>
            <a:pPr marL="0" indent="0">
              <a:buFont typeface="Garamond" panose="02020404030301010803" pitchFamily="18" charset="0"/>
              <a:buNone/>
            </a:pPr>
            <a:r>
              <a:rPr lang="cy-GB" sz="1600" noProof="0" dirty="0">
                <a:latin typeface="Abadi" panose="020B0604020104020204" pitchFamily="34" charset="0"/>
              </a:rPr>
              <a:t>Cyngor y Gweithlu Addysg (CGA). (2022). Nifer y staff cymorth yn cynyddu yn ystadegau diweddaraf y gweithlu addysg</a:t>
            </a:r>
            <a:r>
              <a:rPr lang="en-US" sz="1600" dirty="0">
                <a:latin typeface="Abadi" panose="020B0604020104020204" pitchFamily="34" charset="0"/>
              </a:rPr>
              <a:t>. </a:t>
            </a:r>
            <a:r>
              <a:rPr lang="en-US" sz="1600" dirty="0">
                <a:latin typeface="Abadi" panose="020B0604020104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https://www.ewc.wales/site/index.php/cy/newyddion/nifer-y-staff-cymorth-yn-cynyddu-yn-ystadegau-diweddaraf-y-gweithlu-addysg </a:t>
            </a:r>
            <a:r>
              <a:rPr lang="en-US" sz="1600" dirty="0">
                <a:latin typeface="Abadi" panose="020B0604020104020204" pitchFamily="34" charset="0"/>
              </a:rPr>
              <a:t>[</a:t>
            </a:r>
            <a:r>
              <a:rPr lang="en-US" sz="1600" dirty="0" err="1">
                <a:latin typeface="Abadi" panose="020B0604020104020204" pitchFamily="34" charset="0"/>
              </a:rPr>
              <a:t>cyrchwyd</a:t>
            </a:r>
            <a:r>
              <a:rPr lang="en-US" sz="1600" dirty="0">
                <a:latin typeface="Abadi" panose="020B0604020104020204" pitchFamily="34" charset="0"/>
              </a:rPr>
              <a:t> 07.10.2024]</a:t>
            </a:r>
            <a:endParaRPr lang="en-GB" altLang="en-US" sz="1600" dirty="0">
              <a:latin typeface="Abadi" panose="020B0604020104020204" pitchFamily="34" charset="0"/>
            </a:endParaRPr>
          </a:p>
          <a:p>
            <a:pPr marL="0" indent="0">
              <a:buFont typeface="Garamond" panose="02020404030301010803" pitchFamily="18" charset="0"/>
              <a:buNone/>
            </a:pPr>
            <a:r>
              <a:rPr lang="en-US" altLang="en-US" sz="1600" dirty="0">
                <a:latin typeface="Abadi" panose="020B0604020104020204" pitchFamily="34" charset="0"/>
              </a:rPr>
              <a:t>Egan, G. (2002). The Skilled Helper: a problem management and opportunity development approach to helping. 7th edition, Pacific Grove, CA: Brooks Cole</a:t>
            </a:r>
            <a:endParaRPr lang="en-GB" altLang="en-US" sz="1600" dirty="0">
              <a:latin typeface="Abadi" panose="020B0604020104020204" pitchFamily="34" charset="0"/>
            </a:endParaRPr>
          </a:p>
          <a:p>
            <a:pPr marL="0" indent="0">
              <a:buFont typeface="Garamond" panose="02020404030301010803" pitchFamily="18" charset="0"/>
              <a:buNone/>
            </a:pPr>
            <a:r>
              <a:rPr lang="en-GB" altLang="en-US" sz="1600" dirty="0">
                <a:latin typeface="Abadi" panose="020B0604020104020204" pitchFamily="34" charset="0"/>
              </a:rPr>
              <a:t>Egan, G. (2023). Gerard Egan About Me. </a:t>
            </a:r>
            <a:r>
              <a:rPr lang="en-GB" altLang="en-US" sz="1600" dirty="0">
                <a:latin typeface="Abadi" panose="020B0604020104020204" pitchFamily="34" charset="0"/>
                <a:hlinkClick r:id="rId4"/>
              </a:rPr>
              <a:t>https://www.udemy.com/user/gerard-egan/</a:t>
            </a:r>
            <a:endParaRPr lang="en-GB" altLang="en-US" sz="1600" dirty="0">
              <a:latin typeface="Abadi" panose="020B0604020104020204" pitchFamily="34" charset="0"/>
            </a:endParaRPr>
          </a:p>
          <a:p>
            <a:pPr marL="0" indent="0">
              <a:buNone/>
            </a:pPr>
            <a:r>
              <a:rPr lang="en-GB" altLang="en-US" sz="1600" dirty="0">
                <a:latin typeface="Abadi" panose="020B0604020104020204" pitchFamily="34" charset="0"/>
              </a:rPr>
              <a:t>Estyn (2024). </a:t>
            </a:r>
            <a:r>
              <a:rPr lang="en-US" sz="1600" dirty="0">
                <a:latin typeface="Abadi" panose="020B0604020104020204" pitchFamily="34" charset="0"/>
              </a:rPr>
              <a:t>How To Facilitate a Child </a:t>
            </a:r>
            <a:r>
              <a:rPr lang="en-US" sz="1600" dirty="0" err="1">
                <a:latin typeface="Abadi" panose="020B0604020104020204" pitchFamily="34" charset="0"/>
              </a:rPr>
              <a:t>Centred</a:t>
            </a:r>
            <a:r>
              <a:rPr lang="en-US" sz="1600" dirty="0">
                <a:latin typeface="Abadi" panose="020B0604020104020204" pitchFamily="34" charset="0"/>
              </a:rPr>
              <a:t> Approach Using Loose Parts To Enhance Creativity, Resilience And Collaborative Skills. </a:t>
            </a:r>
            <a:r>
              <a:rPr lang="en-US" sz="1600" dirty="0">
                <a:latin typeface="Abadi" panose="020B0604020104020204" pitchFamily="34" charset="0"/>
                <a:hlinkClick r:id="rId5"/>
              </a:rPr>
              <a:t>https://estyn.gov.wales/improvement-resources/how-to-facilitate-a-child-centred-approach-using-loose-parts-to-enhance-creativity-resilience-and-collaborative-skills/</a:t>
            </a:r>
            <a:r>
              <a:rPr lang="en-US" sz="1600" dirty="0">
                <a:latin typeface="Abadi" panose="020B0604020104020204" pitchFamily="34" charset="0"/>
              </a:rPr>
              <a:t> [accessed 22.10.2025)</a:t>
            </a:r>
            <a:endParaRPr lang="en-GB" altLang="en-US" sz="1600" dirty="0">
              <a:latin typeface="Abadi" panose="020B0604020104020204" pitchFamily="34" charset="0"/>
            </a:endParaRPr>
          </a:p>
          <a:p>
            <a:pPr marL="0" indent="0">
              <a:buFont typeface="Garamond" panose="02020404030301010803" pitchFamily="18" charset="0"/>
              <a:buNone/>
            </a:pPr>
            <a:r>
              <a:rPr lang="en-US" sz="1600" dirty="0" err="1">
                <a:latin typeface="Abadi" panose="020B0604020104020204" pitchFamily="34" charset="0"/>
              </a:rPr>
              <a:t>Fritzsche</a:t>
            </a:r>
            <a:r>
              <a:rPr lang="en-US" sz="1600" dirty="0">
                <a:latin typeface="Abadi" panose="020B0604020104020204" pitchFamily="34" charset="0"/>
              </a:rPr>
              <a:t>, B., &amp; </a:t>
            </a:r>
            <a:r>
              <a:rPr lang="en-US" sz="1600" dirty="0" err="1">
                <a:latin typeface="Abadi" panose="020B0604020104020204" pitchFamily="34" charset="0"/>
              </a:rPr>
              <a:t>Köpfer</a:t>
            </a:r>
            <a:r>
              <a:rPr lang="en-US" sz="1600" dirty="0">
                <a:latin typeface="Abadi" panose="020B0604020104020204" pitchFamily="34" charset="0"/>
              </a:rPr>
              <a:t>, A. (2021). (Para-)professionalism in dealing with structures of uncertainty – a cultural comparative study of teaching assistants in inclusion-oriented classrooms. Disability &amp; Society, 37(6), 972–992. https://doi.org/10.1080/09687599.2020.1867068</a:t>
            </a:r>
            <a:endParaRPr lang="en-US" altLang="en-US" sz="1600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EE9F2-DCBD-6E06-C93E-32A91809D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854075"/>
          </a:xfrm>
        </p:spPr>
        <p:txBody>
          <a:bodyPr/>
          <a:lstStyle/>
          <a:p>
            <a:r>
              <a:rPr lang="cy-GB" altLang="en-US" dirty="0"/>
              <a:t>Cyfeiriadau</a:t>
            </a:r>
            <a:r>
              <a:rPr lang="en-GB" altLang="en-US" dirty="0"/>
              <a:t> / 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44DD37-A107-39D2-0BF2-860907871C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676" y="1396539"/>
            <a:ext cx="8160674" cy="4069984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altLang="en-US" sz="2800" dirty="0">
                <a:latin typeface="Abadi" panose="020B0604020104020204" pitchFamily="34" charset="0"/>
              </a:rPr>
              <a:t>McLeod, J. (2011) Counselling Skills. Buckingham: O.U. Press</a:t>
            </a:r>
            <a:endParaRPr lang="en-GB" altLang="en-US" dirty="0">
              <a:solidFill>
                <a:srgbClr val="000000"/>
              </a:solidFill>
              <a:latin typeface="Abadi" panose="020B0604020104020204" pitchFamily="34" charset="0"/>
              <a:ea typeface="DengXian" panose="02010600030101010101" pitchFamily="2" charset="-122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altLang="en-US" sz="2800" dirty="0">
                <a:solidFill>
                  <a:srgbClr val="000000"/>
                </a:solidFill>
                <a:latin typeface="Abadi" panose="020B0604020104020204" pitchFamily="34" charset="0"/>
                <a:ea typeface="DengXian" panose="02010600030101010101" pitchFamily="2" charset="-122"/>
              </a:rPr>
              <a:t>Reeves, A., (2018.) An Introduction to Counselling and Psychotherapy. From Theory to Practice</a:t>
            </a:r>
            <a:endParaRPr lang="en-US" altLang="en-US" sz="2800" dirty="0">
              <a:latin typeface="Abadi" panose="020B0604020104020204" pitchFamily="34" charset="0"/>
              <a:ea typeface="DengXian" panose="02010600030101010101" pitchFamily="2" charset="-122"/>
            </a:endParaRPr>
          </a:p>
          <a:p>
            <a:pPr marL="0" indent="0" eaLnBrk="1" hangingPunct="1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None/>
            </a:pPr>
            <a:r>
              <a:rPr lang="en-GB" altLang="en-US" sz="2800" dirty="0">
                <a:latin typeface="Abadi" panose="020B0604020104020204" pitchFamily="34" charset="0"/>
                <a:ea typeface="DengXian" panose="02010600030101010101" pitchFamily="2" charset="-122"/>
              </a:rPr>
              <a:t>Rogers, C. (1994). </a:t>
            </a:r>
            <a:r>
              <a:rPr lang="en-GB" altLang="en-US" sz="2800" i="1" dirty="0">
                <a:latin typeface="Abadi" panose="020B0604020104020204" pitchFamily="34" charset="0"/>
                <a:ea typeface="DengXian" panose="02010600030101010101" pitchFamily="2" charset="-122"/>
              </a:rPr>
              <a:t>Freedom To Learn</a:t>
            </a:r>
            <a:r>
              <a:rPr lang="en-GB" altLang="en-US" sz="2800" dirty="0">
                <a:latin typeface="Abadi" panose="020B0604020104020204" pitchFamily="34" charset="0"/>
                <a:ea typeface="DengXian" panose="02010600030101010101" pitchFamily="2" charset="-122"/>
              </a:rPr>
              <a:t>. (3rd edition). Upper Saddle </a:t>
            </a:r>
            <a:r>
              <a:rPr lang="en-GB" altLang="en-US" sz="2800" dirty="0" err="1">
                <a:latin typeface="Abadi" panose="020B0604020104020204" pitchFamily="34" charset="0"/>
                <a:ea typeface="DengXian" panose="02010600030101010101" pitchFamily="2" charset="-122"/>
              </a:rPr>
              <a:t>River,N.J</a:t>
            </a:r>
            <a:r>
              <a:rPr lang="en-GB" altLang="en-US" sz="2800" dirty="0">
                <a:latin typeface="Abadi" panose="020B0604020104020204" pitchFamily="34" charset="0"/>
                <a:ea typeface="DengXian" panose="02010600030101010101" pitchFamily="2" charset="-122"/>
              </a:rPr>
              <a:t>.: </a:t>
            </a:r>
            <a:r>
              <a:rPr lang="en-GB" altLang="en-US" sz="2800" dirty="0" err="1">
                <a:latin typeface="Abadi" panose="020B0604020104020204" pitchFamily="34" charset="0"/>
                <a:ea typeface="DengXian" panose="02010600030101010101" pitchFamily="2" charset="-122"/>
              </a:rPr>
              <a:t>Merril</a:t>
            </a:r>
            <a:r>
              <a:rPr lang="en-GB" altLang="en-US" sz="2800" dirty="0">
                <a:latin typeface="Abadi" panose="020B0604020104020204" pitchFamily="34" charset="0"/>
                <a:ea typeface="DengXian" panose="02010600030101010101" pitchFamily="2" charset="-122"/>
              </a:rPr>
              <a:t>.</a:t>
            </a:r>
            <a:endParaRPr lang="en-US" altLang="en-US" sz="2800" dirty="0">
              <a:latin typeface="Abadi" panose="020B0604020104020204" pitchFamily="34" charset="0"/>
              <a:ea typeface="DengXian" panose="02010600030101010101" pitchFamily="2" charset="-122"/>
            </a:endParaRPr>
          </a:p>
          <a:p>
            <a:pPr marL="0" indent="0" eaLnBrk="1" hangingPunct="1">
              <a:lnSpc>
                <a:spcPct val="107000"/>
              </a:lnSpc>
              <a:spcAft>
                <a:spcPts val="800"/>
              </a:spcAft>
              <a:buFont typeface="Wingdings 3" panose="05040102010807070707" pitchFamily="18" charset="2"/>
              <a:buNone/>
            </a:pPr>
            <a:r>
              <a:rPr lang="en-GB" altLang="en-US" sz="2800" dirty="0">
                <a:latin typeface="Abadi" panose="020B0604020104020204" pitchFamily="34" charset="0"/>
                <a:ea typeface="DengXian" panose="02010600030101010101" pitchFamily="2" charset="-122"/>
              </a:rPr>
              <a:t>Rogers, C. (1951). Client Centred Therapy. London: Constable and Robinson</a:t>
            </a:r>
            <a:endParaRPr lang="en-US" altLang="en-US" sz="2800" dirty="0">
              <a:latin typeface="Abadi" panose="020B0604020104020204" pitchFamily="34" charset="0"/>
              <a:ea typeface="DengXian" panose="02010600030101010101" pitchFamily="2" charset="-122"/>
            </a:endParaRPr>
          </a:p>
          <a:p>
            <a:pPr marL="0" indent="0">
              <a:buFont typeface="Garamond" panose="02020404030301010803" pitchFamily="18" charset="0"/>
              <a:buNone/>
            </a:pPr>
            <a:r>
              <a:rPr lang="en-GB" altLang="en-US" sz="2800" dirty="0">
                <a:latin typeface="Abadi" panose="020B0604020104020204" pitchFamily="34" charset="0"/>
              </a:rPr>
              <a:t>Open University (2023). Communication Skills </a:t>
            </a:r>
            <a:r>
              <a:rPr lang="en-GB" altLang="en-US" sz="2800" dirty="0">
                <a:latin typeface="Abadi" panose="020B0604020104020204" pitchFamily="34" charset="0"/>
                <a:hlinkClick r:id="rId2"/>
              </a:rPr>
              <a:t>https://www.open.edu/openlearn/mod/oucontent/view.php?id=104131&amp;section=_unit3.3</a:t>
            </a:r>
            <a:endParaRPr lang="en-GB" altLang="en-US" sz="2800" dirty="0">
              <a:latin typeface="Abadi" panose="020B0604020104020204" pitchFamily="34" charset="0"/>
            </a:endParaRPr>
          </a:p>
          <a:p>
            <a:pPr marL="0" indent="0">
              <a:buFont typeface="Garamond" panose="02020404030301010803" pitchFamily="18" charset="0"/>
              <a:buNone/>
            </a:pPr>
            <a:r>
              <a:rPr lang="en-GB" altLang="en-US" sz="2800" dirty="0">
                <a:latin typeface="Abadi" panose="020B0604020104020204" pitchFamily="34" charset="0"/>
              </a:rPr>
              <a:t>Senedd Cymru, (2021). </a:t>
            </a:r>
            <a:r>
              <a:rPr lang="en-US" sz="2800" dirty="0">
                <a:latin typeface="Abadi" panose="020B0604020104020204" pitchFamily="34" charset="0"/>
                <a:ea typeface="DengXian" panose="02010600030101010101" pitchFamily="2" charset="-122"/>
              </a:rPr>
              <a:t>Teaching assistants  https://business.senedd.wales/documents/s134154/Correspondence%20from%20Union%20Cymru%2031%20January%202023.pdf </a:t>
            </a:r>
            <a:r>
              <a:rPr lang="en-US" sz="2800" dirty="0" err="1">
                <a:latin typeface="Abadi" panose="020B0604020104020204" pitchFamily="34" charset="0"/>
                <a:ea typeface="DengXian" panose="02010600030101010101" pitchFamily="2" charset="-122"/>
              </a:rPr>
              <a:t>stants</a:t>
            </a:r>
            <a:r>
              <a:rPr lang="en-US" sz="2800" dirty="0">
                <a:latin typeface="Abadi" panose="020B0604020104020204" pitchFamily="34" charset="0"/>
                <a:ea typeface="DengXian" panose="02010600030101010101" pitchFamily="2" charset="-122"/>
              </a:rPr>
              <a:t> and school support staff – draft composite</a:t>
            </a:r>
          </a:p>
          <a:p>
            <a:pPr marL="0" indent="0">
              <a:buFont typeface="Garamond" panose="02020404030301010803" pitchFamily="18" charset="0"/>
              <a:buNone/>
            </a:pPr>
            <a:r>
              <a:rPr lang="en-US" dirty="0">
                <a:latin typeface="Abadi" panose="020B0604020104020204" pitchFamily="34" charset="0"/>
                <a:ea typeface="DengXian" panose="02010600030101010101" pitchFamily="2" charset="-122"/>
              </a:rPr>
              <a:t>UNICEF. (</a:t>
            </a:r>
            <a:r>
              <a:rPr lang="en-US" dirty="0" err="1">
                <a:latin typeface="Abadi" panose="020B0604020104020204" pitchFamily="34" charset="0"/>
                <a:ea typeface="DengXian" panose="02010600030101010101" pitchFamily="2" charset="-122"/>
              </a:rPr>
              <a:t>n.d</a:t>
            </a:r>
            <a:r>
              <a:rPr lang="en-US" dirty="0">
                <a:latin typeface="Abadi" panose="020B0604020104020204" pitchFamily="34" charset="0"/>
                <a:ea typeface="DengXian" panose="02010600030101010101" pitchFamily="2" charset="-122"/>
              </a:rPr>
              <a:t>). </a:t>
            </a:r>
            <a:r>
              <a:rPr lang="en-US" dirty="0"/>
              <a:t>A summary of the UN Convention on the Rights of the Child. https://www.unicef.org.uk/wp-content/uploads/2019/10/UNCRC_summary-1_1.pdf</a:t>
            </a:r>
            <a:endParaRPr lang="en-US" sz="2800" dirty="0">
              <a:latin typeface="Abadi" panose="020B0604020104020204" pitchFamily="34" charset="0"/>
              <a:ea typeface="DengXian" panose="02010600030101010101" pitchFamily="2" charset="-122"/>
            </a:endParaRPr>
          </a:p>
          <a:p>
            <a:pPr marL="0" indent="0">
              <a:buFont typeface="Garamond" panose="02020404030301010803" pitchFamily="18" charset="0"/>
              <a:buNone/>
            </a:pPr>
            <a:r>
              <a:rPr lang="en-US" altLang="en-US" sz="2800" dirty="0">
                <a:latin typeface="Abadi" panose="020B0604020104020204" pitchFamily="34" charset="0"/>
                <a:ea typeface="DengXian" panose="02010600030101010101" pitchFamily="2" charset="-122"/>
              </a:rPr>
              <a:t>Welsh Government (2019). </a:t>
            </a:r>
            <a:r>
              <a:rPr lang="en-US" sz="2800" dirty="0">
                <a:latin typeface="Abadi" panose="020B0604020104020204" pitchFamily="34" charset="0"/>
                <a:ea typeface="DengXian" panose="02010600030101010101" pitchFamily="2" charset="-122"/>
              </a:rPr>
              <a:t>Research into the deployment of primary school support staff in Wales https://www.gov.wales/sites/default/files/statistics-and-research/2019-07/research-into-the-deployment-of-primary-school-support-staff_0.pdf</a:t>
            </a:r>
            <a:endParaRPr lang="en-US" altLang="en-US" sz="2800" dirty="0">
              <a:latin typeface="Abadi" panose="020B0604020104020204" pitchFamily="34" charset="0"/>
              <a:ea typeface="DengXian" panose="02010600030101010101" pitchFamily="2" charset="-122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0974243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C542EBDA-A4F5-41A3-A105-12E1AEC83494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Standard_2023 Accessible</Template>
  <TotalTime>8793</TotalTime>
  <Words>3503</Words>
  <Application>Microsoft Office PowerPoint</Application>
  <PresentationFormat>On-screen Show (4:3)</PresentationFormat>
  <Paragraphs>264</Paragraphs>
  <Slides>46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46</vt:i4>
      </vt:variant>
    </vt:vector>
  </HeadingPairs>
  <TitlesOfParts>
    <vt:vector size="61" baseType="lpstr">
      <vt:lpstr>Google Sans</vt:lpstr>
      <vt:lpstr>robotobold</vt:lpstr>
      <vt:lpstr>robotoregular</vt:lpstr>
      <vt:lpstr>Udemy Sans</vt:lpstr>
      <vt:lpstr>Abadi</vt:lpstr>
      <vt:lpstr>arial</vt:lpstr>
      <vt:lpstr>arial</vt:lpstr>
      <vt:lpstr>Calibri</vt:lpstr>
      <vt:lpstr>Calibri Light</vt:lpstr>
      <vt:lpstr>Garamond</vt:lpstr>
      <vt:lpstr>Segoe UI</vt:lpstr>
      <vt:lpstr>Wingdings</vt:lpstr>
      <vt:lpstr>Wingdings 3</vt:lpstr>
      <vt:lpstr>Holding PAge</vt:lpstr>
      <vt:lpstr>Accessible 2</vt:lpstr>
      <vt:lpstr>PowerPoint Presentation</vt:lpstr>
      <vt:lpstr>Cefnogi’r Dysgwr Cyflwyniad, damcaniaethau a pholisïau cymorth  Supporting the Learner Introduction, theories and policies of support ECIE: 4001/C</vt:lpstr>
      <vt:lpstr>Nodau'r Modwl</vt:lpstr>
      <vt:lpstr>Module Aims</vt:lpstr>
      <vt:lpstr>Deilliannau dysgu</vt:lpstr>
      <vt:lpstr>Learning outcomes</vt:lpstr>
      <vt:lpstr>Rolau gwahanol</vt:lpstr>
      <vt:lpstr>Different roles</vt:lpstr>
      <vt:lpstr>PowerPoint Presentation</vt:lpstr>
      <vt:lpstr>Hanes y Cynorthwyydd Addysgu</vt:lpstr>
      <vt:lpstr>History of the Teaching Assistant</vt:lpstr>
      <vt:lpstr>Hanes datganoledig</vt:lpstr>
      <vt:lpstr>Devolved history</vt:lpstr>
      <vt:lpstr>Y status quo</vt:lpstr>
      <vt:lpstr>The status quo</vt:lpstr>
      <vt:lpstr>I ble ydyn ni'n mynd?</vt:lpstr>
      <vt:lpstr>Where are we going?</vt:lpstr>
      <vt:lpstr>                                     Polisi / Policy</vt:lpstr>
      <vt:lpstr>Theori:  Carl Rogers (1902 – 1987)</vt:lpstr>
      <vt:lpstr>Theory: Carl Rogers (1902 – 1987)</vt:lpstr>
      <vt:lpstr>Dull cleient-ganolog
</vt:lpstr>
      <vt:lpstr>Client-centred approach</vt:lpstr>
      <vt:lpstr>Polisi - Policy</vt:lpstr>
      <vt:lpstr>Mae Confensiwn y Cenhedloedd Unedig ar Hawliau'r Plentyn (CCUHP, 1989) yn cefnogi dull sy'n canolbwyntio ar blant sy'n cynnwys:</vt:lpstr>
      <vt:lpstr>The United Nations Convention on the Rights of the Child (UNCRC, 1989) supports a child-centered approach which involves:  </vt:lpstr>
      <vt:lpstr>Mae rhai o egwyddorion dull sy'n canolbwyntio ar blant yn cynnwys:</vt:lpstr>
      <vt:lpstr>Some principles of a child-centered approach include: </vt:lpstr>
      <vt:lpstr>Carl Rogers</vt:lpstr>
      <vt:lpstr>Carl Rogers</vt:lpstr>
      <vt:lpstr>            (Parhad) </vt:lpstr>
      <vt:lpstr>            (Cont’d) </vt:lpstr>
      <vt:lpstr>Amodau Craidd
(Bates, 2019)</vt:lpstr>
      <vt:lpstr>Core Conditions</vt:lpstr>
      <vt:lpstr>Gerard Egan</vt:lpstr>
      <vt:lpstr>Gerard Egan</vt:lpstr>
      <vt:lpstr>PowerPoint Presentation</vt:lpstr>
      <vt:lpstr>Proses 3 Cham Egan</vt:lpstr>
      <vt:lpstr>Egan’s 3 Stage Process</vt:lpstr>
      <vt:lpstr>Proses 3 Cham Egan</vt:lpstr>
      <vt:lpstr>Egan’s 3 Stage Process</vt:lpstr>
      <vt:lpstr>Proses 3 Cham Egan</vt:lpstr>
      <vt:lpstr>Egan’s 3 Stage Process</vt:lpstr>
      <vt:lpstr>Egwyddorion Rogers yn Ysgolion Cymru</vt:lpstr>
      <vt:lpstr>Rogers’ principles in Welsh Schools</vt:lpstr>
      <vt:lpstr>Cyfeiriadau / References </vt:lpstr>
      <vt:lpstr>Cyfeiriadau / 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Natasha Young</dc:creator>
  <cp:lastModifiedBy>Heike Griffiths</cp:lastModifiedBy>
  <cp:revision>37</cp:revision>
  <dcterms:created xsi:type="dcterms:W3CDTF">2024-09-09T09:14:57Z</dcterms:created>
  <dcterms:modified xsi:type="dcterms:W3CDTF">2025-10-22T13:18:18Z</dcterms:modified>
</cp:coreProperties>
</file>