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9"/>
  </p:notesMasterIdLst>
  <p:sldIdLst>
    <p:sldId id="259" r:id="rId5"/>
    <p:sldId id="265" r:id="rId6"/>
    <p:sldId id="267" r:id="rId7"/>
    <p:sldId id="266" r:id="rId8"/>
    <p:sldId id="269" r:id="rId9"/>
    <p:sldId id="270" r:id="rId10"/>
    <p:sldId id="271" r:id="rId11"/>
    <p:sldId id="274" r:id="rId12"/>
    <p:sldId id="272" r:id="rId13"/>
    <p:sldId id="275" r:id="rId14"/>
    <p:sldId id="276" r:id="rId15"/>
    <p:sldId id="277" r:id="rId16"/>
    <p:sldId id="279" r:id="rId17"/>
    <p:sldId id="280" r:id="rId18"/>
    <p:sldId id="278" r:id="rId19"/>
    <p:sldId id="282" r:id="rId20"/>
    <p:sldId id="281" r:id="rId21"/>
    <p:sldId id="283" r:id="rId22"/>
    <p:sldId id="285" r:id="rId23"/>
    <p:sldId id="286" r:id="rId24"/>
    <p:sldId id="289" r:id="rId25"/>
    <p:sldId id="290" r:id="rId26"/>
    <p:sldId id="291" r:id="rId27"/>
    <p:sldId id="29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A58"/>
    <a:srgbClr val="346D8B"/>
    <a:srgbClr val="2A99B7"/>
    <a:srgbClr val="24B9D9"/>
    <a:srgbClr val="FFFFFF"/>
    <a:srgbClr val="D9D9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CF1831-CA01-44A4-9740-BB322AB68455}" v="40" dt="2021-03-25T14:57:56.0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91" autoAdjust="0"/>
    <p:restoredTop sz="94660"/>
  </p:normalViewPr>
  <p:slideViewPr>
    <p:cSldViewPr snapToGrid="0">
      <p:cViewPr>
        <p:scale>
          <a:sx n="30" d="100"/>
          <a:sy n="30" d="100"/>
        </p:scale>
        <p:origin x="1068"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rdan Ross Jenkins (P149066)" userId="S::jjenkins.149066@student.uwtsd.ac.uk::d2e4d268-e86a-4f3a-bb38-cd7aa2a00e6a" providerId="AD" clId="Web-{87CF1831-CA01-44A4-9740-BB322AB68455}"/>
    <pc:docChg chg="modSld">
      <pc:chgData name="Jordan Ross Jenkins (P149066)" userId="S::jjenkins.149066@student.uwtsd.ac.uk::d2e4d268-e86a-4f3a-bb38-cd7aa2a00e6a" providerId="AD" clId="Web-{87CF1831-CA01-44A4-9740-BB322AB68455}" dt="2021-03-25T14:57:56.046" v="20" actId="20577"/>
      <pc:docMkLst>
        <pc:docMk/>
      </pc:docMkLst>
      <pc:sldChg chg="modSp">
        <pc:chgData name="Jordan Ross Jenkins (P149066)" userId="S::jjenkins.149066@student.uwtsd.ac.uk::d2e4d268-e86a-4f3a-bb38-cd7aa2a00e6a" providerId="AD" clId="Web-{87CF1831-CA01-44A4-9740-BB322AB68455}" dt="2021-03-25T14:53:02.727" v="1" actId="20577"/>
        <pc:sldMkLst>
          <pc:docMk/>
          <pc:sldMk cId="551290033" sldId="266"/>
        </pc:sldMkLst>
        <pc:spChg chg="mod">
          <ac:chgData name="Jordan Ross Jenkins (P149066)" userId="S::jjenkins.149066@student.uwtsd.ac.uk::d2e4d268-e86a-4f3a-bb38-cd7aa2a00e6a" providerId="AD" clId="Web-{87CF1831-CA01-44A4-9740-BB322AB68455}" dt="2021-03-25T14:53:02.727" v="1" actId="20577"/>
          <ac:spMkLst>
            <pc:docMk/>
            <pc:sldMk cId="551290033" sldId="266"/>
            <ac:spMk id="3" creationId="{F03C4B5B-EE69-4A77-8A61-198F9C187A94}"/>
          </ac:spMkLst>
        </pc:spChg>
      </pc:sldChg>
      <pc:sldChg chg="modSp">
        <pc:chgData name="Jordan Ross Jenkins (P149066)" userId="S::jjenkins.149066@student.uwtsd.ac.uk::d2e4d268-e86a-4f3a-bb38-cd7aa2a00e6a" providerId="AD" clId="Web-{87CF1831-CA01-44A4-9740-BB322AB68455}" dt="2021-03-25T14:53:31.993" v="5" actId="20577"/>
        <pc:sldMkLst>
          <pc:docMk/>
          <pc:sldMk cId="2574975795" sldId="269"/>
        </pc:sldMkLst>
        <pc:spChg chg="mod">
          <ac:chgData name="Jordan Ross Jenkins (P149066)" userId="S::jjenkins.149066@student.uwtsd.ac.uk::d2e4d268-e86a-4f3a-bb38-cd7aa2a00e6a" providerId="AD" clId="Web-{87CF1831-CA01-44A4-9740-BB322AB68455}" dt="2021-03-25T14:53:31.993" v="5" actId="20577"/>
          <ac:spMkLst>
            <pc:docMk/>
            <pc:sldMk cId="2574975795" sldId="269"/>
            <ac:spMk id="6" creationId="{BAA1002F-8A67-4D47-A46F-483B823B9C28}"/>
          </ac:spMkLst>
        </pc:spChg>
      </pc:sldChg>
      <pc:sldChg chg="modSp">
        <pc:chgData name="Jordan Ross Jenkins (P149066)" userId="S::jjenkins.149066@student.uwtsd.ac.uk::d2e4d268-e86a-4f3a-bb38-cd7aa2a00e6a" providerId="AD" clId="Web-{87CF1831-CA01-44A4-9740-BB322AB68455}" dt="2021-03-25T14:53:39.900" v="7" actId="20577"/>
        <pc:sldMkLst>
          <pc:docMk/>
          <pc:sldMk cId="1937255725" sldId="270"/>
        </pc:sldMkLst>
        <pc:spChg chg="mod">
          <ac:chgData name="Jordan Ross Jenkins (P149066)" userId="S::jjenkins.149066@student.uwtsd.ac.uk::d2e4d268-e86a-4f3a-bb38-cd7aa2a00e6a" providerId="AD" clId="Web-{87CF1831-CA01-44A4-9740-BB322AB68455}" dt="2021-03-25T14:53:39.900" v="7" actId="20577"/>
          <ac:spMkLst>
            <pc:docMk/>
            <pc:sldMk cId="1937255725" sldId="270"/>
            <ac:spMk id="3" creationId="{34AA71AD-B67A-40D5-B2B0-A3C4AC23DDB1}"/>
          </ac:spMkLst>
        </pc:spChg>
      </pc:sldChg>
      <pc:sldChg chg="modSp">
        <pc:chgData name="Jordan Ross Jenkins (P149066)" userId="S::jjenkins.149066@student.uwtsd.ac.uk::d2e4d268-e86a-4f3a-bb38-cd7aa2a00e6a" providerId="AD" clId="Web-{87CF1831-CA01-44A4-9740-BB322AB68455}" dt="2021-03-25T14:54:28.526" v="9" actId="20577"/>
        <pc:sldMkLst>
          <pc:docMk/>
          <pc:sldMk cId="132305967" sldId="272"/>
        </pc:sldMkLst>
        <pc:spChg chg="mod">
          <ac:chgData name="Jordan Ross Jenkins (P149066)" userId="S::jjenkins.149066@student.uwtsd.ac.uk::d2e4d268-e86a-4f3a-bb38-cd7aa2a00e6a" providerId="AD" clId="Web-{87CF1831-CA01-44A4-9740-BB322AB68455}" dt="2021-03-25T14:54:28.526" v="9" actId="20577"/>
          <ac:spMkLst>
            <pc:docMk/>
            <pc:sldMk cId="132305967" sldId="272"/>
            <ac:spMk id="3" creationId="{36A5DAA0-A44F-42EF-BE6E-A72692DFBBE5}"/>
          </ac:spMkLst>
        </pc:spChg>
      </pc:sldChg>
      <pc:sldChg chg="modSp">
        <pc:chgData name="Jordan Ross Jenkins (P149066)" userId="S::jjenkins.149066@student.uwtsd.ac.uk::d2e4d268-e86a-4f3a-bb38-cd7aa2a00e6a" providerId="AD" clId="Web-{87CF1831-CA01-44A4-9740-BB322AB68455}" dt="2021-03-25T14:55:58.184" v="14" actId="20577"/>
        <pc:sldMkLst>
          <pc:docMk/>
          <pc:sldMk cId="2847988616" sldId="278"/>
        </pc:sldMkLst>
        <pc:spChg chg="mod">
          <ac:chgData name="Jordan Ross Jenkins (P149066)" userId="S::jjenkins.149066@student.uwtsd.ac.uk::d2e4d268-e86a-4f3a-bb38-cd7aa2a00e6a" providerId="AD" clId="Web-{87CF1831-CA01-44A4-9740-BB322AB68455}" dt="2021-03-25T14:55:58.184" v="14" actId="20577"/>
          <ac:spMkLst>
            <pc:docMk/>
            <pc:sldMk cId="2847988616" sldId="278"/>
            <ac:spMk id="5" creationId="{E17C5338-1348-4F4B-9756-CE5EB9D200E5}"/>
          </ac:spMkLst>
        </pc:spChg>
      </pc:sldChg>
      <pc:sldChg chg="modSp">
        <pc:chgData name="Jordan Ross Jenkins (P149066)" userId="S::jjenkins.149066@student.uwtsd.ac.uk::d2e4d268-e86a-4f3a-bb38-cd7aa2a00e6a" providerId="AD" clId="Web-{87CF1831-CA01-44A4-9740-BB322AB68455}" dt="2021-03-25T14:55:15.699" v="10" actId="1076"/>
        <pc:sldMkLst>
          <pc:docMk/>
          <pc:sldMk cId="1585929662" sldId="279"/>
        </pc:sldMkLst>
        <pc:spChg chg="mod">
          <ac:chgData name="Jordan Ross Jenkins (P149066)" userId="S::jjenkins.149066@student.uwtsd.ac.uk::d2e4d268-e86a-4f3a-bb38-cd7aa2a00e6a" providerId="AD" clId="Web-{87CF1831-CA01-44A4-9740-BB322AB68455}" dt="2021-03-25T14:55:15.699" v="10" actId="1076"/>
          <ac:spMkLst>
            <pc:docMk/>
            <pc:sldMk cId="1585929662" sldId="279"/>
            <ac:spMk id="3" creationId="{A9E9CA5D-F6C2-4110-B0F4-EBC67DB0DE81}"/>
          </ac:spMkLst>
        </pc:spChg>
      </pc:sldChg>
      <pc:sldChg chg="modSp">
        <pc:chgData name="Jordan Ross Jenkins (P149066)" userId="S::jjenkins.149066@student.uwtsd.ac.uk::d2e4d268-e86a-4f3a-bb38-cd7aa2a00e6a" providerId="AD" clId="Web-{87CF1831-CA01-44A4-9740-BB322AB68455}" dt="2021-03-25T14:55:45.012" v="12" actId="20577"/>
        <pc:sldMkLst>
          <pc:docMk/>
          <pc:sldMk cId="2042957493" sldId="280"/>
        </pc:sldMkLst>
        <pc:spChg chg="mod">
          <ac:chgData name="Jordan Ross Jenkins (P149066)" userId="S::jjenkins.149066@student.uwtsd.ac.uk::d2e4d268-e86a-4f3a-bb38-cd7aa2a00e6a" providerId="AD" clId="Web-{87CF1831-CA01-44A4-9740-BB322AB68455}" dt="2021-03-25T14:55:45.012" v="12" actId="20577"/>
          <ac:spMkLst>
            <pc:docMk/>
            <pc:sldMk cId="2042957493" sldId="280"/>
            <ac:spMk id="3" creationId="{A9E9CA5D-F6C2-4110-B0F4-EBC67DB0DE81}"/>
          </ac:spMkLst>
        </pc:spChg>
      </pc:sldChg>
      <pc:sldChg chg="modSp">
        <pc:chgData name="Jordan Ross Jenkins (P149066)" userId="S::jjenkins.149066@student.uwtsd.ac.uk::d2e4d268-e86a-4f3a-bb38-cd7aa2a00e6a" providerId="AD" clId="Web-{87CF1831-CA01-44A4-9740-BB322AB68455}" dt="2021-03-25T14:56:28.450" v="17" actId="20577"/>
        <pc:sldMkLst>
          <pc:docMk/>
          <pc:sldMk cId="4269541243" sldId="282"/>
        </pc:sldMkLst>
        <pc:spChg chg="mod">
          <ac:chgData name="Jordan Ross Jenkins (P149066)" userId="S::jjenkins.149066@student.uwtsd.ac.uk::d2e4d268-e86a-4f3a-bb38-cd7aa2a00e6a" providerId="AD" clId="Web-{87CF1831-CA01-44A4-9740-BB322AB68455}" dt="2021-03-25T14:56:28.450" v="17" actId="20577"/>
          <ac:spMkLst>
            <pc:docMk/>
            <pc:sldMk cId="4269541243" sldId="282"/>
            <ac:spMk id="5" creationId="{67FBEF1E-E914-4B2B-8E11-A190D54440A3}"/>
          </ac:spMkLst>
        </pc:spChg>
      </pc:sldChg>
      <pc:sldChg chg="modSp">
        <pc:chgData name="Jordan Ross Jenkins (P149066)" userId="S::jjenkins.149066@student.uwtsd.ac.uk::d2e4d268-e86a-4f3a-bb38-cd7aa2a00e6a" providerId="AD" clId="Web-{87CF1831-CA01-44A4-9740-BB322AB68455}" dt="2021-03-25T14:57:56.046" v="20" actId="20577"/>
        <pc:sldMkLst>
          <pc:docMk/>
          <pc:sldMk cId="4152092909" sldId="285"/>
        </pc:sldMkLst>
        <pc:spChg chg="mod">
          <ac:chgData name="Jordan Ross Jenkins (P149066)" userId="S::jjenkins.149066@student.uwtsd.ac.uk::d2e4d268-e86a-4f3a-bb38-cd7aa2a00e6a" providerId="AD" clId="Web-{87CF1831-CA01-44A4-9740-BB322AB68455}" dt="2021-03-25T14:57:56.046" v="20" actId="20577"/>
          <ac:spMkLst>
            <pc:docMk/>
            <pc:sldMk cId="4152092909" sldId="285"/>
            <ac:spMk id="3" creationId="{26981133-E162-4A49-A83B-02B69DE18BF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E77B9-4ADB-48A2-AD58-4DEB274A690B}" type="datetimeFigureOut">
              <a:rPr lang="en-GB" smtClean="0"/>
              <a:t>25/03/2021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9F611-0ACE-4E20-8700-F2135DFEB5F7}" type="slidenum">
              <a:rPr lang="en-GB" smtClean="0"/>
              <a:t>‹#›</a:t>
            </a:fld>
            <a:endParaRPr lang="en-GB"/>
          </a:p>
        </p:txBody>
      </p:sp>
    </p:spTree>
    <p:extLst>
      <p:ext uri="{BB962C8B-B14F-4D97-AF65-F5344CB8AC3E}">
        <p14:creationId xmlns:p14="http://schemas.microsoft.com/office/powerpoint/2010/main" val="3123613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Discourage – raise</a:t>
            </a:r>
          </a:p>
        </p:txBody>
      </p:sp>
      <p:sp>
        <p:nvSpPr>
          <p:cNvPr id="4" name="Slide Number Placeholder 3"/>
          <p:cNvSpPr>
            <a:spLocks noGrp="1"/>
          </p:cNvSpPr>
          <p:nvPr>
            <p:ph type="sldNum" sz="quarter" idx="5"/>
          </p:nvPr>
        </p:nvSpPr>
        <p:spPr/>
        <p:txBody>
          <a:bodyPr/>
          <a:lstStyle/>
          <a:p>
            <a:fld id="{A5C9F611-0ACE-4E20-8700-F2135DFEB5F7}" type="slidenum">
              <a:rPr lang="en-GB" smtClean="0"/>
              <a:t>9</a:t>
            </a:fld>
            <a:endParaRPr lang="en-GB"/>
          </a:p>
        </p:txBody>
      </p:sp>
    </p:spTree>
    <p:extLst>
      <p:ext uri="{BB962C8B-B14F-4D97-AF65-F5344CB8AC3E}">
        <p14:creationId xmlns:p14="http://schemas.microsoft.com/office/powerpoint/2010/main" val="29420183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paraphrase has a very similar sentence structure to the original quote, it essentially has a few different words from the original quote and does not flow well. </a:t>
            </a:r>
          </a:p>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21</a:t>
            </a:fld>
            <a:endParaRPr lang="en-GB"/>
          </a:p>
        </p:txBody>
      </p:sp>
    </p:spTree>
    <p:extLst>
      <p:ext uri="{BB962C8B-B14F-4D97-AF65-F5344CB8AC3E}">
        <p14:creationId xmlns:p14="http://schemas.microsoft.com/office/powerpoint/2010/main" val="3528406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25/03/2021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25/03/2021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25/03/2021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25/03/2021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25/03/2021</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25/03/2021</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25/03/2021</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25/03/2021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25/03/2021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25/03/2021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25/03/2021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25/03/2021</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25/03/2021</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25/03/2021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2370" y="1646238"/>
            <a:ext cx="8367259" cy="1782762"/>
          </a:xfrm>
        </p:spPr>
        <p:txBody>
          <a:bodyPr>
            <a:noAutofit/>
          </a:bodyPr>
          <a:lstStyle/>
          <a:p>
            <a:r>
              <a:rPr lang="en-GB" sz="5400" dirty="0"/>
              <a:t>Academic Writing</a:t>
            </a:r>
          </a:p>
        </p:txBody>
      </p:sp>
      <p:sp>
        <p:nvSpPr>
          <p:cNvPr id="3" name="Content Placeholder 2"/>
          <p:cNvSpPr>
            <a:spLocks noGrp="1"/>
          </p:cNvSpPr>
          <p:nvPr>
            <p:ph idx="1"/>
          </p:nvPr>
        </p:nvSpPr>
        <p:spPr>
          <a:xfrm>
            <a:off x="337334" y="3790529"/>
            <a:ext cx="11517330" cy="961725"/>
          </a:xfrm>
        </p:spPr>
        <p:txBody>
          <a:bodyPr>
            <a:normAutofit/>
          </a:bodyPr>
          <a:lstStyle/>
          <a:p>
            <a:pPr marL="0" indent="0" algn="ctr">
              <a:buNone/>
            </a:pPr>
            <a:r>
              <a:rPr lang="en-GB" sz="2800" dirty="0"/>
              <a:t>A Brief Recap</a:t>
            </a:r>
          </a:p>
          <a:p>
            <a:pPr marL="0" indent="0" algn="ctr">
              <a:buNone/>
            </a:pPr>
            <a:r>
              <a:rPr lang="en-GB" sz="2400" dirty="0"/>
              <a:t>Jordan R. Jenkins</a:t>
            </a:r>
          </a:p>
        </p:txBody>
      </p:sp>
    </p:spTree>
    <p:extLst>
      <p:ext uri="{BB962C8B-B14F-4D97-AF65-F5344CB8AC3E}">
        <p14:creationId xmlns:p14="http://schemas.microsoft.com/office/powerpoint/2010/main" val="4144746128"/>
      </p:ext>
    </p:extLst>
  </p:cSld>
  <p:clrMapOvr>
    <a:masterClrMapping/>
  </p:clrMapOvr>
  <p:transition>
    <p:cover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4278B-E595-4F3E-A3E0-1666FF52B04A}"/>
              </a:ext>
            </a:extLst>
          </p:cNvPr>
          <p:cNvSpPr>
            <a:spLocks noGrp="1"/>
          </p:cNvSpPr>
          <p:nvPr>
            <p:ph type="title"/>
          </p:nvPr>
        </p:nvSpPr>
        <p:spPr/>
        <p:txBody>
          <a:bodyPr/>
          <a:lstStyle/>
          <a:p>
            <a:r>
              <a:rPr lang="en-GB" dirty="0"/>
              <a:t>What is Academic Writing</a:t>
            </a:r>
          </a:p>
        </p:txBody>
      </p:sp>
      <p:sp>
        <p:nvSpPr>
          <p:cNvPr id="3" name="Content Placeholder 2">
            <a:extLst>
              <a:ext uri="{FF2B5EF4-FFF2-40B4-BE49-F238E27FC236}">
                <a16:creationId xmlns:a16="http://schemas.microsoft.com/office/drawing/2014/main" id="{E8AC334C-04D3-44EE-9580-BE93F00564D3}"/>
              </a:ext>
            </a:extLst>
          </p:cNvPr>
          <p:cNvSpPr>
            <a:spLocks noGrp="1"/>
          </p:cNvSpPr>
          <p:nvPr>
            <p:ph idx="1"/>
          </p:nvPr>
        </p:nvSpPr>
        <p:spPr>
          <a:xfrm>
            <a:off x="4581525" y="1526380"/>
            <a:ext cx="7000875" cy="3805239"/>
          </a:xfrm>
        </p:spPr>
        <p:txBody>
          <a:bodyPr>
            <a:normAutofit fontScale="92500" lnSpcReduction="20000"/>
          </a:bodyPr>
          <a:lstStyle/>
          <a:p>
            <a:pPr marL="0" lvl="0" indent="0" algn="just">
              <a:lnSpc>
                <a:spcPct val="107000"/>
              </a:lnSpc>
              <a:spcAft>
                <a:spcPts val="800"/>
              </a:spcAft>
              <a:buNone/>
            </a:pPr>
            <a:r>
              <a:rPr lang="en-GB" dirty="0">
                <a:latin typeface="Arial" panose="020B0604020202020204" pitchFamily="34" charset="0"/>
                <a:ea typeface="Arial" panose="020B0604020202020204" pitchFamily="34" charset="0"/>
                <a:cs typeface="Times New Roman" panose="02020603050405020304" pitchFamily="18" charset="0"/>
              </a:rPr>
              <a:t>A</a:t>
            </a:r>
            <a:r>
              <a:rPr lang="en-GB" sz="3200" dirty="0">
                <a:effectLst/>
                <a:latin typeface="Arial" panose="020B0604020202020204" pitchFamily="34" charset="0"/>
                <a:ea typeface="Arial" panose="020B0604020202020204" pitchFamily="34" charset="0"/>
                <a:cs typeface="Times New Roman" panose="02020603050405020304" pitchFamily="18" charset="0"/>
              </a:rPr>
              <a:t> formal style of writing used in universities and scholarly publications. You’ll encounter it in journal articles, research papers/reports and books on academic topics.</a:t>
            </a:r>
          </a:p>
          <a:p>
            <a:pPr marL="0" lvl="0" indent="0" algn="just">
              <a:lnSpc>
                <a:spcPct val="107000"/>
              </a:lnSpc>
              <a:spcAft>
                <a:spcPts val="800"/>
              </a:spcAft>
              <a:buNone/>
            </a:pPr>
            <a:r>
              <a:rPr lang="en-GB" sz="3200" dirty="0">
                <a:effectLst/>
                <a:latin typeface="Arial" panose="020B0604020202020204" pitchFamily="34" charset="0"/>
                <a:ea typeface="Arial" panose="020B0604020202020204" pitchFamily="34" charset="0"/>
                <a:cs typeface="Times New Roman" panose="02020603050405020304" pitchFamily="18" charset="0"/>
              </a:rPr>
              <a:t>you’ll be expected to write your essays, research papers, technical reports, and dissertation in an academic style.</a:t>
            </a:r>
            <a:endParaRPr lang="en-US" sz="3200" dirty="0">
              <a:effectLst/>
              <a:latin typeface="Arial" panose="020B0604020202020204" pitchFamily="34" charset="0"/>
              <a:ea typeface="Arial" panose="020B0604020202020204" pitchFamily="34" charset="0"/>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8D72EA81-95C9-43AD-B466-A9E363EDCB56}"/>
              </a:ext>
            </a:extLst>
          </p:cNvPr>
          <p:cNvPicPr>
            <a:picLocks noChangeAspect="1"/>
          </p:cNvPicPr>
          <p:nvPr/>
        </p:nvPicPr>
        <p:blipFill>
          <a:blip r:embed="rId2"/>
          <a:stretch>
            <a:fillRect/>
          </a:stretch>
        </p:blipFill>
        <p:spPr>
          <a:xfrm>
            <a:off x="609600" y="1526378"/>
            <a:ext cx="3390900" cy="3409950"/>
          </a:xfrm>
          <a:prstGeom prst="rect">
            <a:avLst/>
          </a:prstGeom>
        </p:spPr>
      </p:pic>
    </p:spTree>
    <p:extLst>
      <p:ext uri="{BB962C8B-B14F-4D97-AF65-F5344CB8AC3E}">
        <p14:creationId xmlns:p14="http://schemas.microsoft.com/office/powerpoint/2010/main" val="3897459716"/>
      </p:ext>
    </p:extLst>
  </p:cSld>
  <p:clrMapOvr>
    <a:masterClrMapping/>
  </p:clrMapOvr>
  <p:transition>
    <p:cover dir="rd"/>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4278B-E595-4F3E-A3E0-1666FF52B04A}"/>
              </a:ext>
            </a:extLst>
          </p:cNvPr>
          <p:cNvSpPr>
            <a:spLocks noGrp="1"/>
          </p:cNvSpPr>
          <p:nvPr>
            <p:ph type="title"/>
          </p:nvPr>
        </p:nvSpPr>
        <p:spPr>
          <a:xfrm>
            <a:off x="609600" y="335756"/>
            <a:ext cx="10972800" cy="1143000"/>
          </a:xfrm>
        </p:spPr>
        <p:txBody>
          <a:bodyPr>
            <a:normAutofit/>
          </a:bodyPr>
          <a:lstStyle/>
          <a:p>
            <a:r>
              <a:rPr lang="en-GB" dirty="0"/>
              <a:t>What is Academic Writing</a:t>
            </a:r>
            <a:br>
              <a:rPr lang="en-GB" dirty="0"/>
            </a:br>
            <a:r>
              <a:rPr lang="en-GB" sz="2200" i="1" dirty="0"/>
              <a:t> (What differentiates academic writing from other types of text?)</a:t>
            </a:r>
            <a:endParaRPr lang="en-GB" i="1" dirty="0"/>
          </a:p>
        </p:txBody>
      </p:sp>
      <p:sp>
        <p:nvSpPr>
          <p:cNvPr id="3" name="Content Placeholder 2">
            <a:extLst>
              <a:ext uri="{FF2B5EF4-FFF2-40B4-BE49-F238E27FC236}">
                <a16:creationId xmlns:a16="http://schemas.microsoft.com/office/drawing/2014/main" id="{E8AC334C-04D3-44EE-9580-BE93F00564D3}"/>
              </a:ext>
            </a:extLst>
          </p:cNvPr>
          <p:cNvSpPr>
            <a:spLocks noGrp="1"/>
          </p:cNvSpPr>
          <p:nvPr>
            <p:ph idx="1"/>
          </p:nvPr>
        </p:nvSpPr>
        <p:spPr>
          <a:xfrm>
            <a:off x="1718580" y="1640672"/>
            <a:ext cx="3981449" cy="3805239"/>
          </a:xfrm>
        </p:spPr>
        <p:txBody>
          <a:bodyPr>
            <a:normAutofit fontScale="85000" lnSpcReduction="20000"/>
          </a:bodyPr>
          <a:lstStyle/>
          <a:p>
            <a:pPr marL="0" indent="0" algn="ctr">
              <a:buNone/>
            </a:pPr>
            <a:r>
              <a:rPr lang="en-GB" dirty="0"/>
              <a:t>Academic Writing is:</a:t>
            </a:r>
          </a:p>
          <a:p>
            <a:pPr>
              <a:buFont typeface="Wingdings" panose="05000000000000000000" pitchFamily="2" charset="2"/>
              <a:buChar char="§"/>
            </a:pPr>
            <a:r>
              <a:rPr lang="en-GB" dirty="0"/>
              <a:t>Complex</a:t>
            </a:r>
          </a:p>
          <a:p>
            <a:pPr>
              <a:buFont typeface="Wingdings" panose="05000000000000000000" pitchFamily="2" charset="2"/>
              <a:buChar char="§"/>
            </a:pPr>
            <a:r>
              <a:rPr lang="en-GB" dirty="0"/>
              <a:t>Concise</a:t>
            </a:r>
          </a:p>
          <a:p>
            <a:pPr>
              <a:buFont typeface="Wingdings" panose="05000000000000000000" pitchFamily="2" charset="2"/>
              <a:buChar char="§"/>
            </a:pPr>
            <a:r>
              <a:rPr lang="en-GB" dirty="0"/>
              <a:t>Formal</a:t>
            </a:r>
          </a:p>
          <a:p>
            <a:pPr>
              <a:buFont typeface="Wingdings" panose="05000000000000000000" pitchFamily="2" charset="2"/>
              <a:buChar char="§"/>
            </a:pPr>
            <a:r>
              <a:rPr lang="en-GB" dirty="0"/>
              <a:t>Objective</a:t>
            </a:r>
          </a:p>
          <a:p>
            <a:pPr>
              <a:buFont typeface="Wingdings" panose="05000000000000000000" pitchFamily="2" charset="2"/>
              <a:buChar char="§"/>
            </a:pPr>
            <a:r>
              <a:rPr lang="en-GB" dirty="0"/>
              <a:t>Explicit</a:t>
            </a:r>
          </a:p>
          <a:p>
            <a:pPr>
              <a:buFont typeface="Wingdings" panose="05000000000000000000" pitchFamily="2" charset="2"/>
              <a:buChar char="§"/>
            </a:pPr>
            <a:r>
              <a:rPr lang="en-GB" dirty="0"/>
              <a:t>Hedged</a:t>
            </a:r>
          </a:p>
          <a:p>
            <a:pPr>
              <a:buFont typeface="Wingdings" panose="05000000000000000000" pitchFamily="2" charset="2"/>
              <a:buChar char="§"/>
            </a:pPr>
            <a:r>
              <a:rPr lang="en-GB" dirty="0"/>
              <a:t>Precise</a:t>
            </a:r>
          </a:p>
          <a:p>
            <a:pPr>
              <a:buFont typeface="Wingdings" panose="05000000000000000000" pitchFamily="2" charset="2"/>
              <a:buChar char="§"/>
            </a:pPr>
            <a:r>
              <a:rPr lang="en-GB" dirty="0"/>
              <a:t>Referenced</a:t>
            </a:r>
          </a:p>
          <a:p>
            <a:endParaRPr lang="en-GB" dirty="0"/>
          </a:p>
        </p:txBody>
      </p:sp>
      <p:sp>
        <p:nvSpPr>
          <p:cNvPr id="6" name="Content Placeholder 2">
            <a:extLst>
              <a:ext uri="{FF2B5EF4-FFF2-40B4-BE49-F238E27FC236}">
                <a16:creationId xmlns:a16="http://schemas.microsoft.com/office/drawing/2014/main" id="{C50994FD-D1C6-4DD5-9724-893EE6D6D140}"/>
              </a:ext>
            </a:extLst>
          </p:cNvPr>
          <p:cNvSpPr txBox="1">
            <a:spLocks/>
          </p:cNvSpPr>
          <p:nvPr/>
        </p:nvSpPr>
        <p:spPr>
          <a:xfrm>
            <a:off x="6321879" y="1640672"/>
            <a:ext cx="5391150" cy="3805239"/>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3000" dirty="0"/>
              <a:t>It does </a:t>
            </a:r>
            <a:r>
              <a:rPr lang="en-GB" sz="3000" b="1" dirty="0"/>
              <a:t>not </a:t>
            </a:r>
            <a:r>
              <a:rPr lang="en-GB" sz="3000" dirty="0"/>
              <a:t>mean:</a:t>
            </a:r>
          </a:p>
          <a:p>
            <a:pPr>
              <a:buFont typeface="Wingdings" panose="05000000000000000000" pitchFamily="2" charset="2"/>
              <a:buChar char="§"/>
            </a:pPr>
            <a:r>
              <a:rPr lang="en-GB" dirty="0"/>
              <a:t>Needlessly using long words. </a:t>
            </a:r>
          </a:p>
          <a:p>
            <a:pPr>
              <a:buFont typeface="Wingdings" panose="05000000000000000000" pitchFamily="2" charset="2"/>
              <a:buChar char="§"/>
            </a:pPr>
            <a:r>
              <a:rPr lang="en-GB" dirty="0"/>
              <a:t>Writing complicated and verbose sentences.</a:t>
            </a:r>
          </a:p>
          <a:p>
            <a:pPr>
              <a:buFont typeface="Wingdings" panose="05000000000000000000" pitchFamily="2" charset="2"/>
              <a:buChar char="§"/>
            </a:pPr>
            <a:r>
              <a:rPr lang="en-GB" dirty="0"/>
              <a:t>Finding more “academic” sounding words in a thesaurus.</a:t>
            </a:r>
          </a:p>
        </p:txBody>
      </p:sp>
    </p:spTree>
    <p:extLst>
      <p:ext uri="{BB962C8B-B14F-4D97-AF65-F5344CB8AC3E}">
        <p14:creationId xmlns:p14="http://schemas.microsoft.com/office/powerpoint/2010/main" val="3050959877"/>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3C4B5B-EE69-4A77-8A61-198F9C187A94}"/>
              </a:ext>
            </a:extLst>
          </p:cNvPr>
          <p:cNvSpPr>
            <a:spLocks noGrp="1"/>
          </p:cNvSpPr>
          <p:nvPr>
            <p:ph idx="1"/>
          </p:nvPr>
        </p:nvSpPr>
        <p:spPr>
          <a:xfrm>
            <a:off x="685800" y="1313656"/>
            <a:ext cx="10820400" cy="4230687"/>
          </a:xfrm>
        </p:spPr>
        <p:txBody>
          <a:bodyPr vert="horz" lIns="91440" tIns="45720" rIns="91440" bIns="45720" rtlCol="0" anchor="t">
            <a:normAutofit fontScale="92500" lnSpcReduction="20000"/>
          </a:bodyPr>
          <a:lstStyle/>
          <a:p>
            <a:pPr marL="0" indent="0" algn="just">
              <a:spcAft>
                <a:spcPts val="600"/>
              </a:spcAft>
              <a:buNone/>
            </a:pPr>
            <a:r>
              <a:rPr lang="en-GB" sz="2800" dirty="0"/>
              <a:t>Text written in an academic style typically uses more varied vocabulary and has a higher lexical density than informal writing or spoken words.</a:t>
            </a:r>
          </a:p>
          <a:p>
            <a:pPr marL="0" indent="0" algn="just">
              <a:spcAft>
                <a:spcPts val="600"/>
              </a:spcAft>
              <a:buNone/>
            </a:pPr>
            <a:r>
              <a:rPr lang="en-GB" sz="2800" dirty="0"/>
              <a:t>Lexical density is a measure of the proportion of content words in a sentence or text.</a:t>
            </a:r>
          </a:p>
          <a:p>
            <a:pPr marL="0" indent="0" algn="just">
              <a:spcAft>
                <a:spcPts val="600"/>
              </a:spcAft>
              <a:buNone/>
            </a:pPr>
            <a:r>
              <a:rPr lang="en-GB" sz="2800" dirty="0"/>
              <a:t>A content word is one which has a stable and significant meaning, think verbs, nouns, adverbs or adjectives. </a:t>
            </a:r>
          </a:p>
          <a:p>
            <a:pPr marL="0" indent="0" algn="ctr">
              <a:buNone/>
            </a:pPr>
            <a:r>
              <a:rPr lang="en-GB" sz="2800" dirty="0">
                <a:solidFill>
                  <a:srgbClr val="24B9D9"/>
                </a:solidFill>
              </a:rPr>
              <a:t>Enhance</a:t>
            </a:r>
            <a:r>
              <a:rPr lang="en-GB" sz="2800" dirty="0"/>
              <a:t> (verb) </a:t>
            </a:r>
          </a:p>
          <a:p>
            <a:pPr marL="0" indent="0" algn="ctr">
              <a:buNone/>
            </a:pPr>
            <a:r>
              <a:rPr lang="en-GB" sz="2800" dirty="0">
                <a:solidFill>
                  <a:srgbClr val="2A99B7"/>
                </a:solidFill>
              </a:rPr>
              <a:t>Capability</a:t>
            </a:r>
            <a:r>
              <a:rPr lang="en-GB" sz="2800" dirty="0"/>
              <a:t> (noun)</a:t>
            </a:r>
          </a:p>
          <a:p>
            <a:pPr marL="0" indent="0" algn="ctr">
              <a:buNone/>
            </a:pPr>
            <a:r>
              <a:rPr lang="en-GB" sz="2800" dirty="0">
                <a:solidFill>
                  <a:srgbClr val="346D8B"/>
                </a:solidFill>
              </a:rPr>
              <a:t>Productively</a:t>
            </a:r>
            <a:r>
              <a:rPr lang="en-GB" sz="2800" dirty="0"/>
              <a:t> (adverb)</a:t>
            </a:r>
          </a:p>
          <a:p>
            <a:pPr marL="0" indent="0" algn="ctr">
              <a:buNone/>
            </a:pPr>
            <a:r>
              <a:rPr lang="en-GB" sz="2800" dirty="0">
                <a:solidFill>
                  <a:srgbClr val="003A58"/>
                </a:solidFill>
              </a:rPr>
              <a:t>Organisational</a:t>
            </a:r>
            <a:r>
              <a:rPr lang="en-GB" sz="2800" dirty="0"/>
              <a:t> (adjective) </a:t>
            </a:r>
          </a:p>
          <a:p>
            <a:pPr marL="0" indent="0">
              <a:buNone/>
            </a:pPr>
            <a:endParaRPr lang="en-GB" sz="2800" dirty="0"/>
          </a:p>
          <a:p>
            <a:pPr marL="0" indent="0">
              <a:buNone/>
            </a:pPr>
            <a:endParaRPr lang="en-GB" sz="2800" dirty="0"/>
          </a:p>
        </p:txBody>
      </p:sp>
      <p:sp>
        <p:nvSpPr>
          <p:cNvPr id="5" name="Title 4">
            <a:extLst>
              <a:ext uri="{FF2B5EF4-FFF2-40B4-BE49-F238E27FC236}">
                <a16:creationId xmlns:a16="http://schemas.microsoft.com/office/drawing/2014/main" id="{B1EFDDCD-733E-451B-8CFC-2EFDF65C3A23}"/>
              </a:ext>
            </a:extLst>
          </p:cNvPr>
          <p:cNvSpPr>
            <a:spLocks noGrp="1"/>
          </p:cNvSpPr>
          <p:nvPr>
            <p:ph type="title"/>
          </p:nvPr>
        </p:nvSpPr>
        <p:spPr>
          <a:xfrm>
            <a:off x="609600" y="265113"/>
            <a:ext cx="10972800" cy="1143000"/>
          </a:xfrm>
        </p:spPr>
        <p:txBody>
          <a:bodyPr/>
          <a:lstStyle/>
          <a:p>
            <a:r>
              <a:rPr lang="en-GB" dirty="0"/>
              <a:t>Complexity</a:t>
            </a:r>
          </a:p>
        </p:txBody>
      </p:sp>
    </p:spTree>
    <p:extLst>
      <p:ext uri="{BB962C8B-B14F-4D97-AF65-F5344CB8AC3E}">
        <p14:creationId xmlns:p14="http://schemas.microsoft.com/office/powerpoint/2010/main" val="551290033"/>
      </p:ext>
    </p:extLst>
  </p:cSld>
  <p:clrMapOvr>
    <a:masterClrMapping/>
  </p:clrMapOvr>
  <p:transition>
    <p:cover dir="rd"/>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1EFDDCD-733E-451B-8CFC-2EFDF65C3A23}"/>
              </a:ext>
            </a:extLst>
          </p:cNvPr>
          <p:cNvSpPr>
            <a:spLocks noGrp="1"/>
          </p:cNvSpPr>
          <p:nvPr>
            <p:ph type="title"/>
          </p:nvPr>
        </p:nvSpPr>
        <p:spPr>
          <a:xfrm>
            <a:off x="609600" y="82233"/>
            <a:ext cx="10972800" cy="1143000"/>
          </a:xfrm>
        </p:spPr>
        <p:txBody>
          <a:bodyPr/>
          <a:lstStyle/>
          <a:p>
            <a:r>
              <a:rPr lang="en-GB" dirty="0"/>
              <a:t>Complexity Examples</a:t>
            </a:r>
          </a:p>
        </p:txBody>
      </p:sp>
      <p:sp>
        <p:nvSpPr>
          <p:cNvPr id="6" name="Content Placeholder 2">
            <a:extLst>
              <a:ext uri="{FF2B5EF4-FFF2-40B4-BE49-F238E27FC236}">
                <a16:creationId xmlns:a16="http://schemas.microsoft.com/office/drawing/2014/main" id="{BAA1002F-8A67-4D47-A46F-483B823B9C28}"/>
              </a:ext>
            </a:extLst>
          </p:cNvPr>
          <p:cNvSpPr>
            <a:spLocks noGrp="1"/>
          </p:cNvSpPr>
          <p:nvPr>
            <p:ph idx="1"/>
          </p:nvPr>
        </p:nvSpPr>
        <p:spPr>
          <a:xfrm>
            <a:off x="650240" y="1070522"/>
            <a:ext cx="10891520" cy="4554396"/>
          </a:xfrm>
        </p:spPr>
        <p:txBody>
          <a:bodyPr vert="horz" lIns="91440" tIns="45720" rIns="91440" bIns="45720" rtlCol="0" anchor="t">
            <a:normAutofit lnSpcReduction="10000"/>
          </a:bodyPr>
          <a:lstStyle/>
          <a:p>
            <a:pPr marL="514350" indent="-514350">
              <a:buClr>
                <a:schemeClr val="tx1"/>
              </a:buClr>
              <a:buFont typeface="+mj-lt"/>
              <a:buAutoNum type="arabicPeriod"/>
            </a:pPr>
            <a:r>
              <a:rPr lang="en-GB" sz="2000" dirty="0">
                <a:solidFill>
                  <a:srgbClr val="FF0000"/>
                </a:solidFill>
              </a:rPr>
              <a:t>Significant</a:t>
            </a:r>
            <a:r>
              <a:rPr lang="en-GB" sz="2000" dirty="0"/>
              <a:t> </a:t>
            </a:r>
            <a:r>
              <a:rPr lang="en-GB" sz="2000" dirty="0">
                <a:solidFill>
                  <a:srgbClr val="FF0000"/>
                </a:solidFill>
              </a:rPr>
              <a:t>expenditure</a:t>
            </a:r>
            <a:r>
              <a:rPr lang="en-GB" sz="2000" dirty="0"/>
              <a:t> on </a:t>
            </a:r>
            <a:r>
              <a:rPr lang="en-GB" sz="2000" dirty="0">
                <a:solidFill>
                  <a:srgbClr val="FF0000"/>
                </a:solidFill>
              </a:rPr>
              <a:t>product marketing </a:t>
            </a:r>
            <a:r>
              <a:rPr lang="en-GB" sz="2000" dirty="0"/>
              <a:t>might only be of </a:t>
            </a:r>
            <a:r>
              <a:rPr lang="en-GB" sz="2000" dirty="0">
                <a:solidFill>
                  <a:srgbClr val="FF0000"/>
                </a:solidFill>
              </a:rPr>
              <a:t>limited assistance</a:t>
            </a:r>
            <a:r>
              <a:rPr lang="en-GB" sz="2000" dirty="0"/>
              <a:t> to a  </a:t>
            </a:r>
            <a:r>
              <a:rPr lang="en-GB" sz="2000" dirty="0">
                <a:solidFill>
                  <a:srgbClr val="FF0000"/>
                </a:solidFill>
              </a:rPr>
              <a:t>corporation</a:t>
            </a:r>
            <a:r>
              <a:rPr lang="en-GB" sz="2000" dirty="0"/>
              <a:t> if the </a:t>
            </a:r>
            <a:r>
              <a:rPr lang="en-GB" sz="2000" dirty="0">
                <a:solidFill>
                  <a:srgbClr val="FF0000"/>
                </a:solidFill>
              </a:rPr>
              <a:t>quality</a:t>
            </a:r>
            <a:r>
              <a:rPr lang="en-GB" sz="2000" dirty="0"/>
              <a:t> of that </a:t>
            </a:r>
            <a:r>
              <a:rPr lang="en-GB" sz="2000" dirty="0">
                <a:solidFill>
                  <a:srgbClr val="FF0000"/>
                </a:solidFill>
              </a:rPr>
              <a:t>product</a:t>
            </a:r>
            <a:r>
              <a:rPr lang="en-GB" sz="2000" dirty="0"/>
              <a:t> is </a:t>
            </a:r>
            <a:r>
              <a:rPr lang="en-GB" sz="2000" dirty="0">
                <a:solidFill>
                  <a:srgbClr val="FF0000"/>
                </a:solidFill>
              </a:rPr>
              <a:t>below</a:t>
            </a:r>
            <a:r>
              <a:rPr lang="en-GB" sz="2000" dirty="0"/>
              <a:t> a </a:t>
            </a:r>
            <a:r>
              <a:rPr lang="en-GB" sz="2000" dirty="0">
                <a:solidFill>
                  <a:srgbClr val="FF0000"/>
                </a:solidFill>
              </a:rPr>
              <a:t>certain minimum acceptable standard</a:t>
            </a:r>
            <a:r>
              <a:rPr lang="en-GB" sz="2000" dirty="0"/>
              <a:t>.</a:t>
            </a:r>
          </a:p>
          <a:p>
            <a:pPr lvl="1"/>
            <a:r>
              <a:rPr lang="en-GB" sz="1600" dirty="0"/>
              <a:t>This sentence contains 52% content words, and thus is rather dense, however it is more difficult to read/understand. </a:t>
            </a:r>
          </a:p>
          <a:p>
            <a:pPr lvl="1"/>
            <a:endParaRPr lang="en-GB" sz="1600" dirty="0"/>
          </a:p>
          <a:p>
            <a:pPr marL="514350" indent="-514350">
              <a:buFont typeface="+mj-lt"/>
              <a:buAutoNum type="arabicPeriod"/>
            </a:pPr>
            <a:r>
              <a:rPr lang="en-GB" sz="2000" dirty="0"/>
              <a:t>It is </a:t>
            </a:r>
            <a:r>
              <a:rPr lang="en-GB" sz="2000" dirty="0">
                <a:solidFill>
                  <a:srgbClr val="FF0000"/>
                </a:solidFill>
              </a:rPr>
              <a:t>not much </a:t>
            </a:r>
            <a:r>
              <a:rPr lang="en-GB" sz="2000" dirty="0"/>
              <a:t>use </a:t>
            </a:r>
            <a:r>
              <a:rPr lang="en-GB" sz="2000" dirty="0">
                <a:solidFill>
                  <a:srgbClr val="FF0000"/>
                </a:solidFill>
              </a:rPr>
              <a:t>spending</a:t>
            </a:r>
            <a:r>
              <a:rPr lang="en-GB" sz="2000" dirty="0"/>
              <a:t> a lot of </a:t>
            </a:r>
            <a:r>
              <a:rPr lang="en-GB" sz="2000" dirty="0">
                <a:solidFill>
                  <a:srgbClr val="FF0000"/>
                </a:solidFill>
              </a:rPr>
              <a:t>money</a:t>
            </a:r>
            <a:r>
              <a:rPr lang="en-GB" sz="2000" dirty="0"/>
              <a:t> on </a:t>
            </a:r>
            <a:r>
              <a:rPr lang="en-GB" sz="2000" dirty="0">
                <a:solidFill>
                  <a:srgbClr val="FF0000"/>
                </a:solidFill>
              </a:rPr>
              <a:t>marketing</a:t>
            </a:r>
            <a:r>
              <a:rPr lang="en-GB" sz="2000" dirty="0"/>
              <a:t> a </a:t>
            </a:r>
            <a:r>
              <a:rPr lang="en-GB" sz="2000" dirty="0">
                <a:solidFill>
                  <a:srgbClr val="FF0000"/>
                </a:solidFill>
              </a:rPr>
              <a:t>product</a:t>
            </a:r>
            <a:r>
              <a:rPr lang="en-GB" sz="2000" dirty="0"/>
              <a:t> if the </a:t>
            </a:r>
            <a:r>
              <a:rPr lang="en-GB" sz="2000" dirty="0">
                <a:solidFill>
                  <a:srgbClr val="FF0000"/>
                </a:solidFill>
              </a:rPr>
              <a:t>quality</a:t>
            </a:r>
            <a:r>
              <a:rPr lang="en-GB" sz="2000" dirty="0"/>
              <a:t> of the </a:t>
            </a:r>
            <a:r>
              <a:rPr lang="en-GB" sz="2000" dirty="0">
                <a:solidFill>
                  <a:srgbClr val="FF0000"/>
                </a:solidFill>
              </a:rPr>
              <a:t>product</a:t>
            </a:r>
            <a:r>
              <a:rPr lang="en-GB" sz="2000" dirty="0"/>
              <a:t> is </a:t>
            </a:r>
            <a:r>
              <a:rPr lang="en-GB" sz="2000" dirty="0">
                <a:solidFill>
                  <a:srgbClr val="FF0000"/>
                </a:solidFill>
              </a:rPr>
              <a:t>poor</a:t>
            </a:r>
            <a:r>
              <a:rPr lang="en-GB" sz="2000" dirty="0"/>
              <a:t>. </a:t>
            </a:r>
          </a:p>
          <a:p>
            <a:pPr lvl="1"/>
            <a:r>
              <a:rPr lang="en-GB" sz="1600" dirty="0"/>
              <a:t>This sentence contains about 36% content words. It is less dense and therefore easier to read than sentence 1. </a:t>
            </a:r>
          </a:p>
          <a:p>
            <a:pPr lvl="1"/>
            <a:endParaRPr lang="en-GB" sz="1600" dirty="0"/>
          </a:p>
          <a:p>
            <a:pPr marL="514350" indent="-514350">
              <a:buFont typeface="+mj-lt"/>
              <a:buAutoNum type="arabicPeriod"/>
            </a:pPr>
            <a:r>
              <a:rPr lang="en-GB" sz="2000" dirty="0"/>
              <a:t>If I were you, I would not </a:t>
            </a:r>
            <a:r>
              <a:rPr lang="en-GB" sz="2000" dirty="0">
                <a:solidFill>
                  <a:srgbClr val="FF0000"/>
                </a:solidFill>
              </a:rPr>
              <a:t>spend</a:t>
            </a:r>
            <a:r>
              <a:rPr lang="en-GB" sz="2000" dirty="0"/>
              <a:t> a lot of </a:t>
            </a:r>
            <a:r>
              <a:rPr lang="en-GB" sz="2000" dirty="0">
                <a:solidFill>
                  <a:srgbClr val="FF0000"/>
                </a:solidFill>
              </a:rPr>
              <a:t>money</a:t>
            </a:r>
            <a:r>
              <a:rPr lang="en-GB" sz="2000" dirty="0"/>
              <a:t> on </a:t>
            </a:r>
            <a:r>
              <a:rPr lang="en-GB" sz="2000" dirty="0">
                <a:solidFill>
                  <a:srgbClr val="FF0000"/>
                </a:solidFill>
              </a:rPr>
              <a:t>marketing</a:t>
            </a:r>
            <a:r>
              <a:rPr lang="en-GB" sz="2000" dirty="0"/>
              <a:t> that </a:t>
            </a:r>
            <a:r>
              <a:rPr lang="en-GB" sz="2000" dirty="0">
                <a:solidFill>
                  <a:srgbClr val="FF0000"/>
                </a:solidFill>
              </a:rPr>
              <a:t>product</a:t>
            </a:r>
            <a:r>
              <a:rPr lang="en-GB" sz="2000" dirty="0"/>
              <a:t> of yours. </a:t>
            </a:r>
          </a:p>
          <a:p>
            <a:pPr lvl="1"/>
            <a:r>
              <a:rPr lang="en-GB" sz="1600" dirty="0"/>
              <a:t>This sentence contains about 22% content words. It is not dense and is easier to read than sentence 2 but lacks clarity and formality. </a:t>
            </a:r>
          </a:p>
          <a:p>
            <a:pPr marL="514350" indent="-514350">
              <a:buFont typeface="+mj-lt"/>
              <a:buAutoNum type="arabicPeriod"/>
            </a:pPr>
            <a:endParaRPr lang="en-GB" sz="2000" dirty="0"/>
          </a:p>
          <a:p>
            <a:pPr marL="514350" indent="-514350">
              <a:buClr>
                <a:schemeClr val="tx1"/>
              </a:buClr>
              <a:buFont typeface="+mj-lt"/>
              <a:buAutoNum type="arabicPeriod"/>
            </a:pPr>
            <a:r>
              <a:rPr lang="en-GB" sz="2000" dirty="0">
                <a:solidFill>
                  <a:srgbClr val="FF0000"/>
                </a:solidFill>
              </a:rPr>
              <a:t>Spending money</a:t>
            </a:r>
            <a:r>
              <a:rPr lang="en-GB" sz="2000" dirty="0"/>
              <a:t> on </a:t>
            </a:r>
            <a:r>
              <a:rPr lang="en-GB" sz="2000" dirty="0">
                <a:solidFill>
                  <a:srgbClr val="FF0000"/>
                </a:solidFill>
              </a:rPr>
              <a:t>marketing</a:t>
            </a:r>
            <a:r>
              <a:rPr lang="en-GB" sz="2000" dirty="0"/>
              <a:t> a low-quality</a:t>
            </a:r>
            <a:r>
              <a:rPr lang="en-GB" sz="2000" dirty="0">
                <a:solidFill>
                  <a:srgbClr val="FF0000"/>
                </a:solidFill>
              </a:rPr>
              <a:t> product </a:t>
            </a:r>
            <a:r>
              <a:rPr lang="en-GB" sz="2000" dirty="0"/>
              <a:t>is </a:t>
            </a:r>
            <a:r>
              <a:rPr lang="en-GB" sz="2000" dirty="0">
                <a:solidFill>
                  <a:srgbClr val="FF0000"/>
                </a:solidFill>
              </a:rPr>
              <a:t>probably unhelpful</a:t>
            </a:r>
            <a:r>
              <a:rPr lang="en-GB" sz="2000" dirty="0"/>
              <a:t>.</a:t>
            </a:r>
          </a:p>
          <a:p>
            <a:pPr lvl="1"/>
            <a:r>
              <a:rPr lang="en-GB" sz="1600" dirty="0"/>
              <a:t>This sentence contains about 64% content words. It is dense. However, it is short, fluent  and easy to read.</a:t>
            </a:r>
          </a:p>
        </p:txBody>
      </p:sp>
    </p:spTree>
    <p:extLst>
      <p:ext uri="{BB962C8B-B14F-4D97-AF65-F5344CB8AC3E}">
        <p14:creationId xmlns:p14="http://schemas.microsoft.com/office/powerpoint/2010/main" val="2574975795"/>
      </p:ext>
    </p:extLst>
  </p:cSld>
  <p:clrMapOvr>
    <a:masterClrMapping/>
  </p:clrMapOvr>
  <p:transition>
    <p:cover dir="rd"/>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AA71AD-B67A-40D5-B2B0-A3C4AC23DDB1}"/>
              </a:ext>
            </a:extLst>
          </p:cNvPr>
          <p:cNvSpPr>
            <a:spLocks noGrp="1"/>
          </p:cNvSpPr>
          <p:nvPr>
            <p:ph idx="1"/>
          </p:nvPr>
        </p:nvSpPr>
        <p:spPr>
          <a:xfrm>
            <a:off x="182881" y="1649185"/>
            <a:ext cx="7599680" cy="3917032"/>
          </a:xfrm>
        </p:spPr>
        <p:txBody>
          <a:bodyPr vert="horz" lIns="91440" tIns="45720" rIns="91440" bIns="45720" rtlCol="0" anchor="t">
            <a:normAutofit fontScale="70000" lnSpcReduction="20000"/>
          </a:bodyPr>
          <a:lstStyle/>
          <a:p>
            <a:pPr marL="0" indent="0" algn="ctr">
              <a:spcAft>
                <a:spcPts val="600"/>
              </a:spcAft>
              <a:buNone/>
            </a:pPr>
            <a:r>
              <a:rPr lang="en-GB" sz="3700" dirty="0"/>
              <a:t>A 5-step guide to avoiding wordiness:</a:t>
            </a:r>
          </a:p>
          <a:p>
            <a:pPr marL="271145" indent="-271145">
              <a:spcAft>
                <a:spcPts val="600"/>
              </a:spcAft>
              <a:buNone/>
            </a:pPr>
            <a:r>
              <a:rPr lang="en-GB" dirty="0"/>
              <a:t>1. Before editing, give yourself a break. A fresh perspective makes a world of difference.</a:t>
            </a:r>
          </a:p>
          <a:p>
            <a:pPr marL="263525" indent="-263525">
              <a:spcAft>
                <a:spcPts val="600"/>
              </a:spcAft>
              <a:buNone/>
            </a:pPr>
            <a:r>
              <a:rPr lang="en-GB" dirty="0"/>
              <a:t>2. Mark/note sections of your writing that you struggled to     write (we tend to waffle when we struggle).</a:t>
            </a:r>
          </a:p>
          <a:p>
            <a:pPr marL="263525" indent="-263525">
              <a:spcAft>
                <a:spcPts val="600"/>
              </a:spcAft>
              <a:buNone/>
            </a:pPr>
            <a:r>
              <a:rPr lang="en-GB" dirty="0"/>
              <a:t>3. Read through your paper once, focusing only on eliminating any unnecessary and repetitive language.</a:t>
            </a:r>
          </a:p>
          <a:p>
            <a:pPr marL="0" indent="0">
              <a:spcAft>
                <a:spcPts val="600"/>
              </a:spcAft>
              <a:buNone/>
            </a:pPr>
            <a:r>
              <a:rPr lang="en-GB" dirty="0"/>
              <a:t>4. Remove filler words in your writing. </a:t>
            </a:r>
          </a:p>
          <a:p>
            <a:pPr marL="263525" indent="-263525">
              <a:buNone/>
            </a:pPr>
            <a:r>
              <a:rPr lang="en-GB" dirty="0"/>
              <a:t>5. Learn what verbose and repetition patterns are typical of your writing and edit with those patterns in mind.</a:t>
            </a:r>
          </a:p>
        </p:txBody>
      </p:sp>
      <p:sp>
        <p:nvSpPr>
          <p:cNvPr id="6" name="Title 1">
            <a:extLst>
              <a:ext uri="{FF2B5EF4-FFF2-40B4-BE49-F238E27FC236}">
                <a16:creationId xmlns:a16="http://schemas.microsoft.com/office/drawing/2014/main" id="{732BDF2D-1920-4941-8A36-3856EDFF0BAD}"/>
              </a:ext>
            </a:extLst>
          </p:cNvPr>
          <p:cNvSpPr>
            <a:spLocks noGrp="1"/>
          </p:cNvSpPr>
          <p:nvPr>
            <p:ph type="title"/>
          </p:nvPr>
        </p:nvSpPr>
        <p:spPr>
          <a:xfrm>
            <a:off x="609600" y="305276"/>
            <a:ext cx="10972800" cy="1143000"/>
          </a:xfrm>
        </p:spPr>
        <p:txBody>
          <a:bodyPr>
            <a:normAutofit/>
          </a:bodyPr>
          <a:lstStyle/>
          <a:p>
            <a:r>
              <a:rPr lang="en-GB" dirty="0"/>
              <a:t>Concise</a:t>
            </a:r>
            <a:br>
              <a:rPr lang="en-GB" dirty="0"/>
            </a:br>
            <a:r>
              <a:rPr lang="en-GB" sz="2200" i="1" dirty="0"/>
              <a:t> (Tips for avoiding verbose writing – wordiness)</a:t>
            </a:r>
            <a:endParaRPr lang="en-GB" i="1" dirty="0"/>
          </a:p>
        </p:txBody>
      </p:sp>
      <p:pic>
        <p:nvPicPr>
          <p:cNvPr id="7" name="Picture 6">
            <a:extLst>
              <a:ext uri="{FF2B5EF4-FFF2-40B4-BE49-F238E27FC236}">
                <a16:creationId xmlns:a16="http://schemas.microsoft.com/office/drawing/2014/main" id="{B5CDEA45-B62F-4669-AB48-F38BF835A76D}"/>
              </a:ext>
            </a:extLst>
          </p:cNvPr>
          <p:cNvPicPr>
            <a:picLocks noChangeAspect="1"/>
          </p:cNvPicPr>
          <p:nvPr/>
        </p:nvPicPr>
        <p:blipFill rotWithShape="1">
          <a:blip r:embed="rId2"/>
          <a:srcRect b="27009"/>
          <a:stretch/>
        </p:blipFill>
        <p:spPr>
          <a:xfrm>
            <a:off x="7782561" y="1649185"/>
            <a:ext cx="4267199" cy="3559629"/>
          </a:xfrm>
          <a:prstGeom prst="rect">
            <a:avLst/>
          </a:prstGeom>
        </p:spPr>
      </p:pic>
    </p:spTree>
    <p:extLst>
      <p:ext uri="{BB962C8B-B14F-4D97-AF65-F5344CB8AC3E}">
        <p14:creationId xmlns:p14="http://schemas.microsoft.com/office/powerpoint/2010/main" val="1937255725"/>
      </p:ext>
    </p:extLst>
  </p:cSld>
  <p:clrMapOvr>
    <a:masterClrMapping/>
  </p:clrMapOvr>
  <p:transition>
    <p:cover dir="rd"/>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C016F-E1C0-44B6-AE96-1C36F0A8C053}"/>
              </a:ext>
            </a:extLst>
          </p:cNvPr>
          <p:cNvSpPr>
            <a:spLocks noGrp="1"/>
          </p:cNvSpPr>
          <p:nvPr>
            <p:ph type="title"/>
          </p:nvPr>
        </p:nvSpPr>
        <p:spPr/>
        <p:txBody>
          <a:bodyPr/>
          <a:lstStyle/>
          <a:p>
            <a:r>
              <a:rPr lang="en-GB" dirty="0"/>
              <a:t>Formal</a:t>
            </a:r>
          </a:p>
        </p:txBody>
      </p:sp>
      <p:sp>
        <p:nvSpPr>
          <p:cNvPr id="3" name="Content Placeholder 2">
            <a:extLst>
              <a:ext uri="{FF2B5EF4-FFF2-40B4-BE49-F238E27FC236}">
                <a16:creationId xmlns:a16="http://schemas.microsoft.com/office/drawing/2014/main" id="{36A5DAA0-A44F-42EF-BE6E-A72692DFBBE5}"/>
              </a:ext>
            </a:extLst>
          </p:cNvPr>
          <p:cNvSpPr>
            <a:spLocks noGrp="1"/>
          </p:cNvSpPr>
          <p:nvPr>
            <p:ph idx="1"/>
          </p:nvPr>
        </p:nvSpPr>
        <p:spPr>
          <a:xfrm>
            <a:off x="291465" y="1470484"/>
            <a:ext cx="11609070" cy="3917032"/>
          </a:xfrm>
        </p:spPr>
        <p:txBody>
          <a:bodyPr>
            <a:normAutofit fontScale="92500"/>
          </a:bodyPr>
          <a:lstStyle/>
          <a:p>
            <a:pPr marL="0" indent="0">
              <a:spcAft>
                <a:spcPts val="600"/>
              </a:spcAft>
              <a:buNone/>
            </a:pPr>
            <a:r>
              <a:rPr lang="en-GB" sz="2800" dirty="0"/>
              <a:t>In a technical report, use tenses exactly as you would in ordinary writing</a:t>
            </a:r>
            <a:r>
              <a:rPr lang="en-GB" sz="2400" dirty="0"/>
              <a:t>:</a:t>
            </a:r>
          </a:p>
          <a:p>
            <a:pPr>
              <a:spcAft>
                <a:spcPts val="600"/>
              </a:spcAft>
              <a:buFont typeface="Wingdings" panose="05000000000000000000" pitchFamily="2" charset="2"/>
              <a:buChar char="§"/>
            </a:pPr>
            <a:r>
              <a:rPr lang="en-GB" sz="2400" dirty="0"/>
              <a:t>Use the past tense to report what happened in the past: what you did, what someone reported, what happened in an experiment, and so on. </a:t>
            </a:r>
          </a:p>
          <a:p>
            <a:pPr>
              <a:spcAft>
                <a:spcPts val="600"/>
              </a:spcAft>
              <a:buFont typeface="Wingdings" panose="05000000000000000000" pitchFamily="2" charset="2"/>
              <a:buChar char="§"/>
            </a:pPr>
            <a:r>
              <a:rPr lang="en-GB" sz="2400" dirty="0"/>
              <a:t>Use the present tense to express general truths, such as conclusions (drawn by you or by others) and atemporal facts (including information about what the paper does or covers). </a:t>
            </a:r>
          </a:p>
          <a:p>
            <a:pPr>
              <a:spcAft>
                <a:spcPts val="600"/>
              </a:spcAft>
              <a:buFont typeface="Wingdings" panose="05000000000000000000" pitchFamily="2" charset="2"/>
              <a:buChar char="§"/>
            </a:pPr>
            <a:r>
              <a:rPr lang="en-GB" sz="2400" dirty="0"/>
              <a:t>Reserve the future tense for perspectives and future work: what you will do in the coming months or years. </a:t>
            </a:r>
          </a:p>
          <a:p>
            <a:pPr>
              <a:spcAft>
                <a:spcPts val="600"/>
              </a:spcAft>
              <a:buFont typeface="Wingdings" panose="05000000000000000000" pitchFamily="2" charset="2"/>
              <a:buChar char="§"/>
            </a:pPr>
            <a:r>
              <a:rPr lang="en-GB" sz="2400" dirty="0"/>
              <a:t>Typically, most of your sentences will be in the past tense, some will be in the present tense, and very few, if any, will be in the future tense.</a:t>
            </a:r>
          </a:p>
          <a:p>
            <a:pPr marL="0" indent="0">
              <a:spcAft>
                <a:spcPts val="600"/>
              </a:spcAft>
              <a:buNone/>
            </a:pPr>
            <a:endParaRPr lang="en-GB" sz="2400" dirty="0"/>
          </a:p>
          <a:p>
            <a:pPr marL="0" indent="0">
              <a:spcAft>
                <a:spcPts val="600"/>
              </a:spcAft>
              <a:buNone/>
            </a:pPr>
            <a:endParaRPr lang="en-GB" sz="2400" dirty="0"/>
          </a:p>
        </p:txBody>
      </p:sp>
    </p:spTree>
    <p:extLst>
      <p:ext uri="{BB962C8B-B14F-4D97-AF65-F5344CB8AC3E}">
        <p14:creationId xmlns:p14="http://schemas.microsoft.com/office/powerpoint/2010/main" val="2355834356"/>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C016F-E1C0-44B6-AE96-1C36F0A8C053}"/>
              </a:ext>
            </a:extLst>
          </p:cNvPr>
          <p:cNvSpPr>
            <a:spLocks noGrp="1"/>
          </p:cNvSpPr>
          <p:nvPr>
            <p:ph type="title"/>
          </p:nvPr>
        </p:nvSpPr>
        <p:spPr/>
        <p:txBody>
          <a:bodyPr/>
          <a:lstStyle/>
          <a:p>
            <a:r>
              <a:rPr lang="en-GB" dirty="0"/>
              <a:t>Formal</a:t>
            </a:r>
          </a:p>
        </p:txBody>
      </p:sp>
      <p:sp>
        <p:nvSpPr>
          <p:cNvPr id="3" name="Content Placeholder 2">
            <a:extLst>
              <a:ext uri="{FF2B5EF4-FFF2-40B4-BE49-F238E27FC236}">
                <a16:creationId xmlns:a16="http://schemas.microsoft.com/office/drawing/2014/main" id="{36A5DAA0-A44F-42EF-BE6E-A72692DFBBE5}"/>
              </a:ext>
            </a:extLst>
          </p:cNvPr>
          <p:cNvSpPr>
            <a:spLocks noGrp="1"/>
          </p:cNvSpPr>
          <p:nvPr>
            <p:ph idx="1"/>
          </p:nvPr>
        </p:nvSpPr>
        <p:spPr>
          <a:xfrm>
            <a:off x="145732" y="1470484"/>
            <a:ext cx="11900535" cy="3917032"/>
          </a:xfrm>
        </p:spPr>
        <p:txBody>
          <a:bodyPr>
            <a:normAutofit lnSpcReduction="10000"/>
          </a:bodyPr>
          <a:lstStyle/>
          <a:p>
            <a:pPr marL="0" indent="0">
              <a:spcAft>
                <a:spcPts val="600"/>
              </a:spcAft>
              <a:buNone/>
            </a:pPr>
            <a:r>
              <a:rPr lang="en-GB" sz="2800" dirty="0"/>
              <a:t>In a technical report, you must write in the 3</a:t>
            </a:r>
            <a:r>
              <a:rPr lang="en-GB" sz="2800" baseline="30000" dirty="0"/>
              <a:t>rd</a:t>
            </a:r>
            <a:r>
              <a:rPr lang="en-GB" sz="2800" dirty="0"/>
              <a:t> person</a:t>
            </a:r>
            <a:r>
              <a:rPr lang="en-GB" sz="2400" dirty="0"/>
              <a:t>:</a:t>
            </a:r>
          </a:p>
          <a:p>
            <a:pPr marL="0" indent="0">
              <a:spcBef>
                <a:spcPts val="1200"/>
              </a:spcBef>
              <a:spcAft>
                <a:spcPts val="600"/>
              </a:spcAft>
              <a:buNone/>
            </a:pPr>
            <a:r>
              <a:rPr lang="en-GB" sz="2400" b="1" dirty="0">
                <a:solidFill>
                  <a:srgbClr val="C00000"/>
                </a:solidFill>
              </a:rPr>
              <a:t>Don’t Write </a:t>
            </a:r>
            <a:r>
              <a:rPr lang="en-GB" sz="2400" dirty="0"/>
              <a:t>– “I have verified that all the results included in the report are accurate.”</a:t>
            </a:r>
          </a:p>
          <a:p>
            <a:pPr marL="1706563" indent="-1706563">
              <a:spcAft>
                <a:spcPts val="600"/>
              </a:spcAft>
              <a:buNone/>
            </a:pPr>
            <a:r>
              <a:rPr lang="en-GB" sz="2400" b="1" dirty="0">
                <a:solidFill>
                  <a:srgbClr val="00B050"/>
                </a:solidFill>
              </a:rPr>
              <a:t>Do Write – </a:t>
            </a:r>
            <a:r>
              <a:rPr lang="en-GB" sz="2400" dirty="0"/>
              <a:t>“It has been verified that all the results included in the report are accurate.”</a:t>
            </a:r>
          </a:p>
          <a:p>
            <a:pPr marL="0" indent="0">
              <a:spcBef>
                <a:spcPts val="1200"/>
              </a:spcBef>
              <a:spcAft>
                <a:spcPts val="600"/>
              </a:spcAft>
              <a:buNone/>
            </a:pPr>
            <a:r>
              <a:rPr lang="en-GB" sz="2400" b="1" dirty="0">
                <a:solidFill>
                  <a:srgbClr val="C00000"/>
                </a:solidFill>
              </a:rPr>
              <a:t>Don’t Write </a:t>
            </a:r>
            <a:r>
              <a:rPr lang="en-GB" sz="2400" dirty="0"/>
              <a:t>– “My aim for this report is to review the current trends in...”</a:t>
            </a:r>
          </a:p>
          <a:p>
            <a:pPr marL="1706563" indent="-1706563">
              <a:spcBef>
                <a:spcPts val="600"/>
              </a:spcBef>
              <a:spcAft>
                <a:spcPts val="600"/>
              </a:spcAft>
              <a:buNone/>
            </a:pPr>
            <a:r>
              <a:rPr lang="en-GB" sz="2400" b="1" dirty="0">
                <a:solidFill>
                  <a:srgbClr val="00B050"/>
                </a:solidFill>
              </a:rPr>
              <a:t>Do Write – </a:t>
            </a:r>
            <a:r>
              <a:rPr lang="en-GB" sz="2400" dirty="0"/>
              <a:t>“The aim of this report is to review the current trends in...”</a:t>
            </a:r>
          </a:p>
          <a:p>
            <a:pPr marL="0" indent="0">
              <a:spcBef>
                <a:spcPts val="1200"/>
              </a:spcBef>
              <a:spcAft>
                <a:spcPts val="600"/>
              </a:spcAft>
              <a:buNone/>
            </a:pPr>
            <a:r>
              <a:rPr lang="en-GB" sz="2400" b="1" dirty="0">
                <a:solidFill>
                  <a:srgbClr val="C00000"/>
                </a:solidFill>
              </a:rPr>
              <a:t>Don’t Write </a:t>
            </a:r>
            <a:r>
              <a:rPr lang="en-GB" sz="2400" dirty="0"/>
              <a:t>– “We got to the correct value by recalibrating the machine.”</a:t>
            </a:r>
          </a:p>
          <a:p>
            <a:pPr marL="1706563" indent="-1706563">
              <a:spcAft>
                <a:spcPts val="600"/>
              </a:spcAft>
              <a:buNone/>
            </a:pPr>
            <a:r>
              <a:rPr lang="en-GB" sz="2400" b="1" dirty="0">
                <a:solidFill>
                  <a:srgbClr val="00B050"/>
                </a:solidFill>
              </a:rPr>
              <a:t>Do Write – </a:t>
            </a:r>
            <a:r>
              <a:rPr lang="en-GB" sz="2400" dirty="0"/>
              <a:t>“the correct value was achieved by recalibrating the machine.”</a:t>
            </a:r>
          </a:p>
          <a:p>
            <a:pPr marL="1706563" indent="-1706563">
              <a:spcAft>
                <a:spcPts val="600"/>
              </a:spcAft>
              <a:buNone/>
            </a:pPr>
            <a:endParaRPr lang="en-GB" sz="2400" dirty="0"/>
          </a:p>
          <a:p>
            <a:pPr marL="1706563" indent="-1706563">
              <a:spcAft>
                <a:spcPts val="600"/>
              </a:spcAft>
              <a:buNone/>
            </a:pPr>
            <a:endParaRPr lang="en-GB" sz="2400" dirty="0"/>
          </a:p>
        </p:txBody>
      </p:sp>
    </p:spTree>
    <p:extLst>
      <p:ext uri="{BB962C8B-B14F-4D97-AF65-F5344CB8AC3E}">
        <p14:creationId xmlns:p14="http://schemas.microsoft.com/office/powerpoint/2010/main" val="2438538840"/>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C016F-E1C0-44B6-AE96-1C36F0A8C053}"/>
              </a:ext>
            </a:extLst>
          </p:cNvPr>
          <p:cNvSpPr>
            <a:spLocks noGrp="1"/>
          </p:cNvSpPr>
          <p:nvPr>
            <p:ph type="title"/>
          </p:nvPr>
        </p:nvSpPr>
        <p:spPr/>
        <p:txBody>
          <a:bodyPr/>
          <a:lstStyle/>
          <a:p>
            <a:r>
              <a:rPr lang="en-GB" dirty="0"/>
              <a:t>Formal</a:t>
            </a:r>
          </a:p>
        </p:txBody>
      </p:sp>
      <p:sp>
        <p:nvSpPr>
          <p:cNvPr id="3" name="Content Placeholder 2">
            <a:extLst>
              <a:ext uri="{FF2B5EF4-FFF2-40B4-BE49-F238E27FC236}">
                <a16:creationId xmlns:a16="http://schemas.microsoft.com/office/drawing/2014/main" id="{36A5DAA0-A44F-42EF-BE6E-A72692DFBBE5}"/>
              </a:ext>
            </a:extLst>
          </p:cNvPr>
          <p:cNvSpPr>
            <a:spLocks noGrp="1"/>
          </p:cNvSpPr>
          <p:nvPr>
            <p:ph idx="1"/>
          </p:nvPr>
        </p:nvSpPr>
        <p:spPr>
          <a:xfrm>
            <a:off x="291465" y="1470484"/>
            <a:ext cx="11609070" cy="3917032"/>
          </a:xfrm>
        </p:spPr>
        <p:txBody>
          <a:bodyPr vert="horz" lIns="91440" tIns="45720" rIns="91440" bIns="45720" rtlCol="0" anchor="t">
            <a:normAutofit lnSpcReduction="10000"/>
          </a:bodyPr>
          <a:lstStyle/>
          <a:p>
            <a:pPr marL="0" indent="0">
              <a:spcAft>
                <a:spcPts val="600"/>
              </a:spcAft>
              <a:buNone/>
            </a:pPr>
            <a:r>
              <a:rPr lang="en-GB" sz="2800" dirty="0"/>
              <a:t>Generally, in academic writing you should avoid: </a:t>
            </a:r>
          </a:p>
          <a:p>
            <a:pPr>
              <a:lnSpc>
                <a:spcPct val="150000"/>
              </a:lnSpc>
              <a:spcAft>
                <a:spcPts val="600"/>
              </a:spcAft>
              <a:buFont typeface="Wingdings" panose="05000000000000000000" pitchFamily="2" charset="2"/>
              <a:buChar char="§"/>
            </a:pPr>
            <a:r>
              <a:rPr lang="en-GB" sz="2400" dirty="0"/>
              <a:t>Colloquial vocabulary and informal expressions; “stuff”, “a lot of”, “thing”, “sort of”. </a:t>
            </a:r>
          </a:p>
          <a:p>
            <a:pPr>
              <a:lnSpc>
                <a:spcPct val="150000"/>
              </a:lnSpc>
              <a:spcAft>
                <a:spcPts val="600"/>
              </a:spcAft>
              <a:buFont typeface="Wingdings" panose="05000000000000000000" pitchFamily="2" charset="2"/>
              <a:buChar char="§"/>
            </a:pPr>
            <a:r>
              <a:rPr lang="en-GB" sz="2400" dirty="0"/>
              <a:t>Figures of speech such as “well”, “anyway”.</a:t>
            </a:r>
          </a:p>
          <a:p>
            <a:pPr>
              <a:lnSpc>
                <a:spcPct val="150000"/>
              </a:lnSpc>
              <a:spcAft>
                <a:spcPts val="600"/>
              </a:spcAft>
              <a:buFont typeface="Wingdings" panose="05000000000000000000" pitchFamily="2" charset="2"/>
              <a:buChar char="§"/>
            </a:pPr>
            <a:r>
              <a:rPr lang="en-GB" sz="2400" dirty="0"/>
              <a:t>Repetition, redundancy and wordiness; “completely unique”, “adding together”.</a:t>
            </a:r>
          </a:p>
          <a:p>
            <a:pPr>
              <a:lnSpc>
                <a:spcPct val="150000"/>
              </a:lnSpc>
              <a:spcAft>
                <a:spcPts val="600"/>
              </a:spcAft>
              <a:buFont typeface="Wingdings" panose="05000000000000000000" pitchFamily="2" charset="2"/>
              <a:buChar char="§"/>
            </a:pPr>
            <a:r>
              <a:rPr lang="en-GB" sz="2400" dirty="0"/>
              <a:t>Two-word verbs: “put off”, “bring up” </a:t>
            </a:r>
          </a:p>
          <a:p>
            <a:pPr>
              <a:lnSpc>
                <a:spcPct val="150000"/>
              </a:lnSpc>
              <a:buFont typeface="Wingdings" panose="05000000000000000000" pitchFamily="2" charset="2"/>
              <a:buChar char="§"/>
            </a:pPr>
            <a:r>
              <a:rPr lang="en-GB" sz="2400" dirty="0"/>
              <a:t>Abbreviated phrases: “can't”, “doesn't”, “shouldn’t”.</a:t>
            </a:r>
          </a:p>
        </p:txBody>
      </p:sp>
    </p:spTree>
    <p:extLst>
      <p:ext uri="{BB962C8B-B14F-4D97-AF65-F5344CB8AC3E}">
        <p14:creationId xmlns:p14="http://schemas.microsoft.com/office/powerpoint/2010/main" val="132305967"/>
      </p:ext>
    </p:extLst>
  </p:cSld>
  <p:clrMapOvr>
    <a:masterClrMapping/>
  </p:clrMapOvr>
  <p:transition>
    <p:cover dir="rd"/>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C016F-E1C0-44B6-AE96-1C36F0A8C053}"/>
              </a:ext>
            </a:extLst>
          </p:cNvPr>
          <p:cNvSpPr>
            <a:spLocks noGrp="1"/>
          </p:cNvSpPr>
          <p:nvPr>
            <p:ph type="title"/>
          </p:nvPr>
        </p:nvSpPr>
        <p:spPr/>
        <p:txBody>
          <a:bodyPr/>
          <a:lstStyle/>
          <a:p>
            <a:r>
              <a:rPr lang="en-GB" dirty="0"/>
              <a:t>Formal</a:t>
            </a:r>
          </a:p>
        </p:txBody>
      </p:sp>
      <p:sp>
        <p:nvSpPr>
          <p:cNvPr id="3" name="Content Placeholder 2">
            <a:extLst>
              <a:ext uri="{FF2B5EF4-FFF2-40B4-BE49-F238E27FC236}">
                <a16:creationId xmlns:a16="http://schemas.microsoft.com/office/drawing/2014/main" id="{36A5DAA0-A44F-42EF-BE6E-A72692DFBBE5}"/>
              </a:ext>
            </a:extLst>
          </p:cNvPr>
          <p:cNvSpPr>
            <a:spLocks noGrp="1"/>
          </p:cNvSpPr>
          <p:nvPr>
            <p:ph idx="1"/>
          </p:nvPr>
        </p:nvSpPr>
        <p:spPr>
          <a:xfrm>
            <a:off x="526732" y="1417638"/>
            <a:ext cx="11138536" cy="3917032"/>
          </a:xfrm>
        </p:spPr>
        <p:txBody>
          <a:bodyPr>
            <a:normAutofit fontScale="92500" lnSpcReduction="20000"/>
          </a:bodyPr>
          <a:lstStyle/>
          <a:p>
            <a:pPr marL="0" indent="0">
              <a:lnSpc>
                <a:spcPct val="120000"/>
              </a:lnSpc>
              <a:spcAft>
                <a:spcPts val="600"/>
              </a:spcAft>
              <a:buNone/>
            </a:pPr>
            <a:r>
              <a:rPr lang="en-GB" sz="3400" dirty="0"/>
              <a:t>You should also avoid using overly basic vocabulary: </a:t>
            </a:r>
          </a:p>
          <a:p>
            <a:pPr>
              <a:spcAft>
                <a:spcPts val="600"/>
              </a:spcAft>
              <a:buFont typeface="Wingdings" panose="05000000000000000000" pitchFamily="2" charset="2"/>
              <a:buChar char="§"/>
            </a:pPr>
            <a:r>
              <a:rPr lang="en-GB" sz="2800" dirty="0"/>
              <a:t>John </a:t>
            </a:r>
            <a:r>
              <a:rPr lang="en-GB" sz="2800" dirty="0">
                <a:solidFill>
                  <a:srgbClr val="FF0000"/>
                </a:solidFill>
              </a:rPr>
              <a:t>did well </a:t>
            </a:r>
            <a:r>
              <a:rPr lang="en-GB" sz="2800" dirty="0"/>
              <a:t>in isolating the damaged transistor from </a:t>
            </a:r>
          </a:p>
          <a:p>
            <a:pPr marL="0" indent="0">
              <a:spcAft>
                <a:spcPts val="600"/>
              </a:spcAft>
              <a:buNone/>
            </a:pPr>
            <a:r>
              <a:rPr lang="en-GB" sz="2800" dirty="0"/>
              <a:t>     the PCB assembly.</a:t>
            </a:r>
          </a:p>
          <a:p>
            <a:pPr marL="457200" lvl="1" indent="0">
              <a:spcAft>
                <a:spcPts val="600"/>
              </a:spcAft>
              <a:buNone/>
            </a:pPr>
            <a:r>
              <a:rPr lang="en-GB" sz="2200" dirty="0"/>
              <a:t>- John </a:t>
            </a:r>
            <a:r>
              <a:rPr lang="en-GB" sz="2200" dirty="0">
                <a:solidFill>
                  <a:srgbClr val="00B050"/>
                </a:solidFill>
              </a:rPr>
              <a:t>succeeded</a:t>
            </a:r>
            <a:r>
              <a:rPr lang="en-GB" sz="2200" dirty="0"/>
              <a:t> in isolating the damaged transistor from the PCB assembly</a:t>
            </a:r>
            <a:r>
              <a:rPr lang="en-GB" sz="2600" dirty="0"/>
              <a:t>.</a:t>
            </a:r>
          </a:p>
          <a:p>
            <a:pPr marL="0" indent="0">
              <a:spcAft>
                <a:spcPts val="600"/>
              </a:spcAft>
              <a:buNone/>
            </a:pPr>
            <a:endParaRPr lang="en-GB" sz="2800" dirty="0"/>
          </a:p>
          <a:p>
            <a:pPr>
              <a:spcAft>
                <a:spcPts val="600"/>
              </a:spcAft>
              <a:buFont typeface="Wingdings" panose="05000000000000000000" pitchFamily="2" charset="2"/>
              <a:buChar char="§"/>
            </a:pPr>
            <a:r>
              <a:rPr lang="en-GB" sz="2800" dirty="0"/>
              <a:t> The number of collaborative robots has </a:t>
            </a:r>
            <a:r>
              <a:rPr lang="en-GB" sz="2800" dirty="0">
                <a:solidFill>
                  <a:srgbClr val="FF0000"/>
                </a:solidFill>
              </a:rPr>
              <a:t>gone up </a:t>
            </a:r>
            <a:r>
              <a:rPr lang="en-GB" sz="2800" dirty="0"/>
              <a:t>in </a:t>
            </a:r>
          </a:p>
          <a:p>
            <a:pPr marL="0" indent="0">
              <a:spcAft>
                <a:spcPts val="600"/>
              </a:spcAft>
              <a:buNone/>
            </a:pPr>
            <a:r>
              <a:rPr lang="en-GB" sz="2800" dirty="0"/>
              <a:t>      Industrialised countries.</a:t>
            </a:r>
          </a:p>
          <a:p>
            <a:pPr marL="400050" lvl="1" indent="0">
              <a:spcAft>
                <a:spcPts val="600"/>
              </a:spcAft>
              <a:buNone/>
              <a:defRPr/>
            </a:pPr>
            <a:r>
              <a:rPr kumimoji="0" lang="en-GB" b="0" i="0" u="none" strike="noStrike" kern="1200" cap="none" spc="0" normalizeH="0" baseline="0" noProof="0" dirty="0">
                <a:ln>
                  <a:noFill/>
                </a:ln>
                <a:solidFill>
                  <a:prstClr val="black"/>
                </a:solidFill>
                <a:effectLst/>
                <a:uLnTx/>
                <a:uFillTx/>
                <a:latin typeface="Myriad Pro"/>
                <a:ea typeface="+mn-ea"/>
                <a:cs typeface="+mn-cs"/>
              </a:rPr>
              <a:t>- </a:t>
            </a:r>
            <a:r>
              <a:rPr kumimoji="0" lang="en-GB" sz="2200" b="0" i="0" u="none" strike="noStrike" kern="1200" cap="none" spc="0" normalizeH="0" baseline="0" noProof="0" dirty="0">
                <a:ln>
                  <a:noFill/>
                </a:ln>
                <a:solidFill>
                  <a:prstClr val="black"/>
                </a:solidFill>
                <a:effectLst/>
                <a:uLnTx/>
                <a:uFillTx/>
                <a:latin typeface="Myriad Pro"/>
                <a:ea typeface="+mn-ea"/>
                <a:cs typeface="+mn-cs"/>
              </a:rPr>
              <a:t>The number of collaborative robots has </a:t>
            </a:r>
            <a:r>
              <a:rPr lang="en-GB" sz="2200" dirty="0">
                <a:solidFill>
                  <a:srgbClr val="00B050"/>
                </a:solidFill>
                <a:latin typeface="Myriad Pro"/>
              </a:rPr>
              <a:t>increased</a:t>
            </a:r>
            <a:r>
              <a:rPr kumimoji="0" lang="en-GB" sz="2200" b="0" i="0" u="none" strike="noStrike" kern="1200" cap="none" spc="0" normalizeH="0" baseline="0" noProof="0" dirty="0">
                <a:ln>
                  <a:noFill/>
                </a:ln>
                <a:solidFill>
                  <a:srgbClr val="FF0000"/>
                </a:solidFill>
                <a:effectLst/>
                <a:uLnTx/>
                <a:uFillTx/>
                <a:latin typeface="Myriad Pro"/>
                <a:ea typeface="+mn-ea"/>
                <a:cs typeface="+mn-cs"/>
              </a:rPr>
              <a:t> </a:t>
            </a:r>
            <a:r>
              <a:rPr kumimoji="0" lang="en-GB" sz="2200" b="0" i="0" u="none" strike="noStrike" kern="1200" cap="none" spc="0" normalizeH="0" baseline="0" noProof="0" dirty="0">
                <a:ln>
                  <a:noFill/>
                </a:ln>
                <a:solidFill>
                  <a:prstClr val="black"/>
                </a:solidFill>
                <a:effectLst/>
                <a:uLnTx/>
                <a:uFillTx/>
                <a:latin typeface="Myriad Pro"/>
                <a:ea typeface="+mn-ea"/>
                <a:cs typeface="+mn-cs"/>
              </a:rPr>
              <a:t>in Industrialised countries.</a:t>
            </a:r>
          </a:p>
        </p:txBody>
      </p:sp>
    </p:spTree>
    <p:extLst>
      <p:ext uri="{BB962C8B-B14F-4D97-AF65-F5344CB8AC3E}">
        <p14:creationId xmlns:p14="http://schemas.microsoft.com/office/powerpoint/2010/main" val="1607132552"/>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9E579-8F01-4D8A-BE5E-A8614D1156AA}"/>
              </a:ext>
            </a:extLst>
          </p:cNvPr>
          <p:cNvSpPr>
            <a:spLocks noGrp="1"/>
          </p:cNvSpPr>
          <p:nvPr>
            <p:ph type="title"/>
          </p:nvPr>
        </p:nvSpPr>
        <p:spPr>
          <a:xfrm>
            <a:off x="609600" y="282099"/>
            <a:ext cx="10972800" cy="1143000"/>
          </a:xfrm>
        </p:spPr>
        <p:txBody>
          <a:bodyPr/>
          <a:lstStyle/>
          <a:p>
            <a:r>
              <a:rPr lang="en-GB" dirty="0"/>
              <a:t>Objective</a:t>
            </a:r>
          </a:p>
        </p:txBody>
      </p:sp>
      <p:sp>
        <p:nvSpPr>
          <p:cNvPr id="3" name="Content Placeholder 2">
            <a:extLst>
              <a:ext uri="{FF2B5EF4-FFF2-40B4-BE49-F238E27FC236}">
                <a16:creationId xmlns:a16="http://schemas.microsoft.com/office/drawing/2014/main" id="{A9E9CA5D-F6C2-4110-B0F4-EBC67DB0DE81}"/>
              </a:ext>
            </a:extLst>
          </p:cNvPr>
          <p:cNvSpPr>
            <a:spLocks noGrp="1"/>
          </p:cNvSpPr>
          <p:nvPr>
            <p:ph idx="1"/>
          </p:nvPr>
        </p:nvSpPr>
        <p:spPr>
          <a:xfrm>
            <a:off x="680720" y="1425099"/>
            <a:ext cx="10830560" cy="4007802"/>
          </a:xfrm>
        </p:spPr>
        <p:txBody>
          <a:bodyPr>
            <a:normAutofit/>
          </a:bodyPr>
          <a:lstStyle/>
          <a:p>
            <a:pPr marL="0" indent="0">
              <a:spcAft>
                <a:spcPts val="1200"/>
              </a:spcAft>
              <a:buNone/>
            </a:pPr>
            <a:r>
              <a:rPr lang="en-GB" sz="2600" dirty="0"/>
              <a:t>The main emphasis should be on the information that you perceive as important or want to give and the arguments you want to make, rather than your own personal opinions.</a:t>
            </a:r>
          </a:p>
          <a:p>
            <a:pPr>
              <a:spcAft>
                <a:spcPts val="600"/>
              </a:spcAft>
              <a:buFont typeface="Wingdings" panose="05000000000000000000" pitchFamily="2" charset="2"/>
              <a:buChar char="§"/>
            </a:pPr>
            <a:r>
              <a:rPr lang="en-GB" sz="2600" dirty="0"/>
              <a:t>Nobody really wants to hear what you “think” or "believe”. </a:t>
            </a:r>
          </a:p>
          <a:p>
            <a:pPr>
              <a:spcAft>
                <a:spcPts val="600"/>
              </a:spcAft>
              <a:buFont typeface="Wingdings" panose="05000000000000000000" pitchFamily="2" charset="2"/>
              <a:buChar char="§"/>
            </a:pPr>
            <a:r>
              <a:rPr lang="en-GB" sz="2600" dirty="0"/>
              <a:t>They want to know what you have studied and learned, and how this has led you to your various conclusions.</a:t>
            </a:r>
          </a:p>
          <a:p>
            <a:pPr>
              <a:buFont typeface="Wingdings" panose="05000000000000000000" pitchFamily="2" charset="2"/>
              <a:buChar char="§"/>
            </a:pPr>
            <a:r>
              <a:rPr lang="en-GB" sz="2600" dirty="0"/>
              <a:t>If you do include your own thoughts and opinions, they should be informed/supported by reading, discussion and research.</a:t>
            </a:r>
          </a:p>
        </p:txBody>
      </p:sp>
    </p:spTree>
    <p:extLst>
      <p:ext uri="{BB962C8B-B14F-4D97-AF65-F5344CB8AC3E}">
        <p14:creationId xmlns:p14="http://schemas.microsoft.com/office/powerpoint/2010/main" val="1210343175"/>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5485E9-474C-46E3-85D6-9689B99AA8F3}"/>
              </a:ext>
            </a:extLst>
          </p:cNvPr>
          <p:cNvSpPr>
            <a:spLocks noGrp="1"/>
          </p:cNvSpPr>
          <p:nvPr>
            <p:ph idx="1"/>
          </p:nvPr>
        </p:nvSpPr>
        <p:spPr>
          <a:xfrm>
            <a:off x="609600" y="1590041"/>
            <a:ext cx="10561320" cy="3917032"/>
          </a:xfrm>
        </p:spPr>
        <p:txBody>
          <a:bodyPr>
            <a:normAutofit lnSpcReduction="10000"/>
          </a:bodyPr>
          <a:lstStyle/>
          <a:p>
            <a:pPr marL="457200" indent="-457200" algn="just">
              <a:buFont typeface="+mj-lt"/>
              <a:buAutoNum type="arabicPeriod"/>
            </a:pPr>
            <a:r>
              <a:rPr lang="en-GB" sz="2400" dirty="0"/>
              <a:t>We don't really know how neural networks work, but many people have talked about them for a long time. Some researchers have tried to find different ways to test how they work. I think that neural networks use maths to simulate human brain activity. </a:t>
            </a:r>
          </a:p>
          <a:p>
            <a:pPr marL="457200" indent="-457200" algn="just">
              <a:buFont typeface="+mj-lt"/>
              <a:buAutoNum type="arabicPeriod"/>
            </a:pPr>
            <a:endParaRPr lang="en-GB" sz="2400" dirty="0"/>
          </a:p>
          <a:p>
            <a:pPr marL="457200" indent="-457200" algn="just">
              <a:buFont typeface="+mj-lt"/>
              <a:buAutoNum type="arabicPeriod"/>
            </a:pPr>
            <a:r>
              <a:rPr lang="en-GB" sz="2400" dirty="0"/>
              <a:t>The question “how do neural networks simulate the functions of the human brain” is currently at the core of many hotly debated topics within AI and machine learning. Researchers have suggested that mathematical activation functions simulate neuron activity in the human brain (e.g., Jones and Swain, 2019; Davies, 2020) on the grounds that they, like human neurons, react when exposed to a stimuli.</a:t>
            </a:r>
          </a:p>
        </p:txBody>
      </p:sp>
      <p:sp>
        <p:nvSpPr>
          <p:cNvPr id="4" name="Title 1">
            <a:extLst>
              <a:ext uri="{FF2B5EF4-FFF2-40B4-BE49-F238E27FC236}">
                <a16:creationId xmlns:a16="http://schemas.microsoft.com/office/drawing/2014/main" id="{BAF56621-6079-4BA4-8FDD-9DC32E40E139}"/>
              </a:ext>
            </a:extLst>
          </p:cNvPr>
          <p:cNvSpPr>
            <a:spLocks noGrp="1"/>
          </p:cNvSpPr>
          <p:nvPr>
            <p:ph type="title"/>
          </p:nvPr>
        </p:nvSpPr>
        <p:spPr>
          <a:xfrm>
            <a:off x="609600" y="274638"/>
            <a:ext cx="10972800" cy="1143000"/>
          </a:xfrm>
        </p:spPr>
        <p:txBody>
          <a:bodyPr>
            <a:normAutofit/>
          </a:bodyPr>
          <a:lstStyle/>
          <a:p>
            <a:pPr>
              <a:spcBef>
                <a:spcPts val="600"/>
              </a:spcBef>
            </a:pPr>
            <a:r>
              <a:rPr lang="en-GB" dirty="0"/>
              <a:t>Objective</a:t>
            </a:r>
            <a:br>
              <a:rPr lang="en-GB" dirty="0"/>
            </a:br>
            <a:r>
              <a:rPr lang="en-GB" sz="2200" i="1" dirty="0"/>
              <a:t> (Compare these two paragraphs: which is the most objective?)</a:t>
            </a:r>
            <a:endParaRPr lang="en-GB" i="1" dirty="0"/>
          </a:p>
        </p:txBody>
      </p:sp>
    </p:spTree>
    <p:extLst>
      <p:ext uri="{BB962C8B-B14F-4D97-AF65-F5344CB8AC3E}">
        <p14:creationId xmlns:p14="http://schemas.microsoft.com/office/powerpoint/2010/main" val="3323164630"/>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9E579-8F01-4D8A-BE5E-A8614D1156AA}"/>
              </a:ext>
            </a:extLst>
          </p:cNvPr>
          <p:cNvSpPr>
            <a:spLocks noGrp="1"/>
          </p:cNvSpPr>
          <p:nvPr>
            <p:ph type="title"/>
          </p:nvPr>
        </p:nvSpPr>
        <p:spPr>
          <a:xfrm>
            <a:off x="609600" y="282099"/>
            <a:ext cx="10972800" cy="1143000"/>
          </a:xfrm>
        </p:spPr>
        <p:txBody>
          <a:bodyPr/>
          <a:lstStyle/>
          <a:p>
            <a:r>
              <a:rPr lang="en-GB" dirty="0"/>
              <a:t>Objective</a:t>
            </a:r>
          </a:p>
        </p:txBody>
      </p:sp>
      <p:sp>
        <p:nvSpPr>
          <p:cNvPr id="3" name="Content Placeholder 2">
            <a:extLst>
              <a:ext uri="{FF2B5EF4-FFF2-40B4-BE49-F238E27FC236}">
                <a16:creationId xmlns:a16="http://schemas.microsoft.com/office/drawing/2014/main" id="{A9E9CA5D-F6C2-4110-B0F4-EBC67DB0DE81}"/>
              </a:ext>
            </a:extLst>
          </p:cNvPr>
          <p:cNvSpPr>
            <a:spLocks noGrp="1"/>
          </p:cNvSpPr>
          <p:nvPr>
            <p:ph idx="1"/>
          </p:nvPr>
        </p:nvSpPr>
        <p:spPr>
          <a:xfrm>
            <a:off x="680720" y="1244625"/>
            <a:ext cx="10830560" cy="4007802"/>
          </a:xfrm>
        </p:spPr>
        <p:txBody>
          <a:bodyPr>
            <a:normAutofit fontScale="92500"/>
          </a:bodyPr>
          <a:lstStyle/>
          <a:p>
            <a:pPr>
              <a:spcAft>
                <a:spcPts val="1200"/>
              </a:spcAft>
              <a:buFont typeface="Wingdings" panose="05000000000000000000" pitchFamily="2" charset="2"/>
              <a:buChar char="§"/>
            </a:pPr>
            <a:r>
              <a:rPr lang="en-GB" sz="2600" dirty="0"/>
              <a:t>Avoid words like “I”, “me”, “myself”. The reader will normally assume that any idea not referenced is your own. It is therefore unnecessary to make this explicit.</a:t>
            </a:r>
          </a:p>
          <a:p>
            <a:pPr marL="0" indent="0">
              <a:spcAft>
                <a:spcPts val="1200"/>
              </a:spcAft>
              <a:buNone/>
            </a:pPr>
            <a:r>
              <a:rPr lang="en-GB" sz="2600" b="1" dirty="0">
                <a:solidFill>
                  <a:srgbClr val="FF0000"/>
                </a:solidFill>
              </a:rPr>
              <a:t>Don't write</a:t>
            </a:r>
            <a:r>
              <a:rPr lang="en-GB" sz="2600" dirty="0"/>
              <a:t>: “In my opinion, this is a very interesting study”.</a:t>
            </a:r>
          </a:p>
          <a:p>
            <a:pPr marL="457200" lvl="1" indent="0">
              <a:spcAft>
                <a:spcPts val="1200"/>
              </a:spcAft>
              <a:buNone/>
            </a:pPr>
            <a:r>
              <a:rPr lang="en-GB" sz="2200" b="1" dirty="0">
                <a:solidFill>
                  <a:srgbClr val="00B050"/>
                </a:solidFill>
              </a:rPr>
              <a:t>- Write</a:t>
            </a:r>
            <a:r>
              <a:rPr lang="en-GB" sz="2200" dirty="0"/>
              <a:t>: “This is a very interesting study”.</a:t>
            </a:r>
          </a:p>
          <a:p>
            <a:pPr>
              <a:spcAft>
                <a:spcPts val="1200"/>
              </a:spcAft>
              <a:buFont typeface="Wingdings" panose="05000000000000000000" pitchFamily="2" charset="2"/>
              <a:buChar char="§"/>
            </a:pPr>
            <a:r>
              <a:rPr lang="en-GB" sz="2600" dirty="0"/>
              <a:t>Avoid "you" to refer to the reader or people in general.</a:t>
            </a:r>
          </a:p>
          <a:p>
            <a:pPr marL="0" indent="0">
              <a:spcAft>
                <a:spcPts val="1200"/>
              </a:spcAft>
              <a:buNone/>
            </a:pPr>
            <a:r>
              <a:rPr lang="en-GB" sz="2600" b="1" dirty="0">
                <a:solidFill>
                  <a:srgbClr val="FF0000"/>
                </a:solidFill>
              </a:rPr>
              <a:t>Don't write</a:t>
            </a:r>
            <a:r>
              <a:rPr lang="en-GB" sz="2600" dirty="0"/>
              <a:t>: “You can easily forget how different technology was 50 years ago”.</a:t>
            </a:r>
          </a:p>
          <a:p>
            <a:pPr marL="457200" lvl="1" indent="0">
              <a:spcAft>
                <a:spcPts val="1200"/>
              </a:spcAft>
              <a:buNone/>
            </a:pPr>
            <a:r>
              <a:rPr lang="en-GB" sz="2200" b="1" dirty="0">
                <a:solidFill>
                  <a:srgbClr val="00B050"/>
                </a:solidFill>
              </a:rPr>
              <a:t>- Write</a:t>
            </a:r>
            <a:r>
              <a:rPr lang="en-GB" sz="2200" dirty="0"/>
              <a:t>: “It is easy to forget how different technology was 50 years ago”.</a:t>
            </a:r>
          </a:p>
        </p:txBody>
      </p:sp>
    </p:spTree>
    <p:extLst>
      <p:ext uri="{BB962C8B-B14F-4D97-AF65-F5344CB8AC3E}">
        <p14:creationId xmlns:p14="http://schemas.microsoft.com/office/powerpoint/2010/main" val="1585929662"/>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9E579-8F01-4D8A-BE5E-A8614D1156AA}"/>
              </a:ext>
            </a:extLst>
          </p:cNvPr>
          <p:cNvSpPr>
            <a:spLocks noGrp="1"/>
          </p:cNvSpPr>
          <p:nvPr>
            <p:ph type="title"/>
          </p:nvPr>
        </p:nvSpPr>
        <p:spPr>
          <a:xfrm>
            <a:off x="1914858" y="557036"/>
            <a:ext cx="3637280" cy="1143000"/>
          </a:xfrm>
        </p:spPr>
        <p:txBody>
          <a:bodyPr/>
          <a:lstStyle/>
          <a:p>
            <a:r>
              <a:rPr lang="en-GB" dirty="0"/>
              <a:t>Explicit</a:t>
            </a:r>
          </a:p>
        </p:txBody>
      </p:sp>
      <p:sp>
        <p:nvSpPr>
          <p:cNvPr id="3" name="Content Placeholder 2">
            <a:extLst>
              <a:ext uri="{FF2B5EF4-FFF2-40B4-BE49-F238E27FC236}">
                <a16:creationId xmlns:a16="http://schemas.microsoft.com/office/drawing/2014/main" id="{A9E9CA5D-F6C2-4110-B0F4-EBC67DB0DE81}"/>
              </a:ext>
            </a:extLst>
          </p:cNvPr>
          <p:cNvSpPr>
            <a:spLocks noGrp="1"/>
          </p:cNvSpPr>
          <p:nvPr>
            <p:ph idx="1"/>
          </p:nvPr>
        </p:nvSpPr>
        <p:spPr>
          <a:xfrm>
            <a:off x="294037" y="1850469"/>
            <a:ext cx="6878923" cy="3157061"/>
          </a:xfrm>
        </p:spPr>
        <p:txBody>
          <a:bodyPr vert="horz" lIns="91440" tIns="45720" rIns="91440" bIns="45720" rtlCol="0" anchor="t">
            <a:normAutofit/>
          </a:bodyPr>
          <a:lstStyle/>
          <a:p>
            <a:pPr>
              <a:spcAft>
                <a:spcPts val="1200"/>
              </a:spcAft>
              <a:buFont typeface="Wingdings" panose="05000000000000000000" pitchFamily="2" charset="2"/>
              <a:buChar char="§"/>
            </a:pPr>
            <a:r>
              <a:rPr lang="en-GB" sz="2400" dirty="0"/>
              <a:t>Academic writing is explicit in its organisation of the ideas/concepts in the text.</a:t>
            </a:r>
          </a:p>
          <a:p>
            <a:pPr>
              <a:spcAft>
                <a:spcPts val="1200"/>
              </a:spcAft>
              <a:buFont typeface="Wingdings" panose="05000000000000000000" pitchFamily="2" charset="2"/>
              <a:buChar char="§"/>
            </a:pPr>
            <a:r>
              <a:rPr lang="en-GB" sz="2400" dirty="0"/>
              <a:t>As the writer, it is your responsibility to make it clear to your reader how various parts of the text are related.</a:t>
            </a:r>
          </a:p>
          <a:p>
            <a:pPr>
              <a:spcAft>
                <a:spcPts val="1200"/>
              </a:spcAft>
              <a:buFont typeface="Wingdings" panose="05000000000000000000" pitchFamily="2" charset="2"/>
              <a:buChar char="§"/>
            </a:pPr>
            <a:r>
              <a:rPr lang="en-GB" sz="2400" dirty="0"/>
              <a:t>These connections can be made explicit using different signalling words.</a:t>
            </a:r>
            <a:endParaRPr lang="en-GB" sz="3600" dirty="0"/>
          </a:p>
        </p:txBody>
      </p:sp>
      <p:pic>
        <p:nvPicPr>
          <p:cNvPr id="1026" name="Picture 2" descr="Teaching Text Structure: Help Students Identify Signal Words |  seedsofsciencerootsofreading">
            <a:extLst>
              <a:ext uri="{FF2B5EF4-FFF2-40B4-BE49-F238E27FC236}">
                <a16:creationId xmlns:a16="http://schemas.microsoft.com/office/drawing/2014/main" id="{2B3BC1EE-510E-4731-B208-1B2B0C8C746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saturation sat="0"/>
                    </a14:imgEffect>
                  </a14:imgLayer>
                </a14:imgProps>
              </a:ext>
              <a:ext uri="{28A0092B-C50C-407E-A947-70E740481C1C}">
                <a14:useLocalDpi xmlns:a14="http://schemas.microsoft.com/office/drawing/2010/main" val="0"/>
              </a:ext>
            </a:extLst>
          </a:blip>
          <a:srcRect/>
          <a:stretch>
            <a:fillRect/>
          </a:stretch>
        </p:blipFill>
        <p:spPr bwMode="auto">
          <a:xfrm>
            <a:off x="7254240" y="296006"/>
            <a:ext cx="4643723" cy="5119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2957493"/>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3AED4F-9DE1-4DFD-B8BC-4648C02630D7}"/>
              </a:ext>
            </a:extLst>
          </p:cNvPr>
          <p:cNvSpPr>
            <a:spLocks noGrp="1"/>
          </p:cNvSpPr>
          <p:nvPr>
            <p:ph idx="1"/>
          </p:nvPr>
        </p:nvSpPr>
        <p:spPr>
          <a:xfrm>
            <a:off x="609600" y="1498601"/>
            <a:ext cx="10972800" cy="1671320"/>
          </a:xfrm>
        </p:spPr>
        <p:txBody>
          <a:bodyPr>
            <a:normAutofit lnSpcReduction="10000"/>
          </a:bodyPr>
          <a:lstStyle/>
          <a:p>
            <a:pPr marL="0" indent="0">
              <a:buNone/>
            </a:pPr>
            <a:r>
              <a:rPr lang="en-GB" sz="2600" i="1" dirty="0"/>
              <a:t>“Delta-x has gone from strength to strength in recent years, key performance indicators show that the organisation is on track to meet many of its performance targets set by company executives. Product quality and delivery speed has significantly improved. Customer retention is poor.”</a:t>
            </a:r>
          </a:p>
        </p:txBody>
      </p:sp>
      <p:sp>
        <p:nvSpPr>
          <p:cNvPr id="4" name="Title 1">
            <a:extLst>
              <a:ext uri="{FF2B5EF4-FFF2-40B4-BE49-F238E27FC236}">
                <a16:creationId xmlns:a16="http://schemas.microsoft.com/office/drawing/2014/main" id="{E27CB262-14CF-415B-8919-B0524709603A}"/>
              </a:ext>
            </a:extLst>
          </p:cNvPr>
          <p:cNvSpPr>
            <a:spLocks noGrp="1"/>
          </p:cNvSpPr>
          <p:nvPr>
            <p:ph type="title"/>
          </p:nvPr>
        </p:nvSpPr>
        <p:spPr>
          <a:xfrm>
            <a:off x="609600" y="142240"/>
            <a:ext cx="10972800" cy="1143000"/>
          </a:xfrm>
        </p:spPr>
        <p:txBody>
          <a:bodyPr>
            <a:normAutofit/>
          </a:bodyPr>
          <a:lstStyle/>
          <a:p>
            <a:pPr>
              <a:spcBef>
                <a:spcPts val="600"/>
              </a:spcBef>
            </a:pPr>
            <a:r>
              <a:rPr lang="en-GB" dirty="0"/>
              <a:t>Explicit</a:t>
            </a:r>
            <a:br>
              <a:rPr lang="en-GB" dirty="0"/>
            </a:br>
            <a:r>
              <a:rPr lang="en-GB" sz="2200" i="1" dirty="0"/>
              <a:t> (what's wrong with this statement?)</a:t>
            </a:r>
            <a:endParaRPr lang="en-GB" i="1" dirty="0"/>
          </a:p>
        </p:txBody>
      </p:sp>
      <p:sp>
        <p:nvSpPr>
          <p:cNvPr id="5" name="Content Placeholder 2">
            <a:extLst>
              <a:ext uri="{FF2B5EF4-FFF2-40B4-BE49-F238E27FC236}">
                <a16:creationId xmlns:a16="http://schemas.microsoft.com/office/drawing/2014/main" id="{E17C5338-1348-4F4B-9756-CE5EB9D200E5}"/>
              </a:ext>
            </a:extLst>
          </p:cNvPr>
          <p:cNvSpPr txBox="1">
            <a:spLocks/>
          </p:cNvSpPr>
          <p:nvPr/>
        </p:nvSpPr>
        <p:spPr>
          <a:xfrm>
            <a:off x="609600" y="3383282"/>
            <a:ext cx="11297055" cy="1671320"/>
          </a:xfrm>
          <a:prstGeom prst="rect">
            <a:avLst/>
          </a:prstGeom>
        </p:spPr>
        <p:txBody>
          <a:bodyPr vert="horz" lIns="91440" tIns="45720" rIns="91440" bIns="45720" rtlCol="0" anchor="t">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2600" i="1" dirty="0"/>
              <a:t>“Delta-x has gone from strength to strength in recent years, key performance indicators show that the organisation is on track to meet many of its performance targets set by company executives. Product quality and delivery speed has significantly improved; </a:t>
            </a:r>
            <a:r>
              <a:rPr lang="en-GB" sz="2600" i="1" dirty="0">
                <a:solidFill>
                  <a:srgbClr val="00B050"/>
                </a:solidFill>
              </a:rPr>
              <a:t>however</a:t>
            </a:r>
            <a:r>
              <a:rPr lang="en-GB" sz="2600" i="1" dirty="0"/>
              <a:t> customer retention remains poor.”</a:t>
            </a:r>
          </a:p>
        </p:txBody>
      </p:sp>
    </p:spTree>
    <p:extLst>
      <p:ext uri="{BB962C8B-B14F-4D97-AF65-F5344CB8AC3E}">
        <p14:creationId xmlns:p14="http://schemas.microsoft.com/office/powerpoint/2010/main" val="2847988616"/>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9E579-8F01-4D8A-BE5E-A8614D1156AA}"/>
              </a:ext>
            </a:extLst>
          </p:cNvPr>
          <p:cNvSpPr>
            <a:spLocks noGrp="1"/>
          </p:cNvSpPr>
          <p:nvPr>
            <p:ph type="title"/>
          </p:nvPr>
        </p:nvSpPr>
        <p:spPr>
          <a:xfrm>
            <a:off x="4277360" y="280339"/>
            <a:ext cx="3637280" cy="1143000"/>
          </a:xfrm>
        </p:spPr>
        <p:txBody>
          <a:bodyPr/>
          <a:lstStyle/>
          <a:p>
            <a:r>
              <a:rPr lang="en-GB" dirty="0"/>
              <a:t>Explicit</a:t>
            </a:r>
          </a:p>
        </p:txBody>
      </p:sp>
      <p:sp>
        <p:nvSpPr>
          <p:cNvPr id="5" name="Content Placeholder 4">
            <a:extLst>
              <a:ext uri="{FF2B5EF4-FFF2-40B4-BE49-F238E27FC236}">
                <a16:creationId xmlns:a16="http://schemas.microsoft.com/office/drawing/2014/main" id="{67FBEF1E-E914-4B2B-8E11-A190D54440A3}"/>
              </a:ext>
            </a:extLst>
          </p:cNvPr>
          <p:cNvSpPr>
            <a:spLocks noGrp="1"/>
          </p:cNvSpPr>
          <p:nvPr>
            <p:ph idx="1"/>
          </p:nvPr>
        </p:nvSpPr>
        <p:spPr>
          <a:xfrm>
            <a:off x="401320" y="1269823"/>
            <a:ext cx="11790680" cy="4318353"/>
          </a:xfrm>
        </p:spPr>
        <p:txBody>
          <a:bodyPr vert="horz" lIns="91440" tIns="45720" rIns="91440" bIns="45720" rtlCol="0" anchor="t">
            <a:normAutofit fontScale="92500" lnSpcReduction="10000"/>
          </a:bodyPr>
          <a:lstStyle/>
          <a:p>
            <a:r>
              <a:rPr lang="en-GB" dirty="0"/>
              <a:t>If you are giving examples, do it explicitly:</a:t>
            </a:r>
          </a:p>
          <a:p>
            <a:pPr lvl="1">
              <a:spcAft>
                <a:spcPts val="1200"/>
              </a:spcAft>
            </a:pPr>
            <a:r>
              <a:rPr lang="en-GB" dirty="0">
                <a:solidFill>
                  <a:srgbClr val="00B050"/>
                </a:solidFill>
              </a:rPr>
              <a:t>For example.</a:t>
            </a:r>
          </a:p>
          <a:p>
            <a:r>
              <a:rPr lang="en-GB" dirty="0"/>
              <a:t>If you think that one sentence gives reasons for something in another sentence, make it explicit:</a:t>
            </a:r>
          </a:p>
          <a:p>
            <a:pPr lvl="1">
              <a:spcAft>
                <a:spcPts val="1200"/>
              </a:spcAft>
            </a:pPr>
            <a:r>
              <a:rPr lang="en-GB" dirty="0">
                <a:solidFill>
                  <a:srgbClr val="00B050"/>
                </a:solidFill>
              </a:rPr>
              <a:t>Because.</a:t>
            </a:r>
          </a:p>
          <a:p>
            <a:r>
              <a:rPr lang="en-GB" dirty="0"/>
              <a:t>Be explicit in your acknowledgment of the sources of information:</a:t>
            </a:r>
          </a:p>
          <a:p>
            <a:pPr lvl="1"/>
            <a:r>
              <a:rPr lang="en-GB" dirty="0"/>
              <a:t>You can either paraphrase if you want to keep the length the  same, summarise if you want to make the text shorter or synthesise if you need to use information from several sources.</a:t>
            </a:r>
          </a:p>
        </p:txBody>
      </p:sp>
    </p:spTree>
    <p:extLst>
      <p:ext uri="{BB962C8B-B14F-4D97-AF65-F5344CB8AC3E}">
        <p14:creationId xmlns:p14="http://schemas.microsoft.com/office/powerpoint/2010/main" val="4269541243"/>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51EF3-F5FF-4523-8C3E-CC1FB9BE6287}"/>
              </a:ext>
            </a:extLst>
          </p:cNvPr>
          <p:cNvSpPr>
            <a:spLocks noGrp="1"/>
          </p:cNvSpPr>
          <p:nvPr>
            <p:ph type="title"/>
          </p:nvPr>
        </p:nvSpPr>
        <p:spPr/>
        <p:txBody>
          <a:bodyPr/>
          <a:lstStyle/>
          <a:p>
            <a:r>
              <a:rPr lang="en-GB" dirty="0"/>
              <a:t>Hedged</a:t>
            </a:r>
          </a:p>
        </p:txBody>
      </p:sp>
      <p:sp>
        <p:nvSpPr>
          <p:cNvPr id="3" name="Content Placeholder 2">
            <a:extLst>
              <a:ext uri="{FF2B5EF4-FFF2-40B4-BE49-F238E27FC236}">
                <a16:creationId xmlns:a16="http://schemas.microsoft.com/office/drawing/2014/main" id="{26981133-E162-4A49-A83B-02B69DE18BFA}"/>
              </a:ext>
            </a:extLst>
          </p:cNvPr>
          <p:cNvSpPr>
            <a:spLocks noGrp="1"/>
          </p:cNvSpPr>
          <p:nvPr>
            <p:ph idx="1"/>
          </p:nvPr>
        </p:nvSpPr>
        <p:spPr>
          <a:xfrm>
            <a:off x="609600" y="1417638"/>
            <a:ext cx="10972800" cy="3917032"/>
          </a:xfrm>
        </p:spPr>
        <p:txBody>
          <a:bodyPr>
            <a:normAutofit fontScale="85000" lnSpcReduction="20000"/>
          </a:bodyPr>
          <a:lstStyle/>
          <a:p>
            <a:pPr marL="0" indent="0">
              <a:buNone/>
            </a:pPr>
            <a:r>
              <a:rPr lang="en-GB" sz="3100" dirty="0"/>
              <a:t>An important feature of academic writing is the concept of cautious language, often called hedging. It is necessary to make decisions about your stance on a particular subject, or the strength of the claims you are making:</a:t>
            </a:r>
          </a:p>
          <a:p>
            <a:pPr>
              <a:buFont typeface="Wingdings" panose="05000000000000000000" pitchFamily="2" charset="2"/>
              <a:buChar char="§"/>
            </a:pPr>
            <a:r>
              <a:rPr lang="en-GB" dirty="0"/>
              <a:t>“Williams </a:t>
            </a:r>
            <a:r>
              <a:rPr lang="en-GB" dirty="0">
                <a:solidFill>
                  <a:srgbClr val="FF0000"/>
                </a:solidFill>
              </a:rPr>
              <a:t>proved</a:t>
            </a:r>
            <a:r>
              <a:rPr lang="en-GB" dirty="0"/>
              <a:t> that Python is an easier programming language for beginners than C++.”</a:t>
            </a:r>
          </a:p>
          <a:p>
            <a:pPr lvl="1">
              <a:spcAft>
                <a:spcPts val="1200"/>
              </a:spcAft>
            </a:pPr>
            <a:r>
              <a:rPr lang="en-GB" dirty="0"/>
              <a:t>“Williams </a:t>
            </a:r>
            <a:r>
              <a:rPr lang="en-GB" dirty="0">
                <a:solidFill>
                  <a:srgbClr val="00B050"/>
                </a:solidFill>
              </a:rPr>
              <a:t>Suggested</a:t>
            </a:r>
            <a:r>
              <a:rPr lang="en-GB" dirty="0"/>
              <a:t> that Python is an easier programming language for beginners than C++.”</a:t>
            </a:r>
          </a:p>
          <a:p>
            <a:pPr>
              <a:buFont typeface="Wingdings" panose="05000000000000000000" pitchFamily="2" charset="2"/>
              <a:buChar char="§"/>
            </a:pPr>
            <a:r>
              <a:rPr lang="en-GB" dirty="0"/>
              <a:t>“Nowadays, cylindrical robots </a:t>
            </a:r>
            <a:r>
              <a:rPr lang="en-GB" dirty="0">
                <a:solidFill>
                  <a:srgbClr val="FF0000"/>
                </a:solidFill>
              </a:rPr>
              <a:t>are </a:t>
            </a:r>
            <a:r>
              <a:rPr lang="en-GB" dirty="0"/>
              <a:t>less commonly used.” </a:t>
            </a:r>
          </a:p>
          <a:p>
            <a:pPr lvl="1"/>
            <a:r>
              <a:rPr lang="en-GB" dirty="0"/>
              <a:t>“Nowadays, cylindrical robots </a:t>
            </a:r>
            <a:r>
              <a:rPr lang="en-GB" dirty="0">
                <a:solidFill>
                  <a:srgbClr val="00B050"/>
                </a:solidFill>
              </a:rPr>
              <a:t>seem</a:t>
            </a:r>
            <a:r>
              <a:rPr lang="en-GB" dirty="0"/>
              <a:t> to be less commonly used.” </a:t>
            </a:r>
          </a:p>
        </p:txBody>
      </p:sp>
    </p:spTree>
    <p:extLst>
      <p:ext uri="{BB962C8B-B14F-4D97-AF65-F5344CB8AC3E}">
        <p14:creationId xmlns:p14="http://schemas.microsoft.com/office/powerpoint/2010/main" val="1090137949"/>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CAD9D-1FA4-4837-B668-1EF795949FE9}"/>
              </a:ext>
            </a:extLst>
          </p:cNvPr>
          <p:cNvSpPr>
            <a:spLocks noGrp="1"/>
          </p:cNvSpPr>
          <p:nvPr>
            <p:ph type="title"/>
          </p:nvPr>
        </p:nvSpPr>
        <p:spPr/>
        <p:txBody>
          <a:bodyPr/>
          <a:lstStyle/>
          <a:p>
            <a:r>
              <a:rPr lang="en-GB" dirty="0"/>
              <a:t>Precise</a:t>
            </a:r>
          </a:p>
        </p:txBody>
      </p:sp>
      <p:sp>
        <p:nvSpPr>
          <p:cNvPr id="3" name="Content Placeholder 2">
            <a:extLst>
              <a:ext uri="{FF2B5EF4-FFF2-40B4-BE49-F238E27FC236}">
                <a16:creationId xmlns:a16="http://schemas.microsoft.com/office/drawing/2014/main" id="{1126B112-5623-4A8D-AD38-CF55BFAE360B}"/>
              </a:ext>
            </a:extLst>
          </p:cNvPr>
          <p:cNvSpPr>
            <a:spLocks noGrp="1"/>
          </p:cNvSpPr>
          <p:nvPr>
            <p:ph idx="1"/>
          </p:nvPr>
        </p:nvSpPr>
        <p:spPr>
          <a:xfrm>
            <a:off x="609600" y="1315721"/>
            <a:ext cx="10972800" cy="3917032"/>
          </a:xfrm>
        </p:spPr>
        <p:txBody>
          <a:bodyPr>
            <a:normAutofit/>
          </a:bodyPr>
          <a:lstStyle/>
          <a:p>
            <a:pPr marL="0" indent="0">
              <a:buNone/>
            </a:pPr>
            <a:r>
              <a:rPr lang="en-GB" sz="2400" dirty="0"/>
              <a:t>In academic writing, you need to be precise when using information, dates or figures:</a:t>
            </a:r>
          </a:p>
        </p:txBody>
      </p:sp>
      <p:sp>
        <p:nvSpPr>
          <p:cNvPr id="5" name="TextBox 4">
            <a:extLst>
              <a:ext uri="{FF2B5EF4-FFF2-40B4-BE49-F238E27FC236}">
                <a16:creationId xmlns:a16="http://schemas.microsoft.com/office/drawing/2014/main" id="{63BF757D-0CD8-4EE6-A337-EF93BEE2162E}"/>
              </a:ext>
            </a:extLst>
          </p:cNvPr>
          <p:cNvSpPr txBox="1"/>
          <p:nvPr/>
        </p:nvSpPr>
        <p:spPr>
          <a:xfrm>
            <a:off x="609600" y="2320955"/>
            <a:ext cx="11236960" cy="923330"/>
          </a:xfrm>
          <a:prstGeom prst="rect">
            <a:avLst/>
          </a:prstGeom>
          <a:noFill/>
        </p:spPr>
        <p:txBody>
          <a:bodyPr wrap="square">
            <a:spAutoFit/>
          </a:bodyPr>
          <a:lstStyle/>
          <a:p>
            <a:pPr marL="0" indent="0">
              <a:spcAft>
                <a:spcPts val="1200"/>
              </a:spcAft>
              <a:buNone/>
            </a:pPr>
            <a:r>
              <a:rPr lang="en-GB" sz="2400" b="1" dirty="0">
                <a:solidFill>
                  <a:srgbClr val="FF0000"/>
                </a:solidFill>
              </a:rPr>
              <a:t>Don't write</a:t>
            </a:r>
            <a:r>
              <a:rPr lang="en-GB" sz="2400" dirty="0"/>
              <a:t>: “The calibration procedure took a lot of time to complete.”</a:t>
            </a:r>
          </a:p>
          <a:p>
            <a:pPr marL="457200" lvl="1" indent="0">
              <a:spcAft>
                <a:spcPts val="1200"/>
              </a:spcAft>
              <a:buNone/>
            </a:pPr>
            <a:r>
              <a:rPr lang="en-GB" sz="2000" b="1" dirty="0">
                <a:solidFill>
                  <a:srgbClr val="00B050"/>
                </a:solidFill>
              </a:rPr>
              <a:t>- Write</a:t>
            </a:r>
            <a:r>
              <a:rPr lang="en-GB" sz="2000" dirty="0"/>
              <a:t>: “The calibration procedure took eight and a half hours to complete.”</a:t>
            </a:r>
          </a:p>
        </p:txBody>
      </p:sp>
      <p:sp>
        <p:nvSpPr>
          <p:cNvPr id="6" name="TextBox 5">
            <a:extLst>
              <a:ext uri="{FF2B5EF4-FFF2-40B4-BE49-F238E27FC236}">
                <a16:creationId xmlns:a16="http://schemas.microsoft.com/office/drawing/2014/main" id="{90CB52F7-6EA7-45A7-8DE5-C05F79AD0A56}"/>
              </a:ext>
            </a:extLst>
          </p:cNvPr>
          <p:cNvSpPr txBox="1"/>
          <p:nvPr/>
        </p:nvSpPr>
        <p:spPr>
          <a:xfrm>
            <a:off x="609600" y="3244285"/>
            <a:ext cx="7934960" cy="923330"/>
          </a:xfrm>
          <a:prstGeom prst="rect">
            <a:avLst/>
          </a:prstGeom>
          <a:noFill/>
        </p:spPr>
        <p:txBody>
          <a:bodyPr wrap="square">
            <a:spAutoFit/>
          </a:bodyPr>
          <a:lstStyle/>
          <a:p>
            <a:pPr marL="0" indent="0">
              <a:spcAft>
                <a:spcPts val="1200"/>
              </a:spcAft>
              <a:buNone/>
            </a:pPr>
            <a:r>
              <a:rPr lang="en-GB" sz="2400" b="1" dirty="0">
                <a:solidFill>
                  <a:srgbClr val="FF0000"/>
                </a:solidFill>
              </a:rPr>
              <a:t>Don't write</a:t>
            </a:r>
            <a:r>
              <a:rPr lang="en-GB" sz="2400" dirty="0"/>
              <a:t>: “The study ended recently.”</a:t>
            </a:r>
          </a:p>
          <a:p>
            <a:pPr marL="457200" lvl="1" indent="0">
              <a:spcAft>
                <a:spcPts val="1200"/>
              </a:spcAft>
              <a:buNone/>
            </a:pPr>
            <a:r>
              <a:rPr lang="en-GB" sz="2000" b="1" dirty="0">
                <a:solidFill>
                  <a:srgbClr val="00B050"/>
                </a:solidFill>
              </a:rPr>
              <a:t>- Write</a:t>
            </a:r>
            <a:r>
              <a:rPr lang="en-GB" sz="2000" dirty="0"/>
              <a:t>: “The study ended during the last X days/months/years.”</a:t>
            </a:r>
          </a:p>
        </p:txBody>
      </p:sp>
      <p:sp>
        <p:nvSpPr>
          <p:cNvPr id="7" name="TextBox 6">
            <a:extLst>
              <a:ext uri="{FF2B5EF4-FFF2-40B4-BE49-F238E27FC236}">
                <a16:creationId xmlns:a16="http://schemas.microsoft.com/office/drawing/2014/main" id="{04E33E4F-6585-4F42-B79D-449F853FA41D}"/>
              </a:ext>
            </a:extLst>
          </p:cNvPr>
          <p:cNvSpPr txBox="1"/>
          <p:nvPr/>
        </p:nvSpPr>
        <p:spPr>
          <a:xfrm>
            <a:off x="609600" y="4249519"/>
            <a:ext cx="9164320" cy="923330"/>
          </a:xfrm>
          <a:prstGeom prst="rect">
            <a:avLst/>
          </a:prstGeom>
          <a:noFill/>
        </p:spPr>
        <p:txBody>
          <a:bodyPr wrap="square">
            <a:spAutoFit/>
          </a:bodyPr>
          <a:lstStyle/>
          <a:p>
            <a:pPr marL="0" indent="0">
              <a:spcAft>
                <a:spcPts val="1200"/>
              </a:spcAft>
              <a:buNone/>
            </a:pPr>
            <a:r>
              <a:rPr lang="en-GB" sz="2400" b="1" dirty="0">
                <a:solidFill>
                  <a:srgbClr val="FF0000"/>
                </a:solidFill>
              </a:rPr>
              <a:t>Don't write</a:t>
            </a:r>
            <a:r>
              <a:rPr lang="en-GB" sz="2400" dirty="0"/>
              <a:t>: “Relay control systems were common in the past.”</a:t>
            </a:r>
          </a:p>
          <a:p>
            <a:pPr marL="457200" lvl="1" indent="0">
              <a:spcAft>
                <a:spcPts val="1200"/>
              </a:spcAft>
              <a:buNone/>
            </a:pPr>
            <a:r>
              <a:rPr lang="en-GB" sz="2000" b="1" dirty="0">
                <a:solidFill>
                  <a:srgbClr val="00B050"/>
                </a:solidFill>
              </a:rPr>
              <a:t>- Write</a:t>
            </a:r>
            <a:r>
              <a:rPr lang="en-GB" sz="2000" dirty="0"/>
              <a:t>: “Relay control systems were common between 1950-1975.”</a:t>
            </a:r>
          </a:p>
        </p:txBody>
      </p:sp>
    </p:spTree>
    <p:extLst>
      <p:ext uri="{BB962C8B-B14F-4D97-AF65-F5344CB8AC3E}">
        <p14:creationId xmlns:p14="http://schemas.microsoft.com/office/powerpoint/2010/main" val="2049803479"/>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51EF3-F5FF-4523-8C3E-CC1FB9BE6287}"/>
              </a:ext>
            </a:extLst>
          </p:cNvPr>
          <p:cNvSpPr>
            <a:spLocks noGrp="1"/>
          </p:cNvSpPr>
          <p:nvPr>
            <p:ph type="title"/>
          </p:nvPr>
        </p:nvSpPr>
        <p:spPr>
          <a:xfrm>
            <a:off x="609600" y="203518"/>
            <a:ext cx="10972800" cy="1143000"/>
          </a:xfrm>
        </p:spPr>
        <p:txBody>
          <a:bodyPr/>
          <a:lstStyle/>
          <a:p>
            <a:r>
              <a:rPr lang="en-GB" dirty="0"/>
              <a:t>Referenced</a:t>
            </a:r>
          </a:p>
        </p:txBody>
      </p:sp>
      <p:sp>
        <p:nvSpPr>
          <p:cNvPr id="3" name="Content Placeholder 2">
            <a:extLst>
              <a:ext uri="{FF2B5EF4-FFF2-40B4-BE49-F238E27FC236}">
                <a16:creationId xmlns:a16="http://schemas.microsoft.com/office/drawing/2014/main" id="{26981133-E162-4A49-A83B-02B69DE18BFA}"/>
              </a:ext>
            </a:extLst>
          </p:cNvPr>
          <p:cNvSpPr>
            <a:spLocks noGrp="1"/>
          </p:cNvSpPr>
          <p:nvPr>
            <p:ph idx="1"/>
          </p:nvPr>
        </p:nvSpPr>
        <p:spPr>
          <a:xfrm>
            <a:off x="609600" y="1651318"/>
            <a:ext cx="10972800" cy="3794442"/>
          </a:xfrm>
        </p:spPr>
        <p:txBody>
          <a:bodyPr vert="horz" lIns="91440" tIns="45720" rIns="91440" bIns="45720" rtlCol="0" anchor="t">
            <a:normAutofit fontScale="92500" lnSpcReduction="10000"/>
          </a:bodyPr>
          <a:lstStyle/>
          <a:p>
            <a:pPr>
              <a:spcAft>
                <a:spcPts val="600"/>
              </a:spcAft>
              <a:buFont typeface="Wingdings" panose="05000000000000000000" pitchFamily="2" charset="2"/>
              <a:buChar char="§"/>
            </a:pPr>
            <a:r>
              <a:rPr lang="en-GB" sz="2400" dirty="0"/>
              <a:t>One of the </a:t>
            </a:r>
            <a:r>
              <a:rPr lang="en-GB" sz="2400" b="1" dirty="0"/>
              <a:t>most important </a:t>
            </a:r>
            <a:r>
              <a:rPr lang="en-GB" sz="2400" dirty="0"/>
              <a:t>aspects of academic writing is making use of the ideas of other people.</a:t>
            </a:r>
          </a:p>
          <a:p>
            <a:pPr>
              <a:spcAft>
                <a:spcPts val="600"/>
              </a:spcAft>
              <a:buFont typeface="Wingdings" panose="05000000000000000000" pitchFamily="2" charset="2"/>
              <a:buChar char="§"/>
            </a:pPr>
            <a:r>
              <a:rPr lang="en-GB" sz="2400" dirty="0"/>
              <a:t>Show that you have understood the materials that you have studied and that you can use their ideas and findings in your own way.</a:t>
            </a:r>
          </a:p>
          <a:p>
            <a:pPr>
              <a:spcAft>
                <a:spcPts val="600"/>
              </a:spcAft>
              <a:buFont typeface="Wingdings" panose="05000000000000000000" pitchFamily="2" charset="2"/>
              <a:buChar char="§"/>
            </a:pPr>
            <a:r>
              <a:rPr lang="en-GB" sz="2400" dirty="0"/>
              <a:t>When you are writing about someone else’s idea or work, whether it was found in a book, paper, website, journal or even lecture notes, you </a:t>
            </a:r>
            <a:r>
              <a:rPr lang="en-GB" sz="2400" b="1" dirty="0"/>
              <a:t>must </a:t>
            </a:r>
            <a:r>
              <a:rPr lang="en-GB" sz="2400" dirty="0"/>
              <a:t>credit the original source by citing the information/idea in the body of text and include the reference in your list of references.</a:t>
            </a:r>
          </a:p>
          <a:p>
            <a:pPr>
              <a:spcAft>
                <a:spcPts val="600"/>
              </a:spcAft>
              <a:buFont typeface="Wingdings" panose="05000000000000000000" pitchFamily="2" charset="2"/>
              <a:buChar char="§"/>
            </a:pPr>
            <a:r>
              <a:rPr lang="en-GB" sz="2400" dirty="0"/>
              <a:t>Failure to do so can result in accusations of plagiarism, it's important to remember that plagiarism can be intentional or unintentional.</a:t>
            </a:r>
          </a:p>
        </p:txBody>
      </p:sp>
    </p:spTree>
    <p:extLst>
      <p:ext uri="{BB962C8B-B14F-4D97-AF65-F5344CB8AC3E}">
        <p14:creationId xmlns:p14="http://schemas.microsoft.com/office/powerpoint/2010/main" val="4152092909"/>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51EF3-F5FF-4523-8C3E-CC1FB9BE6287}"/>
              </a:ext>
            </a:extLst>
          </p:cNvPr>
          <p:cNvSpPr>
            <a:spLocks noGrp="1"/>
          </p:cNvSpPr>
          <p:nvPr>
            <p:ph type="title"/>
          </p:nvPr>
        </p:nvSpPr>
        <p:spPr>
          <a:xfrm>
            <a:off x="609600" y="203518"/>
            <a:ext cx="10972800" cy="1143000"/>
          </a:xfrm>
        </p:spPr>
        <p:txBody>
          <a:bodyPr/>
          <a:lstStyle/>
          <a:p>
            <a:r>
              <a:rPr lang="en-GB" dirty="0"/>
              <a:t>Referenced</a:t>
            </a:r>
          </a:p>
        </p:txBody>
      </p:sp>
      <p:sp>
        <p:nvSpPr>
          <p:cNvPr id="3" name="Content Placeholder 2">
            <a:extLst>
              <a:ext uri="{FF2B5EF4-FFF2-40B4-BE49-F238E27FC236}">
                <a16:creationId xmlns:a16="http://schemas.microsoft.com/office/drawing/2014/main" id="{26981133-E162-4A49-A83B-02B69DE18BFA}"/>
              </a:ext>
            </a:extLst>
          </p:cNvPr>
          <p:cNvSpPr>
            <a:spLocks noGrp="1"/>
          </p:cNvSpPr>
          <p:nvPr>
            <p:ph idx="1"/>
          </p:nvPr>
        </p:nvSpPr>
        <p:spPr>
          <a:xfrm>
            <a:off x="609600" y="1938179"/>
            <a:ext cx="10972800" cy="2981642"/>
          </a:xfrm>
        </p:spPr>
        <p:txBody>
          <a:bodyPr>
            <a:normAutofit/>
          </a:bodyPr>
          <a:lstStyle/>
          <a:p>
            <a:pPr marL="0" indent="0" algn="ctr">
              <a:buNone/>
            </a:pPr>
            <a:r>
              <a:rPr lang="en-GB" sz="2400" dirty="0"/>
              <a:t>If you copy and paste from a website and then add a reference,</a:t>
            </a:r>
          </a:p>
          <a:p>
            <a:pPr algn="ctr"/>
            <a:endParaRPr lang="en-GB" sz="2400" dirty="0"/>
          </a:p>
          <a:p>
            <a:pPr marL="0" indent="0" algn="ctr">
              <a:buNone/>
            </a:pPr>
            <a:r>
              <a:rPr lang="en-GB" sz="3600" dirty="0">
                <a:solidFill>
                  <a:srgbClr val="FF0000"/>
                </a:solidFill>
              </a:rPr>
              <a:t>This is still plagiarism</a:t>
            </a:r>
          </a:p>
          <a:p>
            <a:pPr marL="0" indent="0" algn="ctr">
              <a:buNone/>
            </a:pPr>
            <a:endParaRPr lang="en-GB" sz="3600" dirty="0">
              <a:solidFill>
                <a:srgbClr val="FF0000"/>
              </a:solidFill>
            </a:endParaRPr>
          </a:p>
          <a:p>
            <a:pPr marL="0" indent="0" algn="ctr">
              <a:buNone/>
            </a:pPr>
            <a:r>
              <a:rPr lang="en-GB" sz="2400" dirty="0"/>
              <a:t>So how can we write about research without plagiarising?</a:t>
            </a:r>
          </a:p>
          <a:p>
            <a:pPr>
              <a:spcAft>
                <a:spcPts val="600"/>
              </a:spcAft>
              <a:buFont typeface="Wingdings" panose="05000000000000000000" pitchFamily="2" charset="2"/>
              <a:buChar char="§"/>
            </a:pPr>
            <a:endParaRPr lang="en-GB" sz="2400" dirty="0"/>
          </a:p>
        </p:txBody>
      </p:sp>
    </p:spTree>
    <p:extLst>
      <p:ext uri="{BB962C8B-B14F-4D97-AF65-F5344CB8AC3E}">
        <p14:creationId xmlns:p14="http://schemas.microsoft.com/office/powerpoint/2010/main" val="3559741683"/>
      </p:ext>
    </p:extLst>
  </p:cSld>
  <p:clrMapOvr>
    <a:masterClrMapping/>
  </p:clrMapOvr>
  <p:transition>
    <p:cover dir="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51EF3-F5FF-4523-8C3E-CC1FB9BE6287}"/>
              </a:ext>
            </a:extLst>
          </p:cNvPr>
          <p:cNvSpPr>
            <a:spLocks noGrp="1"/>
          </p:cNvSpPr>
          <p:nvPr>
            <p:ph type="title"/>
          </p:nvPr>
        </p:nvSpPr>
        <p:spPr>
          <a:xfrm>
            <a:off x="609600" y="0"/>
            <a:ext cx="10972800" cy="716280"/>
          </a:xfrm>
        </p:spPr>
        <p:txBody>
          <a:bodyPr>
            <a:noAutofit/>
          </a:bodyPr>
          <a:lstStyle/>
          <a:p>
            <a:r>
              <a:rPr lang="en-GB" sz="4000" i="1" dirty="0"/>
              <a:t>Paraphrasing and Summarising</a:t>
            </a:r>
          </a:p>
        </p:txBody>
      </p:sp>
      <p:sp>
        <p:nvSpPr>
          <p:cNvPr id="3" name="Content Placeholder 2">
            <a:extLst>
              <a:ext uri="{FF2B5EF4-FFF2-40B4-BE49-F238E27FC236}">
                <a16:creationId xmlns:a16="http://schemas.microsoft.com/office/drawing/2014/main" id="{26981133-E162-4A49-A83B-02B69DE18BFA}"/>
              </a:ext>
            </a:extLst>
          </p:cNvPr>
          <p:cNvSpPr>
            <a:spLocks noGrp="1"/>
          </p:cNvSpPr>
          <p:nvPr>
            <p:ph idx="1"/>
          </p:nvPr>
        </p:nvSpPr>
        <p:spPr>
          <a:xfrm>
            <a:off x="203200" y="828040"/>
            <a:ext cx="11785600" cy="4985862"/>
          </a:xfrm>
        </p:spPr>
        <p:txBody>
          <a:bodyPr>
            <a:normAutofit fontScale="77500" lnSpcReduction="20000"/>
          </a:bodyPr>
          <a:lstStyle/>
          <a:p>
            <a:pPr marL="0" marR="0" lvl="0" indent="0" algn="ctr" defTabSz="914400" rtl="0" eaLnBrk="1" fontAlgn="auto" latinLnBrk="0" hangingPunct="1">
              <a:lnSpc>
                <a:spcPct val="90000"/>
              </a:lnSpc>
              <a:spcBef>
                <a:spcPts val="1000"/>
              </a:spcBef>
              <a:spcAft>
                <a:spcPts val="0"/>
              </a:spcAft>
              <a:buClrTx/>
              <a:buSzTx/>
              <a:buNone/>
              <a:tabLst/>
              <a:defRPr/>
            </a:pPr>
            <a:r>
              <a:rPr kumimoji="0" lang="en-GB" sz="2300" b="1" i="0" u="none" strike="noStrike" kern="1200" cap="none" spc="0" normalizeH="0" baseline="0" noProof="0" dirty="0">
                <a:ln>
                  <a:noFill/>
                </a:ln>
                <a:solidFill>
                  <a:prstClr val="black"/>
                </a:solidFill>
                <a:effectLst/>
                <a:uLnTx/>
                <a:uFillTx/>
                <a:ea typeface="+mn-ea"/>
                <a:cs typeface="+mn-cs"/>
              </a:rPr>
              <a:t>The original text:</a:t>
            </a:r>
          </a:p>
          <a:p>
            <a:pPr marL="0" marR="0" lvl="0" indent="0" algn="l" defTabSz="914400" rtl="0" eaLnBrk="1" fontAlgn="auto" latinLnBrk="0" hangingPunct="1">
              <a:lnSpc>
                <a:spcPct val="120000"/>
              </a:lnSpc>
              <a:spcBef>
                <a:spcPts val="0"/>
              </a:spcBef>
              <a:spcAft>
                <a:spcPts val="0"/>
              </a:spcAft>
              <a:buClrTx/>
              <a:buSzTx/>
              <a:buNone/>
              <a:tabLst/>
              <a:defRPr/>
            </a:pPr>
            <a:r>
              <a:rPr kumimoji="0" lang="en-GB" sz="2300" b="0" i="0" u="none" strike="noStrike" kern="1200" cap="none" spc="0" normalizeH="0" baseline="0" noProof="0" dirty="0">
                <a:ln>
                  <a:noFill/>
                </a:ln>
                <a:effectLst/>
                <a:uLnTx/>
                <a:uFillTx/>
                <a:ea typeface="+mn-ea"/>
                <a:cs typeface="+mn-cs"/>
              </a:rPr>
              <a:t>Students frequently overuse direct quotation in taking notes, and as a result they overuse quotations in the final [research] paper. Probably only about 10% of your final manuscript should appear as directly quoted matter. Therefore, you should strive to limit the amount of exact transcribing of source materials while taking notes. Lester, James D. Writing Research Papers. 2nd ed. (1976): 46-47.</a:t>
            </a:r>
          </a:p>
          <a:p>
            <a:pPr marL="0" marR="0" lvl="0" indent="0" algn="ctr" defTabSz="914400" rtl="0" eaLnBrk="1" fontAlgn="auto" latinLnBrk="0" hangingPunct="1">
              <a:lnSpc>
                <a:spcPct val="120000"/>
              </a:lnSpc>
              <a:spcBef>
                <a:spcPts val="1200"/>
              </a:spcBef>
              <a:spcAft>
                <a:spcPts val="0"/>
              </a:spcAft>
              <a:buClrTx/>
              <a:buSzTx/>
              <a:buNone/>
              <a:tabLst/>
              <a:defRPr/>
            </a:pPr>
            <a:r>
              <a:rPr kumimoji="0" lang="en-GB" sz="2300" b="1" i="0" u="none" strike="noStrike" kern="1200" cap="none" spc="0" normalizeH="0" baseline="0" noProof="0" dirty="0">
                <a:ln>
                  <a:noFill/>
                </a:ln>
                <a:solidFill>
                  <a:prstClr val="black"/>
                </a:solidFill>
                <a:effectLst/>
                <a:uLnTx/>
                <a:uFillTx/>
                <a:ea typeface="+mn-ea"/>
                <a:cs typeface="+mn-cs"/>
              </a:rPr>
              <a:t>A legitimate paraphrase:</a:t>
            </a:r>
          </a:p>
          <a:p>
            <a:pPr marL="0" marR="0" lvl="0" indent="0" algn="l" defTabSz="914400" rtl="0" eaLnBrk="1" fontAlgn="auto" latinLnBrk="0" hangingPunct="1">
              <a:lnSpc>
                <a:spcPct val="120000"/>
              </a:lnSpc>
              <a:spcBef>
                <a:spcPts val="0"/>
              </a:spcBef>
              <a:spcAft>
                <a:spcPts val="0"/>
              </a:spcAft>
              <a:buClrTx/>
              <a:buSzTx/>
              <a:buNone/>
              <a:tabLst/>
              <a:defRPr/>
            </a:pPr>
            <a:r>
              <a:rPr kumimoji="0" lang="en-GB" sz="2300" b="0" i="0" u="none" strike="noStrike" kern="1200" cap="none" spc="0" normalizeH="0" baseline="0" noProof="0" dirty="0">
                <a:ln>
                  <a:noFill/>
                </a:ln>
                <a:solidFill>
                  <a:srgbClr val="00B050"/>
                </a:solidFill>
                <a:effectLst/>
                <a:uLnTx/>
                <a:uFillTx/>
                <a:ea typeface="+mn-ea"/>
                <a:cs typeface="+mn-cs"/>
              </a:rPr>
              <a:t>In research papers students often quote excessively, failing to keep quoted material down to a desirable level. Since the problem usually originates during note taking, it is essential to minimize the material recorded verbatim (Lester 46-47).</a:t>
            </a:r>
          </a:p>
          <a:p>
            <a:pPr marL="0" marR="0" lvl="0" indent="0" algn="ctr" defTabSz="914400" rtl="0" eaLnBrk="1" fontAlgn="auto" latinLnBrk="0" hangingPunct="1">
              <a:lnSpc>
                <a:spcPct val="120000"/>
              </a:lnSpc>
              <a:spcBef>
                <a:spcPts val="1200"/>
              </a:spcBef>
              <a:spcAft>
                <a:spcPts val="0"/>
              </a:spcAft>
              <a:buClrTx/>
              <a:buSzTx/>
              <a:buNone/>
              <a:tabLst/>
              <a:defRPr/>
            </a:pPr>
            <a:r>
              <a:rPr kumimoji="0" lang="en-GB" sz="2300" b="1" i="0" u="none" strike="noStrike" kern="1200" cap="none" spc="0" normalizeH="0" baseline="0" noProof="0" dirty="0">
                <a:ln>
                  <a:noFill/>
                </a:ln>
                <a:solidFill>
                  <a:prstClr val="black"/>
                </a:solidFill>
                <a:effectLst/>
                <a:uLnTx/>
                <a:uFillTx/>
                <a:ea typeface="+mn-ea"/>
                <a:cs typeface="+mn-cs"/>
              </a:rPr>
              <a:t>An acceptable summary:</a:t>
            </a:r>
          </a:p>
          <a:p>
            <a:pPr marL="0" marR="0" lvl="0" indent="0" algn="l" defTabSz="914400" rtl="0" eaLnBrk="1" fontAlgn="auto" latinLnBrk="0" hangingPunct="1">
              <a:lnSpc>
                <a:spcPct val="120000"/>
              </a:lnSpc>
              <a:spcBef>
                <a:spcPts val="0"/>
              </a:spcBef>
              <a:spcAft>
                <a:spcPts val="0"/>
              </a:spcAft>
              <a:buClrTx/>
              <a:buSzTx/>
              <a:buNone/>
              <a:tabLst/>
              <a:defRPr/>
            </a:pPr>
            <a:r>
              <a:rPr kumimoji="0" lang="en-GB" sz="2300" b="0" i="0" u="none" strike="noStrike" kern="1200" cap="none" spc="0" normalizeH="0" baseline="0" noProof="0" dirty="0">
                <a:ln>
                  <a:noFill/>
                </a:ln>
                <a:solidFill>
                  <a:srgbClr val="00B050"/>
                </a:solidFill>
                <a:effectLst/>
                <a:uLnTx/>
                <a:uFillTx/>
                <a:ea typeface="+mn-ea"/>
                <a:cs typeface="+mn-cs"/>
              </a:rPr>
              <a:t>Students should take just a few notes in direct quotation from sources to help minimize the amount of quoted material in a research paper (Lester 46-47).</a:t>
            </a:r>
          </a:p>
          <a:p>
            <a:pPr marL="0" marR="0" lvl="0" indent="0" algn="ctr" defTabSz="914400" rtl="0" eaLnBrk="1" fontAlgn="auto" latinLnBrk="0" hangingPunct="1">
              <a:lnSpc>
                <a:spcPct val="120000"/>
              </a:lnSpc>
              <a:spcBef>
                <a:spcPts val="1200"/>
              </a:spcBef>
              <a:spcAft>
                <a:spcPts val="0"/>
              </a:spcAft>
              <a:buClrTx/>
              <a:buSzTx/>
              <a:buNone/>
              <a:tabLst/>
              <a:defRPr/>
            </a:pPr>
            <a:r>
              <a:rPr kumimoji="0" lang="en-GB" sz="2300" b="1" i="0" u="none" strike="noStrike" kern="1200" cap="none" spc="0" normalizeH="0" baseline="0" noProof="0" dirty="0">
                <a:ln>
                  <a:noFill/>
                </a:ln>
                <a:solidFill>
                  <a:prstClr val="black"/>
                </a:solidFill>
                <a:effectLst/>
                <a:uLnTx/>
                <a:uFillTx/>
                <a:ea typeface="+mn-ea"/>
                <a:cs typeface="+mn-cs"/>
              </a:rPr>
              <a:t>A plagiarized version:</a:t>
            </a:r>
          </a:p>
          <a:p>
            <a:pPr marL="0" marR="0" lvl="0" indent="0" algn="l" defTabSz="914400" rtl="0" eaLnBrk="1" fontAlgn="auto" latinLnBrk="0" hangingPunct="1">
              <a:lnSpc>
                <a:spcPct val="120000"/>
              </a:lnSpc>
              <a:spcBef>
                <a:spcPts val="0"/>
              </a:spcBef>
              <a:spcAft>
                <a:spcPts val="0"/>
              </a:spcAft>
              <a:buClrTx/>
              <a:buSzTx/>
              <a:buNone/>
              <a:tabLst/>
              <a:defRPr/>
            </a:pPr>
            <a:r>
              <a:rPr kumimoji="0" lang="en-GB" sz="2300" b="0" i="0" u="none" strike="noStrike" kern="1200" cap="none" spc="0" normalizeH="0" baseline="0" noProof="0" dirty="0">
                <a:ln>
                  <a:noFill/>
                </a:ln>
                <a:solidFill>
                  <a:srgbClr val="C00000"/>
                </a:solidFill>
                <a:effectLst/>
                <a:uLnTx/>
                <a:uFillTx/>
                <a:ea typeface="+mn-ea"/>
                <a:cs typeface="+mn-cs"/>
              </a:rPr>
              <a:t>Students often use too many direct quotations when they take notes, resulting in too many of them in the final research paper. In fact, probably only about 10% of the final copy should consist of directly quoted material. So it is important to limit the amount of source material copied while taking notes.</a:t>
            </a:r>
          </a:p>
          <a:p>
            <a:pPr>
              <a:spcAft>
                <a:spcPts val="600"/>
              </a:spcAft>
              <a:buFont typeface="Wingdings" panose="05000000000000000000" pitchFamily="2" charset="2"/>
              <a:buChar char="§"/>
            </a:pPr>
            <a:endParaRPr lang="en-GB" sz="2400" dirty="0"/>
          </a:p>
        </p:txBody>
      </p:sp>
    </p:spTree>
    <p:extLst>
      <p:ext uri="{BB962C8B-B14F-4D97-AF65-F5344CB8AC3E}">
        <p14:creationId xmlns:p14="http://schemas.microsoft.com/office/powerpoint/2010/main" val="1632483820"/>
      </p:ext>
    </p:extLst>
  </p:cSld>
  <p:clrMapOvr>
    <a:masterClrMapping/>
  </p:clrMapOvr>
  <p:transition>
    <p:cover dir="rd"/>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F48A1-96B7-4410-9D9C-118BC9CF3F71}"/>
              </a:ext>
            </a:extLst>
          </p:cNvPr>
          <p:cNvSpPr>
            <a:spLocks noGrp="1"/>
          </p:cNvSpPr>
          <p:nvPr>
            <p:ph type="title"/>
          </p:nvPr>
        </p:nvSpPr>
        <p:spPr/>
        <p:txBody>
          <a:bodyPr/>
          <a:lstStyle/>
          <a:p>
            <a:r>
              <a:rPr lang="en-GB" dirty="0"/>
              <a:t>Effective Paraphrasing</a:t>
            </a:r>
          </a:p>
        </p:txBody>
      </p:sp>
      <p:sp>
        <p:nvSpPr>
          <p:cNvPr id="3" name="Content Placeholder 2">
            <a:extLst>
              <a:ext uri="{FF2B5EF4-FFF2-40B4-BE49-F238E27FC236}">
                <a16:creationId xmlns:a16="http://schemas.microsoft.com/office/drawing/2014/main" id="{099C777D-6E53-4770-B552-462ED60A4689}"/>
              </a:ext>
            </a:extLst>
          </p:cNvPr>
          <p:cNvSpPr>
            <a:spLocks noGrp="1"/>
          </p:cNvSpPr>
          <p:nvPr>
            <p:ph idx="1"/>
          </p:nvPr>
        </p:nvSpPr>
        <p:spPr>
          <a:xfrm>
            <a:off x="721360" y="1417638"/>
            <a:ext cx="10749280" cy="3617313"/>
          </a:xfrm>
        </p:spPr>
        <p:txBody>
          <a:bodyPr>
            <a:normAutofit lnSpcReduction="10000"/>
          </a:bodyPr>
          <a:lstStyle/>
          <a:p>
            <a:pPr marL="0" marR="0" lvl="0" indent="0" algn="ctr" defTabSz="914400" rtl="0" eaLnBrk="1" fontAlgn="auto" latinLnBrk="0" hangingPunct="1">
              <a:lnSpc>
                <a:spcPct val="90000"/>
              </a:lnSpc>
              <a:spcBef>
                <a:spcPts val="1000"/>
              </a:spcBef>
              <a:spcAft>
                <a:spcPts val="0"/>
              </a:spcAft>
              <a:buClrTx/>
              <a:buSzTx/>
              <a:buNone/>
              <a:tabLst/>
              <a:defRPr/>
            </a:pPr>
            <a:r>
              <a:rPr kumimoji="0" lang="en-GB" sz="2400" b="1" i="0" u="none" strike="noStrike" kern="1200" cap="none" spc="0" normalizeH="0" baseline="0" noProof="0" dirty="0">
                <a:ln>
                  <a:noFill/>
                </a:ln>
                <a:solidFill>
                  <a:prstClr val="black"/>
                </a:solidFill>
                <a:effectLst/>
                <a:uLnTx/>
                <a:uFillTx/>
                <a:ea typeface="+mn-ea"/>
                <a:cs typeface="+mn-cs"/>
              </a:rPr>
              <a:t>Method 1</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400" b="0" i="0" u="none" strike="noStrike" kern="1200" cap="none" spc="0" normalizeH="0" baseline="0" noProof="0" dirty="0">
                <a:ln>
                  <a:noFill/>
                </a:ln>
                <a:solidFill>
                  <a:prstClr val="black"/>
                </a:solidFill>
                <a:effectLst/>
                <a:uLnTx/>
                <a:uFillTx/>
                <a:ea typeface="+mn-ea"/>
                <a:cs typeface="+mn-cs"/>
              </a:rPr>
              <a:t>Read the source several times until you understand the paragraph fully.</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400" b="0" i="0" u="none" strike="noStrike" kern="1200" cap="none" spc="0" normalizeH="0" baseline="0" noProof="0" dirty="0">
                <a:ln>
                  <a:noFill/>
                </a:ln>
                <a:solidFill>
                  <a:prstClr val="black"/>
                </a:solidFill>
                <a:effectLst/>
                <a:uLnTx/>
                <a:uFillTx/>
                <a:ea typeface="+mn-ea"/>
                <a:cs typeface="+mn-cs"/>
              </a:rPr>
              <a:t>Decide which parts of the paragraph would help you make a point in your paper.</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400" b="0" i="0" u="none" strike="noStrike" kern="1200" cap="none" spc="0" normalizeH="0" baseline="0" noProof="0" dirty="0">
                <a:ln>
                  <a:noFill/>
                </a:ln>
                <a:solidFill>
                  <a:prstClr val="black"/>
                </a:solidFill>
                <a:effectLst/>
                <a:uLnTx/>
                <a:uFillTx/>
                <a:ea typeface="+mn-ea"/>
                <a:cs typeface="+mn-cs"/>
              </a:rPr>
              <a:t>Put the source away.</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400" b="0" i="0" u="none" strike="noStrike" kern="1200" cap="none" spc="0" normalizeH="0" baseline="0" noProof="0" dirty="0">
                <a:ln>
                  <a:noFill/>
                </a:ln>
                <a:solidFill>
                  <a:prstClr val="black"/>
                </a:solidFill>
                <a:effectLst/>
                <a:uLnTx/>
                <a:uFillTx/>
                <a:ea typeface="+mn-ea"/>
                <a:cs typeface="+mn-cs"/>
              </a:rPr>
              <a:t>Write some notes on the ideas in the paragraph as if you were telling someone else (a friend) what the source said. </a:t>
            </a:r>
          </a:p>
          <a:p>
            <a:pPr marL="514350" marR="0" lvl="0" indent="-514350" algn="l" defTabSz="914400" rtl="0" eaLnBrk="1" fontAlgn="auto" latinLnBrk="0" hangingPunct="1">
              <a:lnSpc>
                <a:spcPct val="90000"/>
              </a:lnSpc>
              <a:spcBef>
                <a:spcPts val="1000"/>
              </a:spcBef>
              <a:spcAft>
                <a:spcPts val="0"/>
              </a:spcAft>
              <a:buClrTx/>
              <a:buSzTx/>
              <a:buFont typeface="+mj-lt"/>
              <a:buAutoNum type="arabicPeriod"/>
              <a:tabLst/>
              <a:defRPr/>
            </a:pPr>
            <a:r>
              <a:rPr kumimoji="0" lang="en-GB" sz="2400" b="0" i="0" u="none" strike="noStrike" kern="1200" cap="none" spc="0" normalizeH="0" baseline="0" noProof="0" dirty="0">
                <a:ln>
                  <a:noFill/>
                </a:ln>
                <a:solidFill>
                  <a:prstClr val="black"/>
                </a:solidFill>
                <a:effectLst/>
                <a:uLnTx/>
                <a:uFillTx/>
                <a:ea typeface="+mn-ea"/>
                <a:cs typeface="+mn-cs"/>
              </a:rPr>
              <a:t>Put the notes away for a day then use them to draft your own paragraph in your own style.</a:t>
            </a:r>
          </a:p>
          <a:p>
            <a:endParaRPr lang="en-GB" dirty="0"/>
          </a:p>
        </p:txBody>
      </p:sp>
    </p:spTree>
    <p:extLst>
      <p:ext uri="{BB962C8B-B14F-4D97-AF65-F5344CB8AC3E}">
        <p14:creationId xmlns:p14="http://schemas.microsoft.com/office/powerpoint/2010/main" val="3742577238"/>
      </p:ext>
    </p:extLst>
  </p:cSld>
  <p:clrMapOvr>
    <a:masterClrMapping/>
  </p:clrMapOvr>
  <p:transition>
    <p:cover dir="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F48A1-96B7-4410-9D9C-118BC9CF3F71}"/>
              </a:ext>
            </a:extLst>
          </p:cNvPr>
          <p:cNvSpPr>
            <a:spLocks noGrp="1"/>
          </p:cNvSpPr>
          <p:nvPr>
            <p:ph type="title"/>
          </p:nvPr>
        </p:nvSpPr>
        <p:spPr/>
        <p:txBody>
          <a:bodyPr/>
          <a:lstStyle/>
          <a:p>
            <a:r>
              <a:rPr lang="en-GB" dirty="0"/>
              <a:t>Effective Paraphrasing</a:t>
            </a:r>
          </a:p>
        </p:txBody>
      </p:sp>
      <p:sp>
        <p:nvSpPr>
          <p:cNvPr id="3" name="Content Placeholder 2">
            <a:extLst>
              <a:ext uri="{FF2B5EF4-FFF2-40B4-BE49-F238E27FC236}">
                <a16:creationId xmlns:a16="http://schemas.microsoft.com/office/drawing/2014/main" id="{099C777D-6E53-4770-B552-462ED60A4689}"/>
              </a:ext>
            </a:extLst>
          </p:cNvPr>
          <p:cNvSpPr>
            <a:spLocks noGrp="1"/>
          </p:cNvSpPr>
          <p:nvPr>
            <p:ph idx="1"/>
          </p:nvPr>
        </p:nvSpPr>
        <p:spPr>
          <a:xfrm>
            <a:off x="609600" y="1417638"/>
            <a:ext cx="10749280" cy="4036105"/>
          </a:xfrm>
        </p:spPr>
        <p:txBody>
          <a:bodyPr>
            <a:normAutofit fontScale="55000" lnSpcReduction="20000"/>
          </a:bodyPr>
          <a:lstStyle/>
          <a:p>
            <a:pPr marL="0" marR="0" lvl="0" indent="0" algn="ctr" defTabSz="914400" rtl="0" eaLnBrk="1" fontAlgn="auto" latinLnBrk="0" hangingPunct="1">
              <a:lnSpc>
                <a:spcPct val="90000"/>
              </a:lnSpc>
              <a:spcBef>
                <a:spcPts val="1000"/>
              </a:spcBef>
              <a:spcAft>
                <a:spcPts val="0"/>
              </a:spcAft>
              <a:buClrTx/>
              <a:buSzTx/>
              <a:buNone/>
              <a:tabLst/>
              <a:defRPr/>
            </a:pPr>
            <a:r>
              <a:rPr kumimoji="0" lang="en-GB" sz="4400" b="1" i="0" u="none" strike="noStrike" kern="1200" cap="none" spc="0" normalizeH="0" baseline="0" noProof="0" dirty="0">
                <a:ln>
                  <a:noFill/>
                </a:ln>
                <a:solidFill>
                  <a:prstClr val="black"/>
                </a:solidFill>
                <a:effectLst/>
                <a:uLnTx/>
                <a:uFillTx/>
                <a:ea typeface="+mn-ea"/>
                <a:cs typeface="+mn-cs"/>
              </a:rPr>
              <a:t>Method 2</a:t>
            </a:r>
          </a:p>
          <a:p>
            <a:pPr marL="0" marR="0" lvl="0" indent="0" algn="ctr" defTabSz="914400" rtl="0" eaLnBrk="1" fontAlgn="auto" latinLnBrk="0" hangingPunct="1">
              <a:lnSpc>
                <a:spcPct val="120000"/>
              </a:lnSpc>
              <a:spcBef>
                <a:spcPts val="1000"/>
              </a:spcBef>
              <a:spcAft>
                <a:spcPts val="0"/>
              </a:spcAft>
              <a:buClrTx/>
              <a:buSzTx/>
              <a:buNone/>
              <a:tabLst/>
              <a:defRPr/>
            </a:pPr>
            <a:r>
              <a:rPr kumimoji="0" lang="en-GB" sz="3800" i="0" u="none" strike="noStrike" kern="1200" cap="none" spc="0" normalizeH="0" baseline="0" noProof="0" dirty="0">
                <a:ln>
                  <a:noFill/>
                </a:ln>
                <a:solidFill>
                  <a:prstClr val="black"/>
                </a:solidFill>
                <a:effectLst/>
                <a:uLnTx/>
                <a:uFillTx/>
                <a:ea typeface="+mn-ea"/>
                <a:cs typeface="+mn-cs"/>
              </a:rPr>
              <a:t>1. Change the structure.</a:t>
            </a:r>
          </a:p>
          <a:p>
            <a:pPr marL="0" indent="0">
              <a:lnSpc>
                <a:spcPct val="120000"/>
              </a:lnSpc>
              <a:spcBef>
                <a:spcPts val="1000"/>
              </a:spcBef>
              <a:buNone/>
              <a:defRPr/>
            </a:pPr>
            <a:r>
              <a:rPr kumimoji="0" lang="en-GB" sz="3600" b="0" i="0" u="none" strike="noStrike" kern="1200" cap="none" spc="0" normalizeH="0" baseline="0" noProof="0" dirty="0">
                <a:ln>
                  <a:noFill/>
                </a:ln>
                <a:solidFill>
                  <a:prstClr val="black"/>
                </a:solidFill>
                <a:effectLst/>
                <a:uLnTx/>
                <a:uFillTx/>
                <a:ea typeface="+mn-ea"/>
                <a:cs typeface="+mn-cs"/>
              </a:rPr>
              <a:t>Start at a different place in the passage, this will make you change the sentence structure. Break up long sentences, combine short ones, add more information for clarity, or reduce information to make it more concise.</a:t>
            </a:r>
          </a:p>
          <a:p>
            <a:pPr marL="0" marR="0" lvl="0" indent="0" algn="ctr" defTabSz="914400" rtl="0" eaLnBrk="1" fontAlgn="auto" latinLnBrk="0" hangingPunct="1">
              <a:lnSpc>
                <a:spcPct val="120000"/>
              </a:lnSpc>
              <a:spcBef>
                <a:spcPts val="1000"/>
              </a:spcBef>
              <a:spcAft>
                <a:spcPts val="0"/>
              </a:spcAft>
              <a:buClrTx/>
              <a:buSzTx/>
              <a:buNone/>
              <a:tabLst/>
              <a:defRPr/>
            </a:pPr>
            <a:r>
              <a:rPr kumimoji="0" lang="en-GB" sz="3800" i="0" u="none" strike="noStrike" kern="1200" cap="none" spc="0" normalizeH="0" baseline="0" noProof="0" dirty="0">
                <a:ln>
                  <a:noFill/>
                </a:ln>
                <a:solidFill>
                  <a:prstClr val="black"/>
                </a:solidFill>
                <a:effectLst/>
                <a:uLnTx/>
                <a:uFillTx/>
                <a:ea typeface="+mn-ea"/>
                <a:cs typeface="+mn-cs"/>
              </a:rPr>
              <a:t>2. Change the words.</a:t>
            </a:r>
          </a:p>
          <a:p>
            <a:pPr marL="0" marR="0" lvl="0" indent="0" algn="l" defTabSz="914400" rtl="0" eaLnBrk="1" fontAlgn="auto" latinLnBrk="0" hangingPunct="1">
              <a:lnSpc>
                <a:spcPct val="120000"/>
              </a:lnSpc>
              <a:spcBef>
                <a:spcPts val="1000"/>
              </a:spcBef>
              <a:spcAft>
                <a:spcPts val="0"/>
              </a:spcAft>
              <a:buClrTx/>
              <a:buSzTx/>
              <a:buNone/>
              <a:tabLst/>
              <a:defRPr/>
            </a:pPr>
            <a:r>
              <a:rPr kumimoji="0" lang="en-GB" sz="3600" b="0" i="0" u="none" strike="noStrike" kern="1200" cap="none" spc="0" normalizeH="0" baseline="0" noProof="0" dirty="0">
                <a:ln>
                  <a:noFill/>
                </a:ln>
                <a:solidFill>
                  <a:prstClr val="black"/>
                </a:solidFill>
                <a:effectLst/>
                <a:uLnTx/>
                <a:uFillTx/>
                <a:ea typeface="+mn-ea"/>
                <a:cs typeface="+mn-cs"/>
              </a:rPr>
              <a:t>Use synonyms or phrases of the same meaning. If you have to use the same words put quote marks around them unless it is shared language (technical terms such as chemical names).</a:t>
            </a:r>
          </a:p>
          <a:p>
            <a:pPr marL="358775" marR="0" lvl="0" indent="-358775" algn="ctr" defTabSz="914400" rtl="0" eaLnBrk="1" fontAlgn="auto" latinLnBrk="0" hangingPunct="1">
              <a:lnSpc>
                <a:spcPct val="120000"/>
              </a:lnSpc>
              <a:spcBef>
                <a:spcPts val="1200"/>
              </a:spcBef>
              <a:spcAft>
                <a:spcPts val="0"/>
              </a:spcAft>
              <a:buClrTx/>
              <a:buSzTx/>
              <a:buNone/>
              <a:tabLst/>
              <a:defRPr/>
            </a:pPr>
            <a:r>
              <a:rPr kumimoji="0" lang="en-GB" sz="3800" i="0" u="none" strike="noStrike" kern="1200" cap="none" spc="0" normalizeH="0" baseline="0" noProof="0" dirty="0">
                <a:ln>
                  <a:noFill/>
                </a:ln>
                <a:solidFill>
                  <a:prstClr val="black"/>
                </a:solidFill>
                <a:effectLst/>
                <a:uLnTx/>
                <a:uFillTx/>
                <a:ea typeface="+mn-ea"/>
                <a:cs typeface="+mn-cs"/>
              </a:rPr>
              <a:t>3. Repeat the process </a:t>
            </a:r>
            <a:r>
              <a:rPr lang="en-GB" sz="3800" dirty="0">
                <a:solidFill>
                  <a:prstClr val="black"/>
                </a:solidFill>
              </a:rPr>
              <a:t>until </a:t>
            </a:r>
            <a:r>
              <a:rPr kumimoji="0" lang="en-GB" sz="3800" i="0" u="none" strike="noStrike" kern="1200" cap="none" spc="0" normalizeH="0" baseline="0" noProof="0" dirty="0">
                <a:ln>
                  <a:noFill/>
                </a:ln>
                <a:solidFill>
                  <a:prstClr val="black"/>
                </a:solidFill>
                <a:effectLst/>
                <a:uLnTx/>
                <a:uFillTx/>
                <a:ea typeface="+mn-ea"/>
                <a:cs typeface="+mn-cs"/>
              </a:rPr>
              <a:t>you are happy that the text is sufficiently differentiated.</a:t>
            </a:r>
          </a:p>
          <a:p>
            <a:endParaRPr lang="en-GB" dirty="0"/>
          </a:p>
        </p:txBody>
      </p:sp>
    </p:spTree>
    <p:extLst>
      <p:ext uri="{BB962C8B-B14F-4D97-AF65-F5344CB8AC3E}">
        <p14:creationId xmlns:p14="http://schemas.microsoft.com/office/powerpoint/2010/main" val="2165947013"/>
      </p:ext>
    </p:extLst>
  </p:cSld>
  <p:clrMapOvr>
    <a:masterClrMapping/>
  </p:clrMapOvr>
  <p:transition>
    <p:cover dir="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6F3E4CF1-6525-46B0-BA14-1304F4349AAB}"/>
              </a:ext>
            </a:extLst>
          </p:cNvPr>
          <p:cNvPicPr>
            <a:picLocks noChangeAspect="1"/>
          </p:cNvPicPr>
          <p:nvPr/>
        </p:nvPicPr>
        <p:blipFill>
          <a:blip r:embed="rId2"/>
          <a:stretch>
            <a:fillRect/>
          </a:stretch>
        </p:blipFill>
        <p:spPr>
          <a:xfrm>
            <a:off x="1340393" y="194524"/>
            <a:ext cx="9511213" cy="5297878"/>
          </a:xfrm>
          <a:prstGeom prst="rect">
            <a:avLst/>
          </a:prstGeom>
        </p:spPr>
      </p:pic>
      <p:sp>
        <p:nvSpPr>
          <p:cNvPr id="8" name="Rectangle: Rounded Corners 7">
            <a:extLst>
              <a:ext uri="{FF2B5EF4-FFF2-40B4-BE49-F238E27FC236}">
                <a16:creationId xmlns:a16="http://schemas.microsoft.com/office/drawing/2014/main" id="{CD289B8B-1100-4AA0-9486-A1BE99D1D939}"/>
              </a:ext>
            </a:extLst>
          </p:cNvPr>
          <p:cNvSpPr/>
          <p:nvPr/>
        </p:nvSpPr>
        <p:spPr>
          <a:xfrm>
            <a:off x="4357670" y="2172866"/>
            <a:ext cx="2743200" cy="1171074"/>
          </a:xfrm>
          <a:prstGeom prst="roundRect">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Academic Writing </a:t>
            </a:r>
          </a:p>
        </p:txBody>
      </p:sp>
    </p:spTree>
    <p:extLst>
      <p:ext uri="{BB962C8B-B14F-4D97-AF65-F5344CB8AC3E}">
        <p14:creationId xmlns:p14="http://schemas.microsoft.com/office/powerpoint/2010/main" val="3866298334"/>
      </p:ext>
    </p:extLst>
  </p:cSld>
  <p:clrMapOvr>
    <a:masterClrMapping/>
  </p:clrMapOvr>
  <p:transition>
    <p:cover dir="rd"/>
  </p:transition>
</p:sld>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752CF87FDC73D468CA1763BA011028B" ma:contentTypeVersion="5" ma:contentTypeDescription="Create a new document." ma:contentTypeScope="" ma:versionID="14decdc501c98ed0fb17363cc329dfea">
  <xsd:schema xmlns:xsd="http://www.w3.org/2001/XMLSchema" xmlns:xs="http://www.w3.org/2001/XMLSchema" xmlns:p="http://schemas.microsoft.com/office/2006/metadata/properties" xmlns:ns2="30de73d3-17e2-4148-b580-82b51497e578" targetNamespace="http://schemas.microsoft.com/office/2006/metadata/properties" ma:root="true" ma:fieldsID="9a2d2b5b3339ac936fad9d6db69926e9" ns2:_="">
    <xsd:import namespace="30de73d3-17e2-4148-b580-82b51497e578"/>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ServiceAutoTag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de73d3-17e2-4148-b580-82b51497e57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9D7A882-B4F1-4C8A-8754-F8E954F94D12}">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F76D5BD-10F1-4BF6-A542-E8C96A40BD35}">
  <ds:schemaRefs>
    <ds:schemaRef ds:uri="http://schemas.microsoft.com/sharepoint/v3/contenttype/forms"/>
  </ds:schemaRefs>
</ds:datastoreItem>
</file>

<file path=customXml/itemProps3.xml><?xml version="1.0" encoding="utf-8"?>
<ds:datastoreItem xmlns:ds="http://schemas.openxmlformats.org/officeDocument/2006/customXml" ds:itemID="{36C28133-DAEC-4FE2-89E7-72F9E68CDD0D}"/>
</file>

<file path=docProps/app.xml><?xml version="1.0" encoding="utf-8"?>
<Properties xmlns="http://schemas.openxmlformats.org/officeDocument/2006/extended-properties" xmlns:vt="http://schemas.openxmlformats.org/officeDocument/2006/docPropsVTypes">
  <TotalTime>3647</TotalTime>
  <Words>2267</Words>
  <Application>Microsoft Office PowerPoint</Application>
  <PresentationFormat>Widescreen</PresentationFormat>
  <Paragraphs>160</Paragraphs>
  <Slides>24</Slides>
  <Notes>2</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UWTSD PPT Theme</vt:lpstr>
      <vt:lpstr>Academic Writing</vt:lpstr>
      <vt:lpstr>What is Academic Writing</vt:lpstr>
      <vt:lpstr>What is Academic Writing  (What differentiates academic writing from other types of text?)</vt:lpstr>
      <vt:lpstr>Complexity</vt:lpstr>
      <vt:lpstr>Complexity Examples</vt:lpstr>
      <vt:lpstr>Concise  (Tips for avoiding verbose writing – wordiness)</vt:lpstr>
      <vt:lpstr>Formal</vt:lpstr>
      <vt:lpstr>Formal</vt:lpstr>
      <vt:lpstr>Formal</vt:lpstr>
      <vt:lpstr>Formal</vt:lpstr>
      <vt:lpstr>Objective</vt:lpstr>
      <vt:lpstr>Objective  (Compare these two paragraphs: which is the most objective?)</vt:lpstr>
      <vt:lpstr>Objective</vt:lpstr>
      <vt:lpstr>Explicit</vt:lpstr>
      <vt:lpstr>Explicit  (what's wrong with this statement?)</vt:lpstr>
      <vt:lpstr>Explicit</vt:lpstr>
      <vt:lpstr>Hedged</vt:lpstr>
      <vt:lpstr>Precise</vt:lpstr>
      <vt:lpstr>Referenced</vt:lpstr>
      <vt:lpstr>Referenced</vt:lpstr>
      <vt:lpstr>Paraphrasing and Summarising</vt:lpstr>
      <vt:lpstr>Effective Paraphrasing</vt:lpstr>
      <vt:lpstr>Effective Paraphrasing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Robotics, Automation &amp; Industry 4.0</dc:title>
  <dc:creator>Jordan Ross Jenkins (P149066)</dc:creator>
  <cp:lastModifiedBy>Jordan Jenkins</cp:lastModifiedBy>
  <cp:revision>81</cp:revision>
  <dcterms:created xsi:type="dcterms:W3CDTF">2021-01-29T21:35:40Z</dcterms:created>
  <dcterms:modified xsi:type="dcterms:W3CDTF">2021-03-25T14:58:00Z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0x0101004752CF87FDC73D468CA1763BA011028B</vt:lpwstr>
  </property>
</Properties>
</file>